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6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  <Relationship Id="rId65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同学们好，上一讲我们学了多分支 if-else if-else 和嵌套，程序已经能从好几条路里挑一条走了。这一讲学另一种多选一的写法：switch 条件选择。它专门对付一种情况：拿一个变量，看它等于哪个值。内容在书本第 38 到 43 页，分两节课，请大家把书翻到第 39 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这一讲一共六部分，两节课完成。第一节课先认识 switch，搞清楚 break 为什么不能少，再做七道找错题，把规则练熟。第二节课学一个很实用的技巧：让几个 case 共用一段代码，用它完成书上的小洛机器人和月份天数。最后做三道综合练习，再比较 switch 和 if 各自适合什么场合。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上一讲最后留了一个预习问题：输入年份和月份，输出这个月有多少天，就是书上第 42 页的例 3-9。用上一讲学的多分支，一个月写一条 else if，12 个月就是 12 条，能写对，可是又长又啰嗦。大家仔细看，这 12 条其实都在问同一个问题：m 等于几？对这种"一个变量等于哪个值"的问题，C++ 有一个专门的写法，就是今天学的 switch，学完我们回来把它写短。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我们先回忆一下上一讲的多分支。它从上往下一个一个检查条件：条件 1 成立就执行 A，不成立再看条件 2，都不成立就执行最后的 else。找到第一个成立的条件，执行完就结束，所以是多选一。请大家记住"逐个检查"这四个字，等会儿 switch 的做法和它不太一样。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第一部分，我们从一台卖猫的机器说起，认识 switch。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我们来设计一台自动贩猫机：投 9 元出小白，8 元出小黑，6 元出小棕，4 元出小灰，其他钱数就没有猫。比如投 8 元，屏幕上输出小黑；投 7 元，没有对应的猫，输出无。大家先别往下看，想一想：用上一讲学的多分支，这个程序怎么写？这只是一道引入的小题，题目的钱数和猫都沿用我们原来课件里的设定。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用上一讲的多分支，很容易写出左边这段代码，它完全正确。我们看右边的流程图：程序拿着 n，从上往下一个一个地问，是 9 吗？是 8 吗？是 6 吗？如果投的是 4 元，要问几次才找到小灰？请大家数一数。答案是 4 次，前面三次都白问了，这就是"逐个排查"。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我们换个角度看刚才的代码：每一条都是 n 和一个固定的数比较，问的是同一个问题，n 等于几？既然这样，能不能看一眼 n 是几，直接走到对应的那条路上，不用一个一个地问？右边这张图就是这个想法：n 是 8，就直接走到小黑那条路，前面的 9 根本不用看。这种"对号入座"的写法，就是 switch。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打个比方，if-else if 像挨个敲门：是 9 号吗？不是。是 8 号吗？是，进去。switch 更像旅馆的前台：客人说我是 8 号，前台直接让他去 8 号房间，不用一扇一扇地敲门。switch 的意思是开关、切换，它看变量的值，切换到对应的分支；case 的意思是情况，每一个可能的值就是一种情况。请大家把这两个单词的意思记在书本第 39 页底部。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我们先来看 switch 的骨架。switch 后面的小括号里写要检查的变量；大括号里是一个个 case，case 后面写一个值，再写一个冒号。变量等于哪个值，程序就从哪个 case 开始执行；和所有 case 都不相等，就从 default 开始执行，它相当于 if 里的 else。书上第 39 页的一般结构里还有一个词 break，我们先故意不写它，看看会发生什么。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第二部分，我们用 switch 改写贩猫机，看看少了 break 会出什么事。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我们照着骨架，把贩猫机改写成 switch：n 是 9 输出小白，是 8 输出小黑，依此类推，都不是就输出无。看起来左右两段代码说的是同一件事，对不对？请大家猜一猜：输入 8，左边的 if 输出小黑，右边的 switch 也输出小黑吗？先把你的答案写在草稿纸上，下一页我们运行一下。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运行一下，输入 8，结果屏幕上出来的是：小黑小棕小灰无，四样东西全输出了。我们对照右边的代码看，标红的是执行了的语句：程序确实是从 case 8 进去的，小白那句没有执行。可是输出小黑以后它没有停下，一路往下，把小棕、小灰、无全都输出了。这是为什么呢？我们画个图来看。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 switch 画成一条往下走的路，每个 case 是路边的一个入口。n 是 8，程序直接从 case 8 这个入口进来，执行输出小黑。可是 case 6、case 4 这些标签只是入口的牌子，不是围墙，程序看见它们也不会停，就顺着路一直往下走，直到 switch 的右花括号。所以我们需要在每种情况的语句后面放一个路障，执行完就离开。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break 就是这个路障，它的意思是打断、跳出。程序从 case 8 进来，输出小黑，碰到 break，马上离开整个 switch，下面的语句一句都不执行。注意 break 跳出的是 switch，不是整个程序，switch 后面如果还有语句，照样会执行。请大家把书本第 39 页最后一句勾画下来：某一种情况运行完后没有 break，就会接着运行下一种情况的语句。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这是加上 break 的完整写法，每种情况的输出后面都跟一个 break。我们用三个输入来跟踪，请大家先在心里走一遍，再点出答案。输入 8，从 case 8 进，输出小黑，碰到 break 离开；输入 9，从 case 9 进，输出小白；输入 7，没有 case 7，就从 default 进，输出无。以后看 switch，都用这个办法：先找入口，再往下找出口。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我们单独说说 default。左边输入 5，没有 case 5，程序就从 default 进去，输出 Other，这和 if 里的 else 很像。右边没写 default，输入 5 也找不到入口，那整个 switch 就什么也不做，屏幕上没有输出。所以 default 可以不写，但写上它，能让程序处理那些没想到的输入。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再来看一台饮料机：按 1 出可乐，按 2 出雪碧，按 3 出橙汁，其他按钮提示无效。现在有个调皮的同学，把三个 break 全拆了，你按下按钮 1，会出几样东西？答案是：可乐、雪碧、橙汁全出来，最后还说一句无效按钮，老板要亏本了。像这样没有 break，程序冲进下一个 case 继续执行，就叫 case 穿透，它是写 switch 时最常见的错误。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我们把四个关键字整理一下。switch 根据变量的值选分支；case 是入口；break 是路障，执行到它就离开 switch；default 是都不相等时的入口。其中最容易忘的是 break，忘了它，程序不会报错，但结果会多出好多东西。所以请大家养成习惯：写完一个 case 的语句，马上补上 break，再写下一个 case。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第三部分，我们看看 switch 括号里能写什么、case 后面能写什么，再做七道找错题。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switch 的括号里能写什么？整数可以，字符也可以，字符的 case 要写成 case 单引号 A，因为字符常量要用单引号。浮点数不行，比如 double 类型的身高，就只能用 if 来判断。case 后面必须是常量，也就是写死的数或字符，不能写变量；两个 case 的值也不能一样。这段规则在书本第 40 页顶部，请大家把"case 需要的只能是常量"这句话勾画下来。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练习一，有同学把左边的 if 改写成了右边的 switch，请大家判断对不对。大家用刚才的方法走一遍：输入 2，从 case 2 进，输出 2，有没有路障？没有，于是接着输出 6、5、无。所以这段改写不对，每个 case 后面都漏了 break。有同学会问，case 的顺序是 2、6、5，和原来不一样，有关系吗？没关系，每个都加上 break，顺序就不影响结果。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练习二，这次括号里是一个字符 ch，case 后面是单引号括起来的字符。注意这段代码一个 break 都没有，所以从哪里进去，就一直走到最后。输入 a，从 case a 进，输出多、分、支、switch 四行；输入 b，从 case b 进，输出三行；输入 x，没有对应的 case，从 default 进，只输出 switch。这道题告诉我们，char 字符也能放在 switch 的括号里。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练习三，请大家对照 switch 的骨架，看看这段代码少了什么。所有的 case 都要放在 switch 后面的一对大括号里，这段代码把大括号漏掉了。if 只有一句语句时可以省略大括号，但 switch 的大括号不能省，少了就编译不通过。改正的方法很简单：在 switch (n) 后面加左大括号，在最后加右大括号。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练习四很有意思，括号里写的是 n == 3。它能编译通过，没有语法错误，但 n == 3 是一个判断，结果只有真或假，switch 拿到的就是 1 或 0。输入 3，得到 1，从 case 1 进去，输出 a；输入别的数，得到 0，从 default 进去，输出 c；case 3 永远执行不到。想按 n 的值来选，括号里直接写 n 就行。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练习五，n 是 char 类型，case 后面写的是乘号、加号和美元符号。大家想一想，C++ 里一个字符常量要怎么写？对，要用单引号括起来。直接写一个乘号，编译器会把它当成乘法运算符，看不懂，就报错了。改成 case 单引号乘号单引号，加号和美元符号也一样。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练习六，请大家把大括号、冒号、break 一样一样检查过去。这段代码是完全正确的，有同学可能找了半天错，其实它没有错。注意最后 default 后面也写了 break，这个 break 写不写都行，因为后面已经是右大括号了。书上第 43 页的例 3-9 就写了 default: break，写上更整齐，以后加新的 case 也不容易出错。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练习七，请把左边的 if 改写成 switch，先自己在 Dev-C++ 里写，写完再点出答案。n 等于 3 加一，等于 5 减一，其他情况输出 0，正好对应 case 3、case 5 和 default。注意原来的程序在 n 是 3 或 5 时没有任何输出，改写以后也不能自作主张多输出一个 n。写完用 3、5、4 三个数测一测，输入 4 应该输出 0。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第一节课我们小结一下。switch 适合判断一个变量等于哪个值，case 是入口，default 是都不相等时的入口。每个 case 后面都要写 break，不写就会 case 穿透；括号里只能用整数或字符，case 后面只能写常量。case 穿透一定是坏事吗？下节课我们会看到，它也能帮我们少写代码，请大家先想想星期一和星期二上同一门课的例子。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第二节课开始。第四部分我们学一个技巧：让几个 case 共用同一段代码。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我们来看一张课表：星期一、二上英语，星期三、四、五上 C++，星期六、日上 Scratch。用刚学的 switch，一天一个 case，每个 case 后面加 break，右边这段代码完全正确。可是大家仔细看，7 个 case，输出其实只有 3 种，同一句话重复写了好几遍。能不能每种课只写一遍呢？想想上节课的 case 穿透。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我们把上同一门课的几个 case 叠在一起写，只在最后一个 case 下面写输出和 break。输入 4 跟踪一下：程序从 case 4 进去，下面没有语句，也没有 break，就继续往下走，经过 case 5，然后输出 C++，碰到 break 离开。输入 3、5 也一样，最后都会走到同一句输出。这就是有意地利用 case 穿透，代码从 7 句输出变成了 3 句。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同样是没有 break、程序往下穿，效果却完全不同。左边是上节课的贩猫机，case 8 有自己的输出语句，却漏了 break，结果多输出了小棕，这是错误。右边的 case 1 下面什么语句都没有，就是想让它和 case 2 共用一段代码，这是技巧。怎么区分？看上面的 case 下面有没有自己的语句：有语句却没有 break，多半是漏写了。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我们来看书上第 38 页的例 3-6，小洛机器人，请大家把书翻到这一页。小洛每次读入一个字母指令：G 打招呼，要说两行；N 自我介绍；S 唱歌；B 或 Q 告别；其他字符就说 Sorry。大家想一想，这道题用 if 好还是用 switch 好？我们要判断的是一个字符变量等于哪个字母，正好是 switch 擅长的。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先别急着写代码，我们把五种回复排在一起，找一找哪些是一样的。第一处，G 说完 Hello 以后，第二行 I'm Xiaoluo 和 N 说的一模一样。第二处，B 和 Q 的回复完全相同，都是 Bye bye。这两处能不能用刚学的穿透，让代码只写一遍呢？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这是书上第 39 页的写法，它把两处发现都用上了。case G 输出 Hello 以后故意不写 break，程序就穿透到 case N，再输出 I'm Xiaoluo，然后碰到 break 离开。case B 和 case Q 叠在一起，共用一句 Bye bye。另外书上 default 输出的是 Sorry 加两个点，和题目要求的三个点不一样，请大家在书上改过来。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书上的写法很巧妙，但是不用穿透行不行？当然也行。左边是我们原来课件的写法：G 把两句都写全，再加 break；B 和 Q 各写一遍 Bye bye。这样多写了几行，但每个 case 都有 break，不容易出错，结果和书上完全一样。刚开始学的时候先写自己有把握的；看懂了穿透，再用它少写代码。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程序写好了，我们把每个指令都试一遍，请大家先说出入口和输出，再点出答案。G 输出两行，N、S、Q 各输出一行，每次运行只读一个字符，所以要分开运行几次。最后一个是小写的 g，它和大写 G 是两个不同的字符，没有 case 能匹配，所以从 default 进，输出 Sorry。测试的时候，像小写字母这种"差一点"的输入，最容易发现问题。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现在我们回到开篇的问题，书本第 42 页例 3-9，月份天数，OJ 题号 B0034，洛谷是 P5716。输入年份和月份，输出这个月有多少天，比如 1926 年 8 月有 31 天，2000 年 2 月有 29 天。开篇时我们用 else if 要写 12 条。现在学了 case 叠放，大家想一想：12 个月能不能分成几组来写？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我们给 12 个月分分组。1、3、5、7、8、10、12 月是大月，都是 31 天；4、6、9、11 月是小月，都是 30 天。只有二月特殊，闰年 29 天，不是闰年 28 天，还要再看一看年份。大月一组、小月一组，正好用 case 叠放；二月要再判断，怎么办呢？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进了 case 2，月份已经确定是二月了，但还有闰年和平年两种情况，所以在 case 2 里面再写一个 if-else。闰年的条件我们在关系表达式那一讲学过：能被 400 整除，或者能被 4 整除但不能被 100 整除。书上第 43 页用的是感叹号的写法，非 y 模 400 就是 y 模 400 等于 0，意思和我们的写法一样。if-else 写完以后，别忘了再写 break，不然会穿到后面去。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把三组合在一起，就是完整的程序，左边接右边，是一段代码。大月七个 case 叠在一起输出 31，小月四个 case 叠在一起输出 30，二月里面用 if 判断闰年。书上第 43 页说，如果能保证输入一定合法，default 不写也可以，因为 12 个月都有对应的 case 了。和开篇 12 条 else if 比一比，是不是清楚多了？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程序写好了，我们来测一测，请大家先说答案，再点出来。2023 年 8 月是大月，31 天；11 月是小月，30 天；2024 年 2 月，2024 能被 4 整除，是闰年，29 天。1900 年 2 月最容易错：1900 能被 4 整除，但它是整百年份，不能被 400 整除，所以不是闰年，只有 28 天；2000 能被 400 整除，是闰年，29 天。测闰年一定要带上整百年份。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第五部分是综合练习，我们用 switch 做三道题。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第一道综合练习，做一个简单计算器。输入的格式是：一个数、一个运算符、一个数，中间用空格隔开，比如 3 + 5，输出 8。有两种特殊情况：除数是 0，输出 Divided by zero!；运算符不是加减乘除，输出 Invalid operator!。大家想一想，switch 的括号里应该放哪个变量？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switch 的括号里放运算符 op，它是一个字符，所以 case 后面写单引号加号、单引号减号。加减乘三种直接输出结果再 break。除法要特别小心：先用 if 检查除数 b 是不是 0，不是 0 才计算，是 0 就输出错误提示，break 写在整个 if-else 后面。四种都不是，就从 default 进去，输出 Invalid operator!。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我们用四组数据测一测，请大家先说答案。3 + 5 走加法，输出 8；7 / 2 走除法，b 不是 0，输出 3.5，因为 a、b 是 double，不会变成整数除法。8 / 0 也走除法，但 b 是 0，输出 Divided by zero!；3 ? 5 的问号不是四种运算符，走 default。注意 0 / 8 是可以算的，只有除数是 0 才报错。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第二道练习，把十分制的成绩转成等级，要求用 switch 实现。10 分是 A+，9 到 8 分是 A，7 到 6 分是 B，5 到 3 分是 C，2 到 0 分是 E，原题就是这样分的，没有 D。0 到 10 一共 11 个分数，只有 5 种等级。大家想一想，用今天学的方法，该怎么写？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同一个等级的分数叠在一起：9 和 8 叠在一起输出 A，7 和 6 输出 B，5、4、3 输出 C，2、1、0 输出 E。有同学想偷懒写 case 9 或 8，这是错的：9 或 8 是一个逻辑表达式，结果是真，也就是 1，等于写了 case 1。switch 只能一个值一个值地写，不能写范围。如果是百分制，101 个分数一个一个写就太累了，那时候用 if 更合适。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第三道练习：期末班长小六要用剩下的班费 X 元买钢笔，有 6 元、5 元、4 元三种，他想买得尽量多，还要把钱正好花完。比如 14 元，买两支 4 元和一支 6 元，一共 3 支，正好花完。14 元也可以买一支 4 元、两支 5 元，也是 3 支，所以原题的答案不唯一，我们补了一条规则：支数一样多时，4 元笔买得最多。大家想一想，想买得最多，应该多买哪种笔？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思路是这样的：每支笔至少 4 元，所以最多只能买 X 除以 4 支，我们先全买 4 元笔，买 q 支，剩 r 元。剩下的 r 元不够再买一支，就把几支 4 元笔换成贵一点的，支数不变，正好把钱花完。余 1 元，一支 4 元换成 5 元；余 2 元，一支换成 6 元；余 3 元，一支换 5 元、一支换 6 元，请大家先算一算最后一列，再点出来。余数只有 0、1、2、3 四种，又是"一个变量等于哪个值"，正好用 switch。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代码先算出 q 和 r，再用 switch 按余数输出四种情况。请大家代入几个数算一算：14 元，q 是 3，r 是 2，输出 2 0 1；32 元正好整除，输出 8 0 0。11 元，q 是 2，r 是 3，输出 0 1 1，一支 5 元加一支 6 元正好 11 元；15 元输出 1 1 1。题目保证 X 至少是 8，余 3 时 q 至少是 2，q 减 2 就不会变成负数。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最后一部分，我们比较一下 switch 和 if，看看什么时候用哪个。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 switch 和 if 放在一起比一比。switch 只能判断一个变量是否等于某几个常量，类型只能是整数或字符；if 什么条件都能写。比如判断负数，if 一句话就搞定，用 switch 呢？负数有无穷多个，根本写不完。所以记住：判断固定值，用 switch 写得更清楚；判断范围，就用 if。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最后做个课堂小测，四道题都来自课后习题，请大家先写在草稿纸上。第一题输入 2，从 case 2 进，没有 break，穿透到 case 3，输出 BC；第二题输入 B，输出 Banana，再穿透输出 Cherry，碰到 break 停下。第三题选 C，double 是浮点数，不能放在 switch 的括号里。第四题是错的，忘了写 break 程序照样能编译运行，只是结果会多输出东西，这种错误更隐蔽。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还记得开篇的问题吗？12 个月份的天数，用 else if 要写 12 条。学了 switch 以后，我们把大月叠成一组、小月叠成一组，二月在 case 2 里再判断闰年，代码清楚多了。这就是开篇问题的答案：判断一个变量等于哪个值，用 switch；值不同但做法相同的情况，用 case 叠放。大家回去再读一遍书本第 42 到 43 页的例 3-9，现在应该一看就懂了。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这一讲我们学了 switch 条件选择，最后总结五条。switch 适合判断一个变量等于哪个值；case 是入口，break 是出口，default 是都不相等时的入口。漏写 break 会穿透，但有意地叠放 case 又能让几种情况共用一段代码。判断固定值用 switch，判断范围用 if，两者也可以嵌套使用；请大家把今天的内容整理在书本第 39 页和第 42 页。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课后请完成《switch 条件选择 课后习题》，并在 OJ 上提交 B0034 月份天数，洛谷上是 P5716。课上的计算器、成绩等级和买钢笔，请大家回家在 Dev-C++ 里自己写一遍，多测几组数据。下一讲是第 3 章的最后一节，分支程序设计案例。请大家先读书本第 43 页的例 3-10 不高兴的津津，想一想：一周 7 天，怎样找出最不高兴的那一天？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59955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776357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250517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2870767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58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268205" y="2533650"/>
            <a:ext cx="5655591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switch 条件选择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2839041" y="3467100"/>
            <a:ext cx="6513919" cy="498729"/>
            <a:chOff x="2839041" y="3467100"/>
            <a:chExt cx="6513919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2839041" y="3467100"/>
              <a:ext cx="651391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第3章 分支结构程序设计 · 例 3-6、例 3-9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095875" y="441325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按编号选一条路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095500" y="1638300"/>
            <a:ext cx="8001000" cy="571500"/>
            <a:chOff x="2095500" y="1638300"/>
            <a:chExt cx="8001000" cy="571500"/>
          </a:xfrm>
        </p:grpSpPr>
        <p:sp>
          <p:nvSpPr>
            <p:cNvPr id="6" name="Rectangle 6"/>
            <p:cNvSpPr/>
            <p:nvPr/>
          </p:nvSpPr>
          <p:spPr>
            <a:xfrm>
              <a:off x="2095500" y="1638300"/>
              <a:ext cx="8001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238375" y="17240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359287" y="17938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808732" y="1765300"/>
              <a:ext cx="159033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认识 switch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095500" y="2381250"/>
            <a:ext cx="8001000" cy="571500"/>
            <a:chOff x="2095500" y="2381250"/>
            <a:chExt cx="8001000" cy="571500"/>
          </a:xfrm>
        </p:grpSpPr>
        <p:sp>
          <p:nvSpPr>
            <p:cNvPr id="11" name="Rectangle 11"/>
            <p:cNvSpPr/>
            <p:nvPr/>
          </p:nvSpPr>
          <p:spPr>
            <a:xfrm>
              <a:off x="2095500" y="2381250"/>
              <a:ext cx="8001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238375" y="246697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359287" y="2536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08732" y="2508250"/>
              <a:ext cx="17316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break 与穿透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095500" y="3124200"/>
            <a:ext cx="8001000" cy="571500"/>
            <a:chOff x="2095500" y="3124200"/>
            <a:chExt cx="8001000" cy="571500"/>
          </a:xfrm>
        </p:grpSpPr>
        <p:sp>
          <p:nvSpPr>
            <p:cNvPr id="16" name="Rectangle 16"/>
            <p:cNvSpPr/>
            <p:nvPr/>
          </p:nvSpPr>
          <p:spPr>
            <a:xfrm>
              <a:off x="2095500" y="3124200"/>
              <a:ext cx="8001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2238375" y="32099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359287" y="3279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08732" y="3251200"/>
              <a:ext cx="18730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switch 的规则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095500" y="3867150"/>
            <a:ext cx="8001000" cy="571500"/>
            <a:chOff x="2095500" y="3867150"/>
            <a:chExt cx="8001000" cy="571500"/>
          </a:xfrm>
        </p:grpSpPr>
        <p:sp>
          <p:nvSpPr>
            <p:cNvPr id="21" name="Rectangle 21"/>
            <p:cNvSpPr/>
            <p:nvPr/>
          </p:nvSpPr>
          <p:spPr>
            <a:xfrm>
              <a:off x="2095500" y="3867150"/>
              <a:ext cx="8001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238375" y="395287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359287" y="40227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08732" y="3994150"/>
              <a:ext cx="36399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多个 case 共用（第二课时）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2095500" y="4610100"/>
            <a:ext cx="8001000" cy="571500"/>
            <a:chOff x="2095500" y="4610100"/>
            <a:chExt cx="8001000" cy="571500"/>
          </a:xfrm>
        </p:grpSpPr>
        <p:sp>
          <p:nvSpPr>
            <p:cNvPr id="26" name="Rectangle 26"/>
            <p:cNvSpPr/>
            <p:nvPr/>
          </p:nvSpPr>
          <p:spPr>
            <a:xfrm>
              <a:off x="2095500" y="4610100"/>
              <a:ext cx="8001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2238375" y="469582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359287" y="4765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808732" y="47371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综合练习</a:t>
              </a:r>
            </a:p>
          </p:txBody>
        </p:sp>
      </p:grpSp>
      <p:grpSp>
        <p:nvGrpSpPr>
          <p:cNvPr id="35" name="toc-6"/>
          <p:cNvGrpSpPr/>
          <p:nvPr/>
        </p:nvGrpSpPr>
        <p:grpSpPr>
          <a:xfrm>
            <a:off x="2095500" y="5353050"/>
            <a:ext cx="8001000" cy="571500"/>
            <a:chOff x="2095500" y="5353050"/>
            <a:chExt cx="8001000" cy="571500"/>
          </a:xfrm>
        </p:grpSpPr>
        <p:sp>
          <p:nvSpPr>
            <p:cNvPr id="31" name="Rectangle 31"/>
            <p:cNvSpPr/>
            <p:nvPr/>
          </p:nvSpPr>
          <p:spPr>
            <a:xfrm>
              <a:off x="2095500" y="5353050"/>
              <a:ext cx="8001000" cy="5715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32" name="Ellipse 32"/>
            <p:cNvSpPr/>
            <p:nvPr/>
          </p:nvSpPr>
          <p:spPr>
            <a:xfrm>
              <a:off x="2238375" y="5438775"/>
              <a:ext cx="400050" cy="4000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359287" y="55086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808732" y="5480050"/>
              <a:ext cx="19154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switch 还是 if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上一讲的预习问题：这个月有多少天？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oundRect">
              <a:avLst>
                <a:gd name="adj" fmla="val 15789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122223" y="2343150"/>
              <a:ext cx="794755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输入年份和月份，输出这一年的这个月有多少天（书本 P42 例 3-9）。</a:t>
              </a:r>
            </a:p>
          </p:txBody>
        </p:sp>
      </p:grpSp>
      <p:grpSp>
        <p:nvGrpSpPr>
          <p:cNvPr id="16" name="code"/>
          <p:cNvGrpSpPr/>
          <p:nvPr/>
        </p:nvGrpSpPr>
        <p:grpSpPr>
          <a:xfrm>
            <a:off x="829056" y="3079750"/>
            <a:ext cx="4581144" cy="2444750"/>
            <a:chOff x="829056" y="3079750"/>
            <a:chExt cx="4581144" cy="2444750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079750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用上一讲的多分支，可以这样写：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486150"/>
              <a:ext cx="4572000" cy="2038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486150"/>
              <a:ext cx="38100" cy="2038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9368" y="3651250"/>
              <a:ext cx="3359087" cy="1799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(m == 1) cout &lt;&lt; 31;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(m == 2) ……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(m == 3) cout &lt;&lt; 31;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(m == 4) cout &lt;&lt; 30;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……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(m == 12) cout &lt;&lt; 31;</a:t>
              </a:r>
            </a:p>
          </p:txBody>
        </p:sp>
      </p:grpSp>
      <p:grpSp>
        <p:nvGrpSpPr>
          <p:cNvPr id="21" name="think"/>
          <p:cNvGrpSpPr/>
          <p:nvPr/>
        </p:nvGrpSpPr>
        <p:grpSpPr>
          <a:xfrm>
            <a:off x="5905500" y="3486150"/>
            <a:ext cx="5448300" cy="1257300"/>
            <a:chOff x="5905500" y="3486150"/>
            <a:chExt cx="5448300" cy="1257300"/>
          </a:xfrm>
        </p:grpSpPr>
        <p:sp>
          <p:nvSpPr>
            <p:cNvPr id="17" name="Rectangle 17"/>
            <p:cNvSpPr/>
            <p:nvPr/>
          </p:nvSpPr>
          <p:spPr>
            <a:xfrm>
              <a:off x="5905500" y="3486150"/>
              <a:ext cx="5448300" cy="1257300"/>
            </a:xfrm>
            <a:prstGeom prst="roundRect">
              <a:avLst>
                <a:gd name="adj" fmla="val 606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5905500" y="3486150"/>
              <a:ext cx="47625" cy="1257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105906" y="36512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772656" y="3613150"/>
              <a:ext cx="3698748" cy="1037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每一条都在问同一个问题：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 等于几？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个月就要写 12 条，又长又啰嗦。</a:t>
              </a:r>
            </a:p>
          </p:txBody>
        </p:sp>
      </p:grpSp>
      <p:grpSp>
        <p:nvGrpSpPr>
          <p:cNvPr id="25" name="later"/>
          <p:cNvGrpSpPr/>
          <p:nvPr/>
        </p:nvGrpSpPr>
        <p:grpSpPr>
          <a:xfrm>
            <a:off x="5905500" y="5143500"/>
            <a:ext cx="5448300" cy="571500"/>
            <a:chOff x="5905500" y="5143500"/>
            <a:chExt cx="5448300" cy="571500"/>
          </a:xfrm>
        </p:grpSpPr>
        <p:sp>
          <p:nvSpPr>
            <p:cNvPr id="22" name="Rectangle 22"/>
            <p:cNvSpPr/>
            <p:nvPr/>
          </p:nvSpPr>
          <p:spPr>
            <a:xfrm>
              <a:off x="5905500" y="5143500"/>
              <a:ext cx="54483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105906" y="5308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今天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772656" y="5308600"/>
              <a:ext cx="38256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学完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switch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，我们回来把它写短。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7168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回顾：多分支 if-else if-else</a:t>
            </a:r>
          </a:p>
        </p:txBody>
      </p:sp>
      <p:grpSp>
        <p:nvGrpSpPr>
          <p:cNvPr id="14" name="code"/>
          <p:cNvGrpSpPr/>
          <p:nvPr/>
        </p:nvGrpSpPr>
        <p:grpSpPr>
          <a:xfrm>
            <a:off x="829056" y="2108200"/>
            <a:ext cx="4771644" cy="3140075"/>
            <a:chOff x="829056" y="2108200"/>
            <a:chExt cx="4771644" cy="314007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格式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4762500" cy="2657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38100" cy="2657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7844" y="2746375"/>
              <a:ext cx="2558225" cy="2438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(条件1) {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A;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(条件2) {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how"/>
          <p:cNvGrpSpPr/>
          <p:nvPr/>
        </p:nvGrpSpPr>
        <p:grpSpPr>
          <a:xfrm>
            <a:off x="6086856" y="2108200"/>
            <a:ext cx="5266944" cy="1634744"/>
            <a:chOff x="6086856" y="2108200"/>
            <a:chExt cx="5266944" cy="1634744"/>
          </a:xfrm>
        </p:grpSpPr>
        <p:sp>
          <p:nvSpPr>
            <p:cNvPr id="15" name="TextBox 15"/>
            <p:cNvSpPr txBox="1"/>
            <p:nvPr/>
          </p:nvSpPr>
          <p:spPr>
            <a:xfrm>
              <a:off x="6086856" y="21082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执行过程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096000" y="2438400"/>
              <a:ext cx="5257800" cy="9525"/>
            </a:xfrm>
            <a:custGeom>
              <a:avLst/>
              <a:gdLst/>
              <a:ahLst/>
              <a:cxnLst/>
              <a:rect l="l" t="t" r="r" b="b"/>
              <a:pathLst>
                <a:path w="5257800" h="9525">
                  <a:moveTo>
                    <a:pt x="0" y="0"/>
                  </a:moveTo>
                  <a:lnTo>
                    <a:pt x="52578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086856" y="2476500"/>
              <a:ext cx="4030218" cy="1266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先检查条件 1，成立就执行 A；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不成立，再检查条件 2，成立执行 B；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都不成立，执行 C。</a:t>
              </a:r>
            </a:p>
          </p:txBody>
        </p:sp>
      </p:grpSp>
      <p:grpSp>
        <p:nvGrpSpPr>
          <p:cNvPr id="22" name="key"/>
          <p:cNvGrpSpPr/>
          <p:nvPr/>
        </p:nvGrpSpPr>
        <p:grpSpPr>
          <a:xfrm>
            <a:off x="6096000" y="4476750"/>
            <a:ext cx="5257800" cy="914400"/>
            <a:chOff x="6096000" y="4476750"/>
            <a:chExt cx="5257800" cy="914400"/>
          </a:xfrm>
        </p:grpSpPr>
        <p:sp>
          <p:nvSpPr>
            <p:cNvPr id="19" name="Rectangle 19"/>
            <p:cNvSpPr/>
            <p:nvPr/>
          </p:nvSpPr>
          <p:spPr>
            <a:xfrm>
              <a:off x="6096000" y="4476750"/>
              <a:ext cx="5257800" cy="9144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296406" y="46418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要点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963156" y="4603750"/>
              <a:ext cx="3218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从上往下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逐个检查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，找到第一个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成立的就停，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多选一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7" name="next"/>
          <p:cNvGrpSpPr/>
          <p:nvPr/>
        </p:nvGrpSpPr>
        <p:grpSpPr>
          <a:xfrm>
            <a:off x="6096000" y="5486400"/>
            <a:ext cx="5257800" cy="838200"/>
            <a:chOff x="6096000" y="5486400"/>
            <a:chExt cx="5257800" cy="838200"/>
          </a:xfrm>
        </p:grpSpPr>
        <p:sp>
          <p:nvSpPr>
            <p:cNvPr id="23" name="Rectangle 23"/>
            <p:cNvSpPr/>
            <p:nvPr/>
          </p:nvSpPr>
          <p:spPr>
            <a:xfrm>
              <a:off x="6096000" y="5486400"/>
              <a:ext cx="5257800" cy="838200"/>
            </a:xfrm>
            <a:prstGeom prst="roundRect">
              <a:avLst>
                <a:gd name="adj" fmla="val 909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096000" y="5486400"/>
              <a:ext cx="47625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297168" y="56356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今天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297168" y="5949950"/>
              <a:ext cx="47035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条件全是"等于某个值"时，还有更清楚的写法。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457774" y="3111500"/>
            <a:ext cx="3276451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认识 switch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870606" y="4038600"/>
            <a:ext cx="4450789" cy="308991"/>
            <a:chOff x="3870606" y="4038600"/>
            <a:chExt cx="445078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870606" y="4038600"/>
              <a:ext cx="44507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贩猫机 · 逐个排查与对号入座 · switch 的骨架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0591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 switch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一台自动贩猫机：投多少钱，出哪只猫？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7045452" cy="352044"/>
            <a:chOff x="829056" y="2108200"/>
            <a:chExt cx="704545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045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设计一台自动贩猫机：输入投入的钱数，输出这个价位对应的猫。</a:t>
              </a:r>
            </a:p>
          </p:txBody>
        </p:sp>
      </p:grpSp>
      <p:grpSp>
        <p:nvGrpSpPr>
          <p:cNvPr id="61" name="cats"/>
          <p:cNvGrpSpPr/>
          <p:nvPr/>
        </p:nvGrpSpPr>
        <p:grpSpPr>
          <a:xfrm>
            <a:off x="838200" y="2590800"/>
            <a:ext cx="10439400" cy="2095500"/>
            <a:chOff x="838200" y="2590800"/>
            <a:chExt cx="10439400" cy="20955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90800"/>
              <a:ext cx="1905000" cy="20955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1905000" cy="476250"/>
            </a:xfrm>
            <a:prstGeom prst="roundRect">
              <a:avLst>
                <a:gd name="adj" fmla="val 24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2857500"/>
              <a:ext cx="19050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552264" y="2708275"/>
              <a:ext cx="476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9 元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6685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0" y="400050"/>
                  </a:moveTo>
                  <a:lnTo>
                    <a:pt x="57150" y="0"/>
                  </a:lnTo>
                  <a:lnTo>
                    <a:pt x="247650" y="171450"/>
                  </a:lnTo>
                  <a:close/>
                </a:path>
              </a:pathLst>
            </a:custGeom>
            <a:solidFill>
              <a:schemeClr val="lt1"/>
            </a:solidFill>
            <a:ln w="19050">
              <a:solidFill>
                <a:srgbClr val="536176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86690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247650" y="400050"/>
                  </a:moveTo>
                  <a:lnTo>
                    <a:pt x="190500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chemeClr val="lt1"/>
            </a:solidFill>
            <a:ln w="19050">
              <a:solidFill>
                <a:srgbClr val="536176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1409700" y="3429000"/>
              <a:ext cx="762000" cy="7620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rgbClr val="536176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1600200" y="3724275"/>
              <a:ext cx="95250" cy="952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885950" y="3724275"/>
              <a:ext cx="95250" cy="952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20" name="Freeform 20"/>
            <p:cNvSpPr/>
            <p:nvPr/>
          </p:nvSpPr>
          <p:spPr>
            <a:xfrm>
              <a:off x="1743075" y="3924300"/>
              <a:ext cx="95250" cy="47625"/>
            </a:xfrm>
            <a:custGeom>
              <a:avLst/>
              <a:gdLst/>
              <a:ahLst/>
              <a:cxnLst/>
              <a:rect l="l" t="t" r="r" b="b"/>
              <a:pathLst>
                <a:path w="95250" h="47625">
                  <a:moveTo>
                    <a:pt x="0" y="0"/>
                  </a:moveTo>
                  <a:lnTo>
                    <a:pt x="95250" y="0"/>
                  </a:lnTo>
                  <a:lnTo>
                    <a:pt x="47625" y="47625"/>
                  </a:lnTo>
                  <a:close/>
                </a:path>
              </a:pathLst>
            </a:custGeom>
            <a:solidFill>
              <a:srgbClr val="EE8888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539240" y="4318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小白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2971800" y="2590800"/>
              <a:ext cx="1905000" cy="20955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2971800" y="2590800"/>
              <a:ext cx="1905000" cy="476250"/>
            </a:xfrm>
            <a:prstGeom prst="roundRect">
              <a:avLst>
                <a:gd name="adj" fmla="val 24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2971800" y="2857500"/>
              <a:ext cx="19050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685864" y="2708275"/>
              <a:ext cx="476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8 元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360045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0" y="400050"/>
                  </a:moveTo>
                  <a:lnTo>
                    <a:pt x="57150" y="0"/>
                  </a:lnTo>
                  <a:lnTo>
                    <a:pt x="247650" y="171450"/>
                  </a:lnTo>
                  <a:close/>
                </a:path>
              </a:pathLst>
            </a:custGeom>
            <a:solidFill>
              <a:srgbClr val="333333"/>
            </a:solidFill>
            <a:ln w="19050">
              <a:solidFill>
                <a:srgbClr val="536176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400050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247650" y="400050"/>
                  </a:moveTo>
                  <a:lnTo>
                    <a:pt x="190500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rgbClr val="333333"/>
            </a:solidFill>
            <a:ln w="19050">
              <a:solidFill>
                <a:srgbClr val="536176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3543300" y="3429000"/>
              <a:ext cx="762000" cy="762000"/>
            </a:xfrm>
            <a:prstGeom prst="ellipse">
              <a:avLst/>
            </a:prstGeom>
            <a:solidFill>
              <a:srgbClr val="333333"/>
            </a:solidFill>
            <a:ln w="19050">
              <a:solidFill>
                <a:srgbClr val="536176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3733800" y="3724275"/>
              <a:ext cx="95250" cy="9525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4019550" y="3724275"/>
              <a:ext cx="95250" cy="9525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1" name="Freeform 31"/>
            <p:cNvSpPr/>
            <p:nvPr/>
          </p:nvSpPr>
          <p:spPr>
            <a:xfrm>
              <a:off x="3876675" y="3924300"/>
              <a:ext cx="95250" cy="47625"/>
            </a:xfrm>
            <a:custGeom>
              <a:avLst/>
              <a:gdLst/>
              <a:ahLst/>
              <a:cxnLst/>
              <a:rect l="l" t="t" r="r" b="b"/>
              <a:pathLst>
                <a:path w="95250" h="47625">
                  <a:moveTo>
                    <a:pt x="0" y="0"/>
                  </a:moveTo>
                  <a:lnTo>
                    <a:pt x="95250" y="0"/>
                  </a:lnTo>
                  <a:lnTo>
                    <a:pt x="47625" y="47625"/>
                  </a:lnTo>
                  <a:close/>
                </a:path>
              </a:pathLst>
            </a:custGeom>
            <a:solidFill>
              <a:srgbClr val="EE8888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3672840" y="4318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小黑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5105400" y="2590800"/>
              <a:ext cx="1905000" cy="20955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105400" y="2590800"/>
              <a:ext cx="1905000" cy="476250"/>
            </a:xfrm>
            <a:prstGeom prst="roundRect">
              <a:avLst>
                <a:gd name="adj" fmla="val 24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5105400" y="2857500"/>
              <a:ext cx="19050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819464" y="2708275"/>
              <a:ext cx="476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 元</a:t>
              </a:r>
            </a:p>
          </p:txBody>
        </p:sp>
        <p:sp>
          <p:nvSpPr>
            <p:cNvPr id="37" name="Freeform 37"/>
            <p:cNvSpPr/>
            <p:nvPr/>
          </p:nvSpPr>
          <p:spPr>
            <a:xfrm>
              <a:off x="573405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0" y="400050"/>
                  </a:moveTo>
                  <a:lnTo>
                    <a:pt x="57150" y="0"/>
                  </a:lnTo>
                  <a:lnTo>
                    <a:pt x="247650" y="171450"/>
                  </a:lnTo>
                  <a:close/>
                </a:path>
              </a:pathLst>
            </a:custGeom>
            <a:solidFill>
              <a:srgbClr val="A0522D"/>
            </a:solidFill>
            <a:ln w="19050">
              <a:solidFill>
                <a:srgbClr val="536176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613410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247650" y="400050"/>
                  </a:moveTo>
                  <a:lnTo>
                    <a:pt x="190500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rgbClr val="A0522D"/>
            </a:solidFill>
            <a:ln w="19050">
              <a:solidFill>
                <a:srgbClr val="536176"/>
              </a:solidFill>
            </a:ln>
          </p:spPr>
        </p:sp>
        <p:sp>
          <p:nvSpPr>
            <p:cNvPr id="39" name="Ellipse 39"/>
            <p:cNvSpPr/>
            <p:nvPr/>
          </p:nvSpPr>
          <p:spPr>
            <a:xfrm>
              <a:off x="5676900" y="3429000"/>
              <a:ext cx="762000" cy="762000"/>
            </a:xfrm>
            <a:prstGeom prst="ellipse">
              <a:avLst/>
            </a:prstGeom>
            <a:solidFill>
              <a:srgbClr val="A0522D"/>
            </a:solidFill>
            <a:ln w="19050">
              <a:solidFill>
                <a:srgbClr val="536176"/>
              </a:solidFill>
            </a:ln>
          </p:spPr>
        </p:sp>
        <p:sp>
          <p:nvSpPr>
            <p:cNvPr id="40" name="Ellipse 40"/>
            <p:cNvSpPr/>
            <p:nvPr/>
          </p:nvSpPr>
          <p:spPr>
            <a:xfrm>
              <a:off x="5867400" y="3724275"/>
              <a:ext cx="95250" cy="952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1" name="Ellipse 41"/>
            <p:cNvSpPr/>
            <p:nvPr/>
          </p:nvSpPr>
          <p:spPr>
            <a:xfrm>
              <a:off x="6153150" y="3724275"/>
              <a:ext cx="95250" cy="952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42" name="Freeform 42"/>
            <p:cNvSpPr/>
            <p:nvPr/>
          </p:nvSpPr>
          <p:spPr>
            <a:xfrm>
              <a:off x="6010275" y="3924300"/>
              <a:ext cx="95250" cy="47625"/>
            </a:xfrm>
            <a:custGeom>
              <a:avLst/>
              <a:gdLst/>
              <a:ahLst/>
              <a:cxnLst/>
              <a:rect l="l" t="t" r="r" b="b"/>
              <a:pathLst>
                <a:path w="95250" h="47625">
                  <a:moveTo>
                    <a:pt x="0" y="0"/>
                  </a:moveTo>
                  <a:lnTo>
                    <a:pt x="95250" y="0"/>
                  </a:lnTo>
                  <a:lnTo>
                    <a:pt x="47625" y="47625"/>
                  </a:lnTo>
                  <a:close/>
                </a:path>
              </a:pathLst>
            </a:custGeom>
            <a:solidFill>
              <a:srgbClr val="EE8888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5806440" y="4318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小棕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7239000" y="2590800"/>
              <a:ext cx="1905000" cy="20955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>
              <a:off x="7239000" y="2590800"/>
              <a:ext cx="1905000" cy="476250"/>
            </a:xfrm>
            <a:prstGeom prst="roundRect">
              <a:avLst>
                <a:gd name="adj" fmla="val 24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7239000" y="2857500"/>
              <a:ext cx="19050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7953064" y="2708275"/>
              <a:ext cx="476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 元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786765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0" y="400050"/>
                  </a:moveTo>
                  <a:lnTo>
                    <a:pt x="57150" y="0"/>
                  </a:lnTo>
                  <a:lnTo>
                    <a:pt x="247650" y="171450"/>
                  </a:lnTo>
                  <a:close/>
                </a:path>
              </a:pathLst>
            </a:custGeom>
            <a:solidFill>
              <a:srgbClr val="A6A6A6"/>
            </a:solidFill>
            <a:ln w="19050">
              <a:solidFill>
                <a:srgbClr val="536176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8267700" y="3333750"/>
              <a:ext cx="247650" cy="400050"/>
            </a:xfrm>
            <a:custGeom>
              <a:avLst/>
              <a:gdLst/>
              <a:ahLst/>
              <a:cxnLst/>
              <a:rect l="l" t="t" r="r" b="b"/>
              <a:pathLst>
                <a:path w="247650" h="400050">
                  <a:moveTo>
                    <a:pt x="247650" y="400050"/>
                  </a:moveTo>
                  <a:lnTo>
                    <a:pt x="190500" y="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rgbClr val="A6A6A6"/>
            </a:solidFill>
            <a:ln w="19050">
              <a:solidFill>
                <a:srgbClr val="536176"/>
              </a:solidFill>
            </a:ln>
          </p:spPr>
        </p:sp>
        <p:sp>
          <p:nvSpPr>
            <p:cNvPr id="50" name="Ellipse 50"/>
            <p:cNvSpPr/>
            <p:nvPr/>
          </p:nvSpPr>
          <p:spPr>
            <a:xfrm>
              <a:off x="7810500" y="3429000"/>
              <a:ext cx="762000" cy="762000"/>
            </a:xfrm>
            <a:prstGeom prst="ellipse">
              <a:avLst/>
            </a:prstGeom>
            <a:solidFill>
              <a:srgbClr val="A6A6A6"/>
            </a:solidFill>
            <a:ln w="19050">
              <a:solidFill>
                <a:srgbClr val="536176"/>
              </a:solidFill>
            </a:ln>
          </p:spPr>
        </p:sp>
        <p:sp>
          <p:nvSpPr>
            <p:cNvPr id="51" name="Ellipse 51"/>
            <p:cNvSpPr/>
            <p:nvPr/>
          </p:nvSpPr>
          <p:spPr>
            <a:xfrm>
              <a:off x="8001000" y="3724275"/>
              <a:ext cx="95250" cy="952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52" name="Ellipse 52"/>
            <p:cNvSpPr/>
            <p:nvPr/>
          </p:nvSpPr>
          <p:spPr>
            <a:xfrm>
              <a:off x="8286750" y="3724275"/>
              <a:ext cx="95250" cy="9525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</p:sp>
        <p:sp>
          <p:nvSpPr>
            <p:cNvPr id="53" name="Freeform 53"/>
            <p:cNvSpPr/>
            <p:nvPr/>
          </p:nvSpPr>
          <p:spPr>
            <a:xfrm>
              <a:off x="8143875" y="3924300"/>
              <a:ext cx="95250" cy="47625"/>
            </a:xfrm>
            <a:custGeom>
              <a:avLst/>
              <a:gdLst/>
              <a:ahLst/>
              <a:cxnLst/>
              <a:rect l="l" t="t" r="r" b="b"/>
              <a:pathLst>
                <a:path w="95250" h="47625">
                  <a:moveTo>
                    <a:pt x="0" y="0"/>
                  </a:moveTo>
                  <a:lnTo>
                    <a:pt x="95250" y="0"/>
                  </a:lnTo>
                  <a:lnTo>
                    <a:pt x="47625" y="47625"/>
                  </a:lnTo>
                  <a:close/>
                </a:path>
              </a:pathLst>
            </a:custGeom>
            <a:solidFill>
              <a:srgbClr val="EE8888"/>
            </a:solidFill>
            <a:ln>
              <a:noFill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940040" y="4318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小灰</a:t>
              </a:r>
            </a:p>
          </p:txBody>
        </p:sp>
        <p:sp>
          <p:nvSpPr>
            <p:cNvPr id="55" name="Rectangle 55"/>
            <p:cNvSpPr/>
            <p:nvPr/>
          </p:nvSpPr>
          <p:spPr>
            <a:xfrm>
              <a:off x="9372600" y="2590800"/>
              <a:ext cx="1905000" cy="2095500"/>
            </a:xfrm>
            <a:prstGeom prst="roundRect">
              <a:avLst>
                <a:gd name="adj" fmla="val 600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56" name="Rectangle 56"/>
            <p:cNvSpPr/>
            <p:nvPr/>
          </p:nvSpPr>
          <p:spPr>
            <a:xfrm>
              <a:off x="9372600" y="2590800"/>
              <a:ext cx="1905000" cy="476250"/>
            </a:xfrm>
            <a:prstGeom prst="roundRect">
              <a:avLst>
                <a:gd name="adj" fmla="val 24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7" name="Rectangle 57"/>
            <p:cNvSpPr/>
            <p:nvPr/>
          </p:nvSpPr>
          <p:spPr>
            <a:xfrm>
              <a:off x="9372600" y="2857500"/>
              <a:ext cx="19050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10073640" y="270827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其他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0150564" y="3435350"/>
              <a:ext cx="3490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0194798" y="431800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</a:t>
              </a:r>
            </a:p>
          </p:txBody>
        </p:sp>
      </p:grpSp>
      <p:grpSp>
        <p:nvGrpSpPr>
          <p:cNvPr id="78" name="samples"/>
          <p:cNvGrpSpPr/>
          <p:nvPr/>
        </p:nvGrpSpPr>
        <p:grpSpPr>
          <a:xfrm>
            <a:off x="838200" y="4953000"/>
            <a:ext cx="6781800" cy="1200150"/>
            <a:chOff x="838200" y="4953000"/>
            <a:chExt cx="6781800" cy="1200150"/>
          </a:xfrm>
        </p:grpSpPr>
        <p:sp>
          <p:nvSpPr>
            <p:cNvPr id="62" name="Rectangle 62"/>
            <p:cNvSpPr/>
            <p:nvPr/>
          </p:nvSpPr>
          <p:spPr>
            <a:xfrm>
              <a:off x="838200" y="4953000"/>
              <a:ext cx="3238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63" name="Rectangle 63"/>
            <p:cNvSpPr/>
            <p:nvPr/>
          </p:nvSpPr>
          <p:spPr>
            <a:xfrm>
              <a:off x="838200" y="4953000"/>
              <a:ext cx="3238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64" name="Rectangle 64"/>
            <p:cNvSpPr/>
            <p:nvPr/>
          </p:nvSpPr>
          <p:spPr>
            <a:xfrm>
              <a:off x="838200" y="5143500"/>
              <a:ext cx="3238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65" name="Ellipse 65"/>
            <p:cNvSpPr/>
            <p:nvPr/>
          </p:nvSpPr>
          <p:spPr>
            <a:xfrm>
              <a:off x="952500" y="50482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66" name="Ellipse 66"/>
            <p:cNvSpPr/>
            <p:nvPr/>
          </p:nvSpPr>
          <p:spPr>
            <a:xfrm>
              <a:off x="1143000" y="50482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67" name="Ellipse 67"/>
            <p:cNvSpPr/>
            <p:nvPr/>
          </p:nvSpPr>
          <p:spPr>
            <a:xfrm>
              <a:off x="1333500" y="50482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1632204" y="50228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1001268" y="5461000"/>
              <a:ext cx="43586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8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小黑</a:t>
              </a:r>
            </a:p>
          </p:txBody>
        </p:sp>
        <p:sp>
          <p:nvSpPr>
            <p:cNvPr id="70" name="Rectangle 70"/>
            <p:cNvSpPr/>
            <p:nvPr/>
          </p:nvSpPr>
          <p:spPr>
            <a:xfrm>
              <a:off x="4381500" y="4953000"/>
              <a:ext cx="3238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71" name="Rectangle 71"/>
            <p:cNvSpPr/>
            <p:nvPr/>
          </p:nvSpPr>
          <p:spPr>
            <a:xfrm>
              <a:off x="4381500" y="4953000"/>
              <a:ext cx="3238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72" name="Rectangle 72"/>
            <p:cNvSpPr/>
            <p:nvPr/>
          </p:nvSpPr>
          <p:spPr>
            <a:xfrm>
              <a:off x="4381500" y="5143500"/>
              <a:ext cx="3238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73" name="Ellipse 73"/>
            <p:cNvSpPr/>
            <p:nvPr/>
          </p:nvSpPr>
          <p:spPr>
            <a:xfrm>
              <a:off x="4495800" y="50482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74" name="Ellipse 74"/>
            <p:cNvSpPr/>
            <p:nvPr/>
          </p:nvSpPr>
          <p:spPr>
            <a:xfrm>
              <a:off x="4686300" y="50482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75" name="Ellipse 75"/>
            <p:cNvSpPr/>
            <p:nvPr/>
          </p:nvSpPr>
          <p:spPr>
            <a:xfrm>
              <a:off x="4876800" y="50482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5175504" y="50228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4544568" y="5461000"/>
              <a:ext cx="22631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无</a:t>
              </a:r>
            </a:p>
          </p:txBody>
        </p:sp>
      </p:grpSp>
      <p:grpSp>
        <p:nvGrpSpPr>
          <p:cNvPr id="83" name="q"/>
          <p:cNvGrpSpPr/>
          <p:nvPr/>
        </p:nvGrpSpPr>
        <p:grpSpPr>
          <a:xfrm>
            <a:off x="7924800" y="4953000"/>
            <a:ext cx="3429000" cy="895350"/>
            <a:chOff x="7924800" y="4953000"/>
            <a:chExt cx="3429000" cy="895350"/>
          </a:xfrm>
        </p:grpSpPr>
        <p:sp>
          <p:nvSpPr>
            <p:cNvPr id="79" name="Rectangle 79"/>
            <p:cNvSpPr/>
            <p:nvPr/>
          </p:nvSpPr>
          <p:spPr>
            <a:xfrm>
              <a:off x="7924800" y="4953000"/>
              <a:ext cx="34290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80" name="Rectangle 80"/>
            <p:cNvSpPr/>
            <p:nvPr/>
          </p:nvSpPr>
          <p:spPr>
            <a:xfrm>
              <a:off x="7924800" y="4953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8125587" y="5118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8992362" y="5080000"/>
              <a:ext cx="19834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用上一讲学的知识，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你会怎么写？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0591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 switch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5370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if-else if 写：一个一个地问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953000" cy="2333625"/>
            <a:chOff x="838200" y="2114550"/>
            <a:chExt cx="4953000" cy="23336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2333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333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3662934" cy="2094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== 9) cout &lt;&lt; "小白";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== 8) cout &lt;&lt; "小黑";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== 6) cout &lt;&lt; "小棕";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== 4) cout &lt;&lt; "小灰";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cout &lt;&lt; "无";</a:t>
              </a:r>
            </a:p>
          </p:txBody>
        </p:sp>
      </p:grpSp>
      <p:grpSp>
        <p:nvGrpSpPr>
          <p:cNvPr id="55" name="flow"/>
          <p:cNvGrpSpPr/>
          <p:nvPr/>
        </p:nvGrpSpPr>
        <p:grpSpPr>
          <a:xfrm>
            <a:off x="5905500" y="2105025"/>
            <a:ext cx="4048125" cy="3790950"/>
            <a:chOff x="5905500" y="2105025"/>
            <a:chExt cx="4048125" cy="3790950"/>
          </a:xfrm>
        </p:grpSpPr>
        <p:sp>
          <p:nvSpPr>
            <p:cNvPr id="13" name="Freeform 13"/>
            <p:cNvSpPr/>
            <p:nvPr/>
          </p:nvSpPr>
          <p:spPr>
            <a:xfrm>
              <a:off x="5905500" y="2105025"/>
              <a:ext cx="1905000" cy="552450"/>
            </a:xfrm>
            <a:custGeom>
              <a:avLst/>
              <a:gdLst/>
              <a:ahLst/>
              <a:cxnLst/>
              <a:rect l="l" t="t" r="r" b="b"/>
              <a:pathLst>
                <a:path w="1905000" h="552450">
                  <a:moveTo>
                    <a:pt x="952500" y="0"/>
                  </a:moveTo>
                  <a:lnTo>
                    <a:pt x="1905000" y="276225"/>
                  </a:lnTo>
                  <a:lnTo>
                    <a:pt x="952500" y="552450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61822" y="2266950"/>
              <a:ext cx="7923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== 9 ?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810500" y="238125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23812">
              <a:solidFill>
                <a:srgbClr val="538135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362950" y="23145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rgbClr val="538135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917942" y="213995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524875" y="2162175"/>
              <a:ext cx="142875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018549" y="2266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小白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6858000" y="2657475"/>
              <a:ext cx="9525" cy="161925"/>
            </a:xfrm>
            <a:custGeom>
              <a:avLst/>
              <a:gdLst/>
              <a:ahLst/>
              <a:cxnLst/>
              <a:rect l="l" t="t" r="r" b="b"/>
              <a:pathLst>
                <a:path w="9525" h="161925">
                  <a:moveTo>
                    <a:pt x="0" y="0"/>
                  </a:moveTo>
                  <a:lnTo>
                    <a:pt x="0" y="1619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6791325" y="28003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946392" y="269240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5905500" y="2905125"/>
              <a:ext cx="1905000" cy="552450"/>
            </a:xfrm>
            <a:custGeom>
              <a:avLst/>
              <a:gdLst/>
              <a:ahLst/>
              <a:cxnLst/>
              <a:rect l="l" t="t" r="r" b="b"/>
              <a:pathLst>
                <a:path w="1905000" h="552450">
                  <a:moveTo>
                    <a:pt x="952500" y="0"/>
                  </a:moveTo>
                  <a:lnTo>
                    <a:pt x="1905000" y="276225"/>
                  </a:lnTo>
                  <a:lnTo>
                    <a:pt x="952500" y="552450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461822" y="3067050"/>
              <a:ext cx="7923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== 8 ?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10500" y="318135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23812">
              <a:solidFill>
                <a:srgbClr val="538135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362950" y="31146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rgbClr val="538135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917942" y="294005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524875" y="2962275"/>
              <a:ext cx="142875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018549" y="30670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小黑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6858000" y="3457575"/>
              <a:ext cx="9525" cy="161925"/>
            </a:xfrm>
            <a:custGeom>
              <a:avLst/>
              <a:gdLst/>
              <a:ahLst/>
              <a:cxnLst/>
              <a:rect l="l" t="t" r="r" b="b"/>
              <a:pathLst>
                <a:path w="9525" h="161925">
                  <a:moveTo>
                    <a:pt x="0" y="0"/>
                  </a:moveTo>
                  <a:lnTo>
                    <a:pt x="0" y="1619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6791325" y="36004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946392" y="349250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5905500" y="3705225"/>
              <a:ext cx="1905000" cy="552450"/>
            </a:xfrm>
            <a:custGeom>
              <a:avLst/>
              <a:gdLst/>
              <a:ahLst/>
              <a:cxnLst/>
              <a:rect l="l" t="t" r="r" b="b"/>
              <a:pathLst>
                <a:path w="1905000" h="552450">
                  <a:moveTo>
                    <a:pt x="952500" y="0"/>
                  </a:moveTo>
                  <a:lnTo>
                    <a:pt x="1905000" y="276225"/>
                  </a:lnTo>
                  <a:lnTo>
                    <a:pt x="952500" y="552450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461822" y="3867150"/>
              <a:ext cx="7923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== 6 ?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7810500" y="398145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23812">
              <a:solidFill>
                <a:srgbClr val="538135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8362950" y="39147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rgbClr val="538135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917942" y="374015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8524875" y="3762375"/>
              <a:ext cx="142875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018549" y="38671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小棕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6858000" y="4257675"/>
              <a:ext cx="9525" cy="161925"/>
            </a:xfrm>
            <a:custGeom>
              <a:avLst/>
              <a:gdLst/>
              <a:ahLst/>
              <a:cxnLst/>
              <a:rect l="l" t="t" r="r" b="b"/>
              <a:pathLst>
                <a:path w="9525" h="161925">
                  <a:moveTo>
                    <a:pt x="0" y="0"/>
                  </a:moveTo>
                  <a:lnTo>
                    <a:pt x="0" y="1619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6791325" y="44005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946392" y="429260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5905500" y="4505325"/>
              <a:ext cx="1905000" cy="552450"/>
            </a:xfrm>
            <a:custGeom>
              <a:avLst/>
              <a:gdLst/>
              <a:ahLst/>
              <a:cxnLst/>
              <a:rect l="l" t="t" r="r" b="b"/>
              <a:pathLst>
                <a:path w="1905000" h="552450">
                  <a:moveTo>
                    <a:pt x="952500" y="0"/>
                  </a:moveTo>
                  <a:lnTo>
                    <a:pt x="1905000" y="276225"/>
                  </a:lnTo>
                  <a:lnTo>
                    <a:pt x="952500" y="552450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6461822" y="4667250"/>
              <a:ext cx="7923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== 4 ?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7810500" y="478155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23812">
              <a:solidFill>
                <a:srgbClr val="538135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8362950" y="47148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rgbClr val="538135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7917942" y="454025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48" name="Rectangle 48"/>
            <p:cNvSpPr/>
            <p:nvPr/>
          </p:nvSpPr>
          <p:spPr>
            <a:xfrm>
              <a:off x="8524875" y="4562475"/>
              <a:ext cx="142875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9018549" y="4667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小灰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6858000" y="5057775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51" name="Freeform 51"/>
            <p:cNvSpPr/>
            <p:nvPr/>
          </p:nvSpPr>
          <p:spPr>
            <a:xfrm>
              <a:off x="6791325" y="5343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6946392" y="5092700"/>
              <a:ext cx="19545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53" name="Rectangle 53"/>
            <p:cNvSpPr/>
            <p:nvPr/>
          </p:nvSpPr>
          <p:spPr>
            <a:xfrm>
              <a:off x="6143625" y="5457825"/>
              <a:ext cx="1428750" cy="4381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6743649" y="55626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</a:t>
              </a:r>
            </a:p>
          </p:txBody>
        </p:sp>
      </p:grpSp>
      <p:grpSp>
        <p:nvGrpSpPr>
          <p:cNvPr id="60" name="ans"/>
          <p:cNvGrpSpPr/>
          <p:nvPr/>
        </p:nvGrpSpPr>
        <p:grpSpPr>
          <a:xfrm>
            <a:off x="838200" y="4476750"/>
            <a:ext cx="4953000" cy="895350"/>
            <a:chOff x="838200" y="4476750"/>
            <a:chExt cx="4953000" cy="895350"/>
          </a:xfrm>
        </p:grpSpPr>
        <p:sp>
          <p:nvSpPr>
            <p:cNvPr id="56" name="Rectangle 56"/>
            <p:cNvSpPr/>
            <p:nvPr/>
          </p:nvSpPr>
          <p:spPr>
            <a:xfrm>
              <a:off x="838200" y="4476750"/>
              <a:ext cx="49530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57" name="Rectangle 57"/>
            <p:cNvSpPr/>
            <p:nvPr/>
          </p:nvSpPr>
          <p:spPr>
            <a:xfrm>
              <a:off x="838200" y="44767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1038987" y="46545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输入 4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934337" y="4603750"/>
              <a:ext cx="296482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要问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次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：是 9 吗？是 8 吗？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 6 吗？是 4 吗？——是！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0591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 switch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5113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能不能看一眼 n，直接走到对应的那条路？</a:t>
            </a:r>
          </a:p>
        </p:txBody>
      </p:sp>
      <p:grpSp>
        <p:nvGrpSpPr>
          <p:cNvPr id="46" name="diag"/>
          <p:cNvGrpSpPr/>
          <p:nvPr/>
        </p:nvGrpSpPr>
        <p:grpSpPr>
          <a:xfrm>
            <a:off x="1266825" y="2124075"/>
            <a:ext cx="9658350" cy="3019425"/>
            <a:chOff x="1266825" y="2124075"/>
            <a:chExt cx="9658350" cy="3019425"/>
          </a:xfrm>
        </p:grpSpPr>
        <p:sp>
          <p:nvSpPr>
            <p:cNvPr id="9" name="Freeform 9"/>
            <p:cNvSpPr/>
            <p:nvPr/>
          </p:nvSpPr>
          <p:spPr>
            <a:xfrm>
              <a:off x="5048250" y="2124075"/>
              <a:ext cx="2095500" cy="666750"/>
            </a:xfrm>
            <a:custGeom>
              <a:avLst/>
              <a:gdLst/>
              <a:ahLst/>
              <a:cxnLst/>
              <a:rect l="l" t="t" r="r" b="b"/>
              <a:pathLst>
                <a:path w="2095500" h="666750">
                  <a:moveTo>
                    <a:pt x="1047750" y="0"/>
                  </a:moveTo>
                  <a:lnTo>
                    <a:pt x="2095500" y="333375"/>
                  </a:lnTo>
                  <a:lnTo>
                    <a:pt x="1047750" y="666750"/>
                  </a:lnTo>
                  <a:lnTo>
                    <a:pt x="0" y="333375"/>
                  </a:lnTo>
                  <a:close/>
                </a:path>
              </a:pathLst>
            </a:cu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620398" y="232727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是几？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6096000" y="2790825"/>
              <a:ext cx="9525" cy="276225"/>
            </a:xfrm>
            <a:custGeom>
              <a:avLst/>
              <a:gdLst/>
              <a:ahLst/>
              <a:cxnLst/>
              <a:rect l="l" t="t" r="r" b="b"/>
              <a:pathLst>
                <a:path w="9525" h="276225">
                  <a:moveTo>
                    <a:pt x="0" y="0"/>
                  </a:moveTo>
                  <a:lnTo>
                    <a:pt x="0" y="27622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1981200" y="3067050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981200" y="3067050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914525" y="3438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705508" y="359410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 9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266825" y="4010025"/>
              <a:ext cx="14287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740891" y="4108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小白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1981200" y="4486275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4038600" y="3067050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3971925" y="3438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3762908" y="359410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 8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3324225" y="4010025"/>
              <a:ext cx="14287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798291" y="4108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小黑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4038600" y="4486275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6096000" y="3067050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6029325" y="3438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820308" y="359410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 6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5381625" y="4010025"/>
              <a:ext cx="14287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855691" y="4108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小棕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6096000" y="4486275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8153400" y="3067050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8086725" y="3438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877708" y="359410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 4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439025" y="4010025"/>
              <a:ext cx="14287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913091" y="4108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小灰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8153400" y="4486275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10210800" y="3067050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10144125" y="34385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959340" y="3594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其他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496425" y="4010025"/>
              <a:ext cx="1428750" cy="47625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086264" y="410845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</a:t>
              </a:r>
            </a:p>
          </p:txBody>
        </p:sp>
        <p:sp>
          <p:nvSpPr>
            <p:cNvPr id="42" name="Line 42"/>
            <p:cNvSpPr/>
            <p:nvPr/>
          </p:nvSpPr>
          <p:spPr>
            <a:xfrm>
              <a:off x="10210800" y="4486275"/>
              <a:ext cx="9525" cy="333375"/>
            </a:xfrm>
            <a:custGeom>
              <a:avLst/>
              <a:gdLst/>
              <a:ahLst/>
              <a:cxnLst/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3" name="Line 43"/>
            <p:cNvSpPr/>
            <p:nvPr/>
          </p:nvSpPr>
          <p:spPr>
            <a:xfrm>
              <a:off x="1981200" y="4819650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44" name="Line 44"/>
            <p:cNvSpPr/>
            <p:nvPr/>
          </p:nvSpPr>
          <p:spPr>
            <a:xfrm>
              <a:off x="6096000" y="4819650"/>
              <a:ext cx="9525" cy="238125"/>
            </a:xfrm>
            <a:custGeom>
              <a:avLst/>
              <a:gdLst/>
              <a:ahLst/>
              <a:cxnLst/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6029325" y="50387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50" name="note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47" name="Rectangle 47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038987" y="54991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343912" y="5511800"/>
              <a:ext cx="81893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每次比较的都是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同一个变量 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一个固定的数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，可以"对号入座"，一步跳过去。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0591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 switch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5470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switch 像旅馆前台：按门牌号直接去房间</a:t>
            </a:r>
          </a:p>
        </p:txBody>
      </p:sp>
      <p:grpSp>
        <p:nvGrpSpPr>
          <p:cNvPr id="32" name="hotel"/>
          <p:cNvGrpSpPr/>
          <p:nvPr/>
        </p:nvGrpSpPr>
        <p:grpSpPr>
          <a:xfrm>
            <a:off x="838200" y="2114550"/>
            <a:ext cx="10200884" cy="1543050"/>
            <a:chOff x="838200" y="2114550"/>
            <a:chExt cx="10200884" cy="154305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2190750" cy="11430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82115" y="2451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63312" y="2863850"/>
              <a:ext cx="114052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客人：8 号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3810000" y="2114550"/>
              <a:ext cx="1047750" cy="1333500"/>
            </a:xfrm>
            <a:prstGeom prst="roundRect">
              <a:avLst>
                <a:gd name="adj" fmla="val 5455"/>
              </a:avLst>
            </a:prstGeom>
            <a:solidFill>
              <a:schemeClr val="l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4095750" y="2286000"/>
              <a:ext cx="476250" cy="2476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14288">
              <a:solidFill>
                <a:srgbClr val="53617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264457" y="2286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4600575" y="2809875"/>
              <a:ext cx="95250" cy="95250"/>
            </a:xfrm>
            <a:prstGeom prst="ellipse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5143500" y="2114550"/>
              <a:ext cx="1047750" cy="1333500"/>
            </a:xfrm>
            <a:prstGeom prst="roundRect">
              <a:avLst>
                <a:gd name="adj" fmla="val 5455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5429250" y="2286000"/>
              <a:ext cx="476250" cy="2476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14288">
              <a:solidFill>
                <a:schemeClr val="accent2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597957" y="2286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5934075" y="2809875"/>
              <a:ext cx="95250" cy="95250"/>
            </a:xfrm>
            <a:prstGeom prst="ellipse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77000" y="2114550"/>
              <a:ext cx="1047750" cy="1333500"/>
            </a:xfrm>
            <a:prstGeom prst="roundRect">
              <a:avLst>
                <a:gd name="adj" fmla="val 5455"/>
              </a:avLst>
            </a:prstGeom>
            <a:solidFill>
              <a:schemeClr val="l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762750" y="2286000"/>
              <a:ext cx="476250" cy="2476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14288">
              <a:solidFill>
                <a:srgbClr val="53617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931457" y="2286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7267575" y="2809875"/>
              <a:ext cx="95250" cy="95250"/>
            </a:xfrm>
            <a:prstGeom prst="ellipse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7810500" y="2114550"/>
              <a:ext cx="1047750" cy="1333500"/>
            </a:xfrm>
            <a:prstGeom prst="roundRect">
              <a:avLst>
                <a:gd name="adj" fmla="val 5455"/>
              </a:avLst>
            </a:prstGeom>
            <a:solidFill>
              <a:schemeClr val="l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096250" y="2286000"/>
              <a:ext cx="476250" cy="24765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14288">
              <a:solidFill>
                <a:srgbClr val="53617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64957" y="2286000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7" name="Ellipse 27"/>
            <p:cNvSpPr/>
            <p:nvPr/>
          </p:nvSpPr>
          <p:spPr>
            <a:xfrm>
              <a:off x="8601075" y="2809875"/>
              <a:ext cx="95250" cy="95250"/>
            </a:xfrm>
            <a:prstGeom prst="ellipse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28" name="Freeform 28"/>
            <p:cNvSpPr/>
            <p:nvPr/>
          </p:nvSpPr>
          <p:spPr>
            <a:xfrm>
              <a:off x="3028950" y="2762250"/>
              <a:ext cx="2638425" cy="895350"/>
            </a:xfrm>
            <a:custGeom>
              <a:avLst/>
              <a:gdLst/>
              <a:ahLst/>
              <a:cxnLst/>
              <a:rect l="l" t="t" r="r" b="b"/>
              <a:pathLst>
                <a:path w="2638425" h="895350">
                  <a:moveTo>
                    <a:pt x="0" y="0"/>
                  </a:moveTo>
                  <a:lnTo>
                    <a:pt x="400050" y="0"/>
                  </a:lnTo>
                  <a:lnTo>
                    <a:pt x="400050" y="895350"/>
                  </a:lnTo>
                  <a:lnTo>
                    <a:pt x="2638425" y="895350"/>
                  </a:lnTo>
                  <a:lnTo>
                    <a:pt x="2638425" y="8191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5600700" y="34861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114300"/>
                  </a:moveTo>
                  <a:lnTo>
                    <a:pt x="133350" y="11430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421368" y="2654300"/>
              <a:ext cx="16177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直接去 8 号房，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421368" y="2959100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不用挨个敲门</a:t>
              </a:r>
            </a:p>
          </p:txBody>
        </p:sp>
      </p:grpSp>
      <p:grpSp>
        <p:nvGrpSpPr>
          <p:cNvPr id="46" name="words"/>
          <p:cNvGrpSpPr/>
          <p:nvPr/>
        </p:nvGrpSpPr>
        <p:grpSpPr>
          <a:xfrm>
            <a:off x="838200" y="4000500"/>
            <a:ext cx="10515600" cy="1476375"/>
            <a:chOff x="838200" y="4000500"/>
            <a:chExt cx="10515600" cy="1476375"/>
          </a:xfrm>
        </p:grpSpPr>
        <p:sp>
          <p:nvSpPr>
            <p:cNvPr id="33" name="Rectangle 33"/>
            <p:cNvSpPr/>
            <p:nvPr/>
          </p:nvSpPr>
          <p:spPr>
            <a:xfrm>
              <a:off x="838200" y="40005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1456" y="408597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单词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076956" y="408597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934456" y="4085971"/>
              <a:ext cx="14824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在 switch 里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81456" y="456565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switch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076956" y="45656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开关、切换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934456" y="456565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看变量的值，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切换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到对应的分支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38200" y="4953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49530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81456" y="5080000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076956" y="50800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情况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934456" y="508000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每一种可能的值，就是一种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情况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838200" y="5467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0" name="note"/>
          <p:cNvGrpSpPr/>
          <p:nvPr/>
        </p:nvGrpSpPr>
        <p:grpSpPr>
          <a:xfrm>
            <a:off x="838200" y="5638800"/>
            <a:ext cx="10515600" cy="552450"/>
            <a:chOff x="838200" y="5638800"/>
            <a:chExt cx="10515600" cy="552450"/>
          </a:xfrm>
        </p:grpSpPr>
        <p:sp>
          <p:nvSpPr>
            <p:cNvPr id="47" name="Rectangle 47"/>
            <p:cNvSpPr/>
            <p:nvPr/>
          </p:nvSpPr>
          <p:spPr>
            <a:xfrm>
              <a:off x="838200" y="56388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039749" y="5810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649349" y="5810250"/>
              <a:ext cx="69132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 switch（开关、切换）和 case（情况）的意思记在书本 P39 底部。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0591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一、认识 switch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33533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switch 的骨架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476750" cy="3171825"/>
            <a:chOff x="838200" y="2114550"/>
            <a:chExt cx="4476750" cy="31718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476750" cy="31718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1718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251075"/>
              <a:ext cx="2087118" cy="2942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(变量名) {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值1: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语句1;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值2: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语句2;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……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语句n;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a1"/>
          <p:cNvGrpSpPr/>
          <p:nvPr/>
        </p:nvGrpSpPr>
        <p:grpSpPr>
          <a:xfrm>
            <a:off x="5705475" y="2238375"/>
            <a:ext cx="3663356" cy="372301"/>
            <a:chOff x="5705475" y="2238375"/>
            <a:chExt cx="3663356" cy="372301"/>
          </a:xfrm>
        </p:grpSpPr>
        <p:sp>
          <p:nvSpPr>
            <p:cNvPr id="13" name="Ellipse 13"/>
            <p:cNvSpPr/>
            <p:nvPr/>
          </p:nvSpPr>
          <p:spPr>
            <a:xfrm>
              <a:off x="5705475" y="22383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797982" y="22818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44387" y="2273300"/>
              <a:ext cx="3224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括号里写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要检查的变量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，例如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</p:grpSp>
      <p:grpSp>
        <p:nvGrpSpPr>
          <p:cNvPr id="21" name="a2"/>
          <p:cNvGrpSpPr/>
          <p:nvPr/>
        </p:nvGrpSpPr>
        <p:grpSpPr>
          <a:xfrm>
            <a:off x="5705475" y="2981325"/>
            <a:ext cx="3698088" cy="702501"/>
            <a:chOff x="5705475" y="2981325"/>
            <a:chExt cx="3698088" cy="702501"/>
          </a:xfrm>
        </p:grpSpPr>
        <p:sp>
          <p:nvSpPr>
            <p:cNvPr id="17" name="Ellipse 17"/>
            <p:cNvSpPr/>
            <p:nvPr/>
          </p:nvSpPr>
          <p:spPr>
            <a:xfrm>
              <a:off x="5705475" y="29813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797982" y="3024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144387" y="3016250"/>
              <a:ext cx="2992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值: 变量等于这个值，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44387" y="3346450"/>
              <a:ext cx="3259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从这里开始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执行（注意冒号）</a:t>
              </a:r>
            </a:p>
          </p:txBody>
        </p:sp>
      </p:grpSp>
      <p:grpSp>
        <p:nvGrpSpPr>
          <p:cNvPr id="26" name="a3"/>
          <p:cNvGrpSpPr/>
          <p:nvPr/>
        </p:nvGrpSpPr>
        <p:grpSpPr>
          <a:xfrm>
            <a:off x="5705475" y="4086225"/>
            <a:ext cx="4276954" cy="715201"/>
            <a:chOff x="5705475" y="4086225"/>
            <a:chExt cx="4276954" cy="715201"/>
          </a:xfrm>
        </p:grpSpPr>
        <p:sp>
          <p:nvSpPr>
            <p:cNvPr id="22" name="Ellipse 22"/>
            <p:cNvSpPr/>
            <p:nvPr/>
          </p:nvSpPr>
          <p:spPr>
            <a:xfrm>
              <a:off x="5705475" y="4086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797982" y="41296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144387" y="4121150"/>
              <a:ext cx="38380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default: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和所有 case 都不相等时，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144387" y="4464050"/>
              <a:ext cx="314340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从这里开始执行，相当于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</a:p>
          </p:txBody>
        </p:sp>
      </p:grpSp>
      <p:grpSp>
        <p:nvGrpSpPr>
          <p:cNvPr id="31" name="hint"/>
          <p:cNvGrpSpPr/>
          <p:nvPr/>
        </p:nvGrpSpPr>
        <p:grpSpPr>
          <a:xfrm>
            <a:off x="838200" y="5391150"/>
            <a:ext cx="10515600" cy="561975"/>
            <a:chOff x="838200" y="5391150"/>
            <a:chExt cx="10515600" cy="561975"/>
          </a:xfrm>
        </p:grpSpPr>
        <p:sp>
          <p:nvSpPr>
            <p:cNvPr id="27" name="Rectangle 27"/>
            <p:cNvSpPr/>
            <p:nvPr/>
          </p:nvSpPr>
          <p:spPr>
            <a:xfrm>
              <a:off x="838200" y="53911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3911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368" y="55594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悄悄说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877568" y="5559425"/>
              <a:ext cx="855236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书本 P39 的一般结构里还有一个词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，我们先不写它，等会儿就知道它有多重要。</a:t>
              </a:r>
            </a:p>
          </p:txBody>
        </p:sp>
      </p:grpSp>
      <p:grpSp>
        <p:nvGrpSpPr>
          <p:cNvPr id="33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32" name="TextBox 32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492347" y="3111500"/>
            <a:ext cx="520730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break 与 case 穿透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758938" y="4038600"/>
            <a:ext cx="4674123" cy="308991"/>
            <a:chOff x="3758938" y="4038600"/>
            <a:chExt cx="467412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758938" y="4038600"/>
              <a:ext cx="467412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少了 break 会怎样 · 路障 · default · case 穿透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86921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 switch 改写贩猫机：输入 8，输出什么？</a:t>
            </a:r>
          </a:p>
        </p:txBody>
      </p:sp>
      <p:grpSp>
        <p:nvGrpSpPr>
          <p:cNvPr id="13" name="if"/>
          <p:cNvGrpSpPr/>
          <p:nvPr/>
        </p:nvGrpSpPr>
        <p:grpSpPr>
          <a:xfrm>
            <a:off x="829056" y="2070100"/>
            <a:ext cx="4962144" cy="2130425"/>
            <a:chOff x="829056" y="2070100"/>
            <a:chExt cx="4962144" cy="21304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598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原来的 if 写法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4953000" cy="1743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1743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368" y="2622550"/>
              <a:ext cx="3662934" cy="15038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== 9) cout &lt;&lt; "小白";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== 8) cout &lt;&lt; "小黑";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== 6) cout &lt;&lt; "小棕";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(n == 4) cout &lt;&lt; "小灰";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cout &lt;&lt; "无";</a:t>
              </a:r>
            </a:p>
          </p:txBody>
        </p:sp>
      </p:grpSp>
      <p:grpSp>
        <p:nvGrpSpPr>
          <p:cNvPr id="18" name="sw"/>
          <p:cNvGrpSpPr/>
          <p:nvPr/>
        </p:nvGrpSpPr>
        <p:grpSpPr>
          <a:xfrm>
            <a:off x="6277356" y="2070100"/>
            <a:ext cx="5076444" cy="3978275"/>
            <a:chOff x="6277356" y="2070100"/>
            <a:chExt cx="5076444" cy="3978275"/>
          </a:xfrm>
        </p:grpSpPr>
        <p:sp>
          <p:nvSpPr>
            <p:cNvPr id="14" name="TextBox 14"/>
            <p:cNvSpPr txBox="1"/>
            <p:nvPr/>
          </p:nvSpPr>
          <p:spPr>
            <a:xfrm>
              <a:off x="6277356" y="2070100"/>
              <a:ext cx="2375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按骨架改写成 switch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457450"/>
              <a:ext cx="5067300" cy="3590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286500" y="2457450"/>
              <a:ext cx="38100" cy="3590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488049" y="2613025"/>
              <a:ext cx="2514219" cy="3347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9: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"小白";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8: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"小黑";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6: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"小棕";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4: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"小灰";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"无";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q"/>
          <p:cNvGrpSpPr/>
          <p:nvPr/>
        </p:nvGrpSpPr>
        <p:grpSpPr>
          <a:xfrm>
            <a:off x="838200" y="4476750"/>
            <a:ext cx="4953000" cy="914400"/>
            <a:chOff x="838200" y="4476750"/>
            <a:chExt cx="4953000" cy="914400"/>
          </a:xfrm>
        </p:grpSpPr>
        <p:sp>
          <p:nvSpPr>
            <p:cNvPr id="19" name="Rectangle 19"/>
            <p:cNvSpPr/>
            <p:nvPr/>
          </p:nvSpPr>
          <p:spPr>
            <a:xfrm>
              <a:off x="838200" y="4476750"/>
              <a:ext cx="49530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4767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606" y="46418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猜一猜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933956" y="4603750"/>
              <a:ext cx="318439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输入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，左边输出小黑。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右边的 switch 也输出小黑吗？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247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运行一下：输入 8，输出了四样东西！</a:t>
            </a:r>
          </a:p>
        </p:txBody>
      </p:sp>
      <p:grpSp>
        <p:nvGrpSpPr>
          <p:cNvPr id="17" name="con"/>
          <p:cNvGrpSpPr/>
          <p:nvPr/>
        </p:nvGrpSpPr>
        <p:grpSpPr>
          <a:xfrm>
            <a:off x="838200" y="2190750"/>
            <a:ext cx="4953000" cy="1352550"/>
            <a:chOff x="838200" y="2190750"/>
            <a:chExt cx="4953000" cy="135255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4953000" cy="1352550"/>
            </a:xfrm>
            <a:prstGeom prst="roundRect">
              <a:avLst>
                <a:gd name="adj" fmla="val 563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9075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8125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52500" y="2286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1143000" y="2286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333500" y="2286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632204" y="2247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8982" y="2660650"/>
              <a:ext cx="1888236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8</a:t>
              </a:r>
              <a:br>
                <a:rPr lang="zh-CN" sz="21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小黑小棕小灰无</a:t>
              </a:r>
            </a:p>
          </p:txBody>
        </p:sp>
      </p:grpSp>
      <p:grpSp>
        <p:nvGrpSpPr>
          <p:cNvPr id="21" name="code"/>
          <p:cNvGrpSpPr/>
          <p:nvPr/>
        </p:nvGrpSpPr>
        <p:grpSpPr>
          <a:xfrm>
            <a:off x="6286500" y="2114550"/>
            <a:ext cx="5067300" cy="3590925"/>
            <a:chOff x="6286500" y="2114550"/>
            <a:chExt cx="5067300" cy="3590925"/>
          </a:xfrm>
        </p:grpSpPr>
        <p:sp>
          <p:nvSpPr>
            <p:cNvPr id="18" name="Rectangle 18"/>
            <p:cNvSpPr/>
            <p:nvPr/>
          </p:nvSpPr>
          <p:spPr>
            <a:xfrm>
              <a:off x="6286500" y="2114550"/>
              <a:ext cx="5067300" cy="3590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86500" y="2114550"/>
              <a:ext cx="38100" cy="3590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88049" y="2270125"/>
              <a:ext cx="2514219" cy="3347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9: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"小白";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case 8: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"小黑";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6: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"小棕";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4: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"小灰";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"无";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obs"/>
          <p:cNvGrpSpPr/>
          <p:nvPr/>
        </p:nvGrpSpPr>
        <p:grpSpPr>
          <a:xfrm>
            <a:off x="838200" y="3810000"/>
            <a:ext cx="4953000" cy="1219200"/>
            <a:chOff x="838200" y="3810000"/>
            <a:chExt cx="4953000" cy="1219200"/>
          </a:xfrm>
        </p:grpSpPr>
        <p:sp>
          <p:nvSpPr>
            <p:cNvPr id="22" name="Rectangle 22"/>
            <p:cNvSpPr/>
            <p:nvPr/>
          </p:nvSpPr>
          <p:spPr>
            <a:xfrm>
              <a:off x="838200" y="3810000"/>
              <a:ext cx="4953000" cy="12192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3810000"/>
              <a:ext cx="47625" cy="1219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8987" y="3975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观察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86687" y="3937000"/>
              <a:ext cx="307568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程序确实从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8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进去了，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可是输出小黑以后，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没有停下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把下面的语句全执行了一遍。</a:t>
              </a:r>
            </a:p>
          </p:txBody>
        </p:sp>
      </p:grpSp>
      <p:grpSp>
        <p:nvGrpSpPr>
          <p:cNvPr id="31" name="q"/>
          <p:cNvGrpSpPr/>
          <p:nvPr/>
        </p:nvGrpSpPr>
        <p:grpSpPr>
          <a:xfrm>
            <a:off x="838200" y="5334000"/>
            <a:ext cx="4953000" cy="571500"/>
            <a:chOff x="838200" y="5334000"/>
            <a:chExt cx="49530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334000"/>
              <a:ext cx="49530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86687" y="549910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到底是哪里出了问题？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07623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case 只是入口：进了门，就一直往下走</a:t>
            </a:r>
          </a:p>
        </p:txBody>
      </p:sp>
      <p:grpSp>
        <p:nvGrpSpPr>
          <p:cNvPr id="35" name="road"/>
          <p:cNvGrpSpPr/>
          <p:nvPr/>
        </p:nvGrpSpPr>
        <p:grpSpPr>
          <a:xfrm>
            <a:off x="829056" y="2152650"/>
            <a:ext cx="6165332" cy="3739007"/>
            <a:chOff x="829056" y="2152650"/>
            <a:chExt cx="6165332" cy="3739007"/>
          </a:xfrm>
        </p:grpSpPr>
        <p:sp>
          <p:nvSpPr>
            <p:cNvPr id="9" name="Rectangle 9"/>
            <p:cNvSpPr/>
            <p:nvPr/>
          </p:nvSpPr>
          <p:spPr>
            <a:xfrm>
              <a:off x="2095500" y="21526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239518" y="22923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9: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867150" y="21526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011168" y="2292350"/>
              <a:ext cx="16937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cout &lt;&lt; "小白";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095500" y="28003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39518" y="29400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8: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867150" y="28003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011168" y="2940050"/>
              <a:ext cx="17554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 &lt;&lt; "小黑";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095500" y="34480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239518" y="35877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6: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867150" y="34480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011168" y="3587750"/>
              <a:ext cx="17554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 &lt;&lt; "小棕";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2095500" y="40957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239518" y="42354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4: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867150" y="40957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011168" y="4235450"/>
              <a:ext cx="17554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 &lt;&lt; "小灰";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2095500" y="47434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239518" y="4883150"/>
              <a:ext cx="9941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default: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867150" y="47434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011168" y="4883150"/>
              <a:ext cx="15333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 &lt;&lt; "无";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9056" y="29273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= 8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1600200" y="3067050"/>
              <a:ext cx="361950" cy="9525"/>
            </a:xfrm>
            <a:custGeom>
              <a:avLst/>
              <a:gdLst/>
              <a:ahLst/>
              <a:cxnLst/>
              <a:rect l="l" t="t" r="r" b="b"/>
              <a:pathLst>
                <a:path w="361950" h="9525">
                  <a:moveTo>
                    <a:pt x="0" y="0"/>
                  </a:moveTo>
                  <a:lnTo>
                    <a:pt x="3619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1943100" y="30003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2" name="Freeform 32"/>
            <p:cNvSpPr/>
            <p:nvPr/>
          </p:nvSpPr>
          <p:spPr>
            <a:xfrm>
              <a:off x="6057900" y="3067050"/>
              <a:ext cx="381000" cy="2286000"/>
            </a:xfrm>
            <a:custGeom>
              <a:avLst/>
              <a:gdLst/>
              <a:ahLst/>
              <a:cxnLst/>
              <a:rect l="l" t="t" r="r" b="b"/>
              <a:pathLst>
                <a:path w="381000" h="2286000">
                  <a:moveTo>
                    <a:pt x="0" y="0"/>
                  </a:moveTo>
                  <a:lnTo>
                    <a:pt x="381000" y="0"/>
                  </a:lnTo>
                  <a:lnTo>
                    <a:pt x="381000" y="228600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6372225" y="533400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820918" y="5568950"/>
              <a:ext cx="11734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走到 } 才停</a:t>
              </a:r>
            </a:p>
          </p:txBody>
        </p:sp>
      </p:grpSp>
      <p:grpSp>
        <p:nvGrpSpPr>
          <p:cNvPr id="40" name="exp"/>
          <p:cNvGrpSpPr/>
          <p:nvPr/>
        </p:nvGrpSpPr>
        <p:grpSpPr>
          <a:xfrm>
            <a:off x="7239000" y="2152650"/>
            <a:ext cx="4114800" cy="1543050"/>
            <a:chOff x="7239000" y="2152650"/>
            <a:chExt cx="4114800" cy="1543050"/>
          </a:xfrm>
        </p:grpSpPr>
        <p:sp>
          <p:nvSpPr>
            <p:cNvPr id="36" name="Rectangle 36"/>
            <p:cNvSpPr/>
            <p:nvPr/>
          </p:nvSpPr>
          <p:spPr>
            <a:xfrm>
              <a:off x="7239000" y="2152650"/>
              <a:ext cx="4114800" cy="1543050"/>
            </a:xfrm>
            <a:prstGeom prst="roundRect">
              <a:avLst>
                <a:gd name="adj" fmla="val 4938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7239000" y="2152650"/>
              <a:ext cx="47625" cy="1543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439787" y="2317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087487" y="2279650"/>
              <a:ext cx="2453132" cy="1308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8: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只是一个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入口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告诉程序从哪里进去；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它不是围墙，拦不住程序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往下走。</a:t>
              </a:r>
            </a:p>
          </p:txBody>
        </p:sp>
      </p:grpSp>
      <p:grpSp>
        <p:nvGrpSpPr>
          <p:cNvPr id="44" name="need"/>
          <p:cNvGrpSpPr/>
          <p:nvPr/>
        </p:nvGrpSpPr>
        <p:grpSpPr>
          <a:xfrm>
            <a:off x="7239000" y="4095750"/>
            <a:ext cx="4114800" cy="1219200"/>
            <a:chOff x="7239000" y="4095750"/>
            <a:chExt cx="4114800" cy="1219200"/>
          </a:xfrm>
        </p:grpSpPr>
        <p:sp>
          <p:nvSpPr>
            <p:cNvPr id="41" name="Rectangle 41"/>
            <p:cNvSpPr/>
            <p:nvPr/>
          </p:nvSpPr>
          <p:spPr>
            <a:xfrm>
              <a:off x="7239000" y="4095750"/>
              <a:ext cx="411480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439787" y="4260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需要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087487" y="4222750"/>
              <a:ext cx="220192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在每种情况的语句后面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放一个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路障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，让程序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执行完就离开。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86749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break 就是路障：执行完，马上离开 switch</a:t>
            </a:r>
          </a:p>
        </p:txBody>
      </p:sp>
      <p:grpSp>
        <p:nvGrpSpPr>
          <p:cNvPr id="60" name="road"/>
          <p:cNvGrpSpPr/>
          <p:nvPr/>
        </p:nvGrpSpPr>
        <p:grpSpPr>
          <a:xfrm>
            <a:off x="829056" y="2152650"/>
            <a:ext cx="7495794" cy="3124200"/>
            <a:chOff x="829056" y="2152650"/>
            <a:chExt cx="7495794" cy="3124200"/>
          </a:xfrm>
        </p:grpSpPr>
        <p:sp>
          <p:nvSpPr>
            <p:cNvPr id="9" name="Rectangle 9"/>
            <p:cNvSpPr/>
            <p:nvPr/>
          </p:nvSpPr>
          <p:spPr>
            <a:xfrm>
              <a:off x="2095500" y="21526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239518" y="22923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9: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867150" y="21526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011168" y="2292350"/>
              <a:ext cx="13828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小白; break;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095500" y="28003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39518" y="29400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8: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867150" y="28003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011168" y="2940050"/>
              <a:ext cx="14289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小黑; break;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095500" y="34480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239518" y="35877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6: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867150" y="34480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4011168" y="3587750"/>
              <a:ext cx="13828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小棕; break;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2095500" y="40957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2239518" y="42354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4: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3867150" y="40957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011168" y="4235450"/>
              <a:ext cx="13828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小灰; break;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2095500" y="4743450"/>
              <a:ext cx="161925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239518" y="4883150"/>
              <a:ext cx="99410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default: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3867150" y="4743450"/>
              <a:ext cx="2095500" cy="533400"/>
            </a:xfrm>
            <a:prstGeom prst="roundRect">
              <a:avLst>
                <a:gd name="adj" fmla="val 10714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011168" y="4883150"/>
              <a:ext cx="3610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无;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191250" y="24126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448425" y="24126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134100" y="2266950"/>
              <a:ext cx="419100" cy="145732"/>
            </a:xfrm>
            <a:prstGeom prst="rect">
              <a:avLst/>
            </a:prstGeom>
            <a:solidFill>
              <a:srgbClr val="F4B183"/>
            </a:solidFill>
            <a:ln w="14288">
              <a:solidFill>
                <a:schemeClr val="accent2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6191250" y="22669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3" name="Freeform 33"/>
            <p:cNvSpPr/>
            <p:nvPr/>
          </p:nvSpPr>
          <p:spPr>
            <a:xfrm>
              <a:off x="6315075" y="22669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4" name="Freeform 34"/>
            <p:cNvSpPr/>
            <p:nvPr/>
          </p:nvSpPr>
          <p:spPr>
            <a:xfrm>
              <a:off x="6438900" y="22669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191250" y="30603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6448425" y="30603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6134100" y="2914650"/>
              <a:ext cx="419100" cy="145732"/>
            </a:xfrm>
            <a:prstGeom prst="rect">
              <a:avLst/>
            </a:prstGeom>
            <a:solidFill>
              <a:srgbClr val="F4B183"/>
            </a:solidFill>
            <a:ln w="14288">
              <a:solidFill>
                <a:schemeClr val="accent2"/>
              </a:solidFill>
            </a:ln>
          </p:spPr>
        </p:sp>
        <p:sp>
          <p:nvSpPr>
            <p:cNvPr id="38" name="Freeform 38"/>
            <p:cNvSpPr/>
            <p:nvPr/>
          </p:nvSpPr>
          <p:spPr>
            <a:xfrm>
              <a:off x="6191250" y="29146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39" name="Freeform 39"/>
            <p:cNvSpPr/>
            <p:nvPr/>
          </p:nvSpPr>
          <p:spPr>
            <a:xfrm>
              <a:off x="6315075" y="29146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0" name="Freeform 40"/>
            <p:cNvSpPr/>
            <p:nvPr/>
          </p:nvSpPr>
          <p:spPr>
            <a:xfrm>
              <a:off x="6438900" y="29146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6191250" y="37080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6448425" y="37080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43" name="Rectangle 43"/>
            <p:cNvSpPr/>
            <p:nvPr/>
          </p:nvSpPr>
          <p:spPr>
            <a:xfrm>
              <a:off x="6134100" y="3562350"/>
              <a:ext cx="419100" cy="145732"/>
            </a:xfrm>
            <a:prstGeom prst="rect">
              <a:avLst/>
            </a:prstGeom>
            <a:solidFill>
              <a:srgbClr val="F4B183"/>
            </a:solidFill>
            <a:ln w="14288">
              <a:solidFill>
                <a:schemeClr val="accent2"/>
              </a:solidFill>
            </a:ln>
          </p:spPr>
        </p:sp>
        <p:sp>
          <p:nvSpPr>
            <p:cNvPr id="44" name="Freeform 44"/>
            <p:cNvSpPr/>
            <p:nvPr/>
          </p:nvSpPr>
          <p:spPr>
            <a:xfrm>
              <a:off x="6191250" y="35623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5" name="Freeform 45"/>
            <p:cNvSpPr/>
            <p:nvPr/>
          </p:nvSpPr>
          <p:spPr>
            <a:xfrm>
              <a:off x="6315075" y="35623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6" name="Freeform 46"/>
            <p:cNvSpPr/>
            <p:nvPr/>
          </p:nvSpPr>
          <p:spPr>
            <a:xfrm>
              <a:off x="6438900" y="35623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47" name="Rectangle 47"/>
            <p:cNvSpPr/>
            <p:nvPr/>
          </p:nvSpPr>
          <p:spPr>
            <a:xfrm>
              <a:off x="6191250" y="43557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48" name="Rectangle 48"/>
            <p:cNvSpPr/>
            <p:nvPr/>
          </p:nvSpPr>
          <p:spPr>
            <a:xfrm>
              <a:off x="6448425" y="4355782"/>
              <a:ext cx="47625" cy="178118"/>
            </a:xfrm>
            <a:prstGeom prst="rect">
              <a:avLst/>
            </a:prstGeom>
            <a:solidFill>
              <a:srgbClr val="536176"/>
            </a:solidFill>
            <a:ln>
              <a:noFill/>
            </a:ln>
          </p:spPr>
        </p:sp>
        <p:sp>
          <p:nvSpPr>
            <p:cNvPr id="49" name="Rectangle 49"/>
            <p:cNvSpPr/>
            <p:nvPr/>
          </p:nvSpPr>
          <p:spPr>
            <a:xfrm>
              <a:off x="6134100" y="4210050"/>
              <a:ext cx="419100" cy="145732"/>
            </a:xfrm>
            <a:prstGeom prst="rect">
              <a:avLst/>
            </a:prstGeom>
            <a:solidFill>
              <a:srgbClr val="F4B183"/>
            </a:solidFill>
            <a:ln w="14288">
              <a:solidFill>
                <a:schemeClr val="accent2"/>
              </a:solidFill>
            </a:ln>
          </p:spPr>
        </p:sp>
        <p:sp>
          <p:nvSpPr>
            <p:cNvPr id="50" name="Freeform 50"/>
            <p:cNvSpPr/>
            <p:nvPr/>
          </p:nvSpPr>
          <p:spPr>
            <a:xfrm>
              <a:off x="6191250" y="42100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1" name="Freeform 51"/>
            <p:cNvSpPr/>
            <p:nvPr/>
          </p:nvSpPr>
          <p:spPr>
            <a:xfrm>
              <a:off x="6315075" y="42100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2" name="Freeform 52"/>
            <p:cNvSpPr/>
            <p:nvPr/>
          </p:nvSpPr>
          <p:spPr>
            <a:xfrm>
              <a:off x="6438900" y="4210050"/>
              <a:ext cx="123825" cy="142875"/>
            </a:xfrm>
            <a:custGeom>
              <a:avLst/>
              <a:gdLst/>
              <a:ahLst/>
              <a:cxnLst/>
              <a:rect l="l" t="t" r="r" b="b"/>
              <a:pathLst>
                <a:path w="123825" h="142875">
                  <a:moveTo>
                    <a:pt x="0" y="142875"/>
                  </a:moveTo>
                  <a:lnTo>
                    <a:pt x="76200" y="0"/>
                  </a:lnTo>
                  <a:lnTo>
                    <a:pt x="123825" y="0"/>
                  </a:lnTo>
                  <a:lnTo>
                    <a:pt x="47625" y="1428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829056" y="29273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 = 8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1600200" y="3067050"/>
              <a:ext cx="361950" cy="9525"/>
            </a:xfrm>
            <a:custGeom>
              <a:avLst/>
              <a:gdLst/>
              <a:ahLst/>
              <a:cxnLst/>
              <a:rect l="l" t="t" r="r" b="b"/>
              <a:pathLst>
                <a:path w="361950" h="9525">
                  <a:moveTo>
                    <a:pt x="0" y="0"/>
                  </a:moveTo>
                  <a:lnTo>
                    <a:pt x="3619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1943100" y="30003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6" name="Freeform 56"/>
            <p:cNvSpPr/>
            <p:nvPr/>
          </p:nvSpPr>
          <p:spPr>
            <a:xfrm>
              <a:off x="6057900" y="3067050"/>
              <a:ext cx="704850" cy="285750"/>
            </a:xfrm>
            <a:custGeom>
              <a:avLst/>
              <a:gdLst/>
              <a:ahLst/>
              <a:cxnLst/>
              <a:rect l="l" t="t" r="r" b="b"/>
              <a:pathLst>
                <a:path w="704850" h="285750">
                  <a:moveTo>
                    <a:pt x="0" y="0"/>
                  </a:moveTo>
                  <a:lnTo>
                    <a:pt x="0" y="285750"/>
                  </a:lnTo>
                  <a:lnTo>
                    <a:pt x="704850" y="2857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57" name="Freeform 57"/>
            <p:cNvSpPr/>
            <p:nvPr/>
          </p:nvSpPr>
          <p:spPr>
            <a:xfrm>
              <a:off x="6743700" y="328612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58" name="Rectangle 58"/>
            <p:cNvSpPr/>
            <p:nvPr/>
          </p:nvSpPr>
          <p:spPr>
            <a:xfrm>
              <a:off x="6896100" y="3143250"/>
              <a:ext cx="1428750" cy="438150"/>
            </a:xfrm>
            <a:prstGeom prst="roundRect">
              <a:avLst>
                <a:gd name="adj" fmla="val 1739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6993356" y="3248025"/>
              <a:ext cx="123423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离开 switch</a:t>
              </a:r>
            </a:p>
          </p:txBody>
        </p:sp>
      </p:grpSp>
      <p:grpSp>
        <p:nvGrpSpPr>
          <p:cNvPr id="64" name="code"/>
          <p:cNvGrpSpPr/>
          <p:nvPr/>
        </p:nvGrpSpPr>
        <p:grpSpPr>
          <a:xfrm>
            <a:off x="8572500" y="2152650"/>
            <a:ext cx="2781300" cy="1152525"/>
            <a:chOff x="8572500" y="2152650"/>
            <a:chExt cx="2781300" cy="1152525"/>
          </a:xfrm>
        </p:grpSpPr>
        <p:sp>
          <p:nvSpPr>
            <p:cNvPr id="61" name="Rectangle 61"/>
            <p:cNvSpPr/>
            <p:nvPr/>
          </p:nvSpPr>
          <p:spPr>
            <a:xfrm>
              <a:off x="8572500" y="2152650"/>
              <a:ext cx="2781300" cy="1152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2" name="Rectangle 62"/>
            <p:cNvSpPr/>
            <p:nvPr/>
          </p:nvSpPr>
          <p:spPr>
            <a:xfrm>
              <a:off x="8572500" y="2152650"/>
              <a:ext cx="38100" cy="1152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8773668" y="2317750"/>
              <a:ext cx="2164651" cy="913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8: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"小黑";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break;</a:t>
              </a:r>
            </a:p>
          </p:txBody>
        </p:sp>
      </p:grpSp>
      <p:grpSp>
        <p:nvGrpSpPr>
          <p:cNvPr id="68" name="book"/>
          <p:cNvGrpSpPr/>
          <p:nvPr/>
        </p:nvGrpSpPr>
        <p:grpSpPr>
          <a:xfrm>
            <a:off x="838200" y="5448300"/>
            <a:ext cx="10515600" cy="552450"/>
            <a:chOff x="838200" y="5448300"/>
            <a:chExt cx="10515600" cy="552450"/>
          </a:xfrm>
        </p:grpSpPr>
        <p:sp>
          <p:nvSpPr>
            <p:cNvPr id="65" name="Rectangle 65"/>
            <p:cNvSpPr/>
            <p:nvPr/>
          </p:nvSpPr>
          <p:spPr>
            <a:xfrm>
              <a:off x="838200" y="54483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649349" y="5619750"/>
              <a:ext cx="69132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勾画书本 P39 最后一句：没有 break，就会接着运行下一种情况的语句。</a:t>
              </a:r>
            </a:p>
          </p:txBody>
        </p:sp>
      </p:grpSp>
      <p:grpSp>
        <p:nvGrpSpPr>
          <p:cNvPr id="70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69" name="TextBox 69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580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加上 break，再跟踪三次输入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4105275"/>
            <a:chOff x="838200" y="2114550"/>
            <a:chExt cx="4000500" cy="41052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4105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4105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511" y="2289175"/>
              <a:ext cx="2259711" cy="3850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9: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"小白";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8: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"小黑";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6: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"小棕";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4: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"小灰";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"无";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thead-w"/>
          <p:cNvGrpSpPr/>
          <p:nvPr/>
        </p:nvGrpSpPr>
        <p:grpSpPr>
          <a:xfrm>
            <a:off x="5334000" y="2114550"/>
            <a:ext cx="6019800" cy="438150"/>
            <a:chOff x="5334000" y="2114550"/>
            <a:chExt cx="6019800" cy="438150"/>
          </a:xfrm>
        </p:grpSpPr>
        <p:sp>
          <p:nvSpPr>
            <p:cNvPr id="13" name="Rectangle 13"/>
            <p:cNvSpPr/>
            <p:nvPr/>
          </p:nvSpPr>
          <p:spPr>
            <a:xfrm>
              <a:off x="5334000" y="2114550"/>
              <a:ext cx="60198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4776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620637" y="219659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从哪里进？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0188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5" name="table-w"/>
          <p:cNvGrpSpPr/>
          <p:nvPr/>
        </p:nvGrpSpPr>
        <p:grpSpPr>
          <a:xfrm>
            <a:off x="5334000" y="2730500"/>
            <a:ext cx="1143000" cy="1660525"/>
            <a:chOff x="5334000" y="2730500"/>
            <a:chExt cx="1143000" cy="1660525"/>
          </a:xfrm>
        </p:grpSpPr>
        <p:sp>
          <p:nvSpPr>
            <p:cNvPr id="18" name="TextBox 18"/>
            <p:cNvSpPr txBox="1"/>
            <p:nvPr/>
          </p:nvSpPr>
          <p:spPr>
            <a:xfrm>
              <a:off x="5477637" y="27305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5334000" y="316230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5334000" y="3162300"/>
              <a:ext cx="11430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477637" y="33401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5334000" y="377190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477637" y="39497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5334000" y="438150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9" name="ans1"/>
          <p:cNvGrpSpPr/>
          <p:nvPr/>
        </p:nvGrpSpPr>
        <p:grpSpPr>
          <a:xfrm>
            <a:off x="6477000" y="2717800"/>
            <a:ext cx="4876800" cy="454025"/>
            <a:chOff x="6477000" y="2717800"/>
            <a:chExt cx="4876800" cy="454025"/>
          </a:xfrm>
        </p:grpSpPr>
        <p:sp>
          <p:nvSpPr>
            <p:cNvPr id="26" name="Line 26"/>
            <p:cNvSpPr/>
            <p:nvPr/>
          </p:nvSpPr>
          <p:spPr>
            <a:xfrm>
              <a:off x="6477000" y="3162300"/>
              <a:ext cx="4876800" cy="9525"/>
            </a:xfrm>
            <a:custGeom>
              <a:avLst/>
              <a:gdLst/>
              <a:ahLst/>
              <a:cxnLst/>
              <a:rect l="l" t="t" r="r" b="b"/>
              <a:pathLst>
                <a:path w="4876800" h="9525">
                  <a:moveTo>
                    <a:pt x="0" y="0"/>
                  </a:moveTo>
                  <a:lnTo>
                    <a:pt x="4876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620637" y="273050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8: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001887" y="2717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小黑</a:t>
              </a:r>
            </a:p>
          </p:txBody>
        </p:sp>
      </p:grpSp>
      <p:grpSp>
        <p:nvGrpSpPr>
          <p:cNvPr id="34" name="ans2"/>
          <p:cNvGrpSpPr/>
          <p:nvPr/>
        </p:nvGrpSpPr>
        <p:grpSpPr>
          <a:xfrm>
            <a:off x="6477000" y="3162300"/>
            <a:ext cx="4876800" cy="619125"/>
            <a:chOff x="6477000" y="3162300"/>
            <a:chExt cx="4876800" cy="619125"/>
          </a:xfrm>
        </p:grpSpPr>
        <p:sp>
          <p:nvSpPr>
            <p:cNvPr id="30" name="Rectangle 30"/>
            <p:cNvSpPr/>
            <p:nvPr/>
          </p:nvSpPr>
          <p:spPr>
            <a:xfrm>
              <a:off x="6477000" y="3162300"/>
              <a:ext cx="48768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6477000" y="3771900"/>
              <a:ext cx="4876800" cy="9525"/>
            </a:xfrm>
            <a:custGeom>
              <a:avLst/>
              <a:gdLst/>
              <a:ahLst/>
              <a:cxnLst/>
              <a:rect l="l" t="t" r="r" b="b"/>
              <a:pathLst>
                <a:path w="4876800" h="9525">
                  <a:moveTo>
                    <a:pt x="0" y="0"/>
                  </a:moveTo>
                  <a:lnTo>
                    <a:pt x="4876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620637" y="334010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9: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001887" y="3327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小白</a:t>
              </a:r>
            </a:p>
          </p:txBody>
        </p:sp>
      </p:grpSp>
      <p:grpSp>
        <p:nvGrpSpPr>
          <p:cNvPr id="38" name="ans3"/>
          <p:cNvGrpSpPr/>
          <p:nvPr/>
        </p:nvGrpSpPr>
        <p:grpSpPr>
          <a:xfrm>
            <a:off x="6477000" y="3937000"/>
            <a:ext cx="4876800" cy="454025"/>
            <a:chOff x="6477000" y="3937000"/>
            <a:chExt cx="4876800" cy="454025"/>
          </a:xfrm>
        </p:grpSpPr>
        <p:sp>
          <p:nvSpPr>
            <p:cNvPr id="35" name="Line 35"/>
            <p:cNvSpPr/>
            <p:nvPr/>
          </p:nvSpPr>
          <p:spPr>
            <a:xfrm>
              <a:off x="6477000" y="4381500"/>
              <a:ext cx="4876800" cy="9525"/>
            </a:xfrm>
            <a:custGeom>
              <a:avLst/>
              <a:gdLst/>
              <a:ahLst/>
              <a:cxnLst/>
              <a:rect l="l" t="t" r="r" b="b"/>
              <a:pathLst>
                <a:path w="4876800" h="9525">
                  <a:moveTo>
                    <a:pt x="0" y="0"/>
                  </a:moveTo>
                  <a:lnTo>
                    <a:pt x="4876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621399" y="3962400"/>
              <a:ext cx="204728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没有 7，进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default: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001887" y="393700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无</a:t>
              </a:r>
            </a:p>
          </p:txBody>
        </p:sp>
      </p:grpSp>
      <p:grpSp>
        <p:nvGrpSpPr>
          <p:cNvPr id="42" name="tip"/>
          <p:cNvGrpSpPr/>
          <p:nvPr/>
        </p:nvGrpSpPr>
        <p:grpSpPr>
          <a:xfrm>
            <a:off x="5334000" y="4762500"/>
            <a:ext cx="6019800" cy="895350"/>
            <a:chOff x="5334000" y="4762500"/>
            <a:chExt cx="6019800" cy="895350"/>
          </a:xfrm>
        </p:grpSpPr>
        <p:sp>
          <p:nvSpPr>
            <p:cNvPr id="39" name="Rectangle 39"/>
            <p:cNvSpPr/>
            <p:nvPr/>
          </p:nvSpPr>
          <p:spPr>
            <a:xfrm>
              <a:off x="5334000" y="4762500"/>
              <a:ext cx="60198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55347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方法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182487" y="4889500"/>
              <a:ext cx="349072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先找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入口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（哪个 case），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再顺着往下找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出口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（break 或 }）。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1088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default：所有 case 都不相等时的入口</a:t>
            </a:r>
          </a:p>
        </p:txBody>
      </p:sp>
      <p:grpSp>
        <p:nvGrpSpPr>
          <p:cNvPr id="21" name="c1"/>
          <p:cNvGrpSpPr/>
          <p:nvPr/>
        </p:nvGrpSpPr>
        <p:grpSpPr>
          <a:xfrm>
            <a:off x="829056" y="2070100"/>
            <a:ext cx="4771644" cy="3397250"/>
            <a:chOff x="829056" y="2070100"/>
            <a:chExt cx="4771644" cy="33972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2528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 default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4762500" cy="1743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1743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368" y="2622550"/>
              <a:ext cx="3589592" cy="15038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 cout &lt;&lt; "A";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 cout &lt;&lt; "B";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default: cout &lt;&lt; "Other";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4267200"/>
              <a:ext cx="4762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267200"/>
              <a:ext cx="4762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4457700"/>
              <a:ext cx="4762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52500" y="4362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143000" y="4362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1333500" y="4362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632204" y="4324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01268" y="477520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Other</a:t>
              </a:r>
            </a:p>
          </p:txBody>
        </p:sp>
      </p:grpSp>
      <p:grpSp>
        <p:nvGrpSpPr>
          <p:cNvPr id="34" name="c2"/>
          <p:cNvGrpSpPr/>
          <p:nvPr/>
        </p:nvGrpSpPr>
        <p:grpSpPr>
          <a:xfrm>
            <a:off x="6277356" y="2070100"/>
            <a:ext cx="5076444" cy="3397250"/>
            <a:chOff x="6277356" y="2070100"/>
            <a:chExt cx="5076444" cy="3397250"/>
          </a:xfrm>
        </p:grpSpPr>
        <p:sp>
          <p:nvSpPr>
            <p:cNvPr id="22" name="TextBox 22"/>
            <p:cNvSpPr txBox="1"/>
            <p:nvPr/>
          </p:nvSpPr>
          <p:spPr>
            <a:xfrm>
              <a:off x="6277356" y="2070100"/>
              <a:ext cx="14952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 default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286500" y="2457450"/>
              <a:ext cx="5067300" cy="17430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86500" y="2457450"/>
              <a:ext cx="38100" cy="1743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87668" y="2622550"/>
              <a:ext cx="3589592" cy="15038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 cout &lt;&lt; "A";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 cout &lt;&lt; "B";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286500" y="4267200"/>
              <a:ext cx="5067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6286500" y="426720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286500" y="445770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400800" y="4362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591300" y="4362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6781800" y="4362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080504" y="4324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449568" y="4775200"/>
              <a:ext cx="13201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</p:grpSp>
      <p:grpSp>
        <p:nvGrpSpPr>
          <p:cNvPr id="39" name="note"/>
          <p:cNvGrpSpPr/>
          <p:nvPr/>
        </p:nvGrpSpPr>
        <p:grpSpPr>
          <a:xfrm>
            <a:off x="838200" y="5524500"/>
            <a:ext cx="10515600" cy="561975"/>
            <a:chOff x="838200" y="5524500"/>
            <a:chExt cx="10515600" cy="561975"/>
          </a:xfrm>
        </p:grpSpPr>
        <p:sp>
          <p:nvSpPr>
            <p:cNvPr id="35" name="Rectangle 35"/>
            <p:cNvSpPr/>
            <p:nvPr/>
          </p:nvSpPr>
          <p:spPr>
            <a:xfrm>
              <a:off x="838200" y="5524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8200" y="55245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9368" y="5692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规则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668018" y="5692775"/>
              <a:ext cx="89572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没有匹配的 case 时：有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就从它进去；没有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，整个 switch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什么也不做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7258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想一想：饮料机的 break 全拆了，会怎样？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953000" cy="3629025"/>
            <a:chOff x="838200" y="2114550"/>
            <a:chExt cx="4953000" cy="3629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3629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629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86000"/>
              <a:ext cx="3796665" cy="33794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(按钮编号) {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"出货：可乐" &lt;&lt; endl;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"出货：雪碧" &lt;&lt; endl;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3: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"出货：橙汁" &lt;&lt; endl;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"无效按钮" &lt;&lt; endl;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6286500" y="2114550"/>
            <a:ext cx="5067300" cy="895350"/>
            <a:chOff x="6286500" y="2114550"/>
            <a:chExt cx="5067300" cy="8953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114550"/>
              <a:ext cx="50673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286500" y="21145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487287" y="2279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54062" y="2241550"/>
              <a:ext cx="293370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把灰色的三个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都拆掉，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按下按钮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，会出几样？</a:t>
              </a:r>
            </a:p>
          </p:txBody>
        </p:sp>
      </p:grpSp>
      <p:grpSp>
        <p:nvGrpSpPr>
          <p:cNvPr id="26" name="ans"/>
          <p:cNvGrpSpPr/>
          <p:nvPr/>
        </p:nvGrpSpPr>
        <p:grpSpPr>
          <a:xfrm>
            <a:off x="6286500" y="3352800"/>
            <a:ext cx="5067300" cy="2057400"/>
            <a:chOff x="6286500" y="3352800"/>
            <a:chExt cx="5067300" cy="2057400"/>
          </a:xfrm>
        </p:grpSpPr>
        <p:sp>
          <p:nvSpPr>
            <p:cNvPr id="18" name="Rectangle 18"/>
            <p:cNvSpPr/>
            <p:nvPr/>
          </p:nvSpPr>
          <p:spPr>
            <a:xfrm>
              <a:off x="6286500" y="3352800"/>
              <a:ext cx="5067300" cy="2057400"/>
            </a:xfrm>
            <a:prstGeom prst="roundRect">
              <a:avLst>
                <a:gd name="adj" fmla="val 37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86500" y="3352800"/>
              <a:ext cx="5067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86500" y="3543300"/>
              <a:ext cx="5067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4008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080504" y="34099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49568" y="3860800"/>
              <a:ext cx="1064514" cy="1465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出货：可乐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出货：雪碧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出货：橙汁</a:t>
              </a:r>
              <a:b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无效按钮</a:t>
              </a:r>
            </a:p>
          </p:txBody>
        </p:sp>
      </p:grpSp>
      <p:grpSp>
        <p:nvGrpSpPr>
          <p:cNvPr id="31" name="name"/>
          <p:cNvGrpSpPr/>
          <p:nvPr/>
        </p:nvGrpSpPr>
        <p:grpSpPr>
          <a:xfrm>
            <a:off x="6286500" y="5486400"/>
            <a:ext cx="5067300" cy="571500"/>
            <a:chOff x="6286500" y="5486400"/>
            <a:chExt cx="5067300" cy="571500"/>
          </a:xfrm>
        </p:grpSpPr>
        <p:sp>
          <p:nvSpPr>
            <p:cNvPr id="27" name="Rectangle 27"/>
            <p:cNvSpPr/>
            <p:nvPr/>
          </p:nvSpPr>
          <p:spPr>
            <a:xfrm>
              <a:off x="6286500" y="5486400"/>
              <a:ext cx="50673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6286500" y="54864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486906" y="56515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名字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153656" y="5651500"/>
              <a:ext cx="26655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这种现象叫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case 穿透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7134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二、break 与 case 穿透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四个关键字，各管一件事</a:t>
            </a:r>
          </a:p>
        </p:txBody>
      </p:sp>
      <p:grpSp>
        <p:nvGrpSpPr>
          <p:cNvPr id="31" name="table"/>
          <p:cNvGrpSpPr/>
          <p:nvPr/>
        </p:nvGrpSpPr>
        <p:grpSpPr>
          <a:xfrm>
            <a:off x="838200" y="2114550"/>
            <a:ext cx="10515600" cy="2905125"/>
            <a:chOff x="838200" y="2114550"/>
            <a:chExt cx="10515600" cy="29051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0611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关键字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172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749550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switch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86837" y="27368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开关、切换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72837" y="2736850"/>
              <a:ext cx="4416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括号里写要检查的变量，根据它的值选分支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105156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35915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86837" y="3346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情况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72837" y="3359150"/>
              <a:ext cx="5539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值: 是一个入口，变量等于这个值就从这里开始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790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96875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break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86837" y="39560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打断、跳出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172837" y="3968750"/>
              <a:ext cx="361807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路障：执行到它，马上离开 switch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400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400550"/>
              <a:ext cx="105156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57835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default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886837" y="45656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172837" y="4578350"/>
              <a:ext cx="55862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 case 都不相等时的入口，相当于 else，可以不写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010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note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32" name="Rectangle 32"/>
            <p:cNvSpPr/>
            <p:nvPr/>
          </p:nvSpPr>
          <p:spPr>
            <a:xfrm>
              <a:off x="838200" y="51435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606" y="5308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好习惯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933956" y="5308600"/>
              <a:ext cx="66825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写完一个 case 的语句，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马上补上 break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，再写下一个 case。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175072" y="3111500"/>
            <a:ext cx="3841855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switch 的规则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82273" y="4038600"/>
            <a:ext cx="4227454" cy="308991"/>
            <a:chOff x="3982273" y="4038600"/>
            <a:chExt cx="422745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82273" y="4038600"/>
              <a:ext cx="422745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能写什么类型 · case 后写什么 · 七道找错题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66925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switch 括号里写什么？case 后面写什么？</a:t>
            </a:r>
          </a:p>
        </p:txBody>
      </p:sp>
      <p:grpSp>
        <p:nvGrpSpPr>
          <p:cNvPr id="26" name="t1"/>
          <p:cNvGrpSpPr/>
          <p:nvPr/>
        </p:nvGrpSpPr>
        <p:grpSpPr>
          <a:xfrm>
            <a:off x="838200" y="2114550"/>
            <a:ext cx="10515600" cy="1990725"/>
            <a:chOff x="838200" y="2114550"/>
            <a:chExt cx="10515600" cy="1990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058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718" y="220586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行不行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35218" y="220586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2218" y="2682875"/>
              <a:ext cx="20936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n; switch (n)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39718" y="2682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可以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35218" y="26828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67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67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197225"/>
              <a:ext cx="22157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 c; switch (c)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39718" y="31972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可以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935218" y="3197225"/>
              <a:ext cx="297234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字符，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'A':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要加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单引号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81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218" y="3711575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double x; switch (x)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718" y="37115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不行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935218" y="3711575"/>
              <a:ext cx="21158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浮点数只能用 if 判断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t2"/>
          <p:cNvGrpSpPr/>
          <p:nvPr/>
        </p:nvGrpSpPr>
        <p:grpSpPr>
          <a:xfrm>
            <a:off x="838200" y="4305300"/>
            <a:ext cx="10515600" cy="1476375"/>
            <a:chOff x="838200" y="4305300"/>
            <a:chExt cx="10515600" cy="1476375"/>
          </a:xfrm>
        </p:grpSpPr>
        <p:sp>
          <p:nvSpPr>
            <p:cNvPr id="27" name="Rectangle 27"/>
            <p:cNvSpPr/>
            <p:nvPr/>
          </p:nvSpPr>
          <p:spPr>
            <a:xfrm>
              <a:off x="838200" y="43053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2218" y="4396613"/>
              <a:ext cx="10440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case 后面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839718" y="4396613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行不行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935218" y="4396613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82218" y="4873625"/>
              <a:ext cx="2240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3: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'A':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839718" y="48736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可以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935218" y="4873625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常量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：写死的数或字符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2578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2578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2218" y="5387975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x: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839718" y="53879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不行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935218" y="5387975"/>
              <a:ext cx="39705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不能是变量；两个 case 的值也不能相同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38200" y="5772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2" name="bookref"/>
          <p:cNvGrpSpPr/>
          <p:nvPr/>
        </p:nvGrpSpPr>
        <p:grpSpPr>
          <a:xfrm>
            <a:off x="10187940" y="6121400"/>
            <a:ext cx="1172718" cy="264033"/>
            <a:chOff x="10187940" y="6121400"/>
            <a:chExt cx="1172718" cy="264033"/>
          </a:xfrm>
        </p:grpSpPr>
        <p:sp>
          <p:nvSpPr>
            <p:cNvPr id="41" name="TextBox 41"/>
            <p:cNvSpPr txBox="1"/>
            <p:nvPr/>
          </p:nvSpPr>
          <p:spPr>
            <a:xfrm>
              <a:off x="10187940" y="6121400"/>
              <a:ext cx="11727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P40 顶部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练习一：这样改写对吗？</a:t>
            </a:r>
          </a:p>
        </p:txBody>
      </p:sp>
      <p:grpSp>
        <p:nvGrpSpPr>
          <p:cNvPr id="13" name="if"/>
          <p:cNvGrpSpPr/>
          <p:nvPr/>
        </p:nvGrpSpPr>
        <p:grpSpPr>
          <a:xfrm>
            <a:off x="829056" y="2070100"/>
            <a:ext cx="4581144" cy="1835150"/>
            <a:chOff x="829056" y="2070100"/>
            <a:chExt cx="4581144" cy="18351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原来的代码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4572000" cy="1447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1447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368" y="2622550"/>
              <a:ext cx="3359087" cy="12085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== 2) cout &lt;&lt; "2";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(x == 5) cout &lt;&lt; "5";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(x == 6) cout &lt;&lt; "6";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cout &lt;&lt; "无";</a:t>
              </a:r>
            </a:p>
          </p:txBody>
        </p:sp>
      </p:grpSp>
      <p:grpSp>
        <p:nvGrpSpPr>
          <p:cNvPr id="18" name="sw"/>
          <p:cNvGrpSpPr/>
          <p:nvPr/>
        </p:nvGrpSpPr>
        <p:grpSpPr>
          <a:xfrm>
            <a:off x="5896356" y="2070100"/>
            <a:ext cx="4581144" cy="2425700"/>
            <a:chOff x="5896356" y="2070100"/>
            <a:chExt cx="4581144" cy="2425700"/>
          </a:xfrm>
        </p:grpSpPr>
        <p:sp>
          <p:nvSpPr>
            <p:cNvPr id="14" name="TextBox 14"/>
            <p:cNvSpPr txBox="1"/>
            <p:nvPr/>
          </p:nvSpPr>
          <p:spPr>
            <a:xfrm>
              <a:off x="5896356" y="2070100"/>
              <a:ext cx="1648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改写成 switch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905500" y="2457450"/>
              <a:ext cx="4572000" cy="2038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5905500" y="2457450"/>
              <a:ext cx="38100" cy="2038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106668" y="2622550"/>
              <a:ext cx="2992374" cy="1799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(x)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 cout &lt;&lt; "2";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6: cout &lt;&lt; "6";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5: cout &lt;&lt; "5";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 cout &lt;&lt; "无";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ans"/>
          <p:cNvGrpSpPr/>
          <p:nvPr/>
        </p:nvGrpSpPr>
        <p:grpSpPr>
          <a:xfrm>
            <a:off x="838200" y="4705350"/>
            <a:ext cx="10515600" cy="895350"/>
            <a:chOff x="838200" y="470535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470535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7053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8704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4832350"/>
              <a:ext cx="605739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，每个 case 后面都漏了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。输入 2，会输出 265无。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的顺序（2、6、5）不影响结果，加上 break 就对了。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5470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练习二：字符也能用 switch，输出什么？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3590925"/>
            <a:chOff x="838200" y="2114550"/>
            <a:chExt cx="4000500" cy="35909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3590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590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70125"/>
              <a:ext cx="2995803" cy="3347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ch;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ch;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(ch)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'a':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"多\n";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'b':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"分\n";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'c':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"支\n";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"switch\n";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thead-w"/>
          <p:cNvGrpSpPr/>
          <p:nvPr/>
        </p:nvGrpSpPr>
        <p:grpSpPr>
          <a:xfrm>
            <a:off x="5334000" y="2114550"/>
            <a:ext cx="6019800" cy="438150"/>
            <a:chOff x="5334000" y="2114550"/>
            <a:chExt cx="6019800" cy="438150"/>
          </a:xfrm>
        </p:grpSpPr>
        <p:sp>
          <p:nvSpPr>
            <p:cNvPr id="13" name="Rectangle 13"/>
            <p:cNvSpPr/>
            <p:nvPr/>
          </p:nvSpPr>
          <p:spPr>
            <a:xfrm>
              <a:off x="5334000" y="2114550"/>
              <a:ext cx="60198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4776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111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4" name="table-w"/>
          <p:cNvGrpSpPr/>
          <p:nvPr/>
        </p:nvGrpSpPr>
        <p:grpSpPr>
          <a:xfrm>
            <a:off x="5334000" y="2759075"/>
            <a:ext cx="1333500" cy="1803400"/>
            <a:chOff x="5334000" y="2759075"/>
            <a:chExt cx="1333500" cy="1803400"/>
          </a:xfrm>
        </p:grpSpPr>
        <p:sp>
          <p:nvSpPr>
            <p:cNvPr id="17" name="TextBox 17"/>
            <p:cNvSpPr txBox="1"/>
            <p:nvPr/>
          </p:nvSpPr>
          <p:spPr>
            <a:xfrm>
              <a:off x="5477637" y="27590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5334000" y="32194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5334000" y="3219450"/>
              <a:ext cx="1333500" cy="666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477637" y="34258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5334000" y="388620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5477637" y="40925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5334000" y="455295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7" name="ans1"/>
          <p:cNvGrpSpPr/>
          <p:nvPr/>
        </p:nvGrpSpPr>
        <p:grpSpPr>
          <a:xfrm>
            <a:off x="6667500" y="2759075"/>
            <a:ext cx="4686300" cy="469900"/>
            <a:chOff x="6667500" y="2759075"/>
            <a:chExt cx="4686300" cy="469900"/>
          </a:xfrm>
        </p:grpSpPr>
        <p:sp>
          <p:nvSpPr>
            <p:cNvPr id="25" name="Line 25"/>
            <p:cNvSpPr/>
            <p:nvPr/>
          </p:nvSpPr>
          <p:spPr>
            <a:xfrm>
              <a:off x="6667500" y="321945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811137" y="2759075"/>
              <a:ext cx="2622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多 分 支 switch（4 行）</a:t>
              </a:r>
            </a:p>
          </p:txBody>
        </p:sp>
      </p:grpSp>
      <p:grpSp>
        <p:nvGrpSpPr>
          <p:cNvPr id="31" name="ans2"/>
          <p:cNvGrpSpPr/>
          <p:nvPr/>
        </p:nvGrpSpPr>
        <p:grpSpPr>
          <a:xfrm>
            <a:off x="6667500" y="3219450"/>
            <a:ext cx="4686300" cy="676275"/>
            <a:chOff x="6667500" y="3219450"/>
            <a:chExt cx="4686300" cy="676275"/>
          </a:xfrm>
        </p:grpSpPr>
        <p:sp>
          <p:nvSpPr>
            <p:cNvPr id="28" name="Rectangle 28"/>
            <p:cNvSpPr/>
            <p:nvPr/>
          </p:nvSpPr>
          <p:spPr>
            <a:xfrm>
              <a:off x="6667500" y="3219450"/>
              <a:ext cx="4686300" cy="666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6667500" y="388620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811137" y="3425825"/>
              <a:ext cx="231793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分 支 switch（3 行）</a:t>
              </a:r>
            </a:p>
          </p:txBody>
        </p:sp>
      </p:grpSp>
      <p:grpSp>
        <p:nvGrpSpPr>
          <p:cNvPr id="34" name="ans3"/>
          <p:cNvGrpSpPr/>
          <p:nvPr/>
        </p:nvGrpSpPr>
        <p:grpSpPr>
          <a:xfrm>
            <a:off x="6667500" y="4092575"/>
            <a:ext cx="4686300" cy="469900"/>
            <a:chOff x="6667500" y="4092575"/>
            <a:chExt cx="4686300" cy="469900"/>
          </a:xfrm>
        </p:grpSpPr>
        <p:sp>
          <p:nvSpPr>
            <p:cNvPr id="32" name="Line 32"/>
            <p:cNvSpPr/>
            <p:nvPr/>
          </p:nvSpPr>
          <p:spPr>
            <a:xfrm>
              <a:off x="6667500" y="4552950"/>
              <a:ext cx="4686300" cy="9525"/>
            </a:xfrm>
            <a:custGeom>
              <a:avLst/>
              <a:gdLst/>
              <a:ahLst/>
              <a:cxnLst/>
              <a:rect l="l" t="t" r="r" b="b"/>
              <a:pathLst>
                <a:path w="4686300" h="9525">
                  <a:moveTo>
                    <a:pt x="0" y="0"/>
                  </a:moveTo>
                  <a:lnTo>
                    <a:pt x="4686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811137" y="4092575"/>
              <a:ext cx="27549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switch（从 default 进）</a:t>
              </a:r>
            </a:p>
          </p:txBody>
        </p:sp>
      </p:grpSp>
      <p:grpSp>
        <p:nvGrpSpPr>
          <p:cNvPr id="39" name="tip"/>
          <p:cNvGrpSpPr/>
          <p:nvPr/>
        </p:nvGrpSpPr>
        <p:grpSpPr>
          <a:xfrm>
            <a:off x="5334000" y="4953000"/>
            <a:ext cx="6019800" cy="895350"/>
            <a:chOff x="5334000" y="4953000"/>
            <a:chExt cx="6019800" cy="895350"/>
          </a:xfrm>
        </p:grpSpPr>
        <p:sp>
          <p:nvSpPr>
            <p:cNvPr id="35" name="Rectangle 35"/>
            <p:cNvSpPr/>
            <p:nvPr/>
          </p:nvSpPr>
          <p:spPr>
            <a:xfrm>
              <a:off x="5334000" y="4953000"/>
              <a:ext cx="60198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5334000" y="49530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553478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182487" y="5080000"/>
              <a:ext cx="304292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这段代码一个 break 都没有，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从入口进去以后，一直走到 }。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练习三：这段代码有错吗？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3514725"/>
            <a:chOff x="838200" y="2114550"/>
            <a:chExt cx="4000500" cy="35147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3514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514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2321814" cy="3275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"a";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3: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"b";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"c";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5334000" y="2114550"/>
            <a:ext cx="6019800" cy="571500"/>
            <a:chOff x="5334000" y="2114550"/>
            <a:chExt cx="6019800" cy="571500"/>
          </a:xfrm>
        </p:grpSpPr>
        <p:sp>
          <p:nvSpPr>
            <p:cNvPr id="13" name="Rectangle 13"/>
            <p:cNvSpPr/>
            <p:nvPr/>
          </p:nvSpPr>
          <p:spPr>
            <a:xfrm>
              <a:off x="5334000" y="2114550"/>
              <a:ext cx="60198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3340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534406" y="2279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29756" y="227965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对照骨架，看看少了什么？</a:t>
              </a:r>
            </a:p>
          </p:txBody>
        </p:sp>
      </p:grpSp>
      <p:grpSp>
        <p:nvGrpSpPr>
          <p:cNvPr id="22" name="ans"/>
          <p:cNvGrpSpPr/>
          <p:nvPr/>
        </p:nvGrpSpPr>
        <p:grpSpPr>
          <a:xfrm>
            <a:off x="5334000" y="3143250"/>
            <a:ext cx="6019800" cy="914400"/>
            <a:chOff x="5334000" y="3143250"/>
            <a:chExt cx="6019800" cy="914400"/>
          </a:xfrm>
        </p:grpSpPr>
        <p:sp>
          <p:nvSpPr>
            <p:cNvPr id="18" name="Rectangle 18"/>
            <p:cNvSpPr/>
            <p:nvPr/>
          </p:nvSpPr>
          <p:spPr>
            <a:xfrm>
              <a:off x="5334000" y="3143250"/>
              <a:ext cx="60198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334000" y="314325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534406" y="3308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201156" y="3270250"/>
              <a:ext cx="315010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有错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 (n)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后面少了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大括号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{ }，编译不通过。</a:t>
              </a:r>
            </a:p>
          </p:txBody>
        </p:sp>
      </p:grpSp>
      <p:grpSp>
        <p:nvGrpSpPr>
          <p:cNvPr id="26" name="fix"/>
          <p:cNvGrpSpPr/>
          <p:nvPr/>
        </p:nvGrpSpPr>
        <p:grpSpPr>
          <a:xfrm>
            <a:off x="5334000" y="4476750"/>
            <a:ext cx="6019800" cy="1152525"/>
            <a:chOff x="5334000" y="4476750"/>
            <a:chExt cx="6019800" cy="1152525"/>
          </a:xfrm>
        </p:grpSpPr>
        <p:sp>
          <p:nvSpPr>
            <p:cNvPr id="23" name="Rectangle 23"/>
            <p:cNvSpPr/>
            <p:nvPr/>
          </p:nvSpPr>
          <p:spPr>
            <a:xfrm>
              <a:off x="5334000" y="4476750"/>
              <a:ext cx="6019800" cy="1152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5334000" y="4476750"/>
              <a:ext cx="38100" cy="1152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535168" y="4641850"/>
              <a:ext cx="1399794" cy="913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……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6620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练习四：case 3 会被执行吗？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3590925"/>
            <a:chOff x="838200" y="2114550"/>
            <a:chExt cx="4000500" cy="35909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3590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590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70125"/>
              <a:ext cx="2223262" cy="3347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switch (n == 3) {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"a";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3: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"b";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"c";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5334000" y="2114550"/>
            <a:ext cx="6019800" cy="914400"/>
            <a:chOff x="5334000" y="2114550"/>
            <a:chExt cx="6019800" cy="914400"/>
          </a:xfrm>
        </p:grpSpPr>
        <p:sp>
          <p:nvSpPr>
            <p:cNvPr id="13" name="Rectangle 13"/>
            <p:cNvSpPr/>
            <p:nvPr/>
          </p:nvSpPr>
          <p:spPr>
            <a:xfrm>
              <a:off x="5334000" y="2114550"/>
              <a:ext cx="60198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334000" y="211455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534406" y="2279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29756" y="2241550"/>
              <a:ext cx="214426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有语法错误吗？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3 会输出 b 吗？</a:t>
              </a:r>
            </a:p>
          </p:txBody>
        </p:sp>
      </p:grpSp>
      <p:grpSp>
        <p:nvGrpSpPr>
          <p:cNvPr id="19" name="ans"/>
          <p:cNvGrpSpPr/>
          <p:nvPr/>
        </p:nvGrpSpPr>
        <p:grpSpPr>
          <a:xfrm>
            <a:off x="5325618" y="3365500"/>
            <a:ext cx="4689729" cy="1351407"/>
            <a:chOff x="5325618" y="3365500"/>
            <a:chExt cx="4689729" cy="1351407"/>
          </a:xfrm>
        </p:grpSpPr>
        <p:sp>
          <p:nvSpPr>
            <p:cNvPr id="18" name="TextBox 18"/>
            <p:cNvSpPr txBox="1"/>
            <p:nvPr/>
          </p:nvSpPr>
          <p:spPr>
            <a:xfrm>
              <a:off x="5325618" y="3365500"/>
              <a:ext cx="4689729" cy="1351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没有语法错误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，能编译通过，但有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逻辑错误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== 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是一个判断，结果只有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也就是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。输入 3 得到 1，输出 a；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其他输入得到 0，输出 c。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3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永远执行不到。</a:t>
              </a:r>
            </a:p>
          </p:txBody>
        </p:sp>
      </p:grpSp>
      <p:grpSp>
        <p:nvGrpSpPr>
          <p:cNvPr id="23" name="fix"/>
          <p:cNvGrpSpPr/>
          <p:nvPr/>
        </p:nvGrpSpPr>
        <p:grpSpPr>
          <a:xfrm>
            <a:off x="5334000" y="5257800"/>
            <a:ext cx="6019800" cy="561975"/>
            <a:chOff x="5334000" y="5257800"/>
            <a:chExt cx="6019800" cy="561975"/>
          </a:xfrm>
        </p:grpSpPr>
        <p:sp>
          <p:nvSpPr>
            <p:cNvPr id="20" name="Rectangle 20"/>
            <p:cNvSpPr/>
            <p:nvPr/>
          </p:nvSpPr>
          <p:spPr>
            <a:xfrm>
              <a:off x="5334000" y="5257800"/>
              <a:ext cx="60198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535168" y="54260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改正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163818" y="5426075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想按 n 的值选择，括号里直接写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练习五：这段代码有错吗？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3867150"/>
            <a:chOff x="838200" y="2114550"/>
            <a:chExt cx="4000500" cy="38671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3867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86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70125"/>
              <a:ext cx="2223262" cy="3623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case *: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"a";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case +: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"b";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case $: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"c";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5334000" y="2114550"/>
            <a:ext cx="6019800" cy="571500"/>
            <a:chOff x="5334000" y="2114550"/>
            <a:chExt cx="6019800" cy="571500"/>
          </a:xfrm>
        </p:grpSpPr>
        <p:sp>
          <p:nvSpPr>
            <p:cNvPr id="13" name="Rectangle 13"/>
            <p:cNvSpPr/>
            <p:nvPr/>
          </p:nvSpPr>
          <p:spPr>
            <a:xfrm>
              <a:off x="5334000" y="2114550"/>
              <a:ext cx="60198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3340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534406" y="2279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29756" y="2279650"/>
              <a:ext cx="38589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是 char，case 后面应该写什么？</a:t>
              </a:r>
            </a:p>
          </p:txBody>
        </p:sp>
      </p:grpSp>
      <p:grpSp>
        <p:nvGrpSpPr>
          <p:cNvPr id="22" name="ans"/>
          <p:cNvGrpSpPr/>
          <p:nvPr/>
        </p:nvGrpSpPr>
        <p:grpSpPr>
          <a:xfrm>
            <a:off x="5334000" y="3143250"/>
            <a:ext cx="6019800" cy="895350"/>
            <a:chOff x="5334000" y="3143250"/>
            <a:chExt cx="6019800" cy="895350"/>
          </a:xfrm>
        </p:grpSpPr>
        <p:sp>
          <p:nvSpPr>
            <p:cNvPr id="18" name="Rectangle 18"/>
            <p:cNvSpPr/>
            <p:nvPr/>
          </p:nvSpPr>
          <p:spPr>
            <a:xfrm>
              <a:off x="5334000" y="3143250"/>
              <a:ext cx="60198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334000" y="31432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534787" y="3308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182487" y="3270250"/>
              <a:ext cx="35125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有错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：字符常量要用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单引号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括起来，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直接写 *、+、$ 编译不通过。</a:t>
              </a:r>
            </a:p>
          </p:txBody>
        </p:sp>
      </p:grpSp>
      <p:grpSp>
        <p:nvGrpSpPr>
          <p:cNvPr id="26" name="fix"/>
          <p:cNvGrpSpPr/>
          <p:nvPr/>
        </p:nvGrpSpPr>
        <p:grpSpPr>
          <a:xfrm>
            <a:off x="5334000" y="4476750"/>
            <a:ext cx="6019800" cy="1152525"/>
            <a:chOff x="5334000" y="4476750"/>
            <a:chExt cx="6019800" cy="1152525"/>
          </a:xfrm>
        </p:grpSpPr>
        <p:sp>
          <p:nvSpPr>
            <p:cNvPr id="23" name="Rectangle 23"/>
            <p:cNvSpPr/>
            <p:nvPr/>
          </p:nvSpPr>
          <p:spPr>
            <a:xfrm>
              <a:off x="5334000" y="4476750"/>
              <a:ext cx="6019800" cy="1152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5334000" y="4476750"/>
              <a:ext cx="38100" cy="1152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535168" y="4641850"/>
              <a:ext cx="1054036" cy="9132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'*':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'+':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'$':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练习六：这段代码有错吗？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000500" cy="3867150"/>
            <a:chOff x="838200" y="2114550"/>
            <a:chExt cx="4000500" cy="38671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000500" cy="3867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867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70125"/>
              <a:ext cx="2223262" cy="3623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"a";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3: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"b";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"c";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q"/>
          <p:cNvGrpSpPr/>
          <p:nvPr/>
        </p:nvGrpSpPr>
        <p:grpSpPr>
          <a:xfrm>
            <a:off x="5334000" y="2114550"/>
            <a:ext cx="6019800" cy="571500"/>
            <a:chOff x="5334000" y="2114550"/>
            <a:chExt cx="6019800" cy="571500"/>
          </a:xfrm>
        </p:grpSpPr>
        <p:sp>
          <p:nvSpPr>
            <p:cNvPr id="13" name="Rectangle 13"/>
            <p:cNvSpPr/>
            <p:nvPr/>
          </p:nvSpPr>
          <p:spPr>
            <a:xfrm>
              <a:off x="5334000" y="2114550"/>
              <a:ext cx="60198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334000" y="21145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534406" y="22796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429756" y="2279650"/>
              <a:ext cx="39074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大括号、冒号、break 都检查一遍。</a:t>
              </a:r>
            </a:p>
          </p:txBody>
        </p:sp>
      </p:grpSp>
      <p:grpSp>
        <p:nvGrpSpPr>
          <p:cNvPr id="21" name="ans"/>
          <p:cNvGrpSpPr/>
          <p:nvPr/>
        </p:nvGrpSpPr>
        <p:grpSpPr>
          <a:xfrm>
            <a:off x="5334000" y="3143250"/>
            <a:ext cx="6019800" cy="571500"/>
            <a:chOff x="5334000" y="3143250"/>
            <a:chExt cx="6019800" cy="571500"/>
          </a:xfrm>
        </p:grpSpPr>
        <p:sp>
          <p:nvSpPr>
            <p:cNvPr id="18" name="Rectangle 18"/>
            <p:cNvSpPr/>
            <p:nvPr/>
          </p:nvSpPr>
          <p:spPr>
            <a:xfrm>
              <a:off x="5334000" y="3143250"/>
              <a:ext cx="60198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534406" y="3308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01156" y="330835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完全正确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more"/>
          <p:cNvGrpSpPr/>
          <p:nvPr/>
        </p:nvGrpSpPr>
        <p:grpSpPr>
          <a:xfrm>
            <a:off x="5334000" y="4191000"/>
            <a:ext cx="6019800" cy="1219200"/>
            <a:chOff x="5334000" y="4191000"/>
            <a:chExt cx="6019800" cy="1219200"/>
          </a:xfrm>
        </p:grpSpPr>
        <p:sp>
          <p:nvSpPr>
            <p:cNvPr id="22" name="Rectangle 22"/>
            <p:cNvSpPr/>
            <p:nvPr/>
          </p:nvSpPr>
          <p:spPr>
            <a:xfrm>
              <a:off x="5334000" y="4191000"/>
              <a:ext cx="6019800" cy="1219200"/>
            </a:xfrm>
            <a:prstGeom prst="roundRect">
              <a:avLst>
                <a:gd name="adj" fmla="val 625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5534787" y="4356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182487" y="4318000"/>
              <a:ext cx="3086608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最后的 default 后面已经是 }，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绿色的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写不写都可以，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写上更整齐。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7438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练习七：把 if 改写成 switch</a:t>
            </a:r>
          </a:p>
        </p:txBody>
      </p:sp>
      <p:grpSp>
        <p:nvGrpSpPr>
          <p:cNvPr id="13" name="if"/>
          <p:cNvGrpSpPr/>
          <p:nvPr/>
        </p:nvGrpSpPr>
        <p:grpSpPr>
          <a:xfrm>
            <a:off x="829056" y="2070100"/>
            <a:ext cx="4200144" cy="3311525"/>
            <a:chOff x="829056" y="2070100"/>
            <a:chExt cx="4200144" cy="33115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原来的代码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4191000" cy="29241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29241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368" y="2622550"/>
              <a:ext cx="2321814" cy="2684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n;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 == 3)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n++;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if (n == 5)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n--;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"0\n";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ans"/>
          <p:cNvGrpSpPr/>
          <p:nvPr/>
        </p:nvGrpSpPr>
        <p:grpSpPr>
          <a:xfrm>
            <a:off x="5705856" y="2070100"/>
            <a:ext cx="4200144" cy="3340100"/>
            <a:chOff x="5705856" y="2070100"/>
            <a:chExt cx="4200144" cy="3340100"/>
          </a:xfrm>
        </p:grpSpPr>
        <p:sp>
          <p:nvSpPr>
            <p:cNvPr id="14" name="TextBox 14"/>
            <p:cNvSpPr txBox="1"/>
            <p:nvPr/>
          </p:nvSpPr>
          <p:spPr>
            <a:xfrm>
              <a:off x="5705856" y="2070100"/>
              <a:ext cx="1648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改写成 switch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715000" y="2457450"/>
              <a:ext cx="4191000" cy="2952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5715000" y="2457450"/>
              <a:ext cx="38100" cy="2952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916549" y="2625725"/>
              <a:ext cx="2443988" cy="27092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3: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n++;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5: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n--;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"0\n";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3" name="note"/>
          <p:cNvGrpSpPr/>
          <p:nvPr/>
        </p:nvGrpSpPr>
        <p:grpSpPr>
          <a:xfrm>
            <a:off x="838200" y="5581650"/>
            <a:ext cx="10515600" cy="561975"/>
            <a:chOff x="838200" y="5581650"/>
            <a:chExt cx="10515600" cy="561975"/>
          </a:xfrm>
        </p:grpSpPr>
        <p:sp>
          <p:nvSpPr>
            <p:cNvPr id="19" name="Rectangle 19"/>
            <p:cNvSpPr/>
            <p:nvPr/>
          </p:nvSpPr>
          <p:spPr>
            <a:xfrm>
              <a:off x="838200" y="55816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558165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9368" y="5749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68018" y="5749925"/>
              <a:ext cx="79465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 n 是 3 或 5 时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没有输出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，改写后也不能多输出。写完输入 3、5、4 测一测。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48861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三、switch 的规则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8064053" cy="391351"/>
            <a:chOff x="895350" y="2266950"/>
            <a:chExt cx="8064053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320925"/>
              <a:ext cx="75775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 适合"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一个变量等于哪个值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"的多选一，像前台按门牌号直接派房间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8446105" cy="391351"/>
            <a:chOff x="895350" y="2990850"/>
            <a:chExt cx="8446105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44825"/>
              <a:ext cx="79595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case 值: 是入口；没有匹配时从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default: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进，没写 default 就什么也不做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6668986" cy="391351"/>
            <a:chOff x="895350" y="3714750"/>
            <a:chExt cx="6668986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68725"/>
              <a:ext cx="61824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每个 case 后面写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，否则会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case 穿透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，一直执行到 }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8260867" cy="391351"/>
            <a:chOff x="895350" y="4438650"/>
            <a:chExt cx="8260867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492625"/>
              <a:ext cx="7774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括号里用整数或字符（不能用浮点数）；case 后面是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常量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，字符要加单引号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86941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下节课学 case 穿透的妙用。先想一想：星期一和星期二上同一门课，代码能不能只写一遍？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549594" y="3111500"/>
            <a:ext cx="509281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多个 case 共用代码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328222" y="4038600"/>
            <a:ext cx="5535557" cy="308991"/>
            <a:chOff x="3328222" y="4038600"/>
            <a:chExt cx="5535557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328222" y="4038600"/>
              <a:ext cx="553555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课表 · 有意的穿透 · 例 3-6 小洛机器人 · 例 3-9 月份天数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输入星期几，输出这一天上什么课</a:t>
            </a:r>
          </a:p>
        </p:txBody>
      </p:sp>
      <p:grpSp>
        <p:nvGrpSpPr>
          <p:cNvPr id="36" name="table"/>
          <p:cNvGrpSpPr/>
          <p:nvPr/>
        </p:nvGrpSpPr>
        <p:grpSpPr>
          <a:xfrm>
            <a:off x="838200" y="2114550"/>
            <a:ext cx="3048000" cy="3495675"/>
            <a:chOff x="838200" y="2114550"/>
            <a:chExt cx="3048000" cy="34956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30480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1963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星期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125218" y="21963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2218" y="26257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25218" y="2625725"/>
              <a:ext cx="8788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English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297180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2971800"/>
              <a:ext cx="3048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2218" y="30638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25218" y="3063875"/>
              <a:ext cx="8788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English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40995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2218" y="35020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125218" y="3502025"/>
              <a:ext cx="40401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84810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3848100"/>
              <a:ext cx="3048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39401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125218" y="3940175"/>
              <a:ext cx="40401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28625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3783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125218" y="4378325"/>
              <a:ext cx="40401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472440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4724400"/>
              <a:ext cx="30480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82218" y="481647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125218" y="4816475"/>
              <a:ext cx="8788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Scratch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516255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82218" y="5254625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125218" y="5254625"/>
              <a:ext cx="8788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Scratch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5600700"/>
              <a:ext cx="3048000" cy="9525"/>
            </a:xfrm>
            <a:custGeom>
              <a:avLst/>
              <a:gdLst/>
              <a:ahLst/>
              <a:cxnLst/>
              <a:rect l="l" t="t" r="r" b="b"/>
              <a:pathLst>
                <a:path w="3048000" h="9525">
                  <a:moveTo>
                    <a:pt x="0" y="0"/>
                  </a:moveTo>
                  <a:lnTo>
                    <a:pt x="3048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code"/>
          <p:cNvGrpSpPr/>
          <p:nvPr/>
        </p:nvGrpSpPr>
        <p:grpSpPr>
          <a:xfrm>
            <a:off x="4476750" y="2114550"/>
            <a:ext cx="5715000" cy="2762250"/>
            <a:chOff x="4476750" y="2114550"/>
            <a:chExt cx="5715000" cy="2762250"/>
          </a:xfrm>
        </p:grpSpPr>
        <p:sp>
          <p:nvSpPr>
            <p:cNvPr id="37" name="Rectangle 37"/>
            <p:cNvSpPr/>
            <p:nvPr/>
          </p:nvSpPr>
          <p:spPr>
            <a:xfrm>
              <a:off x="4476750" y="2114550"/>
              <a:ext cx="5715000" cy="2762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4476750" y="2114550"/>
              <a:ext cx="38100" cy="2762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4678299" y="2270125"/>
              <a:ext cx="4320159" cy="2518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(num)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 cout &lt;&lt; "English\n";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 cout &lt;&lt; "English\n";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3: cout &lt;&lt; "C++\n";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4: cout &lt;&lt; "C++\n";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5: cout &lt;&lt; "C++\n";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6: cout &lt;&lt; "Scratch\n";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7: cout &lt;&lt; "Scratch\n";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45" name="q"/>
          <p:cNvGrpSpPr/>
          <p:nvPr/>
        </p:nvGrpSpPr>
        <p:grpSpPr>
          <a:xfrm>
            <a:off x="4476750" y="5143500"/>
            <a:ext cx="6877050" cy="1181100"/>
            <a:chOff x="4476750" y="5143500"/>
            <a:chExt cx="6877050" cy="1181100"/>
          </a:xfrm>
        </p:grpSpPr>
        <p:sp>
          <p:nvSpPr>
            <p:cNvPr id="41" name="Rectangle 41"/>
            <p:cNvSpPr/>
            <p:nvPr/>
          </p:nvSpPr>
          <p:spPr>
            <a:xfrm>
              <a:off x="4476750" y="5143500"/>
              <a:ext cx="6877050" cy="1181100"/>
            </a:xfrm>
            <a:prstGeom prst="roundRect">
              <a:avLst>
                <a:gd name="adj" fmla="val 645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4476750" y="5143500"/>
              <a:ext cx="47625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4677537" y="52895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你发现了吗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4677537" y="5575300"/>
              <a:ext cx="53693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个 case，输出只有 3 种，同一句话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重复写了好几遍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能不能每种课只写一遍？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5452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 case 叠在一起，共用一段代码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4191000" cy="4010025"/>
            <a:chOff x="838200" y="2114550"/>
            <a:chExt cx="4191000" cy="4010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191000" cy="4010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4010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86000"/>
              <a:ext cx="2948940" cy="37604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(num)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1: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2: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"English\n";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3: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4: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5: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"C++\n";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6: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7: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"Scratch\n";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trace"/>
          <p:cNvGrpSpPr/>
          <p:nvPr/>
        </p:nvGrpSpPr>
        <p:grpSpPr>
          <a:xfrm>
            <a:off x="5705856" y="2108200"/>
            <a:ext cx="3272663" cy="1943925"/>
            <a:chOff x="5705856" y="2108200"/>
            <a:chExt cx="3272663" cy="1943925"/>
          </a:xfrm>
        </p:grpSpPr>
        <p:sp>
          <p:nvSpPr>
            <p:cNvPr id="13" name="TextBox 13"/>
            <p:cNvSpPr txBox="1"/>
            <p:nvPr/>
          </p:nvSpPr>
          <p:spPr>
            <a:xfrm>
              <a:off x="5705856" y="2108200"/>
              <a:ext cx="21730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 4，跟踪一下：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06237" y="2514600"/>
              <a:ext cx="3272282" cy="1537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4: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进去；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下面没有语句，也没有 break，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继续往下，经过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5: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输出 C++，碰到 break 离开。</a:t>
              </a:r>
            </a:p>
          </p:txBody>
        </p:sp>
      </p:grpSp>
      <p:grpSp>
        <p:nvGrpSpPr>
          <p:cNvPr id="19" name="note"/>
          <p:cNvGrpSpPr/>
          <p:nvPr/>
        </p:nvGrpSpPr>
        <p:grpSpPr>
          <a:xfrm>
            <a:off x="5715000" y="4667250"/>
            <a:ext cx="5638800" cy="895350"/>
            <a:chOff x="5715000" y="4667250"/>
            <a:chExt cx="5638800" cy="895350"/>
          </a:xfrm>
        </p:grpSpPr>
        <p:sp>
          <p:nvSpPr>
            <p:cNvPr id="16" name="Rectangle 16"/>
            <p:cNvSpPr/>
            <p:nvPr/>
          </p:nvSpPr>
          <p:spPr>
            <a:xfrm>
              <a:off x="5715000" y="4667250"/>
              <a:ext cx="56388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915787" y="4832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63487" y="4794250"/>
              <a:ext cx="303199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几个 case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叠在一起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，只在最后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一个下面写语句和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同样是穿透：有的是错误，有的是技巧</a:t>
            </a:r>
          </a:p>
        </p:txBody>
      </p:sp>
      <p:grpSp>
        <p:nvGrpSpPr>
          <p:cNvPr id="14" name="c1"/>
          <p:cNvGrpSpPr/>
          <p:nvPr/>
        </p:nvGrpSpPr>
        <p:grpSpPr>
          <a:xfrm>
            <a:off x="828294" y="2095500"/>
            <a:ext cx="5077206" cy="2801176"/>
            <a:chOff x="828294" y="2095500"/>
            <a:chExt cx="5077206" cy="280117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95500"/>
              <a:ext cx="2435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无意的：漏写 break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33650"/>
              <a:ext cx="50673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336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987" y="2686050"/>
              <a:ext cx="2256536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8: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"小黑";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6: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"小棕";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437" y="4197350"/>
              <a:ext cx="2649728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8，输出"小黑小棕"……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多输出了，这是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c2"/>
          <p:cNvGrpSpPr/>
          <p:nvPr/>
        </p:nvGrpSpPr>
        <p:grpSpPr>
          <a:xfrm>
            <a:off x="6276594" y="2095500"/>
            <a:ext cx="5077206" cy="2801176"/>
            <a:chOff x="6276594" y="2095500"/>
            <a:chExt cx="5077206" cy="2801176"/>
          </a:xfrm>
        </p:grpSpPr>
        <p:sp>
          <p:nvSpPr>
            <p:cNvPr id="15" name="TextBox 15"/>
            <p:cNvSpPr txBox="1"/>
            <p:nvPr/>
          </p:nvSpPr>
          <p:spPr>
            <a:xfrm>
              <a:off x="6276594" y="2095500"/>
              <a:ext cx="2283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有意的：叠放 case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286500" y="2533650"/>
              <a:ext cx="5067300" cy="1485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86500" y="2533650"/>
              <a:ext cx="38100" cy="1485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87287" y="2686050"/>
              <a:ext cx="2660650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1: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2: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"English";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break;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737" y="4197350"/>
              <a:ext cx="2999232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1 或 2，都输出 English，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少写了代码，这是 </a:t>
              </a:r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技巧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391150"/>
            <a:ext cx="10515600" cy="571500"/>
            <a:chOff x="838200" y="5391150"/>
            <a:chExt cx="10515600" cy="571500"/>
          </a:xfrm>
        </p:grpSpPr>
        <p:sp>
          <p:nvSpPr>
            <p:cNvPr id="21" name="Rectangle 21"/>
            <p:cNvSpPr/>
            <p:nvPr/>
          </p:nvSpPr>
          <p:spPr>
            <a:xfrm>
              <a:off x="838200" y="5391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3911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556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区别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6687" y="5568950"/>
              <a:ext cx="7623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上面的 case 下面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有没有自己的语句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：有语句却没 break，多半是漏写了。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8612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3-6 小洛机器人：输入一个字母指令</a:t>
            </a:r>
          </a:p>
        </p:txBody>
      </p:sp>
      <p:grpSp>
        <p:nvGrpSpPr>
          <p:cNvPr id="29" name="table"/>
          <p:cNvGrpSpPr/>
          <p:nvPr/>
        </p:nvGrpSpPr>
        <p:grpSpPr>
          <a:xfrm>
            <a:off x="838200" y="2114550"/>
            <a:ext cx="6953250" cy="3590925"/>
            <a:chOff x="838200" y="2114550"/>
            <a:chExt cx="6953250" cy="35909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95325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659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输入的指令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982087" y="219659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小洛的回复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740025"/>
              <a:ext cx="91966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打招呼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982087" y="2584450"/>
              <a:ext cx="2616962" cy="623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Hello, my master!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下一行再说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I'm Xiaoluo.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181350"/>
              <a:ext cx="6953250" cy="9525"/>
            </a:xfrm>
            <a:custGeom>
              <a:avLst/>
              <a:gdLst/>
              <a:ahLst/>
              <a:cxnLst/>
              <a:rect l="l" t="t" r="r" b="b"/>
              <a:pathLst>
                <a:path w="6953250" h="9525">
                  <a:moveTo>
                    <a:pt x="0" y="0"/>
                  </a:moveTo>
                  <a:lnTo>
                    <a:pt x="6953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181350"/>
              <a:ext cx="69532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368675"/>
              <a:ext cx="11512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自我介绍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982087" y="3368675"/>
              <a:ext cx="15649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I'm Xiaoluo.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810000"/>
              <a:ext cx="6953250" cy="9525"/>
            </a:xfrm>
            <a:custGeom>
              <a:avLst/>
              <a:gdLst/>
              <a:ahLst/>
              <a:cxnLst/>
              <a:rect l="l" t="t" r="r" b="b"/>
              <a:pathLst>
                <a:path w="6953250" h="9525">
                  <a:moveTo>
                    <a:pt x="0" y="0"/>
                  </a:moveTo>
                  <a:lnTo>
                    <a:pt x="6953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997325"/>
              <a:ext cx="6881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唱歌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82087" y="3997325"/>
              <a:ext cx="27002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Teinei teinei teinei~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438650"/>
              <a:ext cx="6953250" cy="9525"/>
            </a:xfrm>
            <a:custGeom>
              <a:avLst/>
              <a:gdLst/>
              <a:ahLst/>
              <a:cxnLst/>
              <a:rect l="l" t="t" r="r" b="b"/>
              <a:pathLst>
                <a:path w="6953250" h="9525">
                  <a:moveTo>
                    <a:pt x="0" y="0"/>
                  </a:moveTo>
                  <a:lnTo>
                    <a:pt x="6953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438650"/>
              <a:ext cx="695325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625975"/>
              <a:ext cx="12000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告别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82087" y="4625975"/>
              <a:ext cx="10459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Bye bye!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067300"/>
              <a:ext cx="6953250" cy="9525"/>
            </a:xfrm>
            <a:custGeom>
              <a:avLst/>
              <a:gdLst/>
              <a:ahLst/>
              <a:cxnLst/>
              <a:rect l="l" t="t" r="r" b="b"/>
              <a:pathLst>
                <a:path w="6953250" h="9525">
                  <a:moveTo>
                    <a:pt x="0" y="0"/>
                  </a:moveTo>
                  <a:lnTo>
                    <a:pt x="6953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2419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其他字符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982087" y="5254625"/>
              <a:ext cx="10478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Sorry...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695950"/>
              <a:ext cx="6953250" cy="9525"/>
            </a:xfrm>
            <a:custGeom>
              <a:avLst/>
              <a:gdLst/>
              <a:ahLst/>
              <a:cxnLst/>
              <a:rect l="l" t="t" r="r" b="b"/>
              <a:pathLst>
                <a:path w="6953250" h="9525">
                  <a:moveTo>
                    <a:pt x="0" y="0"/>
                  </a:moveTo>
                  <a:lnTo>
                    <a:pt x="6953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samples"/>
          <p:cNvGrpSpPr/>
          <p:nvPr/>
        </p:nvGrpSpPr>
        <p:grpSpPr>
          <a:xfrm>
            <a:off x="8115300" y="2114550"/>
            <a:ext cx="3238500" cy="1438275"/>
            <a:chOff x="8115300" y="2114550"/>
            <a:chExt cx="3238500" cy="1438275"/>
          </a:xfrm>
        </p:grpSpPr>
        <p:sp>
          <p:nvSpPr>
            <p:cNvPr id="30" name="Rectangle 30"/>
            <p:cNvSpPr/>
            <p:nvPr/>
          </p:nvSpPr>
          <p:spPr>
            <a:xfrm>
              <a:off x="8115300" y="2114550"/>
              <a:ext cx="3238500" cy="1438275"/>
            </a:xfrm>
            <a:prstGeom prst="roundRect">
              <a:avLst>
                <a:gd name="adj" fmla="val 529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8115300" y="2114550"/>
              <a:ext cx="3238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115300" y="2305050"/>
              <a:ext cx="3238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82296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84201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86106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8909304" y="217170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278749" y="2625725"/>
              <a:ext cx="1892173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G</a:t>
              </a:r>
              <a:br>
                <a:rPr lang="en-US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Hello, my master!</a:t>
              </a:r>
              <a:b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I'm Xiaoluo.</a:t>
              </a:r>
            </a:p>
          </p:txBody>
        </p:sp>
      </p:grpSp>
      <p:grpSp>
        <p:nvGrpSpPr>
          <p:cNvPr id="43" name="q"/>
          <p:cNvGrpSpPr/>
          <p:nvPr/>
        </p:nvGrpSpPr>
        <p:grpSpPr>
          <a:xfrm>
            <a:off x="8115300" y="4000500"/>
            <a:ext cx="3238500" cy="1181100"/>
            <a:chOff x="8115300" y="4000500"/>
            <a:chExt cx="3238500" cy="1181100"/>
          </a:xfrm>
        </p:grpSpPr>
        <p:sp>
          <p:nvSpPr>
            <p:cNvPr id="39" name="Rectangle 39"/>
            <p:cNvSpPr/>
            <p:nvPr/>
          </p:nvSpPr>
          <p:spPr>
            <a:xfrm>
              <a:off x="8115300" y="4000500"/>
              <a:ext cx="3238500" cy="1181100"/>
            </a:xfrm>
            <a:prstGeom prst="roundRect">
              <a:avLst>
                <a:gd name="adj" fmla="val 645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8115300" y="4000500"/>
              <a:ext cx="47625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316087" y="41465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316087" y="4432300"/>
              <a:ext cx="232206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这道题适合用 if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还是 switch？为什么？</a:t>
              </a:r>
            </a:p>
          </p:txBody>
        </p:sp>
      </p:grpSp>
      <p:grpSp>
        <p:nvGrpSpPr>
          <p:cNvPr id="45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44" name="TextBox 44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P38–39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找一找：哪些回复是一样的？</a:t>
            </a:r>
          </a:p>
        </p:txBody>
      </p:sp>
      <p:grpSp>
        <p:nvGrpSpPr>
          <p:cNvPr id="31" name="rows"/>
          <p:cNvGrpSpPr/>
          <p:nvPr/>
        </p:nvGrpSpPr>
        <p:grpSpPr>
          <a:xfrm>
            <a:off x="838200" y="2114550"/>
            <a:ext cx="4343400" cy="3352800"/>
            <a:chOff x="838200" y="2114550"/>
            <a:chExt cx="4343400" cy="33528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62000" cy="838200"/>
            </a:xfrm>
            <a:prstGeom prst="roundRect">
              <a:avLst>
                <a:gd name="adj" fmla="val 750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33018" y="2228850"/>
              <a:ext cx="1723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752600" y="2133600"/>
              <a:ext cx="3429000" cy="3048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896999" y="2152650"/>
              <a:ext cx="201340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Hello, my master!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752600" y="2457450"/>
              <a:ext cx="3429000" cy="3048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896999" y="2476500"/>
              <a:ext cx="143747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I'm Xiaoluo.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3067050"/>
              <a:ext cx="762000" cy="51435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33018" y="3181350"/>
              <a:ext cx="1723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752600" y="3067050"/>
              <a:ext cx="3429000" cy="476250"/>
            </a:xfrm>
            <a:prstGeom prst="roundRect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896618" y="3187700"/>
              <a:ext cx="15012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I'm Xiaoluo.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3695700"/>
              <a:ext cx="762000" cy="51435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33018" y="3810000"/>
              <a:ext cx="1723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752600" y="3695700"/>
              <a:ext cx="3429000" cy="476250"/>
            </a:xfrm>
            <a:prstGeom prst="roundRect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896618" y="3816350"/>
              <a:ext cx="259035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Teinei teinei teinei~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" y="4324350"/>
              <a:ext cx="762000" cy="51435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133018" y="4438650"/>
              <a:ext cx="1723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752600" y="4324350"/>
              <a:ext cx="3429000" cy="476250"/>
            </a:xfrm>
            <a:prstGeom prst="roundRect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896618" y="4445000"/>
              <a:ext cx="10033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Bye bye!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38200" y="4953000"/>
              <a:ext cx="762000" cy="514350"/>
            </a:xfrm>
            <a:prstGeom prst="roundRect">
              <a:avLst>
                <a:gd name="adj" fmla="val 111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133018" y="5067300"/>
              <a:ext cx="1723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1752600" y="4953000"/>
              <a:ext cx="3429000" cy="476250"/>
            </a:xfrm>
            <a:prstGeom prst="roundRect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896618" y="5073650"/>
              <a:ext cx="10033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Bye bye!</a:t>
              </a:r>
            </a:p>
          </p:txBody>
        </p:sp>
      </p:grpSp>
      <p:grpSp>
        <p:nvGrpSpPr>
          <p:cNvPr id="35" name="f1"/>
          <p:cNvGrpSpPr/>
          <p:nvPr/>
        </p:nvGrpSpPr>
        <p:grpSpPr>
          <a:xfrm>
            <a:off x="5715000" y="2190750"/>
            <a:ext cx="5638800" cy="895350"/>
            <a:chOff x="5715000" y="2190750"/>
            <a:chExt cx="5638800" cy="895350"/>
          </a:xfrm>
        </p:grpSpPr>
        <p:sp>
          <p:nvSpPr>
            <p:cNvPr id="32" name="Rectangle 32"/>
            <p:cNvSpPr/>
            <p:nvPr/>
          </p:nvSpPr>
          <p:spPr>
            <a:xfrm>
              <a:off x="5715000" y="2190750"/>
              <a:ext cx="56388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5915787" y="236855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发现 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811137" y="2317750"/>
              <a:ext cx="2983395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G 说完 Hello 以后，第二行和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</a:t>
              </a:r>
              <a:b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说的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一模一样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9" name="f2"/>
          <p:cNvGrpSpPr/>
          <p:nvPr/>
        </p:nvGrpSpPr>
        <p:grpSpPr>
          <a:xfrm>
            <a:off x="5715000" y="3619500"/>
            <a:ext cx="5638800" cy="571500"/>
            <a:chOff x="5715000" y="3619500"/>
            <a:chExt cx="5638800" cy="571500"/>
          </a:xfrm>
        </p:grpSpPr>
        <p:sp>
          <p:nvSpPr>
            <p:cNvPr id="36" name="Rectangle 36"/>
            <p:cNvSpPr/>
            <p:nvPr/>
          </p:nvSpPr>
          <p:spPr>
            <a:xfrm>
              <a:off x="5715000" y="3619500"/>
              <a:ext cx="56388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5915787" y="3797300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发现 2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811137" y="3797300"/>
              <a:ext cx="26437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的回复完全相同。</a:t>
              </a:r>
            </a:p>
          </p:txBody>
        </p:sp>
      </p:grpSp>
      <p:grpSp>
        <p:nvGrpSpPr>
          <p:cNvPr id="44" name="q"/>
          <p:cNvGrpSpPr/>
          <p:nvPr/>
        </p:nvGrpSpPr>
        <p:grpSpPr>
          <a:xfrm>
            <a:off x="5715000" y="4762500"/>
            <a:ext cx="5638800" cy="895350"/>
            <a:chOff x="5715000" y="4762500"/>
            <a:chExt cx="5638800" cy="895350"/>
          </a:xfrm>
        </p:grpSpPr>
        <p:sp>
          <p:nvSpPr>
            <p:cNvPr id="40" name="Rectangle 40"/>
            <p:cNvSpPr/>
            <p:nvPr/>
          </p:nvSpPr>
          <p:spPr>
            <a:xfrm>
              <a:off x="5715000" y="4762500"/>
              <a:ext cx="56388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57150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5915787" y="4927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782562" y="4889500"/>
              <a:ext cx="22019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这两处能不能用穿透，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让代码只写一遍？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8179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书上的写法：G 故意不写 break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3209925"/>
            <a:chOff x="838200" y="2038350"/>
            <a:chExt cx="7239000" cy="32099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32099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2099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197100"/>
              <a:ext cx="6406515" cy="2960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opt;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opt;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(opt)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case 'G': cout &lt;&lt; "Hello, my master!" &lt;&lt; endl;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'N': cout &lt;&lt; "I'm Xiaoluo." &lt;&lt; endl;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'S': cout &lt;&lt; "Teinei teinei teinei~" &lt;&lt; endl;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'B': case 'Q':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"Bye bye!"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 cout &lt;&lt; "Sorry..."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g"/>
          <p:cNvGrpSpPr/>
          <p:nvPr/>
        </p:nvGrpSpPr>
        <p:grpSpPr>
          <a:xfrm>
            <a:off x="8382000" y="2038350"/>
            <a:ext cx="2971800" cy="1466850"/>
            <a:chOff x="8382000" y="2038350"/>
            <a:chExt cx="2971800" cy="1466850"/>
          </a:xfrm>
        </p:grpSpPr>
        <p:sp>
          <p:nvSpPr>
            <p:cNvPr id="13" name="Rectangle 13"/>
            <p:cNvSpPr/>
            <p:nvPr/>
          </p:nvSpPr>
          <p:spPr>
            <a:xfrm>
              <a:off x="8382000" y="2038350"/>
              <a:ext cx="2971800" cy="14668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0" y="2038350"/>
              <a:ext cx="47625" cy="14668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583549" y="2209800"/>
              <a:ext cx="14578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07399" y="2171700"/>
              <a:ext cx="1591183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 break，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说完 Hello 穿透到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'N'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，再说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I'm Xiaoluo.</a:t>
              </a:r>
            </a:p>
          </p:txBody>
        </p:sp>
      </p:grpSp>
      <p:grpSp>
        <p:nvGrpSpPr>
          <p:cNvPr id="21" name="bq"/>
          <p:cNvGrpSpPr/>
          <p:nvPr/>
        </p:nvGrpSpPr>
        <p:grpSpPr>
          <a:xfrm>
            <a:off x="8382000" y="4000500"/>
            <a:ext cx="2971800" cy="1123950"/>
            <a:chOff x="8382000" y="4000500"/>
            <a:chExt cx="2971800" cy="1123950"/>
          </a:xfrm>
        </p:grpSpPr>
        <p:sp>
          <p:nvSpPr>
            <p:cNvPr id="18" name="Rectangle 18"/>
            <p:cNvSpPr/>
            <p:nvPr/>
          </p:nvSpPr>
          <p:spPr>
            <a:xfrm>
              <a:off x="8382000" y="4000500"/>
              <a:ext cx="2971800" cy="1123950"/>
            </a:xfrm>
            <a:prstGeom prst="roundRect">
              <a:avLst>
                <a:gd name="adj" fmla="val 678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583549" y="4152900"/>
              <a:ext cx="6770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B 和 Q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583549" y="4419600"/>
              <a:ext cx="1661414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叠放在一起，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共用一句 Bye bye!</a:t>
              </a:r>
            </a:p>
          </p:txBody>
        </p:sp>
      </p:grpSp>
      <p:grpSp>
        <p:nvGrpSpPr>
          <p:cNvPr id="25" name="book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2" name="Rectangle 22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49349" y="5505450"/>
              <a:ext cx="778154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 default 输出的是 "Sorry.."（两个点），题目要求三个点，请在书上改正。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P39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不用穿透行不行？也行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334000" cy="3629025"/>
            <a:chOff x="838200" y="2114550"/>
            <a:chExt cx="5334000" cy="3629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334000" cy="3629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629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286000"/>
              <a:ext cx="4206240" cy="33794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'G':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"Hello, my master!"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cout &lt;&lt; "I'm Xiaoluo." &lt;&lt; endl;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'N':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"I'm Xiaoluo." &lt;&lt; endl;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'B':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cout &lt;&lt; "Bye bye!" &lt;&lt; endl;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break;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'Q':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cout &lt;&lt; "Bye bye!" &lt;&lt; endl;</a:t>
              </a:r>
              <a:br>
                <a:rPr lang="en-US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break;</a:t>
              </a:r>
            </a:p>
          </p:txBody>
        </p:sp>
      </p:grpSp>
      <p:grpSp>
        <p:nvGrpSpPr>
          <p:cNvPr id="16" name="ok"/>
          <p:cNvGrpSpPr/>
          <p:nvPr/>
        </p:nvGrpSpPr>
        <p:grpSpPr>
          <a:xfrm>
            <a:off x="6667500" y="2114550"/>
            <a:ext cx="4686300" cy="1219200"/>
            <a:chOff x="6667500" y="2114550"/>
            <a:chExt cx="4686300" cy="1219200"/>
          </a:xfrm>
        </p:grpSpPr>
        <p:sp>
          <p:nvSpPr>
            <p:cNvPr id="13" name="Rectangle 13"/>
            <p:cNvSpPr/>
            <p:nvPr/>
          </p:nvSpPr>
          <p:spPr>
            <a:xfrm>
              <a:off x="6667500" y="2114550"/>
              <a:ext cx="468630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868287" y="22796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也对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15987" y="2241550"/>
              <a:ext cx="3261360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 case 都写全、都加 break，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重复的话多写一遍，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结果完全一样。</a:t>
              </a:r>
            </a:p>
          </p:txBody>
        </p:sp>
      </p:grpSp>
      <p:grpSp>
        <p:nvGrpSpPr>
          <p:cNvPr id="21" name="tip"/>
          <p:cNvGrpSpPr/>
          <p:nvPr/>
        </p:nvGrpSpPr>
        <p:grpSpPr>
          <a:xfrm>
            <a:off x="6667500" y="3905250"/>
            <a:ext cx="4686300" cy="895350"/>
            <a:chOff x="6667500" y="3905250"/>
            <a:chExt cx="4686300" cy="895350"/>
          </a:xfrm>
        </p:grpSpPr>
        <p:sp>
          <p:nvSpPr>
            <p:cNvPr id="17" name="Rectangle 17"/>
            <p:cNvSpPr/>
            <p:nvPr/>
          </p:nvSpPr>
          <p:spPr>
            <a:xfrm>
              <a:off x="6667500" y="3905250"/>
              <a:ext cx="46863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39052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868287" y="4070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怎么选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735062" y="4032250"/>
              <a:ext cx="307568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刚开始学，先写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不容易错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看懂了穿透，再用它少写代码。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把每个指令都试一遍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114550"/>
            <a:ext cx="10515600" cy="533400"/>
            <a:chOff x="838200" y="21145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534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06218" y="22534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入口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982718" y="22534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31" name="table-w"/>
          <p:cNvGrpSpPr/>
          <p:nvPr/>
        </p:nvGrpSpPr>
        <p:grpSpPr>
          <a:xfrm>
            <a:off x="838200" y="2787650"/>
            <a:ext cx="4000500" cy="2536825"/>
            <a:chOff x="838200" y="2787650"/>
            <a:chExt cx="4000500" cy="2536825"/>
          </a:xfrm>
        </p:grpSpPr>
        <p:sp>
          <p:nvSpPr>
            <p:cNvPr id="14" name="TextBox 14"/>
            <p:cNvSpPr txBox="1"/>
            <p:nvPr/>
          </p:nvSpPr>
          <p:spPr>
            <a:xfrm>
              <a:off x="982218" y="2787650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506218" y="2787650"/>
              <a:ext cx="10051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'G'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4000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321050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506218" y="3321050"/>
              <a:ext cx="10051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'N'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7147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3854450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506218" y="3854450"/>
              <a:ext cx="10051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'S'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2481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248150"/>
              <a:ext cx="4000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387850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506218" y="4387850"/>
              <a:ext cx="10051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'Q'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7815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2218" y="4921250"/>
              <a:ext cx="10274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g（小写）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506218" y="49212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3149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4838700" y="2787650"/>
            <a:ext cx="6515100" cy="2536825"/>
            <a:chOff x="4838700" y="2787650"/>
            <a:chExt cx="6515100" cy="2536825"/>
          </a:xfrm>
        </p:grpSpPr>
        <p:sp>
          <p:nvSpPr>
            <p:cNvPr id="32" name="Line 32"/>
            <p:cNvSpPr/>
            <p:nvPr/>
          </p:nvSpPr>
          <p:spPr>
            <a:xfrm>
              <a:off x="4838700" y="3181350"/>
              <a:ext cx="6515100" cy="9525"/>
            </a:xfrm>
            <a:custGeom>
              <a:avLst/>
              <a:gdLst/>
              <a:ahLst/>
              <a:cxnLst/>
              <a:rect l="l" t="t" r="r" b="b"/>
              <a:pathLst>
                <a:path w="6515100" h="9525">
                  <a:moveTo>
                    <a:pt x="0" y="0"/>
                  </a:moveTo>
                  <a:lnTo>
                    <a:pt x="651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838700" y="3181350"/>
              <a:ext cx="6515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4838700" y="3714750"/>
              <a:ext cx="6515100" cy="9525"/>
            </a:xfrm>
            <a:custGeom>
              <a:avLst/>
              <a:gdLst/>
              <a:ahLst/>
              <a:cxnLst/>
              <a:rect l="l" t="t" r="r" b="b"/>
              <a:pathLst>
                <a:path w="6515100" h="9525">
                  <a:moveTo>
                    <a:pt x="0" y="0"/>
                  </a:moveTo>
                  <a:lnTo>
                    <a:pt x="651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4838700" y="4248150"/>
              <a:ext cx="6515100" cy="9525"/>
            </a:xfrm>
            <a:custGeom>
              <a:avLst/>
              <a:gdLst/>
              <a:ahLst/>
              <a:cxnLst/>
              <a:rect l="l" t="t" r="r" b="b"/>
              <a:pathLst>
                <a:path w="6515100" h="9525">
                  <a:moveTo>
                    <a:pt x="0" y="0"/>
                  </a:moveTo>
                  <a:lnTo>
                    <a:pt x="651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4838700" y="4248150"/>
              <a:ext cx="6515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4838700" y="4781550"/>
              <a:ext cx="6515100" cy="9525"/>
            </a:xfrm>
            <a:custGeom>
              <a:avLst/>
              <a:gdLst/>
              <a:ahLst/>
              <a:cxnLst/>
              <a:rect l="l" t="t" r="r" b="b"/>
              <a:pathLst>
                <a:path w="6515100" h="9525">
                  <a:moveTo>
                    <a:pt x="0" y="0"/>
                  </a:moveTo>
                  <a:lnTo>
                    <a:pt x="651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4838700" y="5314950"/>
              <a:ext cx="6515100" cy="9525"/>
            </a:xfrm>
            <a:custGeom>
              <a:avLst/>
              <a:gdLst/>
              <a:ahLst/>
              <a:cxnLst/>
              <a:rect l="l" t="t" r="r" b="b"/>
              <a:pathLst>
                <a:path w="6515100" h="9525">
                  <a:moveTo>
                    <a:pt x="0" y="0"/>
                  </a:moveTo>
                  <a:lnTo>
                    <a:pt x="651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4982718" y="2787650"/>
              <a:ext cx="34750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Hello, my master! / I'm Xiaoluo.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982718" y="3321050"/>
              <a:ext cx="13212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I'm Xiaoluo.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982718" y="3854450"/>
              <a:ext cx="21447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Teinei teinei teinei~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982718" y="4387850"/>
              <a:ext cx="8912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Bye bye!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982718" y="4921250"/>
              <a:ext cx="10051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Sorry...</a:t>
              </a:r>
            </a:p>
          </p:txBody>
        </p:sp>
      </p:grpSp>
      <p:grpSp>
        <p:nvGrpSpPr>
          <p:cNvPr id="49" name="note"/>
          <p:cNvGrpSpPr/>
          <p:nvPr/>
        </p:nvGrpSpPr>
        <p:grpSpPr>
          <a:xfrm>
            <a:off x="838200" y="5524500"/>
            <a:ext cx="10515600" cy="561975"/>
            <a:chOff x="838200" y="5524500"/>
            <a:chExt cx="10515600" cy="561975"/>
          </a:xfrm>
        </p:grpSpPr>
        <p:sp>
          <p:nvSpPr>
            <p:cNvPr id="45" name="Rectangle 45"/>
            <p:cNvSpPr/>
            <p:nvPr/>
          </p:nvSpPr>
          <p:spPr>
            <a:xfrm>
              <a:off x="838200" y="5524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838200" y="55245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39368" y="5692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668018" y="5692775"/>
              <a:ext cx="74648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小写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和大写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不同的字符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，所以小写 g 走 default。斜杠 / 表示换行。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4786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3-9 月份天数（B0034，洛谷 P5716）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143000"/>
            <a:chOff x="838200" y="2038350"/>
            <a:chExt cx="10515600" cy="1143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143000"/>
            </a:xfrm>
            <a:prstGeom prst="roundRect">
              <a:avLst>
                <a:gd name="adj" fmla="val 8333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2885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月份天数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79700"/>
              <a:ext cx="7045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输入年份和月份，输出这一年的这个月有多少天。需要考虑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闰年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403600"/>
            <a:ext cx="5343144" cy="1799844"/>
            <a:chOff x="829056" y="3403600"/>
            <a:chExt cx="5343144" cy="179984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4036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7338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89890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一行：年份 y、月份 m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3561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6863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48514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这个月的天数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572250" y="3467100"/>
            <a:ext cx="4781550" cy="1343025"/>
            <a:chOff x="6572250" y="3467100"/>
            <a:chExt cx="4781550" cy="1343025"/>
          </a:xfrm>
        </p:grpSpPr>
        <p:sp>
          <p:nvSpPr>
            <p:cNvPr id="20" name="Rectangle 20"/>
            <p:cNvSpPr/>
            <p:nvPr/>
          </p:nvSpPr>
          <p:spPr>
            <a:xfrm>
              <a:off x="6572250" y="3467100"/>
              <a:ext cx="2286000" cy="1343025"/>
            </a:xfrm>
            <a:prstGeom prst="roundRect">
              <a:avLst>
                <a:gd name="adj" fmla="val 567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572250" y="3467100"/>
              <a:ext cx="2286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572250" y="3657600"/>
              <a:ext cx="2286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686550" y="35623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877050" y="35623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067550" y="35623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366254" y="35369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734175" y="3905250"/>
              <a:ext cx="806958" cy="767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1926 8</a:t>
              </a:r>
              <a:br>
                <a:rPr lang="zh-CN" sz="18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31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67800" y="3467100"/>
              <a:ext cx="2286000" cy="1343025"/>
            </a:xfrm>
            <a:prstGeom prst="roundRect">
              <a:avLst>
                <a:gd name="adj" fmla="val 567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67800" y="3467100"/>
              <a:ext cx="2286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67800" y="3657600"/>
              <a:ext cx="2286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82100" y="35623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72600" y="35623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63100" y="35623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61804" y="35369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229725" y="3905250"/>
              <a:ext cx="806958" cy="767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2000 2</a:t>
              </a:r>
              <a:br>
                <a:rPr lang="zh-CN" sz="18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</p:grpSp>
      <p:grpSp>
        <p:nvGrpSpPr>
          <p:cNvPr id="41" name="q"/>
          <p:cNvGrpSpPr/>
          <p:nvPr/>
        </p:nvGrpSpPr>
        <p:grpSpPr>
          <a:xfrm>
            <a:off x="838200" y="5372100"/>
            <a:ext cx="10515600" cy="571500"/>
            <a:chOff x="838200" y="53721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3721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3721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606" y="55372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回想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705356" y="5537200"/>
              <a:ext cx="67910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这就是开篇的问题。用 switch，12 个月能不能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分成几组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来写？</a:t>
              </a:r>
            </a:p>
          </p:txBody>
        </p:sp>
      </p:grpSp>
      <p:grpSp>
        <p:nvGrpSpPr>
          <p:cNvPr id="43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42" name="TextBox 42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02302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12 个月分成三组，只有二月还要再判断</a:t>
            </a:r>
          </a:p>
        </p:txBody>
      </p:sp>
      <p:grpSp>
        <p:nvGrpSpPr>
          <p:cNvPr id="33" name="months"/>
          <p:cNvGrpSpPr/>
          <p:nvPr/>
        </p:nvGrpSpPr>
        <p:grpSpPr>
          <a:xfrm>
            <a:off x="838200" y="2190750"/>
            <a:ext cx="10401300" cy="762000"/>
            <a:chOff x="838200" y="2190750"/>
            <a:chExt cx="10401300" cy="76200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278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1月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7145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9041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2月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25908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7804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3月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4671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rgbClr val="538135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6567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4月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3434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330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5月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2197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rgbClr val="538135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4093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6月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0960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2856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7月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9723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1619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8月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8486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rgbClr val="538135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038205" y="2482850"/>
              <a:ext cx="3827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9月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7249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847646" y="2482850"/>
              <a:ext cx="5165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10月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96012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EF5E9"/>
            </a:solidFill>
            <a:ln w="19050">
              <a:solidFill>
                <a:srgbClr val="538135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723946" y="2482850"/>
              <a:ext cx="5165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11月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10477500" y="2190750"/>
              <a:ext cx="7620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600246" y="2482850"/>
              <a:ext cx="5165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12月</a:t>
              </a:r>
            </a:p>
          </p:txBody>
        </p:sp>
      </p:grpSp>
      <p:grpSp>
        <p:nvGrpSpPr>
          <p:cNvPr id="38" name="g1"/>
          <p:cNvGrpSpPr/>
          <p:nvPr/>
        </p:nvGrpSpPr>
        <p:grpSpPr>
          <a:xfrm>
            <a:off x="838200" y="3333750"/>
            <a:ext cx="10515600" cy="571500"/>
            <a:chOff x="838200" y="333375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33337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33337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606" y="34988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大月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705356" y="3498850"/>
              <a:ext cx="38638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1、3、5、7、8、10、12 月 →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31 天</a:t>
              </a:r>
            </a:p>
          </p:txBody>
        </p:sp>
      </p:grpSp>
      <p:grpSp>
        <p:nvGrpSpPr>
          <p:cNvPr id="42" name="g2"/>
          <p:cNvGrpSpPr/>
          <p:nvPr/>
        </p:nvGrpSpPr>
        <p:grpSpPr>
          <a:xfrm>
            <a:off x="838200" y="4248150"/>
            <a:ext cx="10515600" cy="571500"/>
            <a:chOff x="838200" y="4248150"/>
            <a:chExt cx="10515600" cy="571500"/>
          </a:xfrm>
        </p:grpSpPr>
        <p:sp>
          <p:nvSpPr>
            <p:cNvPr id="39" name="Rectangle 39"/>
            <p:cNvSpPr/>
            <p:nvPr/>
          </p:nvSpPr>
          <p:spPr>
            <a:xfrm>
              <a:off x="838200" y="4248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606" y="44132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小月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705356" y="4413250"/>
              <a:ext cx="26038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4、6、9、11 月 → </a:t>
              </a:r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30 天</a:t>
              </a:r>
            </a:p>
          </p:txBody>
        </p:sp>
      </p:grpSp>
      <p:grpSp>
        <p:nvGrpSpPr>
          <p:cNvPr id="47" name="g3"/>
          <p:cNvGrpSpPr/>
          <p:nvPr/>
        </p:nvGrpSpPr>
        <p:grpSpPr>
          <a:xfrm>
            <a:off x="838200" y="5162550"/>
            <a:ext cx="10515600" cy="571500"/>
            <a:chOff x="838200" y="5162550"/>
            <a:chExt cx="10515600" cy="571500"/>
          </a:xfrm>
        </p:grpSpPr>
        <p:sp>
          <p:nvSpPr>
            <p:cNvPr id="43" name="Rectangle 43"/>
            <p:cNvSpPr/>
            <p:nvPr/>
          </p:nvSpPr>
          <p:spPr>
            <a:xfrm>
              <a:off x="838200" y="51625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838200" y="51625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8606" y="53276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二月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705356" y="5327650"/>
              <a:ext cx="5407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闰年 →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29 天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，不是闰年 →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28 天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（还要看年份）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8885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二月：在 case 2 里面再写一个 if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239000" cy="2381250"/>
            <a:chOff x="838200" y="2114550"/>
            <a:chExt cx="7239000" cy="2381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239000" cy="2381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381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16150"/>
              <a:ext cx="6144768" cy="21471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 2: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(y % 400 == 0 || y % 4 == 0 &amp;&amp; y % 100 != 0)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29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else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28 &lt;&lt; endl;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break;</a:t>
              </a:r>
            </a:p>
          </p:txBody>
        </p:sp>
      </p:grpSp>
      <p:grpSp>
        <p:nvGrpSpPr>
          <p:cNvPr id="17" name="why"/>
          <p:cNvGrpSpPr/>
          <p:nvPr/>
        </p:nvGrpSpPr>
        <p:grpSpPr>
          <a:xfrm>
            <a:off x="838200" y="4610100"/>
            <a:ext cx="7239000" cy="914400"/>
            <a:chOff x="838200" y="4610100"/>
            <a:chExt cx="7239000" cy="914400"/>
          </a:xfrm>
        </p:grpSpPr>
        <p:sp>
          <p:nvSpPr>
            <p:cNvPr id="13" name="Rectangle 13"/>
            <p:cNvSpPr/>
            <p:nvPr/>
          </p:nvSpPr>
          <p:spPr>
            <a:xfrm>
              <a:off x="838200" y="4610100"/>
              <a:ext cx="7239000" cy="9144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4610100"/>
              <a:ext cx="47625" cy="91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606" y="47752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33956" y="4737100"/>
              <a:ext cx="381304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进了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，月份已经确定是二月，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但还有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两种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情况，所以里面再用 if。</a:t>
              </a:r>
            </a:p>
          </p:txBody>
        </p:sp>
      </p:grpSp>
      <p:grpSp>
        <p:nvGrpSpPr>
          <p:cNvPr id="21" name="book"/>
          <p:cNvGrpSpPr/>
          <p:nvPr/>
        </p:nvGrpSpPr>
        <p:grpSpPr>
          <a:xfrm>
            <a:off x="8382000" y="2114550"/>
            <a:ext cx="2971800" cy="1466850"/>
            <a:chOff x="8382000" y="2114550"/>
            <a:chExt cx="2971800" cy="1466850"/>
          </a:xfrm>
        </p:grpSpPr>
        <p:sp>
          <p:nvSpPr>
            <p:cNvPr id="18" name="Rectangle 18"/>
            <p:cNvSpPr/>
            <p:nvPr/>
          </p:nvSpPr>
          <p:spPr>
            <a:xfrm>
              <a:off x="8382000" y="2114550"/>
              <a:ext cx="2971800" cy="1466850"/>
            </a:xfrm>
            <a:prstGeom prst="roundRect">
              <a:avLst>
                <a:gd name="adj" fmla="val 5195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583168" y="226377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书上的写法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583168" y="2540000"/>
              <a:ext cx="2206561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!(y % 400) ||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!(y % 4) &amp;&amp; y % 100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意思一样</a:t>
              </a:r>
            </a:p>
          </p:txBody>
        </p:sp>
      </p:grpSp>
      <p:grpSp>
        <p:nvGrpSpPr>
          <p:cNvPr id="26" name="brk"/>
          <p:cNvGrpSpPr/>
          <p:nvPr/>
        </p:nvGrpSpPr>
        <p:grpSpPr>
          <a:xfrm>
            <a:off x="8382000" y="3905250"/>
            <a:ext cx="2971800" cy="895350"/>
            <a:chOff x="8382000" y="3905250"/>
            <a:chExt cx="2971800" cy="895350"/>
          </a:xfrm>
        </p:grpSpPr>
        <p:sp>
          <p:nvSpPr>
            <p:cNvPr id="22" name="Rectangle 22"/>
            <p:cNvSpPr/>
            <p:nvPr/>
          </p:nvSpPr>
          <p:spPr>
            <a:xfrm>
              <a:off x="8382000" y="3905250"/>
              <a:ext cx="29718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0" y="390525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582787" y="40703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别忘了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449562" y="4032250"/>
              <a:ext cx="147015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 写完，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再写 </a:t>
              </a: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0" name="test"/>
          <p:cNvGrpSpPr/>
          <p:nvPr/>
        </p:nvGrpSpPr>
        <p:grpSpPr>
          <a:xfrm>
            <a:off x="838200" y="5715000"/>
            <a:ext cx="10515600" cy="552450"/>
            <a:chOff x="838200" y="5715000"/>
            <a:chExt cx="10515600" cy="552450"/>
          </a:xfrm>
        </p:grpSpPr>
        <p:sp>
          <p:nvSpPr>
            <p:cNvPr id="27" name="Rectangle 27"/>
            <p:cNvSpPr/>
            <p:nvPr/>
          </p:nvSpPr>
          <p:spPr>
            <a:xfrm>
              <a:off x="838200" y="5715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9749" y="5886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验证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49349" y="5886450"/>
              <a:ext cx="830277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2000 年能被 400 整除，二月 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29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天；1900 年能被 100 整除但不能被 400 整除，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28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天。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月份天数：完整程序</a:t>
            </a:r>
          </a:p>
        </p:txBody>
      </p:sp>
      <p:grpSp>
        <p:nvGrpSpPr>
          <p:cNvPr id="12" name="code1"/>
          <p:cNvGrpSpPr/>
          <p:nvPr/>
        </p:nvGrpSpPr>
        <p:grpSpPr>
          <a:xfrm>
            <a:off x="838200" y="2038350"/>
            <a:ext cx="5295900" cy="2552700"/>
            <a:chOff x="838200" y="2038350"/>
            <a:chExt cx="5295900" cy="2552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295900" cy="2552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552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93925"/>
              <a:ext cx="3989070" cy="2309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y, m;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y &gt;&gt; m;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(m)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1: case 3: case 5: case 7: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8: case 10: case 12: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31 &lt;&lt; endl;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case 4: case 6: case 9: case 11: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30 &lt;&lt; endl; break;</a:t>
              </a:r>
            </a:p>
          </p:txBody>
        </p:sp>
      </p:grpSp>
      <p:grpSp>
        <p:nvGrpSpPr>
          <p:cNvPr id="16" name="code2"/>
          <p:cNvGrpSpPr/>
          <p:nvPr/>
        </p:nvGrpSpPr>
        <p:grpSpPr>
          <a:xfrm>
            <a:off x="6362700" y="2038350"/>
            <a:ext cx="4991100" cy="2838450"/>
            <a:chOff x="6362700" y="2038350"/>
            <a:chExt cx="4991100" cy="2838450"/>
          </a:xfrm>
        </p:grpSpPr>
        <p:sp>
          <p:nvSpPr>
            <p:cNvPr id="13" name="Rectangle 13"/>
            <p:cNvSpPr/>
            <p:nvPr/>
          </p:nvSpPr>
          <p:spPr>
            <a:xfrm>
              <a:off x="6362700" y="2038350"/>
              <a:ext cx="4991100" cy="2838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362700" y="2038350"/>
              <a:ext cx="38100" cy="2838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64249" y="2193925"/>
              <a:ext cx="4320159" cy="2594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if (y % 400 == 0 ||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y % 4 == 0 &amp;&amp; y % 100 != 0)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29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else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28 &lt;&lt; endl;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note"/>
          <p:cNvGrpSpPr/>
          <p:nvPr/>
        </p:nvGrpSpPr>
        <p:grpSpPr>
          <a:xfrm>
            <a:off x="838200" y="5067300"/>
            <a:ext cx="10515600" cy="561975"/>
            <a:chOff x="838200" y="5067300"/>
            <a:chExt cx="10515600" cy="561975"/>
          </a:xfrm>
        </p:grpSpPr>
        <p:sp>
          <p:nvSpPr>
            <p:cNvPr id="17" name="Rectangle 17"/>
            <p:cNvSpPr/>
            <p:nvPr/>
          </p:nvSpPr>
          <p:spPr>
            <a:xfrm>
              <a:off x="838200" y="50673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9368" y="5235575"/>
              <a:ext cx="85638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default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068068" y="5235575"/>
              <a:ext cx="8644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月份保证合法（1～12），default 可以不写（P43）；书上写的是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default: break;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2" name="bookref"/>
          <p:cNvGrpSpPr/>
          <p:nvPr/>
        </p:nvGrpSpPr>
        <p:grpSpPr>
          <a:xfrm>
            <a:off x="10292182" y="6121400"/>
            <a:ext cx="1068476" cy="264033"/>
            <a:chOff x="10292182" y="6121400"/>
            <a:chExt cx="1068476" cy="264033"/>
          </a:xfrm>
        </p:grpSpPr>
        <p:sp>
          <p:nvSpPr>
            <p:cNvPr id="21" name="TextBox 21"/>
            <p:cNvSpPr txBox="1"/>
            <p:nvPr/>
          </p:nvSpPr>
          <p:spPr>
            <a:xfrm>
              <a:off x="10292182" y="6121400"/>
              <a:ext cx="1068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P42–43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140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case 共用代码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测一测：这几组输入输出多少？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114550"/>
            <a:ext cx="10515600" cy="533400"/>
            <a:chOff x="838200" y="21145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2218" y="22534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8718" y="2253488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走哪条路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59218" y="22534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31" name="table-w"/>
          <p:cNvGrpSpPr/>
          <p:nvPr/>
        </p:nvGrpSpPr>
        <p:grpSpPr>
          <a:xfrm>
            <a:off x="838200" y="2787650"/>
            <a:ext cx="6477000" cy="2536825"/>
            <a:chOff x="838200" y="2787650"/>
            <a:chExt cx="6477000" cy="2536825"/>
          </a:xfrm>
        </p:grpSpPr>
        <p:sp>
          <p:nvSpPr>
            <p:cNvPr id="14" name="TextBox 14"/>
            <p:cNvSpPr txBox="1"/>
            <p:nvPr/>
          </p:nvSpPr>
          <p:spPr>
            <a:xfrm>
              <a:off x="982218" y="278765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2023 8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458718" y="27876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大月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6477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2218" y="3321050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2023 11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8718" y="33210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小月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7147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385445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2024 2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58718" y="38544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二月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2481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248150"/>
              <a:ext cx="6477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2218" y="438785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1900 2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458718" y="438785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二月，整百年份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7815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2218" y="492125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2000 2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458718" y="492125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二月，整百年份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3149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nswers"/>
          <p:cNvGrpSpPr/>
          <p:nvPr/>
        </p:nvGrpSpPr>
        <p:grpSpPr>
          <a:xfrm>
            <a:off x="7315200" y="2787650"/>
            <a:ext cx="4038600" cy="2536825"/>
            <a:chOff x="7315200" y="2787650"/>
            <a:chExt cx="4038600" cy="2536825"/>
          </a:xfrm>
        </p:grpSpPr>
        <p:sp>
          <p:nvSpPr>
            <p:cNvPr id="32" name="Line 32"/>
            <p:cNvSpPr/>
            <p:nvPr/>
          </p:nvSpPr>
          <p:spPr>
            <a:xfrm>
              <a:off x="7315200" y="31813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7315200" y="3181350"/>
              <a:ext cx="4038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7315200" y="37147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7315200" y="42481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7315200" y="4248150"/>
              <a:ext cx="4038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7315200" y="47815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Line 38"/>
            <p:cNvSpPr/>
            <p:nvPr/>
          </p:nvSpPr>
          <p:spPr>
            <a:xfrm>
              <a:off x="7315200" y="53149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459218" y="278765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459218" y="332105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459218" y="3854450"/>
              <a:ext cx="19270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29（2024 是闰年）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459218" y="4387850"/>
              <a:ext cx="2871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28（1900 不能被 400 整除）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459218" y="4921250"/>
              <a:ext cx="26489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29（2000 能被 400 整除）</a:t>
              </a:r>
            </a:p>
          </p:txBody>
        </p:sp>
      </p:grpSp>
      <p:grpSp>
        <p:nvGrpSpPr>
          <p:cNvPr id="49" name="note"/>
          <p:cNvGrpSpPr/>
          <p:nvPr/>
        </p:nvGrpSpPr>
        <p:grpSpPr>
          <a:xfrm>
            <a:off x="838200" y="5524500"/>
            <a:ext cx="10515600" cy="561975"/>
            <a:chOff x="838200" y="5524500"/>
            <a:chExt cx="10515600" cy="561975"/>
          </a:xfrm>
        </p:grpSpPr>
        <p:sp>
          <p:nvSpPr>
            <p:cNvPr id="45" name="Rectangle 45"/>
            <p:cNvSpPr/>
            <p:nvPr/>
          </p:nvSpPr>
          <p:spPr>
            <a:xfrm>
              <a:off x="838200" y="5524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838200" y="5524500"/>
              <a:ext cx="47625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39368" y="56927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测试技巧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087118" y="5692775"/>
              <a:ext cx="632505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整百年份（1900、2000）最容易出错，测闰年一定要带上它们。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综合练习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460847" y="4038600"/>
            <a:ext cx="3270306" cy="308991"/>
            <a:chOff x="4460847" y="4038600"/>
            <a:chExt cx="327030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460847" y="4038600"/>
              <a:ext cx="32703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计算器 · 十分制成绩等级 · 买钢笔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练习一　简单计算器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314450"/>
            <a:chOff x="838200" y="2038350"/>
            <a:chExt cx="10515600" cy="13144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314450"/>
            </a:xfrm>
            <a:prstGeom prst="roundRect">
              <a:avLst>
                <a:gd name="adj" fmla="val 724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90750"/>
              <a:ext cx="128447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简单计算器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520950"/>
              <a:ext cx="7968742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输入两个数和一个运算符（+ - * /），输出计算结果。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除数为 0 输出 Divided by zero!；运算符不是这四个之一，输出 Invalid operator!</a:t>
              </a:r>
            </a:p>
          </p:txBody>
        </p:sp>
      </p:grpSp>
      <p:grpSp>
        <p:nvGrpSpPr>
          <p:cNvPr id="17" name="fmt"/>
          <p:cNvGrpSpPr/>
          <p:nvPr/>
        </p:nvGrpSpPr>
        <p:grpSpPr>
          <a:xfrm>
            <a:off x="829818" y="3562350"/>
            <a:ext cx="3294316" cy="1110107"/>
            <a:chOff x="829818" y="3562350"/>
            <a:chExt cx="3294316" cy="1110107"/>
          </a:xfrm>
        </p:grpSpPr>
        <p:sp>
          <p:nvSpPr>
            <p:cNvPr id="13" name="TextBox 13"/>
            <p:cNvSpPr txBox="1"/>
            <p:nvPr/>
          </p:nvSpPr>
          <p:spPr>
            <a:xfrm>
              <a:off x="829818" y="35877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96618" y="3562350"/>
              <a:ext cx="2227516" cy="627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一行：数 运算符 数，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用空格隔开，例如 3 + 5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818" y="43497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96618" y="4349750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计算结果或错误提示</a:t>
              </a:r>
            </a:p>
          </p:txBody>
        </p:sp>
      </p:grpSp>
      <p:grpSp>
        <p:nvGrpSpPr>
          <p:cNvPr id="34" name="samples"/>
          <p:cNvGrpSpPr/>
          <p:nvPr/>
        </p:nvGrpSpPr>
        <p:grpSpPr>
          <a:xfrm>
            <a:off x="6477000" y="3562350"/>
            <a:ext cx="4876800" cy="1200150"/>
            <a:chOff x="6477000" y="3562350"/>
            <a:chExt cx="4876800" cy="1200150"/>
          </a:xfrm>
        </p:grpSpPr>
        <p:sp>
          <p:nvSpPr>
            <p:cNvPr id="18" name="Rectangle 18"/>
            <p:cNvSpPr/>
            <p:nvPr/>
          </p:nvSpPr>
          <p:spPr>
            <a:xfrm>
              <a:off x="6477000" y="3562350"/>
              <a:ext cx="234315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477000" y="35623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591300" y="3657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781800" y="3657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972300" y="3657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271004" y="36322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40068" y="40703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+ 5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010650" y="3562350"/>
              <a:ext cx="234315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9010650" y="35623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9124950" y="3657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315450" y="3657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505950" y="3657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04654" y="36322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173718" y="4070350"/>
              <a:ext cx="186080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8 / 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Divided by zero!</a:t>
              </a:r>
            </a:p>
          </p:txBody>
        </p:sp>
      </p:grpSp>
      <p:grpSp>
        <p:nvGrpSpPr>
          <p:cNvPr id="39" name="q"/>
          <p:cNvGrpSpPr/>
          <p:nvPr/>
        </p:nvGrpSpPr>
        <p:grpSpPr>
          <a:xfrm>
            <a:off x="838200" y="5143500"/>
            <a:ext cx="5334000" cy="895350"/>
            <a:chOff x="838200" y="5143500"/>
            <a:chExt cx="5334000" cy="895350"/>
          </a:xfrm>
        </p:grpSpPr>
        <p:sp>
          <p:nvSpPr>
            <p:cNvPr id="35" name="Rectangle 35"/>
            <p:cNvSpPr/>
            <p:nvPr/>
          </p:nvSpPr>
          <p:spPr>
            <a:xfrm>
              <a:off x="838200" y="5143500"/>
              <a:ext cx="53340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8200" y="5143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8987" y="5308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905762" y="5270500"/>
              <a:ext cx="188518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 的括号里，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应该放哪个变量？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按运算符选择，除法里再检查除数</a:t>
            </a:r>
          </a:p>
        </p:txBody>
      </p:sp>
      <p:grpSp>
        <p:nvGrpSpPr>
          <p:cNvPr id="12" name="code1"/>
          <p:cNvGrpSpPr/>
          <p:nvPr/>
        </p:nvGrpSpPr>
        <p:grpSpPr>
          <a:xfrm>
            <a:off x="838200" y="2038350"/>
            <a:ext cx="5143500" cy="2333625"/>
            <a:chOff x="838200" y="2038350"/>
            <a:chExt cx="5143500" cy="23336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2333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333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4050602" cy="2094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a, b;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 op;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a &gt;&gt; op &gt;&gt; b;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(op)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'+': cout &lt;&lt; a + b;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'-': cout &lt;&lt; a - b;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'*': cout &lt;&lt; a * b; break;</a:t>
              </a:r>
            </a:p>
          </p:txBody>
        </p:sp>
      </p:grpSp>
      <p:grpSp>
        <p:nvGrpSpPr>
          <p:cNvPr id="16" name="code2"/>
          <p:cNvGrpSpPr/>
          <p:nvPr/>
        </p:nvGrpSpPr>
        <p:grpSpPr>
          <a:xfrm>
            <a:off x="6286500" y="2038350"/>
            <a:ext cx="5067300" cy="2914650"/>
            <a:chOff x="6286500" y="2038350"/>
            <a:chExt cx="5067300" cy="29146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038350"/>
              <a:ext cx="50673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286500" y="2038350"/>
              <a:ext cx="38100" cy="2914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488049" y="2193925"/>
              <a:ext cx="4320159" cy="2671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'/':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if (b != 0)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a / b;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else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    cout &lt;&lt; "Divided by zero!";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default: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"Invalid operator!";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note"/>
          <p:cNvGrpSpPr/>
          <p:nvPr/>
        </p:nvGrpSpPr>
        <p:grpSpPr>
          <a:xfrm>
            <a:off x="838200" y="4476750"/>
            <a:ext cx="5143500" cy="1190625"/>
            <a:chOff x="838200" y="4476750"/>
            <a:chExt cx="5143500" cy="1190625"/>
          </a:xfrm>
        </p:grpSpPr>
        <p:sp>
          <p:nvSpPr>
            <p:cNvPr id="17" name="Rectangle 17"/>
            <p:cNvSpPr/>
            <p:nvPr/>
          </p:nvSpPr>
          <p:spPr>
            <a:xfrm>
              <a:off x="838200" y="4476750"/>
              <a:ext cx="5143500" cy="1190625"/>
            </a:xfrm>
            <a:prstGeom prst="roundRect">
              <a:avLst>
                <a:gd name="adj" fmla="val 64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9368" y="46450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要点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68018" y="4606925"/>
              <a:ext cx="2531364" cy="9513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是字符，case 写 '+'；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除法要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先检查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b 再计算；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放在 if-else 后面。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测一测：正常计算和两种错误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63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267837" y="2263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入口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887337" y="2263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2844800"/>
            <a:ext cx="5905500" cy="2136775"/>
            <a:chOff x="838200" y="2844800"/>
            <a:chExt cx="5905500" cy="2136775"/>
          </a:xfrm>
        </p:grpSpPr>
        <p:sp>
          <p:nvSpPr>
            <p:cNvPr id="14" name="TextBox 14"/>
            <p:cNvSpPr txBox="1"/>
            <p:nvPr/>
          </p:nvSpPr>
          <p:spPr>
            <a:xfrm>
              <a:off x="981837" y="28448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+ 5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267837" y="28448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'+'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575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57550"/>
              <a:ext cx="5905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4163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/ 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267837" y="3416300"/>
              <a:ext cx="21245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'/'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，b 不是 0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290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39878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 / 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267837" y="3987800"/>
              <a:ext cx="18930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'/'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，b 是 0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4005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400550"/>
              <a:ext cx="5905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45593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? 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267837" y="455930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972050"/>
              <a:ext cx="5905500" cy="9525"/>
            </a:xfrm>
            <a:custGeom>
              <a:avLst/>
              <a:gdLst/>
              <a:ahLst/>
              <a:cxnLst/>
              <a:rect l="l" t="t" r="r" b="b"/>
              <a:pathLst>
                <a:path w="5905500" h="9525">
                  <a:moveTo>
                    <a:pt x="0" y="0"/>
                  </a:moveTo>
                  <a:lnTo>
                    <a:pt x="590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answers"/>
          <p:cNvGrpSpPr/>
          <p:nvPr/>
        </p:nvGrpSpPr>
        <p:grpSpPr>
          <a:xfrm>
            <a:off x="6743700" y="2844800"/>
            <a:ext cx="4610100" cy="2136775"/>
            <a:chOff x="6743700" y="2844800"/>
            <a:chExt cx="4610100" cy="2136775"/>
          </a:xfrm>
        </p:grpSpPr>
        <p:sp>
          <p:nvSpPr>
            <p:cNvPr id="29" name="Line 29"/>
            <p:cNvSpPr/>
            <p:nvPr/>
          </p:nvSpPr>
          <p:spPr>
            <a:xfrm>
              <a:off x="6743700" y="32575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6743700" y="3257550"/>
              <a:ext cx="4610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6743700" y="38290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6743700" y="44005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6743700" y="4400550"/>
              <a:ext cx="4610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6743700" y="4972050"/>
              <a:ext cx="4610100" cy="9525"/>
            </a:xfrm>
            <a:custGeom>
              <a:avLst/>
              <a:gdLst/>
              <a:ahLst/>
              <a:cxnLst/>
              <a:rect l="l" t="t" r="r" b="b"/>
              <a:pathLst>
                <a:path w="4610100" h="9525">
                  <a:moveTo>
                    <a:pt x="0" y="0"/>
                  </a:moveTo>
                  <a:lnTo>
                    <a:pt x="4610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887337" y="28448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887337" y="34163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3.5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887337" y="3987800"/>
              <a:ext cx="17733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Divided by zero!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887337" y="4559300"/>
              <a:ext cx="19001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Invalid operator!</a:t>
              </a:r>
            </a:p>
          </p:txBody>
        </p:sp>
      </p:grpSp>
      <p:grpSp>
        <p:nvGrpSpPr>
          <p:cNvPr id="44" name="note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40" name="Rectangle 40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5143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提醒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686687" y="5321300"/>
              <a:ext cx="59335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/ 8 是可以算的（结果是 0），只有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除数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 0 才报错。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练习二　十分制成绩转等级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952500"/>
            <a:chOff x="838200" y="2038350"/>
            <a:chExt cx="10515600" cy="952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90750"/>
              <a:ext cx="433226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十分制成绩转等级（用 switch 实现）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584450"/>
              <a:ext cx="7547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分为 A+；9～8 分为 A；7～6 分为 B；5～3 分为 C；2～0 分为 E。</a:t>
              </a:r>
            </a:p>
          </p:txBody>
        </p:sp>
      </p:grpSp>
      <p:grpSp>
        <p:nvGrpSpPr>
          <p:cNvPr id="17" name="fmt"/>
          <p:cNvGrpSpPr/>
          <p:nvPr/>
        </p:nvGrpSpPr>
        <p:grpSpPr>
          <a:xfrm>
            <a:off x="829818" y="3225800"/>
            <a:ext cx="3671297" cy="779907"/>
            <a:chOff x="829818" y="3225800"/>
            <a:chExt cx="3671297" cy="779907"/>
          </a:xfrm>
        </p:grpSpPr>
        <p:sp>
          <p:nvSpPr>
            <p:cNvPr id="13" name="TextBox 13"/>
            <p:cNvSpPr txBox="1"/>
            <p:nvPr/>
          </p:nvSpPr>
          <p:spPr>
            <a:xfrm>
              <a:off x="829818" y="32258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96618" y="3225800"/>
              <a:ext cx="26044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一个整数：分数（0～10）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818" y="36830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96618" y="3683000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对应的等级</a:t>
              </a:r>
            </a:p>
          </p:txBody>
        </p:sp>
      </p:grpSp>
      <p:grpSp>
        <p:nvGrpSpPr>
          <p:cNvPr id="34" name="samples"/>
          <p:cNvGrpSpPr/>
          <p:nvPr/>
        </p:nvGrpSpPr>
        <p:grpSpPr>
          <a:xfrm>
            <a:off x="6477000" y="3200400"/>
            <a:ext cx="4876800" cy="1200150"/>
            <a:chOff x="6477000" y="3200400"/>
            <a:chExt cx="4876800" cy="1200150"/>
          </a:xfrm>
        </p:grpSpPr>
        <p:sp>
          <p:nvSpPr>
            <p:cNvPr id="18" name="Rectangle 18"/>
            <p:cNvSpPr/>
            <p:nvPr/>
          </p:nvSpPr>
          <p:spPr>
            <a:xfrm>
              <a:off x="6477000" y="3200400"/>
              <a:ext cx="234315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477000" y="32004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77000" y="33909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591300" y="32956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781800" y="32956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972300" y="32956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271004" y="32702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40068" y="3708400"/>
              <a:ext cx="2472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A+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010650" y="3200400"/>
              <a:ext cx="234315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9010650" y="32004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9010650" y="33909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9124950" y="32956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315450" y="32956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505950" y="32956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04654" y="32702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173718" y="3708400"/>
              <a:ext cx="13201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39" name="q"/>
          <p:cNvGrpSpPr/>
          <p:nvPr/>
        </p:nvGrpSpPr>
        <p:grpSpPr>
          <a:xfrm>
            <a:off x="838200" y="4762500"/>
            <a:ext cx="5334000" cy="895350"/>
            <a:chOff x="838200" y="4762500"/>
            <a:chExt cx="5334000" cy="895350"/>
          </a:xfrm>
        </p:grpSpPr>
        <p:sp>
          <p:nvSpPr>
            <p:cNvPr id="35" name="Rectangle 35"/>
            <p:cNvSpPr/>
            <p:nvPr/>
          </p:nvSpPr>
          <p:spPr>
            <a:xfrm>
              <a:off x="838200" y="4762500"/>
              <a:ext cx="53340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8987" y="4927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905762" y="4889500"/>
              <a:ext cx="228930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 个分数，分成几组？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每组怎么写？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同一等级的分数叠在一起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477000" cy="2857500"/>
            <a:chOff x="838200" y="2038350"/>
            <a:chExt cx="6477000" cy="2857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477000" cy="2857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85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27250"/>
              <a:ext cx="5664200" cy="2623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(score)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10: cout &lt;&lt; "A+"; break;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9: case 8: cout &lt;&lt; "A"; break;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7: case 6: cout &lt;&lt; "B"; break;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5: case 4: case 3: cout &lt;&lt; "C"; break;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 case 1: case 0: cout &lt;&lt; "E"; break;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bad"/>
          <p:cNvGrpSpPr/>
          <p:nvPr/>
        </p:nvGrpSpPr>
        <p:grpSpPr>
          <a:xfrm>
            <a:off x="7620000" y="2038350"/>
            <a:ext cx="3733800" cy="1504950"/>
            <a:chOff x="7620000" y="2038350"/>
            <a:chExt cx="3733800" cy="1504950"/>
          </a:xfrm>
        </p:grpSpPr>
        <p:sp>
          <p:nvSpPr>
            <p:cNvPr id="13" name="Rectangle 13"/>
            <p:cNvSpPr/>
            <p:nvPr/>
          </p:nvSpPr>
          <p:spPr>
            <a:xfrm>
              <a:off x="7620000" y="2038350"/>
              <a:ext cx="3733800" cy="15049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20000" y="2038350"/>
              <a:ext cx="47625" cy="1504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820787" y="21844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错误写法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20787" y="2470150"/>
              <a:ext cx="2846324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9 || 8: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|| 8 的结果是 1（真），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等于写了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 1: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！</a:t>
              </a:r>
            </a:p>
          </p:txBody>
        </p:sp>
      </p:grpSp>
      <p:grpSp>
        <p:nvGrpSpPr>
          <p:cNvPr id="22" name="note"/>
          <p:cNvGrpSpPr/>
          <p:nvPr/>
        </p:nvGrpSpPr>
        <p:grpSpPr>
          <a:xfrm>
            <a:off x="838200" y="5143500"/>
            <a:ext cx="6477000" cy="895350"/>
            <a:chOff x="838200" y="5143500"/>
            <a:chExt cx="6477000" cy="895350"/>
          </a:xfrm>
        </p:grpSpPr>
        <p:sp>
          <p:nvSpPr>
            <p:cNvPr id="18" name="Rectangle 18"/>
            <p:cNvSpPr/>
            <p:nvPr/>
          </p:nvSpPr>
          <p:spPr>
            <a:xfrm>
              <a:off x="838200" y="5143500"/>
              <a:ext cx="64770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5143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86687" y="5270500"/>
              <a:ext cx="382930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 只能一个值一个值地写，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不能写范围；分数多了，用 if 更方便。</a:t>
              </a:r>
            </a:p>
          </p:txBody>
        </p:sp>
      </p:grpSp>
      <p:grpSp>
        <p:nvGrpSpPr>
          <p:cNvPr id="26" name="tip"/>
          <p:cNvGrpSpPr/>
          <p:nvPr/>
        </p:nvGrpSpPr>
        <p:grpSpPr>
          <a:xfrm>
            <a:off x="7620000" y="4000500"/>
            <a:ext cx="3733800" cy="1219200"/>
            <a:chOff x="7620000" y="4000500"/>
            <a:chExt cx="3733800" cy="1219200"/>
          </a:xfrm>
        </p:grpSpPr>
        <p:sp>
          <p:nvSpPr>
            <p:cNvPr id="23" name="Rectangle 23"/>
            <p:cNvSpPr/>
            <p:nvPr/>
          </p:nvSpPr>
          <p:spPr>
            <a:xfrm>
              <a:off x="7620000" y="4000500"/>
              <a:ext cx="3733800" cy="1219200"/>
            </a:xfrm>
            <a:prstGeom prst="roundRect">
              <a:avLst>
                <a:gd name="adj" fmla="val 625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820787" y="4165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468487" y="4127500"/>
              <a:ext cx="2212848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几个 case 叠在一起，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共用后面那段代码，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最后一个才写 break。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20496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练习三　买钢笔：钱花完，还要买得最多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314450"/>
            <a:chOff x="838200" y="2038350"/>
            <a:chExt cx="10515600" cy="13144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314450"/>
            </a:xfrm>
            <a:prstGeom prst="roundRect">
              <a:avLst>
                <a:gd name="adj" fmla="val 7246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90750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买钢笔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520950"/>
              <a:ext cx="7226046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班费 X 元，买 6 元、5 元、4 元三种钢笔。要求钱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正好花完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，支数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尽量多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支数一样多的方案里，4 元笔买得最多。（保证 X ≥ 8）</a:t>
              </a:r>
            </a:p>
          </p:txBody>
        </p:sp>
      </p:grpSp>
      <p:grpSp>
        <p:nvGrpSpPr>
          <p:cNvPr id="17" name="fmt"/>
          <p:cNvGrpSpPr/>
          <p:nvPr/>
        </p:nvGrpSpPr>
        <p:grpSpPr>
          <a:xfrm>
            <a:off x="829818" y="3587750"/>
            <a:ext cx="3871208" cy="779907"/>
            <a:chOff x="829818" y="3587750"/>
            <a:chExt cx="3871208" cy="779907"/>
          </a:xfrm>
        </p:grpSpPr>
        <p:sp>
          <p:nvSpPr>
            <p:cNvPr id="13" name="TextBox 13"/>
            <p:cNvSpPr txBox="1"/>
            <p:nvPr/>
          </p:nvSpPr>
          <p:spPr>
            <a:xfrm>
              <a:off x="829818" y="35877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96618" y="3587750"/>
              <a:ext cx="1104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 X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818" y="404495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96618" y="4044950"/>
              <a:ext cx="28044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元、5 元、6 元笔各买几支</a:t>
              </a:r>
            </a:p>
          </p:txBody>
        </p:sp>
      </p:grpSp>
      <p:grpSp>
        <p:nvGrpSpPr>
          <p:cNvPr id="34" name="samples"/>
          <p:cNvGrpSpPr/>
          <p:nvPr/>
        </p:nvGrpSpPr>
        <p:grpSpPr>
          <a:xfrm>
            <a:off x="6477000" y="3562350"/>
            <a:ext cx="4876800" cy="1200150"/>
            <a:chOff x="6477000" y="3562350"/>
            <a:chExt cx="4876800" cy="1200150"/>
          </a:xfrm>
        </p:grpSpPr>
        <p:sp>
          <p:nvSpPr>
            <p:cNvPr id="18" name="Rectangle 18"/>
            <p:cNvSpPr/>
            <p:nvPr/>
          </p:nvSpPr>
          <p:spPr>
            <a:xfrm>
              <a:off x="6477000" y="3562350"/>
              <a:ext cx="234315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6477000" y="35623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6591300" y="3657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781800" y="3657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972300" y="3657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271004" y="36322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40068" y="40703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14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2 0 1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010650" y="3562350"/>
              <a:ext cx="234315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9010650" y="35623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9124950" y="3657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315450" y="3657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505950" y="3657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9804654" y="36322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173718" y="40703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8 0 0</a:t>
              </a:r>
            </a:p>
          </p:txBody>
        </p:sp>
      </p:grpSp>
      <p:grpSp>
        <p:nvGrpSpPr>
          <p:cNvPr id="39" name="q"/>
          <p:cNvGrpSpPr/>
          <p:nvPr/>
        </p:nvGrpSpPr>
        <p:grpSpPr>
          <a:xfrm>
            <a:off x="838200" y="5143500"/>
            <a:ext cx="5334000" cy="895350"/>
            <a:chOff x="838200" y="5143500"/>
            <a:chExt cx="5334000" cy="895350"/>
          </a:xfrm>
        </p:grpSpPr>
        <p:sp>
          <p:nvSpPr>
            <p:cNvPr id="35" name="Rectangle 35"/>
            <p:cNvSpPr/>
            <p:nvPr/>
          </p:nvSpPr>
          <p:spPr>
            <a:xfrm>
              <a:off x="838200" y="5143500"/>
              <a:ext cx="53340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838200" y="51435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38987" y="53086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905762" y="5270500"/>
              <a:ext cx="17650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想买得最多，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应该多买哪种笔？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428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先全买 4 元笔，剩下的钱用来"升级"</a:t>
            </a:r>
          </a:p>
        </p:txBody>
      </p:sp>
      <p:grpSp>
        <p:nvGrpSpPr>
          <p:cNvPr id="10" name="step1"/>
          <p:cNvGrpSpPr/>
          <p:nvPr/>
        </p:nvGrpSpPr>
        <p:grpSpPr>
          <a:xfrm>
            <a:off x="829056" y="2108200"/>
            <a:ext cx="5853303" cy="352044"/>
            <a:chOff x="829056" y="2108200"/>
            <a:chExt cx="5853303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8533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先全买 4 元笔：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 = X / 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支，剩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 = X % 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元。</a:t>
              </a:r>
            </a:p>
          </p:txBody>
        </p:sp>
      </p:grpSp>
      <p:grpSp>
        <p:nvGrpSpPr>
          <p:cNvPr id="12" name="step2"/>
          <p:cNvGrpSpPr/>
          <p:nvPr/>
        </p:nvGrpSpPr>
        <p:grpSpPr>
          <a:xfrm>
            <a:off x="829056" y="2603500"/>
            <a:ext cx="6318504" cy="352044"/>
            <a:chOff x="829056" y="2603500"/>
            <a:chExt cx="6318504" cy="352044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2603500"/>
              <a:ext cx="63185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剩下的钱不够再买一支，就把几支 4 元笔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换成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贵一点的：</a:t>
              </a:r>
            </a:p>
          </p:txBody>
        </p:sp>
      </p:grpSp>
      <p:grpSp>
        <p:nvGrpSpPr>
          <p:cNvPr id="17" name="thead-w"/>
          <p:cNvGrpSpPr/>
          <p:nvPr/>
        </p:nvGrpSpPr>
        <p:grpSpPr>
          <a:xfrm>
            <a:off x="838200" y="3048000"/>
            <a:ext cx="10515600" cy="476250"/>
            <a:chOff x="838200" y="3048000"/>
            <a:chExt cx="10515600" cy="476250"/>
          </a:xfrm>
        </p:grpSpPr>
        <p:sp>
          <p:nvSpPr>
            <p:cNvPr id="13" name="Rectangle 13"/>
            <p:cNvSpPr/>
            <p:nvPr/>
          </p:nvSpPr>
          <p:spPr>
            <a:xfrm>
              <a:off x="838200" y="304800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1837" y="3161792"/>
              <a:ext cx="68727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余数 r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96337" y="3149092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怎么升级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030337" y="3161792"/>
              <a:ext cx="14780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 元 5 元 6 元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3622675"/>
            <a:ext cx="7048500" cy="1816100"/>
            <a:chOff x="838200" y="3622675"/>
            <a:chExt cx="7048500" cy="1816100"/>
          </a:xfrm>
        </p:grpSpPr>
        <p:sp>
          <p:nvSpPr>
            <p:cNvPr id="18" name="TextBox 18"/>
            <p:cNvSpPr txBox="1"/>
            <p:nvPr/>
          </p:nvSpPr>
          <p:spPr>
            <a:xfrm>
              <a:off x="981837" y="36353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696337" y="3622675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正好花完，不用升级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000500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000500"/>
              <a:ext cx="70485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1116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696337" y="4111625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一支 4 元 → 5 元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476750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45878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696337" y="4587875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一支 4 元 → 6 元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953000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953000"/>
              <a:ext cx="70485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837" y="50641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696337" y="5064125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一支 → 5 元，一支 → 6 元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429250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7886700" y="3635375"/>
            <a:ext cx="3467100" cy="1803400"/>
            <a:chOff x="7886700" y="3635375"/>
            <a:chExt cx="3467100" cy="1803400"/>
          </a:xfrm>
        </p:grpSpPr>
        <p:sp>
          <p:nvSpPr>
            <p:cNvPr id="33" name="Line 33"/>
            <p:cNvSpPr/>
            <p:nvPr/>
          </p:nvSpPr>
          <p:spPr>
            <a:xfrm>
              <a:off x="7886700" y="4000500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7886700" y="4000500"/>
              <a:ext cx="34671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7886700" y="4476750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7886700" y="4953000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7886700" y="4953000"/>
              <a:ext cx="34671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7886700" y="5429250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8030337" y="36353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  0  0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030337" y="411162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q-1  1  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030337" y="458787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q-1  0  1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030337" y="506412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q-2  1  1</a:t>
              </a:r>
            </a:p>
          </p:txBody>
        </p:sp>
      </p:grpSp>
      <p:grpSp>
        <p:nvGrpSpPr>
          <p:cNvPr id="47" name="why"/>
          <p:cNvGrpSpPr/>
          <p:nvPr/>
        </p:nvGrpSpPr>
        <p:grpSpPr>
          <a:xfrm>
            <a:off x="838200" y="5600700"/>
            <a:ext cx="10515600" cy="552450"/>
            <a:chOff x="838200" y="5600700"/>
            <a:chExt cx="10515600" cy="552450"/>
          </a:xfrm>
        </p:grpSpPr>
        <p:sp>
          <p:nvSpPr>
            <p:cNvPr id="44" name="Rectangle 44"/>
            <p:cNvSpPr/>
            <p:nvPr/>
          </p:nvSpPr>
          <p:spPr>
            <a:xfrm>
              <a:off x="838200" y="56007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9749" y="577215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为什么最多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249424" y="5772150"/>
              <a:ext cx="68861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每支笔至少 4 元，最多只能买 q 支；升级不改变支数，只把剩的钱花掉。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5990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switch (r)：按余数输出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5715000" cy="2924175"/>
            <a:chOff x="838200" y="2038350"/>
            <a:chExt cx="5715000" cy="29241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715000" cy="29241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9241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4972622" cy="26849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x;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x;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q = x / 4, r = x % 4;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(r)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0: cout &lt;&lt; q &lt;&lt; " 0 0";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 cout &lt;&lt; q - 1 &lt;&lt; " 1 0";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 cout &lt;&lt; q - 1 &lt;&lt; " 0 1";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3: cout &lt;&lt; q - 2 &lt;&lt; " 1 1"; break;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thead-w"/>
          <p:cNvGrpSpPr/>
          <p:nvPr/>
        </p:nvGrpSpPr>
        <p:grpSpPr>
          <a:xfrm>
            <a:off x="7048500" y="2038350"/>
            <a:ext cx="4305300" cy="438150"/>
            <a:chOff x="7048500" y="2038350"/>
            <a:chExt cx="4305300" cy="438150"/>
          </a:xfrm>
        </p:grpSpPr>
        <p:sp>
          <p:nvSpPr>
            <p:cNvPr id="13" name="Rectangle 13"/>
            <p:cNvSpPr/>
            <p:nvPr/>
          </p:nvSpPr>
          <p:spPr>
            <a:xfrm>
              <a:off x="7048500" y="2038350"/>
              <a:ext cx="43053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192137" y="2133092"/>
              <a:ext cx="1588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430387" y="21203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7048500" y="2616200"/>
            <a:ext cx="1238250" cy="2003425"/>
            <a:chOff x="7048500" y="2616200"/>
            <a:chExt cx="1238250" cy="2003425"/>
          </a:xfrm>
        </p:grpSpPr>
        <p:sp>
          <p:nvSpPr>
            <p:cNvPr id="17" name="TextBox 17"/>
            <p:cNvSpPr txBox="1"/>
            <p:nvPr/>
          </p:nvSpPr>
          <p:spPr>
            <a:xfrm>
              <a:off x="7192137" y="26162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048500" y="300990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7048500" y="3009900"/>
              <a:ext cx="12382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192137" y="31496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7048500" y="354330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192137" y="36830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7048500" y="407670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7048500" y="4076700"/>
              <a:ext cx="12382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192137" y="42164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7048500" y="4610100"/>
              <a:ext cx="1238250" cy="9525"/>
            </a:xfrm>
            <a:custGeom>
              <a:avLst/>
              <a:gdLst/>
              <a:ahLst/>
              <a:cxnLst/>
              <a:rect l="l" t="t" r="r" b="b"/>
              <a:pathLst>
                <a:path w="1238250" h="9525">
                  <a:moveTo>
                    <a:pt x="0" y="0"/>
                  </a:moveTo>
                  <a:lnTo>
                    <a:pt x="123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8286750" y="2616200"/>
            <a:ext cx="3067050" cy="2003425"/>
            <a:chOff x="8286750" y="2616200"/>
            <a:chExt cx="3067050" cy="2003425"/>
          </a:xfrm>
        </p:grpSpPr>
        <p:sp>
          <p:nvSpPr>
            <p:cNvPr id="28" name="Line 28"/>
            <p:cNvSpPr/>
            <p:nvPr/>
          </p:nvSpPr>
          <p:spPr>
            <a:xfrm>
              <a:off x="8286750" y="3009900"/>
              <a:ext cx="3067050" cy="9525"/>
            </a:xfrm>
            <a:custGeom>
              <a:avLst/>
              <a:gdLst/>
              <a:ahLst/>
              <a:cxnLst/>
              <a:rect l="l" t="t" r="r" b="b"/>
              <a:pathLst>
                <a:path w="3067050" h="9525">
                  <a:moveTo>
                    <a:pt x="0" y="0"/>
                  </a:moveTo>
                  <a:lnTo>
                    <a:pt x="3067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8286750" y="3009900"/>
              <a:ext cx="30670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8286750" y="3543300"/>
              <a:ext cx="3067050" cy="9525"/>
            </a:xfrm>
            <a:custGeom>
              <a:avLst/>
              <a:gdLst/>
              <a:ahLst/>
              <a:cxnLst/>
              <a:rect l="l" t="t" r="r" b="b"/>
              <a:pathLst>
                <a:path w="3067050" h="9525">
                  <a:moveTo>
                    <a:pt x="0" y="0"/>
                  </a:moveTo>
                  <a:lnTo>
                    <a:pt x="3067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8286750" y="4076700"/>
              <a:ext cx="3067050" cy="9525"/>
            </a:xfrm>
            <a:custGeom>
              <a:avLst/>
              <a:gdLst/>
              <a:ahLst/>
              <a:cxnLst/>
              <a:rect l="l" t="t" r="r" b="b"/>
              <a:pathLst>
                <a:path w="3067050" h="9525">
                  <a:moveTo>
                    <a:pt x="0" y="0"/>
                  </a:moveTo>
                  <a:lnTo>
                    <a:pt x="3067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286750" y="4076700"/>
              <a:ext cx="30670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8286750" y="4610100"/>
              <a:ext cx="3067050" cy="9525"/>
            </a:xfrm>
            <a:custGeom>
              <a:avLst/>
              <a:gdLst/>
              <a:ahLst/>
              <a:cxnLst/>
              <a:rect l="l" t="t" r="r" b="b"/>
              <a:pathLst>
                <a:path w="3067050" h="9525">
                  <a:moveTo>
                    <a:pt x="0" y="0"/>
                  </a:moveTo>
                  <a:lnTo>
                    <a:pt x="3067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430387" y="26162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2 0 1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430387" y="31496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8 0 0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430387" y="36830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0 1 1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8430387" y="42164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1 1 1</a:t>
              </a:r>
            </a:p>
          </p:txBody>
        </p:sp>
      </p:grpSp>
      <p:grpSp>
        <p:nvGrpSpPr>
          <p:cNvPr id="42" name="check"/>
          <p:cNvGrpSpPr/>
          <p:nvPr/>
        </p:nvGrpSpPr>
        <p:grpSpPr>
          <a:xfrm>
            <a:off x="838200" y="5143500"/>
            <a:ext cx="10515600" cy="561975"/>
            <a:chOff x="838200" y="5143500"/>
            <a:chExt cx="10515600" cy="561975"/>
          </a:xfrm>
        </p:grpSpPr>
        <p:sp>
          <p:nvSpPr>
            <p:cNvPr id="39" name="Rectangle 39"/>
            <p:cNvSpPr/>
            <p:nvPr/>
          </p:nvSpPr>
          <p:spPr>
            <a:xfrm>
              <a:off x="838200" y="51435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9368" y="53117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验算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68018" y="5311775"/>
              <a:ext cx="791323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 元：q = 2，r = 3 → 0 支 4 元、1 支 5 元、1 支 6 元，5 + 6 = 11，正好花完。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第六部分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461956" y="3111500"/>
            <a:ext cx="5268087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switch 和 if 怎么选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5327598" y="4038600"/>
            <a:ext cx="1536804" cy="308991"/>
            <a:chOff x="5327598" y="4038600"/>
            <a:chExt cx="153680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5327598" y="4038600"/>
              <a:ext cx="153680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对比 · 判断负数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0173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六、switch 和 if 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4662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switch 和 if，各有各的用处</a:t>
            </a:r>
          </a:p>
        </p:txBody>
      </p:sp>
      <p:grpSp>
        <p:nvGrpSpPr>
          <p:cNvPr id="30" name="table"/>
          <p:cNvGrpSpPr/>
          <p:nvPr/>
        </p:nvGrpSpPr>
        <p:grpSpPr>
          <a:xfrm>
            <a:off x="838200" y="2114550"/>
            <a:ext cx="10515600" cy="2657475"/>
            <a:chOff x="838200" y="2114550"/>
            <a:chExt cx="10515600" cy="265747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887218" y="2205863"/>
              <a:ext cx="7747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switch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192518" y="2205863"/>
              <a:ext cx="106629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if-else if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2218" y="270192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比较方式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887218" y="270192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只能比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是否相等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192518" y="2701925"/>
              <a:ext cx="227131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 &lt; != &amp;&amp; || 都可以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105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10515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2218" y="3254375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比较对象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887218" y="3254375"/>
              <a:ext cx="22379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同一个变量和几个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常量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92518" y="3254375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每次的条件可以完全不同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657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2218" y="38068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887218" y="3806825"/>
              <a:ext cx="11273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整数、字符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192518" y="3806825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什么类型都可以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210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21005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2218" y="43592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适合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887218" y="4359275"/>
              <a:ext cx="31264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判断固定值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：菜单、星期、月份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192518" y="4359275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判断范围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：分数段、正负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762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5" name="neg"/>
          <p:cNvGrpSpPr/>
          <p:nvPr/>
        </p:nvGrpSpPr>
        <p:grpSpPr>
          <a:xfrm>
            <a:off x="829437" y="4940300"/>
            <a:ext cx="4991487" cy="955675"/>
            <a:chOff x="829437" y="4940300"/>
            <a:chExt cx="4991487" cy="955675"/>
          </a:xfrm>
        </p:grpSpPr>
        <p:sp>
          <p:nvSpPr>
            <p:cNvPr id="31" name="TextBox 31"/>
            <p:cNvSpPr txBox="1"/>
            <p:nvPr/>
          </p:nvSpPr>
          <p:spPr>
            <a:xfrm>
              <a:off x="829437" y="4940300"/>
              <a:ext cx="49914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例如：输入一个整数，是负数就输出 Negative。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38200" y="5334000"/>
              <a:ext cx="4953000" cy="561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5334000"/>
              <a:ext cx="38100" cy="561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368" y="5511800"/>
              <a:ext cx="39391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(num &lt; 0) cout &lt;&lt; "Negative";</a:t>
              </a:r>
            </a:p>
          </p:txBody>
        </p:sp>
      </p:grpSp>
      <p:grpSp>
        <p:nvGrpSpPr>
          <p:cNvPr id="39" name="tip"/>
          <p:cNvGrpSpPr/>
          <p:nvPr/>
        </p:nvGrpSpPr>
        <p:grpSpPr>
          <a:xfrm>
            <a:off x="6286500" y="5067300"/>
            <a:ext cx="5067300" cy="876300"/>
            <a:chOff x="6286500" y="5067300"/>
            <a:chExt cx="5067300" cy="876300"/>
          </a:xfrm>
        </p:grpSpPr>
        <p:sp>
          <p:nvSpPr>
            <p:cNvPr id="36" name="Rectangle 36"/>
            <p:cNvSpPr/>
            <p:nvPr/>
          </p:nvSpPr>
          <p:spPr>
            <a:xfrm>
              <a:off x="6286500" y="5067300"/>
              <a:ext cx="5067300" cy="876300"/>
            </a:xfrm>
            <a:prstGeom prst="roundRect">
              <a:avLst>
                <a:gd name="adj" fmla="val 869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6487668" y="52355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116318" y="5197475"/>
              <a:ext cx="336956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switch 能做的，if 都能做；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if 能做的，switch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不一定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能做。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0173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六、switch 和 if 怎么选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</a:t>
            </a:r>
          </a:p>
        </p:txBody>
      </p:sp>
      <p:grpSp>
        <p:nvGrpSpPr>
          <p:cNvPr id="17" name="qs1"/>
          <p:cNvGrpSpPr/>
          <p:nvPr/>
        </p:nvGrpSpPr>
        <p:grpSpPr>
          <a:xfrm>
            <a:off x="829818" y="2063750"/>
            <a:ext cx="10523982" cy="1870075"/>
            <a:chOff x="829818" y="2063750"/>
            <a:chExt cx="10523982" cy="1870075"/>
          </a:xfrm>
        </p:grpSpPr>
        <p:sp>
          <p:nvSpPr>
            <p:cNvPr id="9" name="TextBox 9"/>
            <p:cNvSpPr txBox="1"/>
            <p:nvPr/>
          </p:nvSpPr>
          <p:spPr>
            <a:xfrm>
              <a:off x="829818" y="2063750"/>
              <a:ext cx="23185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 输入 2，输出什么？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19350"/>
              <a:ext cx="50673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1935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5261" y="2498725"/>
              <a:ext cx="2196592" cy="1193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(n)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case 1: cout &lt;&lt; "A";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case 2: cout &lt;&lt; "B";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case 3: cout &lt;&lt; "C";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278118" y="2063750"/>
              <a:ext cx="260080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 输入 'B'，输出什么？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86500" y="2419350"/>
              <a:ext cx="5067300" cy="1514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286500" y="2419350"/>
              <a:ext cx="38100" cy="1514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93561" y="2498725"/>
              <a:ext cx="3585210" cy="1421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(c)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case 'A': cout &lt;&lt; "Apple";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case 'B': cout &lt;&lt; "Banana";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case 'C': cout &lt;&lt; "Cherry"; break;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case 'D': cout &lt;&lt; "Durian";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qs2-w"/>
          <p:cNvGrpSpPr/>
          <p:nvPr/>
        </p:nvGrpSpPr>
        <p:grpSpPr>
          <a:xfrm>
            <a:off x="829818" y="4521200"/>
            <a:ext cx="10523982" cy="1031875"/>
            <a:chOff x="829818" y="4521200"/>
            <a:chExt cx="10523982" cy="1031875"/>
          </a:xfrm>
        </p:grpSpPr>
        <p:sp>
          <p:nvSpPr>
            <p:cNvPr id="18" name="TextBox 18"/>
            <p:cNvSpPr txBox="1"/>
            <p:nvPr/>
          </p:nvSpPr>
          <p:spPr>
            <a:xfrm>
              <a:off x="829818" y="4521200"/>
              <a:ext cx="38933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 switch (n) 的 n 不能是什么类型？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4876800"/>
              <a:ext cx="5067300" cy="6762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876800"/>
              <a:ext cx="38100" cy="676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44499" y="4937125"/>
              <a:ext cx="2002536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 int    B. char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 double  D. bool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278118" y="4521200"/>
              <a:ext cx="42343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 判断：忘了写 break 会导致编译错误。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286500" y="4876800"/>
              <a:ext cx="5067300" cy="3905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86500" y="4876800"/>
              <a:ext cx="38100" cy="390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392799" y="4962525"/>
              <a:ext cx="12602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 √ / × ）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30199" y="3962400"/>
            <a:ext cx="3753214" cy="308991"/>
            <a:chOff x="830199" y="3962400"/>
            <a:chExt cx="3753214" cy="308991"/>
          </a:xfrm>
        </p:grpSpPr>
        <p:sp>
          <p:nvSpPr>
            <p:cNvPr id="27" name="TextBox 27"/>
            <p:cNvSpPr txBox="1"/>
            <p:nvPr/>
          </p:nvSpPr>
          <p:spPr>
            <a:xfrm>
              <a:off x="830199" y="3962400"/>
              <a:ext cx="375321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答案：BC（从 case 2 穿透到 case 3）</a:t>
              </a:r>
            </a:p>
          </p:txBody>
        </p:sp>
      </p:grpSp>
      <p:grpSp>
        <p:nvGrpSpPr>
          <p:cNvPr id="30" name="a2"/>
          <p:cNvGrpSpPr/>
          <p:nvPr/>
        </p:nvGrpSpPr>
        <p:grpSpPr>
          <a:xfrm>
            <a:off x="6278499" y="3962400"/>
            <a:ext cx="2142015" cy="308991"/>
            <a:chOff x="6278499" y="3962400"/>
            <a:chExt cx="2142015" cy="308991"/>
          </a:xfrm>
        </p:grpSpPr>
        <p:sp>
          <p:nvSpPr>
            <p:cNvPr id="29" name="TextBox 29"/>
            <p:cNvSpPr txBox="1"/>
            <p:nvPr/>
          </p:nvSpPr>
          <p:spPr>
            <a:xfrm>
              <a:off x="6278499" y="3962400"/>
              <a:ext cx="21420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答案：BananaCherry</a:t>
              </a:r>
            </a:p>
          </p:txBody>
        </p:sp>
      </p:grpSp>
      <p:grpSp>
        <p:nvGrpSpPr>
          <p:cNvPr id="32" name="a3"/>
          <p:cNvGrpSpPr/>
          <p:nvPr/>
        </p:nvGrpSpPr>
        <p:grpSpPr>
          <a:xfrm>
            <a:off x="830199" y="5715000"/>
            <a:ext cx="2272785" cy="308991"/>
            <a:chOff x="830199" y="5715000"/>
            <a:chExt cx="2272785" cy="308991"/>
          </a:xfrm>
        </p:grpSpPr>
        <p:sp>
          <p:nvSpPr>
            <p:cNvPr id="31" name="TextBox 31"/>
            <p:cNvSpPr txBox="1"/>
            <p:nvPr/>
          </p:nvSpPr>
          <p:spPr>
            <a:xfrm>
              <a:off x="830199" y="5715000"/>
              <a:ext cx="227278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答案：C（浮点数不行）</a:t>
              </a:r>
            </a:p>
          </p:txBody>
        </p:sp>
      </p:grpSp>
      <p:grpSp>
        <p:nvGrpSpPr>
          <p:cNvPr id="34" name="a4"/>
          <p:cNvGrpSpPr/>
          <p:nvPr/>
        </p:nvGrpSpPr>
        <p:grpSpPr>
          <a:xfrm>
            <a:off x="6278499" y="5715000"/>
            <a:ext cx="3329330" cy="308991"/>
            <a:chOff x="6278499" y="5715000"/>
            <a:chExt cx="3329330" cy="308991"/>
          </a:xfrm>
        </p:grpSpPr>
        <p:sp>
          <p:nvSpPr>
            <p:cNvPr id="33" name="TextBox 33"/>
            <p:cNvSpPr txBox="1"/>
            <p:nvPr/>
          </p:nvSpPr>
          <p:spPr>
            <a:xfrm>
              <a:off x="6278499" y="5715000"/>
              <a:ext cx="33293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答案：×　能编译，但结果会多输出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1869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回到开篇：12 条 else if，现在写成三组</a:t>
            </a:r>
          </a:p>
        </p:txBody>
      </p:sp>
      <p:grpSp>
        <p:nvGrpSpPr>
          <p:cNvPr id="13" name="before"/>
          <p:cNvGrpSpPr/>
          <p:nvPr/>
        </p:nvGrpSpPr>
        <p:grpSpPr>
          <a:xfrm>
            <a:off x="829056" y="2070100"/>
            <a:ext cx="4581144" cy="2130425"/>
            <a:chOff x="829056" y="2070100"/>
            <a:chExt cx="4581144" cy="21304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70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开篇的写法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457450"/>
              <a:ext cx="4572000" cy="17430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7450"/>
              <a:ext cx="38100" cy="1743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9368" y="2622550"/>
              <a:ext cx="3359087" cy="15038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(m == 1) cout &lt;&lt; 31;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(m == 2) ……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(m == 3) cout &lt;&lt; 31;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……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 if (m == 12) cout &lt;&lt; 31;</a:t>
              </a:r>
            </a:p>
          </p:txBody>
        </p:sp>
      </p:grpSp>
      <p:grpSp>
        <p:nvGrpSpPr>
          <p:cNvPr id="18" name="after"/>
          <p:cNvGrpSpPr/>
          <p:nvPr/>
        </p:nvGrpSpPr>
        <p:grpSpPr>
          <a:xfrm>
            <a:off x="5896356" y="2070100"/>
            <a:ext cx="5457444" cy="2654300"/>
            <a:chOff x="5896356" y="2070100"/>
            <a:chExt cx="5457444" cy="2654300"/>
          </a:xfrm>
        </p:grpSpPr>
        <p:sp>
          <p:nvSpPr>
            <p:cNvPr id="14" name="TextBox 14"/>
            <p:cNvSpPr txBox="1"/>
            <p:nvPr/>
          </p:nvSpPr>
          <p:spPr>
            <a:xfrm>
              <a:off x="5896356" y="2070100"/>
              <a:ext cx="11638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 switch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5905500" y="2457450"/>
              <a:ext cx="5448300" cy="2266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5905500" y="2457450"/>
              <a:ext cx="38100" cy="2266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107049" y="2613025"/>
              <a:ext cx="3989070" cy="2023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 (m)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1: case 3: …… case 12: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31 &lt;&lt; endl;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4: case 6: case 9: case 11: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30 &lt;&lt; endl; break;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case 2: if (闰年) …… break;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note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19" name="Rectangle 19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答案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86687" y="5321300"/>
              <a:ext cx="89870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"一个变量等于哪个值"的多选一，用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switch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；值相同的情况，用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case 叠放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共用代码。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152650"/>
            <a:ext cx="8411373" cy="391351"/>
            <a:chOff x="895350" y="2152650"/>
            <a:chExt cx="8411373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152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196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206625"/>
              <a:ext cx="79248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switch 适合"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一个变量等于哪个值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"的多选一：整数或字符，case 后面是常量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819400"/>
            <a:ext cx="6686352" cy="391351"/>
            <a:chOff x="895350" y="2819400"/>
            <a:chExt cx="6686352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8194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8630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2873375"/>
              <a:ext cx="6199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是入口，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是出口，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是都不相等时的入口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486150"/>
            <a:ext cx="6321666" cy="391351"/>
            <a:chOff x="895350" y="3486150"/>
            <a:chExt cx="6321666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4861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5298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540125"/>
              <a:ext cx="58351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漏写 break 会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case 穿透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；写完一个 case 就补上 break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152900"/>
            <a:ext cx="6437440" cy="391351"/>
            <a:chOff x="895350" y="4152900"/>
            <a:chExt cx="6437440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1529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1965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206875"/>
              <a:ext cx="59509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值不同、做法相同的情况，可以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叠放 case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，共用一段代码</a:t>
              </a:r>
            </a:p>
          </p:txBody>
        </p:sp>
      </p:grpSp>
      <p:grpSp>
        <p:nvGrpSpPr>
          <p:cNvPr id="28" name="pt5"/>
          <p:cNvGrpSpPr/>
          <p:nvPr/>
        </p:nvGrpSpPr>
        <p:grpSpPr>
          <a:xfrm>
            <a:off x="895350" y="4819650"/>
            <a:ext cx="7068403" cy="391351"/>
            <a:chOff x="895350" y="4819650"/>
            <a:chExt cx="7068403" cy="391351"/>
          </a:xfrm>
        </p:grpSpPr>
        <p:sp>
          <p:nvSpPr>
            <p:cNvPr id="25" name="Ellipse 25"/>
            <p:cNvSpPr/>
            <p:nvPr/>
          </p:nvSpPr>
          <p:spPr>
            <a:xfrm>
              <a:off x="895350" y="4819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4280" y="4863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1887" y="4873625"/>
              <a:ext cx="658186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判断固定值用 switch，判断范围用 if；case 里面也可以再写 if</a:t>
              </a:r>
            </a:p>
          </p:txBody>
        </p:sp>
      </p:grpSp>
      <p:grpSp>
        <p:nvGrpSpPr>
          <p:cNvPr id="32" name="note"/>
          <p:cNvGrpSpPr/>
          <p:nvPr/>
        </p:nvGrpSpPr>
        <p:grpSpPr>
          <a:xfrm>
            <a:off x="838200" y="5524500"/>
            <a:ext cx="10515600" cy="552450"/>
            <a:chOff x="838200" y="5524500"/>
            <a:chExt cx="10515600" cy="552450"/>
          </a:xfrm>
        </p:grpSpPr>
        <p:sp>
          <p:nvSpPr>
            <p:cNvPr id="29" name="Rectangle 29"/>
            <p:cNvSpPr/>
            <p:nvPr/>
          </p:nvSpPr>
          <p:spPr>
            <a:xfrm>
              <a:off x="838200" y="5524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749" y="5695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49349" y="5695950"/>
              <a:ext cx="892550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 switch 的一般结构和 break 的作用整理在书本 P39，把月份分组写在 P42 例 3-9 旁边。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4946142" y="730250"/>
            <a:ext cx="2299716" cy="819150"/>
            <a:chOff x="4946142" y="7302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7302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</a:t>
              </a:r>
            </a:p>
          </p:txBody>
        </p:sp>
      </p:grpSp>
      <p:grpSp>
        <p:nvGrpSpPr>
          <p:cNvPr id="22" name="todo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90625" y="25431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74165" y="25826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3149" y="2571750"/>
              <a:ext cx="338729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完成《switch 条件选择 课后习题》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90625" y="31146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74165" y="31541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3149" y="3117850"/>
              <a:ext cx="2213229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B0034 月份天数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（洛谷 P5716）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90625" y="39719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74165" y="401142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3149" y="3975100"/>
              <a:ext cx="282524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Dev-C++ 里写出计算器、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成绩等级和买钢笔，自己测一测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90625" y="48291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74165" y="486867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3149" y="4857750"/>
              <a:ext cx="32682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P39–40、P42–43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870" y="2590800"/>
              <a:ext cx="306619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3.4 分支程序设计案例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918" y="3556000"/>
              <a:ext cx="3170491" cy="1008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书本 P43 例 3-10 不高兴的津津：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一周 7 天，每天读入两个时间，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怎样找出最不高兴的那一天？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2026-11-04T13:18:24Z</dcterms:created>
  <dcterms:modified xsi:type="dcterms:W3CDTF">2026-11-04T13:18:24Z</dcterms:modified>
  <cp:category/>
  <cp:contentStatus/>
</cp:coreProperties>
</file>