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</p:sldIdLst>
  <p:sldSz cx="12192000" cy="6858000"/>
  <p:notesSz cx="6858000" cy="9144000"/>
  <p:defaultTextStyle>
    <a:defPPr>
      <a:defRPr lang="zh-CN"/>
    </a:defPPr>
    <a:lvl1pPr marL="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同学们好，从今天开始我们进入第 4 章：循环结构程序设计。前面学的顺序结构是从上往下一条一条执行，分支结构是在岔路口选一条路走。今天学的循环结构，能让同一段代码反复执行很多遍，这正是计算机最拿手的事。这一讲内容比较多，我们分三节课来学，多举一些生活里的例子，慢慢来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这一讲分三节课。第一节课先说说为什么需要循环，学会 while 的写法，再用一串生活里的例子把它弄明白。第二节课做书上的例 4-4 一尺之棰，认识停不下来的死循环，再学怎样让一件事正好做 n 次。第三节课学三个最常用的套路：遍历、累加、遍历加筛选。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第一部分，我们先聊聊：程序里为什么需要循环。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先来个简单的问题：怎样让计算机一行一个，输出 1 到 5？大家想一想，用我们学过的知识能不能写出来。顺便回忆一下上一讲的预习问题：津津那道题，读入和比较的代码写了整整 7 遍。要是统计一整年 365 天，难道真的写 365 遍吗？今天这一讲，就是来解决这个麻烦的。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大家是不是觉得太简单了？写 5 行 cout，每行输出一个数，搞定。可如果要输出 1 到 100 呢？那就得写 100 行；输出 1 到 10000 呢？复制粘贴一万遍，又累又容易出错。仔细看看这几行代码，它们几乎一模一样，变的只有数字。那能不能只写一次，让电脑自己重复下去呢？这就是今天要学的循环。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左边画的是计算机的芯片，它可以在很短的时间里处理成千上万条指令。人做重复的事会累、会烦、会出错，计算机不会，它最擅长的就是做大量重复的事情。请大家翻到书本第 47 页第 4 章的开头，书上举的例子是算几百个学生的平均分、给上万人的名单排序。这种事光用顺序和分支一句一句写是写不完的，要用循环语句让计算机反复去做。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到今天为止，程序的三种基本结构就凑齐了：顺序结构一条一条执行，分支结构在岔路口选一条路，循环结构让一段代码转着圈反复执行。C++ 里有好几种循环，while 是最基础的一种，它的想法跟我们平时做事的逻辑很像。先想一想：要让一件事反复做下去，你得先说清楚哪几样东西？下一页我们用一个生活中的例子来回答。顺便说一下，书上第 4 章先讲 for，我们先学更简单的 while，它在书本第 51 页的例 4-4。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来看一个大家都熟悉的场景：写作业前，妈妈说，只要你还没写完所有作业，你就得一直写。你每写完一门，都会抬头想一想：作业都写完了吗？没写完，就低下头接着写下一门；终于全写完了，再抬头一看，“还没写完”这件事不成立了，于是放下笔出去玩。这句话里就藏着循环需要的两样东西：一个判断条件，还没写完所有作业，叫循环条件；一件反复做的事，写作业，叫循环体。while 这个英文单词的意思是“当……的时候”，所以 while 循环读作：只要……就……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第二部分，我们把妈妈的这句话翻译成 C++ 代码。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左边是第 3 章学过的 if：条件成立就做某事，做完就往下走到结束，只做一次。要是把它改成“条件成立就一直做某事”，不就是刚才说的循环吗？大家看右边的 while，找一找它比 if 多了哪条线。就是这条红线：做完某事以后不往下走，而是回到条件那里再问一遍，还成立，就再做一次。这样就转成了一个圈，只要条件一直成立，圈就一直转，直到条件不成立，才从右边出去。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请大家翻到书本第 51 页中间，把 while 循环的一般形式勾画出来，并在旁边写上它的读法：只要……就……while 后面的小括号里写循环条件，就是在什么情况下重复；大括号里写循环体，就是要反复做的事。读的时候读成：只要条件成立，就执行循环体，和妈妈那句话一模一样。跟 if 一样，循环体只有一条语句时大括号可以省略，不过刚开始学，建议都加上，不容易出错。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while 循环到底是怎么一步步执行的？我们拆成四步看。第一步，程序走到 while，先看看括号里的条件成不成立；成立的话，就进入大括号，把循环体从上到下做一遍。关键在第三步：循环体做完了，程序会自动回到 while 那里，再判断一次条件。就这样判断、执行、回去再判断，直到某一次条件不成立，才跳过整个 while，去执行后面的语句。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第三部分，我们找一找生活里的 while，每个例子都问自己两个问题：循环条件是什么？循环体是什么？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我们先用中文读一读左边这段 if：如果听到音乐，就转一圈。转完一圈就结束了，只转一次。那把 if 换成 while 会怎样？大家试着把右边的流程图补完整：转完一圈，要回到“听到音乐”那里再判断一次。只要音乐还在响就一直转，转了一圈又一圈，最后快转晕了，要吐了，音乐停了才能停下来。所以这里的循环条件是听到音乐，循环体是转一圈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再来看摘苹果。左边是 if：树上有苹果，就摘一个，摘完就结束了，所以只能摘一个。右边是 while：树上有苹果就摘一个，摘完回头再看看，还有就再摘一个。什么时候停下来？树上一个苹果都没有了，条件不成立，循环就结束了。所以 while 会把树上的苹果全摘光，循环条件是树上有苹果，循环体是摘一个。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实例一：小六过年期间吃得太多，体重一下子涨到了 150 斤，他决定减肥，体重没减到 100 斤以下之前，要一直吃减肥餐。大家想一想：循环条件是什么？循环体是什么？我们把它说成“只要……就……”：只要体重还在 100 斤以上，就吃减肥餐，所以条件是体重大于等于 100，循环体是吃减肥餐。以后遇到题目，都可以先这样说一遍，“只要”后面的就是循环条件。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请大家先把右边的流程图看明白：开始以后先称一称，体重还在 100 斤以上，就吃一顿减肥餐，吃完回去再称。什么时候结束？体重降到 100 斤以下，判断不成立，就从右边出去了。再把它翻译成 C++ 的样子：小括号里填条件，体重大于等于 100；大括号里填循环体，吃减肥餐。注意，条件写的是“继续吃”的条件，而不是“停下来”的条件。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实例二是大家都玩过的飞行棋：玩家轮流掷骰子，掷到 6 飞机才能起飞，不是 6，就只能等下一轮再掷。同样先说成“只要……就……”：只要掷出的不是 6，就等一轮再掷一次。所以循环条件是掷出的不是 6，循环体是等待和再掷一次。这里很容易写反，循环条件是让循环继续下去的条件，所以要写“不是 6”。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把飞行棋翻译成代码：先掷一次骰子，只要掷出的不是 6，就等待、再掷一次，最后起飞。循环体里有两件事，等待和掷骰子，都要放进大括号。大家注意第一行：第一次掷骰子写在 while 前面，因为不先掷一次，根本不知道点数是几，没法判断。掷到 6 以后条件不成立，循环结束，才轮到后面的起飞。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实例三：小六坐地铁回家，在世纪大道站上车，到梦站下车。这里反复做的事是什么？再坐一站；什么时候接着坐？还没有到梦站的时候。所以代码是：上车，只要没有到梦站，就再坐一站，到了以后下车。上车和下车都只做一次，所以写在 while 外面，只有要反复做的事才放进大括号。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实例四升级一下：小六还想知道一共坐了几站。这就需要一个计数器，心里记着已经坐了几站：上车的时候是 0，每坐一站就加 1，下车时它就是答案。大家看代码里蓝色的三行：清零在循环前面只做一次，加 1 在循环里面每站做一次，输出在循环后面做一次。计数器这个想法特别重要，下节课的一尺之棰和循环 n 次都要用到它。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从生活回到代码，来做个练习：这段代码会输出几行？先别急着回答，我们用表格跟着 k 走一遍。一开始 k 是 1，1 小于等于 5 成立，输出 k=1，然后 k++ 变成 2；回去再判断，2 小于等于 5 还成立，输出 k=2……一直到 k 等于 5，输出 k=5，k++ 变成 6，回去判断，6 小于等于 5 不成立，跳出循环。所以一共输出 5 行，循环体做了 5 次，条件却判断了 6 次，最后那次判断不成立才停下来。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请大家在 Dev C++ 里把刚才的代码敲出来，按表格一个一个改，先猜再运行。k 从 3 开始，输出 3 行；条件改成小于 5，k 等于 5 时就停了，输出 4 行。k 从 6 开始，第一次判断就不成立，循环体一次都不做，一行也不输出，可见 while 的循环体有可能一次都不执行。最后一种，删掉 k++，k 永远是 1，屏幕上会一直刷 k=1 停不下来，这叫死循环，下节课专门讲。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第一节课我们来小结一下。while 读作只要……就……，先判断，成立就做一遍循环体，做完回去再判断；写之前先找出循环条件和循环体这两样东西。像上车下车这种只做一次的事写在循环外面，每轮都做的事才放进大括号；循环做几次，要看初值、条件和更新三个地方。下节课我们做书上的例 4-4 一尺之棰，请大家先翻到第 51 页看一看题目。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第二节课，我们用 while 来做书上的例 4-4。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请大家翻到书本第 51 页，例 4-4 一尺之棰，OJ 题号 B0046，洛谷 P5720。庄子说，一尺长的木棍，每天取走一半，永远也取不完；不过我们的木棍长度是整数，每天除以 2 向下取整，总有一天会变成 1。题目问的是第几天木棍长度变为 1，注意第一天是原来的长度，从第二天开始才锯。大家想一想：要锯几次，你能一下子说出来吗？说不出来，可什么时候该停你是知道的，这正是 while 擅长的事。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写代码之前先手算一遍，我们用书上的数据，a 等于 22。第一天是 22，第二天锯掉一半是 11，第三天 11 除以 2 向下取整是 5，第四天是 2，第五天是 1，所以答案是 5。注意整数除法：5 除以 2 是 2，不是 2.5，C++ 里两个整数相除，结果正好是向下取整。算完你会发现，每天做的事都一样：长度除以 2，天数加 1；只要长度还大于 1，就接着锯，这不就是只要……就……吗？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这道题要两个变量：a 记木棍现在的长度，days 记现在是第几天，名字和书上保持一致。days 为什么从 1 开始？因为读进来的 a 就是第一天的长度，一开始就已经是第 1 天了。以后每锯一次，a 除以 2，days 加 1，这两个变量总是一起变。所以任何时候，days 是第几天，a 就是那天木棍的长度，等 a 变成 1，days 就是答案。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循环条件：只要木棍长度还大于 1，就接着锯，所以写 while 括号 a 大于 1。循环体：每进一次循环就是过了一天，木棍锯掉一半，天数加一，一共两句。循环结束的时候，a 大于 1 不成立，说明 a 第一次等于 1，这时 days 正好是答案，所以输出写在循环外面。大家想一想，如果输入的 a 本来就是 1 呢？1 大于 1 不成立，循环体一次都不做，直接输出 1，第一天就是 1，完全正确。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把刚才想好的几部分拼起来，就是完整代码，红色的部分就是 while 循环。右边的表把它拆开看：开始前让 days 等于 1、读入 a；条件是 a 大于 1；每天做两件事；最后在循环外输出。我们给循环体加了大括号，一行写一件事，看着清楚；书上的写法有点不一样，等会儿再看。请大家在电脑上运行一下：输入 22 应该输出 5，输入 100 应该输出 7。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我们照着书上的表 4-4，跟着程序走一遍，输入 a 等于 22。a 是 22，大于 1 成立，执行循环体，days 变成 2，a 变成 11；回去再判断，11 大于 1 成立，days 变成 3，a 变成 5。接着 days 变成 4、a 变成 2，days 变成 5、a 变成 1，这时 1 大于 1 不成立，跳出循环，输出 5。循环体做了 4 次，条件判断了 5 次，结果和我们手算的第 5 天一样。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书上的循环体只有一行：days++ 逗号 a /= 2，这是什么意思？a /= 2 是 a = a / 2 的简写；中间的逗号把两件事连成了一条语句，循环体只有一条语句，所以书上没加大括号。两种写法效果完全一样，我们上课用右边这种，一行一件事，不容易出错。另外书上说直到 a 变为 0 的时候跳出循环，这是笔误，a 变成 1 时 a 大于 1 就不成立了，请大家在书上改过来。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循环体里就两句话，要是少写一句会怎样？大家先猜一猜。左边删掉 a 除以 2，木棍永远是 22，a 大于 1 永远成立，循环停不下来。右边删掉 days 加 1，木棍会变成 1，循环能结束，可 days 一直是 1，输出 1，答案就错了。所以循环体里，让条件最后能变不成立的那一句，和记下结果的那一句，一句都不能少。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我们把写 while 循环的方法总结成三步。第一步，进循环之前先给有关的变量一个初值，比如 days 等于 1，读入 a。第二步，想清楚在什么情况下继续，写进 while 的括号；第三步，在循环体里改变变量，让条件最后能变成不成立。像一尺之棰这样不知道要做几次、但知道什么时候停的问题，用 while 最合适，请把这三步和这句话写在书本第 51 页例 4-4 的分析旁边。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第五部分，我们来看看停不下来的循环。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看这段代码，你觉得它会输出几次救命？循环体里只有一句输出，哪里都没有改变 i，i 永远是 1，1 小于等于 5 永远成立。于是程序会一直输出救命，屏幕被刷满，怎么也停不下来，这就叫死循环，书上第 52 页开头也提醒过。遇到死循环别慌，直接关掉黑色的运行窗口，就能强行结束程序。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怎样避免死循环？在循环体里加一句 i++，i 从 1 变到 6，第 6 次判断时条件不成立，正好输出 5 次。所以写完循环一定要检查一下：循环体里有没有改变条件里的变量？而且改的方向要对，要朝着让条件不成立的方向改，请在书本第 52 页第一段“造成死循环”下面画线，把这句话写在旁边。大家想一想，如果写成 i--，i 越来越小，永远小于等于 5，还是死循环。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练习一：下面四个 if，哪一个不能输出星号？C++ 里条件也可以直接写一个数：0 表示假，其他不是 0 的数都表示真，负一和 999 也是真。所以只有 if 括号 0 不能输出星号，答案选 A。这条规则对 while 一样管用，我们马上来看。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练习二：while 括号 10，会打印多少个星号？10 不是 0，永远为真，所以会一直打印下去，是死循环。练习三：while 括号 0，0 是假，第一次判断就不成立，循环体一次都不做，什么也不打印。以后你还会见到 while 括号 1 这种写法，学了 break 以后，就能在循环中间跳出来。这两道题再提醒我们一次：while 是先判断再执行，循环体可能一次都不做。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第六部分，学一个最常用的套路：让一段代码正好做 n 次。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练习四很重要：输入一个 n，输出 n 个星号，每个星号占一行。难在 n 是运行时才输入的，写代码的时候不知道它是几，没法把 cout 抄 n 遍。我们要做的，是让输出星号这一句正好执行 n 次。可是 while 只认条件，不认次数，怎样把“做 n 次”变成一个条件呢？我们先讲个跑圈的故事。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举个例子：体育老师让你去操场跑 n 圈，你是怎么做到不多跑也不少跑的？你脑子里一定有个记数本：跑之前，上面写着 1，表示准备跑第 1 圈；每跑完一圈，就在脑子里加 1；直到发现要跑的圈数已经大于 n 了，才停下来。可是计算机很笨，它没有脑子里的记数本，我们得把它明明白白地写出来。计算机里用来记东西的是变量，所以我们派一个变量 i 来当记数本，int i 等于 1，意思是现在准备做第 1 次。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现在开始跑了，可什么时候该停下来呢？while 就像站在起跑线旁边的体育老师，每次你准备再跑一圈，老师都会看一眼你的记数本：现在是第 i 圈，超过我说的 n 圈了吗？只要 i 还没超过 n，也就是 i 小于等于 n 成立，说明还没跑够，就接着跑；一旦 i 大于 n，就不用跑了。写成代码，就是 while 括号 i 小于等于 n。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进了循环体，就该干活了，这里有两个动作。第一个是跑一圈，也就是真正要做的事，这道题里是输出一个星号；在真实的软件里，可能是发射一颗子弹，或者接着下载文件。第二个是让记数本加 1，也就是 i++：跑完一圈，掏出小本子加上一笔，数字一点点变大，才有机会达到 n，走出操场。要是忘了加 1，记数本永远是 1，老师永远说还没跑够，你就被困在操场上一直跑，这就是死循环。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把跑圈的故事拼起来，就是完整代码：读入 n，记数本 i 从 1 开始，只要 i 小于等于 n，就输出一个星号，再给 i 加 1。下面的表把跑圈和代码一一对上：记数本从 1 开始是初始化，没跑够就接着跑是条件，跑完一圈记一笔是更新。这三步和我们写一尺之棰时总结的三步一模一样。请大家把代码写进 Dev C++，输入 3 和 5 各运行一次，数一数星号对不对。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我们跟着 i 走一遍，n 等于 3：i 等于 1，成立，输出第 1 个星号，i 变成 2。i 等于 2，成立，输出第 2 个；i 等于 3，还成立，输出第 3 个，i 变成 4。i 等于 4，4 小于等于 3 不成立，跳出循环，一共输出 3 个星号，不多也不少。大家发现了吗？i 是几，就表示正在做第几次，i 变成 n 加 1 的时候，n 次正好做完。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练习：这三段代码，哪一段能正确输出 n 个星号？A 的 i 没有给初值，里面是一个说不准的数，就像记数本上乱写了一个数，跑几圈根本没法预料。B 的 i 从 0 开始，条件却是小于等于 n，i 会取 0 到 n，一共 n 加 1 个数，多输出了一个。C 从 1 开始，小于等于 n，正好 n 次，是对的，可见初值和条件要配套。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再看这三种写法，它们都能循环 n 次吗？写法 1，i 从 0 开始，小于 n 就继续，进入循环体时 i 依次是 0 到 n 减 1，一共 n 个数，n 次。写法 2 和写法 3 是倒着数，i 从 n 开始，每次减 1，进入循环体时 i 依次是 n 到 1，也是 n 次。所以三种写法都可以，想循环 n 次，办法其实有很多。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循环 n 次的写法这么多，要不要全记住？没必要，记得多反而容易在小于和小于等于上出错。现在我们只记一种：计数器 i 从 1 开始，小于等于 n 就继续，每次加 1，就像跑圈数圈数。这种写法的好处是 i 是几，就是第几次，和我们平时数数一个样。请大家把这个模板抄在书本第 51 页的空白处，以后要循环 n 次就直接拿来用。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讲义、作业和以后的很多代码里，你还会见到另一种写法：i 从 0 开始，条件是 i 小于 n。它也是 n 次，因为 i 依次是 0 到 n 减 1，一共正好 n 个数，以后学数组的时候常用这种写法。记住配套关系：从 1 开始配小于等于，从 0 开始配小于。刚才练习里的 B，就是从 0 开始却写了小于等于，结果多做了一次。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第二节课我们来小结一下。一尺之棰不知道要锯几次，但知道什么时候停，用 while 正合适；写 while 分三步：开始前初始化、写好条件、循环体里更新。循环体里一定要有让条件最后能不成立的语句，不然就成了死循环；循环 n 次就像跑 n 圈，记住从 1 数到 n 的模板。下节课回到第一节课开头的问题：不写 100 行 cout，怎样输出 1 到 100？大家先想一想。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第三节课，我们先回到第一节课开头的问题：怎样输出 1 到 100。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第一节课开头我们问过：要输出 1 到 100 怎么办？现在可以解决它了。要是一行一行写，得写 100 句 cout，可仔细看看，每一行都在做同一件事：输出一个数，再换行。变的只有那个数，从 1 变到 100，每次大 1。说白了，就是把 1 到 100 里的数按顺序一个一个拿出来输出。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既然变的只有数字，我们就用一个变量 i 来表示现在要输出的数，开始时 i 是 1，输出 i 就是输出 1。输出以后把它变成 2，再输出，再变成 3……这就是 i++。什么时候停？只要 i 还没超过 100，就继续，等 i 变成 101，就停下来。大家看，这和循环 n 次是同一个模板，只不过这回 i 自己就是要输出的数。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代码和输出 n 个星号几乎一样，只是循环体里输出的是 i 本身。i 从 1 开始，每次输出以后加 1，等到 101 时条件不成立，循环结束，正好输出 1 到 100。输出星号时，i 只管数次数；这里 i 既在数次数，它的值又正好是要输出的数。像这样按顺序把一个范围里的数一个一个看一遍，叫作遍历。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请大家动手改一改：先输出 1 到 10，再输出 10 到 1。输出 1 到 10 很简单，把条件改成 i 小于等于 10 就行。输出 10 到 1 要三个地方一起改：i 从 10 开始，条件是 i 大于等于 1，每次 i 减 1。要是只改了开头，忘了把 i++ 改成 i--，i 越来越大，条件永远成立，又变成死循环了。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第八部分，我们让循环帮我们做加法。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练习六也很重要：输入一个 n，求 1 加 2 加 3 一直加到 n 的和。输入 3，算 1 加 2 加 3，输出 6；输入 5，输出 15；输入 100，输出 5050。这个和没法一步算出来，我们先想想人是怎么算的。你在心里算 1 加 2 加 3 加 4 加 5 的时候，是怎么一步一步算的？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我们心里算 1 加到 5，其实是这样的：先算 1 加 2 等于 3，再拿 3 去加 3 等于 6，再拿 6 去加 4 等于 10，最后 10 加 5 等于 15。每一步都拿上一步的结果去加下一个数，心里一直记着一个当前的和。这个当前的和一直在变，像滚雪球一样越滚越大。程序也要一个变量来记住当前的和，它叫累加器，常用的名字是 sum。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我们用表格把 n 等于 5 算一遍。开始时还一个数都没加，sum 是 0；第一个要加的数是 1，i 是 1。第 1 轮，sum 等于 0 加 1 等于 1，i 变成 2；第 2 轮，sum 等于 1 加 2 等于 3，i 变成 3。接着 sum 变成 6、10、15，i 变成 6 的时候，6 小于等于 5 不成立，循环结束。最后 sum 是 15，和我们心算的一样。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这就是累加的代码，和循环 n 次的模板一比，只多了一个累加器 sum。sum 一开始必须是 0，加法从 0 开始；要是不写初值，sum 里是个说不准的数，结果就错了。sum = sum + i 的意思是：拿出 sum 原来的值，加上 i，再放回 sum，这句可以简写成 sum += i。最后，输出写在循环外面，因为我们只要最后的总和；请把累加的这三点记在书本第 47 页思维导图下方的空白处。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如果把 cout 放进循环里，输入 4，会输出什么？大家先猜一猜。每加一次就把当前的和输出一次，所以会输出 1、3、6、10 四行。这和乘地铁时说的一样：同一句代码放在循环里，每轮都做；放在循环外，循环结束后只做一次。写循环的时候，每句代码都要想清楚：它该做一次，还是每轮都做。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最后一部分，我们学一个能解决一大堆问题的套路：遍历加筛选。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练习七同样很重要：输入 n1 和 n2，输出它们之间的所有偶数，比如输入 3 和 10，输出 4、6、8、10。它和输出 1 到 100 很像，都要一个变量从起点出发，一步一步走到终点，这就是遍历，while 最擅长做这件事。不同的是，不能每个数都输出了，输出之前要先挑一挑：是偶数就输出，是奇数就跳过，接着看下一个。这一步叫筛选，怎么判断偶数呢？第 3 章学 if 的时候学过：除以 2 余数为 0。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第一步先遍历：i 从起点 n1 开始，只要没过终点 n2 就继续，每次加 1。这和输出 1 到 100 一模一样，只是起点换成 n1，终点换成 n2。我们先把每个数都输出来看看，输入 3 和 10，会输出 3 到 10 这 8 个数。确认走得没问题了，下一步再加上筛选。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第二步，在循环体里加一个 if，只有偶数才输出。怎样判断偶数？第 3 章学过，除以 2 余数为 0，就是 i % 2 == 0。特别注意 i++ 的位置：它在 if 外面、循环里面，不管当前的数是不是偶数，都要走到下一个数。要是把 i++ 写进 if 里，碰到奇数就不往前走了，程序会卡在原地，我们等会儿专门看这个错误。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我们跟着 i 走一遍，n1 等于 3、n2 等于 8。i 等于 3，不是偶数，不输出；i 等于 4，是偶数，输出 4；5 不输出，6 输出，7 不输出，8 输出。i 变成 9 时，9 小于等于 8 不成立，跳出循环。3 到 8 每个数都检查了一遍，只有偶数被输出，这就是遍历加筛选。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这种模式叫遍历加筛选，用一个生活中的例子来想象一下：你推着购物车在超市里，任务是在第 1 排到第 10 排货架之间，把所有打半价的商品挑出来。第 1 排到第 10 排就是要看的范围，相当于 n1 到 n2；你顺着通道一排排走，每件商品都看一眼，不管买不买都不能漏，这就是遍历，在代码里是 while 和不断往前的 i++，你正在看的那件商品就是 i。看到一件商品，你拿起来看看标签：是半价就放进购物车，不是就放回去，这就是筛选，在代码里是 if。所以 while 负责每件都看一遍，if 负责挑出想要的。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遍历加筛选为什么这么好用？因为外面的 while 完全不用改，只要换 if 里的条件，就能解决新问题，就像逛超市换一种要挑的商品。找奇数，条件是 i 除以 2 余数不为 0；找 5 的倍数，是 i 除以 5 余数为 0。找个位是 7 的数，用 i 对 10 取余，余数就是个位，看它是不是 7。请大家记住这句话：while 负责每个都看一遍，if 负责挑出想要的。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找错：这段代码想输出 1 到 100 的偶数，运行以后会怎样？i 等于 1 是奇数，if 不成立，大括号里的 i++ 没机会执行，i 永远是 1。于是条件一直成立，程序陷入死循环，而且什么也不输出。改法是把 i++ 挪到 if 的外面、循环的里面，就像逛超市，这件不买，也得往前走去看下一件。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我们把遍历加筛选整理成一个框架：while 从起点走到终点，每个都看一遍；里面的 if 挑出想要的数，再处理它。处理可以是输出，也可以是计数、累加，比如求 1 到 100 里偶数的和，就是把输出换成 sum += i。i++ 永远写在 if 外面，保证每一轮都往前走。以后学数组、字符串，还会无数次用到这个框架，请大家把它抄在书本第 47 页思维导图下方的空白处，并在 i++ 旁边标上“写在 if 外面”。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最后做个课堂小测，四道题都选自课后作业，请大家先写在草稿纸上。第一题 i 是 10，10 小于 10 不成立，循环体一次都不做，什么也不输出；第二题 8 变 4、4 变 2、2 变 1，循环体做 3 次。第三题是遍历加筛选再加累加，把 1 到 10 的偶数加起来，2 加 4 加 6 加 8 加 10 等于 30。第四题是错的，同时被 2 和 3 整除，两个条件都要满足，要用并且 &amp;&amp;，用 || 就成了满足一个就行。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这一讲学完了，我们回头看两个问题。怎样让代码自动重复？把要重复的事放进 while 的大括号，做完会自动回去再判断。怎样让它停下来？在循环体里更新变量，让条件最后不成立，忘了更新就是死循环。我们还学了几个常用套路：循环 n 次就像跑圈，用从 1 到 n 的模板；累加像滚雪球，累加器从 0 开始，在循环外输出。遍历加筛选就像逛超市，while 负责每个都看，if 负责挑出想要的，i++ 一定写在 if 外面。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课后请在 OJ 上提交 B0046 一尺之棰，还有 P0058 翻倍达标、P0059 阶梯存钱、P0060 筛选编号和 B0055 小玉在游泳。书面作业是 while 循环课后作业的第一份和第二份，另外别忘了把循环 n 次的模板抄在书本第 51 页。下一讲学 do-while 循环，请大家预习书本第 52 页的例 4-5 猜数游戏。带着问题去预习：不先猜一次就不知道猜没猜中，可 while 要先判断条件，这种先做一次再判断的循环该怎么写？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lang="zh-CN" sz="2250"/>
            </a:lvl1pPr>
          </a:lstStyle>
          <a:p>
            <a:pPr marL="0" indent="0" algn="ctr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lang="zh-CN" sz="5400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533281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9677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lang="zh-CN" sz="2250"/>
            </a:lvl1pPr>
          </a:lstStyle>
          <a:p>
            <a:pPr marL="0" indent="0" algn="ctr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lang="zh-CN" sz="4200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761510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lang="zh-CN" sz="2100"/>
            </a:lvl1pPr>
          </a:lstStyle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lang="zh-CN" sz="2550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829295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xStyles>
    <p:titleStyle>
      <a:lvl1pPr algn="ctr" defTabSz="457200" rtl="0" eaLnBrk="1" latinLnBrk="0" hangingPunct="1">
        <a:spcBef>
          <a:spcPct val="0"/>
        </a:spcBef>
        <a:buNone/>
        <a:defRPr lang="zh-CN" sz="25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lang="zh-CN"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lang="zh-CN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lang="zh-CN"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lang="zh-CN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lang="zh-CN"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lang="zh-CN"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lang="zh-CN"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lang="zh-CN"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lang="zh-CN"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lang="zh-CN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lang="zh-CN"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lang="zh-CN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lang="zh-CN"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lang="zh-CN"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lang="zh-CN"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lang="zh-CN"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>
            <a:spLocks noGrp="1"/>
          </p:cNvSpPr>
          <p:nvPr>
            <p:ph type="title"/>
          </p:nvPr>
        </p:nvSpPr>
        <p:spPr>
          <a:xfrm>
            <a:off x="4300471" y="2533650"/>
            <a:ext cx="3591058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while 循环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4220747" y="3467100"/>
            <a:ext cx="3750507" cy="498729"/>
            <a:chOff x="4220747" y="3467100"/>
            <a:chExt cx="3750507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4220747" y="3467100"/>
              <a:ext cx="375050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第4章 循环结构程序设计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75818"/>
            <a:chOff x="3143250" y="4248150"/>
            <a:chExt cx="5905500" cy="575818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389120" y="4413250"/>
              <a:ext cx="341376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让计算机替我们做重复的事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635000"/>
            <a:ext cx="2299716" cy="819150"/>
            <a:chOff x="4946142" y="63500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63500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9" name="toc-1"/>
          <p:cNvGrpSpPr/>
          <p:nvPr/>
        </p:nvGrpSpPr>
        <p:grpSpPr>
          <a:xfrm>
            <a:off x="1066800" y="1968500"/>
            <a:ext cx="3200400" cy="3670300"/>
            <a:chOff x="1066800" y="1968500"/>
            <a:chExt cx="3200400" cy="3670300"/>
          </a:xfrm>
        </p:grpSpPr>
        <p:sp>
          <p:nvSpPr>
            <p:cNvPr id="6" name="TextBox 6"/>
            <p:cNvSpPr txBox="1"/>
            <p:nvPr/>
          </p:nvSpPr>
          <p:spPr>
            <a:xfrm>
              <a:off x="2049780" y="1968500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第一课时</a:t>
              </a:r>
            </a:p>
          </p:txBody>
        </p:sp>
        <p:sp>
          <p:nvSpPr>
            <p:cNvPr id="7" name="Rectangle 7"/>
            <p:cNvSpPr/>
            <p:nvPr/>
          </p:nvSpPr>
          <p:spPr>
            <a:xfrm>
              <a:off x="1066800" y="2628900"/>
              <a:ext cx="3200400" cy="7239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1238250" y="27813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368687" y="28606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837182" y="283210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为什么需要循环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1066800" y="3771900"/>
              <a:ext cx="3200400" cy="7239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238250" y="39243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368687" y="40036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837182" y="3975100"/>
              <a:ext cx="164687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while 的写法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1066800" y="4914900"/>
              <a:ext cx="3200400" cy="7239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1238250" y="50673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368687" y="51466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837182" y="5118100"/>
              <a:ext cx="19295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生活中的 while</a:t>
              </a:r>
            </a:p>
          </p:txBody>
        </p:sp>
      </p:grpSp>
      <p:grpSp>
        <p:nvGrpSpPr>
          <p:cNvPr id="33" name="toc-2"/>
          <p:cNvGrpSpPr/>
          <p:nvPr/>
        </p:nvGrpSpPr>
        <p:grpSpPr>
          <a:xfrm>
            <a:off x="4572000" y="1968500"/>
            <a:ext cx="3200400" cy="3670300"/>
            <a:chOff x="4572000" y="1968500"/>
            <a:chExt cx="3200400" cy="3670300"/>
          </a:xfrm>
        </p:grpSpPr>
        <p:sp>
          <p:nvSpPr>
            <p:cNvPr id="20" name="TextBox 20"/>
            <p:cNvSpPr txBox="1"/>
            <p:nvPr/>
          </p:nvSpPr>
          <p:spPr>
            <a:xfrm>
              <a:off x="5554980" y="1968500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第二课时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4572000" y="2628900"/>
              <a:ext cx="3200400" cy="7239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4743450" y="27813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873887" y="28606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342382" y="283210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一尺之棰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4572000" y="3771900"/>
              <a:ext cx="3200400" cy="7239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4743450" y="39243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4873887" y="40036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342382" y="3975100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死循环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4572000" y="4914900"/>
              <a:ext cx="3200400" cy="7239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30" name="Ellipse 30"/>
            <p:cNvSpPr/>
            <p:nvPr/>
          </p:nvSpPr>
          <p:spPr>
            <a:xfrm>
              <a:off x="4743450" y="50673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4873887" y="51466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342382" y="5118100"/>
              <a:ext cx="119454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循环 n 次</a:t>
              </a:r>
            </a:p>
          </p:txBody>
        </p:sp>
      </p:grpSp>
      <p:grpSp>
        <p:nvGrpSpPr>
          <p:cNvPr id="47" name="toc-3"/>
          <p:cNvGrpSpPr/>
          <p:nvPr/>
        </p:nvGrpSpPr>
        <p:grpSpPr>
          <a:xfrm>
            <a:off x="8077200" y="1968500"/>
            <a:ext cx="3200400" cy="3670300"/>
            <a:chOff x="8077200" y="1968500"/>
            <a:chExt cx="3200400" cy="3670300"/>
          </a:xfrm>
        </p:grpSpPr>
        <p:sp>
          <p:nvSpPr>
            <p:cNvPr id="34" name="TextBox 34"/>
            <p:cNvSpPr txBox="1"/>
            <p:nvPr/>
          </p:nvSpPr>
          <p:spPr>
            <a:xfrm>
              <a:off x="9060180" y="1968500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第三课时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8077200" y="2628900"/>
              <a:ext cx="3200400" cy="7239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36" name="Ellipse 36"/>
            <p:cNvSpPr/>
            <p:nvPr/>
          </p:nvSpPr>
          <p:spPr>
            <a:xfrm>
              <a:off x="8248650" y="27813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379087" y="28606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847582" y="2832100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遍历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8077200" y="3771900"/>
              <a:ext cx="3200400" cy="7239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40" name="Ellipse 40"/>
            <p:cNvSpPr/>
            <p:nvPr/>
          </p:nvSpPr>
          <p:spPr>
            <a:xfrm>
              <a:off x="8248650" y="39243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8379087" y="40036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847582" y="3975100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累加</a:t>
              </a:r>
            </a:p>
          </p:txBody>
        </p:sp>
        <p:sp>
          <p:nvSpPr>
            <p:cNvPr id="43" name="Rectangle 43"/>
            <p:cNvSpPr/>
            <p:nvPr/>
          </p:nvSpPr>
          <p:spPr>
            <a:xfrm>
              <a:off x="8077200" y="4914900"/>
              <a:ext cx="3200400" cy="7239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44" name="Ellipse 44"/>
            <p:cNvSpPr/>
            <p:nvPr/>
          </p:nvSpPr>
          <p:spPr>
            <a:xfrm>
              <a:off x="8248650" y="50673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8379087" y="51466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8847582" y="5118100"/>
              <a:ext cx="147725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遍历 + 筛选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4098036" y="3111500"/>
            <a:ext cx="3995928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为什么需要循环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5316963" y="4038600"/>
            <a:ext cx="1558074" cy="308991"/>
            <a:chOff x="5316963" y="4038600"/>
            <a:chExt cx="1558074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5316963" y="4038600"/>
              <a:ext cx="155807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从输出 1~5 说起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一、为什么需要循环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519142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怎样让电脑一行一个，输出 1~5？</a:t>
            </a:r>
          </a:p>
        </p:txBody>
      </p:sp>
      <p:grpSp>
        <p:nvGrpSpPr>
          <p:cNvPr id="11" name="q"/>
          <p:cNvGrpSpPr/>
          <p:nvPr/>
        </p:nvGrpSpPr>
        <p:grpSpPr>
          <a:xfrm>
            <a:off x="838200" y="2038350"/>
            <a:ext cx="6096000" cy="1619250"/>
            <a:chOff x="838200" y="2038350"/>
            <a:chExt cx="6096000" cy="16192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1619250"/>
            </a:xfrm>
            <a:prstGeom prst="roundRect">
              <a:avLst>
                <a:gd name="adj" fmla="val 70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94232" y="2235200"/>
              <a:ext cx="2967704" cy="1248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请你想一想：</a:t>
              </a:r>
              <a:b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怎样让计算机换行输出</a:t>
              </a:r>
              <a:b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1~5 之间的每一个整数？</a:t>
              </a:r>
            </a:p>
          </p:txBody>
        </p:sp>
      </p:grpSp>
      <p:grpSp>
        <p:nvGrpSpPr>
          <p:cNvPr id="20" name="out"/>
          <p:cNvGrpSpPr/>
          <p:nvPr/>
        </p:nvGrpSpPr>
        <p:grpSpPr>
          <a:xfrm>
            <a:off x="7543800" y="2038350"/>
            <a:ext cx="3810000" cy="2571750"/>
            <a:chOff x="7543800" y="2038350"/>
            <a:chExt cx="3810000" cy="2571750"/>
          </a:xfrm>
        </p:grpSpPr>
        <p:sp>
          <p:nvSpPr>
            <p:cNvPr id="12" name="Rectangle 12"/>
            <p:cNvSpPr/>
            <p:nvPr/>
          </p:nvSpPr>
          <p:spPr>
            <a:xfrm>
              <a:off x="7543800" y="2038350"/>
              <a:ext cx="3810000" cy="2571750"/>
            </a:xfrm>
            <a:prstGeom prst="roundRect">
              <a:avLst>
                <a:gd name="adj" fmla="val 29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7543800" y="2038350"/>
              <a:ext cx="3810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543800" y="2228850"/>
              <a:ext cx="3810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6581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8486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0391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337804" y="2095500"/>
              <a:ext cx="8199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想要的输出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704582" y="2495550"/>
              <a:ext cx="168021" cy="2010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</a:t>
              </a:r>
              <a:b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</a:t>
              </a:r>
              <a:b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4</a:t>
              </a:r>
              <a:b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</p:grpSp>
      <p:grpSp>
        <p:nvGrpSpPr>
          <p:cNvPr id="24" name="pre"/>
          <p:cNvGrpSpPr/>
          <p:nvPr/>
        </p:nvGrpSpPr>
        <p:grpSpPr>
          <a:xfrm>
            <a:off x="838200" y="3962400"/>
            <a:ext cx="6096000" cy="1219200"/>
            <a:chOff x="838200" y="3962400"/>
            <a:chExt cx="6096000" cy="1219200"/>
          </a:xfrm>
        </p:grpSpPr>
        <p:sp>
          <p:nvSpPr>
            <p:cNvPr id="21" name="Rectangle 21"/>
            <p:cNvSpPr/>
            <p:nvPr/>
          </p:nvSpPr>
          <p:spPr>
            <a:xfrm>
              <a:off x="838200" y="3962400"/>
              <a:ext cx="6096000" cy="12192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987" y="4127500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上一讲的预习问题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001137" y="4089400"/>
              <a:ext cx="340334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津津那道题，读入、比较的代码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写了整整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 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要是统计 365 天，难道写 365 遍？</a:t>
              </a:r>
            </a:p>
          </p:txBody>
        </p:sp>
      </p:grpSp>
      <p:grpSp>
        <p:nvGrpSpPr>
          <p:cNvPr id="29" name="today"/>
          <p:cNvGrpSpPr/>
          <p:nvPr/>
        </p:nvGrpSpPr>
        <p:grpSpPr>
          <a:xfrm>
            <a:off x="838200" y="5562600"/>
            <a:ext cx="10515600" cy="561975"/>
            <a:chOff x="838200" y="5562600"/>
            <a:chExt cx="10515600" cy="561975"/>
          </a:xfrm>
        </p:grpSpPr>
        <p:sp>
          <p:nvSpPr>
            <p:cNvPr id="25" name="Rectangle 25"/>
            <p:cNvSpPr/>
            <p:nvPr/>
          </p:nvSpPr>
          <p:spPr>
            <a:xfrm>
              <a:off x="838200" y="55626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56260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368" y="5730875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今天的任务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296668" y="5730875"/>
              <a:ext cx="49034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同样的事情，怎样只写一次，让电脑自己去重复？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一、为什么需要循环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276208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So easy！可是……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381500" cy="1971675"/>
            <a:chOff x="838200" y="2114550"/>
            <a:chExt cx="4381500" cy="19716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381500" cy="1971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971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70125"/>
              <a:ext cx="2471547" cy="17529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1 &lt;&lt; endl;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2 &lt;&lt; endl;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3 &lt;&lt; endl;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4 &lt;&lt; endl;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5 &lt;&lt; endl;</a:t>
              </a:r>
            </a:p>
          </p:txBody>
        </p:sp>
      </p:grpSp>
      <p:grpSp>
        <p:nvGrpSpPr>
          <p:cNvPr id="15" name="easy"/>
          <p:cNvGrpSpPr/>
          <p:nvPr/>
        </p:nvGrpSpPr>
        <p:grpSpPr>
          <a:xfrm>
            <a:off x="5715000" y="2114550"/>
            <a:ext cx="5638800" cy="857250"/>
            <a:chOff x="5715000" y="2114550"/>
            <a:chExt cx="5638800" cy="857250"/>
          </a:xfrm>
        </p:grpSpPr>
        <p:sp>
          <p:nvSpPr>
            <p:cNvPr id="13" name="Rectangle 13"/>
            <p:cNvSpPr/>
            <p:nvPr/>
          </p:nvSpPr>
          <p:spPr>
            <a:xfrm>
              <a:off x="5715000" y="2114550"/>
              <a:ext cx="5638800" cy="85725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408674" y="2413000"/>
              <a:ext cx="425145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So easy！写 5 行 cout 就行了。</a:t>
              </a:r>
            </a:p>
          </p:txBody>
        </p:sp>
      </p:grpSp>
      <p:grpSp>
        <p:nvGrpSpPr>
          <p:cNvPr id="20" name="but"/>
          <p:cNvGrpSpPr/>
          <p:nvPr/>
        </p:nvGrpSpPr>
        <p:grpSpPr>
          <a:xfrm>
            <a:off x="5715000" y="3200400"/>
            <a:ext cx="5638800" cy="962025"/>
            <a:chOff x="5715000" y="3200400"/>
            <a:chExt cx="5638800" cy="962025"/>
          </a:xfrm>
        </p:grpSpPr>
        <p:sp>
          <p:nvSpPr>
            <p:cNvPr id="16" name="Rectangle 16"/>
            <p:cNvSpPr/>
            <p:nvPr/>
          </p:nvSpPr>
          <p:spPr>
            <a:xfrm>
              <a:off x="5715000" y="3200400"/>
              <a:ext cx="5638800" cy="96202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5715000" y="3200400"/>
              <a:ext cx="47625" cy="962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5914644" y="335915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可是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619494" y="3321050"/>
              <a:ext cx="3421904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要输出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1~100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呢？写 100 行？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要输出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1~10000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呢？</a:t>
              </a:r>
            </a:p>
          </p:txBody>
        </p:sp>
      </p:grpSp>
      <p:grpSp>
        <p:nvGrpSpPr>
          <p:cNvPr id="24" name="find"/>
          <p:cNvGrpSpPr/>
          <p:nvPr/>
        </p:nvGrpSpPr>
        <p:grpSpPr>
          <a:xfrm>
            <a:off x="838200" y="4629150"/>
            <a:ext cx="10515600" cy="942975"/>
            <a:chOff x="838200" y="4629150"/>
            <a:chExt cx="10515600" cy="942975"/>
          </a:xfrm>
        </p:grpSpPr>
        <p:sp>
          <p:nvSpPr>
            <p:cNvPr id="21" name="Rectangle 21"/>
            <p:cNvSpPr/>
            <p:nvPr/>
          </p:nvSpPr>
          <p:spPr>
            <a:xfrm>
              <a:off x="838200" y="4629150"/>
              <a:ext cx="10515600" cy="942975"/>
            </a:xfrm>
            <a:prstGeom prst="roundRect">
              <a:avLst>
                <a:gd name="adj" fmla="val 808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225" y="4791075"/>
              <a:ext cx="1284478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你发现了吗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438400" y="4740275"/>
              <a:ext cx="4555490" cy="7296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这几行代码几乎一模一样，只有数字在变。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能不能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只写一次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，让电脑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自己重复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下去？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一、为什么需要循环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计算机最擅长做大量重复的事</a:t>
            </a:r>
          </a:p>
        </p:txBody>
      </p:sp>
      <p:grpSp>
        <p:nvGrpSpPr>
          <p:cNvPr id="36" name="chips"/>
          <p:cNvGrpSpPr/>
          <p:nvPr/>
        </p:nvGrpSpPr>
        <p:grpSpPr>
          <a:xfrm>
            <a:off x="1209675" y="2162175"/>
            <a:ext cx="1771650" cy="1771650"/>
            <a:chOff x="1209675" y="2162175"/>
            <a:chExt cx="1771650" cy="1771650"/>
          </a:xfrm>
        </p:grpSpPr>
        <p:sp>
          <p:nvSpPr>
            <p:cNvPr id="9" name="Rectangle 9"/>
            <p:cNvSpPr/>
            <p:nvPr/>
          </p:nvSpPr>
          <p:spPr>
            <a:xfrm>
              <a:off x="1543050" y="2162175"/>
              <a:ext cx="76200" cy="17145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1543050" y="3762375"/>
              <a:ext cx="76200" cy="17145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1209675" y="2495550"/>
              <a:ext cx="171450" cy="7620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2809875" y="2495550"/>
              <a:ext cx="171450" cy="7620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1752600" y="2162175"/>
              <a:ext cx="76200" cy="17145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1752600" y="3762375"/>
              <a:ext cx="76200" cy="17145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1209675" y="2705100"/>
              <a:ext cx="171450" cy="7620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2809875" y="2705100"/>
              <a:ext cx="171450" cy="7620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1952625" y="2162175"/>
              <a:ext cx="76200" cy="17145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1952625" y="3762375"/>
              <a:ext cx="76200" cy="17145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1209675" y="2905125"/>
              <a:ext cx="171450" cy="7620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2809875" y="2905125"/>
              <a:ext cx="171450" cy="7620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2162175" y="2162175"/>
              <a:ext cx="76200" cy="17145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2162175" y="3762375"/>
              <a:ext cx="76200" cy="17145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1209675" y="3114675"/>
              <a:ext cx="171450" cy="7620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2809875" y="3114675"/>
              <a:ext cx="171450" cy="7620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2362200" y="2162175"/>
              <a:ext cx="76200" cy="17145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2362200" y="3762375"/>
              <a:ext cx="76200" cy="17145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1209675" y="3314700"/>
              <a:ext cx="171450" cy="7620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2809875" y="3314700"/>
              <a:ext cx="171450" cy="7620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2571750" y="2162175"/>
              <a:ext cx="76200" cy="17145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2571750" y="3762375"/>
              <a:ext cx="76200" cy="17145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1209675" y="3524250"/>
              <a:ext cx="171450" cy="7620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2809875" y="3524250"/>
              <a:ext cx="171450" cy="76200"/>
            </a:xfrm>
            <a:prstGeom prst="rect">
              <a:avLst/>
            </a:prstGeom>
            <a:solidFill>
              <a:srgbClr val="B0B8C4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1381125" y="2333625"/>
              <a:ext cx="1428750" cy="1428750"/>
            </a:xfrm>
            <a:prstGeom prst="roundRect">
              <a:avLst>
                <a:gd name="adj" fmla="val 6667"/>
              </a:avLst>
            </a:prstGeom>
            <a:solidFill>
              <a:srgbClr val="2F3B4C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1704975" y="2657475"/>
              <a:ext cx="781050" cy="781050"/>
            </a:xfrm>
            <a:prstGeom prst="roundRect">
              <a:avLst>
                <a:gd name="adj" fmla="val 4878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845324" y="2914650"/>
              <a:ext cx="5003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CPU</a:t>
              </a:r>
            </a:p>
          </p:txBody>
        </p:sp>
      </p:grpSp>
      <p:grpSp>
        <p:nvGrpSpPr>
          <p:cNvPr id="39" name="say"/>
          <p:cNvGrpSpPr/>
          <p:nvPr/>
        </p:nvGrpSpPr>
        <p:grpSpPr>
          <a:xfrm>
            <a:off x="3810000" y="2152650"/>
            <a:ext cx="7543800" cy="1809750"/>
            <a:chOff x="3810000" y="2152650"/>
            <a:chExt cx="7543800" cy="1809750"/>
          </a:xfrm>
        </p:grpSpPr>
        <p:sp>
          <p:nvSpPr>
            <p:cNvPr id="37" name="Rectangle 37"/>
            <p:cNvSpPr/>
            <p:nvPr/>
          </p:nvSpPr>
          <p:spPr>
            <a:xfrm>
              <a:off x="3810000" y="2152650"/>
              <a:ext cx="7543800" cy="1809750"/>
            </a:xfrm>
            <a:prstGeom prst="roundRect">
              <a:avLst>
                <a:gd name="adj" fmla="val 6316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4086225" y="2444750"/>
              <a:ext cx="4555490" cy="12058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计算机的“大脑”是一块小小的芯片，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它能在很短的时间里处理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成千上万条指令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又快又不嫌烦，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最擅长做大量重复的事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43" name="book"/>
          <p:cNvGrpSpPr/>
          <p:nvPr/>
        </p:nvGrpSpPr>
        <p:grpSpPr>
          <a:xfrm>
            <a:off x="838200" y="4514850"/>
            <a:ext cx="10515600" cy="1485900"/>
            <a:chOff x="838200" y="4514850"/>
            <a:chExt cx="10515600" cy="1485900"/>
          </a:xfrm>
        </p:grpSpPr>
        <p:sp>
          <p:nvSpPr>
            <p:cNvPr id="40" name="Rectangle 40"/>
            <p:cNvSpPr/>
            <p:nvPr/>
          </p:nvSpPr>
          <p:spPr>
            <a:xfrm>
              <a:off x="838200" y="4514850"/>
              <a:ext cx="10515600" cy="1485900"/>
            </a:xfrm>
            <a:prstGeom prst="roundRect">
              <a:avLst>
                <a:gd name="adj" fmla="val 641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57656" y="466090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书上是这样说的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58418" y="5003800"/>
              <a:ext cx="8398764" cy="6656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很多问题里有大量有规律的重复操作，比如算几百个学生的平均分、给上万人的名单排序。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光用顺序和分支，一步写一句是写不完的，这时要用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循环语句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让计算机反复做类似的事。</a:t>
              </a:r>
            </a:p>
          </p:txBody>
        </p:sp>
      </p:grpSp>
      <p:grpSp>
        <p:nvGrpSpPr>
          <p:cNvPr id="45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44" name="TextBox 44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P47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一、为什么需要循环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循环：让一段代码转着圈反复执行</a:t>
            </a:r>
          </a:p>
        </p:txBody>
      </p:sp>
      <p:grpSp>
        <p:nvGrpSpPr>
          <p:cNvPr id="18" name="three"/>
          <p:cNvGrpSpPr/>
          <p:nvPr/>
        </p:nvGrpSpPr>
        <p:grpSpPr>
          <a:xfrm>
            <a:off x="838200" y="2038350"/>
            <a:ext cx="10515600" cy="1123950"/>
            <a:chOff x="838200" y="2038350"/>
            <a:chExt cx="10515600" cy="11239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3352800" cy="1123950"/>
            </a:xfrm>
            <a:prstGeom prst="roundRect">
              <a:avLst>
                <a:gd name="adj" fmla="val 847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6894" y="221615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顺序结构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418" y="2692400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从上到下，一条一条执行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4419600" y="2038350"/>
              <a:ext cx="3352800" cy="1123950"/>
            </a:xfrm>
            <a:prstGeom prst="roundRect">
              <a:avLst>
                <a:gd name="adj" fmla="val 847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638294" y="221615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分支结构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639818" y="2692400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在岔路口选一条路走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001000" y="2038350"/>
              <a:ext cx="3352800" cy="1123950"/>
            </a:xfrm>
            <a:prstGeom prst="roundRect">
              <a:avLst>
                <a:gd name="adj" fmla="val 8475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219694" y="221615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循环结构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221218" y="2692400"/>
              <a:ext cx="26822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让一段代码转着圈反复执行</a:t>
              </a:r>
            </a:p>
          </p:txBody>
        </p:sp>
      </p:grpSp>
      <p:grpSp>
        <p:nvGrpSpPr>
          <p:cNvPr id="20" name="while"/>
          <p:cNvGrpSpPr/>
          <p:nvPr/>
        </p:nvGrpSpPr>
        <p:grpSpPr>
          <a:xfrm>
            <a:off x="828675" y="3371850"/>
            <a:ext cx="7632510" cy="767715"/>
            <a:chOff x="828675" y="3371850"/>
            <a:chExt cx="7632510" cy="767715"/>
          </a:xfrm>
        </p:grpSpPr>
        <p:sp>
          <p:nvSpPr>
            <p:cNvPr id="19" name="TextBox 19"/>
            <p:cNvSpPr txBox="1"/>
            <p:nvPr/>
          </p:nvSpPr>
          <p:spPr>
            <a:xfrm>
              <a:off x="828675" y="3371850"/>
              <a:ext cx="7632510" cy="7677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为了做“重复执行相似的事”，C++ 提供了循环结构。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 循环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是其中最基础的一种，它的想法和我们平时做事的逻辑很像。</a:t>
              </a:r>
            </a:p>
          </p:txBody>
        </p:sp>
      </p:grpSp>
      <p:grpSp>
        <p:nvGrpSpPr>
          <p:cNvPr id="25" name="q"/>
          <p:cNvGrpSpPr/>
          <p:nvPr/>
        </p:nvGrpSpPr>
        <p:grpSpPr>
          <a:xfrm>
            <a:off x="838200" y="4552950"/>
            <a:ext cx="10515600" cy="581025"/>
            <a:chOff x="838200" y="4552950"/>
            <a:chExt cx="10515600" cy="581025"/>
          </a:xfrm>
        </p:grpSpPr>
        <p:sp>
          <p:nvSpPr>
            <p:cNvPr id="21" name="Rectangle 21"/>
            <p:cNvSpPr/>
            <p:nvPr/>
          </p:nvSpPr>
          <p:spPr>
            <a:xfrm>
              <a:off x="838200" y="4552950"/>
              <a:ext cx="10515600" cy="581025"/>
            </a:xfrm>
            <a:prstGeom prst="roundRect">
              <a:avLst>
                <a:gd name="adj" fmla="val 13115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552950"/>
              <a:ext cx="47625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225" y="4714875"/>
              <a:ext cx="7783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962150" y="4714875"/>
              <a:ext cx="5840019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要让一件事反复做下去，你得先说清楚哪几样东西？</a:t>
              </a:r>
            </a:p>
          </p:txBody>
        </p:sp>
      </p:grpSp>
      <p:grpSp>
        <p:nvGrpSpPr>
          <p:cNvPr id="29" name="book-note"/>
          <p:cNvGrpSpPr/>
          <p:nvPr/>
        </p:nvGrpSpPr>
        <p:grpSpPr>
          <a:xfrm>
            <a:off x="838200" y="5391150"/>
            <a:ext cx="10515600" cy="552450"/>
            <a:chOff x="838200" y="5391150"/>
            <a:chExt cx="10515600" cy="552450"/>
          </a:xfrm>
        </p:grpSpPr>
        <p:sp>
          <p:nvSpPr>
            <p:cNvPr id="26" name="Rectangle 26"/>
            <p:cNvSpPr/>
            <p:nvPr/>
          </p:nvSpPr>
          <p:spPr>
            <a:xfrm>
              <a:off x="838200" y="53911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749" y="55626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49349" y="5562600"/>
              <a:ext cx="734932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书上第 4 章先讲 for，我们先从更简单的 while 学起，它在书本 P51 例 4-4。</a:t>
              </a:r>
            </a:p>
          </p:txBody>
        </p:sp>
      </p:grpSp>
      <p:grpSp>
        <p:nvGrpSpPr>
          <p:cNvPr id="31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30" name="TextBox 30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P51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一、为什么需要循环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妈妈说：只要还没写完，就得一直写</a:t>
            </a:r>
          </a:p>
        </p:txBody>
      </p:sp>
      <p:grpSp>
        <p:nvGrpSpPr>
          <p:cNvPr id="11" name="say"/>
          <p:cNvGrpSpPr/>
          <p:nvPr/>
        </p:nvGrpSpPr>
        <p:grpSpPr>
          <a:xfrm>
            <a:off x="838200" y="2038350"/>
            <a:ext cx="10515600" cy="723900"/>
            <a:chOff x="838200" y="2038350"/>
            <a:chExt cx="10515600" cy="723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723900"/>
            </a:xfrm>
            <a:prstGeom prst="roundRect">
              <a:avLst>
                <a:gd name="adj" fmla="val 1578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996860" y="2286000"/>
              <a:ext cx="819828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写作业前，妈妈对你说：“只要你还没写完所有作业，你就得一直写。”</a:t>
              </a:r>
            </a:p>
          </p:txBody>
        </p:sp>
      </p:grpSp>
      <p:grpSp>
        <p:nvGrpSpPr>
          <p:cNvPr id="17" name="c1"/>
          <p:cNvGrpSpPr/>
          <p:nvPr/>
        </p:nvGrpSpPr>
        <p:grpSpPr>
          <a:xfrm>
            <a:off x="838200" y="3009900"/>
            <a:ext cx="3352800" cy="1676400"/>
            <a:chOff x="838200" y="3009900"/>
            <a:chExt cx="3352800" cy="1676400"/>
          </a:xfrm>
        </p:grpSpPr>
        <p:sp>
          <p:nvSpPr>
            <p:cNvPr id="12" name="Rectangle 12"/>
            <p:cNvSpPr/>
            <p:nvPr/>
          </p:nvSpPr>
          <p:spPr>
            <a:xfrm>
              <a:off x="838200" y="3009900"/>
              <a:ext cx="3352800" cy="1676400"/>
            </a:xfrm>
            <a:prstGeom prst="roundRect">
              <a:avLst>
                <a:gd name="adj" fmla="val 5682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1009650" y="32194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108580" y="32631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57325" y="3248025"/>
              <a:ext cx="1284478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抬头看一眼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96518" y="3651250"/>
              <a:ext cx="1693164" cy="970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每写完一门，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抬头想一想：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作业都写完了吗？</a:t>
              </a:r>
            </a:p>
          </p:txBody>
        </p:sp>
      </p:grpSp>
      <p:grpSp>
        <p:nvGrpSpPr>
          <p:cNvPr id="23" name="c2"/>
          <p:cNvGrpSpPr/>
          <p:nvPr/>
        </p:nvGrpSpPr>
        <p:grpSpPr>
          <a:xfrm>
            <a:off x="4419600" y="3009900"/>
            <a:ext cx="3352800" cy="1676400"/>
            <a:chOff x="4419600" y="3009900"/>
            <a:chExt cx="3352800" cy="1676400"/>
          </a:xfrm>
        </p:grpSpPr>
        <p:sp>
          <p:nvSpPr>
            <p:cNvPr id="18" name="Rectangle 18"/>
            <p:cNvSpPr/>
            <p:nvPr/>
          </p:nvSpPr>
          <p:spPr>
            <a:xfrm>
              <a:off x="4419600" y="3009900"/>
              <a:ext cx="3352800" cy="1676400"/>
            </a:xfrm>
            <a:prstGeom prst="roundRect">
              <a:avLst>
                <a:gd name="adj" fmla="val 5682"/>
              </a:avLst>
            </a:prstGeom>
            <a:solidFill>
              <a:srgbClr val="EEF5E9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4591050" y="3219450"/>
              <a:ext cx="342900" cy="342900"/>
            </a:xfrm>
            <a:prstGeom prst="ellipse">
              <a:avLst/>
            </a:prstGeom>
            <a:solidFill>
              <a:srgbClr val="538135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689980" y="32631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038725" y="324802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还没写完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677918" y="3651250"/>
              <a:ext cx="1944624" cy="970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条件成立（true），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低下头，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接着写下一门。</a:t>
              </a:r>
            </a:p>
          </p:txBody>
        </p:sp>
      </p:grpSp>
      <p:grpSp>
        <p:nvGrpSpPr>
          <p:cNvPr id="29" name="c3"/>
          <p:cNvGrpSpPr/>
          <p:nvPr/>
        </p:nvGrpSpPr>
        <p:grpSpPr>
          <a:xfrm>
            <a:off x="8001000" y="3009900"/>
            <a:ext cx="3352800" cy="1676400"/>
            <a:chOff x="8001000" y="3009900"/>
            <a:chExt cx="3352800" cy="1676400"/>
          </a:xfrm>
        </p:grpSpPr>
        <p:sp>
          <p:nvSpPr>
            <p:cNvPr id="24" name="Rectangle 24"/>
            <p:cNvSpPr/>
            <p:nvPr/>
          </p:nvSpPr>
          <p:spPr>
            <a:xfrm>
              <a:off x="8001000" y="3009900"/>
              <a:ext cx="3352800" cy="1676400"/>
            </a:xfrm>
            <a:prstGeom prst="roundRect">
              <a:avLst>
                <a:gd name="adj" fmla="val 5682"/>
              </a:avLst>
            </a:prstGeom>
            <a:solidFill>
              <a:srgbClr val="FBECEC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5" name="Ellipse 25"/>
            <p:cNvSpPr/>
            <p:nvPr/>
          </p:nvSpPr>
          <p:spPr>
            <a:xfrm>
              <a:off x="8172450" y="3219450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271380" y="32631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620125" y="324802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全写完了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259318" y="3651250"/>
              <a:ext cx="2217039" cy="970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条件不成立（false），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不用再写了，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开心地出去玩！</a:t>
              </a:r>
            </a:p>
          </p:txBody>
        </p:sp>
      </p:grpSp>
      <p:grpSp>
        <p:nvGrpSpPr>
          <p:cNvPr id="33" name="two"/>
          <p:cNvGrpSpPr/>
          <p:nvPr/>
        </p:nvGrpSpPr>
        <p:grpSpPr>
          <a:xfrm>
            <a:off x="838200" y="4914900"/>
            <a:ext cx="10515600" cy="914400"/>
            <a:chOff x="838200" y="4914900"/>
            <a:chExt cx="10515600" cy="914400"/>
          </a:xfrm>
        </p:grpSpPr>
        <p:sp>
          <p:nvSpPr>
            <p:cNvPr id="30" name="Rectangle 30"/>
            <p:cNvSpPr/>
            <p:nvPr/>
          </p:nvSpPr>
          <p:spPr>
            <a:xfrm>
              <a:off x="838200" y="491490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8606" y="50800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两样东西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162556" y="5041900"/>
              <a:ext cx="52760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一个判断条件：还没写完所有作业，它叫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循环条件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一件反复做的事：写作业，它叫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循环体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3847138" y="3111500"/>
            <a:ext cx="4497724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while 循环的写法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333227" y="4038600"/>
            <a:ext cx="3525545" cy="308991"/>
            <a:chOff x="4333227" y="4038600"/>
            <a:chExt cx="3525545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333227" y="4038600"/>
              <a:ext cx="352554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从 if 到 while · 一般形式 · 执行流程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8165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二、while 循环的写法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359946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if 和 while 的流程区别</a:t>
            </a:r>
          </a:p>
        </p:txBody>
      </p:sp>
      <p:grpSp>
        <p:nvGrpSpPr>
          <p:cNvPr id="28" name="left"/>
          <p:cNvGrpSpPr/>
          <p:nvPr/>
        </p:nvGrpSpPr>
        <p:grpSpPr>
          <a:xfrm>
            <a:off x="1840300" y="1898650"/>
            <a:ext cx="2722175" cy="3778250"/>
            <a:chOff x="1840300" y="1898650"/>
            <a:chExt cx="2722175" cy="3778250"/>
          </a:xfrm>
        </p:grpSpPr>
        <p:sp>
          <p:nvSpPr>
            <p:cNvPr id="9" name="TextBox 9"/>
            <p:cNvSpPr txBox="1"/>
            <p:nvPr/>
          </p:nvSpPr>
          <p:spPr>
            <a:xfrm>
              <a:off x="1840300" y="1898650"/>
              <a:ext cx="241539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if：条件成立就做一次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2333625" y="222885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817495" y="23304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3048000" y="268605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981325" y="30194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1857375" y="3124200"/>
              <a:ext cx="2381250" cy="609600"/>
            </a:xfrm>
            <a:custGeom>
              <a:avLst/>
              <a:gdLst/>
              <a:ahLst/>
              <a:cxnLst/>
              <a:rect l="l" t="t" r="r" b="b"/>
              <a:pathLst>
                <a:path w="2381250" h="609600">
                  <a:moveTo>
                    <a:pt x="1190625" y="0"/>
                  </a:moveTo>
                  <a:lnTo>
                    <a:pt x="2381250" y="304800"/>
                  </a:lnTo>
                  <a:lnTo>
                    <a:pt x="1190625" y="6096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484310" y="3302000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条件成立？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3048000" y="373380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2981325" y="40671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135630" y="384175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2000250" y="4171950"/>
              <a:ext cx="2095500" cy="4953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2706434" y="429260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做某事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3048000" y="4667250"/>
              <a:ext cx="9525" cy="466725"/>
            </a:xfrm>
            <a:custGeom>
              <a:avLst/>
              <a:gdLst/>
              <a:ahLst/>
              <a:cxnLst/>
              <a:rect l="l" t="t" r="r" b="b"/>
              <a:pathLst>
                <a:path w="9525" h="466725">
                  <a:moveTo>
                    <a:pt x="0" y="0"/>
                  </a:moveTo>
                  <a:lnTo>
                    <a:pt x="0" y="4667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981325" y="51149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23"/>
            <p:cNvSpPr/>
            <p:nvPr/>
          </p:nvSpPr>
          <p:spPr>
            <a:xfrm>
              <a:off x="3857625" y="3429000"/>
              <a:ext cx="704850" cy="2019300"/>
            </a:xfrm>
            <a:custGeom>
              <a:avLst/>
              <a:gdLst/>
              <a:ahLst/>
              <a:cxnLst/>
              <a:rect l="l" t="t" r="r" b="b"/>
              <a:pathLst>
                <a:path w="704850" h="2019300">
                  <a:moveTo>
                    <a:pt x="381000" y="0"/>
                  </a:moveTo>
                  <a:lnTo>
                    <a:pt x="704850" y="0"/>
                  </a:lnTo>
                  <a:lnTo>
                    <a:pt x="704850" y="2019300"/>
                  </a:lnTo>
                  <a:lnTo>
                    <a:pt x="0" y="201930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762375" y="53816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114300" y="0"/>
                  </a:moveTo>
                  <a:lnTo>
                    <a:pt x="114300" y="1333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288155" y="315595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2333625" y="521970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2817495" y="53213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  <p:grpSp>
        <p:nvGrpSpPr>
          <p:cNvPr id="48" name="right"/>
          <p:cNvGrpSpPr/>
          <p:nvPr/>
        </p:nvGrpSpPr>
        <p:grpSpPr>
          <a:xfrm>
            <a:off x="7058025" y="1898650"/>
            <a:ext cx="3028950" cy="3778250"/>
            <a:chOff x="7058025" y="1898650"/>
            <a:chExt cx="3028950" cy="3778250"/>
          </a:xfrm>
        </p:grpSpPr>
        <p:sp>
          <p:nvSpPr>
            <p:cNvPr id="29" name="TextBox 29"/>
            <p:cNvSpPr txBox="1"/>
            <p:nvPr/>
          </p:nvSpPr>
          <p:spPr>
            <a:xfrm>
              <a:off x="7161255" y="1898650"/>
              <a:ext cx="28224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while：条件成立就一直做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7858125" y="222885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341995" y="23304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8572500" y="268605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3" name="Freeform 33"/>
            <p:cNvSpPr/>
            <p:nvPr/>
          </p:nvSpPr>
          <p:spPr>
            <a:xfrm>
              <a:off x="8505825" y="30194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4" name="Freeform 34"/>
            <p:cNvSpPr/>
            <p:nvPr/>
          </p:nvSpPr>
          <p:spPr>
            <a:xfrm>
              <a:off x="7381875" y="3124200"/>
              <a:ext cx="2381250" cy="609600"/>
            </a:xfrm>
            <a:custGeom>
              <a:avLst/>
              <a:gdLst/>
              <a:ahLst/>
              <a:cxnLst/>
              <a:rect l="l" t="t" r="r" b="b"/>
              <a:pathLst>
                <a:path w="2381250" h="609600">
                  <a:moveTo>
                    <a:pt x="1190625" y="0"/>
                  </a:moveTo>
                  <a:lnTo>
                    <a:pt x="2381250" y="304800"/>
                  </a:lnTo>
                  <a:lnTo>
                    <a:pt x="1190625" y="6096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8008811" y="3302000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条件成立？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8572500" y="373380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8505825" y="40671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8660130" y="384175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7524750" y="4171950"/>
              <a:ext cx="2095500" cy="4953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8230934" y="429260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做某事</a:t>
              </a:r>
            </a:p>
          </p:txBody>
        </p:sp>
        <p:sp>
          <p:nvSpPr>
            <p:cNvPr id="41" name="Freeform 41"/>
            <p:cNvSpPr/>
            <p:nvPr/>
          </p:nvSpPr>
          <p:spPr>
            <a:xfrm>
              <a:off x="7058025" y="3429000"/>
              <a:ext cx="1514475" cy="1466850"/>
            </a:xfrm>
            <a:custGeom>
              <a:avLst/>
              <a:gdLst/>
              <a:ahLst/>
              <a:cxnLst/>
              <a:rect l="l" t="t" r="r" b="b"/>
              <a:pathLst>
                <a:path w="1514475" h="1466850">
                  <a:moveTo>
                    <a:pt x="1514475" y="1238250"/>
                  </a:moveTo>
                  <a:lnTo>
                    <a:pt x="1514475" y="1466850"/>
                  </a:lnTo>
                  <a:lnTo>
                    <a:pt x="0" y="1466850"/>
                  </a:lnTo>
                  <a:lnTo>
                    <a:pt x="0" y="0"/>
                  </a:lnTo>
                  <a:lnTo>
                    <a:pt x="228600" y="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42" name="Freeform 42"/>
            <p:cNvSpPr/>
            <p:nvPr/>
          </p:nvSpPr>
          <p:spPr>
            <a:xfrm>
              <a:off x="7267575" y="33623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3" name="Freeform 43"/>
            <p:cNvSpPr/>
            <p:nvPr/>
          </p:nvSpPr>
          <p:spPr>
            <a:xfrm>
              <a:off x="9382125" y="3429000"/>
              <a:ext cx="704850" cy="2019300"/>
            </a:xfrm>
            <a:custGeom>
              <a:avLst/>
              <a:gdLst/>
              <a:ahLst/>
              <a:cxnLst/>
              <a:rect l="l" t="t" r="r" b="b"/>
              <a:pathLst>
                <a:path w="704850" h="2019300">
                  <a:moveTo>
                    <a:pt x="381000" y="0"/>
                  </a:moveTo>
                  <a:lnTo>
                    <a:pt x="704850" y="0"/>
                  </a:lnTo>
                  <a:lnTo>
                    <a:pt x="704850" y="2019300"/>
                  </a:lnTo>
                  <a:lnTo>
                    <a:pt x="0" y="201930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44" name="Freeform 44"/>
            <p:cNvSpPr/>
            <p:nvPr/>
          </p:nvSpPr>
          <p:spPr>
            <a:xfrm>
              <a:off x="9286875" y="53816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114300" y="0"/>
                  </a:moveTo>
                  <a:lnTo>
                    <a:pt x="114300" y="1333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9812655" y="315595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46" name="Rectangle 46"/>
            <p:cNvSpPr/>
            <p:nvPr/>
          </p:nvSpPr>
          <p:spPr>
            <a:xfrm>
              <a:off x="7858125" y="521970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8341995" y="53213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  <p:grpSp>
        <p:nvGrpSpPr>
          <p:cNvPr id="53" name="diff"/>
          <p:cNvGrpSpPr/>
          <p:nvPr/>
        </p:nvGrpSpPr>
        <p:grpSpPr>
          <a:xfrm>
            <a:off x="838200" y="5753100"/>
            <a:ext cx="10515600" cy="561975"/>
            <a:chOff x="838200" y="5753100"/>
            <a:chExt cx="10515600" cy="561975"/>
          </a:xfrm>
        </p:grpSpPr>
        <p:sp>
          <p:nvSpPr>
            <p:cNvPr id="49" name="Rectangle 49"/>
            <p:cNvSpPr/>
            <p:nvPr/>
          </p:nvSpPr>
          <p:spPr>
            <a:xfrm>
              <a:off x="838200" y="575310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50" name="Rectangle 50"/>
            <p:cNvSpPr/>
            <p:nvPr/>
          </p:nvSpPr>
          <p:spPr>
            <a:xfrm>
              <a:off x="838200" y="575310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1039368" y="592137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不同在哪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2087118" y="5921375"/>
              <a:ext cx="72912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做完一次，不往下走，而是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回到条件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再问一遍，于是转成了一个圈。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8165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二、while 循环的写法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34200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while 循环的一般形式</a:t>
            </a:r>
          </a:p>
        </p:txBody>
      </p:sp>
      <p:grpSp>
        <p:nvGrpSpPr>
          <p:cNvPr id="12" name="form"/>
          <p:cNvGrpSpPr/>
          <p:nvPr/>
        </p:nvGrpSpPr>
        <p:grpSpPr>
          <a:xfrm>
            <a:off x="838200" y="2114550"/>
            <a:ext cx="4953000" cy="1419225"/>
            <a:chOff x="838200" y="2114550"/>
            <a:chExt cx="4953000" cy="14192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953000" cy="14192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419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6320" y="2260600"/>
              <a:ext cx="2737485" cy="12211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(循环条件) {</a:t>
              </a:r>
              <a:b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循环体</a:t>
              </a:r>
              <a:b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0" name="labels"/>
          <p:cNvGrpSpPr/>
          <p:nvPr/>
        </p:nvGrpSpPr>
        <p:grpSpPr>
          <a:xfrm>
            <a:off x="6286500" y="2114550"/>
            <a:ext cx="5067300" cy="2247900"/>
            <a:chOff x="6286500" y="2114550"/>
            <a:chExt cx="5067300" cy="2247900"/>
          </a:xfrm>
        </p:grpSpPr>
        <p:sp>
          <p:nvSpPr>
            <p:cNvPr id="13" name="Rectangle 13"/>
            <p:cNvSpPr/>
            <p:nvPr/>
          </p:nvSpPr>
          <p:spPr>
            <a:xfrm>
              <a:off x="6286500" y="2114550"/>
              <a:ext cx="50673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286500" y="211455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486906" y="2279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循环条件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10856" y="2241550"/>
              <a:ext cx="23042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在什么情况下重复？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条件成立，就接着做。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286500" y="3448050"/>
              <a:ext cx="50673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86906" y="36131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循环体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382256" y="3575050"/>
              <a:ext cx="20756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要反复做的事情，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可以写好多条语句。</a:t>
              </a:r>
            </a:p>
          </p:txBody>
        </p:sp>
      </p:grpSp>
      <p:grpSp>
        <p:nvGrpSpPr>
          <p:cNvPr id="24" name="read"/>
          <p:cNvGrpSpPr/>
          <p:nvPr/>
        </p:nvGrpSpPr>
        <p:grpSpPr>
          <a:xfrm>
            <a:off x="838200" y="3810000"/>
            <a:ext cx="4953000" cy="981075"/>
            <a:chOff x="838200" y="3810000"/>
            <a:chExt cx="4953000" cy="981075"/>
          </a:xfrm>
        </p:grpSpPr>
        <p:sp>
          <p:nvSpPr>
            <p:cNvPr id="21" name="Rectangle 21"/>
            <p:cNvSpPr/>
            <p:nvPr/>
          </p:nvSpPr>
          <p:spPr>
            <a:xfrm>
              <a:off x="838200" y="3810000"/>
              <a:ext cx="4953000" cy="981075"/>
            </a:xfrm>
            <a:prstGeom prst="roundRect">
              <a:avLst>
                <a:gd name="adj" fmla="val 7767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7463" y="3978275"/>
              <a:ext cx="5644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读作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61363" y="3927475"/>
              <a:ext cx="1893316" cy="777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只要 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条件成立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 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执行循环体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9" name="brace"/>
          <p:cNvGrpSpPr/>
          <p:nvPr/>
        </p:nvGrpSpPr>
        <p:grpSpPr>
          <a:xfrm>
            <a:off x="6286500" y="4648200"/>
            <a:ext cx="5067300" cy="857250"/>
            <a:chOff x="6286500" y="4648200"/>
            <a:chExt cx="5067300" cy="857250"/>
          </a:xfrm>
        </p:grpSpPr>
        <p:sp>
          <p:nvSpPr>
            <p:cNvPr id="25" name="Rectangle 25"/>
            <p:cNvSpPr/>
            <p:nvPr/>
          </p:nvSpPr>
          <p:spPr>
            <a:xfrm>
              <a:off x="6286500" y="4648200"/>
              <a:ext cx="5067300" cy="8572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286500" y="4648200"/>
              <a:ext cx="47625" cy="8572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488049" y="481965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小提醒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297674" y="4781550"/>
              <a:ext cx="3226562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循环体只有一条语句时，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大括号可以省略，初学建议都加上。</a:t>
              </a:r>
            </a:p>
          </p:txBody>
        </p:sp>
      </p:grpSp>
      <p:grpSp>
        <p:nvGrpSpPr>
          <p:cNvPr id="33" name="note"/>
          <p:cNvGrpSpPr/>
          <p:nvPr/>
        </p:nvGrpSpPr>
        <p:grpSpPr>
          <a:xfrm>
            <a:off x="838200" y="5562600"/>
            <a:ext cx="10515600" cy="552450"/>
            <a:chOff x="838200" y="5562600"/>
            <a:chExt cx="10515600" cy="552450"/>
          </a:xfrm>
        </p:grpSpPr>
        <p:sp>
          <p:nvSpPr>
            <p:cNvPr id="30" name="Rectangle 30"/>
            <p:cNvSpPr/>
            <p:nvPr/>
          </p:nvSpPr>
          <p:spPr>
            <a:xfrm>
              <a:off x="838200" y="55626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9749" y="57340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49349" y="5734050"/>
              <a:ext cx="81044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P51 中部 while 一般形式的旁边写上：只要 循环条件成立，就 执行循环体。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8165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二、while 循环的写法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62049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执行流程：先判断，再执行，回去再判断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476750" cy="1628775"/>
            <a:chOff x="838200" y="2114550"/>
            <a:chExt cx="4476750" cy="16287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476750" cy="16287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6287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70125"/>
              <a:ext cx="2917317" cy="14100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 ① 循环条件 ) {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② 循环体;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 后面的语句;</a:t>
              </a:r>
            </a:p>
          </p:txBody>
        </p:sp>
      </p:grpSp>
      <p:grpSp>
        <p:nvGrpSpPr>
          <p:cNvPr id="17" name="s1"/>
          <p:cNvGrpSpPr/>
          <p:nvPr/>
        </p:nvGrpSpPr>
        <p:grpSpPr>
          <a:xfrm>
            <a:off x="5753100" y="2076450"/>
            <a:ext cx="4257561" cy="729107"/>
            <a:chOff x="5753100" y="2076450"/>
            <a:chExt cx="4257561" cy="729107"/>
          </a:xfrm>
        </p:grpSpPr>
        <p:sp>
          <p:nvSpPr>
            <p:cNvPr id="13" name="Ellipse 13"/>
            <p:cNvSpPr/>
            <p:nvPr/>
          </p:nvSpPr>
          <p:spPr>
            <a:xfrm>
              <a:off x="5753100" y="20764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852030" y="21201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238875" y="2105025"/>
              <a:ext cx="7783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先判断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240018" y="2482850"/>
              <a:ext cx="37706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程序走到 while，先看看 ① 成不成立。</a:t>
              </a:r>
            </a:p>
          </p:txBody>
        </p:sp>
      </p:grpSp>
      <p:grpSp>
        <p:nvGrpSpPr>
          <p:cNvPr id="22" name="s2"/>
          <p:cNvGrpSpPr/>
          <p:nvPr/>
        </p:nvGrpSpPr>
        <p:grpSpPr>
          <a:xfrm>
            <a:off x="5753100" y="3009900"/>
            <a:ext cx="4090968" cy="729107"/>
            <a:chOff x="5753100" y="3009900"/>
            <a:chExt cx="4090968" cy="729107"/>
          </a:xfrm>
        </p:grpSpPr>
        <p:sp>
          <p:nvSpPr>
            <p:cNvPr id="18" name="Ellipse 18"/>
            <p:cNvSpPr/>
            <p:nvPr/>
          </p:nvSpPr>
          <p:spPr>
            <a:xfrm>
              <a:off x="5753100" y="30099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852030" y="30535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38875" y="303847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成立就做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40018" y="3416300"/>
              <a:ext cx="360405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进入大括号，把 ② 从上到下做一遍。</a:t>
              </a:r>
            </a:p>
          </p:txBody>
        </p:sp>
      </p:grpSp>
      <p:grpSp>
        <p:nvGrpSpPr>
          <p:cNvPr id="27" name="s3"/>
          <p:cNvGrpSpPr/>
          <p:nvPr/>
        </p:nvGrpSpPr>
        <p:grpSpPr>
          <a:xfrm>
            <a:off x="5753100" y="3943350"/>
            <a:ext cx="4000453" cy="729107"/>
            <a:chOff x="5753100" y="3943350"/>
            <a:chExt cx="4000453" cy="729107"/>
          </a:xfrm>
        </p:grpSpPr>
        <p:sp>
          <p:nvSpPr>
            <p:cNvPr id="23" name="Ellipse 23"/>
            <p:cNvSpPr/>
            <p:nvPr/>
          </p:nvSpPr>
          <p:spPr>
            <a:xfrm>
              <a:off x="5753100" y="39433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852030" y="39870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238875" y="397192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回去再问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240018" y="4349750"/>
              <a:ext cx="35135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做完 ②，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自动回到 ①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，再判断一次。</a:t>
              </a:r>
            </a:p>
          </p:txBody>
        </p:sp>
      </p:grpSp>
      <p:grpSp>
        <p:nvGrpSpPr>
          <p:cNvPr id="32" name="s4"/>
          <p:cNvGrpSpPr/>
          <p:nvPr/>
        </p:nvGrpSpPr>
        <p:grpSpPr>
          <a:xfrm>
            <a:off x="5753100" y="4876800"/>
            <a:ext cx="3302432" cy="729107"/>
            <a:chOff x="5753100" y="4876800"/>
            <a:chExt cx="3302432" cy="729107"/>
          </a:xfrm>
        </p:grpSpPr>
        <p:sp>
          <p:nvSpPr>
            <p:cNvPr id="28" name="Ellipse 28"/>
            <p:cNvSpPr/>
            <p:nvPr/>
          </p:nvSpPr>
          <p:spPr>
            <a:xfrm>
              <a:off x="5753100" y="4876800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5852030" y="49204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238875" y="4905375"/>
              <a:ext cx="1284478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不成立就走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240018" y="5283200"/>
              <a:ext cx="281551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跳过整个 while，去执行 ③。</a:t>
              </a:r>
            </a:p>
          </p:txBody>
        </p:sp>
      </p:grpSp>
      <p:grpSp>
        <p:nvGrpSpPr>
          <p:cNvPr id="36" name="sum"/>
          <p:cNvGrpSpPr/>
          <p:nvPr/>
        </p:nvGrpSpPr>
        <p:grpSpPr>
          <a:xfrm>
            <a:off x="838200" y="4476750"/>
            <a:ext cx="4476750" cy="1257300"/>
            <a:chOff x="838200" y="4476750"/>
            <a:chExt cx="4476750" cy="1257300"/>
          </a:xfrm>
        </p:grpSpPr>
        <p:sp>
          <p:nvSpPr>
            <p:cNvPr id="33" name="Rectangle 33"/>
            <p:cNvSpPr/>
            <p:nvPr/>
          </p:nvSpPr>
          <p:spPr>
            <a:xfrm>
              <a:off x="838200" y="4476750"/>
              <a:ext cx="4476750" cy="1257300"/>
            </a:xfrm>
            <a:prstGeom prst="roundRect">
              <a:avLst>
                <a:gd name="adj" fmla="val 606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8606" y="46418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简单说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933956" y="4603750"/>
              <a:ext cx="2761488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判断、执行、回去再判断，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一圈一圈转下去，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直到条件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不成立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才离开。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第三部分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4129840" y="3111500"/>
            <a:ext cx="3932320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生活中的 while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109893" y="4038600"/>
            <a:ext cx="3972215" cy="308991"/>
            <a:chOff x="4109893" y="4038600"/>
            <a:chExt cx="3972215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109893" y="4038600"/>
              <a:ext cx="397221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听音乐 · 摘苹果 · 减肥 · 飞行棋 · 乘地铁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338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三、生活中的 while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听到音乐就转一圈</a:t>
            </a:r>
          </a:p>
        </p:txBody>
      </p:sp>
      <p:grpSp>
        <p:nvGrpSpPr>
          <p:cNvPr id="28" name="left"/>
          <p:cNvGrpSpPr/>
          <p:nvPr/>
        </p:nvGrpSpPr>
        <p:grpSpPr>
          <a:xfrm>
            <a:off x="1590265" y="1911350"/>
            <a:ext cx="2972210" cy="3765550"/>
            <a:chOff x="1590265" y="1911350"/>
            <a:chExt cx="2972210" cy="3765550"/>
          </a:xfrm>
        </p:grpSpPr>
        <p:sp>
          <p:nvSpPr>
            <p:cNvPr id="9" name="TextBox 9"/>
            <p:cNvSpPr txBox="1"/>
            <p:nvPr/>
          </p:nvSpPr>
          <p:spPr>
            <a:xfrm>
              <a:off x="1590265" y="1911350"/>
              <a:ext cx="29154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(听到音乐) { 转一圈; }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2333625" y="222885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817495" y="23304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3048000" y="268605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981325" y="30194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1857375" y="3124200"/>
              <a:ext cx="2381250" cy="609600"/>
            </a:xfrm>
            <a:custGeom>
              <a:avLst/>
              <a:gdLst/>
              <a:ahLst/>
              <a:cxnLst/>
              <a:rect l="l" t="t" r="r" b="b"/>
              <a:pathLst>
                <a:path w="2381250" h="609600">
                  <a:moveTo>
                    <a:pt x="1190625" y="0"/>
                  </a:moveTo>
                  <a:lnTo>
                    <a:pt x="2381250" y="304800"/>
                  </a:lnTo>
                  <a:lnTo>
                    <a:pt x="1190625" y="6096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484310" y="3302000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听到音乐？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3048000" y="373380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2981325" y="40671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135630" y="384175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2000250" y="4171950"/>
              <a:ext cx="2095500" cy="4953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2706434" y="429260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转一圈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3048000" y="4667250"/>
              <a:ext cx="9525" cy="466725"/>
            </a:xfrm>
            <a:custGeom>
              <a:avLst/>
              <a:gdLst/>
              <a:ahLst/>
              <a:cxnLst/>
              <a:rect l="l" t="t" r="r" b="b"/>
              <a:pathLst>
                <a:path w="9525" h="466725">
                  <a:moveTo>
                    <a:pt x="0" y="0"/>
                  </a:moveTo>
                  <a:lnTo>
                    <a:pt x="0" y="4667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981325" y="51149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23"/>
            <p:cNvSpPr/>
            <p:nvPr/>
          </p:nvSpPr>
          <p:spPr>
            <a:xfrm>
              <a:off x="3857625" y="3429000"/>
              <a:ext cx="704850" cy="2019300"/>
            </a:xfrm>
            <a:custGeom>
              <a:avLst/>
              <a:gdLst/>
              <a:ahLst/>
              <a:cxnLst/>
              <a:rect l="l" t="t" r="r" b="b"/>
              <a:pathLst>
                <a:path w="704850" h="2019300">
                  <a:moveTo>
                    <a:pt x="381000" y="0"/>
                  </a:moveTo>
                  <a:lnTo>
                    <a:pt x="704850" y="0"/>
                  </a:lnTo>
                  <a:lnTo>
                    <a:pt x="704850" y="2019300"/>
                  </a:lnTo>
                  <a:lnTo>
                    <a:pt x="0" y="201930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762375" y="53816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114300" y="0"/>
                  </a:moveTo>
                  <a:lnTo>
                    <a:pt x="114300" y="1333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288155" y="315595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2333625" y="521970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2817495" y="53213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  <p:grpSp>
        <p:nvGrpSpPr>
          <p:cNvPr id="30" name="q"/>
          <p:cNvGrpSpPr/>
          <p:nvPr/>
        </p:nvGrpSpPr>
        <p:grpSpPr>
          <a:xfrm>
            <a:off x="4792218" y="2603500"/>
            <a:ext cx="1483614" cy="1618107"/>
            <a:chOff x="4792218" y="2603500"/>
            <a:chExt cx="1483614" cy="1618107"/>
          </a:xfrm>
        </p:grpSpPr>
        <p:sp>
          <p:nvSpPr>
            <p:cNvPr id="29" name="TextBox 29"/>
            <p:cNvSpPr txBox="1"/>
            <p:nvPr/>
          </p:nvSpPr>
          <p:spPr>
            <a:xfrm>
              <a:off x="4792218" y="2603500"/>
              <a:ext cx="1483614" cy="16181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说一说：</a:t>
              </a:r>
              <a:b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左边的代码，</a:t>
              </a:r>
              <a:b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用中文怎么读？</a:t>
              </a:r>
              <a:b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 if 换成</a:t>
              </a:r>
              <a:b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 会怎样？</a:t>
              </a:r>
            </a:p>
          </p:txBody>
        </p:sp>
      </p:grpSp>
      <p:grpSp>
        <p:nvGrpSpPr>
          <p:cNvPr id="50" name="right"/>
          <p:cNvGrpSpPr/>
          <p:nvPr/>
        </p:nvGrpSpPr>
        <p:grpSpPr>
          <a:xfrm>
            <a:off x="6931514" y="1911350"/>
            <a:ext cx="3281972" cy="3765550"/>
            <a:chOff x="6931514" y="1911350"/>
            <a:chExt cx="3281972" cy="3765550"/>
          </a:xfrm>
        </p:grpSpPr>
        <p:sp>
          <p:nvSpPr>
            <p:cNvPr id="31" name="TextBox 31"/>
            <p:cNvSpPr txBox="1"/>
            <p:nvPr/>
          </p:nvSpPr>
          <p:spPr>
            <a:xfrm>
              <a:off x="6931514" y="1911350"/>
              <a:ext cx="328197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while (听到音乐) { 转一圈; }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7858125" y="222885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8341995" y="23304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572500" y="268605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5" name="Freeform 35"/>
            <p:cNvSpPr/>
            <p:nvPr/>
          </p:nvSpPr>
          <p:spPr>
            <a:xfrm>
              <a:off x="8505825" y="30194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6" name="Freeform 36"/>
            <p:cNvSpPr/>
            <p:nvPr/>
          </p:nvSpPr>
          <p:spPr>
            <a:xfrm>
              <a:off x="7381875" y="3124200"/>
              <a:ext cx="2381250" cy="609600"/>
            </a:xfrm>
            <a:custGeom>
              <a:avLst/>
              <a:gdLst/>
              <a:ahLst/>
              <a:cxnLst/>
              <a:rect l="l" t="t" r="r" b="b"/>
              <a:pathLst>
                <a:path w="2381250" h="609600">
                  <a:moveTo>
                    <a:pt x="1190625" y="0"/>
                  </a:moveTo>
                  <a:lnTo>
                    <a:pt x="2381250" y="304800"/>
                  </a:lnTo>
                  <a:lnTo>
                    <a:pt x="1190625" y="6096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008811" y="3302000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听到音乐？</a:t>
              </a:r>
            </a:p>
          </p:txBody>
        </p:sp>
        <p:sp>
          <p:nvSpPr>
            <p:cNvPr id="38" name="Line 38"/>
            <p:cNvSpPr/>
            <p:nvPr/>
          </p:nvSpPr>
          <p:spPr>
            <a:xfrm>
              <a:off x="8572500" y="373380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9" name="Freeform 39"/>
            <p:cNvSpPr/>
            <p:nvPr/>
          </p:nvSpPr>
          <p:spPr>
            <a:xfrm>
              <a:off x="8505825" y="40671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8660130" y="384175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7524750" y="4171950"/>
              <a:ext cx="2095500" cy="4953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8230934" y="429260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转一圈</a:t>
              </a:r>
            </a:p>
          </p:txBody>
        </p:sp>
        <p:sp>
          <p:nvSpPr>
            <p:cNvPr id="43" name="Freeform 43"/>
            <p:cNvSpPr/>
            <p:nvPr/>
          </p:nvSpPr>
          <p:spPr>
            <a:xfrm>
              <a:off x="7058025" y="3429000"/>
              <a:ext cx="1514475" cy="1466850"/>
            </a:xfrm>
            <a:custGeom>
              <a:avLst/>
              <a:gdLst/>
              <a:ahLst/>
              <a:cxnLst/>
              <a:rect l="l" t="t" r="r" b="b"/>
              <a:pathLst>
                <a:path w="1514475" h="1466850">
                  <a:moveTo>
                    <a:pt x="1514475" y="1238250"/>
                  </a:moveTo>
                  <a:lnTo>
                    <a:pt x="1514475" y="1466850"/>
                  </a:lnTo>
                  <a:lnTo>
                    <a:pt x="0" y="1466850"/>
                  </a:lnTo>
                  <a:lnTo>
                    <a:pt x="0" y="0"/>
                  </a:lnTo>
                  <a:lnTo>
                    <a:pt x="228600" y="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44" name="Freeform 44"/>
            <p:cNvSpPr/>
            <p:nvPr/>
          </p:nvSpPr>
          <p:spPr>
            <a:xfrm>
              <a:off x="7267575" y="33623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5" name="Freeform 45"/>
            <p:cNvSpPr/>
            <p:nvPr/>
          </p:nvSpPr>
          <p:spPr>
            <a:xfrm>
              <a:off x="9382125" y="3429000"/>
              <a:ext cx="704850" cy="2019300"/>
            </a:xfrm>
            <a:custGeom>
              <a:avLst/>
              <a:gdLst/>
              <a:ahLst/>
              <a:cxnLst/>
              <a:rect l="l" t="t" r="r" b="b"/>
              <a:pathLst>
                <a:path w="704850" h="2019300">
                  <a:moveTo>
                    <a:pt x="381000" y="0"/>
                  </a:moveTo>
                  <a:lnTo>
                    <a:pt x="704850" y="0"/>
                  </a:lnTo>
                  <a:lnTo>
                    <a:pt x="704850" y="2019300"/>
                  </a:lnTo>
                  <a:lnTo>
                    <a:pt x="0" y="201930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9286875" y="53816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114300" y="0"/>
                  </a:moveTo>
                  <a:lnTo>
                    <a:pt x="114300" y="1333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9812655" y="315595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48" name="Rectangle 48"/>
            <p:cNvSpPr/>
            <p:nvPr/>
          </p:nvSpPr>
          <p:spPr>
            <a:xfrm>
              <a:off x="7858125" y="521970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8341995" y="53213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  <p:grpSp>
        <p:nvGrpSpPr>
          <p:cNvPr id="53" name="dizzy"/>
          <p:cNvGrpSpPr/>
          <p:nvPr/>
        </p:nvGrpSpPr>
        <p:grpSpPr>
          <a:xfrm>
            <a:off x="4762500" y="4953000"/>
            <a:ext cx="2057400" cy="723900"/>
            <a:chOff x="4762500" y="4953000"/>
            <a:chExt cx="2057400" cy="723900"/>
          </a:xfrm>
        </p:grpSpPr>
        <p:sp>
          <p:nvSpPr>
            <p:cNvPr id="51" name="Rectangle 51"/>
            <p:cNvSpPr/>
            <p:nvPr/>
          </p:nvSpPr>
          <p:spPr>
            <a:xfrm>
              <a:off x="4762500" y="4953000"/>
              <a:ext cx="2057400" cy="723900"/>
            </a:xfrm>
            <a:prstGeom prst="roundRect">
              <a:avLst>
                <a:gd name="adj" fmla="val 15789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4906899" y="5054600"/>
              <a:ext cx="1050404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快转晕了，</a:t>
              </a:r>
              <a:b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我要吐了……</a:t>
              </a:r>
            </a:p>
          </p:txBody>
        </p:sp>
      </p:grpSp>
      <p:grpSp>
        <p:nvGrpSpPr>
          <p:cNvPr id="57" name="parts"/>
          <p:cNvGrpSpPr/>
          <p:nvPr/>
        </p:nvGrpSpPr>
        <p:grpSpPr>
          <a:xfrm>
            <a:off x="838200" y="5810250"/>
            <a:ext cx="10515600" cy="552450"/>
            <a:chOff x="838200" y="5810250"/>
            <a:chExt cx="10515600" cy="552450"/>
          </a:xfrm>
        </p:grpSpPr>
        <p:sp>
          <p:nvSpPr>
            <p:cNvPr id="54" name="Rectangle 54"/>
            <p:cNvSpPr/>
            <p:nvPr/>
          </p:nvSpPr>
          <p:spPr>
            <a:xfrm>
              <a:off x="838200" y="58102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1039749" y="598170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找一找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849374" y="5981700"/>
              <a:ext cx="384459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循环条件：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听到音乐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；循环体：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转一圈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338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三、生活中的 while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树上有苹果，就摘一个</a:t>
            </a:r>
          </a:p>
        </p:txBody>
      </p:sp>
      <p:grpSp>
        <p:nvGrpSpPr>
          <p:cNvPr id="28" name="left"/>
          <p:cNvGrpSpPr/>
          <p:nvPr/>
        </p:nvGrpSpPr>
        <p:grpSpPr>
          <a:xfrm>
            <a:off x="1479204" y="1911350"/>
            <a:ext cx="3137592" cy="3765550"/>
            <a:chOff x="1479204" y="1911350"/>
            <a:chExt cx="3137592" cy="3765550"/>
          </a:xfrm>
        </p:grpSpPr>
        <p:sp>
          <p:nvSpPr>
            <p:cNvPr id="9" name="TextBox 9"/>
            <p:cNvSpPr txBox="1"/>
            <p:nvPr/>
          </p:nvSpPr>
          <p:spPr>
            <a:xfrm>
              <a:off x="1479204" y="1911350"/>
              <a:ext cx="31375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(树上有苹果) { 摘一个; }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2333625" y="222885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817495" y="23304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3048000" y="268605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981325" y="30194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1857375" y="3124200"/>
              <a:ext cx="2381250" cy="609600"/>
            </a:xfrm>
            <a:custGeom>
              <a:avLst/>
              <a:gdLst/>
              <a:ahLst/>
              <a:cxnLst/>
              <a:rect l="l" t="t" r="r" b="b"/>
              <a:pathLst>
                <a:path w="2381250" h="609600">
                  <a:moveTo>
                    <a:pt x="1190625" y="0"/>
                  </a:moveTo>
                  <a:lnTo>
                    <a:pt x="2381250" y="304800"/>
                  </a:lnTo>
                  <a:lnTo>
                    <a:pt x="1190625" y="6096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373249" y="3302000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树上有苹果？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3048000" y="373380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2981325" y="40671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135630" y="384175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2000250" y="4171950"/>
              <a:ext cx="2095500" cy="4953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2706434" y="429260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摘一个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3048000" y="4667250"/>
              <a:ext cx="9525" cy="466725"/>
            </a:xfrm>
            <a:custGeom>
              <a:avLst/>
              <a:gdLst/>
              <a:ahLst/>
              <a:cxnLst/>
              <a:rect l="l" t="t" r="r" b="b"/>
              <a:pathLst>
                <a:path w="9525" h="466725">
                  <a:moveTo>
                    <a:pt x="0" y="0"/>
                  </a:moveTo>
                  <a:lnTo>
                    <a:pt x="0" y="4667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981325" y="51149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23"/>
            <p:cNvSpPr/>
            <p:nvPr/>
          </p:nvSpPr>
          <p:spPr>
            <a:xfrm>
              <a:off x="3857625" y="3429000"/>
              <a:ext cx="704850" cy="2019300"/>
            </a:xfrm>
            <a:custGeom>
              <a:avLst/>
              <a:gdLst/>
              <a:ahLst/>
              <a:cxnLst/>
              <a:rect l="l" t="t" r="r" b="b"/>
              <a:pathLst>
                <a:path w="704850" h="2019300">
                  <a:moveTo>
                    <a:pt x="381000" y="0"/>
                  </a:moveTo>
                  <a:lnTo>
                    <a:pt x="704850" y="0"/>
                  </a:lnTo>
                  <a:lnTo>
                    <a:pt x="704850" y="2019300"/>
                  </a:lnTo>
                  <a:lnTo>
                    <a:pt x="0" y="201930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762375" y="53816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114300" y="0"/>
                  </a:moveTo>
                  <a:lnTo>
                    <a:pt x="114300" y="1333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288155" y="315595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2333625" y="521970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2817495" y="53213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  <p:grpSp>
        <p:nvGrpSpPr>
          <p:cNvPr id="42" name="tree"/>
          <p:cNvGrpSpPr/>
          <p:nvPr/>
        </p:nvGrpSpPr>
        <p:grpSpPr>
          <a:xfrm>
            <a:off x="5048250" y="2819400"/>
            <a:ext cx="1581150" cy="2114550"/>
            <a:chOff x="5048250" y="2819400"/>
            <a:chExt cx="1581150" cy="2114550"/>
          </a:xfrm>
        </p:grpSpPr>
        <p:sp>
          <p:nvSpPr>
            <p:cNvPr id="29" name="Rectangle 29"/>
            <p:cNvSpPr/>
            <p:nvPr/>
          </p:nvSpPr>
          <p:spPr>
            <a:xfrm>
              <a:off x="5676900" y="3905250"/>
              <a:ext cx="266700" cy="914400"/>
            </a:xfrm>
            <a:prstGeom prst="rect">
              <a:avLst/>
            </a:prstGeom>
            <a:solidFill>
              <a:srgbClr val="8B5A2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5219700" y="2933700"/>
              <a:ext cx="1181100" cy="1181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5048250" y="3352800"/>
              <a:ext cx="762000" cy="762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5810250" y="3352800"/>
              <a:ext cx="762000" cy="762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5448300" y="2819400"/>
              <a:ext cx="723900" cy="723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4" name="Ellipse 34"/>
            <p:cNvSpPr/>
            <p:nvPr/>
          </p:nvSpPr>
          <p:spPr>
            <a:xfrm>
              <a:off x="5429250" y="3429000"/>
              <a:ext cx="190500" cy="19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5" name="Ellipse 35"/>
            <p:cNvSpPr/>
            <p:nvPr/>
          </p:nvSpPr>
          <p:spPr>
            <a:xfrm>
              <a:off x="5810250" y="3238500"/>
              <a:ext cx="190500" cy="19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6038850" y="3676650"/>
              <a:ext cx="190500" cy="19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7" name="Ellipse 37"/>
            <p:cNvSpPr/>
            <p:nvPr/>
          </p:nvSpPr>
          <p:spPr>
            <a:xfrm>
              <a:off x="5600700" y="3752850"/>
              <a:ext cx="190500" cy="19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8" name="Ellipse 38"/>
            <p:cNvSpPr/>
            <p:nvPr/>
          </p:nvSpPr>
          <p:spPr>
            <a:xfrm>
              <a:off x="5276850" y="3752850"/>
              <a:ext cx="190500" cy="19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9" name="Ellipse 39"/>
            <p:cNvSpPr/>
            <p:nvPr/>
          </p:nvSpPr>
          <p:spPr>
            <a:xfrm>
              <a:off x="5924550" y="2952750"/>
              <a:ext cx="190500" cy="190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40" name="Freeform 40"/>
            <p:cNvSpPr/>
            <p:nvPr/>
          </p:nvSpPr>
          <p:spPr>
            <a:xfrm>
              <a:off x="6096000" y="4629150"/>
              <a:ext cx="533400" cy="304800"/>
            </a:xfrm>
            <a:custGeom>
              <a:avLst/>
              <a:gdLst/>
              <a:ahLst/>
              <a:cxnLst/>
              <a:rect l="l" t="t" r="r" b="b"/>
              <a:pathLst>
                <a:path w="533400" h="304800">
                  <a:moveTo>
                    <a:pt x="0" y="0"/>
                  </a:moveTo>
                  <a:lnTo>
                    <a:pt x="533400" y="0"/>
                  </a:lnTo>
                  <a:lnTo>
                    <a:pt x="457200" y="304800"/>
                  </a:lnTo>
                  <a:lnTo>
                    <a:pt x="76200" y="304800"/>
                  </a:lnTo>
                  <a:close/>
                </a:path>
              </a:pathLst>
            </a:custGeom>
            <a:solidFill>
              <a:srgbClr val="D9A55B"/>
            </a:solidFill>
            <a:ln w="19050">
              <a:solidFill>
                <a:srgbClr val="8B5A2B"/>
              </a:solidFill>
            </a:ln>
          </p:spPr>
        </p:sp>
        <p:sp>
          <p:nvSpPr>
            <p:cNvPr id="41" name="Ellipse 41"/>
            <p:cNvSpPr/>
            <p:nvPr/>
          </p:nvSpPr>
          <p:spPr>
            <a:xfrm>
              <a:off x="6276975" y="4486275"/>
              <a:ext cx="171450" cy="1714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62" name="right"/>
          <p:cNvGrpSpPr/>
          <p:nvPr/>
        </p:nvGrpSpPr>
        <p:grpSpPr>
          <a:xfrm>
            <a:off x="6820452" y="1911350"/>
            <a:ext cx="3504095" cy="3765550"/>
            <a:chOff x="6820452" y="1911350"/>
            <a:chExt cx="3504095" cy="3765550"/>
          </a:xfrm>
        </p:grpSpPr>
        <p:sp>
          <p:nvSpPr>
            <p:cNvPr id="43" name="TextBox 43"/>
            <p:cNvSpPr txBox="1"/>
            <p:nvPr/>
          </p:nvSpPr>
          <p:spPr>
            <a:xfrm>
              <a:off x="6820452" y="1911350"/>
              <a:ext cx="350409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while (树上有苹果) { 摘一个; }</a:t>
              </a:r>
            </a:p>
          </p:txBody>
        </p:sp>
        <p:sp>
          <p:nvSpPr>
            <p:cNvPr id="44" name="Rectangle 44"/>
            <p:cNvSpPr/>
            <p:nvPr/>
          </p:nvSpPr>
          <p:spPr>
            <a:xfrm>
              <a:off x="7858125" y="222885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8341995" y="23304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46" name="Line 46"/>
            <p:cNvSpPr/>
            <p:nvPr/>
          </p:nvSpPr>
          <p:spPr>
            <a:xfrm>
              <a:off x="8572500" y="268605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47" name="Freeform 47"/>
            <p:cNvSpPr/>
            <p:nvPr/>
          </p:nvSpPr>
          <p:spPr>
            <a:xfrm>
              <a:off x="8505825" y="30194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8" name="Freeform 48"/>
            <p:cNvSpPr/>
            <p:nvPr/>
          </p:nvSpPr>
          <p:spPr>
            <a:xfrm>
              <a:off x="7381875" y="3124200"/>
              <a:ext cx="2381250" cy="609600"/>
            </a:xfrm>
            <a:custGeom>
              <a:avLst/>
              <a:gdLst/>
              <a:ahLst/>
              <a:cxnLst/>
              <a:rect l="l" t="t" r="r" b="b"/>
              <a:pathLst>
                <a:path w="2381250" h="609600">
                  <a:moveTo>
                    <a:pt x="1190625" y="0"/>
                  </a:moveTo>
                  <a:lnTo>
                    <a:pt x="2381250" y="304800"/>
                  </a:lnTo>
                  <a:lnTo>
                    <a:pt x="1190625" y="6096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7897749" y="3302000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树上有苹果？</a:t>
              </a:r>
            </a:p>
          </p:txBody>
        </p:sp>
        <p:sp>
          <p:nvSpPr>
            <p:cNvPr id="50" name="Line 50"/>
            <p:cNvSpPr/>
            <p:nvPr/>
          </p:nvSpPr>
          <p:spPr>
            <a:xfrm>
              <a:off x="8572500" y="373380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51" name="Freeform 51"/>
            <p:cNvSpPr/>
            <p:nvPr/>
          </p:nvSpPr>
          <p:spPr>
            <a:xfrm>
              <a:off x="8505825" y="40671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8660130" y="384175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53" name="Rectangle 53"/>
            <p:cNvSpPr/>
            <p:nvPr/>
          </p:nvSpPr>
          <p:spPr>
            <a:xfrm>
              <a:off x="7524750" y="4171950"/>
              <a:ext cx="2095500" cy="4953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8230934" y="429260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摘一个</a:t>
              </a:r>
            </a:p>
          </p:txBody>
        </p:sp>
        <p:sp>
          <p:nvSpPr>
            <p:cNvPr id="55" name="Freeform 55"/>
            <p:cNvSpPr/>
            <p:nvPr/>
          </p:nvSpPr>
          <p:spPr>
            <a:xfrm>
              <a:off x="7058025" y="3429000"/>
              <a:ext cx="1514475" cy="1466850"/>
            </a:xfrm>
            <a:custGeom>
              <a:avLst/>
              <a:gdLst/>
              <a:ahLst/>
              <a:cxnLst/>
              <a:rect l="l" t="t" r="r" b="b"/>
              <a:pathLst>
                <a:path w="1514475" h="1466850">
                  <a:moveTo>
                    <a:pt x="1514475" y="1238250"/>
                  </a:moveTo>
                  <a:lnTo>
                    <a:pt x="1514475" y="1466850"/>
                  </a:lnTo>
                  <a:lnTo>
                    <a:pt x="0" y="1466850"/>
                  </a:lnTo>
                  <a:lnTo>
                    <a:pt x="0" y="0"/>
                  </a:lnTo>
                  <a:lnTo>
                    <a:pt x="228600" y="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56" name="Freeform 56"/>
            <p:cNvSpPr/>
            <p:nvPr/>
          </p:nvSpPr>
          <p:spPr>
            <a:xfrm>
              <a:off x="7267575" y="33623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57" name="Freeform 57"/>
            <p:cNvSpPr/>
            <p:nvPr/>
          </p:nvSpPr>
          <p:spPr>
            <a:xfrm>
              <a:off x="9382125" y="3429000"/>
              <a:ext cx="704850" cy="2019300"/>
            </a:xfrm>
            <a:custGeom>
              <a:avLst/>
              <a:gdLst/>
              <a:ahLst/>
              <a:cxnLst/>
              <a:rect l="l" t="t" r="r" b="b"/>
              <a:pathLst>
                <a:path w="704850" h="2019300">
                  <a:moveTo>
                    <a:pt x="381000" y="0"/>
                  </a:moveTo>
                  <a:lnTo>
                    <a:pt x="704850" y="0"/>
                  </a:lnTo>
                  <a:lnTo>
                    <a:pt x="704850" y="2019300"/>
                  </a:lnTo>
                  <a:lnTo>
                    <a:pt x="0" y="201930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9286875" y="53816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114300" y="0"/>
                  </a:moveTo>
                  <a:lnTo>
                    <a:pt x="114300" y="1333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59" name="TextBox 59"/>
            <p:cNvSpPr txBox="1"/>
            <p:nvPr/>
          </p:nvSpPr>
          <p:spPr>
            <a:xfrm>
              <a:off x="9812655" y="315595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60" name="Rectangle 60"/>
            <p:cNvSpPr/>
            <p:nvPr/>
          </p:nvSpPr>
          <p:spPr>
            <a:xfrm>
              <a:off x="7858125" y="521970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8341995" y="53213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  <p:grpSp>
        <p:nvGrpSpPr>
          <p:cNvPr id="67" name="res"/>
          <p:cNvGrpSpPr/>
          <p:nvPr/>
        </p:nvGrpSpPr>
        <p:grpSpPr>
          <a:xfrm>
            <a:off x="838200" y="5753100"/>
            <a:ext cx="10515600" cy="561975"/>
            <a:chOff x="838200" y="5753100"/>
            <a:chExt cx="10515600" cy="561975"/>
          </a:xfrm>
        </p:grpSpPr>
        <p:sp>
          <p:nvSpPr>
            <p:cNvPr id="63" name="Rectangle 63"/>
            <p:cNvSpPr/>
            <p:nvPr/>
          </p:nvSpPr>
          <p:spPr>
            <a:xfrm>
              <a:off x="838200" y="575310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64" name="Rectangle 64"/>
            <p:cNvSpPr/>
            <p:nvPr/>
          </p:nvSpPr>
          <p:spPr>
            <a:xfrm>
              <a:off x="838200" y="575310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65" name="TextBox 65"/>
            <p:cNvSpPr txBox="1"/>
            <p:nvPr/>
          </p:nvSpPr>
          <p:spPr>
            <a:xfrm>
              <a:off x="1039368" y="59213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1668018" y="5921375"/>
              <a:ext cx="66582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只能摘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；while 只要树上还有，就能一直摘下去，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直到摘光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338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三、生活中的 while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实例一：减肥</a:t>
            </a:r>
          </a:p>
        </p:txBody>
      </p:sp>
      <p:grpSp>
        <p:nvGrpSpPr>
          <p:cNvPr id="11" name="story"/>
          <p:cNvGrpSpPr/>
          <p:nvPr/>
        </p:nvGrpSpPr>
        <p:grpSpPr>
          <a:xfrm>
            <a:off x="838200" y="2038350"/>
            <a:ext cx="10515600" cy="1066800"/>
            <a:chOff x="838200" y="2038350"/>
            <a:chExt cx="10515600" cy="1066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066800"/>
            </a:xfrm>
            <a:prstGeom prst="roundRect">
              <a:avLst>
                <a:gd name="adj" fmla="val 892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146300"/>
              <a:ext cx="6790880" cy="748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小六过年期间暴饮暴食，体重一下子涨到了 150 斤。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他决定减肥：体重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没有减到 100 斤以下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之前，要一直吃减肥餐。</a:t>
              </a:r>
            </a:p>
          </p:txBody>
        </p:sp>
      </p:grpSp>
      <p:grpSp>
        <p:nvGrpSpPr>
          <p:cNvPr id="26" name="pic"/>
          <p:cNvGrpSpPr/>
          <p:nvPr/>
        </p:nvGrpSpPr>
        <p:grpSpPr>
          <a:xfrm>
            <a:off x="1028700" y="3619500"/>
            <a:ext cx="5334000" cy="1619250"/>
            <a:chOff x="1028700" y="3619500"/>
            <a:chExt cx="5334000" cy="1619250"/>
          </a:xfrm>
        </p:grpSpPr>
        <p:sp>
          <p:nvSpPr>
            <p:cNvPr id="12" name="Ellipse 12"/>
            <p:cNvSpPr/>
            <p:nvPr/>
          </p:nvSpPr>
          <p:spPr>
            <a:xfrm>
              <a:off x="1028700" y="3619500"/>
              <a:ext cx="5334000" cy="1619250"/>
            </a:xfrm>
            <a:prstGeom prst="ellipse">
              <a:avLst/>
            </a:prstGeom>
            <a:solidFill>
              <a:srgbClr val="A9D3DC"/>
            </a:solidFill>
            <a:ln w="19050">
              <a:solidFill>
                <a:schemeClr val="dk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1771650" y="4219575"/>
              <a:ext cx="647700" cy="647700"/>
            </a:xfrm>
            <a:prstGeom prst="ellipse">
              <a:avLst/>
            </a:prstGeom>
            <a:solidFill>
              <a:srgbClr val="4E9A3A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2171700" y="3895725"/>
              <a:ext cx="647700" cy="647700"/>
            </a:xfrm>
            <a:prstGeom prst="ellipse">
              <a:avLst/>
            </a:prstGeom>
            <a:solidFill>
              <a:srgbClr val="4E9A3A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2571750" y="4219575"/>
              <a:ext cx="647700" cy="647700"/>
            </a:xfrm>
            <a:prstGeom prst="ellipse">
              <a:avLst/>
            </a:prstGeom>
            <a:solidFill>
              <a:srgbClr val="4E9A3A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2971800" y="3895725"/>
              <a:ext cx="647700" cy="647700"/>
            </a:xfrm>
            <a:prstGeom prst="ellipse">
              <a:avLst/>
            </a:prstGeom>
            <a:solidFill>
              <a:srgbClr val="4E9A3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3371850" y="4219575"/>
              <a:ext cx="647700" cy="647700"/>
            </a:xfrm>
            <a:prstGeom prst="ellipse">
              <a:avLst/>
            </a:prstGeom>
            <a:solidFill>
              <a:srgbClr val="4E9A3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771900" y="3895725"/>
              <a:ext cx="647700" cy="647700"/>
            </a:xfrm>
            <a:prstGeom prst="ellipse">
              <a:avLst/>
            </a:prstGeom>
            <a:solidFill>
              <a:srgbClr val="4E9A3A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4171950" y="4219575"/>
              <a:ext cx="647700" cy="647700"/>
            </a:xfrm>
            <a:prstGeom prst="ellipse">
              <a:avLst/>
            </a:prstGeom>
            <a:solidFill>
              <a:srgbClr val="4E9A3A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4572000" y="3895725"/>
              <a:ext cx="647700" cy="647700"/>
            </a:xfrm>
            <a:prstGeom prst="ellipse">
              <a:avLst/>
            </a:prstGeom>
            <a:solidFill>
              <a:srgbClr val="4E9A3A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4972050" y="4219575"/>
              <a:ext cx="647700" cy="647700"/>
            </a:xfrm>
            <a:prstGeom prst="ellipse">
              <a:avLst/>
            </a:prstGeom>
            <a:solidFill>
              <a:srgbClr val="4E9A3A"/>
            </a:solidFill>
            <a:ln>
              <a:noFill/>
            </a:ln>
          </p:spPr>
        </p:sp>
        <p:sp>
          <p:nvSpPr>
            <p:cNvPr id="22" name="Freeform 22"/>
            <p:cNvSpPr/>
            <p:nvPr/>
          </p:nvSpPr>
          <p:spPr>
            <a:xfrm>
              <a:off x="2276475" y="4238625"/>
              <a:ext cx="495300" cy="247650"/>
            </a:xfrm>
            <a:custGeom>
              <a:avLst/>
              <a:gdLst/>
              <a:ahLst/>
              <a:cxnLst/>
              <a:rect l="l" t="t" r="r" b="b"/>
              <a:pathLst>
                <a:path w="495300" h="247650">
                  <a:moveTo>
                    <a:pt x="0" y="0"/>
                  </a:moveTo>
                  <a:cubicBezTo>
                    <a:pt x="0" y="136773"/>
                    <a:pt x="110877" y="247650"/>
                    <a:pt x="247650" y="247650"/>
                  </a:cubicBezTo>
                  <a:cubicBezTo>
                    <a:pt x="384423" y="247650"/>
                    <a:pt x="495300" y="136773"/>
                    <a:pt x="495300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rgbClr val="7A0000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3076575" y="4505325"/>
              <a:ext cx="495300" cy="247650"/>
            </a:xfrm>
            <a:custGeom>
              <a:avLst/>
              <a:gdLst/>
              <a:ahLst/>
              <a:cxnLst/>
              <a:rect l="l" t="t" r="r" b="b"/>
              <a:pathLst>
                <a:path w="495300" h="247650">
                  <a:moveTo>
                    <a:pt x="0" y="0"/>
                  </a:moveTo>
                  <a:cubicBezTo>
                    <a:pt x="0" y="136773"/>
                    <a:pt x="110877" y="247650"/>
                    <a:pt x="247650" y="247650"/>
                  </a:cubicBezTo>
                  <a:cubicBezTo>
                    <a:pt x="384423" y="247650"/>
                    <a:pt x="495300" y="136773"/>
                    <a:pt x="495300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rgbClr val="7A0000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876675" y="4238625"/>
              <a:ext cx="495300" cy="247650"/>
            </a:xfrm>
            <a:custGeom>
              <a:avLst/>
              <a:gdLst/>
              <a:ahLst/>
              <a:cxnLst/>
              <a:rect l="l" t="t" r="r" b="b"/>
              <a:pathLst>
                <a:path w="495300" h="247650">
                  <a:moveTo>
                    <a:pt x="0" y="0"/>
                  </a:moveTo>
                  <a:cubicBezTo>
                    <a:pt x="0" y="136773"/>
                    <a:pt x="110877" y="247650"/>
                    <a:pt x="247650" y="247650"/>
                  </a:cubicBezTo>
                  <a:cubicBezTo>
                    <a:pt x="384423" y="247650"/>
                    <a:pt x="495300" y="136773"/>
                    <a:pt x="495300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rgbClr val="7A0000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4676775" y="4505325"/>
              <a:ext cx="495300" cy="247650"/>
            </a:xfrm>
            <a:custGeom>
              <a:avLst/>
              <a:gdLst/>
              <a:ahLst/>
              <a:cxnLst/>
              <a:rect l="l" t="t" r="r" b="b"/>
              <a:pathLst>
                <a:path w="495300" h="247650">
                  <a:moveTo>
                    <a:pt x="0" y="0"/>
                  </a:moveTo>
                  <a:cubicBezTo>
                    <a:pt x="0" y="136773"/>
                    <a:pt x="110877" y="247650"/>
                    <a:pt x="247650" y="247650"/>
                  </a:cubicBezTo>
                  <a:cubicBezTo>
                    <a:pt x="384423" y="247650"/>
                    <a:pt x="495300" y="136773"/>
                    <a:pt x="495300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rgbClr val="7A0000"/>
              </a:solidFill>
            </a:ln>
          </p:spPr>
        </p:sp>
      </p:grpSp>
      <p:grpSp>
        <p:nvGrpSpPr>
          <p:cNvPr id="31" name="q"/>
          <p:cNvGrpSpPr/>
          <p:nvPr/>
        </p:nvGrpSpPr>
        <p:grpSpPr>
          <a:xfrm>
            <a:off x="7048500" y="3352800"/>
            <a:ext cx="4305300" cy="942975"/>
            <a:chOff x="7048500" y="3352800"/>
            <a:chExt cx="4305300" cy="942975"/>
          </a:xfrm>
        </p:grpSpPr>
        <p:sp>
          <p:nvSpPr>
            <p:cNvPr id="27" name="Rectangle 27"/>
            <p:cNvSpPr/>
            <p:nvPr/>
          </p:nvSpPr>
          <p:spPr>
            <a:xfrm>
              <a:off x="7048500" y="3352800"/>
              <a:ext cx="4305300" cy="942975"/>
            </a:xfrm>
            <a:prstGeom prst="roundRect">
              <a:avLst>
                <a:gd name="adj" fmla="val 808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7048500" y="3352800"/>
              <a:ext cx="47625" cy="942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248525" y="3514725"/>
              <a:ext cx="7783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172450" y="3463925"/>
              <a:ext cx="1929130" cy="7296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循环条件是什么？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循环体是什么？</a:t>
              </a:r>
            </a:p>
          </p:txBody>
        </p:sp>
      </p:grpSp>
      <p:grpSp>
        <p:nvGrpSpPr>
          <p:cNvPr id="35" name="ans"/>
          <p:cNvGrpSpPr/>
          <p:nvPr/>
        </p:nvGrpSpPr>
        <p:grpSpPr>
          <a:xfrm>
            <a:off x="7048500" y="4438650"/>
            <a:ext cx="4305300" cy="942975"/>
            <a:chOff x="7048500" y="4438650"/>
            <a:chExt cx="4305300" cy="942975"/>
          </a:xfrm>
        </p:grpSpPr>
        <p:sp>
          <p:nvSpPr>
            <p:cNvPr id="32" name="Rectangle 32"/>
            <p:cNvSpPr/>
            <p:nvPr/>
          </p:nvSpPr>
          <p:spPr>
            <a:xfrm>
              <a:off x="7048500" y="4438650"/>
              <a:ext cx="4305300" cy="942975"/>
            </a:xfrm>
            <a:prstGeom prst="roundRect">
              <a:avLst>
                <a:gd name="adj" fmla="val 808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7248525" y="4600575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934325" y="4549775"/>
              <a:ext cx="2012696" cy="7296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条件：体重 &gt;= 100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循环体：吃减肥餐</a:t>
              </a:r>
            </a:p>
          </p:txBody>
        </p:sp>
      </p:grpSp>
      <p:grpSp>
        <p:nvGrpSpPr>
          <p:cNvPr id="39" name="tip"/>
          <p:cNvGrpSpPr/>
          <p:nvPr/>
        </p:nvGrpSpPr>
        <p:grpSpPr>
          <a:xfrm>
            <a:off x="838200" y="5619750"/>
            <a:ext cx="10515600" cy="552450"/>
            <a:chOff x="838200" y="5619750"/>
            <a:chExt cx="10515600" cy="552450"/>
          </a:xfrm>
        </p:grpSpPr>
        <p:sp>
          <p:nvSpPr>
            <p:cNvPr id="36" name="Rectangle 36"/>
            <p:cNvSpPr/>
            <p:nvPr/>
          </p:nvSpPr>
          <p:spPr>
            <a:xfrm>
              <a:off x="838200" y="56197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39749" y="579120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小窍门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849374" y="5791200"/>
              <a:ext cx="541857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先把题目说成“只要……就……”，“只要”后面就是循环条件。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338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三、生活中的 while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534546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补全流程图，再翻译成 C++ 的样子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070100"/>
            <a:ext cx="5437080" cy="352044"/>
            <a:chOff x="829056" y="2070100"/>
            <a:chExt cx="5437080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5437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体重没有减到 100 斤以下之前，要一直吃减肥餐。</a:t>
              </a:r>
            </a:p>
          </p:txBody>
        </p:sp>
      </p:grpSp>
      <p:grpSp>
        <p:nvGrpSpPr>
          <p:cNvPr id="29" name="flow"/>
          <p:cNvGrpSpPr/>
          <p:nvPr/>
        </p:nvGrpSpPr>
        <p:grpSpPr>
          <a:xfrm>
            <a:off x="7391400" y="2133600"/>
            <a:ext cx="3124200" cy="3448050"/>
            <a:chOff x="7391400" y="2133600"/>
            <a:chExt cx="3124200" cy="3448050"/>
          </a:xfrm>
        </p:grpSpPr>
        <p:sp>
          <p:nvSpPr>
            <p:cNvPr id="11" name="Rectangle 11"/>
            <p:cNvSpPr/>
            <p:nvPr/>
          </p:nvSpPr>
          <p:spPr>
            <a:xfrm>
              <a:off x="8239125" y="213360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722995" y="22352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953500" y="259080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886825" y="29241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15"/>
            <p:cNvSpPr/>
            <p:nvPr/>
          </p:nvSpPr>
          <p:spPr>
            <a:xfrm>
              <a:off x="7715250" y="3028950"/>
              <a:ext cx="2476500" cy="609600"/>
            </a:xfrm>
            <a:custGeom>
              <a:avLst/>
              <a:gdLst/>
              <a:ahLst/>
              <a:cxnLst/>
              <a:rect l="l" t="t" r="r" b="b"/>
              <a:pathLst>
                <a:path w="2476500" h="609600">
                  <a:moveTo>
                    <a:pt x="1238250" y="0"/>
                  </a:moveTo>
                  <a:lnTo>
                    <a:pt x="2476500" y="304800"/>
                  </a:lnTo>
                  <a:lnTo>
                    <a:pt x="1238250" y="6096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239877" y="3206750"/>
              <a:ext cx="142724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体重 &gt;= 100？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953500" y="363855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8886825" y="39719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041130" y="374650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7858125" y="4076700"/>
              <a:ext cx="2190750" cy="4953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500872" y="419735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吃减肥餐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91400" y="3333750"/>
              <a:ext cx="1562100" cy="1466850"/>
            </a:xfrm>
            <a:custGeom>
              <a:avLst/>
              <a:gdLst/>
              <a:ahLst/>
              <a:cxnLst/>
              <a:rect l="l" t="t" r="r" b="b"/>
              <a:pathLst>
                <a:path w="1562100" h="1466850">
                  <a:moveTo>
                    <a:pt x="1562100" y="1238250"/>
                  </a:moveTo>
                  <a:lnTo>
                    <a:pt x="1562100" y="1466850"/>
                  </a:lnTo>
                  <a:lnTo>
                    <a:pt x="0" y="1466850"/>
                  </a:lnTo>
                  <a:lnTo>
                    <a:pt x="0" y="0"/>
                  </a:lnTo>
                  <a:lnTo>
                    <a:pt x="228600" y="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7600950" y="32670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4" name="Freeform 24"/>
            <p:cNvSpPr/>
            <p:nvPr/>
          </p:nvSpPr>
          <p:spPr>
            <a:xfrm>
              <a:off x="9763125" y="3333750"/>
              <a:ext cx="752475" cy="2019300"/>
            </a:xfrm>
            <a:custGeom>
              <a:avLst/>
              <a:gdLst/>
              <a:ahLst/>
              <a:cxnLst/>
              <a:rect l="l" t="t" r="r" b="b"/>
              <a:pathLst>
                <a:path w="752475" h="2019300">
                  <a:moveTo>
                    <a:pt x="428625" y="0"/>
                  </a:moveTo>
                  <a:lnTo>
                    <a:pt x="752475" y="0"/>
                  </a:lnTo>
                  <a:lnTo>
                    <a:pt x="752475" y="2019300"/>
                  </a:lnTo>
                  <a:lnTo>
                    <a:pt x="0" y="201930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9667875" y="52863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114300" y="0"/>
                  </a:moveTo>
                  <a:lnTo>
                    <a:pt x="114300" y="1333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241280" y="306070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8239125" y="512445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722995" y="52260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  <p:grpSp>
        <p:nvGrpSpPr>
          <p:cNvPr id="34" name="tpl"/>
          <p:cNvGrpSpPr/>
          <p:nvPr/>
        </p:nvGrpSpPr>
        <p:grpSpPr>
          <a:xfrm>
            <a:off x="829437" y="2603500"/>
            <a:ext cx="4485513" cy="1654175"/>
            <a:chOff x="829437" y="2603500"/>
            <a:chExt cx="4485513" cy="1654175"/>
          </a:xfrm>
        </p:grpSpPr>
        <p:sp>
          <p:nvSpPr>
            <p:cNvPr id="30" name="TextBox 30"/>
            <p:cNvSpPr txBox="1"/>
            <p:nvPr/>
          </p:nvSpPr>
          <p:spPr>
            <a:xfrm>
              <a:off x="829437" y="26035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先填空：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838200" y="2971800"/>
              <a:ext cx="4476750" cy="12858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2971800"/>
              <a:ext cx="38100" cy="12858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7844" y="3127375"/>
              <a:ext cx="3016377" cy="1067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            ) {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              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39" name="ans"/>
          <p:cNvGrpSpPr/>
          <p:nvPr/>
        </p:nvGrpSpPr>
        <p:grpSpPr>
          <a:xfrm>
            <a:off x="829437" y="4260850"/>
            <a:ext cx="4485513" cy="1654175"/>
            <a:chOff x="829437" y="4260850"/>
            <a:chExt cx="4485513" cy="1654175"/>
          </a:xfrm>
        </p:grpSpPr>
        <p:sp>
          <p:nvSpPr>
            <p:cNvPr id="35" name="TextBox 35"/>
            <p:cNvSpPr txBox="1"/>
            <p:nvPr/>
          </p:nvSpPr>
          <p:spPr>
            <a:xfrm>
              <a:off x="829437" y="42608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填好以后：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838200" y="4629150"/>
              <a:ext cx="4476750" cy="12858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838200" y="4629150"/>
              <a:ext cx="38100" cy="12858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37844" y="4784725"/>
              <a:ext cx="2830640" cy="1067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while (体重 &gt;= 100) {</a:t>
              </a:r>
              <a:b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吃减肥餐;</a:t>
              </a:r>
              <a:b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338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三、生活中的 while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实例二：飞行棋</a:t>
            </a:r>
          </a:p>
        </p:txBody>
      </p:sp>
      <p:grpSp>
        <p:nvGrpSpPr>
          <p:cNvPr id="27" name="pic"/>
          <p:cNvGrpSpPr/>
          <p:nvPr/>
        </p:nvGrpSpPr>
        <p:grpSpPr>
          <a:xfrm>
            <a:off x="990600" y="2190750"/>
            <a:ext cx="2514600" cy="3319907"/>
            <a:chOff x="990600" y="2190750"/>
            <a:chExt cx="2514600" cy="3319907"/>
          </a:xfrm>
        </p:grpSpPr>
        <p:sp>
          <p:nvSpPr>
            <p:cNvPr id="9" name="Rectangle 9"/>
            <p:cNvSpPr/>
            <p:nvPr/>
          </p:nvSpPr>
          <p:spPr>
            <a:xfrm>
              <a:off x="990600" y="2190750"/>
              <a:ext cx="1143000" cy="1143000"/>
            </a:xfrm>
            <a:prstGeom prst="roundRect">
              <a:avLst>
                <a:gd name="adj" fmla="val 16000"/>
              </a:avLst>
            </a:prstGeom>
            <a:solidFill>
              <a:schemeClr val="lt1"/>
            </a:solidFill>
            <a:ln w="28575">
              <a:solidFill>
                <a:schemeClr val="dk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171575" y="2371725"/>
              <a:ext cx="209550" cy="20955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1457325" y="2657475"/>
              <a:ext cx="209550" cy="20955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743075" y="2943225"/>
              <a:ext cx="209550" cy="20955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2362200" y="2857500"/>
              <a:ext cx="1143000" cy="1143000"/>
            </a:xfrm>
            <a:prstGeom prst="roundRect">
              <a:avLst>
                <a:gd name="adj" fmla="val 16000"/>
              </a:avLst>
            </a:prstGeom>
            <a:solidFill>
              <a:schemeClr val="lt1"/>
            </a:solidFill>
            <a:ln w="28575">
              <a:solidFill>
                <a:schemeClr val="dk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2543175" y="3038475"/>
              <a:ext cx="209550" cy="20955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3114675" y="3038475"/>
              <a:ext cx="209550" cy="20955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2828925" y="3324225"/>
              <a:ext cx="209550" cy="20955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2543175" y="3609975"/>
              <a:ext cx="209550" cy="20955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114675" y="3609975"/>
              <a:ext cx="209550" cy="20955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1428750" y="3810000"/>
              <a:ext cx="1238250" cy="1238250"/>
            </a:xfrm>
            <a:prstGeom prst="roundRect">
              <a:avLst>
                <a:gd name="adj" fmla="val 16000"/>
              </a:avLst>
            </a:prstGeom>
            <a:solidFill>
              <a:schemeClr val="lt1"/>
            </a:solidFill>
            <a:ln w="28575">
              <a:solidFill>
                <a:schemeClr val="dk1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1619250" y="4000500"/>
              <a:ext cx="228600" cy="228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2247900" y="4000500"/>
              <a:ext cx="228600" cy="228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1619250" y="4314825"/>
              <a:ext cx="228600" cy="228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2247900" y="4314825"/>
              <a:ext cx="228600" cy="228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1619250" y="4629150"/>
              <a:ext cx="228600" cy="228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2247900" y="4629150"/>
              <a:ext cx="228600" cy="228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239017" y="5187950"/>
              <a:ext cx="16177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掷到 6 才能起飞</a:t>
              </a:r>
            </a:p>
          </p:txBody>
        </p:sp>
      </p:grpSp>
      <p:grpSp>
        <p:nvGrpSpPr>
          <p:cNvPr id="30" name="story"/>
          <p:cNvGrpSpPr/>
          <p:nvPr/>
        </p:nvGrpSpPr>
        <p:grpSpPr>
          <a:xfrm>
            <a:off x="4038600" y="2038350"/>
            <a:ext cx="7315200" cy="1428750"/>
            <a:chOff x="4038600" y="2038350"/>
            <a:chExt cx="7315200" cy="1428750"/>
          </a:xfrm>
        </p:grpSpPr>
        <p:sp>
          <p:nvSpPr>
            <p:cNvPr id="28" name="Rectangle 28"/>
            <p:cNvSpPr/>
            <p:nvPr/>
          </p:nvSpPr>
          <p:spPr>
            <a:xfrm>
              <a:off x="4038600" y="2038350"/>
              <a:ext cx="73152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4258056" y="2146300"/>
              <a:ext cx="4333684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飞行棋的规则：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玩家轮流掷骰子，掷到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，飞机才能起飞；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不是 6，就只能等下一轮再掷。</a:t>
              </a:r>
            </a:p>
          </p:txBody>
        </p:sp>
      </p:grpSp>
      <p:grpSp>
        <p:nvGrpSpPr>
          <p:cNvPr id="35" name="q"/>
          <p:cNvGrpSpPr/>
          <p:nvPr/>
        </p:nvGrpSpPr>
        <p:grpSpPr>
          <a:xfrm>
            <a:off x="4038600" y="3695700"/>
            <a:ext cx="7315200" cy="571500"/>
            <a:chOff x="4038600" y="3695700"/>
            <a:chExt cx="7315200" cy="571500"/>
          </a:xfrm>
        </p:grpSpPr>
        <p:sp>
          <p:nvSpPr>
            <p:cNvPr id="31" name="Rectangle 31"/>
            <p:cNvSpPr/>
            <p:nvPr/>
          </p:nvSpPr>
          <p:spPr>
            <a:xfrm>
              <a:off x="4038600" y="3695700"/>
              <a:ext cx="73152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4038600" y="36957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4239006" y="38608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5134356" y="3860800"/>
              <a:ext cx="36530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循环条件是什么？循环体是什么？</a:t>
              </a:r>
            </a:p>
          </p:txBody>
        </p:sp>
      </p:grpSp>
      <p:grpSp>
        <p:nvGrpSpPr>
          <p:cNvPr id="39" name="ans"/>
          <p:cNvGrpSpPr/>
          <p:nvPr/>
        </p:nvGrpSpPr>
        <p:grpSpPr>
          <a:xfrm>
            <a:off x="4038600" y="4533900"/>
            <a:ext cx="7315200" cy="914400"/>
            <a:chOff x="4038600" y="4533900"/>
            <a:chExt cx="7315200" cy="914400"/>
          </a:xfrm>
        </p:grpSpPr>
        <p:sp>
          <p:nvSpPr>
            <p:cNvPr id="36" name="Rectangle 36"/>
            <p:cNvSpPr/>
            <p:nvPr/>
          </p:nvSpPr>
          <p:spPr>
            <a:xfrm>
              <a:off x="4038600" y="4533900"/>
              <a:ext cx="73152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4239006" y="46990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905756" y="4660900"/>
              <a:ext cx="32186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条件：掷出的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不是 6</a:t>
              </a:r>
              <a:b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循环体：等一轮，再掷一次骰子</a:t>
              </a:r>
            </a:p>
          </p:txBody>
        </p:sp>
      </p:grpSp>
      <p:grpSp>
        <p:nvGrpSpPr>
          <p:cNvPr id="44" name="tip"/>
          <p:cNvGrpSpPr/>
          <p:nvPr/>
        </p:nvGrpSpPr>
        <p:grpSpPr>
          <a:xfrm>
            <a:off x="838200" y="5562600"/>
            <a:ext cx="10515600" cy="561975"/>
            <a:chOff x="838200" y="5562600"/>
            <a:chExt cx="10515600" cy="561975"/>
          </a:xfrm>
        </p:grpSpPr>
        <p:sp>
          <p:nvSpPr>
            <p:cNvPr id="40" name="Rectangle 40"/>
            <p:cNvSpPr/>
            <p:nvPr/>
          </p:nvSpPr>
          <p:spPr>
            <a:xfrm>
              <a:off x="838200" y="556260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41" name="Rectangle 41"/>
            <p:cNvSpPr/>
            <p:nvPr/>
          </p:nvSpPr>
          <p:spPr>
            <a:xfrm>
              <a:off x="838200" y="556260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1039368" y="57308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小心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668018" y="5730875"/>
              <a:ext cx="66582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循环条件是让循环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继续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的条件，所以写“不是 6”，不能写成“是 6”。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338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三、生活中的 while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飞行棋：流程图和代码</a:t>
            </a:r>
          </a:p>
        </p:txBody>
      </p:sp>
      <p:grpSp>
        <p:nvGrpSpPr>
          <p:cNvPr id="27" name="flow"/>
          <p:cNvGrpSpPr/>
          <p:nvPr/>
        </p:nvGrpSpPr>
        <p:grpSpPr>
          <a:xfrm>
            <a:off x="7343775" y="2133600"/>
            <a:ext cx="3219450" cy="3448050"/>
            <a:chOff x="7343775" y="2133600"/>
            <a:chExt cx="3219450" cy="3448050"/>
          </a:xfrm>
        </p:grpSpPr>
        <p:sp>
          <p:nvSpPr>
            <p:cNvPr id="9" name="Rectangle 9"/>
            <p:cNvSpPr/>
            <p:nvPr/>
          </p:nvSpPr>
          <p:spPr>
            <a:xfrm>
              <a:off x="8239125" y="213360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8722995" y="22352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8953500" y="259080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886825" y="29241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13"/>
            <p:cNvSpPr/>
            <p:nvPr/>
          </p:nvSpPr>
          <p:spPr>
            <a:xfrm>
              <a:off x="7667625" y="3028950"/>
              <a:ext cx="2571750" cy="609600"/>
            </a:xfrm>
            <a:custGeom>
              <a:avLst/>
              <a:gdLst/>
              <a:ahLst/>
              <a:cxnLst/>
              <a:rect l="l" t="t" r="r" b="b"/>
              <a:pathLst>
                <a:path w="2571750" h="609600">
                  <a:moveTo>
                    <a:pt x="1285875" y="0"/>
                  </a:moveTo>
                  <a:lnTo>
                    <a:pt x="2571750" y="304800"/>
                  </a:lnTo>
                  <a:lnTo>
                    <a:pt x="1285875" y="6096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184347" y="3206750"/>
              <a:ext cx="153830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掷出的不是 6？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953500" y="363855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886825" y="39719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041130" y="374650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7810500" y="4076700"/>
              <a:ext cx="2286000" cy="4953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167688" y="4197350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等待，再掷一次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343775" y="3333750"/>
              <a:ext cx="1609725" cy="1466850"/>
            </a:xfrm>
            <a:custGeom>
              <a:avLst/>
              <a:gdLst/>
              <a:ahLst/>
              <a:cxnLst/>
              <a:rect l="l" t="t" r="r" b="b"/>
              <a:pathLst>
                <a:path w="1609725" h="1466850">
                  <a:moveTo>
                    <a:pt x="1609725" y="1238250"/>
                  </a:moveTo>
                  <a:lnTo>
                    <a:pt x="1609725" y="1466850"/>
                  </a:lnTo>
                  <a:lnTo>
                    <a:pt x="0" y="1466850"/>
                  </a:lnTo>
                  <a:lnTo>
                    <a:pt x="0" y="0"/>
                  </a:lnTo>
                  <a:lnTo>
                    <a:pt x="228600" y="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7553325" y="32670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2" name="Freeform 22"/>
            <p:cNvSpPr/>
            <p:nvPr/>
          </p:nvSpPr>
          <p:spPr>
            <a:xfrm>
              <a:off x="9763125" y="3333750"/>
              <a:ext cx="800100" cy="2019300"/>
            </a:xfrm>
            <a:custGeom>
              <a:avLst/>
              <a:gdLst/>
              <a:ahLst/>
              <a:cxnLst/>
              <a:rect l="l" t="t" r="r" b="b"/>
              <a:pathLst>
                <a:path w="800100" h="2019300">
                  <a:moveTo>
                    <a:pt x="476250" y="0"/>
                  </a:moveTo>
                  <a:lnTo>
                    <a:pt x="800100" y="0"/>
                  </a:lnTo>
                  <a:lnTo>
                    <a:pt x="800100" y="2019300"/>
                  </a:lnTo>
                  <a:lnTo>
                    <a:pt x="0" y="201930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9667875" y="52863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114300" y="0"/>
                  </a:moveTo>
                  <a:lnTo>
                    <a:pt x="114300" y="1333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288905" y="306070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8239125" y="512445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722995" y="52260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  <p:grpSp>
        <p:nvGrpSpPr>
          <p:cNvPr id="31" name="code"/>
          <p:cNvGrpSpPr/>
          <p:nvPr/>
        </p:nvGrpSpPr>
        <p:grpSpPr>
          <a:xfrm>
            <a:off x="838200" y="2114550"/>
            <a:ext cx="4572000" cy="2209800"/>
            <a:chOff x="838200" y="2114550"/>
            <a:chExt cx="4572000" cy="2209800"/>
          </a:xfrm>
        </p:grpSpPr>
        <p:sp>
          <p:nvSpPr>
            <p:cNvPr id="28" name="Rectangle 28"/>
            <p:cNvSpPr/>
            <p:nvPr/>
          </p:nvSpPr>
          <p:spPr>
            <a:xfrm>
              <a:off x="838200" y="2114550"/>
              <a:ext cx="4572000" cy="2209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838200" y="2114550"/>
              <a:ext cx="38100" cy="2209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8225" y="2260600"/>
              <a:ext cx="2788666" cy="19869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掷骰子;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while (掷出的不是 6) {</a:t>
              </a:r>
              <a:b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等待;</a:t>
              </a:r>
              <a:b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掷骰子;</a:t>
              </a:r>
              <a:b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起飞;</a:t>
              </a:r>
            </a:p>
          </p:txBody>
        </p:sp>
      </p:grpSp>
      <p:grpSp>
        <p:nvGrpSpPr>
          <p:cNvPr id="36" name="n1"/>
          <p:cNvGrpSpPr/>
          <p:nvPr/>
        </p:nvGrpSpPr>
        <p:grpSpPr>
          <a:xfrm>
            <a:off x="838200" y="4476750"/>
            <a:ext cx="5715000" cy="895350"/>
            <a:chOff x="838200" y="4476750"/>
            <a:chExt cx="5715000" cy="895350"/>
          </a:xfrm>
        </p:grpSpPr>
        <p:sp>
          <p:nvSpPr>
            <p:cNvPr id="32" name="Rectangle 32"/>
            <p:cNvSpPr/>
            <p:nvPr/>
          </p:nvSpPr>
          <p:spPr>
            <a:xfrm>
              <a:off x="838200" y="4476750"/>
              <a:ext cx="57150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838200" y="447675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8987" y="46418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86687" y="4603750"/>
              <a:ext cx="308660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第一次掷骰子写在 while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前面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先掷一次，才有点数可以判断。</a:t>
              </a:r>
            </a:p>
          </p:txBody>
        </p:sp>
      </p:grpSp>
      <p:grpSp>
        <p:nvGrpSpPr>
          <p:cNvPr id="40" name="n2"/>
          <p:cNvGrpSpPr/>
          <p:nvPr/>
        </p:nvGrpSpPr>
        <p:grpSpPr>
          <a:xfrm>
            <a:off x="838200" y="5562600"/>
            <a:ext cx="5715000" cy="571500"/>
            <a:chOff x="838200" y="5562600"/>
            <a:chExt cx="5715000" cy="571500"/>
          </a:xfrm>
        </p:grpSpPr>
        <p:sp>
          <p:nvSpPr>
            <p:cNvPr id="37" name="Rectangle 37"/>
            <p:cNvSpPr/>
            <p:nvPr/>
          </p:nvSpPr>
          <p:spPr>
            <a:xfrm>
              <a:off x="838200" y="5562600"/>
              <a:ext cx="57150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38987" y="57277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起飞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686687" y="5740400"/>
              <a:ext cx="4150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掷到 6，循环结束，才执行后面的起飞。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338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三、生活中的 while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实例三：乘地铁回家</a:t>
            </a:r>
          </a:p>
        </p:txBody>
      </p:sp>
      <p:grpSp>
        <p:nvGrpSpPr>
          <p:cNvPr id="11" name="story"/>
          <p:cNvGrpSpPr/>
          <p:nvPr/>
        </p:nvGrpSpPr>
        <p:grpSpPr>
          <a:xfrm>
            <a:off x="838200" y="2038350"/>
            <a:ext cx="5715000" cy="914400"/>
            <a:chOff x="838200" y="2038350"/>
            <a:chExt cx="5715000" cy="9144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715000" cy="914400"/>
            </a:xfrm>
            <a:prstGeom prst="roundRect">
              <a:avLst>
                <a:gd name="adj" fmla="val 1041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120900"/>
              <a:ext cx="3904488" cy="713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小六坐地铁回家：在世纪大道站上车，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到梦站下车。</a:t>
              </a:r>
            </a:p>
          </p:txBody>
        </p:sp>
      </p:grpSp>
      <p:grpSp>
        <p:nvGrpSpPr>
          <p:cNvPr id="13" name="q"/>
          <p:cNvGrpSpPr/>
          <p:nvPr/>
        </p:nvGrpSpPr>
        <p:grpSpPr>
          <a:xfrm>
            <a:off x="829437" y="3136900"/>
            <a:ext cx="4416908" cy="337376"/>
            <a:chOff x="829437" y="3136900"/>
            <a:chExt cx="4416908" cy="337376"/>
          </a:xfrm>
        </p:grpSpPr>
        <p:sp>
          <p:nvSpPr>
            <p:cNvPr id="12" name="TextBox 12"/>
            <p:cNvSpPr txBox="1"/>
            <p:nvPr/>
          </p:nvSpPr>
          <p:spPr>
            <a:xfrm>
              <a:off x="829437" y="3136900"/>
              <a:ext cx="44169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请先试着补全右边的流程图，再写出代码。</a:t>
              </a:r>
            </a:p>
          </p:txBody>
        </p:sp>
      </p:grpSp>
      <p:grpSp>
        <p:nvGrpSpPr>
          <p:cNvPr id="32" name="flow"/>
          <p:cNvGrpSpPr/>
          <p:nvPr/>
        </p:nvGrpSpPr>
        <p:grpSpPr>
          <a:xfrm>
            <a:off x="7439025" y="2133600"/>
            <a:ext cx="3028950" cy="3448050"/>
            <a:chOff x="7439025" y="2133600"/>
            <a:chExt cx="3028950" cy="3448050"/>
          </a:xfrm>
        </p:grpSpPr>
        <p:sp>
          <p:nvSpPr>
            <p:cNvPr id="14" name="Rectangle 14"/>
            <p:cNvSpPr/>
            <p:nvPr/>
          </p:nvSpPr>
          <p:spPr>
            <a:xfrm>
              <a:off x="8239125" y="213360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722995" y="22352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953500" y="259080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886825" y="29241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8" name="Freeform 18"/>
            <p:cNvSpPr/>
            <p:nvPr/>
          </p:nvSpPr>
          <p:spPr>
            <a:xfrm>
              <a:off x="7762875" y="3028950"/>
              <a:ext cx="2381250" cy="609600"/>
            </a:xfrm>
            <a:custGeom>
              <a:avLst/>
              <a:gdLst/>
              <a:ahLst/>
              <a:cxnLst/>
              <a:rect l="l" t="t" r="r" b="b"/>
              <a:pathLst>
                <a:path w="2381250" h="609600">
                  <a:moveTo>
                    <a:pt x="1190625" y="0"/>
                  </a:moveTo>
                  <a:lnTo>
                    <a:pt x="2381250" y="304800"/>
                  </a:lnTo>
                  <a:lnTo>
                    <a:pt x="1190625" y="6096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278749" y="3206750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没有到梦站？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953500" y="3638550"/>
              <a:ext cx="9525" cy="352425"/>
            </a:xfrm>
            <a:custGeom>
              <a:avLst/>
              <a:gdLst/>
              <a:ahLst/>
              <a:cxnLst/>
              <a:rect l="l" t="t" r="r" b="b"/>
              <a:pathLst>
                <a:path w="9525" h="352425">
                  <a:moveTo>
                    <a:pt x="0" y="0"/>
                  </a:moveTo>
                  <a:lnTo>
                    <a:pt x="0" y="3524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886825" y="39719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041130" y="374650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905750" y="4076700"/>
              <a:ext cx="2095500" cy="4953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500872" y="419735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再坐一站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7439025" y="3333750"/>
              <a:ext cx="1514475" cy="1466850"/>
            </a:xfrm>
            <a:custGeom>
              <a:avLst/>
              <a:gdLst/>
              <a:ahLst/>
              <a:cxnLst/>
              <a:rect l="l" t="t" r="r" b="b"/>
              <a:pathLst>
                <a:path w="1514475" h="1466850">
                  <a:moveTo>
                    <a:pt x="1514475" y="1238250"/>
                  </a:moveTo>
                  <a:lnTo>
                    <a:pt x="1514475" y="1466850"/>
                  </a:lnTo>
                  <a:lnTo>
                    <a:pt x="0" y="1466850"/>
                  </a:lnTo>
                  <a:lnTo>
                    <a:pt x="0" y="0"/>
                  </a:lnTo>
                  <a:lnTo>
                    <a:pt x="228600" y="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7648575" y="32670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7" name="Freeform 27"/>
            <p:cNvSpPr/>
            <p:nvPr/>
          </p:nvSpPr>
          <p:spPr>
            <a:xfrm>
              <a:off x="9763125" y="3333750"/>
              <a:ext cx="704850" cy="2019300"/>
            </a:xfrm>
            <a:custGeom>
              <a:avLst/>
              <a:gdLst/>
              <a:ahLst/>
              <a:cxnLst/>
              <a:rect l="l" t="t" r="r" b="b"/>
              <a:pathLst>
                <a:path w="704850" h="2019300">
                  <a:moveTo>
                    <a:pt x="381000" y="0"/>
                  </a:moveTo>
                  <a:lnTo>
                    <a:pt x="704850" y="0"/>
                  </a:lnTo>
                  <a:lnTo>
                    <a:pt x="704850" y="2019300"/>
                  </a:lnTo>
                  <a:lnTo>
                    <a:pt x="0" y="201930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9667875" y="52863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114300" y="0"/>
                  </a:moveTo>
                  <a:lnTo>
                    <a:pt x="114300" y="1333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193655" y="306070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8239125" y="5124450"/>
              <a:ext cx="1428750" cy="4572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722995" y="52260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  <p:grpSp>
        <p:nvGrpSpPr>
          <p:cNvPr id="36" name="ans"/>
          <p:cNvGrpSpPr/>
          <p:nvPr/>
        </p:nvGrpSpPr>
        <p:grpSpPr>
          <a:xfrm>
            <a:off x="838200" y="3581400"/>
            <a:ext cx="4191000" cy="1838325"/>
            <a:chOff x="838200" y="3581400"/>
            <a:chExt cx="4191000" cy="1838325"/>
          </a:xfrm>
        </p:grpSpPr>
        <p:sp>
          <p:nvSpPr>
            <p:cNvPr id="33" name="Rectangle 33"/>
            <p:cNvSpPr/>
            <p:nvPr/>
          </p:nvSpPr>
          <p:spPr>
            <a:xfrm>
              <a:off x="838200" y="3581400"/>
              <a:ext cx="4191000" cy="18383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838200" y="3581400"/>
              <a:ext cx="38100" cy="18383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38606" y="3730625"/>
              <a:ext cx="2418588" cy="16093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上车;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while (没有到梦站) {</a:t>
              </a:r>
              <a:b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再坐一站;</a:t>
              </a:r>
              <a:b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下车;</a:t>
              </a:r>
            </a:p>
          </p:txBody>
        </p:sp>
      </p:grpSp>
      <p:grpSp>
        <p:nvGrpSpPr>
          <p:cNvPr id="41" name="note"/>
          <p:cNvGrpSpPr/>
          <p:nvPr/>
        </p:nvGrpSpPr>
        <p:grpSpPr>
          <a:xfrm>
            <a:off x="838200" y="5562600"/>
            <a:ext cx="5715000" cy="561975"/>
            <a:chOff x="838200" y="5562600"/>
            <a:chExt cx="5715000" cy="561975"/>
          </a:xfrm>
        </p:grpSpPr>
        <p:sp>
          <p:nvSpPr>
            <p:cNvPr id="37" name="Rectangle 37"/>
            <p:cNvSpPr/>
            <p:nvPr/>
          </p:nvSpPr>
          <p:spPr>
            <a:xfrm>
              <a:off x="838200" y="5562600"/>
              <a:ext cx="57150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838200" y="556260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39368" y="57308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668018" y="5730875"/>
              <a:ext cx="37928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上车、下车只做一次，写在循环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外面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338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三、生活中的 while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实例四：数一数坐了几站</a:t>
            </a:r>
          </a:p>
        </p:txBody>
      </p:sp>
      <p:grpSp>
        <p:nvGrpSpPr>
          <p:cNvPr id="11" name="story"/>
          <p:cNvGrpSpPr/>
          <p:nvPr/>
        </p:nvGrpSpPr>
        <p:grpSpPr>
          <a:xfrm>
            <a:off x="838200" y="2038350"/>
            <a:ext cx="10515600" cy="571500"/>
            <a:chOff x="838200" y="20383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715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203450"/>
              <a:ext cx="5106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小六还想知道：从上车到下车，一共坐了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几站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</p:grpSp>
      <p:grpSp>
        <p:nvGrpSpPr>
          <p:cNvPr id="15" name="code"/>
          <p:cNvGrpSpPr/>
          <p:nvPr/>
        </p:nvGrpSpPr>
        <p:grpSpPr>
          <a:xfrm>
            <a:off x="838200" y="2857500"/>
            <a:ext cx="4191000" cy="2781300"/>
            <a:chOff x="838200" y="2857500"/>
            <a:chExt cx="4191000" cy="2781300"/>
          </a:xfrm>
        </p:grpSpPr>
        <p:sp>
          <p:nvSpPr>
            <p:cNvPr id="12" name="Rectangle 12"/>
            <p:cNvSpPr/>
            <p:nvPr/>
          </p:nvSpPr>
          <p:spPr>
            <a:xfrm>
              <a:off x="838200" y="2857500"/>
              <a:ext cx="4191000" cy="2781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2857500"/>
              <a:ext cx="38100" cy="2781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8606" y="3006725"/>
              <a:ext cx="2418588" cy="25523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上车;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计数器 = 0;</a:t>
              </a:r>
              <a:b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(没有到梦站) {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再坐一站;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    计数器 + 1;</a:t>
              </a:r>
              <a:b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下车;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 计数器;</a:t>
              </a:r>
            </a:p>
          </p:txBody>
        </p:sp>
      </p:grpSp>
      <p:grpSp>
        <p:nvGrpSpPr>
          <p:cNvPr id="20" name="idea"/>
          <p:cNvGrpSpPr/>
          <p:nvPr/>
        </p:nvGrpSpPr>
        <p:grpSpPr>
          <a:xfrm>
            <a:off x="5524500" y="2857500"/>
            <a:ext cx="5829300" cy="1600200"/>
            <a:chOff x="5524500" y="2857500"/>
            <a:chExt cx="5829300" cy="1600200"/>
          </a:xfrm>
        </p:grpSpPr>
        <p:sp>
          <p:nvSpPr>
            <p:cNvPr id="16" name="Rectangle 16"/>
            <p:cNvSpPr/>
            <p:nvPr/>
          </p:nvSpPr>
          <p:spPr>
            <a:xfrm>
              <a:off x="5524500" y="2857500"/>
              <a:ext cx="5829300" cy="1600200"/>
            </a:xfrm>
            <a:prstGeom prst="roundRect">
              <a:avLst>
                <a:gd name="adj" fmla="val 4762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5524500" y="2857500"/>
              <a:ext cx="47625" cy="1600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5724906" y="3022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计数器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620256" y="2984500"/>
              <a:ext cx="2784348" cy="1380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心里记着“已经坐了几站”：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上车时是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每坐一站，就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加 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下车时，它就是答案。</a:t>
              </a:r>
            </a:p>
          </p:txBody>
        </p:sp>
      </p:grpSp>
      <p:grpSp>
        <p:nvGrpSpPr>
          <p:cNvPr id="25" name="note"/>
          <p:cNvGrpSpPr/>
          <p:nvPr/>
        </p:nvGrpSpPr>
        <p:grpSpPr>
          <a:xfrm>
            <a:off x="5524500" y="4953000"/>
            <a:ext cx="5829300" cy="914400"/>
            <a:chOff x="5524500" y="4953000"/>
            <a:chExt cx="5829300" cy="914400"/>
          </a:xfrm>
        </p:grpSpPr>
        <p:sp>
          <p:nvSpPr>
            <p:cNvPr id="21" name="Rectangle 21"/>
            <p:cNvSpPr/>
            <p:nvPr/>
          </p:nvSpPr>
          <p:spPr>
            <a:xfrm>
              <a:off x="5524500" y="4953000"/>
              <a:ext cx="5829300" cy="9144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5524500" y="4953000"/>
              <a:ext cx="47625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5724906" y="51181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391656" y="5080000"/>
              <a:ext cx="3034094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清零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放在循环外，只做一次；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加 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放在循环里，每站都做。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338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三、生活中的 while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练习：这段代码会输出几行？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476750" cy="1838325"/>
            <a:chOff x="838200" y="2114550"/>
            <a:chExt cx="4476750" cy="18383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476750" cy="18383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8383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63775"/>
              <a:ext cx="3790188" cy="16093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k = 1;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(k &lt;= 5)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"k=" &lt;&lt; k &lt;&lt; endl;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k++;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thead-w"/>
          <p:cNvGrpSpPr/>
          <p:nvPr/>
        </p:nvGrpSpPr>
        <p:grpSpPr>
          <a:xfrm>
            <a:off x="5715000" y="2114550"/>
            <a:ext cx="5638800" cy="533400"/>
            <a:chOff x="5715000" y="2114550"/>
            <a:chExt cx="5638800" cy="533400"/>
          </a:xfrm>
        </p:grpSpPr>
        <p:sp>
          <p:nvSpPr>
            <p:cNvPr id="13" name="Rectangle 13"/>
            <p:cNvSpPr/>
            <p:nvPr/>
          </p:nvSpPr>
          <p:spPr>
            <a:xfrm>
              <a:off x="5715000" y="2114550"/>
              <a:ext cx="56388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858637" y="2256917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k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906387" y="2256917"/>
              <a:ext cx="9298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k &lt;= 5？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335137" y="22442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763887" y="2256917"/>
              <a:ext cx="72316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k++ 后</a:t>
              </a:r>
            </a:p>
          </p:txBody>
        </p:sp>
      </p:grpSp>
      <p:grpSp>
        <p:nvGrpSpPr>
          <p:cNvPr id="34" name="table-w"/>
          <p:cNvGrpSpPr/>
          <p:nvPr/>
        </p:nvGrpSpPr>
        <p:grpSpPr>
          <a:xfrm>
            <a:off x="5715000" y="2787650"/>
            <a:ext cx="1047750" cy="3070225"/>
            <a:chOff x="5715000" y="2787650"/>
            <a:chExt cx="1047750" cy="3070225"/>
          </a:xfrm>
        </p:grpSpPr>
        <p:sp>
          <p:nvSpPr>
            <p:cNvPr id="19" name="TextBox 19"/>
            <p:cNvSpPr txBox="1"/>
            <p:nvPr/>
          </p:nvSpPr>
          <p:spPr>
            <a:xfrm>
              <a:off x="5858637" y="27876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5715000" y="3181350"/>
              <a:ext cx="1047750" cy="9525"/>
            </a:xfrm>
            <a:custGeom>
              <a:avLst/>
              <a:gdLst/>
              <a:ahLst/>
              <a:cxnLst/>
              <a:rect l="l" t="t" r="r" b="b"/>
              <a:pathLst>
                <a:path w="1047750" h="9525">
                  <a:moveTo>
                    <a:pt x="0" y="0"/>
                  </a:moveTo>
                  <a:lnTo>
                    <a:pt x="1047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5715000" y="3181350"/>
              <a:ext cx="10477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5858637" y="33210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5715000" y="3714750"/>
              <a:ext cx="1047750" cy="9525"/>
            </a:xfrm>
            <a:custGeom>
              <a:avLst/>
              <a:gdLst/>
              <a:ahLst/>
              <a:cxnLst/>
              <a:rect l="l" t="t" r="r" b="b"/>
              <a:pathLst>
                <a:path w="1047750" h="9525">
                  <a:moveTo>
                    <a:pt x="0" y="0"/>
                  </a:moveTo>
                  <a:lnTo>
                    <a:pt x="1047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858637" y="38544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5715000" y="4248150"/>
              <a:ext cx="1047750" cy="9525"/>
            </a:xfrm>
            <a:custGeom>
              <a:avLst/>
              <a:gdLst/>
              <a:ahLst/>
              <a:cxnLst/>
              <a:rect l="l" t="t" r="r" b="b"/>
              <a:pathLst>
                <a:path w="1047750" h="9525">
                  <a:moveTo>
                    <a:pt x="0" y="0"/>
                  </a:moveTo>
                  <a:lnTo>
                    <a:pt x="1047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5715000" y="4248150"/>
              <a:ext cx="10477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5858637" y="43878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5715000" y="4781550"/>
              <a:ext cx="1047750" cy="9525"/>
            </a:xfrm>
            <a:custGeom>
              <a:avLst/>
              <a:gdLst/>
              <a:ahLst/>
              <a:cxnLst/>
              <a:rect l="l" t="t" r="r" b="b"/>
              <a:pathLst>
                <a:path w="1047750" h="9525">
                  <a:moveTo>
                    <a:pt x="0" y="0"/>
                  </a:moveTo>
                  <a:lnTo>
                    <a:pt x="1047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5858637" y="49212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5715000" y="5314950"/>
              <a:ext cx="1047750" cy="9525"/>
            </a:xfrm>
            <a:custGeom>
              <a:avLst/>
              <a:gdLst/>
              <a:ahLst/>
              <a:cxnLst/>
              <a:rect l="l" t="t" r="r" b="b"/>
              <a:pathLst>
                <a:path w="1047750" h="9525">
                  <a:moveTo>
                    <a:pt x="0" y="0"/>
                  </a:moveTo>
                  <a:lnTo>
                    <a:pt x="1047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5715000" y="5314950"/>
              <a:ext cx="10477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5858637" y="54546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5715000" y="5848350"/>
              <a:ext cx="1047750" cy="9525"/>
            </a:xfrm>
            <a:custGeom>
              <a:avLst/>
              <a:gdLst/>
              <a:ahLst/>
              <a:cxnLst/>
              <a:rect l="l" t="t" r="r" b="b"/>
              <a:pathLst>
                <a:path w="1047750" h="9525">
                  <a:moveTo>
                    <a:pt x="0" y="0"/>
                  </a:moveTo>
                  <a:lnTo>
                    <a:pt x="1047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62" name="answers"/>
          <p:cNvGrpSpPr/>
          <p:nvPr/>
        </p:nvGrpSpPr>
        <p:grpSpPr>
          <a:xfrm>
            <a:off x="6762750" y="2774950"/>
            <a:ext cx="4591050" cy="3082925"/>
            <a:chOff x="6762750" y="2774950"/>
            <a:chExt cx="4591050" cy="3082925"/>
          </a:xfrm>
        </p:grpSpPr>
        <p:sp>
          <p:nvSpPr>
            <p:cNvPr id="35" name="Line 35"/>
            <p:cNvSpPr/>
            <p:nvPr/>
          </p:nvSpPr>
          <p:spPr>
            <a:xfrm>
              <a:off x="6762750" y="3181350"/>
              <a:ext cx="4591050" cy="9525"/>
            </a:xfrm>
            <a:custGeom>
              <a:avLst/>
              <a:gdLst/>
              <a:ahLst/>
              <a:cxnLst/>
              <a:rect l="l" t="t" r="r" b="b"/>
              <a:pathLst>
                <a:path w="4591050" h="9525">
                  <a:moveTo>
                    <a:pt x="0" y="0"/>
                  </a:moveTo>
                  <a:lnTo>
                    <a:pt x="4591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6762750" y="3181350"/>
              <a:ext cx="45910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Line 37"/>
            <p:cNvSpPr/>
            <p:nvPr/>
          </p:nvSpPr>
          <p:spPr>
            <a:xfrm>
              <a:off x="6762750" y="3714750"/>
              <a:ext cx="4591050" cy="9525"/>
            </a:xfrm>
            <a:custGeom>
              <a:avLst/>
              <a:gdLst/>
              <a:ahLst/>
              <a:cxnLst/>
              <a:rect l="l" t="t" r="r" b="b"/>
              <a:pathLst>
                <a:path w="4591050" h="9525">
                  <a:moveTo>
                    <a:pt x="0" y="0"/>
                  </a:moveTo>
                  <a:lnTo>
                    <a:pt x="4591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Line 38"/>
            <p:cNvSpPr/>
            <p:nvPr/>
          </p:nvSpPr>
          <p:spPr>
            <a:xfrm>
              <a:off x="6762750" y="4248150"/>
              <a:ext cx="4591050" cy="9525"/>
            </a:xfrm>
            <a:custGeom>
              <a:avLst/>
              <a:gdLst/>
              <a:ahLst/>
              <a:cxnLst/>
              <a:rect l="l" t="t" r="r" b="b"/>
              <a:pathLst>
                <a:path w="4591050" h="9525">
                  <a:moveTo>
                    <a:pt x="0" y="0"/>
                  </a:moveTo>
                  <a:lnTo>
                    <a:pt x="4591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Rectangle 39"/>
            <p:cNvSpPr/>
            <p:nvPr/>
          </p:nvSpPr>
          <p:spPr>
            <a:xfrm>
              <a:off x="6762750" y="4248150"/>
              <a:ext cx="45910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0" name="Line 40"/>
            <p:cNvSpPr/>
            <p:nvPr/>
          </p:nvSpPr>
          <p:spPr>
            <a:xfrm>
              <a:off x="6762750" y="4781550"/>
              <a:ext cx="4591050" cy="9525"/>
            </a:xfrm>
            <a:custGeom>
              <a:avLst/>
              <a:gdLst/>
              <a:ahLst/>
              <a:cxnLst/>
              <a:rect l="l" t="t" r="r" b="b"/>
              <a:pathLst>
                <a:path w="4591050" h="9525">
                  <a:moveTo>
                    <a:pt x="0" y="0"/>
                  </a:moveTo>
                  <a:lnTo>
                    <a:pt x="4591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Line 41"/>
            <p:cNvSpPr/>
            <p:nvPr/>
          </p:nvSpPr>
          <p:spPr>
            <a:xfrm>
              <a:off x="6762750" y="5314950"/>
              <a:ext cx="4591050" cy="9525"/>
            </a:xfrm>
            <a:custGeom>
              <a:avLst/>
              <a:gdLst/>
              <a:ahLst/>
              <a:cxnLst/>
              <a:rect l="l" t="t" r="r" b="b"/>
              <a:pathLst>
                <a:path w="4591050" h="9525">
                  <a:moveTo>
                    <a:pt x="0" y="0"/>
                  </a:moveTo>
                  <a:lnTo>
                    <a:pt x="4591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Rectangle 42"/>
            <p:cNvSpPr/>
            <p:nvPr/>
          </p:nvSpPr>
          <p:spPr>
            <a:xfrm>
              <a:off x="6762750" y="5314950"/>
              <a:ext cx="45910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3" name="Line 43"/>
            <p:cNvSpPr/>
            <p:nvPr/>
          </p:nvSpPr>
          <p:spPr>
            <a:xfrm>
              <a:off x="6762750" y="5848350"/>
              <a:ext cx="4591050" cy="9525"/>
            </a:xfrm>
            <a:custGeom>
              <a:avLst/>
              <a:gdLst/>
              <a:ahLst/>
              <a:cxnLst/>
              <a:rect l="l" t="t" r="r" b="b"/>
              <a:pathLst>
                <a:path w="4591050" h="9525">
                  <a:moveTo>
                    <a:pt x="0" y="0"/>
                  </a:moveTo>
                  <a:lnTo>
                    <a:pt x="4591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6906387" y="27749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8335137" y="2787650"/>
              <a:ext cx="4186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k=1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9763887" y="27876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6906387" y="3308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8335137" y="3321050"/>
              <a:ext cx="4186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k=2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9763887" y="33210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906387" y="38417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8335137" y="3854450"/>
              <a:ext cx="4186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k=3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9763887" y="38544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6906387" y="43751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8335137" y="4387850"/>
              <a:ext cx="4186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k=4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9763887" y="43878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6906387" y="49085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8335137" y="4921250"/>
              <a:ext cx="4186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k=5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9763887" y="49212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6906387" y="54419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8335137" y="54546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—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9763887" y="54419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跳出</a:t>
              </a:r>
            </a:p>
          </p:txBody>
        </p:sp>
      </p:grpSp>
      <p:grpSp>
        <p:nvGrpSpPr>
          <p:cNvPr id="66" name="res"/>
          <p:cNvGrpSpPr/>
          <p:nvPr/>
        </p:nvGrpSpPr>
        <p:grpSpPr>
          <a:xfrm>
            <a:off x="838200" y="4305300"/>
            <a:ext cx="4476750" cy="1219200"/>
            <a:chOff x="838200" y="4305300"/>
            <a:chExt cx="4476750" cy="1219200"/>
          </a:xfrm>
        </p:grpSpPr>
        <p:sp>
          <p:nvSpPr>
            <p:cNvPr id="63" name="Rectangle 63"/>
            <p:cNvSpPr/>
            <p:nvPr/>
          </p:nvSpPr>
          <p:spPr>
            <a:xfrm>
              <a:off x="838200" y="4305300"/>
              <a:ext cx="4476750" cy="1219200"/>
            </a:xfrm>
            <a:prstGeom prst="roundRect">
              <a:avLst>
                <a:gd name="adj" fmla="val 625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1038987" y="44704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686687" y="4432300"/>
              <a:ext cx="263880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 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：k=1 到 k=5。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变成 6 时，条件不成立，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循环就结束了。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338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三、生活中的 while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动手改一改：这回输出几行？</a:t>
            </a:r>
          </a:p>
        </p:txBody>
      </p:sp>
      <p:grpSp>
        <p:nvGrpSpPr>
          <p:cNvPr id="10" name="tip"/>
          <p:cNvGrpSpPr/>
          <p:nvPr/>
        </p:nvGrpSpPr>
        <p:grpSpPr>
          <a:xfrm>
            <a:off x="829056" y="2070100"/>
            <a:ext cx="6690413" cy="352044"/>
            <a:chOff x="829056" y="2070100"/>
            <a:chExt cx="6690413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66904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请在 Dev C++ 里改动上一页的代码，先猜一猜，再运行看看：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33650"/>
            <a:ext cx="10515600" cy="533400"/>
            <a:chOff x="838200" y="2533650"/>
            <a:chExt cx="10515600" cy="533400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1837" y="26633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改动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34837" y="26633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25" name="table-w"/>
          <p:cNvGrpSpPr/>
          <p:nvPr/>
        </p:nvGrpSpPr>
        <p:grpSpPr>
          <a:xfrm>
            <a:off x="838200" y="3206750"/>
            <a:ext cx="4953000" cy="2003425"/>
            <a:chOff x="838200" y="3206750"/>
            <a:chExt cx="4953000" cy="2003425"/>
          </a:xfrm>
        </p:grpSpPr>
        <p:sp>
          <p:nvSpPr>
            <p:cNvPr id="15" name="TextBox 15"/>
            <p:cNvSpPr txBox="1"/>
            <p:nvPr/>
          </p:nvSpPr>
          <p:spPr>
            <a:xfrm>
              <a:off x="981837" y="3206750"/>
              <a:ext cx="34675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k = 1;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改成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k = 3;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6004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600450"/>
              <a:ext cx="4953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740150"/>
              <a:ext cx="232141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&lt;= 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改成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&lt; 5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1338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4273550"/>
              <a:ext cx="34675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k = 1;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改成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k = 6;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6672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667250"/>
              <a:ext cx="4953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4806950"/>
              <a:ext cx="10594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删掉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k++;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2006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6" name="answers"/>
          <p:cNvGrpSpPr/>
          <p:nvPr/>
        </p:nvGrpSpPr>
        <p:grpSpPr>
          <a:xfrm>
            <a:off x="5791200" y="3206750"/>
            <a:ext cx="5562600" cy="2003425"/>
            <a:chOff x="5791200" y="3206750"/>
            <a:chExt cx="5562600" cy="2003425"/>
          </a:xfrm>
        </p:grpSpPr>
        <p:sp>
          <p:nvSpPr>
            <p:cNvPr id="26" name="Line 26"/>
            <p:cNvSpPr/>
            <p:nvPr/>
          </p:nvSpPr>
          <p:spPr>
            <a:xfrm>
              <a:off x="5791200" y="3600450"/>
              <a:ext cx="5562600" cy="9525"/>
            </a:xfrm>
            <a:custGeom>
              <a:avLst/>
              <a:gdLst/>
              <a:ahLst/>
              <a:cxnLst/>
              <a:rect l="l" t="t" r="r" b="b"/>
              <a:pathLst>
                <a:path w="5562600" h="9525">
                  <a:moveTo>
                    <a:pt x="0" y="0"/>
                  </a:moveTo>
                  <a:lnTo>
                    <a:pt x="5562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5791200" y="3600450"/>
              <a:ext cx="5562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Line 28"/>
            <p:cNvSpPr/>
            <p:nvPr/>
          </p:nvSpPr>
          <p:spPr>
            <a:xfrm>
              <a:off x="5791200" y="4133850"/>
              <a:ext cx="5562600" cy="9525"/>
            </a:xfrm>
            <a:custGeom>
              <a:avLst/>
              <a:gdLst/>
              <a:ahLst/>
              <a:cxnLst/>
              <a:rect l="l" t="t" r="r" b="b"/>
              <a:pathLst>
                <a:path w="5562600" h="9525">
                  <a:moveTo>
                    <a:pt x="0" y="0"/>
                  </a:moveTo>
                  <a:lnTo>
                    <a:pt x="5562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5791200" y="4667250"/>
              <a:ext cx="5562600" cy="9525"/>
            </a:xfrm>
            <a:custGeom>
              <a:avLst/>
              <a:gdLst/>
              <a:ahLst/>
              <a:cxnLst/>
              <a:rect l="l" t="t" r="r" b="b"/>
              <a:pathLst>
                <a:path w="5562600" h="9525">
                  <a:moveTo>
                    <a:pt x="0" y="0"/>
                  </a:moveTo>
                  <a:lnTo>
                    <a:pt x="5562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5791200" y="4667250"/>
              <a:ext cx="5562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5791200" y="5200650"/>
              <a:ext cx="5562600" cy="9525"/>
            </a:xfrm>
            <a:custGeom>
              <a:avLst/>
              <a:gdLst/>
              <a:ahLst/>
              <a:cxnLst/>
              <a:rect l="l" t="t" r="r" b="b"/>
              <a:pathLst>
                <a:path w="5562600" h="9525">
                  <a:moveTo>
                    <a:pt x="0" y="0"/>
                  </a:moveTo>
                  <a:lnTo>
                    <a:pt x="5562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5934837" y="3206750"/>
              <a:ext cx="2286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行：k=3、k=4、k=5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934837" y="3740150"/>
              <a:ext cx="18120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行：k=1 到 k=4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5934837" y="4273550"/>
              <a:ext cx="2761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行：一开始条件就不成立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934837" y="4806950"/>
              <a:ext cx="28070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一直输出 k=1，停不下来！</a:t>
              </a:r>
            </a:p>
          </p:txBody>
        </p:sp>
      </p:grpSp>
      <p:grpSp>
        <p:nvGrpSpPr>
          <p:cNvPr id="40" name="note"/>
          <p:cNvGrpSpPr/>
          <p:nvPr/>
        </p:nvGrpSpPr>
        <p:grpSpPr>
          <a:xfrm>
            <a:off x="838200" y="5486400"/>
            <a:ext cx="10515600" cy="838200"/>
            <a:chOff x="838200" y="5486400"/>
            <a:chExt cx="10515600" cy="838200"/>
          </a:xfrm>
        </p:grpSpPr>
        <p:sp>
          <p:nvSpPr>
            <p:cNvPr id="37" name="Rectangle 37"/>
            <p:cNvSpPr/>
            <p:nvPr/>
          </p:nvSpPr>
          <p:spPr>
            <a:xfrm>
              <a:off x="838200" y="5486400"/>
              <a:ext cx="10515600" cy="838200"/>
            </a:xfrm>
            <a:prstGeom prst="roundRect">
              <a:avLst>
                <a:gd name="adj" fmla="val 909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39368" y="5635625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你发现了吗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39368" y="5949950"/>
              <a:ext cx="94903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循环做几次，要看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初值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更新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k++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）三个地方。最后那种停不下来的情况，下节课细说。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5338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三、生活中的 while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第一课时小结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228850"/>
            <a:ext cx="8273095" cy="393319"/>
            <a:chOff x="895350" y="2228850"/>
            <a:chExt cx="8273095" cy="393319"/>
          </a:xfrm>
        </p:grpSpPr>
        <p:sp>
          <p:nvSpPr>
            <p:cNvPr id="9" name="Ellipse 9"/>
            <p:cNvSpPr/>
            <p:nvPr/>
          </p:nvSpPr>
          <p:spPr>
            <a:xfrm>
              <a:off x="895350" y="22288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272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506" y="2270125"/>
              <a:ext cx="778693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读作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只要……就……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：先判断，成立就做一遍循环体，做完回去再判断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2971800"/>
            <a:ext cx="8997620" cy="393319"/>
            <a:chOff x="895350" y="2971800"/>
            <a:chExt cx="8997620" cy="393319"/>
          </a:xfrm>
        </p:grpSpPr>
        <p:sp>
          <p:nvSpPr>
            <p:cNvPr id="13" name="Ellipse 13"/>
            <p:cNvSpPr/>
            <p:nvPr/>
          </p:nvSpPr>
          <p:spPr>
            <a:xfrm>
              <a:off x="895350" y="29718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30154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506" y="3013075"/>
              <a:ext cx="85114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 while 先找两样东西：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循环条件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（什么时候接着做）和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循环体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（反复做什么）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714750"/>
            <a:ext cx="6804660" cy="393319"/>
            <a:chOff x="895350" y="3714750"/>
            <a:chExt cx="6804660" cy="393319"/>
          </a:xfrm>
        </p:grpSpPr>
        <p:sp>
          <p:nvSpPr>
            <p:cNvPr id="17" name="Ellipse 17"/>
            <p:cNvSpPr/>
            <p:nvPr/>
          </p:nvSpPr>
          <p:spPr>
            <a:xfrm>
              <a:off x="895350" y="37147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758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506" y="3756025"/>
              <a:ext cx="63185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只做一次的事写在循环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外面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，每轮都要做的事写在循环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里面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457700"/>
            <a:ext cx="5350764" cy="393319"/>
            <a:chOff x="895350" y="4457700"/>
            <a:chExt cx="5350764" cy="393319"/>
          </a:xfrm>
        </p:grpSpPr>
        <p:sp>
          <p:nvSpPr>
            <p:cNvPr id="21" name="Ellipse 21"/>
            <p:cNvSpPr/>
            <p:nvPr/>
          </p:nvSpPr>
          <p:spPr>
            <a:xfrm>
              <a:off x="895350" y="44577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4280" y="45013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506" y="4498975"/>
              <a:ext cx="48646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循环做几次，要看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初值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更新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三个地方</a:t>
              </a:r>
            </a:p>
          </p:txBody>
        </p:sp>
      </p:grpSp>
      <p:grpSp>
        <p:nvGrpSpPr>
          <p:cNvPr id="29" name="note"/>
          <p:cNvGrpSpPr/>
          <p:nvPr/>
        </p:nvGrpSpPr>
        <p:grpSpPr>
          <a:xfrm>
            <a:off x="838200" y="5391150"/>
            <a:ext cx="10515600" cy="552450"/>
            <a:chOff x="838200" y="539115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53911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391150"/>
              <a:ext cx="47625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749" y="55626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49349" y="5562600"/>
              <a:ext cx="756202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翻到书本 P51 看一看例 4-4 一尺之棰：一根木棍每天锯掉一半，第几天变成 1？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4570095" y="2578100"/>
            <a:ext cx="305181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第四部分（第二课时）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3995557" y="3111500"/>
            <a:ext cx="4200887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4-4 一尺之棰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109893" y="4038600"/>
            <a:ext cx="3972215" cy="308991"/>
            <a:chOff x="4109893" y="4038600"/>
            <a:chExt cx="3972215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109893" y="4038600"/>
              <a:ext cx="397221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读题 · 手算 · 写代码 · 跟踪 · 书上的写法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4-4 一尺之棰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647863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4-4 一尺之棰（B0046，洛谷 P5720）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2000250"/>
            <a:chOff x="838200" y="2038350"/>
            <a:chExt cx="10515600" cy="20002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2000250"/>
            </a:xfrm>
            <a:prstGeom prst="roundRect">
              <a:avLst>
                <a:gd name="adj" fmla="val 4762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241550"/>
              <a:ext cx="56291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《庄子》中说：“一尺之棰，日取其半，万世不竭。”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673350"/>
              <a:ext cx="7150608" cy="1075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第一天有一根长度为 a（a ≤ 10⁹）的木棍，从第二天开始，每天都要把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木棍锯掉一半（每次除以 2，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向下取整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）。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第几天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的时候木棍长度会变为 1？</a:t>
              </a:r>
            </a:p>
          </p:txBody>
        </p:sp>
      </p:grpSp>
      <p:grpSp>
        <p:nvGrpSpPr>
          <p:cNvPr id="14" name="io"/>
          <p:cNvGrpSpPr/>
          <p:nvPr/>
        </p:nvGrpSpPr>
        <p:grpSpPr>
          <a:xfrm>
            <a:off x="829056" y="4337050"/>
            <a:ext cx="6039841" cy="352044"/>
            <a:chOff x="829056" y="4337050"/>
            <a:chExt cx="6039841" cy="35204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4337050"/>
              <a:ext cx="603984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输入：一个正整数 a　　输出：一个正整数，表示第几天</a:t>
              </a:r>
            </a:p>
          </p:txBody>
        </p:sp>
      </p:grpSp>
      <p:grpSp>
        <p:nvGrpSpPr>
          <p:cNvPr id="23" name="sample"/>
          <p:cNvGrpSpPr/>
          <p:nvPr/>
        </p:nvGrpSpPr>
        <p:grpSpPr>
          <a:xfrm>
            <a:off x="8572500" y="4267200"/>
            <a:ext cx="2781300" cy="1276350"/>
            <a:chOff x="8572500" y="4267200"/>
            <a:chExt cx="2781300" cy="1276350"/>
          </a:xfrm>
        </p:grpSpPr>
        <p:sp>
          <p:nvSpPr>
            <p:cNvPr id="15" name="Rectangle 15"/>
            <p:cNvSpPr/>
            <p:nvPr/>
          </p:nvSpPr>
          <p:spPr>
            <a:xfrm>
              <a:off x="8572500" y="4267200"/>
              <a:ext cx="2781300" cy="1276350"/>
            </a:xfrm>
            <a:prstGeom prst="roundRect">
              <a:avLst>
                <a:gd name="adj" fmla="val 597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572500" y="4267200"/>
              <a:ext cx="2781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572500" y="4457700"/>
              <a:ext cx="2781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686800" y="43624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877300" y="43624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9067800" y="43624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366504" y="432435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734806" y="4746625"/>
              <a:ext cx="39547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100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</p:grpSp>
      <p:grpSp>
        <p:nvGrpSpPr>
          <p:cNvPr id="28" name="q"/>
          <p:cNvGrpSpPr/>
          <p:nvPr/>
        </p:nvGrpSpPr>
        <p:grpSpPr>
          <a:xfrm>
            <a:off x="838200" y="4953000"/>
            <a:ext cx="7429500" cy="895350"/>
            <a:chOff x="838200" y="4953000"/>
            <a:chExt cx="7429500" cy="895350"/>
          </a:xfrm>
        </p:grpSpPr>
        <p:sp>
          <p:nvSpPr>
            <p:cNvPr id="24" name="Rectangle 24"/>
            <p:cNvSpPr/>
            <p:nvPr/>
          </p:nvSpPr>
          <p:spPr>
            <a:xfrm>
              <a:off x="838200" y="4953000"/>
              <a:ext cx="74295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9530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987" y="51181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905762" y="5080000"/>
              <a:ext cx="416788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你能一下子说出要锯几次吗？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说不出来的话，什么时候该停，你知道吗？</a:t>
              </a:r>
            </a:p>
          </p:txBody>
        </p:sp>
      </p:grpSp>
      <p:grpSp>
        <p:nvGrpSpPr>
          <p:cNvPr id="30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9" name="TextBox 29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P51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4-4 一尺之棰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309484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先手算一遍：a = 22</a:t>
            </a:r>
          </a:p>
        </p:txBody>
      </p:sp>
      <p:grpSp>
        <p:nvGrpSpPr>
          <p:cNvPr id="12" name="d1"/>
          <p:cNvGrpSpPr/>
          <p:nvPr/>
        </p:nvGrpSpPr>
        <p:grpSpPr>
          <a:xfrm>
            <a:off x="952500" y="2197100"/>
            <a:ext cx="1333500" cy="1060450"/>
            <a:chOff x="952500" y="2197100"/>
            <a:chExt cx="1333500" cy="1060450"/>
          </a:xfrm>
        </p:grpSpPr>
        <p:sp>
          <p:nvSpPr>
            <p:cNvPr id="9" name="TextBox 9"/>
            <p:cNvSpPr txBox="1"/>
            <p:nvPr/>
          </p:nvSpPr>
          <p:spPr>
            <a:xfrm>
              <a:off x="1239144" y="2197100"/>
              <a:ext cx="7602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1 天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952500" y="2571750"/>
              <a:ext cx="1333500" cy="685800"/>
            </a:xfrm>
            <a:prstGeom prst="roundRect">
              <a:avLst>
                <a:gd name="adj" fmla="val 11111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417491" y="2724150"/>
              <a:ext cx="40351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22</a:t>
              </a:r>
            </a:p>
          </p:txBody>
        </p:sp>
      </p:grpSp>
      <p:grpSp>
        <p:nvGrpSpPr>
          <p:cNvPr id="33" name="rest"/>
          <p:cNvGrpSpPr/>
          <p:nvPr/>
        </p:nvGrpSpPr>
        <p:grpSpPr>
          <a:xfrm>
            <a:off x="2362200" y="2197100"/>
            <a:ext cx="8305800" cy="1461770"/>
            <a:chOff x="2362200" y="2197100"/>
            <a:chExt cx="8305800" cy="1461770"/>
          </a:xfrm>
        </p:grpSpPr>
        <p:sp>
          <p:nvSpPr>
            <p:cNvPr id="13" name="TextBox 13"/>
            <p:cNvSpPr txBox="1"/>
            <p:nvPr/>
          </p:nvSpPr>
          <p:spPr>
            <a:xfrm>
              <a:off x="3334644" y="2197100"/>
              <a:ext cx="7602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2 天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3048000" y="2571750"/>
              <a:ext cx="1333500" cy="685800"/>
            </a:xfrm>
            <a:prstGeom prst="roundRect">
              <a:avLst>
                <a:gd name="adj" fmla="val 11111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3512991" y="2724150"/>
              <a:ext cx="40351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2362200" y="2800350"/>
              <a:ext cx="609600" cy="228600"/>
            </a:xfrm>
            <a:custGeom>
              <a:avLst/>
              <a:gdLst/>
              <a:ahLst/>
              <a:cxnLst/>
              <a:rect l="l" t="t" r="r" b="b"/>
              <a:pathLst>
                <a:path w="609600" h="228600">
                  <a:moveTo>
                    <a:pt x="0" y="64008"/>
                  </a:moveTo>
                  <a:lnTo>
                    <a:pt x="495300" y="64008"/>
                  </a:lnTo>
                  <a:lnTo>
                    <a:pt x="495300" y="0"/>
                  </a:lnTo>
                  <a:lnTo>
                    <a:pt x="609600" y="114300"/>
                  </a:lnTo>
                  <a:lnTo>
                    <a:pt x="495300" y="228600"/>
                  </a:lnTo>
                  <a:lnTo>
                    <a:pt x="4953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548318" y="3365500"/>
              <a:ext cx="23736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÷2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430144" y="2197100"/>
              <a:ext cx="7602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3 天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5143500" y="2571750"/>
              <a:ext cx="1333500" cy="685800"/>
            </a:xfrm>
            <a:prstGeom prst="roundRect">
              <a:avLst>
                <a:gd name="adj" fmla="val 11111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702894" y="27241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4457700" y="2800350"/>
              <a:ext cx="609600" cy="228600"/>
            </a:xfrm>
            <a:custGeom>
              <a:avLst/>
              <a:gdLst/>
              <a:ahLst/>
              <a:cxnLst/>
              <a:rect l="l" t="t" r="r" b="b"/>
              <a:pathLst>
                <a:path w="609600" h="228600">
                  <a:moveTo>
                    <a:pt x="0" y="64008"/>
                  </a:moveTo>
                  <a:lnTo>
                    <a:pt x="495300" y="64008"/>
                  </a:lnTo>
                  <a:lnTo>
                    <a:pt x="495300" y="0"/>
                  </a:lnTo>
                  <a:lnTo>
                    <a:pt x="609600" y="114300"/>
                  </a:lnTo>
                  <a:lnTo>
                    <a:pt x="495300" y="228600"/>
                  </a:lnTo>
                  <a:lnTo>
                    <a:pt x="4953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4643818" y="3365500"/>
              <a:ext cx="23736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÷2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525644" y="2197100"/>
              <a:ext cx="7602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4 天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7239000" y="2571750"/>
              <a:ext cx="1333500" cy="685800"/>
            </a:xfrm>
            <a:prstGeom prst="roundRect">
              <a:avLst>
                <a:gd name="adj" fmla="val 11111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798394" y="27241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6553200" y="2800350"/>
              <a:ext cx="609600" cy="228600"/>
            </a:xfrm>
            <a:custGeom>
              <a:avLst/>
              <a:gdLst/>
              <a:ahLst/>
              <a:cxnLst/>
              <a:rect l="l" t="t" r="r" b="b"/>
              <a:pathLst>
                <a:path w="609600" h="228600">
                  <a:moveTo>
                    <a:pt x="0" y="64008"/>
                  </a:moveTo>
                  <a:lnTo>
                    <a:pt x="495300" y="64008"/>
                  </a:lnTo>
                  <a:lnTo>
                    <a:pt x="495300" y="0"/>
                  </a:lnTo>
                  <a:lnTo>
                    <a:pt x="609600" y="114300"/>
                  </a:lnTo>
                  <a:lnTo>
                    <a:pt x="495300" y="228600"/>
                  </a:lnTo>
                  <a:lnTo>
                    <a:pt x="4953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739319" y="3365500"/>
              <a:ext cx="23736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÷2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621144" y="2197100"/>
              <a:ext cx="7602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5 天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9334500" y="2571750"/>
              <a:ext cx="1333500" cy="685800"/>
            </a:xfrm>
            <a:prstGeom prst="roundRect">
              <a:avLst>
                <a:gd name="adj" fmla="val 11111"/>
              </a:avLst>
            </a:prstGeom>
            <a:solidFill>
              <a:schemeClr val="lt1"/>
            </a:solidFill>
            <a:ln w="19050">
              <a:solidFill>
                <a:schemeClr val="accent2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893894" y="27241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8648700" y="2800350"/>
              <a:ext cx="609600" cy="228600"/>
            </a:xfrm>
            <a:custGeom>
              <a:avLst/>
              <a:gdLst/>
              <a:ahLst/>
              <a:cxnLst/>
              <a:rect l="l" t="t" r="r" b="b"/>
              <a:pathLst>
                <a:path w="609600" h="228600">
                  <a:moveTo>
                    <a:pt x="0" y="64008"/>
                  </a:moveTo>
                  <a:lnTo>
                    <a:pt x="495300" y="64008"/>
                  </a:lnTo>
                  <a:lnTo>
                    <a:pt x="495300" y="0"/>
                  </a:lnTo>
                  <a:lnTo>
                    <a:pt x="609600" y="114300"/>
                  </a:lnTo>
                  <a:lnTo>
                    <a:pt x="495300" y="228600"/>
                  </a:lnTo>
                  <a:lnTo>
                    <a:pt x="4953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8834818" y="3365500"/>
              <a:ext cx="23736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÷2</a:t>
              </a:r>
            </a:p>
          </p:txBody>
        </p:sp>
      </p:grpSp>
      <p:grpSp>
        <p:nvGrpSpPr>
          <p:cNvPr id="37" name="ans"/>
          <p:cNvGrpSpPr/>
          <p:nvPr/>
        </p:nvGrpSpPr>
        <p:grpSpPr>
          <a:xfrm>
            <a:off x="838200" y="3905250"/>
            <a:ext cx="10515600" cy="571500"/>
            <a:chOff x="838200" y="3905250"/>
            <a:chExt cx="10515600" cy="571500"/>
          </a:xfrm>
        </p:grpSpPr>
        <p:sp>
          <p:nvSpPr>
            <p:cNvPr id="34" name="Rectangle 34"/>
            <p:cNvSpPr/>
            <p:nvPr/>
          </p:nvSpPr>
          <p:spPr>
            <a:xfrm>
              <a:off x="838200" y="39052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38987" y="4070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686687" y="4083050"/>
              <a:ext cx="55063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天变成 1。注意 5 ÷ 2 向下取整是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，不是 2.5。</a:t>
              </a:r>
            </a:p>
          </p:txBody>
        </p:sp>
      </p:grpSp>
      <p:grpSp>
        <p:nvGrpSpPr>
          <p:cNvPr id="42" name="q"/>
          <p:cNvGrpSpPr/>
          <p:nvPr/>
        </p:nvGrpSpPr>
        <p:grpSpPr>
          <a:xfrm>
            <a:off x="838200" y="4762500"/>
            <a:ext cx="10515600" cy="1219200"/>
            <a:chOff x="838200" y="4762500"/>
            <a:chExt cx="10515600" cy="1219200"/>
          </a:xfrm>
        </p:grpSpPr>
        <p:sp>
          <p:nvSpPr>
            <p:cNvPr id="38" name="Rectangle 38"/>
            <p:cNvSpPr/>
            <p:nvPr/>
          </p:nvSpPr>
          <p:spPr>
            <a:xfrm>
              <a:off x="838200" y="4762500"/>
              <a:ext cx="10515600" cy="1219200"/>
            </a:xfrm>
            <a:prstGeom prst="roundRect">
              <a:avLst>
                <a:gd name="adj" fmla="val 6250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838200" y="4762500"/>
              <a:ext cx="47625" cy="1219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038987" y="49276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你发现了吗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343912" y="4889500"/>
              <a:ext cx="4339361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每天做的事都一样：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长度除以 2，天数加 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什么时候接着锯？长度还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大于 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的时候。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这不正是“只要……就……”吗？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4-4 一尺之棰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需要哪些变量？一开始是多少？</a:t>
            </a:r>
          </a:p>
        </p:txBody>
      </p:sp>
      <p:grpSp>
        <p:nvGrpSpPr>
          <p:cNvPr id="17" name="vars"/>
          <p:cNvGrpSpPr/>
          <p:nvPr/>
        </p:nvGrpSpPr>
        <p:grpSpPr>
          <a:xfrm>
            <a:off x="1047750" y="2139950"/>
            <a:ext cx="4572000" cy="1639126"/>
            <a:chOff x="1047750" y="2139950"/>
            <a:chExt cx="4572000" cy="1639126"/>
          </a:xfrm>
        </p:grpSpPr>
        <p:sp>
          <p:nvSpPr>
            <p:cNvPr id="9" name="TextBox 9"/>
            <p:cNvSpPr txBox="1"/>
            <p:nvPr/>
          </p:nvSpPr>
          <p:spPr>
            <a:xfrm>
              <a:off x="1832562" y="21399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047750" y="2457450"/>
              <a:ext cx="1714500" cy="800100"/>
            </a:xfrm>
            <a:prstGeom prst="roundRect">
              <a:avLst>
                <a:gd name="adj" fmla="val 9524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679505" y="2628900"/>
              <a:ext cx="450990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8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499036" y="213995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days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3905250" y="2457450"/>
              <a:ext cx="1714500" cy="800100"/>
            </a:xfrm>
            <a:prstGeom prst="roundRect">
              <a:avLst>
                <a:gd name="adj" fmla="val 9524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642514" y="2628900"/>
              <a:ext cx="239973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8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85825" y="34417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木棍现在的长度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059098" y="344170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现在是第几天</a:t>
              </a:r>
            </a:p>
          </p:txBody>
        </p:sp>
      </p:grpSp>
      <p:grpSp>
        <p:nvGrpSpPr>
          <p:cNvPr id="21" name="code"/>
          <p:cNvGrpSpPr/>
          <p:nvPr/>
        </p:nvGrpSpPr>
        <p:grpSpPr>
          <a:xfrm>
            <a:off x="6477000" y="2457450"/>
            <a:ext cx="4876800" cy="962025"/>
            <a:chOff x="6477000" y="2457450"/>
            <a:chExt cx="4876800" cy="962025"/>
          </a:xfrm>
        </p:grpSpPr>
        <p:sp>
          <p:nvSpPr>
            <p:cNvPr id="18" name="Rectangle 18"/>
            <p:cNvSpPr/>
            <p:nvPr/>
          </p:nvSpPr>
          <p:spPr>
            <a:xfrm>
              <a:off x="6477000" y="2457450"/>
              <a:ext cx="4876800" cy="962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477000" y="2457450"/>
              <a:ext cx="38100" cy="962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676263" y="2609850"/>
              <a:ext cx="2278126" cy="7484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a, days = 1;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a;</a:t>
              </a:r>
            </a:p>
          </p:txBody>
        </p:sp>
      </p:grpSp>
      <p:grpSp>
        <p:nvGrpSpPr>
          <p:cNvPr id="25" name="why"/>
          <p:cNvGrpSpPr/>
          <p:nvPr/>
        </p:nvGrpSpPr>
        <p:grpSpPr>
          <a:xfrm>
            <a:off x="838200" y="4191000"/>
            <a:ext cx="10515600" cy="571500"/>
            <a:chOff x="838200" y="4191000"/>
            <a:chExt cx="10515600" cy="571500"/>
          </a:xfrm>
        </p:grpSpPr>
        <p:sp>
          <p:nvSpPr>
            <p:cNvPr id="22" name="Rectangle 22"/>
            <p:cNvSpPr/>
            <p:nvPr/>
          </p:nvSpPr>
          <p:spPr>
            <a:xfrm>
              <a:off x="838200" y="4191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4368800"/>
              <a:ext cx="236714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为什么 days 从 1 开始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667887" y="4368800"/>
              <a:ext cx="729966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读进来的 a 就是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第一天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的长度，一开始已经是第 1 天了，不是第 0 天。</a:t>
              </a:r>
            </a:p>
          </p:txBody>
        </p:sp>
      </p:grpSp>
      <p:grpSp>
        <p:nvGrpSpPr>
          <p:cNvPr id="30" name="rel"/>
          <p:cNvGrpSpPr/>
          <p:nvPr/>
        </p:nvGrpSpPr>
        <p:grpSpPr>
          <a:xfrm>
            <a:off x="838200" y="5124450"/>
            <a:ext cx="10515600" cy="571500"/>
            <a:chOff x="838200" y="5124450"/>
            <a:chExt cx="10515600" cy="571500"/>
          </a:xfrm>
        </p:grpSpPr>
        <p:sp>
          <p:nvSpPr>
            <p:cNvPr id="26" name="Rectangle 26"/>
            <p:cNvSpPr/>
            <p:nvPr/>
          </p:nvSpPr>
          <p:spPr>
            <a:xfrm>
              <a:off x="838200" y="51244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51244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2895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两个变量一起变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782062" y="5302250"/>
              <a:ext cx="73963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每除一次 2，days 就加 1。所以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days 是第几天，a 就是那天的长度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4-4 一尺之棰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循环条件和循环体</a:t>
            </a:r>
          </a:p>
        </p:txBody>
      </p:sp>
      <p:grpSp>
        <p:nvGrpSpPr>
          <p:cNvPr id="13" name="cond"/>
          <p:cNvGrpSpPr/>
          <p:nvPr/>
        </p:nvGrpSpPr>
        <p:grpSpPr>
          <a:xfrm>
            <a:off x="838200" y="2114550"/>
            <a:ext cx="10515600" cy="571500"/>
            <a:chOff x="838200" y="21145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796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循环条件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124837" y="2292350"/>
              <a:ext cx="54223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只要木棍长度还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大于 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，就接着锯：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(a &gt; 1)</a:t>
              </a:r>
            </a:p>
          </p:txBody>
        </p:sp>
      </p:grpSp>
      <p:grpSp>
        <p:nvGrpSpPr>
          <p:cNvPr id="17" name="body"/>
          <p:cNvGrpSpPr/>
          <p:nvPr/>
        </p:nvGrpSpPr>
        <p:grpSpPr>
          <a:xfrm>
            <a:off x="838200" y="3009900"/>
            <a:ext cx="10515600" cy="571500"/>
            <a:chOff x="838200" y="3009900"/>
            <a:chExt cx="10515600" cy="571500"/>
          </a:xfrm>
        </p:grpSpPr>
        <p:sp>
          <p:nvSpPr>
            <p:cNvPr id="14" name="Rectangle 14"/>
            <p:cNvSpPr/>
            <p:nvPr/>
          </p:nvSpPr>
          <p:spPr>
            <a:xfrm>
              <a:off x="838200" y="30099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987" y="31750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循环体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905762" y="3187700"/>
              <a:ext cx="811007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每进一次循环，就是过了一天：木棍锯掉一半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/ 2;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，天数加一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days++;</a:t>
              </a:r>
            </a:p>
          </p:txBody>
        </p:sp>
      </p:grpSp>
      <p:grpSp>
        <p:nvGrpSpPr>
          <p:cNvPr id="22" name="end"/>
          <p:cNvGrpSpPr/>
          <p:nvPr/>
        </p:nvGrpSpPr>
        <p:grpSpPr>
          <a:xfrm>
            <a:off x="838200" y="3905250"/>
            <a:ext cx="10515600" cy="571500"/>
            <a:chOff x="838200" y="3905250"/>
            <a:chExt cx="10515600" cy="571500"/>
          </a:xfrm>
        </p:grpSpPr>
        <p:sp>
          <p:nvSpPr>
            <p:cNvPr id="18" name="Rectangle 18"/>
            <p:cNvSpPr/>
            <p:nvPr/>
          </p:nvSpPr>
          <p:spPr>
            <a:xfrm>
              <a:off x="838200" y="390525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90525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8987" y="40703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循环结束时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343912" y="4083050"/>
              <a:ext cx="809675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&gt; 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不成立，说明 a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第一次等于 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，这时 days 就是答案，在循环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输出。</a:t>
              </a:r>
            </a:p>
          </p:txBody>
        </p:sp>
      </p:grpSp>
      <p:grpSp>
        <p:nvGrpSpPr>
          <p:cNvPr id="26" name="q"/>
          <p:cNvGrpSpPr/>
          <p:nvPr/>
        </p:nvGrpSpPr>
        <p:grpSpPr>
          <a:xfrm>
            <a:off x="838200" y="4800600"/>
            <a:ext cx="10515600" cy="571500"/>
            <a:chOff x="838200" y="4800600"/>
            <a:chExt cx="10515600" cy="571500"/>
          </a:xfrm>
        </p:grpSpPr>
        <p:sp>
          <p:nvSpPr>
            <p:cNvPr id="23" name="Rectangle 23"/>
            <p:cNvSpPr/>
            <p:nvPr/>
          </p:nvSpPr>
          <p:spPr>
            <a:xfrm>
              <a:off x="838200" y="48006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8987" y="49657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905762" y="4978400"/>
              <a:ext cx="44169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如果输入的 a 本来就是 1，程序会输出几？</a:t>
              </a:r>
            </a:p>
          </p:txBody>
        </p:sp>
      </p:grpSp>
      <p:grpSp>
        <p:nvGrpSpPr>
          <p:cNvPr id="30" name="ans"/>
          <p:cNvGrpSpPr/>
          <p:nvPr/>
        </p:nvGrpSpPr>
        <p:grpSpPr>
          <a:xfrm>
            <a:off x="838200" y="5619750"/>
            <a:ext cx="10515600" cy="571500"/>
            <a:chOff x="838200" y="5619750"/>
            <a:chExt cx="10515600" cy="571500"/>
          </a:xfrm>
        </p:grpSpPr>
        <p:sp>
          <p:nvSpPr>
            <p:cNvPr id="27" name="Rectangle 27"/>
            <p:cNvSpPr/>
            <p:nvPr/>
          </p:nvSpPr>
          <p:spPr>
            <a:xfrm>
              <a:off x="838200" y="56197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7848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86687" y="5797550"/>
              <a:ext cx="74270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&gt; 1 不成立，循环体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一次都不做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，直接输出 1：第一天就是 1，没错。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4-4 一尺之棰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完整代码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096000" cy="3924300"/>
            <a:chOff x="838200" y="2114550"/>
            <a:chExt cx="6096000" cy="39243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096000" cy="3924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924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4135120" cy="3690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int a, days = 1;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cin &gt;&gt; a;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while (a &gt; 1) {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    a = a / 2;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锯掉一半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    days++;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过了一天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}</a:t>
              </a:r>
              <a:b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days;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32" name="explain"/>
          <p:cNvGrpSpPr/>
          <p:nvPr/>
        </p:nvGrpSpPr>
        <p:grpSpPr>
          <a:xfrm>
            <a:off x="7239000" y="2114550"/>
            <a:ext cx="4114800" cy="2924175"/>
            <a:chOff x="7239000" y="2114550"/>
            <a:chExt cx="4114800" cy="2924175"/>
          </a:xfrm>
        </p:grpSpPr>
        <p:sp>
          <p:nvSpPr>
            <p:cNvPr id="13" name="Rectangle 13"/>
            <p:cNvSpPr/>
            <p:nvPr/>
          </p:nvSpPr>
          <p:spPr>
            <a:xfrm>
              <a:off x="7239000" y="2114550"/>
              <a:ext cx="41148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383018" y="220586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部分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716518" y="220586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代码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83018" y="267335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开始前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716518" y="2673350"/>
              <a:ext cx="18492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days = 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、读入 a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239000" y="3048000"/>
              <a:ext cx="4114800" cy="9525"/>
            </a:xfrm>
            <a:custGeom>
              <a:avLst/>
              <a:gdLst/>
              <a:ahLst/>
              <a:cxnLst/>
              <a:rect l="l" t="t" r="r" b="b"/>
              <a:pathLst>
                <a:path w="4114800" h="9525">
                  <a:moveTo>
                    <a:pt x="0" y="0"/>
                  </a:moveTo>
                  <a:lnTo>
                    <a:pt x="4114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7239000" y="3048000"/>
              <a:ext cx="41148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383018" y="31686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716518" y="3168650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&gt; 1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7239000" y="3543300"/>
              <a:ext cx="4114800" cy="9525"/>
            </a:xfrm>
            <a:custGeom>
              <a:avLst/>
              <a:gdLst/>
              <a:ahLst/>
              <a:cxnLst/>
              <a:rect l="l" t="t" r="r" b="b"/>
              <a:pathLst>
                <a:path w="4114800" h="9525">
                  <a:moveTo>
                    <a:pt x="0" y="0"/>
                  </a:moveTo>
                  <a:lnTo>
                    <a:pt x="4114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83018" y="366395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每天做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716518" y="3663950"/>
              <a:ext cx="12384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/ 2;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7239000" y="4038600"/>
              <a:ext cx="4114800" cy="9525"/>
            </a:xfrm>
            <a:custGeom>
              <a:avLst/>
              <a:gdLst/>
              <a:ahLst/>
              <a:cxnLst/>
              <a:rect l="l" t="t" r="r" b="b"/>
              <a:pathLst>
                <a:path w="4114800" h="9525">
                  <a:moveTo>
                    <a:pt x="0" y="0"/>
                  </a:moveTo>
                  <a:lnTo>
                    <a:pt x="4114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7239000" y="4038600"/>
              <a:ext cx="41148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716518" y="4159250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days++;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7239000" y="4533900"/>
              <a:ext cx="4114800" cy="9525"/>
            </a:xfrm>
            <a:custGeom>
              <a:avLst/>
              <a:gdLst/>
              <a:ahLst/>
              <a:cxnLst/>
              <a:rect l="l" t="t" r="r" b="b"/>
              <a:pathLst>
                <a:path w="4114800" h="9525">
                  <a:moveTo>
                    <a:pt x="0" y="0"/>
                  </a:moveTo>
                  <a:lnTo>
                    <a:pt x="4114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83018" y="46545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最后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716518" y="4654550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循环外输出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7239000" y="5029200"/>
              <a:ext cx="4114800" cy="9525"/>
            </a:xfrm>
            <a:custGeom>
              <a:avLst/>
              <a:gdLst/>
              <a:ahLst/>
              <a:cxnLst/>
              <a:rect l="l" t="t" r="r" b="b"/>
              <a:pathLst>
                <a:path w="4114800" h="9525">
                  <a:moveTo>
                    <a:pt x="0" y="0"/>
                  </a:moveTo>
                  <a:lnTo>
                    <a:pt x="4114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6" name="try"/>
          <p:cNvGrpSpPr/>
          <p:nvPr/>
        </p:nvGrpSpPr>
        <p:grpSpPr>
          <a:xfrm>
            <a:off x="7239000" y="5143500"/>
            <a:ext cx="4114800" cy="895350"/>
            <a:chOff x="7239000" y="5143500"/>
            <a:chExt cx="4114800" cy="895350"/>
          </a:xfrm>
        </p:grpSpPr>
        <p:sp>
          <p:nvSpPr>
            <p:cNvPr id="33" name="Rectangle 33"/>
            <p:cNvSpPr/>
            <p:nvPr/>
          </p:nvSpPr>
          <p:spPr>
            <a:xfrm>
              <a:off x="7239000" y="5143500"/>
              <a:ext cx="41148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4397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运行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087487" y="5270500"/>
              <a:ext cx="1945805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22，输出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100，输出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4-4 一尺之棰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62006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跟着程序走一遍：a = 22（书上表 4-4）</a:t>
            </a:r>
          </a:p>
        </p:txBody>
      </p:sp>
      <p:grpSp>
        <p:nvGrpSpPr>
          <p:cNvPr id="15" name="thead-w"/>
          <p:cNvGrpSpPr/>
          <p:nvPr/>
        </p:nvGrpSpPr>
        <p:grpSpPr>
          <a:xfrm>
            <a:off x="838200" y="2114550"/>
            <a:ext cx="10515600" cy="495300"/>
            <a:chOff x="838200" y="2114550"/>
            <a:chExt cx="10515600" cy="4953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234438"/>
              <a:ext cx="6592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 的值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410968" y="2234438"/>
              <a:ext cx="12778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 &gt; 1 成立吗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506468" y="2234438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循环体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697218" y="2234438"/>
              <a:ext cx="52986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days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078468" y="2234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28" name="table-w"/>
          <p:cNvGrpSpPr/>
          <p:nvPr/>
        </p:nvGrpSpPr>
        <p:grpSpPr>
          <a:xfrm>
            <a:off x="838200" y="2730500"/>
            <a:ext cx="1428750" cy="2365375"/>
            <a:chOff x="838200" y="2730500"/>
            <a:chExt cx="1428750" cy="2365375"/>
          </a:xfrm>
        </p:grpSpPr>
        <p:sp>
          <p:nvSpPr>
            <p:cNvPr id="16" name="TextBox 16"/>
            <p:cNvSpPr txBox="1"/>
            <p:nvPr/>
          </p:nvSpPr>
          <p:spPr>
            <a:xfrm>
              <a:off x="982218" y="2730500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22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10515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105150"/>
              <a:ext cx="142875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2218" y="3225800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60045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2218" y="37211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09575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095750"/>
              <a:ext cx="142875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2218" y="42164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59105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2218" y="47117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508635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5" name="answers"/>
          <p:cNvGrpSpPr/>
          <p:nvPr/>
        </p:nvGrpSpPr>
        <p:grpSpPr>
          <a:xfrm>
            <a:off x="2266950" y="2730500"/>
            <a:ext cx="9086850" cy="2365375"/>
            <a:chOff x="2266950" y="2730500"/>
            <a:chExt cx="9086850" cy="2365375"/>
          </a:xfrm>
        </p:grpSpPr>
        <p:sp>
          <p:nvSpPr>
            <p:cNvPr id="29" name="Line 29"/>
            <p:cNvSpPr/>
            <p:nvPr/>
          </p:nvSpPr>
          <p:spPr>
            <a:xfrm>
              <a:off x="2266950" y="3105150"/>
              <a:ext cx="9086850" cy="9525"/>
            </a:xfrm>
            <a:custGeom>
              <a:avLst/>
              <a:gdLst/>
              <a:ahLst/>
              <a:cxnLst/>
              <a:rect l="l" t="t" r="r" b="b"/>
              <a:pathLst>
                <a:path w="9086850" h="9525">
                  <a:moveTo>
                    <a:pt x="0" y="0"/>
                  </a:moveTo>
                  <a:lnTo>
                    <a:pt x="908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2266950" y="3105150"/>
              <a:ext cx="908685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2266950" y="3600450"/>
              <a:ext cx="9086850" cy="9525"/>
            </a:xfrm>
            <a:custGeom>
              <a:avLst/>
              <a:gdLst/>
              <a:ahLst/>
              <a:cxnLst/>
              <a:rect l="l" t="t" r="r" b="b"/>
              <a:pathLst>
                <a:path w="9086850" h="9525">
                  <a:moveTo>
                    <a:pt x="0" y="0"/>
                  </a:moveTo>
                  <a:lnTo>
                    <a:pt x="908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Line 32"/>
            <p:cNvSpPr/>
            <p:nvPr/>
          </p:nvSpPr>
          <p:spPr>
            <a:xfrm>
              <a:off x="2266950" y="4095750"/>
              <a:ext cx="9086850" cy="9525"/>
            </a:xfrm>
            <a:custGeom>
              <a:avLst/>
              <a:gdLst/>
              <a:ahLst/>
              <a:cxnLst/>
              <a:rect l="l" t="t" r="r" b="b"/>
              <a:pathLst>
                <a:path w="9086850" h="9525">
                  <a:moveTo>
                    <a:pt x="0" y="0"/>
                  </a:moveTo>
                  <a:lnTo>
                    <a:pt x="908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2266950" y="4095750"/>
              <a:ext cx="908685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Line 34"/>
            <p:cNvSpPr/>
            <p:nvPr/>
          </p:nvSpPr>
          <p:spPr>
            <a:xfrm>
              <a:off x="2266950" y="4591050"/>
              <a:ext cx="9086850" cy="9525"/>
            </a:xfrm>
            <a:custGeom>
              <a:avLst/>
              <a:gdLst/>
              <a:ahLst/>
              <a:cxnLst/>
              <a:rect l="l" t="t" r="r" b="b"/>
              <a:pathLst>
                <a:path w="9086850" h="9525">
                  <a:moveTo>
                    <a:pt x="0" y="0"/>
                  </a:moveTo>
                  <a:lnTo>
                    <a:pt x="908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Line 35"/>
            <p:cNvSpPr/>
            <p:nvPr/>
          </p:nvSpPr>
          <p:spPr>
            <a:xfrm>
              <a:off x="2266950" y="5086350"/>
              <a:ext cx="9086850" cy="9525"/>
            </a:xfrm>
            <a:custGeom>
              <a:avLst/>
              <a:gdLst/>
              <a:ahLst/>
              <a:cxnLst/>
              <a:rect l="l" t="t" r="r" b="b"/>
              <a:pathLst>
                <a:path w="9086850" h="9525">
                  <a:moveTo>
                    <a:pt x="0" y="0"/>
                  </a:moveTo>
                  <a:lnTo>
                    <a:pt x="908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2410968" y="27305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506468" y="27305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执行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697218" y="2730500"/>
              <a:ext cx="187315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days++（变为 2）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9078468" y="2730500"/>
              <a:ext cx="161660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a/2（变为 11）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2410968" y="32258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506468" y="32258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执行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697218" y="3225800"/>
              <a:ext cx="187315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days++（变为 3）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9078468" y="3225800"/>
              <a:ext cx="148832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a/2（变为 5）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2410968" y="37211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4506468" y="37211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执行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6697218" y="3721100"/>
              <a:ext cx="187315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days++（变为 4）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9078468" y="3721100"/>
              <a:ext cx="148832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a/2（变为 2）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2410968" y="42164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4506468" y="42164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执行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697218" y="4216400"/>
              <a:ext cx="187315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days++（变为 5）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9078468" y="4216400"/>
              <a:ext cx="148832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a/2（变为 1）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2410968" y="471170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4506468" y="47117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跳出循环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6697218" y="4711700"/>
              <a:ext cx="6592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5</a:t>
              </a:r>
            </a:p>
          </p:txBody>
        </p:sp>
      </p:grpSp>
      <p:grpSp>
        <p:nvGrpSpPr>
          <p:cNvPr id="59" name="note"/>
          <p:cNvGrpSpPr/>
          <p:nvPr/>
        </p:nvGrpSpPr>
        <p:grpSpPr>
          <a:xfrm>
            <a:off x="838200" y="5334000"/>
            <a:ext cx="10515600" cy="571500"/>
            <a:chOff x="838200" y="5334000"/>
            <a:chExt cx="10515600" cy="571500"/>
          </a:xfrm>
        </p:grpSpPr>
        <p:sp>
          <p:nvSpPr>
            <p:cNvPr id="56" name="Rectangle 56"/>
            <p:cNvSpPr/>
            <p:nvPr/>
          </p:nvSpPr>
          <p:spPr>
            <a:xfrm>
              <a:off x="838200" y="5334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1038987" y="54991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数一数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1905762" y="5511800"/>
              <a:ext cx="708084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循环体做了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次，条件判断了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次，结果是第 5 天，和手算的一样。</a:t>
              </a:r>
            </a:p>
          </p:txBody>
        </p:sp>
      </p:grpSp>
      <p:grpSp>
        <p:nvGrpSpPr>
          <p:cNvPr id="61" name="bookref"/>
          <p:cNvGrpSpPr/>
          <p:nvPr/>
        </p:nvGrpSpPr>
        <p:grpSpPr>
          <a:xfrm>
            <a:off x="10015290" y="6121400"/>
            <a:ext cx="1345368" cy="264033"/>
            <a:chOff x="10015290" y="6121400"/>
            <a:chExt cx="1345368" cy="264033"/>
          </a:xfrm>
        </p:grpSpPr>
        <p:sp>
          <p:nvSpPr>
            <p:cNvPr id="60" name="TextBox 60"/>
            <p:cNvSpPr txBox="1"/>
            <p:nvPr/>
          </p:nvSpPr>
          <p:spPr>
            <a:xfrm>
              <a:off x="10015290" y="6121400"/>
              <a:ext cx="134536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P51 表 4-4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4-4 一尺之棰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书上的写法：用逗号连起来</a:t>
            </a:r>
          </a:p>
        </p:txBody>
      </p:sp>
      <p:grpSp>
        <p:nvGrpSpPr>
          <p:cNvPr id="13" name="book"/>
          <p:cNvGrpSpPr/>
          <p:nvPr/>
        </p:nvGrpSpPr>
        <p:grpSpPr>
          <a:xfrm>
            <a:off x="829056" y="2070100"/>
            <a:ext cx="4485894" cy="1282700"/>
            <a:chOff x="829056" y="2070100"/>
            <a:chExt cx="4485894" cy="12827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书上的代码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57450"/>
              <a:ext cx="4476750" cy="895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57450"/>
              <a:ext cx="38100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606675"/>
              <a:ext cx="2407158" cy="666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(a &gt; 1)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days++, a /= 2;</a:t>
              </a:r>
            </a:p>
          </p:txBody>
        </p:sp>
      </p:grpSp>
      <p:grpSp>
        <p:nvGrpSpPr>
          <p:cNvPr id="18" name="ours"/>
          <p:cNvGrpSpPr/>
          <p:nvPr/>
        </p:nvGrpSpPr>
        <p:grpSpPr>
          <a:xfrm>
            <a:off x="6086856" y="2070100"/>
            <a:ext cx="4485894" cy="1911350"/>
            <a:chOff x="6086856" y="2070100"/>
            <a:chExt cx="4485894" cy="1911350"/>
          </a:xfrm>
        </p:grpSpPr>
        <p:sp>
          <p:nvSpPr>
            <p:cNvPr id="14" name="TextBox 14"/>
            <p:cNvSpPr txBox="1"/>
            <p:nvPr/>
          </p:nvSpPr>
          <p:spPr>
            <a:xfrm>
              <a:off x="6086856" y="20701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我们的写法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0" y="2457450"/>
              <a:ext cx="4476750" cy="1524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0" y="2457450"/>
              <a:ext cx="38100" cy="152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296406" y="2606675"/>
              <a:ext cx="1904238" cy="12950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(a &gt; 1)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a = a / 2;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days++;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exp"/>
          <p:cNvGrpSpPr/>
          <p:nvPr/>
        </p:nvGrpSpPr>
        <p:grpSpPr>
          <a:xfrm>
            <a:off x="838200" y="4095750"/>
            <a:ext cx="10515600" cy="561975"/>
            <a:chOff x="838200" y="4095750"/>
            <a:chExt cx="10515600" cy="561975"/>
          </a:xfrm>
        </p:grpSpPr>
        <p:sp>
          <p:nvSpPr>
            <p:cNvPr id="19" name="Rectangle 19"/>
            <p:cNvSpPr/>
            <p:nvPr/>
          </p:nvSpPr>
          <p:spPr>
            <a:xfrm>
              <a:off x="838200" y="40957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9368" y="42640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68018" y="4264025"/>
              <a:ext cx="86462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/= 2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就是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/ 2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。中间的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逗号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把两件事连成了一条语句，所以书上没加大括号。</a:t>
              </a:r>
            </a:p>
          </p:txBody>
        </p:sp>
      </p:grpSp>
      <p:grpSp>
        <p:nvGrpSpPr>
          <p:cNvPr id="27" name="fix"/>
          <p:cNvGrpSpPr/>
          <p:nvPr/>
        </p:nvGrpSpPr>
        <p:grpSpPr>
          <a:xfrm>
            <a:off x="838200" y="5010150"/>
            <a:ext cx="10515600" cy="876300"/>
            <a:chOff x="838200" y="5010150"/>
            <a:chExt cx="10515600" cy="876300"/>
          </a:xfrm>
        </p:grpSpPr>
        <p:sp>
          <p:nvSpPr>
            <p:cNvPr id="23" name="Rectangle 23"/>
            <p:cNvSpPr/>
            <p:nvPr/>
          </p:nvSpPr>
          <p:spPr>
            <a:xfrm>
              <a:off x="838200" y="5010150"/>
              <a:ext cx="10515600" cy="8763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5010150"/>
              <a:ext cx="47625" cy="876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9368" y="51784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勘误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68018" y="5140325"/>
              <a:ext cx="7713012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书上说“直到 a 变为 0”时跳出，其实 a 变成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时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&gt; 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就不成立了（看表 4-4）。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P51 表 4-4 上面那段话里，把“0”改成“1”。</a:t>
              </a:r>
            </a:p>
          </p:txBody>
        </p:sp>
      </p:grpSp>
      <p:grpSp>
        <p:nvGrpSpPr>
          <p:cNvPr id="29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8" name="TextBox 28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P51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4-4 一尺之棰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少写一句会怎样？</a:t>
            </a:r>
          </a:p>
        </p:txBody>
      </p:sp>
      <p:grpSp>
        <p:nvGrpSpPr>
          <p:cNvPr id="13" name="q1"/>
          <p:cNvGrpSpPr/>
          <p:nvPr/>
        </p:nvGrpSpPr>
        <p:grpSpPr>
          <a:xfrm>
            <a:off x="829056" y="2070100"/>
            <a:ext cx="5076444" cy="1873250"/>
            <a:chOff x="829056" y="2070100"/>
            <a:chExt cx="5076444" cy="18732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19119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删掉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= a / 2;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57450"/>
              <a:ext cx="5067300" cy="148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57450"/>
              <a:ext cx="38100" cy="1485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987" y="2609850"/>
              <a:ext cx="2059940" cy="1251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(a &gt; 1)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    </a:t>
              </a:r>
              <a:r>
                <a:rPr lang="en-US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a = a / 2;</a:t>
              </a:r>
              <a:br>
                <a:rPr lang="en-US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days++;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q2-w"/>
          <p:cNvGrpSpPr/>
          <p:nvPr/>
        </p:nvGrpSpPr>
        <p:grpSpPr>
          <a:xfrm>
            <a:off x="6277356" y="2070100"/>
            <a:ext cx="5076444" cy="1873250"/>
            <a:chOff x="6277356" y="2070100"/>
            <a:chExt cx="5076444" cy="1873250"/>
          </a:xfrm>
        </p:grpSpPr>
        <p:sp>
          <p:nvSpPr>
            <p:cNvPr id="14" name="TextBox 14"/>
            <p:cNvSpPr txBox="1"/>
            <p:nvPr/>
          </p:nvSpPr>
          <p:spPr>
            <a:xfrm>
              <a:off x="6277356" y="2070100"/>
              <a:ext cx="151216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删掉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days++;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457450"/>
              <a:ext cx="5067300" cy="148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457450"/>
              <a:ext cx="38100" cy="1485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487287" y="2609850"/>
              <a:ext cx="1819656" cy="1251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(a &gt; 1)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a = a / 2;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    </a:t>
              </a:r>
              <a:r>
                <a:rPr lang="en-US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days++;</a:t>
              </a:r>
              <a:br>
                <a:rPr lang="en-US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a1"/>
          <p:cNvGrpSpPr/>
          <p:nvPr/>
        </p:nvGrpSpPr>
        <p:grpSpPr>
          <a:xfrm>
            <a:off x="838200" y="4095750"/>
            <a:ext cx="5067300" cy="1219200"/>
            <a:chOff x="838200" y="4095750"/>
            <a:chExt cx="5067300" cy="1219200"/>
          </a:xfrm>
        </p:grpSpPr>
        <p:sp>
          <p:nvSpPr>
            <p:cNvPr id="19" name="Rectangle 19"/>
            <p:cNvSpPr/>
            <p:nvPr/>
          </p:nvSpPr>
          <p:spPr>
            <a:xfrm>
              <a:off x="838200" y="4095750"/>
              <a:ext cx="5067300" cy="12192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095750"/>
              <a:ext cx="47625" cy="1219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8987" y="42608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86687" y="4222750"/>
              <a:ext cx="1775968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永远是 22，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&gt; 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永远成立，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循环停不下来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8" name="a2"/>
          <p:cNvGrpSpPr/>
          <p:nvPr/>
        </p:nvGrpSpPr>
        <p:grpSpPr>
          <a:xfrm>
            <a:off x="6286500" y="4095750"/>
            <a:ext cx="5067300" cy="1219200"/>
            <a:chOff x="6286500" y="4095750"/>
            <a:chExt cx="5067300" cy="1219200"/>
          </a:xfrm>
        </p:grpSpPr>
        <p:sp>
          <p:nvSpPr>
            <p:cNvPr id="24" name="Rectangle 24"/>
            <p:cNvSpPr/>
            <p:nvPr/>
          </p:nvSpPr>
          <p:spPr>
            <a:xfrm>
              <a:off x="6286500" y="4095750"/>
              <a:ext cx="5067300" cy="12192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286500" y="4095750"/>
              <a:ext cx="47625" cy="1219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487287" y="42608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134987" y="4222750"/>
              <a:ext cx="1960004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循环能结束，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 days 一直是 1，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1，答案错了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2" name="rule"/>
          <p:cNvGrpSpPr/>
          <p:nvPr/>
        </p:nvGrpSpPr>
        <p:grpSpPr>
          <a:xfrm>
            <a:off x="838200" y="5524500"/>
            <a:ext cx="10515600" cy="571500"/>
            <a:chOff x="838200" y="5524500"/>
            <a:chExt cx="10515600" cy="571500"/>
          </a:xfrm>
        </p:grpSpPr>
        <p:sp>
          <p:nvSpPr>
            <p:cNvPr id="29" name="Rectangle 29"/>
            <p:cNvSpPr/>
            <p:nvPr/>
          </p:nvSpPr>
          <p:spPr>
            <a:xfrm>
              <a:off x="838200" y="5524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8987" y="5689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86687" y="5689600"/>
              <a:ext cx="74270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让条件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最后能变不成立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的那一句，和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记下结果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的那一句，一句都不能少。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4-4 一尺之棰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318495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写 while 循环的三步</a:t>
            </a:r>
          </a:p>
        </p:txBody>
      </p:sp>
      <p:grpSp>
        <p:nvGrpSpPr>
          <p:cNvPr id="15" name="s1"/>
          <p:cNvGrpSpPr/>
          <p:nvPr/>
        </p:nvGrpSpPr>
        <p:grpSpPr>
          <a:xfrm>
            <a:off x="838200" y="2152650"/>
            <a:ext cx="10515600" cy="876300"/>
            <a:chOff x="838200" y="2152650"/>
            <a:chExt cx="10515600" cy="876300"/>
          </a:xfrm>
        </p:grpSpPr>
        <p:sp>
          <p:nvSpPr>
            <p:cNvPr id="9" name="Rectangle 9"/>
            <p:cNvSpPr/>
            <p:nvPr/>
          </p:nvSpPr>
          <p:spPr>
            <a:xfrm>
              <a:off x="838200" y="2152650"/>
              <a:ext cx="10515600" cy="876300"/>
            </a:xfrm>
            <a:prstGeom prst="roundRect">
              <a:avLst>
                <a:gd name="adj" fmla="val 1087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009650" y="240030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21037" y="24571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1244" y="2292350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开始前：初始化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72768" y="2673350"/>
              <a:ext cx="37928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进循环之前，先给有关的变量一个初值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02118" y="2482850"/>
              <a:ext cx="29598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一尺之棰：</a:t>
              </a:r>
              <a:r>
                <a:rPr lang="en-US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days = 1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、读入 a</a:t>
              </a:r>
            </a:p>
          </p:txBody>
        </p:sp>
      </p:grpSp>
      <p:grpSp>
        <p:nvGrpSpPr>
          <p:cNvPr id="22" name="s2"/>
          <p:cNvGrpSpPr/>
          <p:nvPr/>
        </p:nvGrpSpPr>
        <p:grpSpPr>
          <a:xfrm>
            <a:off x="838200" y="3219450"/>
            <a:ext cx="10515600" cy="876300"/>
            <a:chOff x="838200" y="3219450"/>
            <a:chExt cx="10515600" cy="876300"/>
          </a:xfrm>
        </p:grpSpPr>
        <p:sp>
          <p:nvSpPr>
            <p:cNvPr id="16" name="Rectangle 16"/>
            <p:cNvSpPr/>
            <p:nvPr/>
          </p:nvSpPr>
          <p:spPr>
            <a:xfrm>
              <a:off x="838200" y="3219450"/>
              <a:ext cx="10515600" cy="876300"/>
            </a:xfrm>
            <a:prstGeom prst="roundRect">
              <a:avLst>
                <a:gd name="adj" fmla="val 1087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1009650" y="346710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21037" y="35239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71244" y="3359150"/>
              <a:ext cx="2644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条件：什么时候接着做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572768" y="3740150"/>
              <a:ext cx="42926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想清楚在什么情况下继续，写进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( )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802118" y="3549650"/>
              <a:ext cx="17382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一尺之棰：</a:t>
              </a:r>
              <a:r>
                <a:rPr lang="en-US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a &gt; 1</a:t>
              </a:r>
            </a:p>
          </p:txBody>
        </p:sp>
      </p:grpSp>
      <p:grpSp>
        <p:nvGrpSpPr>
          <p:cNvPr id="29" name="s3"/>
          <p:cNvGrpSpPr/>
          <p:nvPr/>
        </p:nvGrpSpPr>
        <p:grpSpPr>
          <a:xfrm>
            <a:off x="838200" y="4286250"/>
            <a:ext cx="10515600" cy="876300"/>
            <a:chOff x="838200" y="4286250"/>
            <a:chExt cx="10515600" cy="876300"/>
          </a:xfrm>
        </p:grpSpPr>
        <p:sp>
          <p:nvSpPr>
            <p:cNvPr id="23" name="Rectangle 23"/>
            <p:cNvSpPr/>
            <p:nvPr/>
          </p:nvSpPr>
          <p:spPr>
            <a:xfrm>
              <a:off x="838200" y="4286250"/>
              <a:ext cx="10515600" cy="876300"/>
            </a:xfrm>
            <a:prstGeom prst="roundRect">
              <a:avLst>
                <a:gd name="adj" fmla="val 1087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4" name="Ellipse 24"/>
            <p:cNvSpPr/>
            <p:nvPr/>
          </p:nvSpPr>
          <p:spPr>
            <a:xfrm>
              <a:off x="1009650" y="453390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121037" y="45907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571244" y="4425950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更新：每轮都往前走一步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572768" y="4806950"/>
              <a:ext cx="42371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在循环体里改变变量，让条件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最后能不成立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802118" y="4616450"/>
              <a:ext cx="344856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一尺之棰：</a:t>
              </a:r>
              <a:r>
                <a:rPr lang="en-US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a = a / 2;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  </a:t>
              </a:r>
              <a:r>
                <a:rPr lang="en-US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days++;</a:t>
              </a:r>
            </a:p>
          </p:txBody>
        </p:sp>
      </p:grpSp>
      <p:grpSp>
        <p:nvGrpSpPr>
          <p:cNvPr id="33" name="note"/>
          <p:cNvGrpSpPr/>
          <p:nvPr/>
        </p:nvGrpSpPr>
        <p:grpSpPr>
          <a:xfrm>
            <a:off x="838200" y="5448300"/>
            <a:ext cx="10515600" cy="857250"/>
            <a:chOff x="838200" y="5448300"/>
            <a:chExt cx="10515600" cy="857250"/>
          </a:xfrm>
        </p:grpSpPr>
        <p:sp>
          <p:nvSpPr>
            <p:cNvPr id="30" name="Rectangle 30"/>
            <p:cNvSpPr/>
            <p:nvPr/>
          </p:nvSpPr>
          <p:spPr>
            <a:xfrm>
              <a:off x="838200" y="5448300"/>
              <a:ext cx="10515600" cy="857250"/>
            </a:xfrm>
            <a:prstGeom prst="roundRect">
              <a:avLst>
                <a:gd name="adj" fmla="val 888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9749" y="56197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49349" y="5581650"/>
              <a:ext cx="5614416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P51 例 4-4 的“分析”旁边写：初始化 → 条件 → 更新；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适合“不知道要做几次，但知道什么时候停”的问题。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第五部分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4380738" y="3111500"/>
            <a:ext cx="3430524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死循环与真假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370450" y="4038600"/>
            <a:ext cx="3451101" cy="308991"/>
            <a:chOff x="4370450" y="4038600"/>
            <a:chExt cx="3451101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370450" y="4038600"/>
              <a:ext cx="3451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停不下来的循环 · 0 为假，非 0 为真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五、死循环与真假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88505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死循环：屏幕被“救命！”刷满了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572000" cy="1628775"/>
            <a:chOff x="838200" y="2114550"/>
            <a:chExt cx="4572000" cy="16287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572000" cy="16287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6287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70125"/>
              <a:ext cx="3895535" cy="14100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1;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&lt;= 5) {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"救命！" &lt;&lt; endl;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con"/>
          <p:cNvGrpSpPr/>
          <p:nvPr/>
        </p:nvGrpSpPr>
        <p:grpSpPr>
          <a:xfrm>
            <a:off x="5905500" y="2114550"/>
            <a:ext cx="5448300" cy="2647950"/>
            <a:chOff x="5905500" y="2114550"/>
            <a:chExt cx="5448300" cy="2647950"/>
          </a:xfrm>
        </p:grpSpPr>
        <p:sp>
          <p:nvSpPr>
            <p:cNvPr id="13" name="Rectangle 13"/>
            <p:cNvSpPr/>
            <p:nvPr/>
          </p:nvSpPr>
          <p:spPr>
            <a:xfrm>
              <a:off x="5905500" y="2114550"/>
              <a:ext cx="5448300" cy="2647950"/>
            </a:xfrm>
            <a:prstGeom prst="roundRect">
              <a:avLst>
                <a:gd name="adj" fmla="val 287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5905500" y="2114550"/>
              <a:ext cx="5448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5905500" y="2305050"/>
              <a:ext cx="5448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60198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62103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4008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69950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067806" y="2593975"/>
              <a:ext cx="1641348" cy="20665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救命！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救命！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救命！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救命！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救命！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……（一直输出）</a:t>
              </a:r>
            </a:p>
          </p:txBody>
        </p:sp>
      </p:grpSp>
      <p:grpSp>
        <p:nvGrpSpPr>
          <p:cNvPr id="26" name="why"/>
          <p:cNvGrpSpPr/>
          <p:nvPr/>
        </p:nvGrpSpPr>
        <p:grpSpPr>
          <a:xfrm>
            <a:off x="838200" y="5048250"/>
            <a:ext cx="10515600" cy="895350"/>
            <a:chOff x="838200" y="5048250"/>
            <a:chExt cx="10515600" cy="895350"/>
          </a:xfrm>
        </p:grpSpPr>
        <p:sp>
          <p:nvSpPr>
            <p:cNvPr id="22" name="Rectangle 22"/>
            <p:cNvSpPr/>
            <p:nvPr/>
          </p:nvSpPr>
          <p:spPr>
            <a:xfrm>
              <a:off x="838200" y="5048250"/>
              <a:ext cx="105156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504825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8987" y="52133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为什么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905762" y="5175250"/>
              <a:ext cx="704037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循环体里没有改变 i，i 永远是 1，1 &lt;= 5 永远成立，循环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永远停不下来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这就叫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死循环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，只能强行关掉程序（关掉黑色窗口）。</a:t>
              </a:r>
            </a:p>
          </p:txBody>
        </p:sp>
      </p:grpSp>
      <p:grpSp>
        <p:nvGrpSpPr>
          <p:cNvPr id="28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7" name="TextBox 27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P52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五、死循环与真假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怎样避免死循环？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572000" cy="1971675"/>
            <a:chOff x="838200" y="2114550"/>
            <a:chExt cx="4572000" cy="19716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572000" cy="1971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971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70125"/>
              <a:ext cx="3895535" cy="17529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1;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&lt;= 5) {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"救命！" &lt;&lt; endl;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    i++;</a:t>
              </a:r>
              <a:br>
                <a:rPr lang="en-US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con"/>
          <p:cNvGrpSpPr/>
          <p:nvPr/>
        </p:nvGrpSpPr>
        <p:grpSpPr>
          <a:xfrm>
            <a:off x="5905500" y="2114550"/>
            <a:ext cx="5448300" cy="2305050"/>
            <a:chOff x="5905500" y="2114550"/>
            <a:chExt cx="5448300" cy="2305050"/>
          </a:xfrm>
        </p:grpSpPr>
        <p:sp>
          <p:nvSpPr>
            <p:cNvPr id="13" name="Rectangle 13"/>
            <p:cNvSpPr/>
            <p:nvPr/>
          </p:nvSpPr>
          <p:spPr>
            <a:xfrm>
              <a:off x="5905500" y="2114550"/>
              <a:ext cx="5448300" cy="2305050"/>
            </a:xfrm>
            <a:prstGeom prst="roundRect">
              <a:avLst>
                <a:gd name="adj" fmla="val 3306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5905500" y="2114550"/>
              <a:ext cx="5448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5905500" y="2305050"/>
              <a:ext cx="5448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60198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62103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4008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69950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067806" y="2593975"/>
              <a:ext cx="704088" cy="17236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救命！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救命！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救命！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救命！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救命！</a:t>
              </a:r>
            </a:p>
          </p:txBody>
        </p:sp>
      </p:grpSp>
      <p:grpSp>
        <p:nvGrpSpPr>
          <p:cNvPr id="25" name="rule"/>
          <p:cNvGrpSpPr/>
          <p:nvPr/>
        </p:nvGrpSpPr>
        <p:grpSpPr>
          <a:xfrm>
            <a:off x="838200" y="4476750"/>
            <a:ext cx="10515600" cy="857250"/>
            <a:chOff x="838200" y="4476750"/>
            <a:chExt cx="10515600" cy="857250"/>
          </a:xfrm>
        </p:grpSpPr>
        <p:sp>
          <p:nvSpPr>
            <p:cNvPr id="22" name="Rectangle 22"/>
            <p:cNvSpPr/>
            <p:nvPr/>
          </p:nvSpPr>
          <p:spPr>
            <a:xfrm>
              <a:off x="838200" y="4476750"/>
              <a:ext cx="10515600" cy="857250"/>
            </a:xfrm>
            <a:prstGeom prst="roundRect">
              <a:avLst>
                <a:gd name="adj" fmla="val 888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9749" y="46482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49349" y="4610100"/>
              <a:ext cx="6035802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P52 第一段“造成死循环”下面画线，旁边写：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循环体里要有语句改变条件里的变量，朝着让条件不成立的方向改。</a:t>
              </a:r>
            </a:p>
          </p:txBody>
        </p:sp>
      </p:grpSp>
      <p:grpSp>
        <p:nvGrpSpPr>
          <p:cNvPr id="29" name="q"/>
          <p:cNvGrpSpPr/>
          <p:nvPr/>
        </p:nvGrpSpPr>
        <p:grpSpPr>
          <a:xfrm>
            <a:off x="838200" y="5543550"/>
            <a:ext cx="5143500" cy="571500"/>
            <a:chOff x="838200" y="5543550"/>
            <a:chExt cx="5143500" cy="571500"/>
          </a:xfrm>
        </p:grpSpPr>
        <p:sp>
          <p:nvSpPr>
            <p:cNvPr id="26" name="Rectangle 26"/>
            <p:cNvSpPr/>
            <p:nvPr/>
          </p:nvSpPr>
          <p:spPr>
            <a:xfrm>
              <a:off x="838200" y="5543550"/>
              <a:ext cx="51435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987" y="57086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905762" y="5721350"/>
              <a:ext cx="268031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写成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i--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会怎样？</a:t>
              </a:r>
            </a:p>
          </p:txBody>
        </p:sp>
      </p:grpSp>
      <p:grpSp>
        <p:nvGrpSpPr>
          <p:cNvPr id="34" name="ans"/>
          <p:cNvGrpSpPr/>
          <p:nvPr/>
        </p:nvGrpSpPr>
        <p:grpSpPr>
          <a:xfrm>
            <a:off x="6210300" y="5543550"/>
            <a:ext cx="5143500" cy="571500"/>
            <a:chOff x="6210300" y="5543550"/>
            <a:chExt cx="5143500" cy="571500"/>
          </a:xfrm>
        </p:grpSpPr>
        <p:sp>
          <p:nvSpPr>
            <p:cNvPr id="30" name="Rectangle 30"/>
            <p:cNvSpPr/>
            <p:nvPr/>
          </p:nvSpPr>
          <p:spPr>
            <a:xfrm>
              <a:off x="6210300" y="5543550"/>
              <a:ext cx="51435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6210300" y="554355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6411087" y="57086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058787" y="5721350"/>
              <a:ext cx="3919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越来越小，永远 &lt;= 5，还是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死循环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五、死循环与真假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45165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练习一：哪一个不能输出 *？</a:t>
            </a:r>
          </a:p>
        </p:txBody>
      </p:sp>
      <p:grpSp>
        <p:nvGrpSpPr>
          <p:cNvPr id="29" name="codes"/>
          <p:cNvGrpSpPr/>
          <p:nvPr/>
        </p:nvGrpSpPr>
        <p:grpSpPr>
          <a:xfrm>
            <a:off x="829056" y="2108200"/>
            <a:ext cx="10391394" cy="1682750"/>
            <a:chOff x="829056" y="2108200"/>
            <a:chExt cx="10391394" cy="16827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7314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选项 A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438400"/>
              <a:ext cx="2438400" cy="9525"/>
            </a:xfrm>
            <a:custGeom>
              <a:avLst/>
              <a:gdLst/>
              <a:ahLst/>
              <a:cxnLst/>
              <a:rect l="l" t="t" r="r" b="b"/>
              <a:pathLst>
                <a:path w="2438400" h="9525">
                  <a:moveTo>
                    <a:pt x="0" y="0"/>
                  </a:moveTo>
                  <a:lnTo>
                    <a:pt x="24384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609850"/>
              <a:ext cx="2438400" cy="118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609850"/>
              <a:ext cx="38100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987" y="2762250"/>
              <a:ext cx="1939798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(0)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"*";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477006" y="2108200"/>
              <a:ext cx="7314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选项 B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3486150" y="2438400"/>
              <a:ext cx="2438400" cy="9525"/>
            </a:xfrm>
            <a:custGeom>
              <a:avLst/>
              <a:gdLst/>
              <a:ahLst/>
              <a:cxnLst/>
              <a:rect l="l" t="t" r="r" b="b"/>
              <a:pathLst>
                <a:path w="2438400" h="9525">
                  <a:moveTo>
                    <a:pt x="0" y="0"/>
                  </a:moveTo>
                  <a:lnTo>
                    <a:pt x="24384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3486150" y="2609850"/>
              <a:ext cx="2438400" cy="118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3486150" y="2609850"/>
              <a:ext cx="38100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686937" y="2762250"/>
              <a:ext cx="1939798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(-1)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"*";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124956" y="2108200"/>
              <a:ext cx="7314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选项 C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6134100" y="2438400"/>
              <a:ext cx="2438400" cy="9525"/>
            </a:xfrm>
            <a:custGeom>
              <a:avLst/>
              <a:gdLst/>
              <a:ahLst/>
              <a:cxnLst/>
              <a:rect l="l" t="t" r="r" b="b"/>
              <a:pathLst>
                <a:path w="2438400" h="9525">
                  <a:moveTo>
                    <a:pt x="0" y="0"/>
                  </a:moveTo>
                  <a:lnTo>
                    <a:pt x="24384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134100" y="2609850"/>
              <a:ext cx="2438400" cy="118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134100" y="2609850"/>
              <a:ext cx="38100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334887" y="2762250"/>
              <a:ext cx="1939798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(1)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"*";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772906" y="2108200"/>
              <a:ext cx="7314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选项 D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782050" y="2438400"/>
              <a:ext cx="2438400" cy="9525"/>
            </a:xfrm>
            <a:custGeom>
              <a:avLst/>
              <a:gdLst/>
              <a:ahLst/>
              <a:cxnLst/>
              <a:rect l="l" t="t" r="r" b="b"/>
              <a:pathLst>
                <a:path w="2438400" h="9525">
                  <a:moveTo>
                    <a:pt x="0" y="0"/>
                  </a:moveTo>
                  <a:lnTo>
                    <a:pt x="24384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782050" y="2609850"/>
              <a:ext cx="2438400" cy="118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782050" y="2609850"/>
              <a:ext cx="38100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982837" y="2762250"/>
              <a:ext cx="1939798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(999)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"*";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33" name="ans"/>
          <p:cNvGrpSpPr/>
          <p:nvPr/>
        </p:nvGrpSpPr>
        <p:grpSpPr>
          <a:xfrm>
            <a:off x="838200" y="4305300"/>
            <a:ext cx="10515600" cy="571500"/>
            <a:chOff x="838200" y="4305300"/>
            <a:chExt cx="10515600" cy="571500"/>
          </a:xfrm>
        </p:grpSpPr>
        <p:sp>
          <p:nvSpPr>
            <p:cNvPr id="30" name="Rectangle 30"/>
            <p:cNvSpPr/>
            <p:nvPr/>
          </p:nvSpPr>
          <p:spPr>
            <a:xfrm>
              <a:off x="838200" y="43053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8606" y="44704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705356" y="4470400"/>
              <a:ext cx="38493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 </a:t>
              </a: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：只有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(0)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的条件是假的。</a:t>
              </a:r>
            </a:p>
          </p:txBody>
        </p:sp>
      </p:grpSp>
      <p:grpSp>
        <p:nvGrpSpPr>
          <p:cNvPr id="38" name="rule"/>
          <p:cNvGrpSpPr/>
          <p:nvPr/>
        </p:nvGrpSpPr>
        <p:grpSpPr>
          <a:xfrm>
            <a:off x="838200" y="5257800"/>
            <a:ext cx="10515600" cy="571500"/>
            <a:chOff x="838200" y="5257800"/>
            <a:chExt cx="10515600" cy="571500"/>
          </a:xfrm>
        </p:grpSpPr>
        <p:sp>
          <p:nvSpPr>
            <p:cNvPr id="34" name="Rectangle 34"/>
            <p:cNvSpPr/>
            <p:nvPr/>
          </p:nvSpPr>
          <p:spPr>
            <a:xfrm>
              <a:off x="838200" y="52578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8200" y="52578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38987" y="54229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686687" y="5435600"/>
              <a:ext cx="7218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条件也可以直接写一个数：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 是假，不是 0 的数都是真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，负数也是真。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五、死循环与真假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513822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练习二、三：会打印出多少个 *？</a:t>
            </a:r>
          </a:p>
        </p:txBody>
      </p:sp>
      <p:grpSp>
        <p:nvGrpSpPr>
          <p:cNvPr id="14" name="q1"/>
          <p:cNvGrpSpPr/>
          <p:nvPr/>
        </p:nvGrpSpPr>
        <p:grpSpPr>
          <a:xfrm>
            <a:off x="829056" y="2108200"/>
            <a:ext cx="5076444" cy="1787525"/>
            <a:chOff x="829056" y="2108200"/>
            <a:chExt cx="5076444" cy="178752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练习二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438400"/>
              <a:ext cx="5067300" cy="9525"/>
            </a:xfrm>
            <a:custGeom>
              <a:avLst/>
              <a:gdLst/>
              <a:ahLst/>
              <a:cxnLst/>
              <a:rect l="l" t="t" r="r" b="b"/>
              <a:pathLst>
                <a:path w="5067300" h="9525">
                  <a:moveTo>
                    <a:pt x="0" y="0"/>
                  </a:moveTo>
                  <a:lnTo>
                    <a:pt x="5067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609850"/>
              <a:ext cx="5067300" cy="12858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609850"/>
              <a:ext cx="38100" cy="12858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7844" y="2765425"/>
              <a:ext cx="2199132" cy="1067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(10) {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"*";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0" name="q2-w"/>
          <p:cNvGrpSpPr/>
          <p:nvPr/>
        </p:nvGrpSpPr>
        <p:grpSpPr>
          <a:xfrm>
            <a:off x="6277356" y="2108200"/>
            <a:ext cx="5076444" cy="1787525"/>
            <a:chOff x="6277356" y="2108200"/>
            <a:chExt cx="5076444" cy="1787525"/>
          </a:xfrm>
        </p:grpSpPr>
        <p:sp>
          <p:nvSpPr>
            <p:cNvPr id="15" name="TextBox 15"/>
            <p:cNvSpPr txBox="1"/>
            <p:nvPr/>
          </p:nvSpPr>
          <p:spPr>
            <a:xfrm>
              <a:off x="6277356" y="21082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练习三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6286500" y="2438400"/>
              <a:ext cx="5067300" cy="9525"/>
            </a:xfrm>
            <a:custGeom>
              <a:avLst/>
              <a:gdLst/>
              <a:ahLst/>
              <a:cxnLst/>
              <a:rect l="l" t="t" r="r" b="b"/>
              <a:pathLst>
                <a:path w="5067300" h="9525">
                  <a:moveTo>
                    <a:pt x="0" y="0"/>
                  </a:moveTo>
                  <a:lnTo>
                    <a:pt x="5067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86500" y="2609850"/>
              <a:ext cx="5067300" cy="12858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86500" y="2609850"/>
              <a:ext cx="38100" cy="12858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486144" y="2765425"/>
              <a:ext cx="2199132" cy="1067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(0) {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"*";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5" name="a1"/>
          <p:cNvGrpSpPr/>
          <p:nvPr/>
        </p:nvGrpSpPr>
        <p:grpSpPr>
          <a:xfrm>
            <a:off x="838200" y="4095750"/>
            <a:ext cx="5067300" cy="914400"/>
            <a:chOff x="838200" y="4095750"/>
            <a:chExt cx="5067300" cy="914400"/>
          </a:xfrm>
        </p:grpSpPr>
        <p:sp>
          <p:nvSpPr>
            <p:cNvPr id="21" name="Rectangle 21"/>
            <p:cNvSpPr/>
            <p:nvPr/>
          </p:nvSpPr>
          <p:spPr>
            <a:xfrm>
              <a:off x="838200" y="4095750"/>
              <a:ext cx="5067300" cy="9144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095750"/>
              <a:ext cx="47625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606" y="42608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705356" y="4222750"/>
              <a:ext cx="27614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不是 0，永远为真，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一直打印下去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，是死循环。</a:t>
              </a:r>
            </a:p>
          </p:txBody>
        </p:sp>
      </p:grpSp>
      <p:grpSp>
        <p:nvGrpSpPr>
          <p:cNvPr id="29" name="a2"/>
          <p:cNvGrpSpPr/>
          <p:nvPr/>
        </p:nvGrpSpPr>
        <p:grpSpPr>
          <a:xfrm>
            <a:off x="6286500" y="4095750"/>
            <a:ext cx="5067300" cy="914400"/>
            <a:chOff x="6286500" y="4095750"/>
            <a:chExt cx="5067300" cy="914400"/>
          </a:xfrm>
        </p:grpSpPr>
        <p:sp>
          <p:nvSpPr>
            <p:cNvPr id="26" name="Rectangle 26"/>
            <p:cNvSpPr/>
            <p:nvPr/>
          </p:nvSpPr>
          <p:spPr>
            <a:xfrm>
              <a:off x="6286500" y="4095750"/>
              <a:ext cx="50673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486906" y="42608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153656" y="4222750"/>
              <a:ext cx="3262694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是假，一开始就不成立，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循环体做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 次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，什么也不打印。</a:t>
              </a:r>
            </a:p>
          </p:txBody>
        </p:sp>
      </p:grpSp>
      <p:grpSp>
        <p:nvGrpSpPr>
          <p:cNvPr id="34" name="rule"/>
          <p:cNvGrpSpPr/>
          <p:nvPr/>
        </p:nvGrpSpPr>
        <p:grpSpPr>
          <a:xfrm>
            <a:off x="838200" y="5334000"/>
            <a:ext cx="10515600" cy="571500"/>
            <a:chOff x="838200" y="5334000"/>
            <a:chExt cx="10515600" cy="571500"/>
          </a:xfrm>
        </p:grpSpPr>
        <p:sp>
          <p:nvSpPr>
            <p:cNvPr id="30" name="Rectangle 30"/>
            <p:cNvSpPr/>
            <p:nvPr/>
          </p:nvSpPr>
          <p:spPr>
            <a:xfrm>
              <a:off x="838200" y="5334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838200" y="53340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8987" y="5499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686687" y="5511800"/>
              <a:ext cx="760067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先判断，再执行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：条件一开始就不成立，循环体可能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一次都不做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第六部分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4887481" y="3111500"/>
            <a:ext cx="2417037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循环 n 次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567197" y="4038600"/>
            <a:ext cx="3057606" cy="308991"/>
            <a:chOff x="4567197" y="4038600"/>
            <a:chExt cx="3057606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567197" y="4038600"/>
              <a:ext cx="30576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跑圈的故事 · 计数器 · 固定模板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六、循环 n 次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585911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练习四（重要）：输入 n，输出 n 个 *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6667500" cy="1428750"/>
            <a:chOff x="838200" y="2038350"/>
            <a:chExt cx="6667500" cy="1428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6675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28850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584450"/>
              <a:ext cx="318439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输入一个整数 n，输出 n 个 *，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 * 单独占一行。</a:t>
              </a:r>
            </a:p>
          </p:txBody>
        </p:sp>
      </p:grpSp>
      <p:grpSp>
        <p:nvGrpSpPr>
          <p:cNvPr id="21" name="sample"/>
          <p:cNvGrpSpPr/>
          <p:nvPr/>
        </p:nvGrpSpPr>
        <p:grpSpPr>
          <a:xfrm>
            <a:off x="7924800" y="2038350"/>
            <a:ext cx="3429000" cy="2076450"/>
            <a:chOff x="7924800" y="2038350"/>
            <a:chExt cx="3429000" cy="2076450"/>
          </a:xfrm>
        </p:grpSpPr>
        <p:sp>
          <p:nvSpPr>
            <p:cNvPr id="13" name="Rectangle 13"/>
            <p:cNvSpPr/>
            <p:nvPr/>
          </p:nvSpPr>
          <p:spPr>
            <a:xfrm>
              <a:off x="7924800" y="2038350"/>
              <a:ext cx="3429000" cy="2076450"/>
            </a:xfrm>
            <a:prstGeom prst="roundRect">
              <a:avLst>
                <a:gd name="adj" fmla="val 367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924800" y="2038350"/>
              <a:ext cx="3429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924800" y="2228850"/>
              <a:ext cx="3429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80391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2296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4201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718804" y="209550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087106" y="2479675"/>
              <a:ext cx="144018" cy="1495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*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*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*</a:t>
              </a:r>
            </a:p>
          </p:txBody>
        </p:sp>
      </p:grpSp>
      <p:grpSp>
        <p:nvGrpSpPr>
          <p:cNvPr id="26" name="q"/>
          <p:cNvGrpSpPr/>
          <p:nvPr/>
        </p:nvGrpSpPr>
        <p:grpSpPr>
          <a:xfrm>
            <a:off x="838200" y="3771900"/>
            <a:ext cx="6667500" cy="895350"/>
            <a:chOff x="838200" y="3771900"/>
            <a:chExt cx="6667500" cy="895350"/>
          </a:xfrm>
        </p:grpSpPr>
        <p:sp>
          <p:nvSpPr>
            <p:cNvPr id="22" name="Rectangle 22"/>
            <p:cNvSpPr/>
            <p:nvPr/>
          </p:nvSpPr>
          <p:spPr>
            <a:xfrm>
              <a:off x="838200" y="3771900"/>
              <a:ext cx="66675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37719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8987" y="39370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难在哪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905762" y="3898900"/>
              <a:ext cx="413512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要运行时才输入，写代码时不知道是几，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没法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抄 n 遍。</a:t>
              </a:r>
            </a:p>
          </p:txBody>
        </p:sp>
      </p:grpSp>
      <p:grpSp>
        <p:nvGrpSpPr>
          <p:cNvPr id="31" name="q2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27" name="Rectangle 27"/>
            <p:cNvSpPr/>
            <p:nvPr/>
          </p:nvSpPr>
          <p:spPr>
            <a:xfrm>
              <a:off x="838200" y="54102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54102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8606" y="55753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933956" y="5575300"/>
              <a:ext cx="65608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只认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，不认次数。怎样把“做 n 次”变成一个条件？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六、循环 n 次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799260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体育老师让你跑 n 圈，你怎么做到不多跑也不少跑？</a:t>
            </a:r>
          </a:p>
        </p:txBody>
      </p:sp>
      <p:grpSp>
        <p:nvGrpSpPr>
          <p:cNvPr id="11" name="story"/>
          <p:cNvGrpSpPr/>
          <p:nvPr/>
        </p:nvGrpSpPr>
        <p:grpSpPr>
          <a:xfrm>
            <a:off x="838200" y="2038350"/>
            <a:ext cx="10515600" cy="1428750"/>
            <a:chOff x="838200" y="2038350"/>
            <a:chExt cx="10515600" cy="1428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428750"/>
            </a:xfrm>
            <a:prstGeom prst="roundRect">
              <a:avLst>
                <a:gd name="adj" fmla="val 8000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95375" y="2165350"/>
              <a:ext cx="6943090" cy="1129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你脑子里有一个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记数本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：跑之前，上面写着 1（准备跑第 1 圈）；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每跑完一圈，就在脑子里加 1；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直到发现自己要跑的圈数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大于 n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了，才停下来。</a:t>
              </a:r>
            </a:p>
          </p:txBody>
        </p:sp>
      </p:grpSp>
      <p:grpSp>
        <p:nvGrpSpPr>
          <p:cNvPr id="16" name="but"/>
          <p:cNvGrpSpPr/>
          <p:nvPr/>
        </p:nvGrpSpPr>
        <p:grpSpPr>
          <a:xfrm>
            <a:off x="838200" y="3733800"/>
            <a:ext cx="10515600" cy="571500"/>
            <a:chOff x="838200" y="3733800"/>
            <a:chExt cx="10515600" cy="571500"/>
          </a:xfrm>
        </p:grpSpPr>
        <p:sp>
          <p:nvSpPr>
            <p:cNvPr id="12" name="Rectangle 12"/>
            <p:cNvSpPr/>
            <p:nvPr/>
          </p:nvSpPr>
          <p:spPr>
            <a:xfrm>
              <a:off x="838200" y="37338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7338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8606" y="38989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可是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05356" y="3898900"/>
              <a:ext cx="77724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计算机很笨，没有脑子里的记数本，所以我们得把它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明明白白地写出来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1" name="var"/>
          <p:cNvGrpSpPr/>
          <p:nvPr/>
        </p:nvGrpSpPr>
        <p:grpSpPr>
          <a:xfrm>
            <a:off x="828675" y="4838700"/>
            <a:ext cx="10525125" cy="767715"/>
            <a:chOff x="828675" y="4838700"/>
            <a:chExt cx="10525125" cy="767715"/>
          </a:xfrm>
        </p:grpSpPr>
        <p:sp>
          <p:nvSpPr>
            <p:cNvPr id="17" name="TextBox 17"/>
            <p:cNvSpPr txBox="1"/>
            <p:nvPr/>
          </p:nvSpPr>
          <p:spPr>
            <a:xfrm>
              <a:off x="828675" y="4838700"/>
              <a:ext cx="3361690" cy="7677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计算机里用来记东西的是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变量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那就派一个变量来当记数本：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0" y="4876800"/>
              <a:ext cx="5257800" cy="600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096000" y="4876800"/>
              <a:ext cx="38100" cy="600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295644" y="5057775"/>
              <a:ext cx="44562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 i = 1;  </a:t>
              </a:r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现在准备做第 1 次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六、循环 n 次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什么时候该停下来？问问体育老师</a:t>
            </a:r>
          </a:p>
        </p:txBody>
      </p:sp>
      <p:grpSp>
        <p:nvGrpSpPr>
          <p:cNvPr id="11" name="story"/>
          <p:cNvGrpSpPr/>
          <p:nvPr/>
        </p:nvGrpSpPr>
        <p:grpSpPr>
          <a:xfrm>
            <a:off x="838200" y="2038350"/>
            <a:ext cx="10515600" cy="1066800"/>
            <a:chOff x="838200" y="2038350"/>
            <a:chExt cx="10515600" cy="1066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066800"/>
            </a:xfrm>
            <a:prstGeom prst="roundRect">
              <a:avLst>
                <a:gd name="adj" fmla="val 10714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95375" y="2165350"/>
              <a:ext cx="7193788" cy="748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 就像站在起跑线旁边的体育老师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：每次你准备再跑一圈，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老师都会看一眼你的记数本：现在是第 i 圈，超过我说的 n 圈了吗？</a:t>
              </a:r>
            </a:p>
          </p:txBody>
        </p:sp>
      </p:grpSp>
      <p:grpSp>
        <p:nvGrpSpPr>
          <p:cNvPr id="15" name="yes"/>
          <p:cNvGrpSpPr/>
          <p:nvPr/>
        </p:nvGrpSpPr>
        <p:grpSpPr>
          <a:xfrm>
            <a:off x="838200" y="3352800"/>
            <a:ext cx="5143500" cy="942975"/>
            <a:chOff x="838200" y="3352800"/>
            <a:chExt cx="5143500" cy="942975"/>
          </a:xfrm>
        </p:grpSpPr>
        <p:sp>
          <p:nvSpPr>
            <p:cNvPr id="12" name="Rectangle 12"/>
            <p:cNvSpPr/>
            <p:nvPr/>
          </p:nvSpPr>
          <p:spPr>
            <a:xfrm>
              <a:off x="838200" y="3352800"/>
              <a:ext cx="5143500" cy="942975"/>
            </a:xfrm>
            <a:prstGeom prst="roundRect">
              <a:avLst>
                <a:gd name="adj" fmla="val 808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225" y="351472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还没超过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200275" y="3463925"/>
              <a:ext cx="2167890" cy="7296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&lt;= n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成立：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还没跑够，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接着跑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0" name="no"/>
          <p:cNvGrpSpPr/>
          <p:nvPr/>
        </p:nvGrpSpPr>
        <p:grpSpPr>
          <a:xfrm>
            <a:off x="6210300" y="3352800"/>
            <a:ext cx="5143500" cy="942975"/>
            <a:chOff x="6210300" y="3352800"/>
            <a:chExt cx="5143500" cy="942975"/>
          </a:xfrm>
        </p:grpSpPr>
        <p:sp>
          <p:nvSpPr>
            <p:cNvPr id="16" name="Rectangle 16"/>
            <p:cNvSpPr/>
            <p:nvPr/>
          </p:nvSpPr>
          <p:spPr>
            <a:xfrm>
              <a:off x="6210300" y="3352800"/>
              <a:ext cx="5143500" cy="942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10300" y="3352800"/>
              <a:ext cx="47625" cy="942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10325" y="3514725"/>
              <a:ext cx="7783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超过了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334250" y="3463925"/>
              <a:ext cx="1929130" cy="7296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&lt;= n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不成立：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跑够了，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停下来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5" name="code"/>
          <p:cNvGrpSpPr/>
          <p:nvPr/>
        </p:nvGrpSpPr>
        <p:grpSpPr>
          <a:xfrm>
            <a:off x="828675" y="4762500"/>
            <a:ext cx="6981825" cy="1285875"/>
            <a:chOff x="828675" y="4762500"/>
            <a:chExt cx="6981825" cy="1285875"/>
          </a:xfrm>
        </p:grpSpPr>
        <p:sp>
          <p:nvSpPr>
            <p:cNvPr id="21" name="TextBox 21"/>
            <p:cNvSpPr txBox="1"/>
            <p:nvPr/>
          </p:nvSpPr>
          <p:spPr>
            <a:xfrm>
              <a:off x="828675" y="4857750"/>
              <a:ext cx="1790649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写成代码就是：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2857500" y="4762500"/>
              <a:ext cx="4953000" cy="12858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2857500" y="4762500"/>
              <a:ext cx="38100" cy="12858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3057144" y="4918075"/>
              <a:ext cx="2199132" cy="1067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 (i &lt;= n) {</a:t>
              </a:r>
              <a:b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……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六、循环 n 次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跑一圈，记一笔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675" y="2057400"/>
            <a:ext cx="5080762" cy="367665"/>
            <a:chOff x="828675" y="2057400"/>
            <a:chExt cx="5080762" cy="367665"/>
          </a:xfrm>
        </p:grpSpPr>
        <p:sp>
          <p:nvSpPr>
            <p:cNvPr id="9" name="TextBox 9"/>
            <p:cNvSpPr txBox="1"/>
            <p:nvPr/>
          </p:nvSpPr>
          <p:spPr>
            <a:xfrm>
              <a:off x="828675" y="2057400"/>
              <a:ext cx="508076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进了循环体，就该干活了，这里有两个动作：</a:t>
              </a:r>
            </a:p>
          </p:txBody>
        </p:sp>
      </p:grpSp>
      <p:grpSp>
        <p:nvGrpSpPr>
          <p:cNvPr id="16" name="a1"/>
          <p:cNvGrpSpPr/>
          <p:nvPr/>
        </p:nvGrpSpPr>
        <p:grpSpPr>
          <a:xfrm>
            <a:off x="838200" y="2533650"/>
            <a:ext cx="5143500" cy="2000250"/>
            <a:chOff x="838200" y="2533650"/>
            <a:chExt cx="5143500" cy="2000250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5143500" cy="2000250"/>
            </a:xfrm>
            <a:prstGeom prst="roundRect">
              <a:avLst>
                <a:gd name="adj" fmla="val 4762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009650" y="27432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08580" y="27868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75994" y="2759075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跑一圈（干活）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96137" y="3194050"/>
              <a:ext cx="3097530" cy="1023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这道题里是输出一个 *。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在真实的软件里，可能是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发射一颗子弹、接着下载文件……</a:t>
              </a:r>
            </a:p>
          </p:txBody>
        </p:sp>
      </p:grpSp>
      <p:grpSp>
        <p:nvGrpSpPr>
          <p:cNvPr id="22" name="a2"/>
          <p:cNvGrpSpPr/>
          <p:nvPr/>
        </p:nvGrpSpPr>
        <p:grpSpPr>
          <a:xfrm>
            <a:off x="6210300" y="2533650"/>
            <a:ext cx="5143500" cy="2000250"/>
            <a:chOff x="6210300" y="2533650"/>
            <a:chExt cx="5143500" cy="2000250"/>
          </a:xfrm>
        </p:grpSpPr>
        <p:sp>
          <p:nvSpPr>
            <p:cNvPr id="17" name="Rectangle 17"/>
            <p:cNvSpPr/>
            <p:nvPr/>
          </p:nvSpPr>
          <p:spPr>
            <a:xfrm>
              <a:off x="6210300" y="2533650"/>
              <a:ext cx="5143500" cy="2000250"/>
            </a:xfrm>
            <a:prstGeom prst="roundRect">
              <a:avLst>
                <a:gd name="adj" fmla="val 4762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6381750" y="27432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480680" y="27868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848094" y="2771775"/>
              <a:ext cx="19997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记数本加 1：</a:t>
              </a:r>
              <a:r>
                <a:rPr lang="en-US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i++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68237" y="3194050"/>
              <a:ext cx="3294126" cy="1023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跑完一圈，掏出小本子加上一笔。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数字一点点变大，才能达到 n，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才能走出操场。</a:t>
              </a:r>
            </a:p>
          </p:txBody>
        </p:sp>
      </p:grpSp>
      <p:grpSp>
        <p:nvGrpSpPr>
          <p:cNvPr id="27" name="warn"/>
          <p:cNvGrpSpPr/>
          <p:nvPr/>
        </p:nvGrpSpPr>
        <p:grpSpPr>
          <a:xfrm>
            <a:off x="838200" y="4781550"/>
            <a:ext cx="10515600" cy="914400"/>
            <a:chOff x="838200" y="4781550"/>
            <a:chExt cx="10515600" cy="914400"/>
          </a:xfrm>
        </p:grpSpPr>
        <p:sp>
          <p:nvSpPr>
            <p:cNvPr id="23" name="Rectangle 23"/>
            <p:cNvSpPr/>
            <p:nvPr/>
          </p:nvSpPr>
          <p:spPr>
            <a:xfrm>
              <a:off x="838200" y="4781550"/>
              <a:ext cx="10515600" cy="9144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781550"/>
              <a:ext cx="47625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606" y="4946650"/>
              <a:ext cx="14461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要是忘了加 1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648331" y="4908550"/>
              <a:ext cx="617905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记数本永远是 1，老师永远说“还没跑够”，你就被困在操场上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一直跑下去，这就是上一部分说的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死循环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！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六、循环 n 次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把跑圈翻译成代码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191250" cy="2533650"/>
            <a:chOff x="838200" y="2114550"/>
            <a:chExt cx="6191250" cy="25336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191250" cy="2533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533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60600"/>
              <a:ext cx="4889754" cy="23107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 i = 1;          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记数本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 (i &lt;= n) {    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跑够了吗？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"*" &lt;&lt; endl;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跑一圈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    i++;            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记一笔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m1"/>
          <p:cNvGrpSpPr/>
          <p:nvPr/>
        </p:nvGrpSpPr>
        <p:grpSpPr>
          <a:xfrm>
            <a:off x="7315200" y="2114550"/>
            <a:ext cx="4038600" cy="571500"/>
            <a:chOff x="7315200" y="2114550"/>
            <a:chExt cx="4038600" cy="571500"/>
          </a:xfrm>
        </p:grpSpPr>
        <p:sp>
          <p:nvSpPr>
            <p:cNvPr id="13" name="Rectangle 13"/>
            <p:cNvSpPr/>
            <p:nvPr/>
          </p:nvSpPr>
          <p:spPr>
            <a:xfrm>
              <a:off x="7315200" y="2114550"/>
              <a:ext cx="4038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315200" y="21145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515987" y="22796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初始化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382762" y="2292350"/>
              <a:ext cx="1673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记数本从 1 开始</a:t>
              </a:r>
            </a:p>
          </p:txBody>
        </p:sp>
      </p:grpSp>
      <p:grpSp>
        <p:nvGrpSpPr>
          <p:cNvPr id="22" name="m2"/>
          <p:cNvGrpSpPr/>
          <p:nvPr/>
        </p:nvGrpSpPr>
        <p:grpSpPr>
          <a:xfrm>
            <a:off x="7315200" y="2933700"/>
            <a:ext cx="4038600" cy="571500"/>
            <a:chOff x="7315200" y="2933700"/>
            <a:chExt cx="4038600" cy="571500"/>
          </a:xfrm>
        </p:grpSpPr>
        <p:sp>
          <p:nvSpPr>
            <p:cNvPr id="18" name="Rectangle 18"/>
            <p:cNvSpPr/>
            <p:nvPr/>
          </p:nvSpPr>
          <p:spPr>
            <a:xfrm>
              <a:off x="7315200" y="2933700"/>
              <a:ext cx="4038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7315200" y="29337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515987" y="30988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163687" y="30988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没跑够就接着跑</a:t>
              </a:r>
            </a:p>
          </p:txBody>
        </p:sp>
      </p:grpSp>
      <p:grpSp>
        <p:nvGrpSpPr>
          <p:cNvPr id="26" name="m3"/>
          <p:cNvGrpSpPr/>
          <p:nvPr/>
        </p:nvGrpSpPr>
        <p:grpSpPr>
          <a:xfrm>
            <a:off x="7315200" y="3752850"/>
            <a:ext cx="4038600" cy="571500"/>
            <a:chOff x="7315200" y="3752850"/>
            <a:chExt cx="4038600" cy="571500"/>
          </a:xfrm>
        </p:grpSpPr>
        <p:sp>
          <p:nvSpPr>
            <p:cNvPr id="23" name="Rectangle 23"/>
            <p:cNvSpPr/>
            <p:nvPr/>
          </p:nvSpPr>
          <p:spPr>
            <a:xfrm>
              <a:off x="7315200" y="3752850"/>
              <a:ext cx="4038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515987" y="39179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更新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163687" y="39179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跑完一圈记一笔</a:t>
              </a:r>
            </a:p>
          </p:txBody>
        </p:sp>
      </p:grpSp>
      <p:grpSp>
        <p:nvGrpSpPr>
          <p:cNvPr id="30" name="run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27" name="Rectangle 27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动手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86687" y="5321300"/>
              <a:ext cx="683897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把代码写进 Dev C++，输入 3 和 5 各运行一次，数一数 * 对不对。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六、循环 n 次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322099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跟着 i 走一遍：n = 3</a:t>
            </a:r>
          </a:p>
        </p:txBody>
      </p:sp>
      <p:grpSp>
        <p:nvGrpSpPr>
          <p:cNvPr id="14" name="thead-w"/>
          <p:cNvGrpSpPr/>
          <p:nvPr/>
        </p:nvGrpSpPr>
        <p:grpSpPr>
          <a:xfrm>
            <a:off x="838200" y="2114550"/>
            <a:ext cx="10515600" cy="590550"/>
            <a:chOff x="838200" y="2114550"/>
            <a:chExt cx="10515600" cy="5905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276221"/>
              <a:ext cx="946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86456" y="2276221"/>
              <a:ext cx="9094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 &lt;= 3？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743956" y="227622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01456" y="2276221"/>
              <a:ext cx="6931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i++ 后</a:t>
              </a:r>
            </a:p>
          </p:txBody>
        </p:sp>
      </p:grpSp>
      <p:grpSp>
        <p:nvGrpSpPr>
          <p:cNvPr id="25" name="table-w"/>
          <p:cNvGrpSpPr/>
          <p:nvPr/>
        </p:nvGrpSpPr>
        <p:grpSpPr>
          <a:xfrm>
            <a:off x="838200" y="2870200"/>
            <a:ext cx="1905000" cy="2206625"/>
            <a:chOff x="838200" y="2870200"/>
            <a:chExt cx="1905000" cy="2206625"/>
          </a:xfrm>
        </p:grpSpPr>
        <p:sp>
          <p:nvSpPr>
            <p:cNvPr id="15" name="TextBox 15"/>
            <p:cNvSpPr txBox="1"/>
            <p:nvPr/>
          </p:nvSpPr>
          <p:spPr>
            <a:xfrm>
              <a:off x="981456" y="28702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29565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295650"/>
              <a:ext cx="19050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34607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88620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456" y="40513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47675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476750"/>
              <a:ext cx="19050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456" y="46418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06730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3" name="answers"/>
          <p:cNvGrpSpPr/>
          <p:nvPr/>
        </p:nvGrpSpPr>
        <p:grpSpPr>
          <a:xfrm>
            <a:off x="2743200" y="2870200"/>
            <a:ext cx="8610600" cy="2206625"/>
            <a:chOff x="2743200" y="2870200"/>
            <a:chExt cx="8610600" cy="2206625"/>
          </a:xfrm>
        </p:grpSpPr>
        <p:sp>
          <p:nvSpPr>
            <p:cNvPr id="26" name="Line 26"/>
            <p:cNvSpPr/>
            <p:nvPr/>
          </p:nvSpPr>
          <p:spPr>
            <a:xfrm>
              <a:off x="2743200" y="329565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2743200" y="3295650"/>
              <a:ext cx="8610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Line 28"/>
            <p:cNvSpPr/>
            <p:nvPr/>
          </p:nvSpPr>
          <p:spPr>
            <a:xfrm>
              <a:off x="2743200" y="388620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2743200" y="447675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2743200" y="4476750"/>
              <a:ext cx="8610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2743200" y="506730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2886456" y="28702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743956" y="2870200"/>
              <a:ext cx="10117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 1 个 *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601456" y="287020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886456" y="34607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743956" y="3460750"/>
              <a:ext cx="10117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 2 个 *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601456" y="34607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2886456" y="40513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743956" y="4051300"/>
              <a:ext cx="10117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 3 个 *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601456" y="405130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886456" y="46418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743956" y="46418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跳出循环</a:t>
              </a:r>
            </a:p>
          </p:txBody>
        </p:sp>
      </p:grpSp>
      <p:grpSp>
        <p:nvGrpSpPr>
          <p:cNvPr id="47" name="note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44" name="Rectangle 44"/>
            <p:cNvSpPr/>
            <p:nvPr/>
          </p:nvSpPr>
          <p:spPr>
            <a:xfrm>
              <a:off x="838200" y="54102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1038987" y="55753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你发现了吗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2343912" y="5588000"/>
              <a:ext cx="766145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是几，就表示正在做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第几次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；i 变成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 + 1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时，n 次正好做完，循环结束。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六、循环 n 次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55527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练习：哪段代码能正确输出 n 个 *？</a:t>
            </a:r>
          </a:p>
        </p:txBody>
      </p:sp>
      <p:grpSp>
        <p:nvGrpSpPr>
          <p:cNvPr id="21" name="codes"/>
          <p:cNvGrpSpPr/>
          <p:nvPr/>
        </p:nvGrpSpPr>
        <p:grpSpPr>
          <a:xfrm>
            <a:off x="829056" y="2070100"/>
            <a:ext cx="10524744" cy="2768600"/>
            <a:chOff x="829056" y="2070100"/>
            <a:chExt cx="10524744" cy="27686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38400"/>
              <a:ext cx="33528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38400"/>
              <a:ext cx="38100" cy="240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987" y="2590800"/>
              <a:ext cx="1939798" cy="2166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 n)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"*";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i++;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410456" y="207010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4419600" y="2438400"/>
              <a:ext cx="33528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4419600" y="2438400"/>
              <a:ext cx="38100" cy="240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620387" y="2590800"/>
              <a:ext cx="1939798" cy="2166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&lt;= n)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"*";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i++;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991856" y="207010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8001000" y="2438400"/>
              <a:ext cx="33528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001000" y="2438400"/>
              <a:ext cx="38100" cy="240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201787" y="2590800"/>
              <a:ext cx="1939798" cy="2166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1;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&lt;= n)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"*";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i++;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6" name="a1"/>
          <p:cNvGrpSpPr/>
          <p:nvPr/>
        </p:nvGrpSpPr>
        <p:grpSpPr>
          <a:xfrm>
            <a:off x="838200" y="4953000"/>
            <a:ext cx="3352800" cy="1190625"/>
            <a:chOff x="838200" y="4953000"/>
            <a:chExt cx="3352800" cy="1190625"/>
          </a:xfrm>
        </p:grpSpPr>
        <p:sp>
          <p:nvSpPr>
            <p:cNvPr id="22" name="Rectangle 22"/>
            <p:cNvSpPr/>
            <p:nvPr/>
          </p:nvSpPr>
          <p:spPr>
            <a:xfrm>
              <a:off x="838200" y="4953000"/>
              <a:ext cx="3352800" cy="119062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953000"/>
              <a:ext cx="47625" cy="11906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9368" y="51212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错误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68018" y="5083175"/>
              <a:ext cx="1693164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没有初值，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里面的数说不准，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做几次没法预料</a:t>
              </a:r>
            </a:p>
          </p:txBody>
        </p:sp>
      </p:grpSp>
      <p:grpSp>
        <p:nvGrpSpPr>
          <p:cNvPr id="31" name="a2"/>
          <p:cNvGrpSpPr/>
          <p:nvPr/>
        </p:nvGrpSpPr>
        <p:grpSpPr>
          <a:xfrm>
            <a:off x="4419600" y="4953000"/>
            <a:ext cx="3352800" cy="1190625"/>
            <a:chOff x="4419600" y="4953000"/>
            <a:chExt cx="3352800" cy="1190625"/>
          </a:xfrm>
        </p:grpSpPr>
        <p:sp>
          <p:nvSpPr>
            <p:cNvPr id="27" name="Rectangle 27"/>
            <p:cNvSpPr/>
            <p:nvPr/>
          </p:nvSpPr>
          <p:spPr>
            <a:xfrm>
              <a:off x="4419600" y="4953000"/>
              <a:ext cx="3352800" cy="119062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4419600" y="4953000"/>
              <a:ext cx="47625" cy="11906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4620768" y="51212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错误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249418" y="5083175"/>
              <a:ext cx="1242631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取 0~n，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 n + 1 个，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多了一个</a:t>
              </a:r>
            </a:p>
          </p:txBody>
        </p:sp>
      </p:grpSp>
      <p:grpSp>
        <p:nvGrpSpPr>
          <p:cNvPr id="35" name="a3"/>
          <p:cNvGrpSpPr/>
          <p:nvPr/>
        </p:nvGrpSpPr>
        <p:grpSpPr>
          <a:xfrm>
            <a:off x="8001000" y="4953000"/>
            <a:ext cx="3352800" cy="1190625"/>
            <a:chOff x="8001000" y="4953000"/>
            <a:chExt cx="3352800" cy="1190625"/>
          </a:xfrm>
        </p:grpSpPr>
        <p:sp>
          <p:nvSpPr>
            <p:cNvPr id="32" name="Rectangle 32"/>
            <p:cNvSpPr/>
            <p:nvPr/>
          </p:nvSpPr>
          <p:spPr>
            <a:xfrm>
              <a:off x="8001000" y="4953000"/>
              <a:ext cx="3352800" cy="1190625"/>
            </a:xfrm>
            <a:prstGeom prst="roundRect">
              <a:avLst>
                <a:gd name="adj" fmla="val 640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8202168" y="51212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正确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830818" y="5083175"/>
              <a:ext cx="970216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取 1~n，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 n 个，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正好 n 个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六、循环 n 次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90307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这三种写法，都能循环 n 次吗？</a:t>
            </a:r>
          </a:p>
        </p:txBody>
      </p:sp>
      <p:grpSp>
        <p:nvGrpSpPr>
          <p:cNvPr id="21" name="codes"/>
          <p:cNvGrpSpPr/>
          <p:nvPr/>
        </p:nvGrpSpPr>
        <p:grpSpPr>
          <a:xfrm>
            <a:off x="829056" y="2070100"/>
            <a:ext cx="10524744" cy="1854200"/>
            <a:chOff x="829056" y="2070100"/>
            <a:chExt cx="10524744" cy="18542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写法 1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38400"/>
              <a:ext cx="3352800" cy="148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38400"/>
              <a:ext cx="38100" cy="1485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987" y="2590800"/>
              <a:ext cx="1819656" cy="1251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 n)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i++;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410456" y="2070100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写法 2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4419600" y="2438400"/>
              <a:ext cx="3352800" cy="148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4419600" y="2438400"/>
              <a:ext cx="38100" cy="1485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620387" y="2590800"/>
              <a:ext cx="1939798" cy="1251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&gt;= 1)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i--;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991856" y="2070100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写法 3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8001000" y="2438400"/>
              <a:ext cx="3352800" cy="148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001000" y="2438400"/>
              <a:ext cx="38100" cy="1485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201787" y="2590800"/>
              <a:ext cx="1819656" cy="1251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&gt; 0)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i--;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t-w"/>
          <p:cNvGrpSpPr/>
          <p:nvPr/>
        </p:nvGrpSpPr>
        <p:grpSpPr>
          <a:xfrm>
            <a:off x="829437" y="4083050"/>
            <a:ext cx="2710411" cy="337376"/>
            <a:chOff x="829437" y="4083050"/>
            <a:chExt cx="2710411" cy="337376"/>
          </a:xfrm>
        </p:grpSpPr>
        <p:sp>
          <p:nvSpPr>
            <p:cNvPr id="22" name="TextBox 22"/>
            <p:cNvSpPr txBox="1"/>
            <p:nvPr/>
          </p:nvSpPr>
          <p:spPr>
            <a:xfrm>
              <a:off x="829437" y="4083050"/>
              <a:ext cx="27104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进入循环体时，i 依次是：</a:t>
              </a:r>
            </a:p>
          </p:txBody>
        </p:sp>
      </p:grpSp>
      <p:grpSp>
        <p:nvGrpSpPr>
          <p:cNvPr id="28" name="thead-w"/>
          <p:cNvGrpSpPr/>
          <p:nvPr/>
        </p:nvGrpSpPr>
        <p:grpSpPr>
          <a:xfrm>
            <a:off x="838200" y="4476750"/>
            <a:ext cx="10515600" cy="438150"/>
            <a:chOff x="838200" y="4476750"/>
            <a:chExt cx="10515600" cy="438150"/>
          </a:xfrm>
        </p:grpSpPr>
        <p:sp>
          <p:nvSpPr>
            <p:cNvPr id="24" name="Rectangle 24"/>
            <p:cNvSpPr/>
            <p:nvPr/>
          </p:nvSpPr>
          <p:spPr>
            <a:xfrm>
              <a:off x="838200" y="447675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2218" y="456806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839718" y="4568063"/>
              <a:ext cx="8230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 依次是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602218" y="456806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次数</a:t>
              </a:r>
            </a:p>
          </p:txBody>
        </p:sp>
      </p:grpSp>
      <p:grpSp>
        <p:nvGrpSpPr>
          <p:cNvPr id="36" name="table-w"/>
          <p:cNvGrpSpPr/>
          <p:nvPr/>
        </p:nvGrpSpPr>
        <p:grpSpPr>
          <a:xfrm>
            <a:off x="838200" y="5006975"/>
            <a:ext cx="2857500" cy="1231900"/>
            <a:chOff x="838200" y="5006975"/>
            <a:chExt cx="2857500" cy="1231900"/>
          </a:xfrm>
        </p:grpSpPr>
        <p:sp>
          <p:nvSpPr>
            <p:cNvPr id="29" name="TextBox 29"/>
            <p:cNvSpPr txBox="1"/>
            <p:nvPr/>
          </p:nvSpPr>
          <p:spPr>
            <a:xfrm>
              <a:off x="982218" y="5006975"/>
              <a:ext cx="64981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写法 1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53530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838200" y="5353050"/>
              <a:ext cx="28575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82218" y="5445125"/>
              <a:ext cx="64981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写法 2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838200" y="579120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2218" y="5883275"/>
              <a:ext cx="64981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写法 3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838200" y="62293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7" name="answers"/>
          <p:cNvGrpSpPr/>
          <p:nvPr/>
        </p:nvGrpSpPr>
        <p:grpSpPr>
          <a:xfrm>
            <a:off x="3695700" y="5006975"/>
            <a:ext cx="7658100" cy="1231900"/>
            <a:chOff x="3695700" y="5006975"/>
            <a:chExt cx="7658100" cy="1231900"/>
          </a:xfrm>
        </p:grpSpPr>
        <p:sp>
          <p:nvSpPr>
            <p:cNvPr id="37" name="Line 37"/>
            <p:cNvSpPr/>
            <p:nvPr/>
          </p:nvSpPr>
          <p:spPr>
            <a:xfrm>
              <a:off x="3695700" y="53530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3695700" y="5353050"/>
              <a:ext cx="76581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9" name="Line 39"/>
            <p:cNvSpPr/>
            <p:nvPr/>
          </p:nvSpPr>
          <p:spPr>
            <a:xfrm>
              <a:off x="3695700" y="579120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Line 40"/>
            <p:cNvSpPr/>
            <p:nvPr/>
          </p:nvSpPr>
          <p:spPr>
            <a:xfrm>
              <a:off x="3695700" y="62293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3839718" y="5006975"/>
              <a:ext cx="13811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0, 1, …, n−1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02218" y="5006975"/>
              <a:ext cx="4371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 次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3839718" y="5445125"/>
              <a:ext cx="13811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n, n−1, …, 1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8602218" y="5445125"/>
              <a:ext cx="4371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 次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3839718" y="5883275"/>
              <a:ext cx="13811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n, n−1, …, 1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8602218" y="5883275"/>
              <a:ext cx="4371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 次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六、循环 n 次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349304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只记一种：从 1 数到 n</a:t>
            </a:r>
          </a:p>
        </p:txBody>
      </p:sp>
      <p:grpSp>
        <p:nvGrpSpPr>
          <p:cNvPr id="10" name="why"/>
          <p:cNvGrpSpPr/>
          <p:nvPr/>
        </p:nvGrpSpPr>
        <p:grpSpPr>
          <a:xfrm>
            <a:off x="829056" y="1993900"/>
            <a:ext cx="7527798" cy="733044"/>
            <a:chOff x="829056" y="1993900"/>
            <a:chExt cx="7527798" cy="733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1993900"/>
              <a:ext cx="752779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写法这么多，要不要全记住？没必要，记多了反而容易在 &lt; 和 &lt;= 上出错。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现在我们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只记一种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：计数器从 1 数到 n。</a:t>
              </a:r>
            </a:p>
          </p:txBody>
        </p:sp>
      </p:grpSp>
      <p:grpSp>
        <p:nvGrpSpPr>
          <p:cNvPr id="14" name="code"/>
          <p:cNvGrpSpPr/>
          <p:nvPr/>
        </p:nvGrpSpPr>
        <p:grpSpPr>
          <a:xfrm>
            <a:off x="838200" y="3048000"/>
            <a:ext cx="6096000" cy="2466975"/>
            <a:chOff x="838200" y="3048000"/>
            <a:chExt cx="6096000" cy="2466975"/>
          </a:xfrm>
        </p:grpSpPr>
        <p:sp>
          <p:nvSpPr>
            <p:cNvPr id="11" name="Rectangle 11"/>
            <p:cNvSpPr/>
            <p:nvPr/>
          </p:nvSpPr>
          <p:spPr>
            <a:xfrm>
              <a:off x="838200" y="3048000"/>
              <a:ext cx="6096000" cy="2466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3048000"/>
              <a:ext cx="38100" cy="2466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606" y="3197225"/>
              <a:ext cx="3332988" cy="2237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 i = 1;</a:t>
              </a:r>
              <a:b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 (i &lt;= n) {</a:t>
              </a:r>
              <a:b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在这里写要做 n 次的事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    i++;</a:t>
              </a:r>
              <a:b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tip"/>
          <p:cNvGrpSpPr/>
          <p:nvPr/>
        </p:nvGrpSpPr>
        <p:grpSpPr>
          <a:xfrm>
            <a:off x="7429500" y="3048000"/>
            <a:ext cx="3924300" cy="1543050"/>
            <a:chOff x="7429500" y="3048000"/>
            <a:chExt cx="3924300" cy="1543050"/>
          </a:xfrm>
        </p:grpSpPr>
        <p:sp>
          <p:nvSpPr>
            <p:cNvPr id="15" name="Rectangle 15"/>
            <p:cNvSpPr/>
            <p:nvPr/>
          </p:nvSpPr>
          <p:spPr>
            <a:xfrm>
              <a:off x="7429500" y="3048000"/>
              <a:ext cx="3924300" cy="1543050"/>
            </a:xfrm>
            <a:prstGeom prst="roundRect">
              <a:avLst>
                <a:gd name="adj" fmla="val 493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30287" y="3213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好处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277987" y="3175000"/>
              <a:ext cx="1546606" cy="1308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是几，就是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第几次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和我们平时数数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一个样。</a:t>
              </a:r>
            </a:p>
          </p:txBody>
        </p:sp>
      </p:grpSp>
      <p:grpSp>
        <p:nvGrpSpPr>
          <p:cNvPr id="22" name="note"/>
          <p:cNvGrpSpPr/>
          <p:nvPr/>
        </p:nvGrpSpPr>
        <p:grpSpPr>
          <a:xfrm>
            <a:off x="838200" y="5695950"/>
            <a:ext cx="10515600" cy="552450"/>
            <a:chOff x="838200" y="5695950"/>
            <a:chExt cx="10515600" cy="552450"/>
          </a:xfrm>
        </p:grpSpPr>
        <p:sp>
          <p:nvSpPr>
            <p:cNvPr id="19" name="Rectangle 19"/>
            <p:cNvSpPr/>
            <p:nvPr/>
          </p:nvSpPr>
          <p:spPr>
            <a:xfrm>
              <a:off x="838200" y="56959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9749" y="58674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49349" y="5867400"/>
              <a:ext cx="371215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请把这个模板抄在书本 P51 的空白处。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六、循环 n 次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44908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你还会见到：从 0 数到 n − 1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476750" cy="1838325"/>
            <a:chOff x="838200" y="2114550"/>
            <a:chExt cx="4476750" cy="18383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476750" cy="18383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8383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63775"/>
              <a:ext cx="2189988" cy="16093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 n)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做 n 次的事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i++;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xp"/>
          <p:cNvGrpSpPr/>
          <p:nvPr/>
        </p:nvGrpSpPr>
        <p:grpSpPr>
          <a:xfrm>
            <a:off x="5715000" y="2114550"/>
            <a:ext cx="5638800" cy="1219200"/>
            <a:chOff x="5715000" y="2114550"/>
            <a:chExt cx="5638800" cy="1219200"/>
          </a:xfrm>
        </p:grpSpPr>
        <p:sp>
          <p:nvSpPr>
            <p:cNvPr id="13" name="Rectangle 13"/>
            <p:cNvSpPr/>
            <p:nvPr/>
          </p:nvSpPr>
          <p:spPr>
            <a:xfrm>
              <a:off x="5715000" y="2114550"/>
              <a:ext cx="5638800" cy="12192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915787" y="2292350"/>
              <a:ext cx="16863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为什么也是 n 次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811262" y="2241550"/>
              <a:ext cx="307568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依次是 0, 1, …, n − 1，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一共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 个数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以后学数组时，常用这种写法。</a:t>
              </a:r>
            </a:p>
          </p:txBody>
        </p:sp>
      </p:grpSp>
      <p:grpSp>
        <p:nvGrpSpPr>
          <p:cNvPr id="30" name="t"/>
          <p:cNvGrpSpPr/>
          <p:nvPr/>
        </p:nvGrpSpPr>
        <p:grpSpPr>
          <a:xfrm>
            <a:off x="838200" y="4191000"/>
            <a:ext cx="10515600" cy="1400175"/>
            <a:chOff x="838200" y="4191000"/>
            <a:chExt cx="10515600" cy="1400175"/>
          </a:xfrm>
        </p:grpSpPr>
        <p:sp>
          <p:nvSpPr>
            <p:cNvPr id="17" name="Rectangle 17"/>
            <p:cNvSpPr/>
            <p:nvPr/>
          </p:nvSpPr>
          <p:spPr>
            <a:xfrm>
              <a:off x="838200" y="419100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427304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起点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839337" y="427304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条件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696837" y="4285742"/>
              <a:ext cx="85803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 依次是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81837" y="4740275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839337" y="4740275"/>
              <a:ext cx="781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&lt;= n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696837" y="4740275"/>
              <a:ext cx="53850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~ n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1054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5105400"/>
              <a:ext cx="10515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837" y="5216525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0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839337" y="5216525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&lt; n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696837" y="5216525"/>
              <a:ext cx="9321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~ n − 1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55816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5" name="warn"/>
          <p:cNvGrpSpPr/>
          <p:nvPr/>
        </p:nvGrpSpPr>
        <p:grpSpPr>
          <a:xfrm>
            <a:off x="838200" y="5810250"/>
            <a:ext cx="10515600" cy="561975"/>
            <a:chOff x="838200" y="5810250"/>
            <a:chExt cx="10515600" cy="561975"/>
          </a:xfrm>
        </p:grpSpPr>
        <p:sp>
          <p:nvSpPr>
            <p:cNvPr id="31" name="Rectangle 31"/>
            <p:cNvSpPr/>
            <p:nvPr/>
          </p:nvSpPr>
          <p:spPr>
            <a:xfrm>
              <a:off x="838200" y="581025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581025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9368" y="59785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668018" y="5978525"/>
              <a:ext cx="546988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起点和条件要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配套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：从 0 开始却写 &lt;=，就会多做一次。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六、循环 n 次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第二课时小结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228850"/>
            <a:ext cx="7774620" cy="391351"/>
            <a:chOff x="895350" y="2228850"/>
            <a:chExt cx="7774620" cy="391351"/>
          </a:xfrm>
        </p:grpSpPr>
        <p:sp>
          <p:nvSpPr>
            <p:cNvPr id="9" name="Ellipse 9"/>
            <p:cNvSpPr/>
            <p:nvPr/>
          </p:nvSpPr>
          <p:spPr>
            <a:xfrm>
              <a:off x="895350" y="22288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272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887" y="2282825"/>
              <a:ext cx="7288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一尺之棰：不知道要锯几次，但知道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&gt; 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才接着锯，用 while 正合适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2971800"/>
            <a:ext cx="6304300" cy="391351"/>
            <a:chOff x="895350" y="2971800"/>
            <a:chExt cx="6304300" cy="391351"/>
          </a:xfrm>
        </p:grpSpPr>
        <p:sp>
          <p:nvSpPr>
            <p:cNvPr id="13" name="Ellipse 13"/>
            <p:cNvSpPr/>
            <p:nvPr/>
          </p:nvSpPr>
          <p:spPr>
            <a:xfrm>
              <a:off x="895350" y="29718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30154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887" y="3025775"/>
              <a:ext cx="581776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 while 三步：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开始前初始化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写好条件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循环体里更新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714750"/>
            <a:ext cx="8839733" cy="391351"/>
            <a:chOff x="895350" y="3714750"/>
            <a:chExt cx="8839733" cy="391351"/>
          </a:xfrm>
        </p:grpSpPr>
        <p:sp>
          <p:nvSpPr>
            <p:cNvPr id="17" name="Ellipse 17"/>
            <p:cNvSpPr/>
            <p:nvPr/>
          </p:nvSpPr>
          <p:spPr>
            <a:xfrm>
              <a:off x="895350" y="37147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758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887" y="3768725"/>
              <a:ext cx="835319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循环体里必须有让条件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最后能不成立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的语句，否则就是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死循环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；0 是假，非 0 是真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457700"/>
            <a:ext cx="7091558" cy="391351"/>
            <a:chOff x="895350" y="4457700"/>
            <a:chExt cx="7091558" cy="391351"/>
          </a:xfrm>
        </p:grpSpPr>
        <p:sp>
          <p:nvSpPr>
            <p:cNvPr id="21" name="Ellipse 21"/>
            <p:cNvSpPr/>
            <p:nvPr/>
          </p:nvSpPr>
          <p:spPr>
            <a:xfrm>
              <a:off x="895350" y="44577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4280" y="45013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887" y="4511675"/>
              <a:ext cx="660502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 n 次就像跑 n 圈：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1; while (i &lt;= n) { …; i++; }</a:t>
              </a:r>
            </a:p>
          </p:txBody>
        </p:sp>
      </p:grpSp>
      <p:grpSp>
        <p:nvGrpSpPr>
          <p:cNvPr id="29" name="note"/>
          <p:cNvGrpSpPr/>
          <p:nvPr/>
        </p:nvGrpSpPr>
        <p:grpSpPr>
          <a:xfrm>
            <a:off x="838200" y="5391150"/>
            <a:ext cx="10515600" cy="552450"/>
            <a:chOff x="838200" y="539115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53911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391150"/>
              <a:ext cx="47625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749" y="55626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49349" y="5562600"/>
              <a:ext cx="486555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先想一想：不用写 100 行 cout，怎样输出 1~100？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4570095" y="2578100"/>
            <a:ext cx="305181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第七部分（第三课时）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4380738" y="3111500"/>
            <a:ext cx="3430524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遍历一个范围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030130" y="4038600"/>
            <a:ext cx="4131739" cy="308991"/>
            <a:chOff x="4030130" y="4038600"/>
            <a:chExt cx="4131739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030130" y="4038600"/>
              <a:ext cx="413173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输出 1~100 · 用变量记住当前的数 · 改一改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七、遍历一个范围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55879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练习五：输出 1~100，每个数占一行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381500" cy="2209800"/>
            <a:chOff x="838200" y="2114550"/>
            <a:chExt cx="4381500" cy="22098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381500" cy="2209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209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60600"/>
              <a:ext cx="2645410" cy="19869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1 &lt;&lt; "\n";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2 &lt;&lt; "\n";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3 &lt;&lt; "\n";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……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99 &lt;&lt; "\n";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100 &lt;&lt; "\n";</a:t>
              </a:r>
            </a:p>
          </p:txBody>
        </p:sp>
      </p:grpSp>
      <p:grpSp>
        <p:nvGrpSpPr>
          <p:cNvPr id="16" name="obs"/>
          <p:cNvGrpSpPr/>
          <p:nvPr/>
        </p:nvGrpSpPr>
        <p:grpSpPr>
          <a:xfrm>
            <a:off x="5705856" y="2070100"/>
            <a:ext cx="5647944" cy="1958594"/>
            <a:chOff x="5705856" y="2070100"/>
            <a:chExt cx="5647944" cy="1958594"/>
          </a:xfrm>
        </p:grpSpPr>
        <p:sp>
          <p:nvSpPr>
            <p:cNvPr id="13" name="TextBox 13"/>
            <p:cNvSpPr txBox="1"/>
            <p:nvPr/>
          </p:nvSpPr>
          <p:spPr>
            <a:xfrm>
              <a:off x="5705856" y="20701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仔细看看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5715000" y="2400300"/>
              <a:ext cx="5638800" cy="9525"/>
            </a:xfrm>
            <a:custGeom>
              <a:avLst/>
              <a:gdLst/>
              <a:ahLst/>
              <a:cxnLst/>
              <a:rect l="l" t="t" r="r" b="b"/>
              <a:pathLst>
                <a:path w="5638800" h="9525">
                  <a:moveTo>
                    <a:pt x="0" y="0"/>
                  </a:moveTo>
                  <a:lnTo>
                    <a:pt x="56388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705856" y="2476500"/>
              <a:ext cx="2532888" cy="15521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每一行都在做同一件事：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输出一个数，再换行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变的只有那个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1, 2, 3, …, 100。</a:t>
              </a:r>
            </a:p>
          </p:txBody>
        </p:sp>
      </p:grpSp>
      <p:grpSp>
        <p:nvGrpSpPr>
          <p:cNvPr id="20" name="name"/>
          <p:cNvGrpSpPr/>
          <p:nvPr/>
        </p:nvGrpSpPr>
        <p:grpSpPr>
          <a:xfrm>
            <a:off x="5715000" y="4533900"/>
            <a:ext cx="5638800" cy="914400"/>
            <a:chOff x="5715000" y="4533900"/>
            <a:chExt cx="5638800" cy="914400"/>
          </a:xfrm>
        </p:grpSpPr>
        <p:sp>
          <p:nvSpPr>
            <p:cNvPr id="17" name="Rectangle 17"/>
            <p:cNvSpPr/>
            <p:nvPr/>
          </p:nvSpPr>
          <p:spPr>
            <a:xfrm>
              <a:off x="5715000" y="4533900"/>
              <a:ext cx="56388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5915406" y="46990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其实就是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039356" y="4660900"/>
              <a:ext cx="29900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1~100 里的数，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按顺序一个一个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拿出来输出。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七、遍历一个范围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88505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用一个变量记住“现在该输出几”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070100"/>
            <a:ext cx="6305177" cy="352044"/>
            <a:chOff x="829056" y="2070100"/>
            <a:chExt cx="6305177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63051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既然只有数字在变，就用一个变量 i 表示现在要输出的数：</a:t>
              </a:r>
            </a:p>
          </p:txBody>
        </p:sp>
      </p:grpSp>
      <p:grpSp>
        <p:nvGrpSpPr>
          <p:cNvPr id="14" name="one"/>
          <p:cNvGrpSpPr/>
          <p:nvPr/>
        </p:nvGrpSpPr>
        <p:grpSpPr>
          <a:xfrm>
            <a:off x="838200" y="2495550"/>
            <a:ext cx="4000500" cy="942975"/>
            <a:chOff x="838200" y="2495550"/>
            <a:chExt cx="4000500" cy="942975"/>
          </a:xfrm>
        </p:grpSpPr>
        <p:sp>
          <p:nvSpPr>
            <p:cNvPr id="11" name="Rectangle 11"/>
            <p:cNvSpPr/>
            <p:nvPr/>
          </p:nvSpPr>
          <p:spPr>
            <a:xfrm>
              <a:off x="838200" y="2495550"/>
              <a:ext cx="4000500" cy="942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495550"/>
              <a:ext cx="38100" cy="942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7844" y="2651125"/>
              <a:ext cx="2471547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1;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i &lt;&lt; '\n';</a:t>
              </a:r>
            </a:p>
          </p:txBody>
        </p:sp>
      </p:grpSp>
      <p:grpSp>
        <p:nvGrpSpPr>
          <p:cNvPr id="33" name="boxes"/>
          <p:cNvGrpSpPr/>
          <p:nvPr/>
        </p:nvGrpSpPr>
        <p:grpSpPr>
          <a:xfrm>
            <a:off x="838200" y="3905250"/>
            <a:ext cx="10128527" cy="1090041"/>
            <a:chOff x="838200" y="3905250"/>
            <a:chExt cx="10128527" cy="1090041"/>
          </a:xfrm>
        </p:grpSpPr>
        <p:sp>
          <p:nvSpPr>
            <p:cNvPr id="15" name="Rectangle 15"/>
            <p:cNvSpPr/>
            <p:nvPr/>
          </p:nvSpPr>
          <p:spPr>
            <a:xfrm>
              <a:off x="838200" y="3905250"/>
              <a:ext cx="1238250" cy="666750"/>
            </a:xfrm>
            <a:prstGeom prst="roundRect">
              <a:avLst>
                <a:gd name="adj" fmla="val 11429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362599" y="4086225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2609850" y="3905250"/>
              <a:ext cx="1238250" cy="666750"/>
            </a:xfrm>
            <a:prstGeom prst="roundRect">
              <a:avLst>
                <a:gd name="adj" fmla="val 11429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134249" y="4086225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2133600" y="4000500"/>
              <a:ext cx="419100" cy="228600"/>
            </a:xfrm>
            <a:custGeom>
              <a:avLst/>
              <a:gdLst/>
              <a:ahLst/>
              <a:cxnLst/>
              <a:rect l="l" t="t" r="r" b="b"/>
              <a:pathLst>
                <a:path w="419100" h="228600">
                  <a:moveTo>
                    <a:pt x="0" y="64008"/>
                  </a:moveTo>
                  <a:lnTo>
                    <a:pt x="304800" y="64008"/>
                  </a:lnTo>
                  <a:lnTo>
                    <a:pt x="304800" y="0"/>
                  </a:lnTo>
                  <a:lnTo>
                    <a:pt x="419100" y="114300"/>
                  </a:lnTo>
                  <a:lnTo>
                    <a:pt x="304800" y="228600"/>
                  </a:lnTo>
                  <a:lnTo>
                    <a:pt x="3048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4381500" y="3905250"/>
              <a:ext cx="1238250" cy="666750"/>
            </a:xfrm>
            <a:prstGeom prst="roundRect">
              <a:avLst>
                <a:gd name="adj" fmla="val 11429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905899" y="4086225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3905250" y="4000500"/>
              <a:ext cx="419100" cy="228600"/>
            </a:xfrm>
            <a:custGeom>
              <a:avLst/>
              <a:gdLst/>
              <a:ahLst/>
              <a:cxnLst/>
              <a:rect l="l" t="t" r="r" b="b"/>
              <a:pathLst>
                <a:path w="419100" h="228600">
                  <a:moveTo>
                    <a:pt x="0" y="64008"/>
                  </a:moveTo>
                  <a:lnTo>
                    <a:pt x="304800" y="64008"/>
                  </a:lnTo>
                  <a:lnTo>
                    <a:pt x="304800" y="0"/>
                  </a:lnTo>
                  <a:lnTo>
                    <a:pt x="419100" y="114300"/>
                  </a:lnTo>
                  <a:lnTo>
                    <a:pt x="304800" y="228600"/>
                  </a:lnTo>
                  <a:lnTo>
                    <a:pt x="3048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6153150" y="3905250"/>
              <a:ext cx="1238250" cy="666750"/>
            </a:xfrm>
            <a:prstGeom prst="roundRect">
              <a:avLst>
                <a:gd name="adj" fmla="val 11429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677549" y="4086225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5676900" y="4000500"/>
              <a:ext cx="419100" cy="228600"/>
            </a:xfrm>
            <a:custGeom>
              <a:avLst/>
              <a:gdLst/>
              <a:ahLst/>
              <a:cxnLst/>
              <a:rect l="l" t="t" r="r" b="b"/>
              <a:pathLst>
                <a:path w="419100" h="228600">
                  <a:moveTo>
                    <a:pt x="0" y="64008"/>
                  </a:moveTo>
                  <a:lnTo>
                    <a:pt x="304800" y="64008"/>
                  </a:lnTo>
                  <a:lnTo>
                    <a:pt x="304800" y="0"/>
                  </a:lnTo>
                  <a:lnTo>
                    <a:pt x="419100" y="114300"/>
                  </a:lnTo>
                  <a:lnTo>
                    <a:pt x="304800" y="228600"/>
                  </a:lnTo>
                  <a:lnTo>
                    <a:pt x="3048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7924800" y="3905250"/>
              <a:ext cx="1238250" cy="666750"/>
            </a:xfrm>
            <a:prstGeom prst="roundRect">
              <a:avLst>
                <a:gd name="adj" fmla="val 11429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282607" y="4086225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7448550" y="4000500"/>
              <a:ext cx="419100" cy="228600"/>
            </a:xfrm>
            <a:custGeom>
              <a:avLst/>
              <a:gdLst/>
              <a:ahLst/>
              <a:cxnLst/>
              <a:rect l="l" t="t" r="r" b="b"/>
              <a:pathLst>
                <a:path w="419100" h="228600">
                  <a:moveTo>
                    <a:pt x="0" y="64008"/>
                  </a:moveTo>
                  <a:lnTo>
                    <a:pt x="304800" y="64008"/>
                  </a:lnTo>
                  <a:lnTo>
                    <a:pt x="304800" y="0"/>
                  </a:lnTo>
                  <a:lnTo>
                    <a:pt x="419100" y="114300"/>
                  </a:lnTo>
                  <a:lnTo>
                    <a:pt x="304800" y="228600"/>
                  </a:lnTo>
                  <a:lnTo>
                    <a:pt x="3048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9696450" y="3905250"/>
              <a:ext cx="1238250" cy="666750"/>
            </a:xfrm>
            <a:prstGeom prst="roundRect">
              <a:avLst>
                <a:gd name="adj" fmla="val 11429"/>
              </a:avLst>
            </a:prstGeom>
            <a:solidFill>
              <a:schemeClr val="lt1"/>
            </a:solidFill>
            <a:ln w="19050">
              <a:solidFill>
                <a:schemeClr val="accent2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054257" y="4086225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101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9220200" y="4000500"/>
              <a:ext cx="419100" cy="228600"/>
            </a:xfrm>
            <a:custGeom>
              <a:avLst/>
              <a:gdLst/>
              <a:ahLst/>
              <a:cxnLst/>
              <a:rect l="l" t="t" r="r" b="b"/>
              <a:pathLst>
                <a:path w="419100" h="228600">
                  <a:moveTo>
                    <a:pt x="0" y="64008"/>
                  </a:moveTo>
                  <a:lnTo>
                    <a:pt x="304800" y="64008"/>
                  </a:lnTo>
                  <a:lnTo>
                    <a:pt x="304800" y="0"/>
                  </a:lnTo>
                  <a:lnTo>
                    <a:pt x="419100" y="114300"/>
                  </a:lnTo>
                  <a:lnTo>
                    <a:pt x="304800" y="228600"/>
                  </a:lnTo>
                  <a:lnTo>
                    <a:pt x="3048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664424" y="4686300"/>
              <a:ext cx="130230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超过 100，停</a:t>
              </a:r>
            </a:p>
          </p:txBody>
        </p:sp>
      </p:grpSp>
      <p:grpSp>
        <p:nvGrpSpPr>
          <p:cNvPr id="37" name="idea"/>
          <p:cNvGrpSpPr/>
          <p:nvPr/>
        </p:nvGrpSpPr>
        <p:grpSpPr>
          <a:xfrm>
            <a:off x="5334000" y="2495550"/>
            <a:ext cx="6019800" cy="1219200"/>
            <a:chOff x="5334000" y="2495550"/>
            <a:chExt cx="6019800" cy="1219200"/>
          </a:xfrm>
        </p:grpSpPr>
        <p:sp>
          <p:nvSpPr>
            <p:cNvPr id="34" name="Rectangle 34"/>
            <p:cNvSpPr/>
            <p:nvPr/>
          </p:nvSpPr>
          <p:spPr>
            <a:xfrm>
              <a:off x="5334000" y="2495550"/>
              <a:ext cx="6019800" cy="1219200"/>
            </a:xfrm>
            <a:prstGeom prst="roundRect">
              <a:avLst>
                <a:gd name="adj" fmla="val 625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5534787" y="26606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怎么变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401562" y="2622550"/>
              <a:ext cx="4025900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开始时是 1；输出以后把它变成 2，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再输出，再变成 3……（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）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只要没超过 100，就继续（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&lt;= 100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）。</a:t>
              </a:r>
            </a:p>
          </p:txBody>
        </p:sp>
      </p:grpSp>
      <p:grpSp>
        <p:nvGrpSpPr>
          <p:cNvPr id="41" name="link"/>
          <p:cNvGrpSpPr/>
          <p:nvPr/>
        </p:nvGrpSpPr>
        <p:grpSpPr>
          <a:xfrm>
            <a:off x="838200" y="5257800"/>
            <a:ext cx="10515600" cy="552450"/>
            <a:chOff x="838200" y="5257800"/>
            <a:chExt cx="10515600" cy="552450"/>
          </a:xfrm>
        </p:grpSpPr>
        <p:sp>
          <p:nvSpPr>
            <p:cNvPr id="38" name="Rectangle 38"/>
            <p:cNvSpPr/>
            <p:nvPr/>
          </p:nvSpPr>
          <p:spPr>
            <a:xfrm>
              <a:off x="838200" y="52578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39749" y="54292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649349" y="5429250"/>
              <a:ext cx="621619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这和“循环 n 次”是同一个模板，只是这回 i 自己就是要输出的数。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七、遍历一个范围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573467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代码：i 既在数次数，也是要输出的数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667500" cy="1790700"/>
            <a:chOff x="838200" y="2114550"/>
            <a:chExt cx="6667500" cy="17907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667500" cy="179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79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5172710" cy="1556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1;     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从 1 开始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&lt;= 100) {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没超过 100 就继续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cout &lt;&lt; i &lt;&lt; "\n";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输出现在这个数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i++;       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准备下一个数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con"/>
          <p:cNvGrpSpPr/>
          <p:nvPr/>
        </p:nvGrpSpPr>
        <p:grpSpPr>
          <a:xfrm>
            <a:off x="8001000" y="2114550"/>
            <a:ext cx="3352800" cy="2057400"/>
            <a:chOff x="8001000" y="2114550"/>
            <a:chExt cx="3352800" cy="2057400"/>
          </a:xfrm>
        </p:grpSpPr>
        <p:sp>
          <p:nvSpPr>
            <p:cNvPr id="13" name="Rectangle 13"/>
            <p:cNvSpPr/>
            <p:nvPr/>
          </p:nvSpPr>
          <p:spPr>
            <a:xfrm>
              <a:off x="8001000" y="2114550"/>
              <a:ext cx="3352800" cy="2057400"/>
            </a:xfrm>
            <a:prstGeom prst="roundRect">
              <a:avLst>
                <a:gd name="adj" fmla="val 370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0" y="2114550"/>
              <a:ext cx="3352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001000" y="2305050"/>
              <a:ext cx="3352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81153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3058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4963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79500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164068" y="2622550"/>
              <a:ext cx="362522" cy="1465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……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</p:grpSp>
      <p:grpSp>
        <p:nvGrpSpPr>
          <p:cNvPr id="26" name="note"/>
          <p:cNvGrpSpPr/>
          <p:nvPr/>
        </p:nvGrpSpPr>
        <p:grpSpPr>
          <a:xfrm>
            <a:off x="838200" y="4476750"/>
            <a:ext cx="10515600" cy="571500"/>
            <a:chOff x="838200" y="4476750"/>
            <a:chExt cx="10515600" cy="571500"/>
          </a:xfrm>
        </p:grpSpPr>
        <p:sp>
          <p:nvSpPr>
            <p:cNvPr id="22" name="Rectangle 22"/>
            <p:cNvSpPr/>
            <p:nvPr/>
          </p:nvSpPr>
          <p:spPr>
            <a:xfrm>
              <a:off x="838200" y="44767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4767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8987" y="46418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对比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86687" y="4654550"/>
              <a:ext cx="850370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n 个 * 时，i 只管数次数；这里输出的是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本身，i 的值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正好就是要输出的数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1" name="name"/>
          <p:cNvGrpSpPr/>
          <p:nvPr/>
        </p:nvGrpSpPr>
        <p:grpSpPr>
          <a:xfrm>
            <a:off x="838200" y="5391150"/>
            <a:ext cx="10515600" cy="552450"/>
            <a:chOff x="838200" y="5391150"/>
            <a:chExt cx="10515600" cy="552450"/>
          </a:xfrm>
        </p:grpSpPr>
        <p:sp>
          <p:nvSpPr>
            <p:cNvPr id="27" name="Rectangle 27"/>
            <p:cNvSpPr/>
            <p:nvPr/>
          </p:nvSpPr>
          <p:spPr>
            <a:xfrm>
              <a:off x="838200" y="53911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5391150"/>
              <a:ext cx="47625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9749" y="55626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这叫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649349" y="5562600"/>
              <a:ext cx="512079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按顺序把一个范围里的数一个一个看一遍，叫作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遍历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七、遍历一个范围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526094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改一改：输出 1~10，再输出 10~1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114550"/>
            <a:ext cx="10515600" cy="533400"/>
            <a:chOff x="838200" y="2114550"/>
            <a:chExt cx="10515600" cy="5334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442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任务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39337" y="2244217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要改哪里</a:t>
              </a:r>
            </a:p>
          </p:txBody>
        </p:sp>
      </p:grpSp>
      <p:grpSp>
        <p:nvGrpSpPr>
          <p:cNvPr id="18" name="table-w"/>
          <p:cNvGrpSpPr/>
          <p:nvPr/>
        </p:nvGrpSpPr>
        <p:grpSpPr>
          <a:xfrm>
            <a:off x="838200" y="2787650"/>
            <a:ext cx="2857500" cy="936625"/>
            <a:chOff x="838200" y="2787650"/>
            <a:chExt cx="2857500" cy="936625"/>
          </a:xfrm>
        </p:grpSpPr>
        <p:sp>
          <p:nvSpPr>
            <p:cNvPr id="13" name="TextBox 13"/>
            <p:cNvSpPr txBox="1"/>
            <p:nvPr/>
          </p:nvSpPr>
          <p:spPr>
            <a:xfrm>
              <a:off x="981837" y="2787650"/>
              <a:ext cx="10594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1~10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1813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181350"/>
              <a:ext cx="28575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837" y="3321050"/>
              <a:ext cx="10594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10~1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7147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4" name="answers"/>
          <p:cNvGrpSpPr/>
          <p:nvPr/>
        </p:nvGrpSpPr>
        <p:grpSpPr>
          <a:xfrm>
            <a:off x="3695700" y="2787650"/>
            <a:ext cx="7658100" cy="936625"/>
            <a:chOff x="3695700" y="2787650"/>
            <a:chExt cx="7658100" cy="936625"/>
          </a:xfrm>
        </p:grpSpPr>
        <p:sp>
          <p:nvSpPr>
            <p:cNvPr id="19" name="Line 19"/>
            <p:cNvSpPr/>
            <p:nvPr/>
          </p:nvSpPr>
          <p:spPr>
            <a:xfrm>
              <a:off x="3695700" y="31813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3695700" y="3181350"/>
              <a:ext cx="76581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Line 21"/>
            <p:cNvSpPr/>
            <p:nvPr/>
          </p:nvSpPr>
          <p:spPr>
            <a:xfrm>
              <a:off x="3695700" y="3714750"/>
              <a:ext cx="7658100" cy="9525"/>
            </a:xfrm>
            <a:custGeom>
              <a:avLst/>
              <a:gdLst/>
              <a:ahLst/>
              <a:cxnLst/>
              <a:rect l="l" t="t" r="r" b="b"/>
              <a:pathLst>
                <a:path w="7658100" h="9525">
                  <a:moveTo>
                    <a:pt x="0" y="0"/>
                  </a:moveTo>
                  <a:lnTo>
                    <a:pt x="765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3839337" y="2787650"/>
              <a:ext cx="213617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把条件改成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&lt;= 10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839337" y="3321050"/>
              <a:ext cx="428955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10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开始，条件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&gt;= 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，每次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i--</a:t>
              </a:r>
            </a:p>
          </p:txBody>
        </p:sp>
      </p:grpSp>
      <p:grpSp>
        <p:nvGrpSpPr>
          <p:cNvPr id="28" name="code"/>
          <p:cNvGrpSpPr/>
          <p:nvPr/>
        </p:nvGrpSpPr>
        <p:grpSpPr>
          <a:xfrm>
            <a:off x="838200" y="3905250"/>
            <a:ext cx="4476750" cy="1790700"/>
            <a:chOff x="838200" y="3905250"/>
            <a:chExt cx="4476750" cy="1790700"/>
          </a:xfrm>
        </p:grpSpPr>
        <p:sp>
          <p:nvSpPr>
            <p:cNvPr id="25" name="Rectangle 25"/>
            <p:cNvSpPr/>
            <p:nvPr/>
          </p:nvSpPr>
          <p:spPr>
            <a:xfrm>
              <a:off x="838200" y="3905250"/>
              <a:ext cx="4476750" cy="179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3905250"/>
              <a:ext cx="38100" cy="179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987" y="4057650"/>
              <a:ext cx="2660650" cy="1556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10;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&gt;= 1)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i &lt;&lt; "\n";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i--;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32" name="tip"/>
          <p:cNvGrpSpPr/>
          <p:nvPr/>
        </p:nvGrpSpPr>
        <p:grpSpPr>
          <a:xfrm>
            <a:off x="5715000" y="3905250"/>
            <a:ext cx="5638800" cy="895350"/>
            <a:chOff x="5715000" y="3905250"/>
            <a:chExt cx="5638800" cy="895350"/>
          </a:xfrm>
        </p:grpSpPr>
        <p:sp>
          <p:nvSpPr>
            <p:cNvPr id="29" name="Rectangle 29"/>
            <p:cNvSpPr/>
            <p:nvPr/>
          </p:nvSpPr>
          <p:spPr>
            <a:xfrm>
              <a:off x="5715000" y="3905250"/>
              <a:ext cx="56388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915787" y="4070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563487" y="4032250"/>
              <a:ext cx="3447034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倒着数时，三个地方要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一起改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10 开始、到 1 为止、每次减 1。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第八部分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5511546" y="3111500"/>
            <a:ext cx="1168908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累加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035448" y="4038600"/>
            <a:ext cx="4121104" cy="308991"/>
            <a:chOff x="4035448" y="4038600"/>
            <a:chExt cx="4121104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035448" y="4038600"/>
              <a:ext cx="412110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心里记着当前的和 · 累加器 · 用表格算一遍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八、累加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52600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练习六（重要）：求 1 + 2 + … + n</a:t>
            </a:r>
          </a:p>
        </p:txBody>
      </p:sp>
      <p:grpSp>
        <p:nvGrpSpPr>
          <p:cNvPr id="11" name="prob"/>
          <p:cNvGrpSpPr/>
          <p:nvPr/>
        </p:nvGrpSpPr>
        <p:grpSpPr>
          <a:xfrm>
            <a:off x="838200" y="2038350"/>
            <a:ext cx="10515600" cy="952500"/>
            <a:chOff x="838200" y="2038350"/>
            <a:chExt cx="10515600" cy="952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952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139950"/>
              <a:ext cx="4384548" cy="713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输入一个整数 n，求 1~n 中所有整数的和，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也就是 s = 1 + 2 + 3 + … + n，输出 s。</a:t>
              </a:r>
            </a:p>
          </p:txBody>
        </p:sp>
      </p:grpSp>
      <p:grpSp>
        <p:nvGrpSpPr>
          <p:cNvPr id="36" name="samples"/>
          <p:cNvGrpSpPr/>
          <p:nvPr/>
        </p:nvGrpSpPr>
        <p:grpSpPr>
          <a:xfrm>
            <a:off x="838200" y="3238500"/>
            <a:ext cx="10515600" cy="1228725"/>
            <a:chOff x="838200" y="3238500"/>
            <a:chExt cx="10515600" cy="1228725"/>
          </a:xfrm>
        </p:grpSpPr>
        <p:sp>
          <p:nvSpPr>
            <p:cNvPr id="12" name="Rectangle 12"/>
            <p:cNvSpPr/>
            <p:nvPr/>
          </p:nvSpPr>
          <p:spPr>
            <a:xfrm>
              <a:off x="838200" y="3238500"/>
              <a:ext cx="3352800" cy="1228725"/>
            </a:xfrm>
            <a:prstGeom prst="roundRect">
              <a:avLst>
                <a:gd name="adj" fmla="val 620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238500"/>
              <a:ext cx="3352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429000"/>
              <a:ext cx="3352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952500" y="3333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1143000" y="3333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1333500" y="3333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632204" y="33083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00887" y="3733800"/>
              <a:ext cx="137668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4419600" y="3238500"/>
              <a:ext cx="3352800" cy="1228725"/>
            </a:xfrm>
            <a:prstGeom prst="roundRect">
              <a:avLst>
                <a:gd name="adj" fmla="val 620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4419600" y="3238500"/>
              <a:ext cx="3352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4419600" y="3429000"/>
              <a:ext cx="3352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4533900" y="3333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4724400" y="3333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4914900" y="3333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5213604" y="33083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582287" y="3733800"/>
              <a:ext cx="257810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8001000" y="3238500"/>
              <a:ext cx="3352800" cy="1228725"/>
            </a:xfrm>
            <a:prstGeom prst="roundRect">
              <a:avLst>
                <a:gd name="adj" fmla="val 620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8001000" y="3238500"/>
              <a:ext cx="3352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8001000" y="3429000"/>
              <a:ext cx="3352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8115300" y="3333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8305800" y="3333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8496300" y="3333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795004" y="33083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3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163687" y="3733800"/>
              <a:ext cx="498094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100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5050</a:t>
              </a:r>
            </a:p>
          </p:txBody>
        </p:sp>
      </p:grpSp>
      <p:grpSp>
        <p:nvGrpSpPr>
          <p:cNvPr id="41" name="q"/>
          <p:cNvGrpSpPr/>
          <p:nvPr/>
        </p:nvGrpSpPr>
        <p:grpSpPr>
          <a:xfrm>
            <a:off x="838200" y="4953000"/>
            <a:ext cx="10515600" cy="571500"/>
            <a:chOff x="838200" y="4953000"/>
            <a:chExt cx="10515600" cy="571500"/>
          </a:xfrm>
        </p:grpSpPr>
        <p:sp>
          <p:nvSpPr>
            <p:cNvPr id="37" name="Rectangle 37"/>
            <p:cNvSpPr/>
            <p:nvPr/>
          </p:nvSpPr>
          <p:spPr>
            <a:xfrm>
              <a:off x="838200" y="4953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838200" y="49530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38987" y="51181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905762" y="5130800"/>
              <a:ext cx="625770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你在心里算 1 + 2 + 3 + 4 + 5 的时候，是怎么一步一步算的？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八、累加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59148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我们是怎么算的：心里记着“当前的和”</a:t>
            </a:r>
          </a:p>
        </p:txBody>
      </p:sp>
      <p:grpSp>
        <p:nvGrpSpPr>
          <p:cNvPr id="15" name="t"/>
          <p:cNvGrpSpPr/>
          <p:nvPr/>
        </p:nvGrpSpPr>
        <p:grpSpPr>
          <a:xfrm>
            <a:off x="1057656" y="2133600"/>
            <a:ext cx="6200394" cy="590550"/>
            <a:chOff x="1057656" y="2133600"/>
            <a:chExt cx="6200394" cy="590550"/>
          </a:xfrm>
        </p:grpSpPr>
        <p:sp>
          <p:nvSpPr>
            <p:cNvPr id="9" name="TextBox 9"/>
            <p:cNvSpPr txBox="1"/>
            <p:nvPr/>
          </p:nvSpPr>
          <p:spPr>
            <a:xfrm>
              <a:off x="1057656" y="2317750"/>
              <a:ext cx="7815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1 步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2209800" y="2152650"/>
              <a:ext cx="28575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3254356" y="2292350"/>
              <a:ext cx="76838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+ 2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5257800" y="2324100"/>
              <a:ext cx="571500" cy="228600"/>
            </a:xfrm>
            <a:custGeom>
              <a:avLst/>
              <a:gdLst/>
              <a:ahLst/>
              <a:cxnLst/>
              <a:rect l="l" t="t" r="r" b="b"/>
              <a:pathLst>
                <a:path w="571500" h="228600">
                  <a:moveTo>
                    <a:pt x="0" y="64008"/>
                  </a:moveTo>
                  <a:lnTo>
                    <a:pt x="457200" y="64008"/>
                  </a:lnTo>
                  <a:lnTo>
                    <a:pt x="457200" y="0"/>
                  </a:lnTo>
                  <a:lnTo>
                    <a:pt x="571500" y="114300"/>
                  </a:lnTo>
                  <a:lnTo>
                    <a:pt x="457200" y="228600"/>
                  </a:lnTo>
                  <a:lnTo>
                    <a:pt x="4572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19800" y="2133600"/>
              <a:ext cx="1238250" cy="590550"/>
            </a:xfrm>
            <a:prstGeom prst="roundRect">
              <a:avLst>
                <a:gd name="adj" fmla="val 12903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544199" y="2276475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34" name="rest"/>
          <p:cNvGrpSpPr/>
          <p:nvPr/>
        </p:nvGrpSpPr>
        <p:grpSpPr>
          <a:xfrm>
            <a:off x="1057656" y="2857500"/>
            <a:ext cx="6200394" cy="2038350"/>
            <a:chOff x="1057656" y="2857500"/>
            <a:chExt cx="6200394" cy="2038350"/>
          </a:xfrm>
        </p:grpSpPr>
        <p:sp>
          <p:nvSpPr>
            <p:cNvPr id="16" name="TextBox 16"/>
            <p:cNvSpPr txBox="1"/>
            <p:nvPr/>
          </p:nvSpPr>
          <p:spPr>
            <a:xfrm>
              <a:off x="1057656" y="3041650"/>
              <a:ext cx="7815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2 步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2209800" y="2876550"/>
              <a:ext cx="28575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254356" y="3016250"/>
              <a:ext cx="76838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+ 3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5257800" y="3048000"/>
              <a:ext cx="571500" cy="228600"/>
            </a:xfrm>
            <a:custGeom>
              <a:avLst/>
              <a:gdLst/>
              <a:ahLst/>
              <a:cxnLst/>
              <a:rect l="l" t="t" r="r" b="b"/>
              <a:pathLst>
                <a:path w="571500" h="228600">
                  <a:moveTo>
                    <a:pt x="0" y="64008"/>
                  </a:moveTo>
                  <a:lnTo>
                    <a:pt x="457200" y="64008"/>
                  </a:lnTo>
                  <a:lnTo>
                    <a:pt x="457200" y="0"/>
                  </a:lnTo>
                  <a:lnTo>
                    <a:pt x="571500" y="114300"/>
                  </a:lnTo>
                  <a:lnTo>
                    <a:pt x="457200" y="228600"/>
                  </a:lnTo>
                  <a:lnTo>
                    <a:pt x="4572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019800" y="2857500"/>
              <a:ext cx="1238250" cy="590550"/>
            </a:xfrm>
            <a:prstGeom prst="roundRect">
              <a:avLst>
                <a:gd name="adj" fmla="val 12903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544199" y="3000375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57656" y="3765550"/>
              <a:ext cx="7815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3 步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2209800" y="3600450"/>
              <a:ext cx="28575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3254356" y="3740150"/>
              <a:ext cx="76838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 + 4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5257800" y="3771900"/>
              <a:ext cx="571500" cy="228600"/>
            </a:xfrm>
            <a:custGeom>
              <a:avLst/>
              <a:gdLst/>
              <a:ahLst/>
              <a:cxnLst/>
              <a:rect l="l" t="t" r="r" b="b"/>
              <a:pathLst>
                <a:path w="571500" h="228600">
                  <a:moveTo>
                    <a:pt x="0" y="64008"/>
                  </a:moveTo>
                  <a:lnTo>
                    <a:pt x="457200" y="64008"/>
                  </a:lnTo>
                  <a:lnTo>
                    <a:pt x="457200" y="0"/>
                  </a:lnTo>
                  <a:lnTo>
                    <a:pt x="571500" y="114300"/>
                  </a:lnTo>
                  <a:lnTo>
                    <a:pt x="457200" y="228600"/>
                  </a:lnTo>
                  <a:lnTo>
                    <a:pt x="4572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019800" y="3581400"/>
              <a:ext cx="1238250" cy="590550"/>
            </a:xfrm>
            <a:prstGeom prst="roundRect">
              <a:avLst>
                <a:gd name="adj" fmla="val 12903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460903" y="3724275"/>
              <a:ext cx="3560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57656" y="4489450"/>
              <a:ext cx="7815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4 步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2209800" y="4324350"/>
              <a:ext cx="28575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3179575" y="4464050"/>
              <a:ext cx="91795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+ 5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5257800" y="4495800"/>
              <a:ext cx="571500" cy="228600"/>
            </a:xfrm>
            <a:custGeom>
              <a:avLst/>
              <a:gdLst/>
              <a:ahLst/>
              <a:cxnLst/>
              <a:rect l="l" t="t" r="r" b="b"/>
              <a:pathLst>
                <a:path w="571500" h="228600">
                  <a:moveTo>
                    <a:pt x="0" y="64008"/>
                  </a:moveTo>
                  <a:lnTo>
                    <a:pt x="457200" y="64008"/>
                  </a:lnTo>
                  <a:lnTo>
                    <a:pt x="457200" y="0"/>
                  </a:lnTo>
                  <a:lnTo>
                    <a:pt x="571500" y="114300"/>
                  </a:lnTo>
                  <a:lnTo>
                    <a:pt x="457200" y="228600"/>
                  </a:lnTo>
                  <a:lnTo>
                    <a:pt x="4572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6019800" y="4305300"/>
              <a:ext cx="1238250" cy="590550"/>
            </a:xfrm>
            <a:prstGeom prst="roundRect">
              <a:avLst>
                <a:gd name="adj" fmla="val 12903"/>
              </a:avLst>
            </a:prstGeom>
            <a:solidFill>
              <a:schemeClr val="lt1"/>
            </a:solidFill>
            <a:ln w="19050">
              <a:solidFill>
                <a:schemeClr val="accent2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6460903" y="4448175"/>
              <a:ext cx="3560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38" name="find"/>
          <p:cNvGrpSpPr/>
          <p:nvPr/>
        </p:nvGrpSpPr>
        <p:grpSpPr>
          <a:xfrm>
            <a:off x="7620000" y="2152650"/>
            <a:ext cx="3733800" cy="1866900"/>
            <a:chOff x="7620000" y="2152650"/>
            <a:chExt cx="3733800" cy="1866900"/>
          </a:xfrm>
        </p:grpSpPr>
        <p:sp>
          <p:nvSpPr>
            <p:cNvPr id="35" name="Rectangle 35"/>
            <p:cNvSpPr/>
            <p:nvPr/>
          </p:nvSpPr>
          <p:spPr>
            <a:xfrm>
              <a:off x="7620000" y="2152650"/>
              <a:ext cx="3733800" cy="1866900"/>
            </a:xfrm>
            <a:prstGeom prst="roundRect">
              <a:avLst>
                <a:gd name="adj" fmla="val 4082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7820787" y="23177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你发现了吗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125712" y="2279650"/>
              <a:ext cx="1786890" cy="1632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每一步都拿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上一步的结果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去加下一个数，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心里一直记着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一个“当前的和”。</a:t>
              </a:r>
            </a:p>
          </p:txBody>
        </p:sp>
      </p:grpSp>
      <p:grpSp>
        <p:nvGrpSpPr>
          <p:cNvPr id="43" name="name"/>
          <p:cNvGrpSpPr/>
          <p:nvPr/>
        </p:nvGrpSpPr>
        <p:grpSpPr>
          <a:xfrm>
            <a:off x="838200" y="5219700"/>
            <a:ext cx="10515600" cy="561975"/>
            <a:chOff x="838200" y="5219700"/>
            <a:chExt cx="10515600" cy="561975"/>
          </a:xfrm>
        </p:grpSpPr>
        <p:sp>
          <p:nvSpPr>
            <p:cNvPr id="39" name="Rectangle 39"/>
            <p:cNvSpPr/>
            <p:nvPr/>
          </p:nvSpPr>
          <p:spPr>
            <a:xfrm>
              <a:off x="838200" y="52197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0" name="Rectangle 40"/>
            <p:cNvSpPr/>
            <p:nvPr/>
          </p:nvSpPr>
          <p:spPr>
            <a:xfrm>
              <a:off x="838200" y="521970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39368" y="538797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累加器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877568" y="5387975"/>
              <a:ext cx="913491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程序也要一个变量记住“当前的和”，它像滚雪球一样越滚越大，叫作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累加器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，常用名字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八、累加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323987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用表格算一遍：n = 5</a:t>
            </a:r>
          </a:p>
        </p:txBody>
      </p:sp>
      <p:grpSp>
        <p:nvGrpSpPr>
          <p:cNvPr id="10" name="init"/>
          <p:cNvGrpSpPr/>
          <p:nvPr/>
        </p:nvGrpSpPr>
        <p:grpSpPr>
          <a:xfrm>
            <a:off x="829437" y="2082800"/>
            <a:ext cx="6871299" cy="337376"/>
            <a:chOff x="829437" y="2082800"/>
            <a:chExt cx="6871299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82800"/>
              <a:ext cx="687129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开始时：</a:t>
              </a:r>
              <a:r>
                <a:rPr lang="en-US" sz="17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sum = 0</a:t>
              </a:r>
              <a:r>
                <a:rPr lang="zh-CN" sz="17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（还一个数都没加），</a:t>
              </a:r>
              <a:r>
                <a:rPr lang="en-US" sz="17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 = 1</a:t>
              </a:r>
              <a:r>
                <a:rPr lang="zh-CN" sz="17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（第一个要加的数）</a:t>
              </a:r>
            </a:p>
          </p:txBody>
        </p:sp>
      </p:grpSp>
      <p:grpSp>
        <p:nvGrpSpPr>
          <p:cNvPr id="17" name="thead-w"/>
          <p:cNvGrpSpPr/>
          <p:nvPr/>
        </p:nvGrpSpPr>
        <p:grpSpPr>
          <a:xfrm>
            <a:off x="838200" y="2495550"/>
            <a:ext cx="10515600" cy="476250"/>
            <a:chOff x="838200" y="2495550"/>
            <a:chExt cx="10515600" cy="476250"/>
          </a:xfrm>
        </p:grpSpPr>
        <p:sp>
          <p:nvSpPr>
            <p:cNvPr id="11" name="Rectangle 11"/>
            <p:cNvSpPr/>
            <p:nvPr/>
          </p:nvSpPr>
          <p:spPr>
            <a:xfrm>
              <a:off x="838200" y="2495550"/>
              <a:ext cx="10515600" cy="476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2218" y="2605913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轮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315718" y="2605913"/>
              <a:ext cx="867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649218" y="2605913"/>
              <a:ext cx="11845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sum 加之前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06718" y="2605913"/>
              <a:ext cx="14861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sum = sum + i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364218" y="2605913"/>
              <a:ext cx="63537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i++ 后</a:t>
              </a:r>
            </a:p>
          </p:txBody>
        </p:sp>
      </p:grpSp>
      <p:grpSp>
        <p:nvGrpSpPr>
          <p:cNvPr id="35" name="table-w"/>
          <p:cNvGrpSpPr/>
          <p:nvPr/>
        </p:nvGrpSpPr>
        <p:grpSpPr>
          <a:xfrm>
            <a:off x="838200" y="3082925"/>
            <a:ext cx="2667000" cy="2279650"/>
            <a:chOff x="838200" y="3082925"/>
            <a:chExt cx="2667000" cy="2279650"/>
          </a:xfrm>
        </p:grpSpPr>
        <p:sp>
          <p:nvSpPr>
            <p:cNvPr id="18" name="TextBox 18"/>
            <p:cNvSpPr txBox="1"/>
            <p:nvPr/>
          </p:nvSpPr>
          <p:spPr>
            <a:xfrm>
              <a:off x="982218" y="30829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315718" y="30829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44805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3448050"/>
              <a:ext cx="26670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2218" y="35591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315718" y="35591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392430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2218" y="40354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315718" y="40354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440055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4400550"/>
              <a:ext cx="26670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2218" y="45116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315718" y="45116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487680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82218" y="49879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2315718" y="49879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535305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8" name="answers"/>
          <p:cNvGrpSpPr/>
          <p:nvPr/>
        </p:nvGrpSpPr>
        <p:grpSpPr>
          <a:xfrm>
            <a:off x="3505200" y="3082925"/>
            <a:ext cx="7848600" cy="2279650"/>
            <a:chOff x="3505200" y="3082925"/>
            <a:chExt cx="7848600" cy="2279650"/>
          </a:xfrm>
        </p:grpSpPr>
        <p:sp>
          <p:nvSpPr>
            <p:cNvPr id="36" name="Line 36"/>
            <p:cNvSpPr/>
            <p:nvPr/>
          </p:nvSpPr>
          <p:spPr>
            <a:xfrm>
              <a:off x="3505200" y="3448050"/>
              <a:ext cx="7848600" cy="9525"/>
            </a:xfrm>
            <a:custGeom>
              <a:avLst/>
              <a:gdLst/>
              <a:ahLst/>
              <a:cxnLst/>
              <a:rect l="l" t="t" r="r" b="b"/>
              <a:pathLst>
                <a:path w="7848600" h="9525">
                  <a:moveTo>
                    <a:pt x="0" y="0"/>
                  </a:moveTo>
                  <a:lnTo>
                    <a:pt x="7848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3505200" y="3448050"/>
              <a:ext cx="7848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8" name="Line 38"/>
            <p:cNvSpPr/>
            <p:nvPr/>
          </p:nvSpPr>
          <p:spPr>
            <a:xfrm>
              <a:off x="3505200" y="3924300"/>
              <a:ext cx="7848600" cy="9525"/>
            </a:xfrm>
            <a:custGeom>
              <a:avLst/>
              <a:gdLst/>
              <a:ahLst/>
              <a:cxnLst/>
              <a:rect l="l" t="t" r="r" b="b"/>
              <a:pathLst>
                <a:path w="7848600" h="9525">
                  <a:moveTo>
                    <a:pt x="0" y="0"/>
                  </a:moveTo>
                  <a:lnTo>
                    <a:pt x="7848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Line 39"/>
            <p:cNvSpPr/>
            <p:nvPr/>
          </p:nvSpPr>
          <p:spPr>
            <a:xfrm>
              <a:off x="3505200" y="4400550"/>
              <a:ext cx="7848600" cy="9525"/>
            </a:xfrm>
            <a:custGeom>
              <a:avLst/>
              <a:gdLst/>
              <a:ahLst/>
              <a:cxnLst/>
              <a:rect l="l" t="t" r="r" b="b"/>
              <a:pathLst>
                <a:path w="7848600" h="9525">
                  <a:moveTo>
                    <a:pt x="0" y="0"/>
                  </a:moveTo>
                  <a:lnTo>
                    <a:pt x="7848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Rectangle 40"/>
            <p:cNvSpPr/>
            <p:nvPr/>
          </p:nvSpPr>
          <p:spPr>
            <a:xfrm>
              <a:off x="3505200" y="4400550"/>
              <a:ext cx="7848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1" name="Line 41"/>
            <p:cNvSpPr/>
            <p:nvPr/>
          </p:nvSpPr>
          <p:spPr>
            <a:xfrm>
              <a:off x="3505200" y="4876800"/>
              <a:ext cx="7848600" cy="9525"/>
            </a:xfrm>
            <a:custGeom>
              <a:avLst/>
              <a:gdLst/>
              <a:ahLst/>
              <a:cxnLst/>
              <a:rect l="l" t="t" r="r" b="b"/>
              <a:pathLst>
                <a:path w="7848600" h="9525">
                  <a:moveTo>
                    <a:pt x="0" y="0"/>
                  </a:moveTo>
                  <a:lnTo>
                    <a:pt x="7848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Line 42"/>
            <p:cNvSpPr/>
            <p:nvPr/>
          </p:nvSpPr>
          <p:spPr>
            <a:xfrm>
              <a:off x="3505200" y="5353050"/>
              <a:ext cx="7848600" cy="9525"/>
            </a:xfrm>
            <a:custGeom>
              <a:avLst/>
              <a:gdLst/>
              <a:ahLst/>
              <a:cxnLst/>
              <a:rect l="l" t="t" r="r" b="b"/>
              <a:pathLst>
                <a:path w="7848600" h="9525">
                  <a:moveTo>
                    <a:pt x="0" y="0"/>
                  </a:moveTo>
                  <a:lnTo>
                    <a:pt x="7848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3649218" y="308292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6506718" y="3082925"/>
              <a:ext cx="93801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 + 1 = 1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9364218" y="308292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3649218" y="355917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6506718" y="3559175"/>
              <a:ext cx="93801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+ 2 = 3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9364218" y="355917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649218" y="403542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506718" y="4035425"/>
              <a:ext cx="93801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 + 3 = 6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9364218" y="403542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3649218" y="451167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6506718" y="4511675"/>
              <a:ext cx="106629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 + 4 = 10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9364218" y="451167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3649218" y="4987925"/>
              <a:ext cx="2733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6506718" y="4987925"/>
              <a:ext cx="11945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 + 5 = 15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9364218" y="498792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</p:grpSp>
      <p:grpSp>
        <p:nvGrpSpPr>
          <p:cNvPr id="62" name="end"/>
          <p:cNvGrpSpPr/>
          <p:nvPr/>
        </p:nvGrpSpPr>
        <p:grpSpPr>
          <a:xfrm>
            <a:off x="838200" y="5562600"/>
            <a:ext cx="10515600" cy="561975"/>
            <a:chOff x="838200" y="5562600"/>
            <a:chExt cx="10515600" cy="561975"/>
          </a:xfrm>
        </p:grpSpPr>
        <p:sp>
          <p:nvSpPr>
            <p:cNvPr id="59" name="Rectangle 59"/>
            <p:cNvSpPr/>
            <p:nvPr/>
          </p:nvSpPr>
          <p:spPr>
            <a:xfrm>
              <a:off x="838200" y="55626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1039368" y="57308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1668018" y="5730875"/>
              <a:ext cx="504896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变成 6，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&lt;= 5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不成立，循环结束，sum 是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15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八、累加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174231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累加的代码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286500" cy="3095625"/>
            <a:chOff x="838200" y="2114550"/>
            <a:chExt cx="6286500" cy="30956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286500" cy="30956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0956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63775"/>
              <a:ext cx="5264658" cy="28666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 sum = 0;      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累加器，从 0 开始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1;        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第一个要加的数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&lt;= n)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sum = sum + i;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把 i 加进 sum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i++;          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准备加下一个数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sum &lt;&lt; endl;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循环外输出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515606" y="2070100"/>
            <a:ext cx="3838194" cy="1131126"/>
            <a:chOff x="7515606" y="2070100"/>
            <a:chExt cx="3838194" cy="1131126"/>
          </a:xfrm>
        </p:grpSpPr>
        <p:sp>
          <p:nvSpPr>
            <p:cNvPr id="13" name="TextBox 13"/>
            <p:cNvSpPr txBox="1"/>
            <p:nvPr/>
          </p:nvSpPr>
          <p:spPr>
            <a:xfrm>
              <a:off x="7515606" y="2070100"/>
              <a:ext cx="9215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sum = 0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524750" y="2400300"/>
              <a:ext cx="3829050" cy="9525"/>
            </a:xfrm>
            <a:custGeom>
              <a:avLst/>
              <a:gdLst/>
              <a:ahLst/>
              <a:cxnLst/>
              <a:rect l="l" t="t" r="r" b="b"/>
              <a:pathLst>
                <a:path w="3829050" h="9525">
                  <a:moveTo>
                    <a:pt x="0" y="0"/>
                  </a:moveTo>
                  <a:lnTo>
                    <a:pt x="3829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515987" y="2501900"/>
              <a:ext cx="2671572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加法从 0 开始；不写初值，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里是一个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说不准的数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7515606" y="3403600"/>
            <a:ext cx="3838194" cy="1493076"/>
            <a:chOff x="7515606" y="3403600"/>
            <a:chExt cx="3838194" cy="1493076"/>
          </a:xfrm>
        </p:grpSpPr>
        <p:sp>
          <p:nvSpPr>
            <p:cNvPr id="17" name="TextBox 17"/>
            <p:cNvSpPr txBox="1"/>
            <p:nvPr/>
          </p:nvSpPr>
          <p:spPr>
            <a:xfrm>
              <a:off x="7515606" y="3403600"/>
              <a:ext cx="16212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sum = sum + i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524750" y="3733800"/>
              <a:ext cx="3829050" cy="9525"/>
            </a:xfrm>
            <a:custGeom>
              <a:avLst/>
              <a:gdLst/>
              <a:ahLst/>
              <a:cxnLst/>
              <a:rect l="l" t="t" r="r" b="b"/>
              <a:pathLst>
                <a:path w="3829050" h="9525">
                  <a:moveTo>
                    <a:pt x="0" y="0"/>
                  </a:moveTo>
                  <a:lnTo>
                    <a:pt x="3829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515987" y="3835400"/>
              <a:ext cx="2649728" cy="1061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拿出 sum 原来的值加上 i，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再放回 sum；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可以简写成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+= i;</a:t>
              </a:r>
            </a:p>
          </p:txBody>
        </p:sp>
      </p:grpSp>
      <p:grpSp>
        <p:nvGrpSpPr>
          <p:cNvPr id="24" name="out"/>
          <p:cNvGrpSpPr/>
          <p:nvPr/>
        </p:nvGrpSpPr>
        <p:grpSpPr>
          <a:xfrm>
            <a:off x="838200" y="5334000"/>
            <a:ext cx="10515600" cy="857250"/>
            <a:chOff x="838200" y="5334000"/>
            <a:chExt cx="10515600" cy="857250"/>
          </a:xfrm>
        </p:grpSpPr>
        <p:sp>
          <p:nvSpPr>
            <p:cNvPr id="21" name="Rectangle 21"/>
            <p:cNvSpPr/>
            <p:nvPr/>
          </p:nvSpPr>
          <p:spPr>
            <a:xfrm>
              <a:off x="838200" y="5334000"/>
              <a:ext cx="10515600" cy="857250"/>
            </a:xfrm>
            <a:prstGeom prst="roundRect">
              <a:avLst>
                <a:gd name="adj" fmla="val 888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9749" y="5505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649349" y="5467350"/>
              <a:ext cx="6156198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请记在书本 P47 思维导图下方的空白处：累加 = 循环前 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= 0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循环里 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= sum + i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，循环后输出 sum（我们只要最后的总和）。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八、累加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81124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 cout 放进循环里，会怎样？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476750" cy="1790700"/>
            <a:chOff x="838200" y="2114550"/>
            <a:chExt cx="4476750" cy="17907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476750" cy="179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79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2900934" cy="1556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&lt;= n)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sum = sum + i;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cout &lt;&lt; sum &lt;&lt; endl;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i++;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q"/>
          <p:cNvGrpSpPr/>
          <p:nvPr/>
        </p:nvGrpSpPr>
        <p:grpSpPr>
          <a:xfrm>
            <a:off x="5715000" y="2114550"/>
            <a:ext cx="5638800" cy="571500"/>
            <a:chOff x="5715000" y="2114550"/>
            <a:chExt cx="5638800" cy="571500"/>
          </a:xfrm>
        </p:grpSpPr>
        <p:sp>
          <p:nvSpPr>
            <p:cNvPr id="13" name="Rectangle 13"/>
            <p:cNvSpPr/>
            <p:nvPr/>
          </p:nvSpPr>
          <p:spPr>
            <a:xfrm>
              <a:off x="5715000" y="2114550"/>
              <a:ext cx="56388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5715000" y="21145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915787" y="22796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782562" y="2292350"/>
              <a:ext cx="2298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4，会输出什么？</a:t>
              </a:r>
            </a:p>
          </p:txBody>
        </p:sp>
      </p:grpSp>
      <p:grpSp>
        <p:nvGrpSpPr>
          <p:cNvPr id="29" name="ans"/>
          <p:cNvGrpSpPr/>
          <p:nvPr/>
        </p:nvGrpSpPr>
        <p:grpSpPr>
          <a:xfrm>
            <a:off x="5715000" y="2952750"/>
            <a:ext cx="5638800" cy="2057400"/>
            <a:chOff x="5715000" y="2952750"/>
            <a:chExt cx="5638800" cy="2057400"/>
          </a:xfrm>
        </p:grpSpPr>
        <p:sp>
          <p:nvSpPr>
            <p:cNvPr id="18" name="Rectangle 18"/>
            <p:cNvSpPr/>
            <p:nvPr/>
          </p:nvSpPr>
          <p:spPr>
            <a:xfrm>
              <a:off x="5715000" y="2952750"/>
              <a:ext cx="2667000" cy="2057400"/>
            </a:xfrm>
            <a:prstGeom prst="roundRect">
              <a:avLst>
                <a:gd name="adj" fmla="val 370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5715000" y="2952750"/>
              <a:ext cx="2667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5715000" y="3143250"/>
              <a:ext cx="2667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5829300" y="3048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6019800" y="3048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210300" y="3048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509004" y="30099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878068" y="3460750"/>
              <a:ext cx="247269" cy="1465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4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6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8572500" y="2952750"/>
              <a:ext cx="2781300" cy="876300"/>
            </a:xfrm>
            <a:prstGeom prst="roundRect">
              <a:avLst>
                <a:gd name="adj" fmla="val 869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773668" y="31210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402318" y="3082925"/>
              <a:ext cx="1693164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每加一次，就把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当前的和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输出一次</a:t>
              </a:r>
            </a:p>
          </p:txBody>
        </p:sp>
      </p:grpSp>
      <p:grpSp>
        <p:nvGrpSpPr>
          <p:cNvPr id="34" name="rule"/>
          <p:cNvGrpSpPr/>
          <p:nvPr/>
        </p:nvGrpSpPr>
        <p:grpSpPr>
          <a:xfrm>
            <a:off x="838200" y="5219700"/>
            <a:ext cx="10515600" cy="571500"/>
            <a:chOff x="838200" y="5219700"/>
            <a:chExt cx="10515600" cy="571500"/>
          </a:xfrm>
        </p:grpSpPr>
        <p:sp>
          <p:nvSpPr>
            <p:cNvPr id="30" name="Rectangle 30"/>
            <p:cNvSpPr/>
            <p:nvPr/>
          </p:nvSpPr>
          <p:spPr>
            <a:xfrm>
              <a:off x="838200" y="52197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838200" y="52197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8987" y="53848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记一记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905762" y="5384800"/>
              <a:ext cx="6269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放在循环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，每轮都做；放在循环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，循环结束后只做一次。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>
            <a:spLocks noGrp="1"/>
          </p:cNvSpPr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ctr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第九部分</a:t>
            </a:r>
          </a:p>
        </p:txBody>
      </p:sp>
      <p:sp>
        <p:nvSpPr>
          <p:cNvPr id="6" name="chapter-title-slot Placeholder Carrier"/>
          <p:cNvSpPr txBox="1">
            <a:spLocks noGrp="1"/>
          </p:cNvSpPr>
          <p:nvPr>
            <p:ph type="title"/>
          </p:nvPr>
        </p:nvSpPr>
        <p:spPr>
          <a:xfrm>
            <a:off x="4604779" y="3111500"/>
            <a:ext cx="2982441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遍历 + 筛选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929098" y="4038600"/>
            <a:ext cx="4333804" cy="308991"/>
            <a:chOff x="3929098" y="4038600"/>
            <a:chExt cx="4333804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929098" y="4038600"/>
              <a:ext cx="433380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输出区间内的偶数 · 逛超市挑半价 · 换个条件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05891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九、遍历 + 筛选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638261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练习七（重要）：输出 n1~n2 之间的偶数</a:t>
            </a:r>
          </a:p>
        </p:txBody>
      </p:sp>
      <p:grpSp>
        <p:nvGrpSpPr>
          <p:cNvPr id="11" name="prob"/>
          <p:cNvGrpSpPr/>
          <p:nvPr/>
        </p:nvGrpSpPr>
        <p:grpSpPr>
          <a:xfrm>
            <a:off x="838200" y="2038350"/>
            <a:ext cx="7239000" cy="952500"/>
            <a:chOff x="838200" y="2038350"/>
            <a:chExt cx="7239000" cy="952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239000" cy="952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037" y="2139950"/>
              <a:ext cx="4419092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输入整数 n1 和 n2，输出 n1~n2（包含两端）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之间的所有偶数，每个偶数占一行。</a:t>
              </a:r>
            </a:p>
          </p:txBody>
        </p:sp>
      </p:grpSp>
      <p:grpSp>
        <p:nvGrpSpPr>
          <p:cNvPr id="20" name="sample"/>
          <p:cNvGrpSpPr/>
          <p:nvPr/>
        </p:nvGrpSpPr>
        <p:grpSpPr>
          <a:xfrm>
            <a:off x="8382000" y="2038350"/>
            <a:ext cx="2971800" cy="2057400"/>
            <a:chOff x="8382000" y="2038350"/>
            <a:chExt cx="2971800" cy="2057400"/>
          </a:xfrm>
        </p:grpSpPr>
        <p:sp>
          <p:nvSpPr>
            <p:cNvPr id="12" name="Rectangle 12"/>
            <p:cNvSpPr/>
            <p:nvPr/>
          </p:nvSpPr>
          <p:spPr>
            <a:xfrm>
              <a:off x="8382000" y="2038350"/>
              <a:ext cx="2971800" cy="2057400"/>
            </a:xfrm>
            <a:prstGeom prst="roundRect">
              <a:avLst>
                <a:gd name="adj" fmla="val 370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0" y="2038350"/>
              <a:ext cx="2971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0" y="2228850"/>
              <a:ext cx="2971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84963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86868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8773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176004" y="209550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545068" y="2546350"/>
              <a:ext cx="477774" cy="1465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3 10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4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6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8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  <p:grpSp>
        <p:nvGrpSpPr>
          <p:cNvPr id="24" name="same"/>
          <p:cNvGrpSpPr/>
          <p:nvPr/>
        </p:nvGrpSpPr>
        <p:grpSpPr>
          <a:xfrm>
            <a:off x="838200" y="3238500"/>
            <a:ext cx="7239000" cy="895350"/>
            <a:chOff x="838200" y="3238500"/>
            <a:chExt cx="7239000" cy="895350"/>
          </a:xfrm>
        </p:grpSpPr>
        <p:sp>
          <p:nvSpPr>
            <p:cNvPr id="21" name="Rectangle 21"/>
            <p:cNvSpPr/>
            <p:nvPr/>
          </p:nvSpPr>
          <p:spPr>
            <a:xfrm>
              <a:off x="838200" y="3238500"/>
              <a:ext cx="72390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987" y="34036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哪里一样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124837" y="3365500"/>
              <a:ext cx="4047744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和“输出 1~100”很像：i 从起点 n1 出发，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一步一步走到终点 n2，这就是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遍历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9" name="diff"/>
          <p:cNvGrpSpPr/>
          <p:nvPr/>
        </p:nvGrpSpPr>
        <p:grpSpPr>
          <a:xfrm>
            <a:off x="838200" y="4476750"/>
            <a:ext cx="10515600" cy="895350"/>
            <a:chOff x="838200" y="4476750"/>
            <a:chExt cx="10515600" cy="895350"/>
          </a:xfrm>
        </p:grpSpPr>
        <p:sp>
          <p:nvSpPr>
            <p:cNvPr id="25" name="Rectangle 25"/>
            <p:cNvSpPr/>
            <p:nvPr/>
          </p:nvSpPr>
          <p:spPr>
            <a:xfrm>
              <a:off x="838200" y="4476750"/>
              <a:ext cx="105156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47675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987" y="46418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哪里不同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124837" y="4603750"/>
              <a:ext cx="657072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不能每个数都输出了，输出之前要先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挑一挑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：这个数是偶数吗？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是偶数，就输出；是奇数，就跳过，接着看下一个。这一步叫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筛选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05891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九、遍历 + 筛选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32292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第一步：先把 n1~n2 走一遍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286500" cy="2533650"/>
            <a:chOff x="838200" y="2114550"/>
            <a:chExt cx="6286500" cy="25336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286500" cy="2533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533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60600"/>
              <a:ext cx="5235956" cy="23107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n1, n2;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n1 &gt;&gt; n2;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 i = n1;       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从起点开始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 (i &lt;= n2) { 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没过终点就继续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i &lt;&lt; endl;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先全部输出看看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    i++;</a:t>
              </a:r>
              <a:b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con"/>
          <p:cNvGrpSpPr/>
          <p:nvPr/>
        </p:nvGrpSpPr>
        <p:grpSpPr>
          <a:xfrm>
            <a:off x="7524750" y="2114550"/>
            <a:ext cx="3829050" cy="2743200"/>
            <a:chOff x="7524750" y="2114550"/>
            <a:chExt cx="3829050" cy="2743200"/>
          </a:xfrm>
        </p:grpSpPr>
        <p:sp>
          <p:nvSpPr>
            <p:cNvPr id="13" name="Rectangle 13"/>
            <p:cNvSpPr/>
            <p:nvPr/>
          </p:nvSpPr>
          <p:spPr>
            <a:xfrm>
              <a:off x="7524750" y="2114550"/>
              <a:ext cx="3829050" cy="2743200"/>
            </a:xfrm>
            <a:prstGeom prst="roundRect">
              <a:avLst>
                <a:gd name="adj" fmla="val 277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524750" y="2114550"/>
              <a:ext cx="38290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524750" y="2305050"/>
              <a:ext cx="38290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63905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2955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02005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31875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87056" y="2568575"/>
              <a:ext cx="521208" cy="21617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3 10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4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……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  <p:grpSp>
        <p:nvGrpSpPr>
          <p:cNvPr id="25" name="note"/>
          <p:cNvGrpSpPr/>
          <p:nvPr/>
        </p:nvGrpSpPr>
        <p:grpSpPr>
          <a:xfrm>
            <a:off x="838200" y="5219700"/>
            <a:ext cx="10515600" cy="561975"/>
            <a:chOff x="838200" y="5219700"/>
            <a:chExt cx="10515600" cy="561975"/>
          </a:xfrm>
        </p:grpSpPr>
        <p:sp>
          <p:nvSpPr>
            <p:cNvPr id="22" name="Rectangle 22"/>
            <p:cNvSpPr/>
            <p:nvPr/>
          </p:nvSpPr>
          <p:spPr>
            <a:xfrm>
              <a:off x="838200" y="52197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9368" y="53879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68018" y="5387975"/>
              <a:ext cx="918155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和输出 1~100 一样，只是起点换成 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、终点换成 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n2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。先把每个数都输出，确认走得没问题。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05891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九、遍历 + 筛选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363808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第二步：用 if 挑出偶数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286500" cy="3095625"/>
            <a:chOff x="838200" y="2114550"/>
            <a:chExt cx="6286500" cy="30956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286500" cy="30956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0956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63775"/>
              <a:ext cx="4807458" cy="28666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n1, n2;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n1 &gt;&gt; n2;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n1;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&lt;= n2)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if (i % 2 == 0) {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是偶数吗？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    cout &lt;&lt; i &lt;&lt; endl;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}</a:t>
              </a:r>
              <a:b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i++;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515606" y="2070100"/>
            <a:ext cx="3838194" cy="1152144"/>
            <a:chOff x="7515606" y="2070100"/>
            <a:chExt cx="3838194" cy="1152144"/>
          </a:xfrm>
        </p:grpSpPr>
        <p:sp>
          <p:nvSpPr>
            <p:cNvPr id="13" name="TextBox 13"/>
            <p:cNvSpPr txBox="1"/>
            <p:nvPr/>
          </p:nvSpPr>
          <p:spPr>
            <a:xfrm>
              <a:off x="7515606" y="20701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判断偶数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524750" y="2400300"/>
              <a:ext cx="3829050" cy="9525"/>
            </a:xfrm>
            <a:custGeom>
              <a:avLst/>
              <a:gdLst/>
              <a:ahLst/>
              <a:cxnLst/>
              <a:rect l="l" t="t" r="r" b="b"/>
              <a:pathLst>
                <a:path w="3829050" h="9525">
                  <a:moveTo>
                    <a:pt x="0" y="0"/>
                  </a:moveTo>
                  <a:lnTo>
                    <a:pt x="3829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515606" y="2489200"/>
              <a:ext cx="18470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除以 2 余数为 0：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% 2 == 0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7515606" y="3403600"/>
            <a:ext cx="3838194" cy="1533144"/>
            <a:chOff x="7515606" y="3403600"/>
            <a:chExt cx="3838194" cy="1533144"/>
          </a:xfrm>
        </p:grpSpPr>
        <p:sp>
          <p:nvSpPr>
            <p:cNvPr id="17" name="TextBox 17"/>
            <p:cNvSpPr txBox="1"/>
            <p:nvPr/>
          </p:nvSpPr>
          <p:spPr>
            <a:xfrm>
              <a:off x="7515606" y="3403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524750" y="3733800"/>
              <a:ext cx="3829050" cy="9525"/>
            </a:xfrm>
            <a:custGeom>
              <a:avLst/>
              <a:gdLst/>
              <a:ahLst/>
              <a:cxnLst/>
              <a:rect l="l" t="t" r="r" b="b"/>
              <a:pathLst>
                <a:path w="3829050" h="9525">
                  <a:moveTo>
                    <a:pt x="0" y="0"/>
                  </a:moveTo>
                  <a:lnTo>
                    <a:pt x="3829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515606" y="3822700"/>
              <a:ext cx="2075688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写在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外面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不管是不是偶数，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都要走到下一个数。</a:t>
              </a:r>
            </a:p>
          </p:txBody>
        </p:sp>
      </p:grpSp>
      <p:grpSp>
        <p:nvGrpSpPr>
          <p:cNvPr id="25" name="why"/>
          <p:cNvGrpSpPr/>
          <p:nvPr/>
        </p:nvGrpSpPr>
        <p:grpSpPr>
          <a:xfrm>
            <a:off x="838200" y="5524500"/>
            <a:ext cx="10515600" cy="571500"/>
            <a:chOff x="838200" y="55245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5245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5245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56896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为什么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905762" y="5702300"/>
              <a:ext cx="66629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写进 if 里，碰到奇数就不往前走了，程序会卡在原地。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05891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九、遍历 + 筛选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77176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跟着 i 走一遍：n1 = 3，n2 = 8</a:t>
            </a:r>
          </a:p>
        </p:txBody>
      </p:sp>
      <p:grpSp>
        <p:nvGrpSpPr>
          <p:cNvPr id="13" name="thead-w"/>
          <p:cNvGrpSpPr/>
          <p:nvPr/>
        </p:nvGrpSpPr>
        <p:grpSpPr>
          <a:xfrm>
            <a:off x="838200" y="2114550"/>
            <a:ext cx="7239000" cy="438150"/>
            <a:chOff x="838200" y="2114550"/>
            <a:chExt cx="7239000" cy="4381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72390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205863"/>
              <a:ext cx="867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506218" y="2205863"/>
              <a:ext cx="127675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 % 2 == 0？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363718" y="220586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31" name="table-w"/>
          <p:cNvGrpSpPr/>
          <p:nvPr/>
        </p:nvGrpSpPr>
        <p:grpSpPr>
          <a:xfrm>
            <a:off x="838200" y="2644775"/>
            <a:ext cx="1524000" cy="2984500"/>
            <a:chOff x="838200" y="2644775"/>
            <a:chExt cx="1524000" cy="2984500"/>
          </a:xfrm>
        </p:grpSpPr>
        <p:sp>
          <p:nvSpPr>
            <p:cNvPr id="14" name="TextBox 14"/>
            <p:cNvSpPr txBox="1"/>
            <p:nvPr/>
          </p:nvSpPr>
          <p:spPr>
            <a:xfrm>
              <a:off x="982218" y="26447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299085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2990850"/>
              <a:ext cx="15240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2218" y="30829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42900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2218" y="35210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86715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3867150"/>
              <a:ext cx="15240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2218" y="39592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30530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2218" y="43973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74345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743450"/>
              <a:ext cx="15240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2218" y="48355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518160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2218" y="52736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561975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5" name="answers"/>
          <p:cNvGrpSpPr/>
          <p:nvPr/>
        </p:nvGrpSpPr>
        <p:grpSpPr>
          <a:xfrm>
            <a:off x="2362200" y="2644775"/>
            <a:ext cx="5715000" cy="2984500"/>
            <a:chOff x="2362200" y="2644775"/>
            <a:chExt cx="5715000" cy="2984500"/>
          </a:xfrm>
        </p:grpSpPr>
        <p:sp>
          <p:nvSpPr>
            <p:cNvPr id="32" name="Line 32"/>
            <p:cNvSpPr/>
            <p:nvPr/>
          </p:nvSpPr>
          <p:spPr>
            <a:xfrm>
              <a:off x="2362200" y="299085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2362200" y="2990850"/>
              <a:ext cx="57150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Line 34"/>
            <p:cNvSpPr/>
            <p:nvPr/>
          </p:nvSpPr>
          <p:spPr>
            <a:xfrm>
              <a:off x="2362200" y="34290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Line 35"/>
            <p:cNvSpPr/>
            <p:nvPr/>
          </p:nvSpPr>
          <p:spPr>
            <a:xfrm>
              <a:off x="2362200" y="386715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2362200" y="3867150"/>
              <a:ext cx="57150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Line 37"/>
            <p:cNvSpPr/>
            <p:nvPr/>
          </p:nvSpPr>
          <p:spPr>
            <a:xfrm>
              <a:off x="2362200" y="43053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Line 38"/>
            <p:cNvSpPr/>
            <p:nvPr/>
          </p:nvSpPr>
          <p:spPr>
            <a:xfrm>
              <a:off x="2362200" y="474345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Rectangle 39"/>
            <p:cNvSpPr/>
            <p:nvPr/>
          </p:nvSpPr>
          <p:spPr>
            <a:xfrm>
              <a:off x="2362200" y="4743450"/>
              <a:ext cx="57150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0" name="Line 40"/>
            <p:cNvSpPr/>
            <p:nvPr/>
          </p:nvSpPr>
          <p:spPr>
            <a:xfrm>
              <a:off x="2362200" y="51816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Line 41"/>
            <p:cNvSpPr/>
            <p:nvPr/>
          </p:nvSpPr>
          <p:spPr>
            <a:xfrm>
              <a:off x="2362200" y="561975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2506218" y="2644775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363718" y="264477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—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2506218" y="3082925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363718" y="308292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2506218" y="3521075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363718" y="352107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—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2506218" y="3959225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363718" y="395922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2506218" y="4397375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5363718" y="439737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—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2506218" y="4835525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5363718" y="483552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506218" y="5273675"/>
              <a:ext cx="114959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 &gt; 8，跳出</a:t>
              </a:r>
            </a:p>
          </p:txBody>
        </p:sp>
      </p:grpSp>
      <p:grpSp>
        <p:nvGrpSpPr>
          <p:cNvPr id="59" name="res"/>
          <p:cNvGrpSpPr/>
          <p:nvPr/>
        </p:nvGrpSpPr>
        <p:grpSpPr>
          <a:xfrm>
            <a:off x="8382000" y="2114550"/>
            <a:ext cx="2971800" cy="1219200"/>
            <a:chOff x="8382000" y="2114550"/>
            <a:chExt cx="2971800" cy="1219200"/>
          </a:xfrm>
        </p:grpSpPr>
        <p:sp>
          <p:nvSpPr>
            <p:cNvPr id="56" name="Rectangle 56"/>
            <p:cNvSpPr/>
            <p:nvPr/>
          </p:nvSpPr>
          <p:spPr>
            <a:xfrm>
              <a:off x="8382000" y="2114550"/>
              <a:ext cx="2971800" cy="1219200"/>
            </a:xfrm>
            <a:prstGeom prst="roundRect">
              <a:avLst>
                <a:gd name="adj" fmla="val 625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8582787" y="22796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9230487" y="2241550"/>
              <a:ext cx="1535684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4、6、8，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每个数都检查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了一遍。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05891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九、遍历 + 筛选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490307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遍历 + 筛选，就像逛超市挑半价</a:t>
            </a:r>
          </a:p>
        </p:txBody>
      </p:sp>
      <p:grpSp>
        <p:nvGrpSpPr>
          <p:cNvPr id="11" name="story"/>
          <p:cNvGrpSpPr/>
          <p:nvPr/>
        </p:nvGrpSpPr>
        <p:grpSpPr>
          <a:xfrm>
            <a:off x="838200" y="2038350"/>
            <a:ext cx="10515600" cy="838200"/>
            <a:chOff x="838200" y="2038350"/>
            <a:chExt cx="10515600" cy="8382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838200"/>
            </a:xfrm>
            <a:prstGeom prst="roundRect">
              <a:avLst>
                <a:gd name="adj" fmla="val 13636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127250"/>
              <a:ext cx="6188774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想象你推着购物车在超市里，任务是：</a:t>
              </a:r>
              <a:b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在第 1 排到第 10 排货架之间，把所有打半价的商品挑出来。</a:t>
              </a:r>
            </a:p>
          </p:txBody>
        </p:sp>
      </p:grpSp>
      <p:grpSp>
        <p:nvGrpSpPr>
          <p:cNvPr id="19" name="r1"/>
          <p:cNvGrpSpPr/>
          <p:nvPr/>
        </p:nvGrpSpPr>
        <p:grpSpPr>
          <a:xfrm>
            <a:off x="838200" y="3067050"/>
            <a:ext cx="10515600" cy="876300"/>
            <a:chOff x="838200" y="3067050"/>
            <a:chExt cx="10515600" cy="876300"/>
          </a:xfrm>
        </p:grpSpPr>
        <p:sp>
          <p:nvSpPr>
            <p:cNvPr id="12" name="Rectangle 12"/>
            <p:cNvSpPr/>
            <p:nvPr/>
          </p:nvSpPr>
          <p:spPr>
            <a:xfrm>
              <a:off x="838200" y="3067050"/>
              <a:ext cx="10515600" cy="876300"/>
            </a:xfrm>
            <a:prstGeom prst="roundRect">
              <a:avLst>
                <a:gd name="adj" fmla="val 1087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1000125" y="31908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92632" y="32343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39037" y="3225800"/>
              <a:ext cx="233125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走到第 1 排到第 10 排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439799" y="3581400"/>
              <a:ext cx="19302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这就是要看的范围。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800594" y="320675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区间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802499" y="3600450"/>
              <a:ext cx="83489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n1 ~ n2</a:t>
              </a:r>
            </a:p>
          </p:txBody>
        </p:sp>
      </p:grpSp>
      <p:grpSp>
        <p:nvGrpSpPr>
          <p:cNvPr id="27" name="r2"/>
          <p:cNvGrpSpPr/>
          <p:nvPr/>
        </p:nvGrpSpPr>
        <p:grpSpPr>
          <a:xfrm>
            <a:off x="838200" y="4057650"/>
            <a:ext cx="10515600" cy="876300"/>
            <a:chOff x="838200" y="4057650"/>
            <a:chExt cx="10515600" cy="876300"/>
          </a:xfrm>
        </p:grpSpPr>
        <p:sp>
          <p:nvSpPr>
            <p:cNvPr id="20" name="Rectangle 20"/>
            <p:cNvSpPr/>
            <p:nvPr/>
          </p:nvSpPr>
          <p:spPr>
            <a:xfrm>
              <a:off x="838200" y="4057650"/>
              <a:ext cx="10515600" cy="876300"/>
            </a:xfrm>
            <a:prstGeom prst="roundRect">
              <a:avLst>
                <a:gd name="adj" fmla="val 1087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1" name="Ellipse 21"/>
            <p:cNvSpPr/>
            <p:nvPr/>
          </p:nvSpPr>
          <p:spPr>
            <a:xfrm>
              <a:off x="1000125" y="41814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92632" y="42249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439037" y="4203700"/>
              <a:ext cx="39538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顺着通道一排排走，每件商品都看一眼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439799" y="4572000"/>
              <a:ext cx="503571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不管买不买，都不能漏掉；你正在看的这件，就是 i。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800594" y="419735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遍历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802499" y="4591050"/>
              <a:ext cx="247268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while (i &lt;= n2) … i++</a:t>
              </a:r>
            </a:p>
          </p:txBody>
        </p:sp>
      </p:grpSp>
      <p:grpSp>
        <p:nvGrpSpPr>
          <p:cNvPr id="35" name="r3"/>
          <p:cNvGrpSpPr/>
          <p:nvPr/>
        </p:nvGrpSpPr>
        <p:grpSpPr>
          <a:xfrm>
            <a:off x="838200" y="5048250"/>
            <a:ext cx="10515600" cy="876300"/>
            <a:chOff x="838200" y="5048250"/>
            <a:chExt cx="10515600" cy="876300"/>
          </a:xfrm>
        </p:grpSpPr>
        <p:sp>
          <p:nvSpPr>
            <p:cNvPr id="28" name="Rectangle 28"/>
            <p:cNvSpPr/>
            <p:nvPr/>
          </p:nvSpPr>
          <p:spPr>
            <a:xfrm>
              <a:off x="838200" y="5048250"/>
              <a:ext cx="10515600" cy="876300"/>
            </a:xfrm>
            <a:prstGeom prst="roundRect">
              <a:avLst>
                <a:gd name="adj" fmla="val 1087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9" name="Ellipse 29"/>
            <p:cNvSpPr/>
            <p:nvPr/>
          </p:nvSpPr>
          <p:spPr>
            <a:xfrm>
              <a:off x="1000125" y="51720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92632" y="52155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439037" y="5194300"/>
              <a:ext cx="256453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拿起来看看标签上的价格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439799" y="5562600"/>
              <a:ext cx="490809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是半价就放进购物车，不是就放回去，什么也不做。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800594" y="518795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筛选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802499" y="5581650"/>
              <a:ext cx="177077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if (i % 2 == 0)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05891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九、遍历 + 筛选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501120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只换 if 的条件，就能解决新问题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070100"/>
            <a:ext cx="8547811" cy="352044"/>
            <a:chOff x="829056" y="2070100"/>
            <a:chExt cx="8547811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85478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走一遍的部分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完全不用改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，只换 if 里的条件（就像换一种要挑的商品）：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33650"/>
            <a:ext cx="10515600" cy="628650"/>
            <a:chOff x="838200" y="2533650"/>
            <a:chExt cx="10515600" cy="628650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10515600" cy="628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1456" y="2714371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要找的数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743956" y="2714371"/>
              <a:ext cx="10378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if 的条件</a:t>
              </a:r>
            </a:p>
          </p:txBody>
        </p:sp>
      </p:grpSp>
      <p:grpSp>
        <p:nvGrpSpPr>
          <p:cNvPr id="22" name="table-w"/>
          <p:cNvGrpSpPr/>
          <p:nvPr/>
        </p:nvGrpSpPr>
        <p:grpSpPr>
          <a:xfrm>
            <a:off x="838200" y="3346450"/>
            <a:ext cx="4762500" cy="1711325"/>
            <a:chOff x="838200" y="3346450"/>
            <a:chExt cx="4762500" cy="1711325"/>
          </a:xfrm>
        </p:grpSpPr>
        <p:sp>
          <p:nvSpPr>
            <p:cNvPr id="15" name="TextBox 15"/>
            <p:cNvSpPr txBox="1"/>
            <p:nvPr/>
          </p:nvSpPr>
          <p:spPr>
            <a:xfrm>
              <a:off x="981456" y="33464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奇数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7909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790950"/>
              <a:ext cx="476250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3975100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的倍数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41960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456" y="4603750"/>
              <a:ext cx="15085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个位是 7 的数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50482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0" name="answers"/>
          <p:cNvGrpSpPr/>
          <p:nvPr/>
        </p:nvGrpSpPr>
        <p:grpSpPr>
          <a:xfrm>
            <a:off x="5600700" y="3346450"/>
            <a:ext cx="5753100" cy="1711325"/>
            <a:chOff x="5600700" y="3346450"/>
            <a:chExt cx="5753100" cy="1711325"/>
          </a:xfrm>
        </p:grpSpPr>
        <p:sp>
          <p:nvSpPr>
            <p:cNvPr id="23" name="Line 23"/>
            <p:cNvSpPr/>
            <p:nvPr/>
          </p:nvSpPr>
          <p:spPr>
            <a:xfrm>
              <a:off x="5600700" y="37909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5600700" y="3790950"/>
              <a:ext cx="575310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Line 25"/>
            <p:cNvSpPr/>
            <p:nvPr/>
          </p:nvSpPr>
          <p:spPr>
            <a:xfrm>
              <a:off x="5600700" y="441960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Line 26"/>
            <p:cNvSpPr/>
            <p:nvPr/>
          </p:nvSpPr>
          <p:spPr>
            <a:xfrm>
              <a:off x="5600700" y="50482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5743956" y="334645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% 2 != 0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743956" y="397510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% 5 == 0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743956" y="4603750"/>
              <a:ext cx="40770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% 10 == 7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（对 10 取余得到个位）</a:t>
              </a:r>
            </a:p>
          </p:txBody>
        </p:sp>
      </p:grpSp>
      <p:grpSp>
        <p:nvGrpSpPr>
          <p:cNvPr id="35" name="note"/>
          <p:cNvGrpSpPr/>
          <p:nvPr/>
        </p:nvGrpSpPr>
        <p:grpSpPr>
          <a:xfrm>
            <a:off x="838200" y="5448300"/>
            <a:ext cx="10515600" cy="561975"/>
            <a:chOff x="838200" y="5448300"/>
            <a:chExt cx="10515600" cy="561975"/>
          </a:xfrm>
        </p:grpSpPr>
        <p:sp>
          <p:nvSpPr>
            <p:cNvPr id="31" name="Rectangle 31"/>
            <p:cNvSpPr/>
            <p:nvPr/>
          </p:nvSpPr>
          <p:spPr>
            <a:xfrm>
              <a:off x="838200" y="54483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544830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9368" y="56165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668018" y="5616575"/>
              <a:ext cx="46591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负责每个都看一遍，if 负责挑出想要的。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05891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九、遍历 + 筛选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338491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找错：i++ 放错了地方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476750" cy="2400300"/>
            <a:chOff x="838200" y="2114550"/>
            <a:chExt cx="4476750" cy="24003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47675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40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3141218" cy="2166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1;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&lt;= 100)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if (i % 2 == 0)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    cout &lt;&lt; i &lt;&lt; endl;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    i++;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}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q"/>
          <p:cNvGrpSpPr/>
          <p:nvPr/>
        </p:nvGrpSpPr>
        <p:grpSpPr>
          <a:xfrm>
            <a:off x="5715000" y="2114550"/>
            <a:ext cx="5638800" cy="895350"/>
            <a:chOff x="5715000" y="2114550"/>
            <a:chExt cx="5638800" cy="895350"/>
          </a:xfrm>
        </p:grpSpPr>
        <p:sp>
          <p:nvSpPr>
            <p:cNvPr id="13" name="Rectangle 13"/>
            <p:cNvSpPr/>
            <p:nvPr/>
          </p:nvSpPr>
          <p:spPr>
            <a:xfrm>
              <a:off x="5715000" y="2114550"/>
              <a:ext cx="56388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5715000" y="211455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915787" y="22796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782562" y="2241550"/>
              <a:ext cx="227838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想输出 1~100 的偶数，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运行以后会怎样？</a:t>
              </a:r>
            </a:p>
          </p:txBody>
        </p:sp>
      </p:grpSp>
      <p:grpSp>
        <p:nvGrpSpPr>
          <p:cNvPr id="22" name="ans"/>
          <p:cNvGrpSpPr/>
          <p:nvPr/>
        </p:nvGrpSpPr>
        <p:grpSpPr>
          <a:xfrm>
            <a:off x="5715000" y="3352800"/>
            <a:ext cx="5638800" cy="1219200"/>
            <a:chOff x="5715000" y="3352800"/>
            <a:chExt cx="5638800" cy="1219200"/>
          </a:xfrm>
        </p:grpSpPr>
        <p:sp>
          <p:nvSpPr>
            <p:cNvPr id="18" name="Rectangle 18"/>
            <p:cNvSpPr/>
            <p:nvPr/>
          </p:nvSpPr>
          <p:spPr>
            <a:xfrm>
              <a:off x="5715000" y="3352800"/>
              <a:ext cx="5638800" cy="12192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5715000" y="3352800"/>
              <a:ext cx="47625" cy="1219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915787" y="35179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563487" y="3479800"/>
              <a:ext cx="2944622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1 是奇数，if 不成立，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没机会执行，i 永远是 1，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死循环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，什么也不输出。</a:t>
              </a:r>
            </a:p>
          </p:txBody>
        </p:sp>
      </p:grpSp>
      <p:grpSp>
        <p:nvGrpSpPr>
          <p:cNvPr id="26" name="fix"/>
          <p:cNvGrpSpPr/>
          <p:nvPr/>
        </p:nvGrpSpPr>
        <p:grpSpPr>
          <a:xfrm>
            <a:off x="838200" y="5143500"/>
            <a:ext cx="10515600" cy="895350"/>
            <a:chOff x="838200" y="5143500"/>
            <a:chExt cx="10515600" cy="895350"/>
          </a:xfrm>
        </p:grpSpPr>
        <p:sp>
          <p:nvSpPr>
            <p:cNvPr id="23" name="Rectangle 23"/>
            <p:cNvSpPr/>
            <p:nvPr/>
          </p:nvSpPr>
          <p:spPr>
            <a:xfrm>
              <a:off x="838200" y="51435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改正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86687" y="5270500"/>
              <a:ext cx="509625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挪到 if 的大括号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、循环的大括号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里面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就像逛超市：这件不买，也得往前走，去看下一件。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205891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九、遍历 + 筛选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90650"/>
            <a:ext cx="284338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遍历 + 筛选的框架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7048500" cy="2466975"/>
            <a:chOff x="838200" y="2114550"/>
            <a:chExt cx="7048500" cy="24669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7048500" cy="2466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466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63775"/>
              <a:ext cx="4567428" cy="2237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起点;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&lt;= 终点) {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遍历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if (要找的条件) {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筛选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    处理 i;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输出、计数、累加……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    }</a:t>
              </a:r>
              <a:b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i++;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每轮都要走到下一个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"/>
          <p:cNvGrpSpPr/>
          <p:nvPr/>
        </p:nvGrpSpPr>
        <p:grpSpPr>
          <a:xfrm>
            <a:off x="8277606" y="2070100"/>
            <a:ext cx="3076194" cy="1958594"/>
            <a:chOff x="8277606" y="2070100"/>
            <a:chExt cx="3076194" cy="1958594"/>
          </a:xfrm>
        </p:grpSpPr>
        <p:sp>
          <p:nvSpPr>
            <p:cNvPr id="13" name="TextBox 13"/>
            <p:cNvSpPr txBox="1"/>
            <p:nvPr/>
          </p:nvSpPr>
          <p:spPr>
            <a:xfrm>
              <a:off x="8277606" y="2070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两部分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286750" y="2400300"/>
              <a:ext cx="3067050" cy="9525"/>
            </a:xfrm>
            <a:custGeom>
              <a:avLst/>
              <a:gdLst/>
              <a:ahLst/>
              <a:cxnLst/>
              <a:rect l="l" t="t" r="r" b="b"/>
              <a:pathLst>
                <a:path w="3067050" h="9525">
                  <a:moveTo>
                    <a:pt x="0" y="0"/>
                  </a:moveTo>
                  <a:lnTo>
                    <a:pt x="3067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77606" y="2476500"/>
              <a:ext cx="1389888" cy="15521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遍历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每个都看一遍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筛选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挑出想要的</a:t>
              </a:r>
            </a:p>
          </p:txBody>
        </p:sp>
      </p:grpSp>
      <p:grpSp>
        <p:nvGrpSpPr>
          <p:cNvPr id="21" name="future"/>
          <p:cNvGrpSpPr/>
          <p:nvPr/>
        </p:nvGrpSpPr>
        <p:grpSpPr>
          <a:xfrm>
            <a:off x="838200" y="4724400"/>
            <a:ext cx="10515600" cy="561975"/>
            <a:chOff x="838200" y="4724400"/>
            <a:chExt cx="10515600" cy="561975"/>
          </a:xfrm>
        </p:grpSpPr>
        <p:sp>
          <p:nvSpPr>
            <p:cNvPr id="17" name="Rectangle 17"/>
            <p:cNvSpPr/>
            <p:nvPr/>
          </p:nvSpPr>
          <p:spPr>
            <a:xfrm>
              <a:off x="838200" y="47244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472440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9368" y="48926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用处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68018" y="4892675"/>
              <a:ext cx="847965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“处理”可以是输出，也可以是计数、累加。以后学数组、字符串，还会无数次用到它。</a:t>
              </a:r>
            </a:p>
          </p:txBody>
        </p:sp>
      </p:grpSp>
      <p:grpSp>
        <p:nvGrpSpPr>
          <p:cNvPr id="25" name="note"/>
          <p:cNvGrpSpPr/>
          <p:nvPr/>
        </p:nvGrpSpPr>
        <p:grpSpPr>
          <a:xfrm>
            <a:off x="838200" y="5410200"/>
            <a:ext cx="10515600" cy="857250"/>
            <a:chOff x="838200" y="5410200"/>
            <a:chExt cx="10515600" cy="857250"/>
          </a:xfrm>
        </p:grpSpPr>
        <p:sp>
          <p:nvSpPr>
            <p:cNvPr id="22" name="Rectangle 22"/>
            <p:cNvSpPr/>
            <p:nvPr/>
          </p:nvSpPr>
          <p:spPr>
            <a:xfrm>
              <a:off x="838200" y="5410200"/>
              <a:ext cx="10515600" cy="857250"/>
            </a:xfrm>
            <a:prstGeom prst="roundRect">
              <a:avLst>
                <a:gd name="adj" fmla="val 888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9749" y="55816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49349" y="5543550"/>
              <a:ext cx="4681347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请把这个框架抄在书本 P47 思维导图下方的空白处，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并在 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旁边标上：写在 if 外面。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课堂小测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1308050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课堂小测</a:t>
            </a:r>
          </a:p>
        </p:txBody>
      </p:sp>
      <p:grpSp>
        <p:nvGrpSpPr>
          <p:cNvPr id="17" name="qs1"/>
          <p:cNvGrpSpPr/>
          <p:nvPr/>
        </p:nvGrpSpPr>
        <p:grpSpPr>
          <a:xfrm>
            <a:off x="830199" y="2038350"/>
            <a:ext cx="10523601" cy="1409700"/>
            <a:chOff x="830199" y="2038350"/>
            <a:chExt cx="10523601" cy="1409700"/>
          </a:xfrm>
        </p:grpSpPr>
        <p:sp>
          <p:nvSpPr>
            <p:cNvPr id="9" name="TextBox 9"/>
            <p:cNvSpPr txBox="1"/>
            <p:nvPr/>
          </p:nvSpPr>
          <p:spPr>
            <a:xfrm>
              <a:off x="830199" y="2038350"/>
              <a:ext cx="224296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1. 屏幕上会输出什么？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362200"/>
              <a:ext cx="5067300" cy="1085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62200"/>
              <a:ext cx="38100" cy="1085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5261" y="2441575"/>
              <a:ext cx="2791714" cy="993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10;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 10)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cout &lt;&lt; "Hello" &lt;&lt; endl;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278499" y="2038350"/>
              <a:ext cx="27454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2. a = 8，循环体执行几次？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286500" y="2362200"/>
              <a:ext cx="5067300" cy="1085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286500" y="2362200"/>
              <a:ext cx="38100" cy="1085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393561" y="2441575"/>
              <a:ext cx="1502283" cy="993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(a &gt; 1)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a = a / 2;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day++;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6" name="qs2-w"/>
          <p:cNvGrpSpPr/>
          <p:nvPr/>
        </p:nvGrpSpPr>
        <p:grpSpPr>
          <a:xfrm>
            <a:off x="830199" y="4152900"/>
            <a:ext cx="10523601" cy="1647825"/>
            <a:chOff x="830199" y="4152900"/>
            <a:chExt cx="10523601" cy="1647825"/>
          </a:xfrm>
        </p:grpSpPr>
        <p:sp>
          <p:nvSpPr>
            <p:cNvPr id="18" name="TextBox 18"/>
            <p:cNvSpPr txBox="1"/>
            <p:nvPr/>
          </p:nvSpPr>
          <p:spPr>
            <a:xfrm>
              <a:off x="830199" y="4152900"/>
              <a:ext cx="215203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 最后 sum 是多少？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38200" y="4476750"/>
              <a:ext cx="5067300" cy="1323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476750"/>
              <a:ext cx="38100" cy="1323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45261" y="4556125"/>
              <a:ext cx="2890901" cy="12312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sum = 0, i = 1;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&lt;= 10)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if (i % 2 == 0) sum += i;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    i++;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278499" y="4152900"/>
              <a:ext cx="339473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 判断：找同时被 2 和 3 整除的数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286500" y="4476750"/>
              <a:ext cx="5067300" cy="3714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286500" y="4476750"/>
              <a:ext cx="38100" cy="371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393561" y="4568825"/>
              <a:ext cx="306348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(i % 2 == 0 || i % 3 == 0)</a:t>
              </a:r>
            </a:p>
          </p:txBody>
        </p:sp>
      </p:grpSp>
      <p:grpSp>
        <p:nvGrpSpPr>
          <p:cNvPr id="28" name="a1"/>
          <p:cNvGrpSpPr/>
          <p:nvPr/>
        </p:nvGrpSpPr>
        <p:grpSpPr>
          <a:xfrm>
            <a:off x="830199" y="3714750"/>
            <a:ext cx="3631895" cy="308991"/>
            <a:chOff x="830199" y="3714750"/>
            <a:chExt cx="3631895" cy="308991"/>
          </a:xfrm>
        </p:grpSpPr>
        <p:sp>
          <p:nvSpPr>
            <p:cNvPr id="27" name="TextBox 27"/>
            <p:cNvSpPr txBox="1"/>
            <p:nvPr/>
          </p:nvSpPr>
          <p:spPr>
            <a:xfrm>
              <a:off x="830199" y="3714750"/>
              <a:ext cx="363189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答案：什么也不输出：一开始就不成立</a:t>
              </a:r>
            </a:p>
          </p:txBody>
        </p:sp>
      </p:grpSp>
      <p:grpSp>
        <p:nvGrpSpPr>
          <p:cNvPr id="30" name="a2"/>
          <p:cNvGrpSpPr/>
          <p:nvPr/>
        </p:nvGrpSpPr>
        <p:grpSpPr>
          <a:xfrm>
            <a:off x="6278499" y="3714750"/>
            <a:ext cx="2531175" cy="308991"/>
            <a:chOff x="6278499" y="3714750"/>
            <a:chExt cx="2531175" cy="308991"/>
          </a:xfrm>
        </p:grpSpPr>
        <p:sp>
          <p:nvSpPr>
            <p:cNvPr id="29" name="TextBox 29"/>
            <p:cNvSpPr txBox="1"/>
            <p:nvPr/>
          </p:nvSpPr>
          <p:spPr>
            <a:xfrm>
              <a:off x="6278499" y="3714750"/>
              <a:ext cx="253117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答案：3 次：8 → 4 → 2 → 1</a:t>
              </a:r>
            </a:p>
          </p:txBody>
        </p:sp>
      </p:grpSp>
      <p:grpSp>
        <p:nvGrpSpPr>
          <p:cNvPr id="32" name="a3"/>
          <p:cNvGrpSpPr/>
          <p:nvPr/>
        </p:nvGrpSpPr>
        <p:grpSpPr>
          <a:xfrm>
            <a:off x="830199" y="5829300"/>
            <a:ext cx="2876812" cy="308991"/>
            <a:chOff x="830199" y="5829300"/>
            <a:chExt cx="2876812" cy="308991"/>
          </a:xfrm>
        </p:grpSpPr>
        <p:sp>
          <p:nvSpPr>
            <p:cNvPr id="31" name="TextBox 31"/>
            <p:cNvSpPr txBox="1"/>
            <p:nvPr/>
          </p:nvSpPr>
          <p:spPr>
            <a:xfrm>
              <a:off x="830199" y="5829300"/>
              <a:ext cx="287681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答案：30：2 + 4 + 6 + 8 + 10</a:t>
              </a:r>
            </a:p>
          </p:txBody>
        </p:sp>
      </p:grpSp>
      <p:grpSp>
        <p:nvGrpSpPr>
          <p:cNvPr id="34" name="a4"/>
          <p:cNvGrpSpPr/>
          <p:nvPr/>
        </p:nvGrpSpPr>
        <p:grpSpPr>
          <a:xfrm>
            <a:off x="6278499" y="5829300"/>
            <a:ext cx="2398769" cy="308991"/>
            <a:chOff x="6278499" y="5829300"/>
            <a:chExt cx="2398769" cy="308991"/>
          </a:xfrm>
        </p:grpSpPr>
        <p:sp>
          <p:nvSpPr>
            <p:cNvPr id="33" name="TextBox 33"/>
            <p:cNvSpPr txBox="1"/>
            <p:nvPr/>
          </p:nvSpPr>
          <p:spPr>
            <a:xfrm>
              <a:off x="6278499" y="5829300"/>
              <a:ext cx="239876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答案：×　“同时”要用 &amp;&amp;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>
            <a:spLocks noGrp="1"/>
          </p:cNvSpPr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indent="0" algn="l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>
            <a:spLocks noGrp="1"/>
          </p:cNvSpPr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</a:t>
            </a:r>
          </a:p>
        </p:txBody>
      </p:sp>
      <p:grpSp>
        <p:nvGrpSpPr>
          <p:cNvPr id="17" name="qa"/>
          <p:cNvGrpSpPr/>
          <p:nvPr/>
        </p:nvGrpSpPr>
        <p:grpSpPr>
          <a:xfrm>
            <a:off x="838200" y="2038350"/>
            <a:ext cx="10515600" cy="1343025"/>
            <a:chOff x="838200" y="2038350"/>
            <a:chExt cx="10515600" cy="13430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6625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怎样自动重复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506218" y="2206625"/>
              <a:ext cx="620289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把要重复的事放进 while (条件) { }，做完会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自动回去再判断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28194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281940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9368" y="2987675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怎样停下来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296668" y="2987675"/>
              <a:ext cx="62362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循环体里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更新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变量，让条件最后不成立；忘了更新就是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死循环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1" name="pt1"/>
          <p:cNvGrpSpPr/>
          <p:nvPr/>
        </p:nvGrpSpPr>
        <p:grpSpPr>
          <a:xfrm>
            <a:off x="904875" y="3743325"/>
            <a:ext cx="7024573" cy="357632"/>
            <a:chOff x="904875" y="3743325"/>
            <a:chExt cx="7024573" cy="357632"/>
          </a:xfrm>
        </p:grpSpPr>
        <p:sp>
          <p:nvSpPr>
            <p:cNvPr id="18" name="Ellipse 18"/>
            <p:cNvSpPr/>
            <p:nvPr/>
          </p:nvSpPr>
          <p:spPr>
            <a:xfrm>
              <a:off x="904875" y="37433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97382" y="37867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82268" y="3778250"/>
              <a:ext cx="654718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 while 三步：初始化 → 条件 → 更新；一尺之棰：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&gt; 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就接着锯</a:t>
              </a:r>
            </a:p>
          </p:txBody>
        </p:sp>
      </p:grpSp>
      <p:grpSp>
        <p:nvGrpSpPr>
          <p:cNvPr id="25" name="pt2"/>
          <p:cNvGrpSpPr/>
          <p:nvPr/>
        </p:nvGrpSpPr>
        <p:grpSpPr>
          <a:xfrm>
            <a:off x="904875" y="4314825"/>
            <a:ext cx="8601647" cy="357632"/>
            <a:chOff x="904875" y="4314825"/>
            <a:chExt cx="8601647" cy="357632"/>
          </a:xfrm>
        </p:grpSpPr>
        <p:sp>
          <p:nvSpPr>
            <p:cNvPr id="22" name="Ellipse 22"/>
            <p:cNvSpPr/>
            <p:nvPr/>
          </p:nvSpPr>
          <p:spPr>
            <a:xfrm>
              <a:off x="904875" y="43148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97382" y="43582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382268" y="4349750"/>
              <a:ext cx="812425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 n 次像跑圈：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1; while (i &lt;= n) { …; i++; }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；从 0 开始就配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&lt; n</a:t>
              </a:r>
            </a:p>
          </p:txBody>
        </p:sp>
      </p:grpSp>
      <p:grpSp>
        <p:nvGrpSpPr>
          <p:cNvPr id="29" name="pt3"/>
          <p:cNvGrpSpPr/>
          <p:nvPr/>
        </p:nvGrpSpPr>
        <p:grpSpPr>
          <a:xfrm>
            <a:off x="904875" y="4886325"/>
            <a:ext cx="6558115" cy="357632"/>
            <a:chOff x="904875" y="4886325"/>
            <a:chExt cx="6558115" cy="357632"/>
          </a:xfrm>
        </p:grpSpPr>
        <p:sp>
          <p:nvSpPr>
            <p:cNvPr id="26" name="Ellipse 26"/>
            <p:cNvSpPr/>
            <p:nvPr/>
          </p:nvSpPr>
          <p:spPr>
            <a:xfrm>
              <a:off x="904875" y="48863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97382" y="49297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382268" y="4921250"/>
              <a:ext cx="60807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累加像滚雪球：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= 0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，每轮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= sum + i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，循环外输出</a:t>
              </a:r>
            </a:p>
          </p:txBody>
        </p:sp>
      </p:grpSp>
      <p:grpSp>
        <p:nvGrpSpPr>
          <p:cNvPr id="33" name="pt4"/>
          <p:cNvGrpSpPr/>
          <p:nvPr/>
        </p:nvGrpSpPr>
        <p:grpSpPr>
          <a:xfrm>
            <a:off x="904875" y="5457825"/>
            <a:ext cx="7924171" cy="357632"/>
            <a:chOff x="904875" y="5457825"/>
            <a:chExt cx="7924171" cy="357632"/>
          </a:xfrm>
        </p:grpSpPr>
        <p:sp>
          <p:nvSpPr>
            <p:cNvPr id="30" name="Ellipse 30"/>
            <p:cNvSpPr/>
            <p:nvPr/>
          </p:nvSpPr>
          <p:spPr>
            <a:xfrm>
              <a:off x="904875" y="54578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97382" y="55012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382268" y="5492750"/>
              <a:ext cx="744677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遍历 + 筛选像逛超市：while 每个都看一遍，if 挑出想要的，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在 if 外面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itle"/>
          <p:cNvGrpSpPr/>
          <p:nvPr/>
        </p:nvGrpSpPr>
        <p:grpSpPr>
          <a:xfrm>
            <a:off x="4946142" y="730250"/>
            <a:ext cx="2299716" cy="819150"/>
            <a:chOff x="4946142" y="73025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73025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</a:t>
              </a:r>
            </a:p>
          </p:txBody>
        </p:sp>
      </p:grpSp>
      <p:grpSp>
        <p:nvGrpSpPr>
          <p:cNvPr id="25" name="todo"/>
          <p:cNvGrpSpPr/>
          <p:nvPr/>
        </p:nvGrpSpPr>
        <p:grpSpPr>
          <a:xfrm>
            <a:off x="914400" y="1619250"/>
            <a:ext cx="4953000" cy="4381500"/>
            <a:chOff x="914400" y="1619250"/>
            <a:chExt cx="4953000" cy="4381500"/>
          </a:xfrm>
        </p:grpSpPr>
        <p:sp>
          <p:nvSpPr>
            <p:cNvPr id="6" name="Rectangle 6"/>
            <p:cNvSpPr/>
            <p:nvPr/>
          </p:nvSpPr>
          <p:spPr>
            <a:xfrm>
              <a:off x="914400" y="1619250"/>
              <a:ext cx="4953000" cy="4381500"/>
            </a:xfrm>
            <a:prstGeom prst="roundRect">
              <a:avLst>
                <a:gd name="adj" fmla="val 4348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2000250"/>
              <a:ext cx="4953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7843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90625" y="246697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74165" y="250647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3149" y="2495550"/>
              <a:ext cx="240465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提交 B0046 一尺之棰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90625" y="300037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74165" y="303987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3149" y="3003550"/>
              <a:ext cx="3045968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提交 P0058 翻倍达标、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P0059 阶梯存钱、P0060 筛选编号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90625" y="38195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74165" y="385902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3149" y="3848100"/>
              <a:ext cx="261735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提交 B0055 小玉在游泳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1190625" y="43529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74165" y="439242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73149" y="4356100"/>
              <a:ext cx="2794035" cy="5674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完成《while 循环 课后作业》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（一）</a:t>
              </a:r>
              <a:r>
                <a:rPr lang="en-US" alt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（二）</a:t>
              </a:r>
            </a:p>
          </p:txBody>
        </p:sp>
        <p:sp>
          <p:nvSpPr>
            <p:cNvPr id="22" name="Ellipse 22"/>
            <p:cNvSpPr/>
            <p:nvPr/>
          </p:nvSpPr>
          <p:spPr>
            <a:xfrm>
              <a:off x="1190625" y="517207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274165" y="521157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573149" y="5200650"/>
              <a:ext cx="2351606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158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记住</a:t>
              </a:r>
              <a:r>
                <a:rPr lang="zh-CN" sz="158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 n </a:t>
              </a:r>
              <a:r>
                <a:rPr lang="zh-CN" sz="158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次”</a:t>
              </a:r>
              <a:r>
                <a:rPr lang="zh-CN" altLang="en-US" sz="158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</a:t>
              </a:r>
              <a:r>
                <a:rPr lang="zh-CN" sz="158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模板</a:t>
              </a:r>
              <a:endPara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3" name="next"/>
          <p:cNvGrpSpPr/>
          <p:nvPr/>
        </p:nvGrpSpPr>
        <p:grpSpPr>
          <a:xfrm>
            <a:off x="6324600" y="1619250"/>
            <a:ext cx="4953000" cy="4381500"/>
            <a:chOff x="6324600" y="1619250"/>
            <a:chExt cx="4953000" cy="4381500"/>
          </a:xfrm>
        </p:grpSpPr>
        <p:sp>
          <p:nvSpPr>
            <p:cNvPr id="26" name="Rectangle 26"/>
            <p:cNvSpPr/>
            <p:nvPr/>
          </p:nvSpPr>
          <p:spPr>
            <a:xfrm>
              <a:off x="6324600" y="1619250"/>
              <a:ext cx="4953000" cy="4381500"/>
            </a:xfrm>
            <a:prstGeom prst="roundRect">
              <a:avLst>
                <a:gd name="adj" fmla="val 4348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63246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6324600" y="2000250"/>
              <a:ext cx="4953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580632" y="17843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579870" y="2590800"/>
              <a:ext cx="20280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do-while 循环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582537" y="3225800"/>
              <a:ext cx="384816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带着问题预习（书本 P52 例 4-5）：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582918" y="3556000"/>
              <a:ext cx="2761869" cy="16943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猜数游戏：不先猜一次，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就不知道猜没猜中。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 while 要先判断条件，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这种“先做一次再判断”的循环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该怎么写？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14981</Words>
  <Application>Microsoft Office PowerPoint</Application>
  <PresentationFormat>宽屏</PresentationFormat>
  <Paragraphs>993</Paragraphs>
  <Slides>74</Slides>
  <Notes>74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74</vt:i4>
      </vt:variant>
    </vt:vector>
  </HeadingPairs>
  <TitlesOfParts>
    <vt:vector size="77" baseType="lpstr">
      <vt:lpstr>Arial</vt:lpstr>
      <vt:lpstr>Consolas</vt:lpstr>
      <vt:lpstr>Office Theme</vt:lpstr>
      <vt:lpstr>while 循环</vt:lpstr>
      <vt:lpstr>PowerPoint 演示文稿</vt:lpstr>
      <vt:lpstr>为什么需要循环</vt:lpstr>
      <vt:lpstr>怎样让电脑一行一个，输出 1~5？</vt:lpstr>
      <vt:lpstr>So easy！可是……</vt:lpstr>
      <vt:lpstr>计算机最擅长做大量重复的事</vt:lpstr>
      <vt:lpstr>循环：让一段代码转着圈反复执行</vt:lpstr>
      <vt:lpstr>妈妈说：只要还没写完，就得一直写</vt:lpstr>
      <vt:lpstr>while 循环的写法</vt:lpstr>
      <vt:lpstr>if 和 while 的流程区别</vt:lpstr>
      <vt:lpstr>while 循环的一般形式</vt:lpstr>
      <vt:lpstr>执行流程：先判断，再执行，回去再判断</vt:lpstr>
      <vt:lpstr>生活中的 while</vt:lpstr>
      <vt:lpstr>听到音乐就转一圈</vt:lpstr>
      <vt:lpstr>树上有苹果，就摘一个</vt:lpstr>
      <vt:lpstr>实例一：减肥</vt:lpstr>
      <vt:lpstr>补全流程图，再翻译成 C++ 的样子</vt:lpstr>
      <vt:lpstr>实例二：飞行棋</vt:lpstr>
      <vt:lpstr>飞行棋：流程图和代码</vt:lpstr>
      <vt:lpstr>实例三：乘地铁回家</vt:lpstr>
      <vt:lpstr>实例四：数一数坐了几站</vt:lpstr>
      <vt:lpstr>练习：这段代码会输出几行？</vt:lpstr>
      <vt:lpstr>动手改一改：这回输出几行？</vt:lpstr>
      <vt:lpstr>第一课时小结</vt:lpstr>
      <vt:lpstr>例 4-4 一尺之棰</vt:lpstr>
      <vt:lpstr>例 4-4 一尺之棰（B0046，洛谷 P5720）</vt:lpstr>
      <vt:lpstr>先手算一遍：a = 22</vt:lpstr>
      <vt:lpstr>需要哪些变量？一开始是多少？</vt:lpstr>
      <vt:lpstr>循环条件和循环体</vt:lpstr>
      <vt:lpstr>完整代码</vt:lpstr>
      <vt:lpstr>跟着程序走一遍：a = 22（书上表 4-4）</vt:lpstr>
      <vt:lpstr>书上的写法：用逗号连起来</vt:lpstr>
      <vt:lpstr>少写一句会怎样？</vt:lpstr>
      <vt:lpstr>写 while 循环的三步</vt:lpstr>
      <vt:lpstr>死循环与真假</vt:lpstr>
      <vt:lpstr>死循环：屏幕被“救命！”刷满了</vt:lpstr>
      <vt:lpstr>怎样避免死循环？</vt:lpstr>
      <vt:lpstr>练习一：哪一个不能输出 *？</vt:lpstr>
      <vt:lpstr>练习二、三：会打印出多少个 *？</vt:lpstr>
      <vt:lpstr>循环 n 次</vt:lpstr>
      <vt:lpstr>练习四（重要）：输入 n，输出 n 个 *</vt:lpstr>
      <vt:lpstr>体育老师让你跑 n 圈，你怎么做到不多跑也不少跑？</vt:lpstr>
      <vt:lpstr>什么时候该停下来？问问体育老师</vt:lpstr>
      <vt:lpstr>跑一圈，记一笔</vt:lpstr>
      <vt:lpstr>把跑圈翻译成代码</vt:lpstr>
      <vt:lpstr>跟着 i 走一遍：n = 3</vt:lpstr>
      <vt:lpstr>练习：哪段代码能正确输出 n 个 *？</vt:lpstr>
      <vt:lpstr>这三种写法，都能循环 n 次吗？</vt:lpstr>
      <vt:lpstr>只记一种：从 1 数到 n</vt:lpstr>
      <vt:lpstr>你还会见到：从 0 数到 n − 1</vt:lpstr>
      <vt:lpstr>第二课时小结</vt:lpstr>
      <vt:lpstr>遍历一个范围</vt:lpstr>
      <vt:lpstr>练习五：输出 1~100，每个数占一行</vt:lpstr>
      <vt:lpstr>用一个变量记住“现在该输出几”</vt:lpstr>
      <vt:lpstr>代码：i 既在数次数，也是要输出的数</vt:lpstr>
      <vt:lpstr>改一改：输出 1~10，再输出 10~1</vt:lpstr>
      <vt:lpstr>累加</vt:lpstr>
      <vt:lpstr>练习六（重要）：求 1 + 2 + … + n</vt:lpstr>
      <vt:lpstr>我们是怎么算的：心里记着“当前的和”</vt:lpstr>
      <vt:lpstr>用表格算一遍：n = 5</vt:lpstr>
      <vt:lpstr>累加的代码</vt:lpstr>
      <vt:lpstr>把 cout 放进循环里，会怎样？</vt:lpstr>
      <vt:lpstr>遍历 + 筛选</vt:lpstr>
      <vt:lpstr>练习七（重要）：输出 n1~n2 之间的偶数</vt:lpstr>
      <vt:lpstr>第一步：先把 n1~n2 走一遍</vt:lpstr>
      <vt:lpstr>第二步：用 if 挑出偶数</vt:lpstr>
      <vt:lpstr>跟着 i 走一遍：n1 = 3，n2 = 8</vt:lpstr>
      <vt:lpstr>遍历 + 筛选，就像逛超市挑半价</vt:lpstr>
      <vt:lpstr>只换 if 的条件，就能解决新问题</vt:lpstr>
      <vt:lpstr>找错：i++ 放错了地方</vt:lpstr>
      <vt:lpstr>遍历 + 筛选的框架</vt:lpstr>
      <vt:lpstr>课堂小测</vt:lpstr>
      <vt:lpstr>本讲小结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4</cp:revision>
  <dcterms:created xsi:type="dcterms:W3CDTF">2026-11-04T12:22:06Z</dcterms:created>
  <dcterms:modified xsi:type="dcterms:W3CDTF">2026-11-05T09:59:56Z</dcterms:modified>
  <cp:category/>
  <cp:contentStatus/>
  <dc:language>zh-CN</dc:language>
</cp:coreProperties>
</file>