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7" r:id="rId3"/>
    <p:sldId id="289" r:id="rId4"/>
    <p:sldId id="288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EF8BAA"/>
    <a:srgbClr val="F75282"/>
    <a:srgbClr val="FF00FF"/>
    <a:srgbClr val="F6CDD9"/>
    <a:srgbClr val="FFF2CC"/>
    <a:srgbClr val="FFD966"/>
    <a:srgbClr val="F68CAA"/>
    <a:srgbClr val="E9EBF5"/>
    <a:srgbClr val="FF9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38" autoAdjust="0"/>
  </p:normalViewPr>
  <p:slideViewPr>
    <p:cSldViewPr>
      <p:cViewPr varScale="1">
        <p:scale>
          <a:sx n="104" d="100"/>
          <a:sy n="104" d="100"/>
        </p:scale>
        <p:origin x="82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可以通过 </a:t>
            </a:r>
            <a:r>
              <a:rPr lang="en-US" altLang="zh-CN" sz="1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rand() % (b - a + 1) + a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可以生成一个 </a:t>
            </a:r>
            <a:r>
              <a:rPr lang="en-US" altLang="zh-CN" sz="1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到 </a:t>
            </a:r>
            <a:r>
              <a:rPr lang="en-US" altLang="zh-CN" sz="1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之间的随机数。</a:t>
            </a:r>
            <a:endParaRPr lang="zh-CN" altLang="en-US" sz="1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369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96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796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2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2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86400" y="510540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spc="-5" dirty="0">
                <a:solidFill>
                  <a:srgbClr val="FFFFFF"/>
                </a:solidFill>
                <a:cs typeface="微软雅黑"/>
              </a:rPr>
              <a:t>do while</a:t>
            </a:r>
            <a:r>
              <a:rPr lang="zh-CN" altLang="en-US" sz="2800" spc="-5" dirty="0">
                <a:solidFill>
                  <a:srgbClr val="FFFFFF"/>
                </a:solidFill>
                <a:cs typeface="微软雅黑"/>
              </a:rPr>
              <a:t>循环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C100E1-5662-8EFA-037F-660BD0821708}"/>
              </a:ext>
            </a:extLst>
          </p:cNvPr>
          <p:cNvSpPr txBox="1"/>
          <p:nvPr/>
        </p:nvSpPr>
        <p:spPr>
          <a:xfrm>
            <a:off x="914398" y="1524000"/>
            <a:ext cx="10363199" cy="3365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例</a:t>
            </a:r>
            <a:r>
              <a:rPr lang="en-US" altLang="zh-CN" sz="2400" b="1" dirty="0">
                <a:latin typeface="Consolas" panose="020B0609020204030204" pitchFamily="49" charset="0"/>
              </a:rPr>
              <a:t>4-5 </a:t>
            </a:r>
            <a:r>
              <a:rPr lang="zh-CN" altLang="en-US" sz="2400" b="1" dirty="0">
                <a:latin typeface="Consolas" panose="020B0609020204030204" pitchFamily="49" charset="0"/>
              </a:rPr>
              <a:t>猜数游戏</a:t>
            </a:r>
            <a:r>
              <a:rPr lang="en-US" altLang="zh-CN" sz="2400" b="1" dirty="0">
                <a:latin typeface="Consolas" panose="020B0609020204030204" pitchFamily="49" charset="0"/>
              </a:rPr>
              <a:t>(P52</a:t>
            </a:r>
            <a:r>
              <a:rPr lang="zh-CN" altLang="en-US" sz="2400" b="1" dirty="0">
                <a:latin typeface="Consolas" panose="020B0609020204030204" pitchFamily="49" charset="0"/>
              </a:rPr>
              <a:t>页</a:t>
            </a:r>
            <a:r>
              <a:rPr lang="en-US" altLang="zh-CN" sz="2400" b="1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小洛机器人和你玩猜数游戏</a:t>
            </a:r>
            <a:r>
              <a:rPr lang="en-US" altLang="zh-CN" sz="2000" dirty="0">
                <a:latin typeface="Consolas" panose="020B0609020204030204" pitchFamily="49" charset="0"/>
              </a:rPr>
              <a:t>! </a:t>
            </a:r>
            <a:r>
              <a:rPr lang="zh-CN" altLang="en-US" sz="2000" dirty="0">
                <a:latin typeface="Consolas" panose="020B0609020204030204" pitchFamily="49" charset="0"/>
              </a:rPr>
              <a:t>小洛随机选择并默默记下一个</a:t>
            </a:r>
            <a:r>
              <a:rPr lang="en-US" altLang="zh-CN" sz="2000" dirty="0">
                <a:latin typeface="Consolas" panose="020B0609020204030204" pitchFamily="49" charset="0"/>
              </a:rPr>
              <a:t>1~100 </a:t>
            </a:r>
            <a:r>
              <a:rPr lang="zh-CN" altLang="en-US" sz="2000" dirty="0">
                <a:latin typeface="Consolas" panose="020B0609020204030204" pitchFamily="49" charset="0"/>
              </a:rPr>
              <a:t>的整数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你需要不断猜测这个数字是什么并输入验证。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如果你输入的数字比小洛选择的数字小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小洛会输出“</a:t>
            </a:r>
            <a:r>
              <a:rPr lang="en-US" altLang="zh-CN" sz="2000" dirty="0">
                <a:latin typeface="Consolas" panose="020B0609020204030204" pitchFamily="49" charset="0"/>
              </a:rPr>
              <a:t>Too small”;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如果比小洛选择的数字大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小洛输出“</a:t>
            </a:r>
            <a:r>
              <a:rPr lang="en-US" altLang="zh-CN" sz="2000" dirty="0">
                <a:latin typeface="Consolas" panose="020B0609020204030204" pitchFamily="49" charset="0"/>
              </a:rPr>
              <a:t>Too large”;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如果刚好猜对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小洛输 出“</a:t>
            </a:r>
            <a:r>
              <a:rPr lang="en-US" altLang="zh-CN" sz="2000" dirty="0">
                <a:latin typeface="Consolas" panose="020B0609020204030204" pitchFamily="49" charset="0"/>
              </a:rPr>
              <a:t>You are right !!”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如果一次没有猜中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则继续猜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直到猜中为止。 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FC8905-6C39-53AE-80FD-859E8B296C62}"/>
              </a:ext>
            </a:extLst>
          </p:cNvPr>
          <p:cNvSpPr txBox="1"/>
          <p:nvPr/>
        </p:nvSpPr>
        <p:spPr>
          <a:xfrm>
            <a:off x="914399" y="5029200"/>
            <a:ext cx="10363199" cy="12345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分析</a:t>
            </a:r>
            <a:r>
              <a:rPr lang="en-US" altLang="zh-CN" sz="2000" dirty="0">
                <a:latin typeface="Consolas" panose="020B0609020204030204" pitchFamily="49" charset="0"/>
              </a:rPr>
              <a:t>:</a:t>
            </a:r>
            <a:r>
              <a:rPr lang="zh-CN" altLang="en-US" sz="2000" dirty="0">
                <a:latin typeface="Consolas" panose="020B0609020204030204" pitchFamily="49" charset="0"/>
              </a:rPr>
              <a:t>由于事先不清楚循环的次数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所以还是可以使用 </a:t>
            </a:r>
            <a:r>
              <a:rPr lang="en-US" altLang="zh-CN" sz="2000" dirty="0">
                <a:latin typeface="Consolas" panose="020B0609020204030204" pitchFamily="49" charset="0"/>
              </a:rPr>
              <a:t>while </a:t>
            </a:r>
            <a:r>
              <a:rPr lang="zh-CN" altLang="en-US" sz="2000" dirty="0">
                <a:latin typeface="Consolas" panose="020B0609020204030204" pitchFamily="49" charset="0"/>
              </a:rPr>
              <a:t>循环。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我们这里介绍一种新的形式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即 </a:t>
            </a:r>
            <a:r>
              <a:rPr lang="en-US" altLang="zh-CN" sz="2000" dirty="0">
                <a:latin typeface="Consolas" panose="020B0609020204030204" pitchFamily="49" charset="0"/>
              </a:rPr>
              <a:t>do while </a:t>
            </a:r>
            <a:r>
              <a:rPr lang="zh-CN" altLang="en-US" sz="2000" dirty="0">
                <a:latin typeface="Consolas" panose="020B0609020204030204" pitchFamily="49" charset="0"/>
              </a:rPr>
              <a:t>循环。</a:t>
            </a:r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11E299A7-6734-9587-41D0-5E19ABA0C19D}"/>
              </a:ext>
            </a:extLst>
          </p:cNvPr>
          <p:cNvSpPr txBox="1"/>
          <p:nvPr/>
        </p:nvSpPr>
        <p:spPr>
          <a:xfrm>
            <a:off x="838200" y="3886200"/>
            <a:ext cx="10439400" cy="2346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如果我们直接使用之前学习的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循环：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循环要求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“先判断、后执行”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也就是会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先判断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猜测的数字不等于答案 这个条件。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如果条件为真，则执行循环体：让用户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去猜测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一个新的数字。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大家有没有发现一些问题呢？在这个问题中我们到底是应该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先执行判断还是先执行循环体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呢？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9CB6B34-6C82-8C59-172E-35252823E10B}"/>
              </a:ext>
            </a:extLst>
          </p:cNvPr>
          <p:cNvSpPr txBox="1"/>
          <p:nvPr/>
        </p:nvSpPr>
        <p:spPr>
          <a:xfrm>
            <a:off x="838200" y="1447800"/>
            <a:ext cx="10439400" cy="9652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在猜数游戏中，我们需要不断猜测这个数字是什么，如果一次没有猜中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则继续猜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直到猜中为止。 在这个例子中，循环体和循环条件是什么？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358DDCE-F28D-B14C-75F3-E1A4DC0CE145}"/>
              </a:ext>
            </a:extLst>
          </p:cNvPr>
          <p:cNvSpPr txBox="1"/>
          <p:nvPr/>
        </p:nvSpPr>
        <p:spPr>
          <a:xfrm>
            <a:off x="838200" y="2667000"/>
            <a:ext cx="10439400" cy="9612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循环体：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是用户去猜测一个数字。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循环条件：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是“猜测的数字不等于答案”。只要此条件为真，循环就应该继续。</a:t>
            </a:r>
          </a:p>
        </p:txBody>
      </p:sp>
    </p:spTree>
    <p:extLst>
      <p:ext uri="{BB962C8B-B14F-4D97-AF65-F5344CB8AC3E}">
        <p14:creationId xmlns:p14="http://schemas.microsoft.com/office/powerpoint/2010/main" val="397739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090E92-BB03-1B26-BD15-DF4556A4AB8D}"/>
              </a:ext>
            </a:extLst>
          </p:cNvPr>
          <p:cNvSpPr txBox="1"/>
          <p:nvPr/>
        </p:nvSpPr>
        <p:spPr>
          <a:xfrm>
            <a:off x="982980" y="4038600"/>
            <a:ext cx="65151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如果我们使用之前学过的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循环，代码会是这样：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2E267FD-88C6-E0DF-6384-789AEB485104}"/>
              </a:ext>
            </a:extLst>
          </p:cNvPr>
          <p:cNvSpPr txBox="1"/>
          <p:nvPr/>
        </p:nvSpPr>
        <p:spPr>
          <a:xfrm>
            <a:off x="966476" y="1447800"/>
            <a:ext cx="10439400" cy="23501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循环其 先判断、后执行 的原则会引发一个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循环的条件是“猜测的数字不等于答案”，但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在首次进入循环进行判断时，用户根本还未进行过任何猜测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，这使得第一次的条件判断无法判断。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故我们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必须先无条件地执行一次循环体（即完成首次猜测），才能获得用于后续条件判断的猜测数据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，而这是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循环自身逻辑所无法直接满足的。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7EBCB4-02EC-43B0-8BB4-B2A9C0695F01}"/>
              </a:ext>
            </a:extLst>
          </p:cNvPr>
          <p:cNvSpPr txBox="1"/>
          <p:nvPr/>
        </p:nvSpPr>
        <p:spPr>
          <a:xfrm>
            <a:off x="1004576" y="4644470"/>
            <a:ext cx="10363200" cy="151323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guess,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!= guess)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guess;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52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C57CF2-AC68-145F-738F-2B41DD3B3679}"/>
              </a:ext>
            </a:extLst>
          </p:cNvPr>
          <p:cNvSpPr txBox="1"/>
          <p:nvPr/>
        </p:nvSpPr>
        <p:spPr>
          <a:xfrm>
            <a:off x="933450" y="1383854"/>
            <a:ext cx="103251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而这类“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无论条件如何，循环体都至少需要执行一次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”的场景，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在生活中还有很多，例如：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ATM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机上取款，你必须先输入一次密码，机器随后才会验证其正确性。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而对于这类问题，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提供了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循环来解决这种无论如何都得先试一次的场景。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89D007C-92CD-14F1-17E6-726BBC50B0EF}"/>
              </a:ext>
            </a:extLst>
          </p:cNvPr>
          <p:cNvSpPr txBox="1"/>
          <p:nvPr/>
        </p:nvSpPr>
        <p:spPr>
          <a:xfrm>
            <a:off x="933450" y="3068184"/>
            <a:ext cx="691515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书本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P52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: do-while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循环语法结构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先执行，后判断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E5365B-DCE8-AC74-FE9C-C9106F403654}"/>
              </a:ext>
            </a:extLst>
          </p:cNvPr>
          <p:cNvSpPr txBox="1"/>
          <p:nvPr/>
        </p:nvSpPr>
        <p:spPr>
          <a:xfrm>
            <a:off x="933450" y="3593654"/>
            <a:ext cx="103251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循环体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这部分代码保证在首次一定会被执行。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循环条件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注意这里的分号不能省略！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43B1ED7-F245-462F-9C28-89E3C2AC0102}"/>
              </a:ext>
            </a:extLst>
          </p:cNvPr>
          <p:cNvSpPr txBox="1"/>
          <p:nvPr/>
        </p:nvSpPr>
        <p:spPr>
          <a:xfrm>
            <a:off x="933450" y="5228103"/>
            <a:ext cx="1034415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：关键字，标志着循环体的开始。</a:t>
            </a:r>
          </a:p>
          <a:p>
            <a:pPr indent="-285750"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 ... 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：花括号内是循环体，即需要重复执行的代码。</a:t>
            </a:r>
          </a:p>
          <a:p>
            <a:pPr indent="-285750"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循环条件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：在循环体执行 之后 进行条件判断。</a:t>
            </a:r>
          </a:p>
        </p:txBody>
      </p:sp>
    </p:spTree>
    <p:extLst>
      <p:ext uri="{BB962C8B-B14F-4D97-AF65-F5344CB8AC3E}">
        <p14:creationId xmlns:p14="http://schemas.microsoft.com/office/powerpoint/2010/main" val="164203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E5365B-DCE8-AC74-FE9C-C9106F403654}"/>
              </a:ext>
            </a:extLst>
          </p:cNvPr>
          <p:cNvSpPr txBox="1"/>
          <p:nvPr/>
        </p:nvSpPr>
        <p:spPr>
          <a:xfrm>
            <a:off x="934216" y="1357043"/>
            <a:ext cx="103251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循环体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这部分代码保证在首次一定会被执行。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循环条件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注意这里的分号不能省略！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ACA72E-C55C-1D1F-B850-B1722053F30F}"/>
              </a:ext>
            </a:extLst>
          </p:cNvPr>
          <p:cNvSpPr txBox="1"/>
          <p:nvPr/>
        </p:nvSpPr>
        <p:spPr>
          <a:xfrm>
            <a:off x="933450" y="2895600"/>
            <a:ext cx="10325100" cy="33977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循环的执行逻辑就是：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先执行，后判断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无条件执行：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程序首次遇到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，不进行任何判断，直接进入循环体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并执行其中的所有语句。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执行后判断：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循环体执行完毕后，程序来到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部分，计算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中“循环条件”的真假。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根据判断结果：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如果条件为 真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(true)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，程序会跳转回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的为止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处，开始新一轮的循环（重复步骤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如果条件为 假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(false)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，循环结束，程序继续执行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while(...);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后面的代码。</a:t>
            </a:r>
          </a:p>
        </p:txBody>
      </p:sp>
    </p:spTree>
    <p:extLst>
      <p:ext uri="{BB962C8B-B14F-4D97-AF65-F5344CB8AC3E}">
        <p14:creationId xmlns:p14="http://schemas.microsoft.com/office/powerpoint/2010/main" val="215635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CC0CDE7-2FA9-8909-3516-F00691DBC7A9}"/>
              </a:ext>
            </a:extLst>
          </p:cNvPr>
          <p:cNvSpPr txBox="1"/>
          <p:nvPr/>
        </p:nvSpPr>
        <p:spPr>
          <a:xfrm>
            <a:off x="914400" y="1600200"/>
            <a:ext cx="10363199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我们就可以通过 </a:t>
            </a:r>
            <a:r>
              <a:rPr lang="en-US" altLang="zh-CN" sz="2400" dirty="0">
                <a:latin typeface="Consolas" panose="020B0609020204030204" pitchFamily="49" charset="0"/>
              </a:rPr>
              <a:t>do while </a:t>
            </a:r>
            <a:r>
              <a:rPr lang="zh-CN" altLang="en-US" sz="2400" dirty="0">
                <a:latin typeface="Consolas" panose="020B0609020204030204" pitchFamily="49" charset="0"/>
              </a:rPr>
              <a:t>完成 例</a:t>
            </a:r>
            <a:r>
              <a:rPr lang="en-US" altLang="zh-CN" sz="2400" dirty="0">
                <a:latin typeface="Consolas" panose="020B0609020204030204" pitchFamily="49" charset="0"/>
              </a:rPr>
              <a:t>4-5 </a:t>
            </a:r>
            <a:r>
              <a:rPr lang="zh-CN" altLang="en-US" sz="2400" dirty="0">
                <a:latin typeface="Consolas" panose="020B0609020204030204" pitchFamily="49" charset="0"/>
              </a:rPr>
              <a:t>猜数游戏了！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5F1650-EAE9-D538-D852-ED68E34491E3}"/>
              </a:ext>
            </a:extLst>
          </p:cNvPr>
          <p:cNvSpPr txBox="1"/>
          <p:nvPr/>
        </p:nvSpPr>
        <p:spPr>
          <a:xfrm>
            <a:off x="3352800" y="5486400"/>
            <a:ext cx="5486400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那我们如何让计算机产生一个随机数呢？</a:t>
            </a:r>
            <a:endParaRPr lang="en-US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B0F6C65-6869-7B6B-0504-7D244F89A6F3}"/>
              </a:ext>
            </a:extLst>
          </p:cNvPr>
          <p:cNvSpPr txBox="1"/>
          <p:nvPr/>
        </p:nvSpPr>
        <p:spPr>
          <a:xfrm>
            <a:off x="914399" y="2496828"/>
            <a:ext cx="10363199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一个随机数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guess;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猜测的数字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guess;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(guess &gt;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"Too Large"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(guess 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"Too Small"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(guess !=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"You are right!!"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72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0B45AB4-C78F-B6B6-E3DD-96879E03F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1295400"/>
            <a:ext cx="10439400" cy="32735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1. 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随机数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工具：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rand()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函数</a:t>
            </a:r>
          </a:p>
          <a:p>
            <a:pPr marL="171450" indent="-1714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功能：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rand()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函数会返回一个“随机”的整数。 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头文件：要使用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rand()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，你必须在代码的开头包含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&lt;cstdlib&gt;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这个头文件。 #include &lt;cstdlib&gt; </a:t>
            </a:r>
          </a:p>
          <a:p>
            <a:pPr marL="171450" indent="-1714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 Unicode MS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返回值范围：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rand()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返回的数并不是无限大的，它的范围是从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0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到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RAND_MAX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。 </a:t>
            </a:r>
          </a:p>
          <a:p>
            <a:pPr marL="628650" lvl="1" indent="-1714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RAND_MAX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是一个在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&lt;cstdlib&gt;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中定义好的常量。它的具体值取决于你的编译器和操作系统。书上提到，在Windows下它通常是 32767，在Linux下可能更大。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8534D4A-9E9E-424A-A851-1F36CA2D0965}"/>
              </a:ext>
            </a:extLst>
          </p:cNvPr>
          <p:cNvSpPr txBox="1"/>
          <p:nvPr/>
        </p:nvSpPr>
        <p:spPr>
          <a:xfrm>
            <a:off x="4951468" y="4733974"/>
            <a:ext cx="6364232" cy="16055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#include &lt;iostream&gt;</a:t>
            </a:r>
          </a:p>
          <a:p>
            <a:r>
              <a:rPr lang="en-US" altLang="zh-CN" sz="1600" b="1" dirty="0">
                <a:solidFill>
                  <a:srgbClr val="C00000"/>
                </a:solidFill>
                <a:latin typeface="Consolas" panose="020B0609020204030204" pitchFamily="49" charset="0"/>
              </a:rPr>
              <a:t>#include &lt;</a:t>
            </a:r>
            <a:r>
              <a:rPr lang="en-US" altLang="zh-CN" sz="16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cstdlib</a:t>
            </a:r>
            <a:r>
              <a:rPr lang="en-US" altLang="zh-CN" sz="1600" b="1" dirty="0">
                <a:solidFill>
                  <a:srgbClr val="C00000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using namespace std;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rand();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输出一个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RAND_MAX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之间的数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9795D1-09BB-D996-E42D-2CFF5754FE82}"/>
              </a:ext>
            </a:extLst>
          </p:cNvPr>
          <p:cNvSpPr txBox="1"/>
          <p:nvPr/>
        </p:nvSpPr>
        <p:spPr>
          <a:xfrm>
            <a:off x="609600" y="5334000"/>
            <a:ext cx="42672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  <a:ea typeface="Microsoft YaHei" panose="020B0503020204020204" pitchFamily="34" charset="-122"/>
              </a:rPr>
              <a:t>尝试运行右侧的代码</a:t>
            </a:r>
            <a:r>
              <a:rPr lang="en-US" altLang="zh-CN" sz="2400" b="1" dirty="0">
                <a:latin typeface="Consolas" panose="020B0609020204030204" pitchFamily="49" charset="0"/>
                <a:ea typeface="Microsoft YaHei" panose="020B0503020204020204" pitchFamily="34" charset="-122"/>
              </a:rPr>
              <a:t>(P52</a:t>
            </a:r>
            <a:r>
              <a:rPr lang="zh-CN" altLang="en-US" sz="2400" b="1" dirty="0">
                <a:latin typeface="Consolas" panose="020B0609020204030204" pitchFamily="49" charset="0"/>
                <a:ea typeface="Microsoft YaHei" panose="020B0503020204020204" pitchFamily="34" charset="-122"/>
              </a:rPr>
              <a:t>页</a:t>
            </a:r>
            <a:r>
              <a:rPr lang="en-US" altLang="zh-CN" sz="2400" b="1" dirty="0">
                <a:latin typeface="Consolas" panose="020B0609020204030204" pitchFamily="49" charset="0"/>
                <a:ea typeface="Microsoft YaHei" panose="020B0503020204020204" pitchFamily="34" charset="-122"/>
              </a:rPr>
              <a:t>)</a:t>
            </a:r>
            <a:r>
              <a:rPr lang="zh-CN" altLang="en-US" sz="2400" b="1" dirty="0">
                <a:latin typeface="Consolas" panose="020B0609020204030204" pitchFamily="49" charset="0"/>
                <a:ea typeface="Microsoft YaHei" panose="020B0503020204020204" pitchFamily="34" charset="-122"/>
              </a:rPr>
              <a:t>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3376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3E9F61-2C4B-D9F4-CD9B-A4DAD0324B1D}"/>
              </a:ext>
            </a:extLst>
          </p:cNvPr>
          <p:cNvSpPr txBox="1"/>
          <p:nvPr/>
        </p:nvSpPr>
        <p:spPr>
          <a:xfrm>
            <a:off x="762000" y="1505863"/>
            <a:ext cx="10668000" cy="1469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不随机的随机数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如果你多次运行上面那段代码，你会发现什么？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每次程序启动后输出的随机数都是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完全一样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的！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45A49C-7BB3-6BA6-4468-7EBC989C67A2}"/>
              </a:ext>
            </a:extLst>
          </p:cNvPr>
          <p:cNvSpPr txBox="1"/>
          <p:nvPr/>
        </p:nvSpPr>
        <p:spPr>
          <a:xfrm>
            <a:off x="762000" y="3257036"/>
            <a:ext cx="10668000" cy="28079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这需要理解计算机生成随机数的本质。计算机执行的是精确的指令，它</a:t>
            </a:r>
            <a:r>
              <a:rPr lang="zh-CN" altLang="en-US" sz="2000" b="1" dirty="0"/>
              <a:t>无法创造真正的、完全不可预测的随机</a:t>
            </a:r>
            <a:r>
              <a:rPr lang="zh-CN" altLang="en-US" sz="2000" dirty="0"/>
              <a:t>。我们程序中使用的随机数，其实是 </a:t>
            </a:r>
            <a:r>
              <a:rPr lang="zh-CN" altLang="en-US" sz="2000" b="1" dirty="0"/>
              <a:t>伪随机数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伪随机数是通过一个</a:t>
            </a:r>
            <a:r>
              <a:rPr lang="zh-CN" altLang="en-US" sz="2000" b="1" dirty="0"/>
              <a:t>确定的数学公式（算法）计算出来的一系列数字</a:t>
            </a:r>
            <a:r>
              <a:rPr lang="zh-CN" altLang="en-US" sz="2000" dirty="0"/>
              <a:t>。这个序列看起来非常随机，毫无规律，但它实际上是完全由一个初始值决定的。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随机数种子：这个用来启动随机数序列的“初始值”，就被称为</a:t>
            </a:r>
            <a:r>
              <a:rPr lang="zh-CN" altLang="en-US" sz="2000" b="1" dirty="0"/>
              <a:t>种子</a:t>
            </a:r>
            <a:r>
              <a:rPr lang="zh-CN" altLang="en-US" sz="2000" dirty="0"/>
              <a:t>，相信大家在玩一些具有随机地图的游戏的时候，时常可以让你输入地图种子来生成不同的地图。</a:t>
            </a:r>
          </a:p>
        </p:txBody>
      </p:sp>
    </p:spTree>
    <p:extLst>
      <p:ext uri="{BB962C8B-B14F-4D97-AF65-F5344CB8AC3E}">
        <p14:creationId xmlns:p14="http://schemas.microsoft.com/office/powerpoint/2010/main" val="233216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72BF25D-AEC5-F7A0-32C2-867A6B47FC71}"/>
              </a:ext>
            </a:extLst>
          </p:cNvPr>
          <p:cNvSpPr txBox="1"/>
          <p:nvPr/>
        </p:nvSpPr>
        <p:spPr>
          <a:xfrm>
            <a:off x="838200" y="1371600"/>
            <a:ext cx="10591800" cy="21670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解决方案：使用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srand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与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time(0)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为了让随机数“随机”起来，我们必须在每次程序运行时，都给它一个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不同的种子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。这个“播种”的操作，就是由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srand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函数完成的。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srand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函数：全称是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"seed random"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，它用来设置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rand()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函数的随机数种子。你给它一个整数，它就会把这个整数作为新的种子。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F42425B-EE59-0AED-CF3F-E3FF7D918391}"/>
              </a:ext>
            </a:extLst>
          </p:cNvPr>
          <p:cNvSpPr txBox="1"/>
          <p:nvPr/>
        </p:nvSpPr>
        <p:spPr>
          <a:xfrm>
            <a:off x="838200" y="3781233"/>
            <a:ext cx="10591800" cy="25398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那么，我们该用什么作为种子呢？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我们需要一个每次程序运行时都是大概率不同的值。一个选择就是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当前的时间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。因为时间总是在流逝，所以每次运行程序时的精确时间点几乎都是独一无二的。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time(0)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函数：这个函数会返回从一个标准时间点（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1970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日）到当前时刻所经过的秒数。这是一个一直在变化的整数。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头文件：要使用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time()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函数，你需要包含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ctime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这个头文件。</a:t>
            </a:r>
          </a:p>
        </p:txBody>
      </p:sp>
    </p:spTree>
    <p:extLst>
      <p:ext uri="{BB962C8B-B14F-4D97-AF65-F5344CB8AC3E}">
        <p14:creationId xmlns:p14="http://schemas.microsoft.com/office/powerpoint/2010/main" val="19412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FCBEE0-8C22-F670-28BE-C5992CA6F5C2}"/>
              </a:ext>
            </a:extLst>
          </p:cNvPr>
          <p:cNvSpPr txBox="1"/>
          <p:nvPr/>
        </p:nvSpPr>
        <p:spPr>
          <a:xfrm>
            <a:off x="800100" y="1447800"/>
            <a:ext cx="105918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我们就可以通过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将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srand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(time(0));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这行代码放在程序开始处，以设置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随机数种子。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5F6FE57-19D2-ECB2-811A-602DD97A23A3}"/>
              </a:ext>
            </a:extLst>
          </p:cNvPr>
          <p:cNvSpPr txBox="1"/>
          <p:nvPr/>
        </p:nvSpPr>
        <p:spPr>
          <a:xfrm>
            <a:off x="5041900" y="2182973"/>
            <a:ext cx="6350000" cy="40062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#include &lt;iostream&gt;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#include &lt;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cstdlib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为了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srand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rand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#include &lt;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&gt;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为了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time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using namespace std;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使用当前时间作为随机数种子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srand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(time(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)); 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第一个随机数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: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rand()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第二个随机数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: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rand()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C1C9F6-2EF7-1954-674D-1A10C933AFC6}"/>
              </a:ext>
            </a:extLst>
          </p:cNvPr>
          <p:cNvSpPr txBox="1"/>
          <p:nvPr/>
        </p:nvSpPr>
        <p:spPr>
          <a:xfrm>
            <a:off x="800100" y="3705440"/>
            <a:ext cx="403860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现在尝试每次运行这个程序，得到的数字就都会不一样了！</a:t>
            </a:r>
          </a:p>
        </p:txBody>
      </p:sp>
    </p:spTree>
    <p:extLst>
      <p:ext uri="{BB962C8B-B14F-4D97-AF65-F5344CB8AC3E}">
        <p14:creationId xmlns:p14="http://schemas.microsoft.com/office/powerpoint/2010/main" val="3901913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FB8465-987C-8093-D7EB-ADB0C0A215CB}"/>
              </a:ext>
            </a:extLst>
          </p:cNvPr>
          <p:cNvSpPr txBox="1"/>
          <p:nvPr/>
        </p:nvSpPr>
        <p:spPr>
          <a:xfrm>
            <a:off x="835902" y="1371600"/>
            <a:ext cx="10591800" cy="15191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生成特定范围的随机数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rand()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生成的是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RAND_MAX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之间的数，但我们通常需要的是一个特定范围的数，比如猜数游戏中的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。这可以通过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取模运算符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加法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来实现。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81605B-F69E-C65F-1761-C976752CB083}"/>
              </a:ext>
            </a:extLst>
          </p:cNvPr>
          <p:cNvSpPr txBox="1"/>
          <p:nvPr/>
        </p:nvSpPr>
        <p:spPr>
          <a:xfrm>
            <a:off x="835902" y="3048000"/>
            <a:ext cx="10591800" cy="3273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我们来拆解猜数游戏中的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rand() % 100 + 1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rand()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：生成一个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RAND_MAX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随机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数（例如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23546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rand() % 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：将上一步的数对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取余数。任何整数对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取余，结果必然是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99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之间的一个数。（例如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23546 % 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结果是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46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 + 1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99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的范围整体向上平移一位，变成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。（例如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46 + 1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结果是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47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这样，我们就成功地获得了一个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之间的随机数。</a:t>
            </a:r>
          </a:p>
        </p:txBody>
      </p:sp>
    </p:spTree>
    <p:extLst>
      <p:ext uri="{BB962C8B-B14F-4D97-AF65-F5344CB8AC3E}">
        <p14:creationId xmlns:p14="http://schemas.microsoft.com/office/powerpoint/2010/main" val="356434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81605B-F69E-C65F-1761-C976752CB083}"/>
              </a:ext>
            </a:extLst>
          </p:cNvPr>
          <p:cNvSpPr txBox="1"/>
          <p:nvPr/>
        </p:nvSpPr>
        <p:spPr>
          <a:xfrm>
            <a:off x="762000" y="1600200"/>
            <a:ext cx="10591800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最终代码：</a:t>
            </a:r>
            <a:endParaRPr lang="zh-CN" altLang="en-US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4C0DD3E-6594-966D-5474-2A929C8D7AA9}"/>
              </a:ext>
            </a:extLst>
          </p:cNvPr>
          <p:cNvSpPr txBox="1"/>
          <p:nvPr/>
        </p:nvSpPr>
        <p:spPr>
          <a:xfrm>
            <a:off x="762000" y="2643773"/>
            <a:ext cx="10363199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srand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(time(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)); 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rand() % 100 + 1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随机数</a:t>
            </a:r>
            <a:endParaRPr lang="en-US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guess;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猜测的数字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guess;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(guess &gt;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"Too Large"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(guess 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"Too Small"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}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(guess !=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"You are right!!"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2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do while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3B10311-6734-14D4-2C1E-2BC36AF35262}"/>
              </a:ext>
            </a:extLst>
          </p:cNvPr>
          <p:cNvSpPr txBox="1"/>
          <p:nvPr/>
        </p:nvSpPr>
        <p:spPr>
          <a:xfrm>
            <a:off x="914400" y="1634836"/>
            <a:ext cx="2895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循环总结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CC9E73-54AA-CE9E-BB7A-B4A9C6DE4664}"/>
              </a:ext>
            </a:extLst>
          </p:cNvPr>
          <p:cNvSpPr txBox="1"/>
          <p:nvPr/>
        </p:nvSpPr>
        <p:spPr>
          <a:xfrm>
            <a:off x="914400" y="2618600"/>
            <a:ext cx="4495800" cy="105157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循环体，保证首次必定执行。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循环继续的条件表达式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0EA4DB-9436-82A8-EBF4-9EFC6FB528AE}"/>
              </a:ext>
            </a:extLst>
          </p:cNvPr>
          <p:cNvSpPr txBox="1"/>
          <p:nvPr/>
        </p:nvSpPr>
        <p:spPr>
          <a:xfrm>
            <a:off x="914400" y="4114800"/>
            <a:ext cx="4495800" cy="17088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：标志着循环体开始，首次必定执行。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{...}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：循环体代码块。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while(...)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：事后判断环节。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结尾的分号不能省略，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A8090D8-8AA3-32B9-FD6D-0371E1D0F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618600"/>
            <a:ext cx="6125092" cy="28194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3A2D6B6-DF38-9EE2-2E00-BDEAB8202815}"/>
              </a:ext>
            </a:extLst>
          </p:cNvPr>
          <p:cNvSpPr txBox="1"/>
          <p:nvPr/>
        </p:nvSpPr>
        <p:spPr>
          <a:xfrm>
            <a:off x="5486400" y="1634835"/>
            <a:ext cx="373379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对比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42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5217</TotalTime>
  <Words>1846</Words>
  <Application>Microsoft Office PowerPoint</Application>
  <PresentationFormat>宽屏</PresentationFormat>
  <Paragraphs>144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 Unicode MS</vt:lpstr>
      <vt:lpstr>等线</vt:lpstr>
      <vt:lpstr>宋体</vt:lpstr>
      <vt:lpstr>微软雅黑</vt:lpstr>
      <vt:lpstr>微软雅黑</vt:lpstr>
      <vt:lpstr>Arial</vt:lpstr>
      <vt:lpstr>Consolas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258</cp:revision>
  <dcterms:created xsi:type="dcterms:W3CDTF">2024-12-19T06:36:53Z</dcterms:created>
  <dcterms:modified xsi:type="dcterms:W3CDTF">2026-11-01T13:34:55Z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