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  <Relationship Id="rId36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同学们好，上节课我们学了 while 循环，它是先判断条件，再执行循环体。可生活中有些事情，必须先做一次，才知道要不要继续，比如猜数，不猜一次怎么知道猜没猜中？今天我们就学一种先执行、后判断的循环：do-while 循环，顺便学会让电脑产生随机数。内容在书本第 52 到 53 页，例 4-5 猜数游戏，请大家把书翻到第 52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这节课围绕两个问题展开：为什么有时候要先做一次再判断？电脑又是怎样随机想出一个数的？第一部分，我们先试着用 while 写猜数游戏，看看会遇到什么麻烦。第二部分学 do-while 的写法和执行流程，第三部分学怎样产生随机数。最后把它们合在一起，写出书上完整的猜数游戏。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第一部分，我们先读一读书上的例 4-5。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52 页的例 4-5：小洛机器人心里想好一个 1 到 100 的数，你来猜。猜小了它说 Too small，猜大了说 Too large，猜对了说 You are right，没猜中就一直猜下去。右边是一次游戏的过程，假设答案是 42，先猜 50 太大，再猜 25 太小，最后猜 42 就对了。上节课留的问题是：不猜一次，能知道猜没猜中吗？显然不能，这就是今天的关键。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我们用上一讲的方法拆一拆：没猜中就继续猜，直到猜中为止。循环体是什么？是输入一个猜的数，再提示大了还是小了。循环条件是什么？是没猜中，用 ans 表示答案、guess 表示猜的数，就是 guess 不等于 ans。可是问题来了：要先猜一次才能判断猜没猜中，while 却是先判断后执行，这顺序对得上吗？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如果直接用 while 写，就是左边这样：只要 guess 不等于 ans，就读入一个 guess。麻烦在第一次判断：程序一走到 while 就要比较 guess 和 ans，可这时你还一次都没猜过。guess 没有初值，里面是一个不确定的数，用它来判断，结果谁也说不准。我们真正需要的是：不管怎样先猜一次，拿到 guess 以后，再判断要不要继续。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while 也有补救的办法：在循环前面先读入一次，再进入循环。这样第一次判断时 guess 已经有值了，程序能正常运行。可是读入 guess 这句话写了两遍，循环前一遍，循环里一遍，如果猜一次要做的事很多，就要重复写很多代码。能不能让循环先执行一次循环体，再去判断？C++ 正好有这样的循环，叫 do-while。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生活中先做一次再判断的事情还有很多。在 ATM 上取钱，要先输入一次密码，银行才能验证；玩游戏，要先显示一次菜单，你才能选。程序检查输入也是这样，先让你输入一次，才能判断输入有没有效，无效就再输一次。它们的共同点是：循环体至少要执行一次，做完才知道要不要再来一次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第二部分，我们来学 do-while 的写法。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请大家翻到书本第 52 页，勾画出 do-while 的一般形式。do 的意思是做，程序一遇到 do，什么也不判断，直接进入大括号执行循环体。循环体执行完，才来到 while 判断条件，条件成立就回到 do 再做一次。特别注意，while 括号后面有一个分号，这是 while 循环没有的，漏写就会编译错误；请把读法和这个分号一起记在书本第 52 页一般形式的旁边。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我们把两种循环的流程图放在一起看。左边的 while，从开始先到判断框，条件不成立就直接结束，循环体可能一次都不执行。右边的 do-while，从开始先到循环体，执行完才到判断框，成立就沿着红线回去再执行一次，不成立就结束。所以 do-while 的循环体至少执行一次，这就是它和 while 最大的区别。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现在用 do-while 来写，先假设答案就是 42，随机数等会儿再学。一进 do 就先读入 guess，然后用两个 if 提示猜小了还是猜大了。循环体执行完才判断 ans 不等于 guess，没猜中就回去再猜，猜一次的代码只写了一遍。猜中以后条件不成立，跳出循环，输出 You are right。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我们跟踪一遍：答案是 42，依次输入 50、25、42。第 1 次读入 50，比 42 大，输出 Too large，判断 ans 不等于 guess 成立，回去再猜；第 2 次读入 25，输出 Too small，还是没猜中。第 3 次读入 42，不大也不小，什么都不提示，判断时条件不成立，跳出循环，输出 You are right。注意 do-while 是每做一次就判断一次，所以循环体执行 3 次，判断也是 3 次；而 while 的判断总比循环体多一次。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同样是 i 等于 10、条件 i 小于 10，左边用 while，右边用 do-while，各输出几次 Hello？while 先判断，10 小于 10 不成立，循环体一次都不执行，输出 0 次。do-while 先执行，输出一次 Hello，i 变成 11，再判断不成立，结束，输出 1 次。这就是至少执行一次的含义：条件一开始就不成立，do-while 也要先做一次。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我们把两种循环整理成一张表。while 先判断后执行，循环体可能一次都不执行；do-while 先执行后判断，循环体至少执行一次；写法上 do-while 的结尾多一个分号。怎么选？问自己一句：循环体是不是无论如何都要先做一次？是就用 do-while，比如猜数、输入密码。如果可能一次都不用做，比如上节课的一尺之棰，输入 1 就不用锯，就用 while。请把这张表整理在书本第 52 页。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找错：这两段代码哪里不对？错误一，while 括号后面漏了分号，这是 do-while 最常见的错误，程序编译不通过。错误二，条件写成了 ans 等于 guess，结果猜中了反而继续猜，没猜中却结束了，正好反了。记住：while 后面写的永远是继续循环的条件，也就是还没猜中。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第三部分，我们让电脑真的随机想一个数，不再固定是 42。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怎样让电脑产生一个随机数？可以用 rand 函数，它会返回一个 0 到 RAND_MAX 之间的整数。用 rand 要加上头文件 cstdlib，书上特别提醒，别忘了加这个头文件。RAND_MAX 是一个常量，具体值和编译器有关，书上脚注说 Windows 下一般是 32767。请大家把这段代码写进 Dev C++，多运行几次，看看每次输出的数一样吗？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运行几次你会发现，输出的随机数每次都一样，一点也不随机，这是怎么回事？电脑只会按公式精确计算，rand 其实是从一个初始值出发，用固定的公式算出一串看起来没有规律的数，这叫伪随机数。这个初始值叫随机数种子，种子一样，算出来的那串数就一模一样。有的游戏可以输入地图种子，同一个种子生成的地图就完全一样，道理是相同的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要让每次运行的随机数不一样，就要每次换一个种子，用 srand 函数来设置。拿什么做种子呢？当前时间最合适：time(0) 返回从 1970 年 1 月 1 日到现在过了多少秒，每次运行都不一样，要加头文件 ctime。所以在程序开头写一句 srand(time(0))，再运行几次，输出就不一样了。注意 srand 只在开头写一次，如果放进循环，一秒之内 time(0) 的值不变，反而会反复得到同样的数。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猜数游戏要的是 1 到 100 的数，rand 给的范围太大了，怎么办？分两步。第一步对 100 取余，任何非负整数除以 100，余数一定在 0 到 99 之间，比如 23546 对 100 取余是 46。第二步再加 1，0 到 99 整体往上挪一格，就变成了 1 到 100，46 加 1 是 47。所以 rand() % 100 + 1，就能得到 1 到 100 之间的随机数。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练习一下：掷骰子要 1 到 6，就是对 6 取余得到 0 到 5，再加 1。1 到 50 同理，对 50 取余再加 1。10 到 20 要小心，一共有 11 个数，不是 10 个，所以对 11 取余得到 0 到 10，再加起点 10。书上第 52 页给出了一般公式：要得到 a 到 b，就对个数 b 减 a 加 1 取余，再加上起点 a。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这一页是了解内容，对应书本第 53 页的方框。如果 RAND_MAX 是 32767，rand 一共能产生 32768 个数，32768 等于 327 乘 100 再加 68。也就是说，从 0 数到 32767，余数 0 到 99 先完整地轮了 327 圈，最后还多出 68 个，余数是 0 到 67，所以 0 到 67 出现的机会多了一点点。这个差别很小，我们的猜数游戏完全不用管它，有兴趣的同学可以想一想书上提的问题：怎样做到完全等可能。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最后一部分，我们把 do-while 和随机数合在一起。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这就是书上第 52 到 53 页的完整代码。开头三个头文件：iostream 管输入输出，cstdlib 管 rand 和 srand，ctime 管 time。进入 main 先用当前时间设置种子，再用 rand() % 100 + 1 生成 1 到 100 的答案。下面的 do-while 就是我们刚才写的猜数循环，猜中了跳出循环，输出 You are right。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请大家把代码写进 Dev C++，多玩几次，每次的答案都不一样。左边是某一次运行：先猜 50 太小，再猜 75 太大，再猜 62 太小，最后猜 68 对了。有没有猜得快的办法？每次都猜剩下范围中间的那个数，太小就往大的一半猜，太大就往小的一半猜。这样每猜一次范围就缩小一半，1 到 100 最多 7 次就能猜中，大家可以试一试。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最后做个课堂小测，四道题都选自课后作业，请大家先写在草稿纸上。第一题 do-while 先执行，输出 5，n 变成 4，再判断 4 大于 5 不成立，所以只输出一个 5。第二题选 D，while 后面的条件要加括号，结尾要有分号。第三题错，对 100 取余的范围是 0 到 99；第四题也错，srand 只在开头写一次，放进循环里一秒内种子不变，反而得到重复的数。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回到开头的两个问题。为什么有时要先做一次再判断？因为像猜数这样的事，不先做一次就没法判断，这时用 do-while，循环体至少执行一次。电脑怎样随机想一个数？开头用 srand(time(0)) 设置种子，再用 rand() % 100 + 1 得到 1 到 100 的数。另外请记住：do-while 结尾的分号不能漏，while 后面写的永远是继续循环的条件。要得到 a 到 b 的随机数，就对个数取余再加起点，别忘了两个头文件。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 do-while 循环的课后作业。再在 Dev C++ 里写出完整的猜数游戏，用猜中间的办法多玩几次，并把 while 和 do-while 的对比表整理在书本第 52 页。下一讲学 for 循环，请大家预习书本第 47 页。带着问题去预习：循环 n 次的模板里，初始化、条件、更新分散在三个地方，能不能把它们写在一行里？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132871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1640382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466677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406063731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9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3670752" y="2533650"/>
            <a:ext cx="4850496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do-while 循环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4220747" y="3467100"/>
            <a:ext cx="3750507" cy="498729"/>
            <a:chOff x="4220747" y="3467100"/>
            <a:chExt cx="3750507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4220747" y="3467100"/>
              <a:ext cx="375050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第4章 循环结构程序设计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954524" y="441325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先做一次，再判断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558800"/>
            <a:ext cx="2299716" cy="819150"/>
            <a:chOff x="4946142" y="5588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5588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095500" y="2152650"/>
            <a:ext cx="8001000" cy="609600"/>
            <a:chOff x="2095500" y="2152650"/>
            <a:chExt cx="8001000" cy="609600"/>
          </a:xfrm>
        </p:grpSpPr>
        <p:sp>
          <p:nvSpPr>
            <p:cNvPr id="6" name="Rectangle 6"/>
            <p:cNvSpPr/>
            <p:nvPr/>
          </p:nvSpPr>
          <p:spPr>
            <a:xfrm>
              <a:off x="2095500" y="21526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2238375" y="22574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359287" y="23272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808732" y="2298700"/>
              <a:ext cx="22122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while 遇到的麻烦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095500" y="3105150"/>
            <a:ext cx="8001000" cy="609600"/>
            <a:chOff x="2095500" y="3105150"/>
            <a:chExt cx="8001000" cy="609600"/>
          </a:xfrm>
        </p:grpSpPr>
        <p:sp>
          <p:nvSpPr>
            <p:cNvPr id="11" name="Rectangle 11"/>
            <p:cNvSpPr/>
            <p:nvPr/>
          </p:nvSpPr>
          <p:spPr>
            <a:xfrm>
              <a:off x="2095500" y="31051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238375" y="32099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359287" y="3279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08732" y="3251200"/>
              <a:ext cx="21133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do-while 的写法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095500" y="4057650"/>
            <a:ext cx="8001000" cy="609600"/>
            <a:chOff x="2095500" y="4057650"/>
            <a:chExt cx="8001000" cy="609600"/>
          </a:xfrm>
        </p:grpSpPr>
        <p:sp>
          <p:nvSpPr>
            <p:cNvPr id="16" name="Rectangle 16"/>
            <p:cNvSpPr/>
            <p:nvPr/>
          </p:nvSpPr>
          <p:spPr>
            <a:xfrm>
              <a:off x="2095500" y="40576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2238375" y="41624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359287" y="42322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08732" y="420370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随机数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095500" y="5010150"/>
            <a:ext cx="8001000" cy="609600"/>
            <a:chOff x="2095500" y="5010150"/>
            <a:chExt cx="8001000" cy="609600"/>
          </a:xfrm>
        </p:grpSpPr>
        <p:sp>
          <p:nvSpPr>
            <p:cNvPr id="21" name="Rectangle 21"/>
            <p:cNvSpPr/>
            <p:nvPr/>
          </p:nvSpPr>
          <p:spPr>
            <a:xfrm>
              <a:off x="2095500" y="50101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238375" y="51149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359287" y="5184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08732" y="51562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猜数游戏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先做一次再判断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019495" y="4038600"/>
            <a:ext cx="4153009" cy="308991"/>
            <a:chOff x="4019495" y="4038600"/>
            <a:chExt cx="415300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019495" y="4038600"/>
              <a:ext cx="41530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例 4-5 猜数游戏 · 用 while 会遇到什么麻烦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一、先做一次再判断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5533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4-5 猜数游戏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6858000" cy="3238500"/>
            <a:chOff x="838200" y="2038350"/>
            <a:chExt cx="6858000" cy="3238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858000" cy="3238500"/>
            </a:xfrm>
            <a:prstGeom prst="roundRect">
              <a:avLst>
                <a:gd name="adj" fmla="val 294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28850"/>
              <a:ext cx="204373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上一讲的预习问题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22550"/>
              <a:ext cx="4213098" cy="2257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小洛机器人随机想好一个 1~100 的整数，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你不断输入猜的数：</a:t>
              </a:r>
            </a:p>
            <a:p>
              <a:pPr algn="l" marL="194310" indent="-194310">
                <a:lnSpc>
                  <a:spcPts val="300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猜小了，输出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 small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</a:p>
            <a:p>
              <a:pPr algn="l" marL="194310" indent="-194310">
                <a:lnSpc>
                  <a:spcPts val="300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猜大了，输出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 large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</a:p>
            <a:p>
              <a:pPr algn="l" marL="194310" indent="-194310">
                <a:lnSpc>
                  <a:spcPts val="300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猜对了，输出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You are right!!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没猜中就继续猜，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直到猜中为止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sample"/>
          <p:cNvGrpSpPr/>
          <p:nvPr/>
        </p:nvGrpSpPr>
        <p:grpSpPr>
          <a:xfrm>
            <a:off x="8001000" y="2038350"/>
            <a:ext cx="3352800" cy="2933700"/>
            <a:chOff x="8001000" y="2038350"/>
            <a:chExt cx="3352800" cy="2933700"/>
          </a:xfrm>
        </p:grpSpPr>
        <p:sp>
          <p:nvSpPr>
            <p:cNvPr id="13" name="Rectangle 13"/>
            <p:cNvSpPr/>
            <p:nvPr/>
          </p:nvSpPr>
          <p:spPr>
            <a:xfrm>
              <a:off x="8001000" y="2038350"/>
              <a:ext cx="3352800" cy="2933700"/>
            </a:xfrm>
            <a:prstGeom prst="roundRect">
              <a:avLst>
                <a:gd name="adj" fmla="val 25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0" y="203835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001000" y="222885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115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305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496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795004" y="2108200"/>
              <a:ext cx="10460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假设答案是 42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63306" y="2466975"/>
              <a:ext cx="1904238" cy="2352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Too large</a:t>
              </a:r>
              <a:b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Too small</a:t>
              </a:r>
              <a:b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You are right!!</a:t>
              </a:r>
            </a:p>
          </p:txBody>
        </p:sp>
      </p:grpSp>
      <p:grpSp>
        <p:nvGrpSpPr>
          <p:cNvPr id="26" name="q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606" y="55753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33956" y="557530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不猜一次，能知道猜没猜中吗？</a:t>
              </a:r>
            </a:p>
          </p:txBody>
        </p:sp>
      </p:grpSp>
      <p:grpSp>
        <p:nvGrpSpPr>
          <p:cNvPr id="28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一、先做一次再判断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循环体是什么？循环条件是什么？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38200" y="2038350"/>
            <a:ext cx="10515600" cy="666750"/>
            <a:chOff x="838200" y="2038350"/>
            <a:chExt cx="10515600" cy="666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653133" y="2238375"/>
              <a:ext cx="68857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"没猜中就继续猜，直到猜中为止。"用上一讲的方法拆一拆</a:t>
              </a:r>
            </a:p>
          </p:txBody>
        </p:sp>
      </p:grpSp>
      <p:grpSp>
        <p:nvGrpSpPr>
          <p:cNvPr id="20" name="a1"/>
          <p:cNvGrpSpPr/>
          <p:nvPr/>
        </p:nvGrpSpPr>
        <p:grpSpPr>
          <a:xfrm>
            <a:off x="838200" y="2933700"/>
            <a:ext cx="5143500" cy="2247900"/>
            <a:chOff x="838200" y="2933700"/>
            <a:chExt cx="5143500" cy="2247900"/>
          </a:xfrm>
        </p:grpSpPr>
        <p:sp>
          <p:nvSpPr>
            <p:cNvPr id="12" name="Rectangle 12"/>
            <p:cNvSpPr/>
            <p:nvPr/>
          </p:nvSpPr>
          <p:spPr>
            <a:xfrm>
              <a:off x="838200" y="2933700"/>
              <a:ext cx="51435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293370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21945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05117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循环体：要重复做的事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7656" y="3575050"/>
              <a:ext cx="27614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输入一个猜的数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guess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再提示猜大了还是猜小了。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066800" y="4476750"/>
              <a:ext cx="46863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1066800" y="4476750"/>
              <a:ext cx="381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267587" y="4654550"/>
              <a:ext cx="34675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cin &gt;&gt; guess;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再提示大小</a:t>
              </a:r>
            </a:p>
          </p:txBody>
        </p:sp>
      </p:grpSp>
      <p:grpSp>
        <p:nvGrpSpPr>
          <p:cNvPr id="29" name="a2"/>
          <p:cNvGrpSpPr/>
          <p:nvPr/>
        </p:nvGrpSpPr>
        <p:grpSpPr>
          <a:xfrm>
            <a:off x="6210300" y="2933700"/>
            <a:ext cx="5143500" cy="2247900"/>
            <a:chOff x="6210300" y="2933700"/>
            <a:chExt cx="5143500" cy="2247900"/>
          </a:xfrm>
        </p:grpSpPr>
        <p:sp>
          <p:nvSpPr>
            <p:cNvPr id="21" name="Rectangle 21"/>
            <p:cNvSpPr/>
            <p:nvPr/>
          </p:nvSpPr>
          <p:spPr>
            <a:xfrm>
              <a:off x="6210300" y="2933700"/>
              <a:ext cx="51435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210300" y="293370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210300" y="321945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410706" y="305117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循环条件：什么时候继续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29756" y="3575050"/>
              <a:ext cx="19042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没猜中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就继续猜，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表示答案：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4476750"/>
              <a:ext cx="46863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438900" y="4476750"/>
              <a:ext cx="381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639687" y="4654550"/>
              <a:ext cx="15457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guess != ans</a:t>
              </a:r>
            </a:p>
          </p:txBody>
        </p:sp>
      </p:grpSp>
      <p:grpSp>
        <p:nvGrpSpPr>
          <p:cNvPr id="34" name="order"/>
          <p:cNvGrpSpPr/>
          <p:nvPr/>
        </p:nvGrpSpPr>
        <p:grpSpPr>
          <a:xfrm>
            <a:off x="838200" y="5429250"/>
            <a:ext cx="10515600" cy="571500"/>
            <a:chOff x="838200" y="5429250"/>
            <a:chExt cx="105156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54292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4292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606" y="5594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顺序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705356" y="559435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要先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猜一次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，才能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猜没猜中。先执行，还是先判断？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一、先做一次再判断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1849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while 写会怎样？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1885950"/>
            <a:chOff x="838200" y="2114550"/>
            <a:chExt cx="5334000" cy="18859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85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2908046" cy="16630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ans = 42, guess;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 (guess != ans) {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guess;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提示大了还是小了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vars"/>
          <p:cNvGrpSpPr/>
          <p:nvPr/>
        </p:nvGrpSpPr>
        <p:grpSpPr>
          <a:xfrm>
            <a:off x="1428750" y="4216400"/>
            <a:ext cx="3848074" cy="1407541"/>
            <a:chOff x="1428750" y="4216400"/>
            <a:chExt cx="3848074" cy="1407541"/>
          </a:xfrm>
        </p:grpSpPr>
        <p:sp>
          <p:nvSpPr>
            <p:cNvPr id="13" name="TextBox 13"/>
            <p:cNvSpPr txBox="1"/>
            <p:nvPr/>
          </p:nvSpPr>
          <p:spPr>
            <a:xfrm>
              <a:off x="1943336" y="42164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ans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428750" y="4533900"/>
              <a:ext cx="1428750" cy="685800"/>
            </a:xfrm>
            <a:prstGeom prst="roundRect">
              <a:avLst>
                <a:gd name="adj" fmla="val 11111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941366" y="4686300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197236" y="42164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guess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810000" y="4533900"/>
              <a:ext cx="1428750" cy="685800"/>
            </a:xfrm>
            <a:prstGeom prst="roundRect">
              <a:avLst>
                <a:gd name="adj" fmla="val 11111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417019" y="46863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771925" y="531495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还没猜，没有值</a:t>
              </a:r>
            </a:p>
          </p:txBody>
        </p:sp>
      </p:grpSp>
      <p:grpSp>
        <p:nvGrpSpPr>
          <p:cNvPr id="24" name="why"/>
          <p:cNvGrpSpPr/>
          <p:nvPr/>
        </p:nvGrpSpPr>
        <p:grpSpPr>
          <a:xfrm>
            <a:off x="6658356" y="2070100"/>
            <a:ext cx="4695444" cy="2661476"/>
            <a:chOff x="6658356" y="2070100"/>
            <a:chExt cx="4695444" cy="2661476"/>
          </a:xfrm>
        </p:grpSpPr>
        <p:sp>
          <p:nvSpPr>
            <p:cNvPr id="21" name="TextBox 21"/>
            <p:cNvSpPr txBox="1"/>
            <p:nvPr/>
          </p:nvSpPr>
          <p:spPr>
            <a:xfrm>
              <a:off x="6658356" y="207010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问题出在第一次判断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6667500" y="24003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658737" y="2489200"/>
              <a:ext cx="2769870" cy="2242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程序一走到 while，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就要比较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guess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可这时你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还没猜过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guess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没有初值；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里面是一个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不确定的数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这次判断没有意义。</a:t>
              </a:r>
            </a:p>
          </p:txBody>
        </p:sp>
      </p:grpSp>
      <p:grpSp>
        <p:nvGrpSpPr>
          <p:cNvPr id="28" name="need"/>
          <p:cNvGrpSpPr/>
          <p:nvPr/>
        </p:nvGrpSpPr>
        <p:grpSpPr>
          <a:xfrm>
            <a:off x="838200" y="5657850"/>
            <a:ext cx="10515600" cy="571500"/>
            <a:chOff x="838200" y="565785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6578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606" y="58229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我们需要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162556" y="5822950"/>
              <a:ext cx="58459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无论如何先猜一次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，拿到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guess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，再判断要不要继续。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一、先做一次再判断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7932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while 的补救：循环前先猜一次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905500" cy="2152650"/>
            <a:chOff x="838200" y="2114550"/>
            <a:chExt cx="5905500" cy="21526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2152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152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4201668" cy="19236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ans = 42, guess;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cin &gt;&gt; guess;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先猜一次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(guess != ans)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提示大了还是小了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cin &gt;&gt; guess;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再猜一次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ok"/>
          <p:cNvGrpSpPr/>
          <p:nvPr/>
        </p:nvGrpSpPr>
        <p:grpSpPr>
          <a:xfrm>
            <a:off x="7134606" y="2070100"/>
            <a:ext cx="4219194" cy="1131126"/>
            <a:chOff x="7134606" y="2070100"/>
            <a:chExt cx="4219194" cy="1131126"/>
          </a:xfrm>
        </p:grpSpPr>
        <p:sp>
          <p:nvSpPr>
            <p:cNvPr id="13" name="TextBox 13"/>
            <p:cNvSpPr txBox="1"/>
            <p:nvPr/>
          </p:nvSpPr>
          <p:spPr>
            <a:xfrm>
              <a:off x="7134606" y="2070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能用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143750" y="2400300"/>
              <a:ext cx="4210050" cy="9525"/>
            </a:xfrm>
            <a:custGeom>
              <a:avLst/>
              <a:gdLst/>
              <a:ahLst/>
              <a:cxnLst/>
              <a:rect l="l" t="t" r="r" b="b"/>
              <a:pathLst>
                <a:path w="4210050" h="9525">
                  <a:moveTo>
                    <a:pt x="0" y="0"/>
                  </a:moveTo>
                  <a:lnTo>
                    <a:pt x="4210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134987" y="2501900"/>
              <a:ext cx="1994408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第一次判断前，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guess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已经有值了。</a:t>
              </a:r>
            </a:p>
          </p:txBody>
        </p:sp>
      </p:grpSp>
      <p:grpSp>
        <p:nvGrpSpPr>
          <p:cNvPr id="20" name="bad"/>
          <p:cNvGrpSpPr/>
          <p:nvPr/>
        </p:nvGrpSpPr>
        <p:grpSpPr>
          <a:xfrm>
            <a:off x="7134606" y="3403600"/>
            <a:ext cx="4219194" cy="1493076"/>
            <a:chOff x="7134606" y="3403600"/>
            <a:chExt cx="4219194" cy="1493076"/>
          </a:xfrm>
        </p:grpSpPr>
        <p:sp>
          <p:nvSpPr>
            <p:cNvPr id="17" name="TextBox 17"/>
            <p:cNvSpPr txBox="1"/>
            <p:nvPr/>
          </p:nvSpPr>
          <p:spPr>
            <a:xfrm>
              <a:off x="7134606" y="3403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不够好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143750" y="3733800"/>
              <a:ext cx="4210050" cy="9525"/>
            </a:xfrm>
            <a:custGeom>
              <a:avLst/>
              <a:gdLst/>
              <a:ahLst/>
              <a:cxnLst/>
              <a:rect l="l" t="t" r="r" b="b"/>
              <a:pathLst>
                <a:path w="4210050" h="9525">
                  <a:moveTo>
                    <a:pt x="0" y="0"/>
                  </a:moveTo>
                  <a:lnTo>
                    <a:pt x="4210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134987" y="3835400"/>
              <a:ext cx="2660650" cy="1061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"猜一次"的代码写了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要做的事多了，重复也多，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改一处就要改两处。</a:t>
              </a:r>
            </a:p>
          </p:txBody>
        </p:sp>
      </p:grpSp>
      <p:grpSp>
        <p:nvGrpSpPr>
          <p:cNvPr id="25" name="next"/>
          <p:cNvGrpSpPr/>
          <p:nvPr/>
        </p:nvGrpSpPr>
        <p:grpSpPr>
          <a:xfrm>
            <a:off x="838200" y="5143500"/>
            <a:ext cx="10515600" cy="914400"/>
            <a:chOff x="838200" y="5143500"/>
            <a:chExt cx="10515600" cy="9144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14350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53086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有没有更好的写法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76956" y="5270500"/>
              <a:ext cx="4361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能不能让循环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先执行一次循环体，再判断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C++ 提供了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do-while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循环。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一、先做一次再判断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4177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生活中"先做一次再判断"的事</a:t>
            </a:r>
          </a:p>
        </p:txBody>
      </p:sp>
      <p:grpSp>
        <p:nvGrpSpPr>
          <p:cNvPr id="17" name="c1"/>
          <p:cNvGrpSpPr/>
          <p:nvPr/>
        </p:nvGrpSpPr>
        <p:grpSpPr>
          <a:xfrm>
            <a:off x="838200" y="2038350"/>
            <a:ext cx="3352800" cy="3143250"/>
            <a:chOff x="838200" y="2038350"/>
            <a:chExt cx="3352800" cy="3143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352800" cy="3143250"/>
            </a:xfrm>
            <a:prstGeom prst="roundRect">
              <a:avLst>
                <a:gd name="adj" fmla="val 363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0809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ATM 取款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8987" y="2698750"/>
              <a:ext cx="220192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先输入一次密码，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银行才能验证对不对。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047750" y="35623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368" y="3759200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循环体：输入密码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9368" y="4197350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继续条件：密码不对</a:t>
              </a:r>
            </a:p>
          </p:txBody>
        </p:sp>
      </p:grpSp>
      <p:grpSp>
        <p:nvGrpSpPr>
          <p:cNvPr id="26" name="c2"/>
          <p:cNvGrpSpPr/>
          <p:nvPr/>
        </p:nvGrpSpPr>
        <p:grpSpPr>
          <a:xfrm>
            <a:off x="4419600" y="2038350"/>
            <a:ext cx="3352800" cy="3143250"/>
            <a:chOff x="4419600" y="2038350"/>
            <a:chExt cx="3352800" cy="3143250"/>
          </a:xfrm>
        </p:grpSpPr>
        <p:sp>
          <p:nvSpPr>
            <p:cNvPr id="18" name="Rectangle 18"/>
            <p:cNvSpPr/>
            <p:nvPr/>
          </p:nvSpPr>
          <p:spPr>
            <a:xfrm>
              <a:off x="4419600" y="2038350"/>
              <a:ext cx="3352800" cy="3143250"/>
            </a:xfrm>
            <a:prstGeom prst="roundRect">
              <a:avLst>
                <a:gd name="adj" fmla="val 363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196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4196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620006" y="21558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游戏菜单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20387" y="2698750"/>
              <a:ext cx="176504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先显示一次菜单，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你才能做出选择。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4629150" y="35623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620768" y="3759200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循环体：显示菜单、读选择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20768" y="4197350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继续条件：选择无效</a:t>
              </a:r>
            </a:p>
          </p:txBody>
        </p:sp>
      </p:grpSp>
      <p:grpSp>
        <p:nvGrpSpPr>
          <p:cNvPr id="35" name="c3"/>
          <p:cNvGrpSpPr/>
          <p:nvPr/>
        </p:nvGrpSpPr>
        <p:grpSpPr>
          <a:xfrm>
            <a:off x="8001000" y="2038350"/>
            <a:ext cx="3352800" cy="3143250"/>
            <a:chOff x="8001000" y="2038350"/>
            <a:chExt cx="3352800" cy="3143250"/>
          </a:xfrm>
        </p:grpSpPr>
        <p:sp>
          <p:nvSpPr>
            <p:cNvPr id="27" name="Rectangle 27"/>
            <p:cNvSpPr/>
            <p:nvPr/>
          </p:nvSpPr>
          <p:spPr>
            <a:xfrm>
              <a:off x="8001000" y="2038350"/>
              <a:ext cx="3352800" cy="3143250"/>
            </a:xfrm>
            <a:prstGeom prst="roundRect">
              <a:avLst>
                <a:gd name="adj" fmla="val 363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0010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0010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201406" y="21558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输入检查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201787" y="2698750"/>
              <a:ext cx="242036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先让你输入一次，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才能判断输入是否有效。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210550" y="35623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202168" y="3759200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循环体：输入一个分数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202168" y="4197350"/>
              <a:ext cx="228297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继续条件：不在 0~100</a:t>
              </a:r>
            </a:p>
          </p:txBody>
        </p:sp>
      </p:grpSp>
      <p:grpSp>
        <p:nvGrpSpPr>
          <p:cNvPr id="39" name="common"/>
          <p:cNvGrpSpPr/>
          <p:nvPr/>
        </p:nvGrpSpPr>
        <p:grpSpPr>
          <a:xfrm>
            <a:off x="838200" y="5448300"/>
            <a:ext cx="10515600" cy="571500"/>
            <a:chOff x="838200" y="5448300"/>
            <a:chExt cx="10515600" cy="571500"/>
          </a:xfrm>
        </p:grpSpPr>
        <p:sp>
          <p:nvSpPr>
            <p:cNvPr id="36" name="Rectangle 36"/>
            <p:cNvSpPr/>
            <p:nvPr/>
          </p:nvSpPr>
          <p:spPr>
            <a:xfrm>
              <a:off x="838200" y="54483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8606" y="56134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共同点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933956" y="561340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至少要执行一次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，做完以后才知道要不要再来一次。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22761" y="3111500"/>
            <a:ext cx="434647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do-while 的写法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801478" y="4038600"/>
            <a:ext cx="4589043" cy="308991"/>
            <a:chOff x="3801478" y="4038600"/>
            <a:chExt cx="458904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801478" y="4038600"/>
              <a:ext cx="458904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一般形式 · 执行流程 · 猜数代码 · 与 while 对比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4092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二、do-while 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01483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do-while 循环的一般形式</a:t>
            </a:r>
          </a:p>
        </p:txBody>
      </p:sp>
      <p:grpSp>
        <p:nvGrpSpPr>
          <p:cNvPr id="12" name="form"/>
          <p:cNvGrpSpPr/>
          <p:nvPr/>
        </p:nvGrpSpPr>
        <p:grpSpPr>
          <a:xfrm>
            <a:off x="838200" y="2114550"/>
            <a:ext cx="5334000" cy="1419225"/>
            <a:chOff x="838200" y="2114550"/>
            <a:chExt cx="5334000" cy="14192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1419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419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6320" y="2260600"/>
              <a:ext cx="3466148" cy="12211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75"/>
                </a:lnSpc>
              </a:pPr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 {</a:t>
              </a:r>
              <a:b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循环体</a:t>
              </a:r>
              <a:b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while (循环成立条件);</a:t>
              </a:r>
            </a:p>
          </p:txBody>
        </p:sp>
      </p:grpSp>
      <p:grpSp>
        <p:nvGrpSpPr>
          <p:cNvPr id="26" name="parts"/>
          <p:cNvGrpSpPr/>
          <p:nvPr/>
        </p:nvGrpSpPr>
        <p:grpSpPr>
          <a:xfrm>
            <a:off x="6667500" y="2114550"/>
            <a:ext cx="4686300" cy="2200275"/>
            <a:chOff x="6667500" y="2114550"/>
            <a:chExt cx="4686300" cy="2200275"/>
          </a:xfrm>
        </p:grpSpPr>
        <p:sp>
          <p:nvSpPr>
            <p:cNvPr id="13" name="Rectangle 13"/>
            <p:cNvSpPr/>
            <p:nvPr/>
          </p:nvSpPr>
          <p:spPr>
            <a:xfrm>
              <a:off x="6667500" y="2114550"/>
              <a:ext cx="46863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811137" y="22156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部分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430387" y="22156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11137" y="27495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430387" y="273685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先做！直接进入循环体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667500" y="31623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667500" y="3162300"/>
              <a:ext cx="46863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811137" y="332105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 }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430387" y="33083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要重复做的事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6667500" y="37338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811137" y="3892550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 )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430387" y="38798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做完以后再判断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6667500" y="43053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semi"/>
          <p:cNvGrpSpPr/>
          <p:nvPr/>
        </p:nvGrpSpPr>
        <p:grpSpPr>
          <a:xfrm>
            <a:off x="838200" y="4362450"/>
            <a:ext cx="10515600" cy="571500"/>
            <a:chOff x="838200" y="436245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43624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3624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606" y="45275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05356" y="4527550"/>
              <a:ext cx="69969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(条件) 后面有一个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分号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;，不能漏写，漏了会编译错误。</a:t>
              </a:r>
            </a:p>
          </p:txBody>
        </p:sp>
      </p:grpSp>
      <p:grpSp>
        <p:nvGrpSpPr>
          <p:cNvPr id="35" name="read"/>
          <p:cNvGrpSpPr/>
          <p:nvPr/>
        </p:nvGrpSpPr>
        <p:grpSpPr>
          <a:xfrm>
            <a:off x="838200" y="5124450"/>
            <a:ext cx="10515600" cy="857250"/>
            <a:chOff x="838200" y="5124450"/>
            <a:chExt cx="10515600" cy="857250"/>
          </a:xfrm>
        </p:grpSpPr>
        <p:sp>
          <p:nvSpPr>
            <p:cNvPr id="32" name="Rectangle 32"/>
            <p:cNvSpPr/>
            <p:nvPr/>
          </p:nvSpPr>
          <p:spPr>
            <a:xfrm>
              <a:off x="838200" y="512445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749" y="52959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49349" y="5257800"/>
              <a:ext cx="7972171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P52 do-while 一般形式的旁边写：先做一次循环体，只要条件成立就再做一次；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后面的分号不能漏。</a:t>
              </a:r>
            </a:p>
          </p:txBody>
        </p:sp>
      </p:grpSp>
      <p:grpSp>
        <p:nvGrpSpPr>
          <p:cNvPr id="3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6" name="TextBox 3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4092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二、do-while 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执行流程：先执行，后判断</a:t>
            </a:r>
          </a:p>
        </p:txBody>
      </p:sp>
      <p:grpSp>
        <p:nvGrpSpPr>
          <p:cNvPr id="28" name="left"/>
          <p:cNvGrpSpPr/>
          <p:nvPr/>
        </p:nvGrpSpPr>
        <p:grpSpPr>
          <a:xfrm>
            <a:off x="1533525" y="1898650"/>
            <a:ext cx="3028950" cy="3778250"/>
            <a:chOff x="1533525" y="1898650"/>
            <a:chExt cx="3028950" cy="3778250"/>
          </a:xfrm>
        </p:grpSpPr>
        <p:sp>
          <p:nvSpPr>
            <p:cNvPr id="9" name="TextBox 9"/>
            <p:cNvSpPr txBox="1"/>
            <p:nvPr/>
          </p:nvSpPr>
          <p:spPr>
            <a:xfrm>
              <a:off x="1757913" y="1898650"/>
              <a:ext cx="25801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while：先判断，后执行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333625" y="22288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817495" y="2330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3048000" y="26860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981325" y="30194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1857375" y="312420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484310" y="330200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条件成立？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3048000" y="3733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2981325" y="4067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135630" y="38417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000250" y="417195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706434" y="42926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1533525" y="3429000"/>
              <a:ext cx="1514475" cy="1466850"/>
            </a:xfrm>
            <a:custGeom>
              <a:avLst/>
              <a:gdLst/>
              <a:ahLst/>
              <a:cxnLst/>
              <a:rect l="l" t="t" r="r" b="b"/>
              <a:pathLst>
                <a:path w="1514475" h="1466850">
                  <a:moveTo>
                    <a:pt x="1514475" y="1238250"/>
                  </a:moveTo>
                  <a:lnTo>
                    <a:pt x="1514475" y="1466850"/>
                  </a:lnTo>
                  <a:lnTo>
                    <a:pt x="0" y="1466850"/>
                  </a:ln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743075" y="33623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3" name="Freeform 23"/>
            <p:cNvSpPr/>
            <p:nvPr/>
          </p:nvSpPr>
          <p:spPr>
            <a:xfrm>
              <a:off x="3857625" y="3429000"/>
              <a:ext cx="704850" cy="2019300"/>
            </a:xfrm>
            <a:custGeom>
              <a:avLst/>
              <a:gdLst/>
              <a:ahLst/>
              <a:cxnLst/>
              <a:rect l="l" t="t" r="r" b="b"/>
              <a:pathLst>
                <a:path w="704850" h="2019300">
                  <a:moveTo>
                    <a:pt x="381000" y="0"/>
                  </a:moveTo>
                  <a:lnTo>
                    <a:pt x="704850" y="0"/>
                  </a:lnTo>
                  <a:lnTo>
                    <a:pt x="70485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762375" y="53816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288155" y="31559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2333625" y="52197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817495" y="53213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48" name="right"/>
          <p:cNvGrpSpPr/>
          <p:nvPr/>
        </p:nvGrpSpPr>
        <p:grpSpPr>
          <a:xfrm>
            <a:off x="7058025" y="1898650"/>
            <a:ext cx="3014468" cy="3587750"/>
            <a:chOff x="7058025" y="1898650"/>
            <a:chExt cx="3014468" cy="3587750"/>
          </a:xfrm>
        </p:grpSpPr>
        <p:sp>
          <p:nvSpPr>
            <p:cNvPr id="29" name="TextBox 29"/>
            <p:cNvSpPr txBox="1"/>
            <p:nvPr/>
          </p:nvSpPr>
          <p:spPr>
            <a:xfrm>
              <a:off x="7072507" y="1898650"/>
              <a:ext cx="29999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do-while：先执行，后判断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7858125" y="22288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341995" y="2330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572500" y="2686050"/>
              <a:ext cx="9525" cy="295275"/>
            </a:xfrm>
            <a:custGeom>
              <a:avLst/>
              <a:gdLst/>
              <a:ahLst/>
              <a:cxnLst/>
              <a:rect l="l" t="t" r="r" b="b"/>
              <a:pathLst>
                <a:path w="9525" h="295275">
                  <a:moveTo>
                    <a:pt x="0" y="0"/>
                  </a:moveTo>
                  <a:lnTo>
                    <a:pt x="0" y="2952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8505825" y="29622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524750" y="306705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8230934" y="31877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8572500" y="3562350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8505825" y="38766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8" name="Freeform 38"/>
            <p:cNvSpPr/>
            <p:nvPr/>
          </p:nvSpPr>
          <p:spPr>
            <a:xfrm>
              <a:off x="7381875" y="398145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8008811" y="415925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条件成立？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7058025" y="3314700"/>
              <a:ext cx="371475" cy="971550"/>
            </a:xfrm>
            <a:custGeom>
              <a:avLst/>
              <a:gdLst/>
              <a:ahLst/>
              <a:cxnLst/>
              <a:rect l="l" t="t" r="r" b="b"/>
              <a:pathLst>
                <a:path w="371475" h="971550">
                  <a:moveTo>
                    <a:pt x="323850" y="971550"/>
                  </a:moveTo>
                  <a:lnTo>
                    <a:pt x="0" y="971550"/>
                  </a:lnTo>
                  <a:lnTo>
                    <a:pt x="0" y="0"/>
                  </a:lnTo>
                  <a:lnTo>
                    <a:pt x="371475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7410450" y="32480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107555" y="40132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8572500" y="45910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8505825" y="49244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8660130" y="46990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7858125" y="50292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8341995" y="51308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53" name="diff"/>
          <p:cNvGrpSpPr/>
          <p:nvPr/>
        </p:nvGrpSpPr>
        <p:grpSpPr>
          <a:xfrm>
            <a:off x="838200" y="5753100"/>
            <a:ext cx="10515600" cy="561975"/>
            <a:chOff x="838200" y="5753100"/>
            <a:chExt cx="10515600" cy="561975"/>
          </a:xfrm>
        </p:grpSpPr>
        <p:sp>
          <p:nvSpPr>
            <p:cNvPr id="49" name="Rectangle 49"/>
            <p:cNvSpPr/>
            <p:nvPr/>
          </p:nvSpPr>
          <p:spPr>
            <a:xfrm>
              <a:off x="838200" y="57531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50" name="Rectangle 50"/>
            <p:cNvSpPr/>
            <p:nvPr/>
          </p:nvSpPr>
          <p:spPr>
            <a:xfrm>
              <a:off x="838200" y="57531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1039368" y="59213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区别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668018" y="5921375"/>
              <a:ext cx="610293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do-while 一进来就先执行循环体，所以循环体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至少执行一次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4092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二、do-while 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3439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do-while 写猜数（先假设答案是 42）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905500" cy="3009900"/>
            <a:chOff x="838200" y="2114550"/>
            <a:chExt cx="5905500" cy="3009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3009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009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4342638" cy="27757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ans = 42, guess;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guess;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(guess &lt; ans)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"Too small"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(guess &gt; ans)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"Too large"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while (ans != guess);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"You are right!!" &lt;&lt; endl;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239000" y="2114550"/>
            <a:ext cx="4114800" cy="1190625"/>
            <a:chOff x="7239000" y="2114550"/>
            <a:chExt cx="4114800" cy="1190625"/>
          </a:xfrm>
        </p:grpSpPr>
        <p:sp>
          <p:nvSpPr>
            <p:cNvPr id="13" name="Rectangle 13"/>
            <p:cNvSpPr/>
            <p:nvPr/>
          </p:nvSpPr>
          <p:spPr>
            <a:xfrm>
              <a:off x="7239000" y="2114550"/>
              <a:ext cx="4114800" cy="1190625"/>
            </a:xfrm>
            <a:prstGeom prst="roundRect">
              <a:avLst>
                <a:gd name="adj" fmla="val 64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440168" y="22828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循环体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78368" y="2244725"/>
              <a:ext cx="2321814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读入一次，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再提示大了还是小了。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猜一次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的代码只写一遍。</a:t>
              </a:r>
            </a:p>
          </p:txBody>
        </p:sp>
      </p:grpSp>
      <p:grpSp>
        <p:nvGrpSpPr>
          <p:cNvPr id="21" name="e2"/>
          <p:cNvGrpSpPr/>
          <p:nvPr/>
        </p:nvGrpSpPr>
        <p:grpSpPr>
          <a:xfrm>
            <a:off x="7239000" y="3810000"/>
            <a:ext cx="4114800" cy="876300"/>
            <a:chOff x="7239000" y="3810000"/>
            <a:chExt cx="4114800" cy="876300"/>
          </a:xfrm>
        </p:grpSpPr>
        <p:sp>
          <p:nvSpPr>
            <p:cNvPr id="17" name="Rectangle 17"/>
            <p:cNvSpPr/>
            <p:nvPr/>
          </p:nvSpPr>
          <p:spPr>
            <a:xfrm>
              <a:off x="7239000" y="3810000"/>
              <a:ext cx="4114800" cy="876300"/>
            </a:xfrm>
            <a:prstGeom prst="roundRect">
              <a:avLst>
                <a:gd name="adj" fmla="val 869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239000" y="3810000"/>
              <a:ext cx="47625" cy="87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40168" y="3978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68818" y="3940175"/>
              <a:ext cx="209130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没猜中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 != guess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就回去再猜。</a:t>
              </a:r>
            </a:p>
          </p:txBody>
        </p:sp>
      </p:grpSp>
      <p:grpSp>
        <p:nvGrpSpPr>
          <p:cNvPr id="25" name="e3"/>
          <p:cNvGrpSpPr/>
          <p:nvPr/>
        </p:nvGrpSpPr>
        <p:grpSpPr>
          <a:xfrm>
            <a:off x="7239000" y="4953000"/>
            <a:ext cx="4114800" cy="876300"/>
            <a:chOff x="7239000" y="4953000"/>
            <a:chExt cx="4114800" cy="876300"/>
          </a:xfrm>
        </p:grpSpPr>
        <p:sp>
          <p:nvSpPr>
            <p:cNvPr id="22" name="Rectangle 22"/>
            <p:cNvSpPr/>
            <p:nvPr/>
          </p:nvSpPr>
          <p:spPr>
            <a:xfrm>
              <a:off x="7239000" y="4953000"/>
              <a:ext cx="41148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40168" y="51212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猜中后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278368" y="5083175"/>
              <a:ext cx="2227516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跳出循环，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You are right!!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4092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二、do-while 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9078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跟踪执行：答案 42，依次猜 50、25、42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114550"/>
            <a:ext cx="10515600" cy="590550"/>
            <a:chOff x="838200" y="21145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7622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第几次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19706" y="2276221"/>
              <a:ext cx="12789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读入 guess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38956" y="22762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5956" y="2276221"/>
              <a:ext cx="17490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ans != guess？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82456" y="227622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接下来</a:t>
              </a:r>
            </a:p>
          </p:txBody>
        </p:sp>
      </p:grpSp>
      <p:grpSp>
        <p:nvGrpSpPr>
          <p:cNvPr id="26" name="table-w"/>
          <p:cNvGrpSpPr/>
          <p:nvPr/>
        </p:nvGrpSpPr>
        <p:grpSpPr>
          <a:xfrm>
            <a:off x="838200" y="2870200"/>
            <a:ext cx="2857500" cy="1616075"/>
            <a:chOff x="838200" y="2870200"/>
            <a:chExt cx="2857500" cy="1616075"/>
          </a:xfrm>
        </p:grpSpPr>
        <p:sp>
          <p:nvSpPr>
            <p:cNvPr id="16" name="TextBox 16"/>
            <p:cNvSpPr txBox="1"/>
            <p:nvPr/>
          </p:nvSpPr>
          <p:spPr>
            <a:xfrm>
              <a:off x="981456" y="28702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19706" y="28702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2956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295650"/>
              <a:ext cx="2857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4607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219706" y="34607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38862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0513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219706" y="40513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42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4767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answers"/>
          <p:cNvGrpSpPr/>
          <p:nvPr/>
        </p:nvGrpSpPr>
        <p:grpSpPr>
          <a:xfrm>
            <a:off x="3695700" y="2870200"/>
            <a:ext cx="7658100" cy="1616075"/>
            <a:chOff x="3695700" y="2870200"/>
            <a:chExt cx="7658100" cy="1616075"/>
          </a:xfrm>
        </p:grpSpPr>
        <p:sp>
          <p:nvSpPr>
            <p:cNvPr id="27" name="Line 27"/>
            <p:cNvSpPr/>
            <p:nvPr/>
          </p:nvSpPr>
          <p:spPr>
            <a:xfrm>
              <a:off x="3695700" y="32956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3695700" y="3295650"/>
              <a:ext cx="7658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3695700" y="388620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3695700" y="44767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3838956" y="2870200"/>
              <a:ext cx="1158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Too large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05956" y="28702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982456" y="28702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回去再猜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3838956" y="3460750"/>
              <a:ext cx="11457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Too small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505956" y="34607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982456" y="34607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回去再猜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838956" y="405130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505956" y="40513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982456" y="40513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跳出循环</a:t>
              </a:r>
            </a:p>
          </p:txBody>
        </p:sp>
      </p:grpSp>
      <p:grpSp>
        <p:nvGrpSpPr>
          <p:cNvPr id="44" name="end"/>
          <p:cNvGrpSpPr/>
          <p:nvPr/>
        </p:nvGrpSpPr>
        <p:grpSpPr>
          <a:xfrm>
            <a:off x="838200" y="4705350"/>
            <a:ext cx="10515600" cy="571500"/>
            <a:chOff x="838200" y="4705350"/>
            <a:chExt cx="10515600" cy="571500"/>
          </a:xfrm>
        </p:grpSpPr>
        <p:sp>
          <p:nvSpPr>
            <p:cNvPr id="41" name="Rectangle 41"/>
            <p:cNvSpPr/>
            <p:nvPr/>
          </p:nvSpPr>
          <p:spPr>
            <a:xfrm>
              <a:off x="838200" y="4705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8606" y="48704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最后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705356" y="4870450"/>
              <a:ext cx="42812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跳出循环后，输出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You are right!!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49" name="cmp"/>
          <p:cNvGrpSpPr/>
          <p:nvPr/>
        </p:nvGrpSpPr>
        <p:grpSpPr>
          <a:xfrm>
            <a:off x="838200" y="5505450"/>
            <a:ext cx="10515600" cy="561975"/>
            <a:chOff x="838200" y="5505450"/>
            <a:chExt cx="10515600" cy="561975"/>
          </a:xfrm>
        </p:grpSpPr>
        <p:sp>
          <p:nvSpPr>
            <p:cNvPr id="45" name="Rectangle 45"/>
            <p:cNvSpPr/>
            <p:nvPr/>
          </p:nvSpPr>
          <p:spPr>
            <a:xfrm>
              <a:off x="838200" y="55054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838200" y="55054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39368" y="56737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对比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668018" y="5673725"/>
              <a:ext cx="72368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do-while 循环体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次、判断也是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次；while 的判断总比循环体多一次。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4092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二、do-while 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1738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同样的条件，while 和 do-while 各输出几次？</a:t>
            </a:r>
          </a:p>
        </p:txBody>
      </p:sp>
      <p:grpSp>
        <p:nvGrpSpPr>
          <p:cNvPr id="14" name="q1"/>
          <p:cNvGrpSpPr/>
          <p:nvPr/>
        </p:nvGrpSpPr>
        <p:grpSpPr>
          <a:xfrm>
            <a:off x="829056" y="2070100"/>
            <a:ext cx="5076444" cy="2339975"/>
            <a:chOff x="829056" y="2070100"/>
            <a:chExt cx="5076444" cy="233997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416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003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71750"/>
              <a:ext cx="506730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7175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2720975"/>
              <a:ext cx="353872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 10)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"Hello" &lt;&lt; endl;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q2-w"/>
          <p:cNvGrpSpPr/>
          <p:nvPr/>
        </p:nvGrpSpPr>
        <p:grpSpPr>
          <a:xfrm>
            <a:off x="6277356" y="2070100"/>
            <a:ext cx="5076444" cy="2339975"/>
            <a:chOff x="6277356" y="2070100"/>
            <a:chExt cx="5076444" cy="2339975"/>
          </a:xfrm>
        </p:grpSpPr>
        <p:sp>
          <p:nvSpPr>
            <p:cNvPr id="15" name="TextBox 15"/>
            <p:cNvSpPr txBox="1"/>
            <p:nvPr/>
          </p:nvSpPr>
          <p:spPr>
            <a:xfrm>
              <a:off x="6277356" y="2070100"/>
              <a:ext cx="1061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do-while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286500" y="24003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571750"/>
              <a:ext cx="506730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86500" y="257175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86906" y="2720975"/>
              <a:ext cx="353872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"Hello" &lt;&lt; endl;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while (i &lt; 10);</a:t>
              </a:r>
            </a:p>
          </p:txBody>
        </p:sp>
      </p:grpSp>
      <p:grpSp>
        <p:nvGrpSpPr>
          <p:cNvPr id="24" name="a1"/>
          <p:cNvGrpSpPr/>
          <p:nvPr/>
        </p:nvGrpSpPr>
        <p:grpSpPr>
          <a:xfrm>
            <a:off x="838200" y="4514850"/>
            <a:ext cx="5067300" cy="914400"/>
            <a:chOff x="838200" y="4514850"/>
            <a:chExt cx="5067300" cy="914400"/>
          </a:xfrm>
        </p:grpSpPr>
        <p:sp>
          <p:nvSpPr>
            <p:cNvPr id="21" name="Rectangle 21"/>
            <p:cNvSpPr/>
            <p:nvPr/>
          </p:nvSpPr>
          <p:spPr>
            <a:xfrm>
              <a:off x="838200" y="4514850"/>
              <a:ext cx="50673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606" y="46799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05356" y="4641850"/>
              <a:ext cx="252145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先判断 10 &lt; 10 不成立，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一次都不执行：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8" name="a2"/>
          <p:cNvGrpSpPr/>
          <p:nvPr/>
        </p:nvGrpSpPr>
        <p:grpSpPr>
          <a:xfrm>
            <a:off x="6286500" y="4514850"/>
            <a:ext cx="5067300" cy="914400"/>
            <a:chOff x="6286500" y="4514850"/>
            <a:chExt cx="5067300" cy="914400"/>
          </a:xfrm>
        </p:grpSpPr>
        <p:sp>
          <p:nvSpPr>
            <p:cNvPr id="25" name="Rectangle 25"/>
            <p:cNvSpPr/>
            <p:nvPr/>
          </p:nvSpPr>
          <p:spPr>
            <a:xfrm>
              <a:off x="6286500" y="4514850"/>
              <a:ext cx="50673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486906" y="46799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153656" y="4641850"/>
              <a:ext cx="25671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先输出 1 次，i 变成 11，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再判断不成立：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3" name="rule"/>
          <p:cNvGrpSpPr/>
          <p:nvPr/>
        </p:nvGrpSpPr>
        <p:grpSpPr>
          <a:xfrm>
            <a:off x="838200" y="5638800"/>
            <a:ext cx="10515600" cy="571500"/>
            <a:chOff x="838200" y="563880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56388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6388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987" y="5803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86687" y="5816600"/>
              <a:ext cx="67671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条件一开始就不成立：while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一次不做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，do-while 也要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先做一次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4092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二、do-while 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627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while 和 do-while，怎么选？</a:t>
            </a:r>
          </a:p>
        </p:txBody>
      </p:sp>
      <p:grpSp>
        <p:nvGrpSpPr>
          <p:cNvPr id="30" name="t"/>
          <p:cNvGrpSpPr/>
          <p:nvPr/>
        </p:nvGrpSpPr>
        <p:grpSpPr>
          <a:xfrm>
            <a:off x="838200" y="2114550"/>
            <a:ext cx="10515600" cy="2600325"/>
            <a:chOff x="838200" y="2114550"/>
            <a:chExt cx="10515600" cy="26003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458337" y="2218817"/>
              <a:ext cx="6131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while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477887" y="2218817"/>
              <a:ext cx="10143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do-while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698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458337" y="26987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先判断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，后执行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477887" y="26987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先执行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，后判断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105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1051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2321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循环体执行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58337" y="3244850"/>
              <a:ext cx="9882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可能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 次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477887" y="3244850"/>
              <a:ext cx="9917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至少 1 次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638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37655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458337" y="3778250"/>
              <a:ext cx="2263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(条件) { … }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77887" y="3778250"/>
              <a:ext cx="2772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 { … } while (条件);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171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1719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42989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结尾分号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58337" y="4298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477887" y="4298950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有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705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how"/>
          <p:cNvGrpSpPr/>
          <p:nvPr/>
        </p:nvGrpSpPr>
        <p:grpSpPr>
          <a:xfrm>
            <a:off x="838200" y="4819650"/>
            <a:ext cx="10515600" cy="561975"/>
            <a:chOff x="838200" y="4819650"/>
            <a:chExt cx="10515600" cy="561975"/>
          </a:xfrm>
        </p:grpSpPr>
        <p:sp>
          <p:nvSpPr>
            <p:cNvPr id="31" name="Rectangle 31"/>
            <p:cNvSpPr/>
            <p:nvPr/>
          </p:nvSpPr>
          <p:spPr>
            <a:xfrm>
              <a:off x="838200" y="48196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9368" y="49879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怎么选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877568" y="4987925"/>
              <a:ext cx="738014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无论如何都要先做一次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，用 do-while；可能一次都不做，用 while。</a:t>
              </a:r>
            </a:p>
          </p:txBody>
        </p:sp>
      </p:grpSp>
      <p:grpSp>
        <p:nvGrpSpPr>
          <p:cNvPr id="38" name="note"/>
          <p:cNvGrpSpPr/>
          <p:nvPr/>
        </p:nvGrpSpPr>
        <p:grpSpPr>
          <a:xfrm>
            <a:off x="838200" y="5715000"/>
            <a:ext cx="10515600" cy="552450"/>
            <a:chOff x="838200" y="5715000"/>
            <a:chExt cx="10515600" cy="552450"/>
          </a:xfrm>
        </p:grpSpPr>
        <p:sp>
          <p:nvSpPr>
            <p:cNvPr id="35" name="Rectangle 35"/>
            <p:cNvSpPr/>
            <p:nvPr/>
          </p:nvSpPr>
          <p:spPr>
            <a:xfrm>
              <a:off x="838200" y="5715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9749" y="5886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49349" y="5886450"/>
              <a:ext cx="413755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请把这张对比表整理在书本 P52 的空白处。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4092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二、do-while 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找错：这两段代码哪里不对？</a:t>
            </a:r>
          </a:p>
        </p:txBody>
      </p:sp>
      <p:grpSp>
        <p:nvGrpSpPr>
          <p:cNvPr id="13" name="q1"/>
          <p:cNvGrpSpPr/>
          <p:nvPr/>
        </p:nvGrpSpPr>
        <p:grpSpPr>
          <a:xfrm>
            <a:off x="829056" y="2070100"/>
            <a:ext cx="5076444" cy="1568450"/>
            <a:chOff x="829056" y="2070100"/>
            <a:chExt cx="5076444" cy="15684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错误一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50673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609850"/>
              <a:ext cx="2660650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guess;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while (ans != guess)</a:t>
              </a:r>
            </a:p>
          </p:txBody>
        </p:sp>
      </p:grpSp>
      <p:grpSp>
        <p:nvGrpSpPr>
          <p:cNvPr id="18" name="q2-w"/>
          <p:cNvGrpSpPr/>
          <p:nvPr/>
        </p:nvGrpSpPr>
        <p:grpSpPr>
          <a:xfrm>
            <a:off x="6277356" y="2070100"/>
            <a:ext cx="5076444" cy="1568450"/>
            <a:chOff x="6277356" y="2070100"/>
            <a:chExt cx="5076444" cy="1568450"/>
          </a:xfrm>
        </p:grpSpPr>
        <p:sp>
          <p:nvSpPr>
            <p:cNvPr id="14" name="TextBox 14"/>
            <p:cNvSpPr txBox="1"/>
            <p:nvPr/>
          </p:nvSpPr>
          <p:spPr>
            <a:xfrm>
              <a:off x="6277356" y="2070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错误二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457450"/>
              <a:ext cx="50673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4574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87287" y="2609850"/>
              <a:ext cx="2780792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guess;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while (ans == guess);</a:t>
              </a:r>
            </a:p>
          </p:txBody>
        </p:sp>
      </p:grpSp>
      <p:grpSp>
        <p:nvGrpSpPr>
          <p:cNvPr id="23" name="a1"/>
          <p:cNvGrpSpPr/>
          <p:nvPr/>
        </p:nvGrpSpPr>
        <p:grpSpPr>
          <a:xfrm>
            <a:off x="838200" y="4000500"/>
            <a:ext cx="5067300" cy="895350"/>
            <a:chOff x="838200" y="4000500"/>
            <a:chExt cx="50673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4000500"/>
              <a:ext cx="50673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0005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4165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86687" y="4127500"/>
              <a:ext cx="154660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结尾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漏了分号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编译错误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8" name="a2"/>
          <p:cNvGrpSpPr/>
          <p:nvPr/>
        </p:nvGrpSpPr>
        <p:grpSpPr>
          <a:xfrm>
            <a:off x="6286500" y="4000500"/>
            <a:ext cx="5067300" cy="895350"/>
            <a:chOff x="6286500" y="4000500"/>
            <a:chExt cx="5067300" cy="895350"/>
          </a:xfrm>
        </p:grpSpPr>
        <p:sp>
          <p:nvSpPr>
            <p:cNvPr id="24" name="Rectangle 24"/>
            <p:cNvSpPr/>
            <p:nvPr/>
          </p:nvSpPr>
          <p:spPr>
            <a:xfrm>
              <a:off x="6286500" y="4000500"/>
              <a:ext cx="50673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86500" y="40005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487287" y="4165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134987" y="4127500"/>
              <a:ext cx="30756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条件写反了：猜中了反而继续，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没猜中却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结束了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2" name="rule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86687" y="5321300"/>
              <a:ext cx="551675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后面写的是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继续循环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的条件，不是结束的条件。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5228844" y="3111500"/>
            <a:ext cx="173431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随机数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610049" y="4038600"/>
            <a:ext cx="4971903" cy="308991"/>
            <a:chOff x="3610049" y="4038600"/>
            <a:chExt cx="497190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610049" y="4038600"/>
              <a:ext cx="49719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rand · 伪随机与种子 · srand(time(0)) · 指定范围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三、随机数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0490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rand()：产生一个随机整数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905500" cy="2533650"/>
            <a:chOff x="838200" y="2114550"/>
            <a:chExt cx="5905500" cy="25336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2533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533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4674870" cy="23107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#include &lt;cstdlib&gt;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rand 在这里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rand();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"/>
          <p:cNvGrpSpPr/>
          <p:nvPr/>
        </p:nvGrpSpPr>
        <p:grpSpPr>
          <a:xfrm>
            <a:off x="7134606" y="2070100"/>
            <a:ext cx="4219194" cy="1131126"/>
            <a:chOff x="7134606" y="2070100"/>
            <a:chExt cx="4219194" cy="1131126"/>
          </a:xfrm>
        </p:grpSpPr>
        <p:sp>
          <p:nvSpPr>
            <p:cNvPr id="13" name="TextBox 13"/>
            <p:cNvSpPr txBox="1"/>
            <p:nvPr/>
          </p:nvSpPr>
          <p:spPr>
            <a:xfrm>
              <a:off x="7134606" y="2070100"/>
              <a:ext cx="857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rand()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143750" y="2400300"/>
              <a:ext cx="4210050" cy="9525"/>
            </a:xfrm>
            <a:custGeom>
              <a:avLst/>
              <a:gdLst/>
              <a:ahLst/>
              <a:cxnLst/>
              <a:rect l="l" t="t" r="r" b="b"/>
              <a:pathLst>
                <a:path w="4210050" h="9525">
                  <a:moveTo>
                    <a:pt x="0" y="0"/>
                  </a:moveTo>
                  <a:lnTo>
                    <a:pt x="4210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134987" y="2501900"/>
              <a:ext cx="2401799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返回一个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 ~ RAND_MAX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之间的整数。</a:t>
              </a:r>
            </a:p>
          </p:txBody>
        </p:sp>
      </p:grpSp>
      <p:grpSp>
        <p:nvGrpSpPr>
          <p:cNvPr id="20" name="max"/>
          <p:cNvGrpSpPr/>
          <p:nvPr/>
        </p:nvGrpSpPr>
        <p:grpSpPr>
          <a:xfrm>
            <a:off x="7134606" y="3403600"/>
            <a:ext cx="4219194" cy="1131126"/>
            <a:chOff x="7134606" y="3403600"/>
            <a:chExt cx="4219194" cy="1131126"/>
          </a:xfrm>
        </p:grpSpPr>
        <p:sp>
          <p:nvSpPr>
            <p:cNvPr id="17" name="TextBox 17"/>
            <p:cNvSpPr txBox="1"/>
            <p:nvPr/>
          </p:nvSpPr>
          <p:spPr>
            <a:xfrm>
              <a:off x="7134606" y="3403600"/>
              <a:ext cx="12549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RAND_MAX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143750" y="3733800"/>
              <a:ext cx="4210050" cy="9525"/>
            </a:xfrm>
            <a:custGeom>
              <a:avLst/>
              <a:gdLst/>
              <a:ahLst/>
              <a:cxnLst/>
              <a:rect l="l" t="t" r="r" b="b"/>
              <a:pathLst>
                <a:path w="4210050" h="9525">
                  <a:moveTo>
                    <a:pt x="0" y="0"/>
                  </a:moveTo>
                  <a:lnTo>
                    <a:pt x="4210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134987" y="3835400"/>
              <a:ext cx="2745295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一个常量，和编译器有关：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Windows 下一般是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32767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try"/>
          <p:cNvGrpSpPr/>
          <p:nvPr/>
        </p:nvGrpSpPr>
        <p:grpSpPr>
          <a:xfrm>
            <a:off x="838200" y="5295900"/>
            <a:ext cx="10515600" cy="571500"/>
            <a:chOff x="838200" y="52959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295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2959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5461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动手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05356" y="5461000"/>
              <a:ext cx="72902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把这段代码写进 Dev C++，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多运行几次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，看看每次输出的数一样吗？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三、随机数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奇怪：每次运行，输出都一样！</a:t>
            </a:r>
          </a:p>
        </p:txBody>
      </p:sp>
      <p:grpSp>
        <p:nvGrpSpPr>
          <p:cNvPr id="13" name="obs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034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实验结果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62556" y="2203450"/>
              <a:ext cx="63427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无论运行多少次，输出的"随机数"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都一样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，一点也不随机！</a:t>
              </a:r>
            </a:p>
          </p:txBody>
        </p:sp>
      </p:grpSp>
      <p:grpSp>
        <p:nvGrpSpPr>
          <p:cNvPr id="17" name="why"/>
          <p:cNvGrpSpPr/>
          <p:nvPr/>
        </p:nvGrpSpPr>
        <p:grpSpPr>
          <a:xfrm>
            <a:off x="838200" y="2819400"/>
            <a:ext cx="10515600" cy="895350"/>
            <a:chOff x="838200" y="2819400"/>
            <a:chExt cx="10515600" cy="895350"/>
          </a:xfrm>
        </p:grpSpPr>
        <p:sp>
          <p:nvSpPr>
            <p:cNvPr id="14" name="Rectangle 14"/>
            <p:cNvSpPr/>
            <p:nvPr/>
          </p:nvSpPr>
          <p:spPr>
            <a:xfrm>
              <a:off x="838200" y="28194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987" y="29845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86687" y="2946400"/>
              <a:ext cx="823087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电脑只会按公式计算：rand() 从一个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出发，用固定的公式一个接一个算出来，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看起来没有规律，其实是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伪随机数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6" name="diag"/>
          <p:cNvGrpSpPr/>
          <p:nvPr/>
        </p:nvGrpSpPr>
        <p:grpSpPr>
          <a:xfrm>
            <a:off x="838200" y="4000500"/>
            <a:ext cx="10515600" cy="666750"/>
            <a:chOff x="838200" y="4000500"/>
            <a:chExt cx="10515600" cy="666750"/>
          </a:xfrm>
        </p:grpSpPr>
        <p:sp>
          <p:nvSpPr>
            <p:cNvPr id="18" name="Rectangle 18"/>
            <p:cNvSpPr/>
            <p:nvPr/>
          </p:nvSpPr>
          <p:spPr>
            <a:xfrm>
              <a:off x="838200" y="4000500"/>
              <a:ext cx="2857500" cy="66675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409700" y="42037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种子（初始值）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267200" y="4000500"/>
              <a:ext cx="2476500" cy="66675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90516" y="42037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固定的公式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315200" y="4000500"/>
              <a:ext cx="4038600" cy="666750"/>
            </a:xfrm>
            <a:prstGeom prst="roundRect">
              <a:avLst>
                <a:gd name="adj" fmla="val 14286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943246" y="4203700"/>
              <a:ext cx="27825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个数 → 第 2 个数 → …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733800" y="4219575"/>
              <a:ext cx="476250" cy="228600"/>
            </a:xfrm>
            <a:custGeom>
              <a:avLst/>
              <a:gdLst/>
              <a:ahLst/>
              <a:cxnLst/>
              <a:rect l="l" t="t" r="r" b="b"/>
              <a:pathLst>
                <a:path w="476250" h="228600">
                  <a:moveTo>
                    <a:pt x="0" y="64008"/>
                  </a:moveTo>
                  <a:lnTo>
                    <a:pt x="361950" y="64008"/>
                  </a:lnTo>
                  <a:lnTo>
                    <a:pt x="361950" y="0"/>
                  </a:lnTo>
                  <a:lnTo>
                    <a:pt x="476250" y="114300"/>
                  </a:lnTo>
                  <a:lnTo>
                    <a:pt x="361950" y="228600"/>
                  </a:lnTo>
                  <a:lnTo>
                    <a:pt x="3619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" name="Freeform 25"/>
            <p:cNvSpPr/>
            <p:nvPr/>
          </p:nvSpPr>
          <p:spPr>
            <a:xfrm>
              <a:off x="6781800" y="4219575"/>
              <a:ext cx="476250" cy="228600"/>
            </a:xfrm>
            <a:custGeom>
              <a:avLst/>
              <a:gdLst/>
              <a:ahLst/>
              <a:cxnLst/>
              <a:rect l="l" t="t" r="r" b="b"/>
              <a:pathLst>
                <a:path w="476250" h="228600">
                  <a:moveTo>
                    <a:pt x="0" y="64008"/>
                  </a:moveTo>
                  <a:lnTo>
                    <a:pt x="361950" y="64008"/>
                  </a:lnTo>
                  <a:lnTo>
                    <a:pt x="361950" y="0"/>
                  </a:lnTo>
                  <a:lnTo>
                    <a:pt x="476250" y="114300"/>
                  </a:lnTo>
                  <a:lnTo>
                    <a:pt x="361950" y="228600"/>
                  </a:lnTo>
                  <a:lnTo>
                    <a:pt x="3619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grpSp>
        <p:nvGrpSpPr>
          <p:cNvPr id="30" name="seed"/>
          <p:cNvGrpSpPr/>
          <p:nvPr/>
        </p:nvGrpSpPr>
        <p:grpSpPr>
          <a:xfrm>
            <a:off x="838200" y="4972050"/>
            <a:ext cx="10515600" cy="895350"/>
            <a:chOff x="838200" y="4972050"/>
            <a:chExt cx="10515600" cy="895350"/>
          </a:xfrm>
        </p:grpSpPr>
        <p:sp>
          <p:nvSpPr>
            <p:cNvPr id="27" name="Rectangle 27"/>
            <p:cNvSpPr/>
            <p:nvPr/>
          </p:nvSpPr>
          <p:spPr>
            <a:xfrm>
              <a:off x="838200" y="49720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1371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种子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5099050"/>
              <a:ext cx="78813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这个初始值叫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随机数种子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：种子一样，算出来的数就一样；种子不同，数才不同。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就像有的游戏输入同一个"地图种子"，生成的地图就一样。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三、随机数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29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每次换一个种子：srand(time(0))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905500" cy="3009900"/>
            <a:chOff x="838200" y="2114550"/>
            <a:chExt cx="5905500" cy="3009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3009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009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4768596" cy="27757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&lt;cstdlib&gt;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#include &lt;ctime&gt;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time 在这里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srand(time(0));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用当前时间做种子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rand();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239000" y="2114550"/>
            <a:ext cx="4114800" cy="561975"/>
            <a:chOff x="7239000" y="2114550"/>
            <a:chExt cx="4114800" cy="561975"/>
          </a:xfrm>
        </p:grpSpPr>
        <p:sp>
          <p:nvSpPr>
            <p:cNvPr id="13" name="Rectangle 13"/>
            <p:cNvSpPr/>
            <p:nvPr/>
          </p:nvSpPr>
          <p:spPr>
            <a:xfrm>
              <a:off x="7239000" y="2114550"/>
              <a:ext cx="41148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440168" y="2282825"/>
              <a:ext cx="13589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srand(种子)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87968" y="2282825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设置随机数种子。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239000" y="3009900"/>
            <a:ext cx="4114800" cy="1190625"/>
            <a:chOff x="7239000" y="3009900"/>
            <a:chExt cx="4114800" cy="1190625"/>
          </a:xfrm>
        </p:grpSpPr>
        <p:sp>
          <p:nvSpPr>
            <p:cNvPr id="17" name="Rectangle 17"/>
            <p:cNvSpPr/>
            <p:nvPr/>
          </p:nvSpPr>
          <p:spPr>
            <a:xfrm>
              <a:off x="7239000" y="3009900"/>
              <a:ext cx="4114800" cy="1190625"/>
            </a:xfrm>
            <a:prstGeom prst="roundRect">
              <a:avLst>
                <a:gd name="adj" fmla="val 64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440168" y="3178175"/>
              <a:ext cx="9030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time(0)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468868" y="3140075"/>
              <a:ext cx="1923669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1970 年 1 月 1 日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到现在过了多少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秒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每次运行都不一样。</a:t>
              </a:r>
            </a:p>
          </p:txBody>
        </p:sp>
      </p:grpSp>
      <p:grpSp>
        <p:nvGrpSpPr>
          <p:cNvPr id="25" name="e3"/>
          <p:cNvGrpSpPr/>
          <p:nvPr/>
        </p:nvGrpSpPr>
        <p:grpSpPr>
          <a:xfrm>
            <a:off x="7239000" y="4533900"/>
            <a:ext cx="4114800" cy="1190625"/>
            <a:chOff x="7239000" y="4533900"/>
            <a:chExt cx="4114800" cy="1190625"/>
          </a:xfrm>
        </p:grpSpPr>
        <p:sp>
          <p:nvSpPr>
            <p:cNvPr id="21" name="Rectangle 21"/>
            <p:cNvSpPr/>
            <p:nvPr/>
          </p:nvSpPr>
          <p:spPr>
            <a:xfrm>
              <a:off x="7239000" y="4533900"/>
              <a:ext cx="4114800" cy="119062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239000" y="4533900"/>
              <a:ext cx="47625" cy="1190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40168" y="47021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068818" y="4664075"/>
              <a:ext cx="1703641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srand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在程序开头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只写一次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不要放进循环里。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三、随机数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229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怎样得到 1~100 的随机数？</a:t>
            </a:r>
          </a:p>
        </p:txBody>
      </p:sp>
      <p:grpSp>
        <p:nvGrpSpPr>
          <p:cNvPr id="15" name="s1"/>
          <p:cNvGrpSpPr/>
          <p:nvPr/>
        </p:nvGrpSpPr>
        <p:grpSpPr>
          <a:xfrm>
            <a:off x="838200" y="2114550"/>
            <a:ext cx="10515600" cy="876300"/>
            <a:chOff x="838200" y="2114550"/>
            <a:chExt cx="10515600" cy="876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3812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08580" y="24249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13713" y="2406650"/>
              <a:ext cx="91795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rand()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24475" y="2419350"/>
              <a:ext cx="246299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范围：0 ~ RAND_MAX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991856" y="2432050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23546</a:t>
              </a:r>
            </a:p>
          </p:txBody>
        </p:sp>
      </p:grpSp>
      <p:grpSp>
        <p:nvGrpSpPr>
          <p:cNvPr id="22" name="s2"/>
          <p:cNvGrpSpPr/>
          <p:nvPr/>
        </p:nvGrpSpPr>
        <p:grpSpPr>
          <a:xfrm>
            <a:off x="838200" y="3181350"/>
            <a:ext cx="10515600" cy="876300"/>
            <a:chOff x="838200" y="3181350"/>
            <a:chExt cx="10515600" cy="876300"/>
          </a:xfrm>
        </p:grpSpPr>
        <p:sp>
          <p:nvSpPr>
            <p:cNvPr id="16" name="Rectangle 16"/>
            <p:cNvSpPr/>
            <p:nvPr/>
          </p:nvSpPr>
          <p:spPr>
            <a:xfrm>
              <a:off x="838200" y="31813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09650" y="34480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08580" y="34917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13713" y="3473450"/>
              <a:ext cx="181532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rand() % 100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324475" y="3486150"/>
              <a:ext cx="148694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范围：0 ~ 99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991856" y="3498850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23546 % 100 = 46</a:t>
              </a:r>
            </a:p>
          </p:txBody>
        </p:sp>
      </p:grpSp>
      <p:grpSp>
        <p:nvGrpSpPr>
          <p:cNvPr id="29" name="s3"/>
          <p:cNvGrpSpPr/>
          <p:nvPr/>
        </p:nvGrpSpPr>
        <p:grpSpPr>
          <a:xfrm>
            <a:off x="838200" y="4248150"/>
            <a:ext cx="10515600" cy="876300"/>
            <a:chOff x="838200" y="4248150"/>
            <a:chExt cx="10515600" cy="876300"/>
          </a:xfrm>
        </p:grpSpPr>
        <p:sp>
          <p:nvSpPr>
            <p:cNvPr id="23" name="Rectangle 23"/>
            <p:cNvSpPr/>
            <p:nvPr/>
          </p:nvSpPr>
          <p:spPr>
            <a:xfrm>
              <a:off x="838200" y="42481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1009650" y="4514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108580" y="4558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13713" y="4540250"/>
              <a:ext cx="241357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rand() % 100 + 1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324475" y="4552950"/>
              <a:ext cx="162614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范围：1 ~ 100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991856" y="4565650"/>
              <a:ext cx="14843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46 + 1 = 47</a:t>
              </a:r>
            </a:p>
          </p:txBody>
        </p:sp>
      </p:grpSp>
      <p:grpSp>
        <p:nvGrpSpPr>
          <p:cNvPr id="33" name="why"/>
          <p:cNvGrpSpPr/>
          <p:nvPr/>
        </p:nvGrpSpPr>
        <p:grpSpPr>
          <a:xfrm>
            <a:off x="838200" y="5391150"/>
            <a:ext cx="10515600" cy="571500"/>
            <a:chOff x="838200" y="5391150"/>
            <a:chExt cx="105156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53911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606" y="55562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933956" y="5556250"/>
              <a:ext cx="79801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任何非负整数除以 100，余数一定在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 ~ 99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；再加 1，整体挪到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~ 100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三、随机数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练习：这些随机数怎么写？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590550"/>
            <a:chOff x="838200" y="21145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7622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要得到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362956" y="22762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</p:grpSp>
      <p:grpSp>
        <p:nvGrpSpPr>
          <p:cNvPr id="20" name="table-w"/>
          <p:cNvGrpSpPr/>
          <p:nvPr/>
        </p:nvGrpSpPr>
        <p:grpSpPr>
          <a:xfrm>
            <a:off x="838200" y="2870200"/>
            <a:ext cx="4381500" cy="1616075"/>
            <a:chOff x="838200" y="2870200"/>
            <a:chExt cx="4381500" cy="1616075"/>
          </a:xfrm>
        </p:grpSpPr>
        <p:sp>
          <p:nvSpPr>
            <p:cNvPr id="13" name="TextBox 13"/>
            <p:cNvSpPr txBox="1"/>
            <p:nvPr/>
          </p:nvSpPr>
          <p:spPr>
            <a:xfrm>
              <a:off x="981456" y="2870200"/>
              <a:ext cx="15327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掷骰子：1 ~ 6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2956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295650"/>
              <a:ext cx="4381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456" y="346075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~ 50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88620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40513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~ 20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4767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8" name="answers"/>
          <p:cNvGrpSpPr/>
          <p:nvPr/>
        </p:nvGrpSpPr>
        <p:grpSpPr>
          <a:xfrm>
            <a:off x="5219700" y="2870200"/>
            <a:ext cx="6134100" cy="1616075"/>
            <a:chOff x="5219700" y="2870200"/>
            <a:chExt cx="6134100" cy="1616075"/>
          </a:xfrm>
        </p:grpSpPr>
        <p:sp>
          <p:nvSpPr>
            <p:cNvPr id="21" name="Line 21"/>
            <p:cNvSpPr/>
            <p:nvPr/>
          </p:nvSpPr>
          <p:spPr>
            <a:xfrm>
              <a:off x="5219700" y="32956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5219700" y="3295650"/>
              <a:ext cx="6134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Line 23"/>
            <p:cNvSpPr/>
            <p:nvPr/>
          </p:nvSpPr>
          <p:spPr>
            <a:xfrm>
              <a:off x="5219700" y="388620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5219700" y="44767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362956" y="2870200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rand() % 6 + 1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62956" y="3460750"/>
              <a:ext cx="2017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rand() % 50 + 1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362956" y="4051300"/>
              <a:ext cx="47555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rand() % 11 + 10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（10~20 一共 11 个数）</a:t>
              </a:r>
            </a:p>
          </p:txBody>
        </p:sp>
      </p:grpSp>
      <p:grpSp>
        <p:nvGrpSpPr>
          <p:cNvPr id="32" name="rule"/>
          <p:cNvGrpSpPr/>
          <p:nvPr/>
        </p:nvGrpSpPr>
        <p:grpSpPr>
          <a:xfrm>
            <a:off x="838200" y="4629150"/>
            <a:ext cx="10515600" cy="857250"/>
            <a:chOff x="838200" y="4629150"/>
            <a:chExt cx="10515600" cy="857250"/>
          </a:xfrm>
        </p:grpSpPr>
        <p:sp>
          <p:nvSpPr>
            <p:cNvPr id="29" name="Rectangle 29"/>
            <p:cNvSpPr/>
            <p:nvPr/>
          </p:nvSpPr>
          <p:spPr>
            <a:xfrm>
              <a:off x="838200" y="462915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749" y="4800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49349" y="4762500"/>
              <a:ext cx="7871841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P52 中部讲 rand() 的那段画线，旁边写：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要得到 a ~ b，先对个数 b − a + 1 取余，再加上起点 a：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rand() % (b - a + 1) + a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7" name="check"/>
          <p:cNvGrpSpPr/>
          <p:nvPr/>
        </p:nvGrpSpPr>
        <p:grpSpPr>
          <a:xfrm>
            <a:off x="838200" y="5600700"/>
            <a:ext cx="10515600" cy="561975"/>
            <a:chOff x="838200" y="5600700"/>
            <a:chExt cx="10515600" cy="561975"/>
          </a:xfrm>
        </p:grpSpPr>
        <p:sp>
          <p:nvSpPr>
            <p:cNvPr id="33" name="Rectangle 33"/>
            <p:cNvSpPr/>
            <p:nvPr/>
          </p:nvSpPr>
          <p:spPr>
            <a:xfrm>
              <a:off x="838200" y="56007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56007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9368" y="5768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668018" y="5768975"/>
              <a:ext cx="7615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rand() % 11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最小是 0、最大是 10，加 10 以后，最小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、最大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，正好。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三、随机数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86749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了解：rand() % 100 每个数的机会一样吗？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82800"/>
            <a:ext cx="7584888" cy="337376"/>
            <a:chOff x="829437" y="2082800"/>
            <a:chExt cx="7584888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75848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设 RAND_MAX 是 32767，rand() 一共能产生 0 ~ 32767 这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32768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个数。</a:t>
              </a:r>
            </a:p>
          </p:txBody>
        </p:sp>
      </p:grpSp>
      <p:grpSp>
        <p:nvGrpSpPr>
          <p:cNvPr id="14" name="calc"/>
          <p:cNvGrpSpPr/>
          <p:nvPr/>
        </p:nvGrpSpPr>
        <p:grpSpPr>
          <a:xfrm>
            <a:off x="838200" y="2552700"/>
            <a:ext cx="4953000" cy="581025"/>
            <a:chOff x="838200" y="2552700"/>
            <a:chExt cx="4953000" cy="5810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52700"/>
              <a:ext cx="4953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527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2727325"/>
              <a:ext cx="2950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32768 = 327 × 100 + 68</a:t>
              </a:r>
            </a:p>
          </p:txBody>
        </p:sp>
      </p:grpSp>
      <p:grpSp>
        <p:nvGrpSpPr>
          <p:cNvPr id="28" name="t"/>
          <p:cNvGrpSpPr/>
          <p:nvPr/>
        </p:nvGrpSpPr>
        <p:grpSpPr>
          <a:xfrm>
            <a:off x="838200" y="3429000"/>
            <a:ext cx="10515600" cy="1438275"/>
            <a:chOff x="838200" y="3429000"/>
            <a:chExt cx="10515600" cy="1438275"/>
          </a:xfrm>
        </p:grpSpPr>
        <p:sp>
          <p:nvSpPr>
            <p:cNvPr id="15" name="Rectangle 15"/>
            <p:cNvSpPr/>
            <p:nvPr/>
          </p:nvSpPr>
          <p:spPr>
            <a:xfrm>
              <a:off x="838200" y="34290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218" y="35203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余数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39718" y="3520313"/>
              <a:ext cx="22590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能得到它的 rand() 值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49718" y="3520313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出现的机会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82218" y="3987800"/>
              <a:ext cx="6387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~ 67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39718" y="3987800"/>
              <a:ext cx="67202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328 个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49718" y="39878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稍多一点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362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3624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2218" y="4483100"/>
              <a:ext cx="7608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68 ~ 99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839718" y="4483100"/>
              <a:ext cx="67202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327 个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49718" y="44831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稍少一点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857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2" name="note"/>
          <p:cNvGrpSpPr/>
          <p:nvPr/>
        </p:nvGrpSpPr>
        <p:grpSpPr>
          <a:xfrm>
            <a:off x="838200" y="5048250"/>
            <a:ext cx="10515600" cy="561975"/>
            <a:chOff x="838200" y="5048250"/>
            <a:chExt cx="10515600" cy="561975"/>
          </a:xfrm>
        </p:grpSpPr>
        <p:sp>
          <p:nvSpPr>
            <p:cNvPr id="29" name="Rectangle 29"/>
            <p:cNvSpPr/>
            <p:nvPr/>
          </p:nvSpPr>
          <p:spPr>
            <a:xfrm>
              <a:off x="838200" y="50482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368" y="52165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68018" y="5216525"/>
              <a:ext cx="89966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差别很小，课上的猜数游戏不用管它。RAND_MAX 远大于 100 时，影响更小。（了解即可）</a:t>
              </a:r>
            </a:p>
          </p:txBody>
        </p:sp>
      </p:grpSp>
      <p:grpSp>
        <p:nvGrpSpPr>
          <p:cNvPr id="3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3" name="TextBox 3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完整的猜数游戏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5008549" y="4038600"/>
            <a:ext cx="2174903" cy="308991"/>
            <a:chOff x="5008549" y="4038600"/>
            <a:chExt cx="217490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5008549" y="4038600"/>
              <a:ext cx="21749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书上的完整代码 · 运行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四、完整的猜数游戏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905500" cy="3962400"/>
            <a:chOff x="838200" y="2038350"/>
            <a:chExt cx="5905500" cy="3962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3962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96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64692" y="2139950"/>
              <a:ext cx="3785616" cy="38263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&lt;cstdlib&gt;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&lt;ctime&gt;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ans, guess;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srand(time(0));</a:t>
              </a:r>
              <a:br>
                <a:rPr lang="en-US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ans = rand() % 100 + 1;</a:t>
              </a:r>
              <a:br>
                <a:rPr lang="en-US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do {</a:t>
              </a:r>
              <a:br>
                <a:rPr lang="en-US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cin &gt;&gt; guess;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if (guess &lt; ans)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"Too small" &lt;&lt; endl;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if (guess &gt; ans)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"Too large" &lt;&lt; endl;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while (ans != guess);</a:t>
              </a:r>
              <a:br>
                <a:rPr lang="en-US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"You are right!!" &lt;&lt; endl;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048500" y="2038350"/>
            <a:ext cx="4305300" cy="1190625"/>
            <a:chOff x="7048500" y="2038350"/>
            <a:chExt cx="4305300" cy="1190625"/>
          </a:xfrm>
        </p:grpSpPr>
        <p:sp>
          <p:nvSpPr>
            <p:cNvPr id="13" name="Rectangle 13"/>
            <p:cNvSpPr/>
            <p:nvPr/>
          </p:nvSpPr>
          <p:spPr>
            <a:xfrm>
              <a:off x="7048500" y="2038350"/>
              <a:ext cx="4305300" cy="1190625"/>
            </a:xfrm>
            <a:prstGeom prst="roundRect">
              <a:avLst>
                <a:gd name="adj" fmla="val 64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49668" y="22066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随机数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087868" y="2168525"/>
              <a:ext cx="1766506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两个头文件；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开头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srand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一次；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答案在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1~100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048500" y="3733800"/>
            <a:ext cx="4305300" cy="876300"/>
            <a:chOff x="7048500" y="3733800"/>
            <a:chExt cx="4305300" cy="876300"/>
          </a:xfrm>
        </p:grpSpPr>
        <p:sp>
          <p:nvSpPr>
            <p:cNvPr id="17" name="Rectangle 17"/>
            <p:cNvSpPr/>
            <p:nvPr/>
          </p:nvSpPr>
          <p:spPr>
            <a:xfrm>
              <a:off x="7048500" y="3733800"/>
              <a:ext cx="43053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249668" y="3902075"/>
              <a:ext cx="97300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do-while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402193" y="3863975"/>
              <a:ext cx="190271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先猜一次，再判断；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没猜中就回去再猜。</a:t>
              </a:r>
            </a:p>
          </p:txBody>
        </p:sp>
      </p:grpSp>
      <p:grpSp>
        <p:nvGrpSpPr>
          <p:cNvPr id="22" name="bookref"/>
          <p:cNvGrpSpPr/>
          <p:nvPr/>
        </p:nvGrpSpPr>
        <p:grpSpPr>
          <a:xfrm>
            <a:off x="10292182" y="6121400"/>
            <a:ext cx="1068476" cy="264033"/>
            <a:chOff x="10292182" y="6121400"/>
            <a:chExt cx="1068476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10292182" y="6121400"/>
              <a:ext cx="106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P52–53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四、完整的猜数游戏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运行一下：每次答案都不一样</a:t>
            </a:r>
          </a:p>
        </p:txBody>
      </p:sp>
      <p:grpSp>
        <p:nvGrpSpPr>
          <p:cNvPr id="17" name="con"/>
          <p:cNvGrpSpPr/>
          <p:nvPr/>
        </p:nvGrpSpPr>
        <p:grpSpPr>
          <a:xfrm>
            <a:off x="838200" y="2114550"/>
            <a:ext cx="3429000" cy="3600450"/>
            <a:chOff x="838200" y="2114550"/>
            <a:chExt cx="3429000" cy="36004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429000" cy="3600450"/>
            </a:xfrm>
            <a:prstGeom prst="roundRect">
              <a:avLst>
                <a:gd name="adj" fmla="val 222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429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05050"/>
              <a:ext cx="3429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525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11430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3335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632204" y="2171700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某一次运行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00506" y="2555875"/>
              <a:ext cx="1904238" cy="3019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Too small</a:t>
              </a:r>
              <a:b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Too large</a:t>
              </a:r>
              <a:b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Too small</a:t>
              </a:r>
              <a:b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68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You are right!!</a:t>
              </a:r>
            </a:p>
          </p:txBody>
        </p:sp>
      </p:grpSp>
      <p:grpSp>
        <p:nvGrpSpPr>
          <p:cNvPr id="22" name="try"/>
          <p:cNvGrpSpPr/>
          <p:nvPr/>
        </p:nvGrpSpPr>
        <p:grpSpPr>
          <a:xfrm>
            <a:off x="4610100" y="2114550"/>
            <a:ext cx="6743700" cy="561975"/>
            <a:chOff x="4610100" y="2114550"/>
            <a:chExt cx="6743700" cy="561975"/>
          </a:xfrm>
        </p:grpSpPr>
        <p:sp>
          <p:nvSpPr>
            <p:cNvPr id="18" name="Rectangle 18"/>
            <p:cNvSpPr/>
            <p:nvPr/>
          </p:nvSpPr>
          <p:spPr>
            <a:xfrm>
              <a:off x="4610100" y="2114550"/>
              <a:ext cx="67437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610100" y="21145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811268" y="22828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动手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439918" y="2282825"/>
              <a:ext cx="55721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把代码写进 Dev C++，多玩几次，每次的答案都不一样。</a:t>
              </a:r>
            </a:p>
          </p:txBody>
        </p:sp>
      </p:grpSp>
      <p:grpSp>
        <p:nvGrpSpPr>
          <p:cNvPr id="47" name="t"/>
          <p:cNvGrpSpPr/>
          <p:nvPr/>
        </p:nvGrpSpPr>
        <p:grpSpPr>
          <a:xfrm>
            <a:off x="4600956" y="2870200"/>
            <a:ext cx="6752844" cy="2644775"/>
            <a:chOff x="4600956" y="2870200"/>
            <a:chExt cx="6752844" cy="2644775"/>
          </a:xfrm>
        </p:grpSpPr>
        <p:sp>
          <p:nvSpPr>
            <p:cNvPr id="23" name="TextBox 23"/>
            <p:cNvSpPr txBox="1"/>
            <p:nvPr/>
          </p:nvSpPr>
          <p:spPr>
            <a:xfrm>
              <a:off x="4600956" y="287020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小技巧：每次都猜剩下范围中间的数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4610100" y="3200400"/>
              <a:ext cx="6743700" cy="9525"/>
            </a:xfrm>
            <a:custGeom>
              <a:avLst/>
              <a:gdLst/>
              <a:ahLst/>
              <a:cxnLst/>
              <a:rect l="l" t="t" r="r" b="b"/>
              <a:pathLst>
                <a:path w="6743700" h="9525">
                  <a:moveTo>
                    <a:pt x="0" y="0"/>
                  </a:moveTo>
                  <a:lnTo>
                    <a:pt x="674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4610100" y="3333750"/>
              <a:ext cx="67437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754118" y="341553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剩下的范围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040118" y="3415538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猜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945118" y="34155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754118" y="384492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~ 100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040118" y="38449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945118" y="3844925"/>
              <a:ext cx="11240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 small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4610100" y="4191000"/>
              <a:ext cx="6743700" cy="9525"/>
            </a:xfrm>
            <a:custGeom>
              <a:avLst/>
              <a:gdLst/>
              <a:ahLst/>
              <a:cxnLst/>
              <a:rect l="l" t="t" r="r" b="b"/>
              <a:pathLst>
                <a:path w="6743700" h="9525">
                  <a:moveTo>
                    <a:pt x="0" y="0"/>
                  </a:moveTo>
                  <a:lnTo>
                    <a:pt x="67437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4610100" y="4191000"/>
              <a:ext cx="67437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4754118" y="4283075"/>
              <a:ext cx="9941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51 ~ 100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040118" y="42830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945118" y="4283075"/>
              <a:ext cx="11240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 large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4610100" y="4629150"/>
              <a:ext cx="6743700" cy="9525"/>
            </a:xfrm>
            <a:custGeom>
              <a:avLst/>
              <a:gdLst/>
              <a:ahLst/>
              <a:cxnLst/>
              <a:rect l="l" t="t" r="r" b="b"/>
              <a:pathLst>
                <a:path w="6743700" h="9525">
                  <a:moveTo>
                    <a:pt x="0" y="0"/>
                  </a:moveTo>
                  <a:lnTo>
                    <a:pt x="67437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4754118" y="472122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51 ~ 74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040118" y="47212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945118" y="4721225"/>
              <a:ext cx="11240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 small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4610100" y="5067300"/>
              <a:ext cx="6743700" cy="9525"/>
            </a:xfrm>
            <a:custGeom>
              <a:avLst/>
              <a:gdLst/>
              <a:ahLst/>
              <a:cxnLst/>
              <a:rect l="l" t="t" r="r" b="b"/>
              <a:pathLst>
                <a:path w="6743700" h="9525">
                  <a:moveTo>
                    <a:pt x="0" y="0"/>
                  </a:moveTo>
                  <a:lnTo>
                    <a:pt x="67437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4610100" y="5067300"/>
              <a:ext cx="67437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4754118" y="515937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63 ~ 74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040118" y="51593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68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8945118" y="51593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猜中！</a:t>
              </a:r>
            </a:p>
          </p:txBody>
        </p:sp>
        <p:sp>
          <p:nvSpPr>
            <p:cNvPr id="46" name="Line 46"/>
            <p:cNvSpPr/>
            <p:nvPr/>
          </p:nvSpPr>
          <p:spPr>
            <a:xfrm>
              <a:off x="4610100" y="5505450"/>
              <a:ext cx="6743700" cy="9525"/>
            </a:xfrm>
            <a:custGeom>
              <a:avLst/>
              <a:gdLst/>
              <a:ahLst/>
              <a:cxnLst/>
              <a:rect l="l" t="t" r="r" b="b"/>
              <a:pathLst>
                <a:path w="6743700" h="9525">
                  <a:moveTo>
                    <a:pt x="0" y="0"/>
                  </a:moveTo>
                  <a:lnTo>
                    <a:pt x="67437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1" name="tip"/>
          <p:cNvGrpSpPr/>
          <p:nvPr/>
        </p:nvGrpSpPr>
        <p:grpSpPr>
          <a:xfrm>
            <a:off x="4610100" y="5619750"/>
            <a:ext cx="6743700" cy="561975"/>
            <a:chOff x="4610100" y="5619750"/>
            <a:chExt cx="6743700" cy="561975"/>
          </a:xfrm>
        </p:grpSpPr>
        <p:sp>
          <p:nvSpPr>
            <p:cNvPr id="48" name="Rectangle 48"/>
            <p:cNvSpPr/>
            <p:nvPr/>
          </p:nvSpPr>
          <p:spPr>
            <a:xfrm>
              <a:off x="4610100" y="5619750"/>
              <a:ext cx="67437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4811268" y="57880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5439918" y="5788025"/>
              <a:ext cx="45097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每猜一次，范围缩小一半，1~100 最多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课堂小测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课堂小测（选自课后作业）</a:t>
            </a:r>
          </a:p>
        </p:txBody>
      </p:sp>
      <p:grpSp>
        <p:nvGrpSpPr>
          <p:cNvPr id="19" name="qs1"/>
          <p:cNvGrpSpPr/>
          <p:nvPr/>
        </p:nvGrpSpPr>
        <p:grpSpPr>
          <a:xfrm>
            <a:off x="829818" y="1968500"/>
            <a:ext cx="10523982" cy="1708150"/>
            <a:chOff x="829818" y="1968500"/>
            <a:chExt cx="10523982" cy="1708150"/>
          </a:xfrm>
        </p:grpSpPr>
        <p:sp>
          <p:nvSpPr>
            <p:cNvPr id="9" name="TextBox 9"/>
            <p:cNvSpPr txBox="1"/>
            <p:nvPr/>
          </p:nvSpPr>
          <p:spPr>
            <a:xfrm>
              <a:off x="829818" y="1968500"/>
              <a:ext cx="25645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 最终输出结果是什么？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286000"/>
              <a:ext cx="5067300" cy="1390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286000"/>
              <a:ext cx="50673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63930" y="2393950"/>
              <a:ext cx="2215515" cy="12458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 = 5;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n &lt;&lt; " 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n--;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while (n &gt; 5);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2286000"/>
              <a:ext cx="38100" cy="1390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278118" y="1968500"/>
              <a:ext cx="32164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 哪个 do-while 的写法正确？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286000"/>
              <a:ext cx="5067300" cy="1390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286000"/>
              <a:ext cx="5067300" cy="1133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12230" y="2393950"/>
              <a:ext cx="2634615" cy="10077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 do while(x&lt;5) { ... }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 do { ... } while x&lt;5;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 do { ... } while(x&lt;5)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D. do { ... } while(x&lt;5);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286500" y="2286000"/>
              <a:ext cx="38100" cy="1390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8" name="qs2-w"/>
          <p:cNvGrpSpPr/>
          <p:nvPr/>
        </p:nvGrpSpPr>
        <p:grpSpPr>
          <a:xfrm>
            <a:off x="829818" y="4178300"/>
            <a:ext cx="10523982" cy="1708150"/>
            <a:chOff x="829818" y="4178300"/>
            <a:chExt cx="10523982" cy="1708150"/>
          </a:xfrm>
        </p:grpSpPr>
        <p:sp>
          <p:nvSpPr>
            <p:cNvPr id="20" name="TextBox 20"/>
            <p:cNvSpPr txBox="1"/>
            <p:nvPr/>
          </p:nvSpPr>
          <p:spPr>
            <a:xfrm>
              <a:off x="829818" y="4178300"/>
              <a:ext cx="12317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 判断对错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38200" y="4495800"/>
              <a:ext cx="5067300" cy="1390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01268" y="4641850"/>
              <a:ext cx="3442906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rand() % 100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的范围是 [0, 100]，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也就是包含 0 和 100。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 √ / × ）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38200" y="4495800"/>
              <a:ext cx="38100" cy="1390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278118" y="4178300"/>
              <a:ext cx="12317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 判断对错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286500" y="4495800"/>
              <a:ext cx="5067300" cy="1390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449568" y="4641850"/>
              <a:ext cx="3421951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srand(time(0));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放进 do-while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循环里，能让每次循环都更随机。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 √ / × ）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286500" y="4495800"/>
              <a:ext cx="38100" cy="1390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0" name="a1"/>
          <p:cNvGrpSpPr/>
          <p:nvPr/>
        </p:nvGrpSpPr>
        <p:grpSpPr>
          <a:xfrm>
            <a:off x="829818" y="3778250"/>
            <a:ext cx="4363711" cy="322707"/>
            <a:chOff x="829818" y="3778250"/>
            <a:chExt cx="4363711" cy="322707"/>
          </a:xfrm>
        </p:grpSpPr>
        <p:sp>
          <p:nvSpPr>
            <p:cNvPr id="29" name="TextBox 29"/>
            <p:cNvSpPr txBox="1"/>
            <p:nvPr/>
          </p:nvSpPr>
          <p:spPr>
            <a:xfrm>
              <a:off x="829818" y="3778250"/>
              <a:ext cx="43637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答案：5：先输出一次，再判断 4 &gt; 5 不成立</a:t>
              </a:r>
            </a:p>
          </p:txBody>
        </p:sp>
      </p:grpSp>
      <p:grpSp>
        <p:nvGrpSpPr>
          <p:cNvPr id="32" name="a2"/>
          <p:cNvGrpSpPr/>
          <p:nvPr/>
        </p:nvGrpSpPr>
        <p:grpSpPr>
          <a:xfrm>
            <a:off x="6278118" y="3778250"/>
            <a:ext cx="3262023" cy="322707"/>
            <a:chOff x="6278118" y="3778250"/>
            <a:chExt cx="3262023" cy="322707"/>
          </a:xfrm>
        </p:grpSpPr>
        <p:sp>
          <p:nvSpPr>
            <p:cNvPr id="31" name="TextBox 31"/>
            <p:cNvSpPr txBox="1"/>
            <p:nvPr/>
          </p:nvSpPr>
          <p:spPr>
            <a:xfrm>
              <a:off x="6278118" y="3778250"/>
              <a:ext cx="32620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答案：D：要有括号，结尾有分号</a:t>
              </a:r>
            </a:p>
          </p:txBody>
        </p:sp>
      </p:grpSp>
      <p:grpSp>
        <p:nvGrpSpPr>
          <p:cNvPr id="34" name="a3"/>
          <p:cNvGrpSpPr/>
          <p:nvPr/>
        </p:nvGrpSpPr>
        <p:grpSpPr>
          <a:xfrm>
            <a:off x="829818" y="5988050"/>
            <a:ext cx="2422911" cy="322707"/>
            <a:chOff x="829818" y="5988050"/>
            <a:chExt cx="2422911" cy="322707"/>
          </a:xfrm>
        </p:grpSpPr>
        <p:sp>
          <p:nvSpPr>
            <p:cNvPr id="33" name="TextBox 33"/>
            <p:cNvSpPr txBox="1"/>
            <p:nvPr/>
          </p:nvSpPr>
          <p:spPr>
            <a:xfrm>
              <a:off x="829818" y="5988050"/>
              <a:ext cx="24229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答案：×：范围是 0 ~ 99</a:t>
              </a:r>
            </a:p>
          </p:txBody>
        </p:sp>
      </p:grpSp>
      <p:grpSp>
        <p:nvGrpSpPr>
          <p:cNvPr id="36" name="a4"/>
          <p:cNvGrpSpPr/>
          <p:nvPr/>
        </p:nvGrpSpPr>
        <p:grpSpPr>
          <a:xfrm>
            <a:off x="6278118" y="5988050"/>
            <a:ext cx="3299742" cy="322707"/>
            <a:chOff x="6278118" y="5988050"/>
            <a:chExt cx="3299742" cy="322707"/>
          </a:xfrm>
        </p:grpSpPr>
        <p:sp>
          <p:nvSpPr>
            <p:cNvPr id="35" name="TextBox 35"/>
            <p:cNvSpPr txBox="1"/>
            <p:nvPr/>
          </p:nvSpPr>
          <p:spPr>
            <a:xfrm>
              <a:off x="6278118" y="5988050"/>
              <a:ext cx="3299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答案：×：srand 只在开头写一次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7" name="qa"/>
          <p:cNvGrpSpPr/>
          <p:nvPr/>
        </p:nvGrpSpPr>
        <p:grpSpPr>
          <a:xfrm>
            <a:off x="838200" y="2038350"/>
            <a:ext cx="10515600" cy="1343025"/>
            <a:chOff x="838200" y="2038350"/>
            <a:chExt cx="10515600" cy="1343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662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为什么先做一次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715768" y="2206625"/>
              <a:ext cx="83241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有些事要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先做一次才能判断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（比如猜数），这时用 do-while，循环体至少执行一次。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28194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8194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368" y="2987675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怎样随机想一个数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925318" y="2987675"/>
              <a:ext cx="74134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开头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srand(time(0));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设置种子，再用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rand() % 100 + 1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得到 1~100。</a:t>
              </a:r>
            </a:p>
          </p:txBody>
        </p:sp>
      </p:grpSp>
      <p:grpSp>
        <p:nvGrpSpPr>
          <p:cNvPr id="21" name="pt1"/>
          <p:cNvGrpSpPr/>
          <p:nvPr/>
        </p:nvGrpSpPr>
        <p:grpSpPr>
          <a:xfrm>
            <a:off x="904875" y="3743325"/>
            <a:ext cx="6002807" cy="357632"/>
            <a:chOff x="904875" y="3743325"/>
            <a:chExt cx="6002807" cy="357632"/>
          </a:xfrm>
        </p:grpSpPr>
        <p:sp>
          <p:nvSpPr>
            <p:cNvPr id="18" name="Ellipse 18"/>
            <p:cNvSpPr/>
            <p:nvPr/>
          </p:nvSpPr>
          <p:spPr>
            <a:xfrm>
              <a:off x="904875" y="3743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97382" y="3786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82268" y="3778250"/>
              <a:ext cx="55254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写法：do { 循环体 } while (条件);，结尾的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分号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不能漏</a:t>
              </a:r>
            </a:p>
          </p:txBody>
        </p:sp>
      </p:grpSp>
      <p:grpSp>
        <p:nvGrpSpPr>
          <p:cNvPr id="25" name="pt2"/>
          <p:cNvGrpSpPr/>
          <p:nvPr/>
        </p:nvGrpSpPr>
        <p:grpSpPr>
          <a:xfrm>
            <a:off x="904875" y="4314825"/>
            <a:ext cx="6813556" cy="357632"/>
            <a:chOff x="904875" y="4314825"/>
            <a:chExt cx="6813556" cy="357632"/>
          </a:xfrm>
        </p:grpSpPr>
        <p:sp>
          <p:nvSpPr>
            <p:cNvPr id="22" name="Ellipse 22"/>
            <p:cNvSpPr/>
            <p:nvPr/>
          </p:nvSpPr>
          <p:spPr>
            <a:xfrm>
              <a:off x="904875" y="43148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97382" y="4358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82268" y="4349750"/>
              <a:ext cx="63361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先判断，可能执行 0 次；do-while 先执行，至少执行 1 次</a:t>
              </a:r>
            </a:p>
          </p:txBody>
        </p:sp>
      </p:grpSp>
      <p:grpSp>
        <p:nvGrpSpPr>
          <p:cNvPr id="29" name="pt3"/>
          <p:cNvGrpSpPr/>
          <p:nvPr/>
        </p:nvGrpSpPr>
        <p:grpSpPr>
          <a:xfrm>
            <a:off x="904875" y="4886325"/>
            <a:ext cx="3770471" cy="357632"/>
            <a:chOff x="904875" y="4886325"/>
            <a:chExt cx="3770471" cy="357632"/>
          </a:xfrm>
        </p:grpSpPr>
        <p:sp>
          <p:nvSpPr>
            <p:cNvPr id="26" name="Ellipse 26"/>
            <p:cNvSpPr/>
            <p:nvPr/>
          </p:nvSpPr>
          <p:spPr>
            <a:xfrm>
              <a:off x="904875" y="4886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97382" y="4929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82268" y="4921250"/>
              <a:ext cx="32930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后面写的是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继续循环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的条件</a:t>
              </a:r>
            </a:p>
          </p:txBody>
        </p:sp>
      </p:grpSp>
      <p:grpSp>
        <p:nvGrpSpPr>
          <p:cNvPr id="33" name="pt4"/>
          <p:cNvGrpSpPr/>
          <p:nvPr/>
        </p:nvGrpSpPr>
        <p:grpSpPr>
          <a:xfrm>
            <a:off x="904875" y="5457825"/>
            <a:ext cx="8235144" cy="357632"/>
            <a:chOff x="904875" y="5457825"/>
            <a:chExt cx="8235144" cy="357632"/>
          </a:xfrm>
        </p:grpSpPr>
        <p:sp>
          <p:nvSpPr>
            <p:cNvPr id="30" name="Ellipse 30"/>
            <p:cNvSpPr/>
            <p:nvPr/>
          </p:nvSpPr>
          <p:spPr>
            <a:xfrm>
              <a:off x="904875" y="54578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7382" y="5501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82268" y="5492750"/>
              <a:ext cx="77577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~ b 的随机数：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rand() % (b - a + 1) + a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；头文件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&lt;cstdlib&gt;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&lt;ctime&gt;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</a:t>
              </a:r>
            </a:p>
          </p:txBody>
        </p:sp>
      </p:grpSp>
      <p:grpSp>
        <p:nvGrpSpPr>
          <p:cNvPr id="19" name="todo"/>
          <p:cNvGrpSpPr/>
          <p:nvPr/>
        </p:nvGrpSpPr>
        <p:grpSpPr>
          <a:xfrm>
            <a:off x="914400" y="1619250"/>
            <a:ext cx="4953000" cy="4381500"/>
            <a:chOff x="914400" y="1619250"/>
            <a:chExt cx="4953000" cy="43815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90625" y="24669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74165" y="25064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3149" y="2495550"/>
              <a:ext cx="314268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完成《do-while 循环 课后作业》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90625" y="30003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74165" y="30398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3149" y="3003550"/>
              <a:ext cx="2845308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Dev C++ 里写出完整的猜数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游戏，用"猜中间"的办法玩几次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90625" y="38195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74165" y="38590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3149" y="3822700"/>
              <a:ext cx="2574417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while 与 do-while 对比表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整理在书本 P52</a:t>
              </a:r>
            </a:p>
          </p:txBody>
        </p:sp>
      </p:grpSp>
      <p:grpSp>
        <p:nvGrpSpPr>
          <p:cNvPr id="27" name="next"/>
          <p:cNvGrpSpPr/>
          <p:nvPr/>
        </p:nvGrpSpPr>
        <p:grpSpPr>
          <a:xfrm>
            <a:off x="6324600" y="1619250"/>
            <a:ext cx="4953000" cy="4381500"/>
            <a:chOff x="6324600" y="1619250"/>
            <a:chExt cx="4953000" cy="4381500"/>
          </a:xfrm>
        </p:grpSpPr>
        <p:sp>
          <p:nvSpPr>
            <p:cNvPr id="20" name="Rectangle 20"/>
            <p:cNvSpPr/>
            <p:nvPr/>
          </p:nvSpPr>
          <p:spPr>
            <a:xfrm>
              <a:off x="63246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579870" y="2590800"/>
              <a:ext cx="12488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循环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582537" y="3225800"/>
              <a:ext cx="306546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带着问题预习（书本 P47）：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582918" y="3556000"/>
              <a:ext cx="2531364" cy="1351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"循环 n 次"的模板里，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初始化、条件、更新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分散在三个地方。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能不能把它们写在一行里？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2026-11-04T12:27:31Z</dcterms:created>
  <dcterms:modified xsi:type="dcterms:W3CDTF">2026-11-04T12:27:31Z</dcterms:modified>
  <cp:category/>
  <cp:contentStatus/>
</cp:coreProperties>
</file>