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60"/>
  </p:notesMasterIdLst>
  <p:handoutMasterIdLst>
    <p:handoutMasterId r:id="rId61"/>
  </p:handoutMasterIdLst>
  <p:sldIdLst>
    <p:sldId id="256" r:id="rId2"/>
    <p:sldId id="287" r:id="rId3"/>
    <p:sldId id="302" r:id="rId4"/>
    <p:sldId id="303" r:id="rId5"/>
    <p:sldId id="305" r:id="rId6"/>
    <p:sldId id="306" r:id="rId7"/>
    <p:sldId id="307" r:id="rId8"/>
    <p:sldId id="304" r:id="rId9"/>
    <p:sldId id="308" r:id="rId10"/>
    <p:sldId id="310" r:id="rId11"/>
    <p:sldId id="309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56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355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351" r:id="rId54"/>
    <p:sldId id="352" r:id="rId55"/>
    <p:sldId id="353" r:id="rId56"/>
    <p:sldId id="357" r:id="rId57"/>
    <p:sldId id="358" r:id="rId58"/>
    <p:sldId id="359" r:id="rId59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3369"/>
    <a:srgbClr val="808080"/>
    <a:srgbClr val="008000"/>
    <a:srgbClr val="EF8BAA"/>
    <a:srgbClr val="F75282"/>
    <a:srgbClr val="FF00FF"/>
    <a:srgbClr val="F6CDD9"/>
    <a:srgbClr val="FFF2CC"/>
    <a:srgbClr val="FFD966"/>
    <a:srgbClr val="F68C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896" autoAdjust="0"/>
  </p:normalViewPr>
  <p:slideViewPr>
    <p:cSldViewPr>
      <p:cViewPr varScale="1">
        <p:scale>
          <a:sx n="108" d="100"/>
          <a:sy n="108" d="100"/>
        </p:scale>
        <p:origin x="663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771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循环变量是什么？</a:t>
            </a:r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/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老师让你绕着操场跑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5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圈。你怎么知道自己跑了多少圈，什么时候该停下来呢？”</a:t>
            </a:r>
          </a:p>
          <a:p>
            <a:pPr algn="l"/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“你肯定会下意识地在心里数：‘第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1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圈跑完了’，‘第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2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圈跑完了’，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... 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一直到‘第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5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圈跑完了，可以停了！’对吧？”</a:t>
            </a:r>
          </a:p>
          <a:p>
            <a:pPr algn="l"/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“在这个过程中，你脑子里那个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正在变化、用来计数的数字（</a:t>
            </a:r>
            <a:r>
              <a:rPr lang="en-US" altLang="zh-CN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1, 2, 3, 4, 5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）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，就是‘循环变量’！</a:t>
            </a:r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计算机和我们人一样‘笨’，如果你不让它明确地记着数，它就会无限地跑下去，或者不知道该从哪里开始。”</a:t>
            </a:r>
          </a:p>
          <a:p>
            <a:pPr algn="l"/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“所以，循环变量，就是循环的‘记忆’和‘导航’。”</a:t>
            </a:r>
            <a:endParaRPr lang="zh-CN" altLang="en-US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endParaRPr lang="en-US" altLang="zh-CN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dirty="0"/>
              <a:t>更多写法 </a:t>
            </a:r>
            <a:r>
              <a:rPr lang="en-US" altLang="zh-CN" dirty="0"/>
              <a:t>(</a:t>
            </a:r>
            <a:r>
              <a:rPr lang="zh-CN" altLang="en-US" dirty="0"/>
              <a:t>灵活性展示</a:t>
            </a:r>
            <a:r>
              <a:rPr lang="en-US" altLang="zh-CN" dirty="0"/>
              <a:t>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dirty="0"/>
              <a:t>    *   `int </a:t>
            </a:r>
            <a:r>
              <a:rPr lang="en-US" altLang="zh-CN" dirty="0" err="1"/>
              <a:t>i</a:t>
            </a:r>
            <a:r>
              <a:rPr lang="en-US" altLang="zh-CN" dirty="0"/>
              <a:t> = 0;`  // </a:t>
            </a:r>
            <a:r>
              <a:rPr lang="zh-CN" altLang="en-US" dirty="0"/>
              <a:t>我们可以从 </a:t>
            </a:r>
            <a:r>
              <a:rPr lang="en-US" altLang="zh-CN" dirty="0"/>
              <a:t>0 </a:t>
            </a:r>
            <a:r>
              <a:rPr lang="zh-CN" altLang="en-US" dirty="0"/>
              <a:t>开始计数，这是非常常见的写法！</a:t>
            </a:r>
          </a:p>
          <a:p>
            <a:r>
              <a:rPr lang="zh-CN" altLang="en-US" dirty="0"/>
              <a:t>    *   </a:t>
            </a:r>
            <a:r>
              <a:rPr lang="en-US" altLang="zh-CN" dirty="0"/>
              <a:t>`int </a:t>
            </a:r>
            <a:r>
              <a:rPr lang="en-US" altLang="zh-CN" dirty="0" err="1"/>
              <a:t>i</a:t>
            </a:r>
            <a:r>
              <a:rPr lang="en-US" altLang="zh-CN" dirty="0"/>
              <a:t> = 10;` // </a:t>
            </a:r>
            <a:r>
              <a:rPr lang="zh-CN" altLang="en-US" dirty="0"/>
              <a:t>也可以从 </a:t>
            </a:r>
            <a:r>
              <a:rPr lang="en-US" altLang="zh-CN" dirty="0"/>
              <a:t>10 </a:t>
            </a:r>
            <a:r>
              <a:rPr lang="zh-CN" altLang="en-US" dirty="0"/>
              <a:t>开始。</a:t>
            </a:r>
          </a:p>
          <a:p>
            <a:r>
              <a:rPr lang="zh-CN" altLang="en-US" dirty="0"/>
              <a:t>    *   </a:t>
            </a:r>
            <a:r>
              <a:rPr lang="en-US" altLang="zh-CN" dirty="0"/>
              <a:t>`int </a:t>
            </a:r>
            <a:r>
              <a:rPr lang="en-US" altLang="zh-CN" dirty="0" err="1"/>
              <a:t>i</a:t>
            </a:r>
            <a:r>
              <a:rPr lang="en-US" altLang="zh-CN" dirty="0"/>
              <a:t> = n;`  // </a:t>
            </a:r>
            <a:r>
              <a:rPr lang="zh-CN" altLang="en-US" dirty="0"/>
              <a:t>甚至可以从一个变量的值开始。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我想从</a:t>
            </a:r>
            <a:r>
              <a:rPr lang="en-US" altLang="zh-CN" dirty="0"/>
              <a:t>50</a:t>
            </a:r>
            <a:r>
              <a:rPr lang="zh-CN" altLang="en-US" dirty="0"/>
              <a:t>遍历到</a:t>
            </a:r>
            <a:r>
              <a:rPr lang="en-US" altLang="zh-CN" dirty="0"/>
              <a:t>100</a:t>
            </a:r>
            <a:r>
              <a:rPr lang="zh-CN" altLang="en-US" dirty="0"/>
              <a:t>，起点是</a:t>
            </a:r>
            <a:r>
              <a:rPr lang="en-US" altLang="zh-CN" dirty="0"/>
              <a:t>50</a:t>
            </a:r>
            <a:r>
              <a:rPr lang="zh-CN" altLang="en-US" dirty="0"/>
              <a:t>，我们就应该</a:t>
            </a:r>
            <a:r>
              <a:rPr lang="en-US" altLang="zh-CN" dirty="0"/>
              <a:t>int </a:t>
            </a:r>
            <a:r>
              <a:rPr lang="en-US" altLang="zh-CN" dirty="0" err="1"/>
              <a:t>i</a:t>
            </a:r>
            <a:r>
              <a:rPr lang="en-US" altLang="zh-CN" dirty="0"/>
              <a:t> = 50;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372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也可以有更多写法</a:t>
            </a:r>
            <a:endParaRPr lang="en-US" altLang="zh-CN" dirty="0"/>
          </a:p>
          <a:p>
            <a:r>
              <a:rPr lang="en-US" altLang="zh-CN" dirty="0"/>
              <a:t>    *   `</a:t>
            </a:r>
            <a:r>
              <a:rPr lang="en-US" altLang="zh-CN" dirty="0" err="1"/>
              <a:t>i</a:t>
            </a:r>
            <a:r>
              <a:rPr lang="en-US" altLang="zh-CN" dirty="0"/>
              <a:t> &lt; 5;`    // </a:t>
            </a:r>
            <a:r>
              <a:rPr lang="zh-CN" altLang="en-US" dirty="0"/>
              <a:t>小于</a:t>
            </a:r>
            <a:r>
              <a:rPr lang="en-US" altLang="zh-CN" dirty="0"/>
              <a:t>5 (</a:t>
            </a:r>
            <a:r>
              <a:rPr lang="zh-CN" altLang="en-US" dirty="0"/>
              <a:t>循环到</a:t>
            </a:r>
            <a:r>
              <a:rPr lang="en-US" altLang="zh-CN" dirty="0"/>
              <a:t>4</a:t>
            </a:r>
            <a:r>
              <a:rPr lang="zh-CN" altLang="en-US" dirty="0"/>
              <a:t>为止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 *   `</a:t>
            </a:r>
            <a:r>
              <a:rPr lang="en-US" altLang="zh-CN" dirty="0" err="1"/>
              <a:t>i</a:t>
            </a:r>
            <a:r>
              <a:rPr lang="en-US" altLang="zh-CN" dirty="0"/>
              <a:t> &gt;= 1;`    // </a:t>
            </a:r>
            <a:r>
              <a:rPr lang="zh-CN" altLang="en-US" dirty="0"/>
              <a:t>大于等于</a:t>
            </a:r>
            <a:r>
              <a:rPr lang="en-US" altLang="zh-CN" dirty="0"/>
              <a:t>1 (</a:t>
            </a:r>
            <a:r>
              <a:rPr lang="zh-CN" altLang="en-US" dirty="0"/>
              <a:t>常用于倒数循环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 *   `</a:t>
            </a:r>
            <a:r>
              <a:rPr lang="en-US" altLang="zh-CN" dirty="0" err="1"/>
              <a:t>i</a:t>
            </a:r>
            <a:r>
              <a:rPr lang="en-US" altLang="zh-CN" dirty="0"/>
              <a:t> != 10;`    // </a:t>
            </a:r>
            <a:r>
              <a:rPr lang="zh-CN" altLang="en-US" dirty="0"/>
              <a:t>只要 </a:t>
            </a:r>
            <a:r>
              <a:rPr lang="en-US" altLang="zh-CN" dirty="0" err="1"/>
              <a:t>i</a:t>
            </a:r>
            <a:r>
              <a:rPr lang="en-US" altLang="zh-CN" dirty="0"/>
              <a:t> </a:t>
            </a:r>
            <a:r>
              <a:rPr lang="zh-CN" altLang="en-US" dirty="0"/>
              <a:t>不等于 </a:t>
            </a:r>
            <a:r>
              <a:rPr lang="en-US" altLang="zh-CN" dirty="0"/>
              <a:t>0 </a:t>
            </a:r>
            <a:r>
              <a:rPr lang="zh-CN" altLang="en-US" dirty="0"/>
              <a:t>就继续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792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552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545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925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latin typeface="Consolas" panose="020B0609020204030204" pitchFamily="49" charset="0"/>
              </a:rPr>
              <a:t>你能说说这个程序在做什么吗？</a:t>
            </a:r>
            <a:r>
              <a:rPr lang="en-US" altLang="zh-CN" sz="1200" dirty="0">
                <a:latin typeface="Consolas" panose="020B0609020204030204" pitchFamily="49" charset="0"/>
              </a:rPr>
              <a:t>(</a:t>
            </a:r>
            <a:r>
              <a:rPr lang="zh-CN" altLang="en-US" sz="1200" dirty="0">
                <a:latin typeface="Consolas" panose="020B0609020204030204" pitchFamily="49" charset="0"/>
              </a:rPr>
              <a:t>其中 </a:t>
            </a:r>
            <a:r>
              <a:rPr lang="en-US" altLang="zh-CN" sz="1200" dirty="0">
                <a:latin typeface="Consolas" panose="020B0609020204030204" pitchFamily="49" charset="0"/>
              </a:rPr>
              <a:t>n </a:t>
            </a:r>
            <a:r>
              <a:rPr lang="zh-CN" altLang="en-US" sz="1200" dirty="0">
                <a:latin typeface="Consolas" panose="020B0609020204030204" pitchFamily="49" charset="0"/>
              </a:rPr>
              <a:t>是一个</a:t>
            </a:r>
            <a:r>
              <a:rPr lang="en-US" altLang="zh-CN" sz="1200" dirty="0">
                <a:latin typeface="Consolas" panose="020B0609020204030204" pitchFamily="49" charset="0"/>
              </a:rPr>
              <a:t>int</a:t>
            </a:r>
            <a:r>
              <a:rPr lang="zh-CN" altLang="en-US" sz="1200" dirty="0">
                <a:latin typeface="Consolas" panose="020B0609020204030204" pitchFamily="49" charset="0"/>
              </a:rPr>
              <a:t>类型的变量</a:t>
            </a:r>
            <a:r>
              <a:rPr lang="en-US" altLang="zh-CN" sz="1200" dirty="0">
                <a:latin typeface="Consolas" panose="020B0609020204030204" pitchFamily="49" charset="0"/>
              </a:rPr>
              <a:t>)</a:t>
            </a:r>
            <a:endParaRPr lang="zh-CN" altLang="en-US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912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1.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错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(False)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。初始化部分只在整个循环生命周期中最开始执行 唯一一次，用于设定起点。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2.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错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(False)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循环是“先判断，再执行”。当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变为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6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时，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 &lt;= 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这个条件判断为假，程序会立刻跳出循环，循环体不会被执行。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3.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(True)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循环非常灵活。条件可以是递减的，更新部分也可以是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--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这样的自减操作。从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每次减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，减到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能取得到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1~5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一共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错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(False)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。必须使用分号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来分隔这三个部分。这是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C++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的硬性规定。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533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54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538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329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652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592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231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505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6148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946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6941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6585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0941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6758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2537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106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1560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6294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6436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9574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504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1511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0235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6238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3663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1207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4992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9512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7589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3984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9751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7146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7479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0672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0923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0160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47960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8049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8626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9489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201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9774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72871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32815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98865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86184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272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2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2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86400" y="510540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92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《C++</a:t>
            </a:r>
            <a:r>
              <a:rPr sz="2800" spc="-7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微软雅黑"/>
                <a:cs typeface="微软雅黑"/>
              </a:rPr>
              <a:t>语言基础</a:t>
            </a: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spc="-5" dirty="0">
                <a:solidFill>
                  <a:srgbClr val="FFFFFF"/>
                </a:solidFill>
                <a:cs typeface="微软雅黑"/>
              </a:rPr>
              <a:t>for </a:t>
            </a:r>
            <a:r>
              <a:rPr lang="zh-CN" altLang="en-US" sz="2800" spc="-5" dirty="0">
                <a:solidFill>
                  <a:srgbClr val="FFFFFF"/>
                </a:solidFill>
                <a:cs typeface="微软雅黑"/>
              </a:rPr>
              <a:t>循环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024CC8E-56A2-8192-9699-2C57787097B0}"/>
              </a:ext>
            </a:extLst>
          </p:cNvPr>
          <p:cNvSpPr txBox="1"/>
          <p:nvPr/>
        </p:nvSpPr>
        <p:spPr>
          <a:xfrm>
            <a:off x="2438400" y="2614285"/>
            <a:ext cx="7315200" cy="215956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示例：用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while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循环从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打印到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10</a:t>
            </a:r>
          </a:p>
          <a:p>
            <a:r>
              <a:rPr lang="en-US" altLang="zh-CN" sz="2200" b="1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200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200" b="1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200" b="1" dirty="0">
                <a:solidFill>
                  <a:srgbClr val="000000"/>
                </a:solidFill>
                <a:latin typeface="Consolas" panose="020B0609020204030204" pitchFamily="49" charset="0"/>
              </a:rPr>
              <a:t>;       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循环变量初始化</a:t>
            </a:r>
          </a:p>
          <a:p>
            <a:r>
              <a:rPr lang="en-US" altLang="zh-CN" sz="22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200" b="1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sz="2200" b="1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2.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循环条件判断</a:t>
            </a:r>
          </a:p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200" b="1" dirty="0">
                <a:solidFill>
                  <a:srgbClr val="000000"/>
                </a:solidFill>
                <a:latin typeface="Consolas" panose="020B0609020204030204" pitchFamily="49" charset="0"/>
              </a:rPr>
              <a:t>++;         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3.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循环变量更新</a:t>
            </a:r>
          </a:p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17C2DA-6935-3293-7530-6002267DF6F2}"/>
              </a:ext>
            </a:extLst>
          </p:cNvPr>
          <p:cNvSpPr txBox="1"/>
          <p:nvPr/>
        </p:nvSpPr>
        <p:spPr>
          <a:xfrm>
            <a:off x="1028700" y="1371600"/>
            <a:ext cx="10134600" cy="1139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回顾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循环：只要条件为真，就一直执行。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循环的典型应用场景：从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打印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输出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C91CDF3-DFF2-3A20-3E0C-215E07B70B00}"/>
              </a:ext>
            </a:extLst>
          </p:cNvPr>
          <p:cNvSpPr txBox="1"/>
          <p:nvPr/>
        </p:nvSpPr>
        <p:spPr>
          <a:xfrm>
            <a:off x="1028700" y="4876800"/>
            <a:ext cx="10134600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大家有没有发现，为了实现一个简单的计数循环，我们的代码（初始化、条件、更新）分布在了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个不同的地方？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如果能把它们写在一起，会不会更清晰、更不容易出错呢？”</a:t>
            </a:r>
          </a:p>
        </p:txBody>
      </p:sp>
    </p:spTree>
    <p:extLst>
      <p:ext uri="{BB962C8B-B14F-4D97-AF65-F5344CB8AC3E}">
        <p14:creationId xmlns:p14="http://schemas.microsoft.com/office/powerpoint/2010/main" val="63871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010048-1FC6-4ECB-4A47-4CBF37F4055A}"/>
              </a:ext>
            </a:extLst>
          </p:cNvPr>
          <p:cNvSpPr txBox="1"/>
          <p:nvPr/>
        </p:nvSpPr>
        <p:spPr>
          <a:xfrm>
            <a:off x="1177271" y="1676400"/>
            <a:ext cx="9829800" cy="10524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提供了一种专门将 循环三要素 整合在一起的循环结构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循环！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循环语法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重要！书本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P48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页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:</a:t>
            </a:r>
            <a:endParaRPr lang="zh-CN" altLang="en-US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BE4B6B-7BFA-F5F7-3F55-0EB084ED3214}"/>
              </a:ext>
            </a:extLst>
          </p:cNvPr>
          <p:cNvSpPr txBox="1"/>
          <p:nvPr/>
        </p:nvSpPr>
        <p:spPr>
          <a:xfrm>
            <a:off x="1177271" y="3048000"/>
            <a:ext cx="9829800" cy="228492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标准语法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循环变量初始化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循环条件判断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循环变量更新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循环体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27B7B9C-9986-4A41-8AF2-741D246BB466}"/>
              </a:ext>
            </a:extLst>
          </p:cNvPr>
          <p:cNvSpPr txBox="1"/>
          <p:nvPr/>
        </p:nvSpPr>
        <p:spPr>
          <a:xfrm>
            <a:off x="834371" y="5791200"/>
            <a:ext cx="105156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循环把与循环次数控制相关的代码都集中在了括号里，让代码意图更明确，结构更紧凑</a:t>
            </a:r>
          </a:p>
        </p:txBody>
      </p:sp>
    </p:spTree>
    <p:extLst>
      <p:ext uri="{BB962C8B-B14F-4D97-AF65-F5344CB8AC3E}">
        <p14:creationId xmlns:p14="http://schemas.microsoft.com/office/powerpoint/2010/main" val="29541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BE4B6B-7BFA-F5F7-3F55-0EB084ED3214}"/>
              </a:ext>
            </a:extLst>
          </p:cNvPr>
          <p:cNvSpPr txBox="1"/>
          <p:nvPr/>
        </p:nvSpPr>
        <p:spPr>
          <a:xfrm>
            <a:off x="2607935" y="1445568"/>
            <a:ext cx="6976129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for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循环标准语法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循环变量初始化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循环条件判断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循环变量更新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循环体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D5D2C0E-4AFA-05E2-8D61-39432B6D8274}"/>
              </a:ext>
            </a:extLst>
          </p:cNvPr>
          <p:cNvSpPr txBox="1"/>
          <p:nvPr/>
        </p:nvSpPr>
        <p:spPr>
          <a:xfrm>
            <a:off x="1600200" y="3007213"/>
            <a:ext cx="94488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如何用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循环实现 从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打印输出到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并与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while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循环对比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34E5048-F7DA-4DA9-8C71-D5FF6D02E992}"/>
              </a:ext>
            </a:extLst>
          </p:cNvPr>
          <p:cNvSpPr txBox="1"/>
          <p:nvPr/>
        </p:nvSpPr>
        <p:spPr>
          <a:xfrm>
            <a:off x="786765" y="4148056"/>
            <a:ext cx="4648200" cy="105157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nn-NO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nn-NO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int i = </a:t>
            </a:r>
            <a:r>
              <a:rPr lang="nn-NO" altLang="zh-CN" sz="2000" b="1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nn-NO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; i &lt;= </a:t>
            </a:r>
            <a:r>
              <a:rPr lang="nn-NO" altLang="zh-CN" sz="2000" b="1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nn-NO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; i++) </a:t>
            </a:r>
            <a:r>
              <a:rPr lang="nn-NO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nn-NO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cout &lt;&lt; i &lt;&lt; endl;</a:t>
            </a:r>
          </a:p>
          <a:p>
            <a:r>
              <a:rPr lang="nn-NO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9A2D0D0-20BC-7EBA-6CF5-D138AC3910B8}"/>
              </a:ext>
            </a:extLst>
          </p:cNvPr>
          <p:cNvSpPr txBox="1"/>
          <p:nvPr/>
        </p:nvSpPr>
        <p:spPr>
          <a:xfrm>
            <a:off x="5867400" y="4114800"/>
            <a:ext cx="5715000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b="1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;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循环变量初始化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sz="2000" b="1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2.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循环条件判断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++;  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3.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循环变量更新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AA1FB92-DBF0-02F9-2AF5-D3A6A69D1A33}"/>
              </a:ext>
            </a:extLst>
          </p:cNvPr>
          <p:cNvSpPr txBox="1"/>
          <p:nvPr/>
        </p:nvSpPr>
        <p:spPr>
          <a:xfrm>
            <a:off x="1905000" y="3630133"/>
            <a:ext cx="16764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18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实现</a:t>
            </a:r>
            <a:endParaRPr lang="zh-CN" altLang="en-US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4045261-3793-A333-5E3D-373191A54C18}"/>
              </a:ext>
            </a:extLst>
          </p:cNvPr>
          <p:cNvSpPr txBox="1"/>
          <p:nvPr/>
        </p:nvSpPr>
        <p:spPr>
          <a:xfrm>
            <a:off x="7848600" y="3633631"/>
            <a:ext cx="194310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sz="18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实现</a:t>
            </a:r>
            <a:endParaRPr lang="zh-CN" altLang="en-US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519CC7B-540A-6FA1-15FD-C8AEB581A632}"/>
              </a:ext>
            </a:extLst>
          </p:cNvPr>
          <p:cNvSpPr txBox="1"/>
          <p:nvPr/>
        </p:nvSpPr>
        <p:spPr>
          <a:xfrm>
            <a:off x="1371791" y="5943600"/>
            <a:ext cx="9905618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</a:rPr>
              <a:t>接下来我们详细把 </a:t>
            </a:r>
            <a:r>
              <a:rPr lang="en-US" altLang="zh-CN" sz="2000" b="1" dirty="0">
                <a:latin typeface="Consolas" panose="020B0609020204030204" pitchFamily="49" charset="0"/>
              </a:rPr>
              <a:t>for </a:t>
            </a:r>
            <a:r>
              <a:rPr lang="zh-CN" altLang="en-US" sz="2000" b="1" dirty="0">
                <a:latin typeface="Consolas" panose="020B0609020204030204" pitchFamily="49" charset="0"/>
              </a:rPr>
              <a:t>循环的三个部分拆开来讲，以此来理解 </a:t>
            </a:r>
            <a:r>
              <a:rPr lang="en-US" altLang="zh-CN" sz="2000" b="1" dirty="0">
                <a:latin typeface="Consolas" panose="020B0609020204030204" pitchFamily="49" charset="0"/>
              </a:rPr>
              <a:t>for </a:t>
            </a:r>
            <a:r>
              <a:rPr lang="zh-CN" altLang="en-US" sz="2000" b="1" dirty="0">
                <a:latin typeface="Consolas" panose="020B0609020204030204" pitchFamily="49" charset="0"/>
              </a:rPr>
              <a:t>循环的运行机制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1703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2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BE4B6B-7BFA-F5F7-3F55-0EB084ED3214}"/>
              </a:ext>
            </a:extLst>
          </p:cNvPr>
          <p:cNvSpPr txBox="1"/>
          <p:nvPr/>
        </p:nvSpPr>
        <p:spPr>
          <a:xfrm>
            <a:off x="1176020" y="1447800"/>
            <a:ext cx="9829800" cy="108831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①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循环变量初始化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200" b="1" dirty="0">
                <a:latin typeface="Consolas" panose="020B0609020204030204" pitchFamily="49" charset="0"/>
              </a:rPr>
              <a:t>②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循环条件判断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200" b="1" dirty="0">
                <a:latin typeface="Consolas" panose="020B0609020204030204" pitchFamily="49" charset="0"/>
              </a:rPr>
              <a:t>③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循环变量更新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{   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循环体    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2AD33AC-3135-B2DA-BDC4-58A2894D1386}"/>
              </a:ext>
            </a:extLst>
          </p:cNvPr>
          <p:cNvSpPr txBox="1"/>
          <p:nvPr/>
        </p:nvSpPr>
        <p:spPr>
          <a:xfrm>
            <a:off x="1176020" y="2667000"/>
            <a:ext cx="9829800" cy="18846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① 循环变量初始化：例如可以是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1;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它的作用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是告诉计算机循环变量的初始值：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它也是循环的 起点。告诉程序循环变量计数器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最初的值是多少。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这个部分 只在整个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for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循环开始时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执行一次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，之后就再也不会执行了！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188C4D3-6A80-A53E-46B1-9BAE50C01587}"/>
              </a:ext>
            </a:extLst>
          </p:cNvPr>
          <p:cNvSpPr txBox="1"/>
          <p:nvPr/>
        </p:nvSpPr>
        <p:spPr>
          <a:xfrm>
            <a:off x="1176020" y="4800600"/>
            <a:ext cx="9829800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生活中例子：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例如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操场跑步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需要跑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5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圈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那么我从 第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圈 开始跑！我们就初始化循环变量计数器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0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1;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代表当前的起点是从第一圈开始跑的。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557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BE4B6B-7BFA-F5F7-3F55-0EB084ED3214}"/>
              </a:ext>
            </a:extLst>
          </p:cNvPr>
          <p:cNvSpPr txBox="1"/>
          <p:nvPr/>
        </p:nvSpPr>
        <p:spPr>
          <a:xfrm>
            <a:off x="1176020" y="1447800"/>
            <a:ext cx="9829800" cy="108831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①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循环变量初始化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200" b="1" dirty="0">
                <a:latin typeface="Consolas" panose="020B0609020204030204" pitchFamily="49" charset="0"/>
              </a:rPr>
              <a:t>②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循环条件判断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200" b="1" dirty="0">
                <a:latin typeface="Consolas" panose="020B0609020204030204" pitchFamily="49" charset="0"/>
              </a:rPr>
              <a:t>③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循环变量更新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{   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循环体    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2AD33AC-3135-B2DA-BDC4-58A2894D1386}"/>
              </a:ext>
            </a:extLst>
          </p:cNvPr>
          <p:cNvSpPr txBox="1"/>
          <p:nvPr/>
        </p:nvSpPr>
        <p:spPr>
          <a:xfrm>
            <a:off x="1176020" y="2667000"/>
            <a:ext cx="9829800" cy="21670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② 循环条件判断：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要求这里填写一个布尔表达式，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例如可以是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&lt;= 5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它的作用是让程序判断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要不要继续循环下去。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循环体执行 之前，程序都会检查这个条件。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如果条件为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，就执行循环体；如果为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不成立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，循环立刻结束，跳出循环。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188C4D3-6A80-A53E-46B1-9BAE50C01587}"/>
              </a:ext>
            </a:extLst>
          </p:cNvPr>
          <p:cNvSpPr txBox="1"/>
          <p:nvPr/>
        </p:nvSpPr>
        <p:spPr>
          <a:xfrm>
            <a:off x="1176020" y="4953000"/>
            <a:ext cx="9829800" cy="14229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生活中例子（对于 </a:t>
            </a:r>
            <a:r>
              <a:rPr lang="en-US" altLang="zh-CN" sz="2000" b="1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5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的这个条件）：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还是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操场跑步：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每次跑回起点时，问自己：我跑完的圈数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是否小于等于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圈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？ 如果是，就继续跑下一圈；如果不是，就停下来休息。</a:t>
            </a:r>
          </a:p>
        </p:txBody>
      </p:sp>
    </p:spTree>
    <p:extLst>
      <p:ext uri="{BB962C8B-B14F-4D97-AF65-F5344CB8AC3E}">
        <p14:creationId xmlns:p14="http://schemas.microsoft.com/office/powerpoint/2010/main" val="314098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9BE4B6B-7BFA-F5F7-3F55-0EB084ED3214}"/>
              </a:ext>
            </a:extLst>
          </p:cNvPr>
          <p:cNvSpPr txBox="1"/>
          <p:nvPr/>
        </p:nvSpPr>
        <p:spPr>
          <a:xfrm>
            <a:off x="1176020" y="1447800"/>
            <a:ext cx="9829800" cy="108831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①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循环变量初始化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200" b="1" dirty="0">
                <a:latin typeface="Consolas" panose="020B0609020204030204" pitchFamily="49" charset="0"/>
              </a:rPr>
              <a:t>②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循环条件判断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200" b="1" dirty="0">
                <a:latin typeface="Consolas" panose="020B0609020204030204" pitchFamily="49" charset="0"/>
              </a:rPr>
              <a:t>③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循环变量更新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{   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循环体    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2AD33AC-3135-B2DA-BDC4-58A2894D1386}"/>
              </a:ext>
            </a:extLst>
          </p:cNvPr>
          <p:cNvSpPr txBox="1"/>
          <p:nvPr/>
        </p:nvSpPr>
        <p:spPr>
          <a:xfrm>
            <a:off x="1176020" y="2819400"/>
            <a:ext cx="9829800" cy="1848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③循环变量更新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更新循环变量，例如可以是：</a:t>
            </a:r>
            <a:r>
              <a:rPr lang="en-US" altLang="zh-CN" sz="2000" b="1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++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它在 每一次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循环体执行 之后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执行。让循环能够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向前推进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任务是更新循环变量，使之逐渐接近结束条件，避免无限循环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除了每次让循环变量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+1,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也可以</a:t>
            </a:r>
            <a:r>
              <a:rPr lang="en-US" altLang="zh-CN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 += 2, </a:t>
            </a:r>
            <a:r>
              <a:rPr lang="en-US" altLang="zh-CN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--.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主要是依据不同的情况进行选择。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188C4D3-6A80-A53E-46B1-9BAE50C01587}"/>
              </a:ext>
            </a:extLst>
          </p:cNvPr>
          <p:cNvSpPr txBox="1"/>
          <p:nvPr/>
        </p:nvSpPr>
        <p:spPr>
          <a:xfrm>
            <a:off x="1176020" y="4876800"/>
            <a:ext cx="9829800" cy="14229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生活中例子：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还是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操场跑步：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每跑完一圈，那么我们的循环变量 </a:t>
            </a:r>
            <a:r>
              <a:rPr lang="en-US" altLang="zh-CN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(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也就是计数器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，就应该 加一，代表着我们总共跑的圈数又多了一圈。</a:t>
            </a:r>
          </a:p>
        </p:txBody>
      </p:sp>
    </p:spTree>
    <p:extLst>
      <p:ext uri="{BB962C8B-B14F-4D97-AF65-F5344CB8AC3E}">
        <p14:creationId xmlns:p14="http://schemas.microsoft.com/office/powerpoint/2010/main" val="20756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75F5180-D020-E88B-A0B7-164108FE8715}"/>
              </a:ext>
            </a:extLst>
          </p:cNvPr>
          <p:cNvSpPr txBox="1"/>
          <p:nvPr/>
        </p:nvSpPr>
        <p:spPr>
          <a:xfrm>
            <a:off x="5918200" y="1295400"/>
            <a:ext cx="55880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nn-NO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i = </a:t>
            </a:r>
            <a:r>
              <a:rPr lang="nn-NO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i &lt;= </a:t>
            </a:r>
            <a:r>
              <a:rPr lang="nn-NO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i++) {</a:t>
            </a:r>
          </a:p>
          <a:p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cout &lt;&lt; i &lt;&lt; endl;</a:t>
            </a:r>
          </a:p>
          <a:p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225F38-B185-8D09-96BC-652793A97B03}"/>
              </a:ext>
            </a:extLst>
          </p:cNvPr>
          <p:cNvSpPr txBox="1"/>
          <p:nvPr/>
        </p:nvSpPr>
        <p:spPr>
          <a:xfrm>
            <a:off x="685800" y="1682685"/>
            <a:ext cx="50546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例如对于右侧代码，执行流程如下：</a:t>
            </a:r>
            <a:endParaRPr lang="zh-CN" alt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26798F-236E-D136-C24C-235AF923F780}"/>
              </a:ext>
            </a:extLst>
          </p:cNvPr>
          <p:cNvSpPr txBox="1"/>
          <p:nvPr/>
        </p:nvSpPr>
        <p:spPr>
          <a:xfrm>
            <a:off x="914400" y="2743200"/>
            <a:ext cx="10591800" cy="35915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【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起点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】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执行 </a:t>
            </a:r>
            <a:r>
              <a:rPr lang="zh-CN" alt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初始化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1;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【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检查判断条件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】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判断 </a:t>
            </a:r>
            <a:r>
              <a:rPr lang="zh-CN" alt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条件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5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?)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【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检查结果为：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YES】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执行 </a:t>
            </a:r>
            <a:r>
              <a:rPr lang="zh-CN" alt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循环体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&lt;&lt;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&lt;&lt;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endl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【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推进循环变量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】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执行 </a:t>
            </a:r>
            <a:r>
              <a:rPr lang="zh-CN" altLang="en-US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更新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en-US" altLang="zh-CN" sz="22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现在变为 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【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回头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】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回到 第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步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【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检查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】</a:t>
            </a:r>
            <a:endParaRPr lang="zh-CN" altLang="en-US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重复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2-3-4-5 ...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【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检查结果为：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NO】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变成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时，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 &lt;= 5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为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false) -&gt;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退出循环。</a:t>
            </a:r>
          </a:p>
        </p:txBody>
      </p:sp>
    </p:spTree>
    <p:extLst>
      <p:ext uri="{BB962C8B-B14F-4D97-AF65-F5344CB8AC3E}">
        <p14:creationId xmlns:p14="http://schemas.microsoft.com/office/powerpoint/2010/main" val="268186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75F5180-D020-E88B-A0B7-164108FE8715}"/>
              </a:ext>
            </a:extLst>
          </p:cNvPr>
          <p:cNvSpPr txBox="1"/>
          <p:nvPr/>
        </p:nvSpPr>
        <p:spPr>
          <a:xfrm>
            <a:off x="5918200" y="1295400"/>
            <a:ext cx="55880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nn-NO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i = </a:t>
            </a:r>
            <a:r>
              <a:rPr lang="nn-NO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i &lt;= </a:t>
            </a:r>
            <a:r>
              <a:rPr lang="nn-NO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i++) {</a:t>
            </a:r>
          </a:p>
          <a:p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cout &lt;&lt; i &lt;&lt; endl;</a:t>
            </a:r>
          </a:p>
          <a:p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225F38-B185-8D09-96BC-652793A97B03}"/>
              </a:ext>
            </a:extLst>
          </p:cNvPr>
          <p:cNvSpPr txBox="1"/>
          <p:nvPr/>
        </p:nvSpPr>
        <p:spPr>
          <a:xfrm>
            <a:off x="685800" y="1682685"/>
            <a:ext cx="50546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例如对于右侧代码，执行流程如下：</a:t>
            </a:r>
            <a:endParaRPr lang="zh-CN" alt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AEE3C54-E6A8-F254-93BC-70BB7C8F8AF9}"/>
              </a:ext>
            </a:extLst>
          </p:cNvPr>
          <p:cNvSpPr txBox="1"/>
          <p:nvPr/>
        </p:nvSpPr>
        <p:spPr>
          <a:xfrm>
            <a:off x="838200" y="3657600"/>
            <a:ext cx="10515600" cy="1693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在 </a:t>
            </a:r>
            <a:r>
              <a:rPr lang="en-US" altLang="zh-CN" sz="2400" dirty="0">
                <a:latin typeface="Consolas" panose="020B0609020204030204" pitchFamily="49" charset="0"/>
              </a:rPr>
              <a:t>Dev C++ </a:t>
            </a:r>
            <a:r>
              <a:rPr lang="zh-CN" altLang="en-US" sz="2400" dirty="0">
                <a:latin typeface="Consolas" panose="020B0609020204030204" pitchFamily="49" charset="0"/>
              </a:rPr>
              <a:t>编程软件中写出这个代码。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并</a:t>
            </a:r>
            <a:r>
              <a:rPr lang="zh-CN" altLang="en-US" sz="2400" b="1" dirty="0">
                <a:latin typeface="Consolas" panose="020B0609020204030204" pitchFamily="49" charset="0"/>
              </a:rPr>
              <a:t>尝试修改循环变量和循环条件</a:t>
            </a:r>
            <a:r>
              <a:rPr lang="zh-CN" altLang="en-US" sz="2400" dirty="0">
                <a:latin typeface="Consolas" panose="020B0609020204030204" pitchFamily="49" charset="0"/>
              </a:rPr>
              <a:t>，看看程序会怎么变化。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例如修改 </a:t>
            </a:r>
            <a:r>
              <a:rPr lang="en-US" altLang="zh-CN" sz="2400" dirty="0"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latin typeface="Consolas" panose="020B0609020204030204" pitchFamily="49" charset="0"/>
              </a:rPr>
              <a:t> = 2; </a:t>
            </a:r>
            <a:r>
              <a:rPr lang="zh-CN" altLang="en-US" sz="2400" dirty="0">
                <a:latin typeface="Consolas" panose="020B0609020204030204" pitchFamily="49" charset="0"/>
              </a:rPr>
              <a:t>循环条件为 </a:t>
            </a:r>
            <a:r>
              <a:rPr lang="en-US" altLang="zh-CN" sz="2400" dirty="0" err="1"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latin typeface="Consolas" panose="020B0609020204030204" pitchFamily="49" charset="0"/>
              </a:rPr>
              <a:t> &lt;= 100; </a:t>
            </a:r>
            <a:r>
              <a:rPr lang="zh-CN" altLang="en-US" sz="2400" dirty="0">
                <a:latin typeface="Consolas" panose="020B0609020204030204" pitchFamily="49" charset="0"/>
              </a:rPr>
              <a:t>循环更新为 </a:t>
            </a:r>
            <a:r>
              <a:rPr lang="en-US" altLang="zh-CN" sz="2400" dirty="0" err="1"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latin typeface="Consolas" panose="020B0609020204030204" pitchFamily="49" charset="0"/>
              </a:rPr>
              <a:t>--; </a:t>
            </a:r>
            <a:r>
              <a:rPr lang="zh-CN" altLang="en-US" sz="2400" dirty="0">
                <a:latin typeface="Consolas" panose="020B0609020204030204" pitchFamily="49" charset="0"/>
              </a:rPr>
              <a:t>等等</a:t>
            </a:r>
            <a:r>
              <a:rPr lang="en-US" altLang="zh-CN" sz="2400" dirty="0">
                <a:latin typeface="Consolas" panose="020B0609020204030204" pitchFamily="49" charset="0"/>
              </a:rPr>
              <a:t>...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00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textbox 494"/>
          <p:cNvSpPr/>
          <p:nvPr/>
        </p:nvSpPr>
        <p:spPr>
          <a:xfrm>
            <a:off x="1720216" y="2970223"/>
            <a:ext cx="9404984" cy="2994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5940"/>
              </a:lnSpc>
            </a:pPr>
            <a:r>
              <a:rPr sz="4800" b="1" kern="0" spc="-18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for(</a:t>
            </a:r>
            <a:r>
              <a:rPr sz="4800" b="1" kern="0" spc="5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     </a:t>
            </a:r>
            <a:r>
              <a:rPr sz="4800" b="1" kern="0" spc="-18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r>
              <a:rPr sz="4800" b="1" kern="0" spc="20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</a:t>
            </a:r>
            <a:r>
              <a:rPr sz="4800" b="1" kern="0" spc="-18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i&lt;=n</a:t>
            </a:r>
            <a:r>
              <a:rPr sz="4800" b="1" kern="0" spc="52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</a:t>
            </a:r>
            <a:r>
              <a:rPr sz="4800" b="1" kern="0" spc="-18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r>
              <a:rPr sz="4800" b="1" kern="0" spc="10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 </a:t>
            </a:r>
            <a:r>
              <a:rPr sz="4800" b="1" kern="0" spc="-18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)</a:t>
            </a:r>
            <a:endParaRPr lang="en-US" altLang="en-US" sz="4800" dirty="0"/>
          </a:p>
          <a:p>
            <a:pPr marL="57785" algn="l" rtl="0" eaLnBrk="0">
              <a:lnSpc>
                <a:spcPts val="5940"/>
              </a:lnSpc>
            </a:pPr>
            <a:r>
              <a:rPr sz="4800" b="1" kern="0" spc="-2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{</a:t>
            </a:r>
            <a:endParaRPr lang="en-US" altLang="en-US" sz="48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1200" dirty="0"/>
          </a:p>
          <a:p>
            <a:pPr marL="76835" algn="l" rtl="0" eaLnBrk="0">
              <a:lnSpc>
                <a:spcPts val="6070"/>
              </a:lnSpc>
              <a:spcBef>
                <a:spcPts val="0"/>
              </a:spcBef>
            </a:pPr>
            <a:r>
              <a:rPr sz="4800" b="1" kern="0" spc="-2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}</a:t>
            </a:r>
            <a:endParaRPr lang="en-US" altLang="en-US" sz="4800" dirty="0"/>
          </a:p>
        </p:txBody>
      </p:sp>
      <p:sp>
        <p:nvSpPr>
          <p:cNvPr id="496" name="path"/>
          <p:cNvSpPr/>
          <p:nvPr/>
        </p:nvSpPr>
        <p:spPr>
          <a:xfrm>
            <a:off x="6676858" y="2498350"/>
            <a:ext cx="2178308" cy="1780863"/>
          </a:xfrm>
          <a:custGeom>
            <a:avLst/>
            <a:gdLst/>
            <a:ahLst/>
            <a:cxnLst/>
            <a:rect l="0" t="0" r="0" b="0"/>
            <a:pathLst>
              <a:path w="3430" h="2804">
                <a:moveTo>
                  <a:pt x="30" y="1402"/>
                </a:moveTo>
                <a:lnTo>
                  <a:pt x="1715" y="30"/>
                </a:lnTo>
                <a:lnTo>
                  <a:pt x="3400" y="1402"/>
                </a:lnTo>
                <a:lnTo>
                  <a:pt x="1715" y="2774"/>
                </a:lnTo>
                <a:lnTo>
                  <a:pt x="30" y="1402"/>
                </a:lnTo>
                <a:close/>
              </a:path>
            </a:pathLst>
          </a:custGeom>
          <a:noFill/>
          <a:ln w="38215" cap="flat">
            <a:solidFill>
              <a:srgbClr val="BF9000">
                <a:alpha val="100000"/>
              </a:srgbClr>
            </a:solidFill>
            <a:prstDash val="solid"/>
            <a:round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98" name="picture 4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57342" y="3996565"/>
            <a:ext cx="4825437" cy="962794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1A7B5B2D-4719-04F3-BA38-335AAAF045F8}"/>
              </a:ext>
            </a:extLst>
          </p:cNvPr>
          <p:cNvGrpSpPr/>
          <p:nvPr/>
        </p:nvGrpSpPr>
        <p:grpSpPr>
          <a:xfrm>
            <a:off x="4600497" y="1981200"/>
            <a:ext cx="3235960" cy="1047750"/>
            <a:chOff x="4600497" y="2078464"/>
            <a:chExt cx="3235960" cy="1047750"/>
          </a:xfrm>
        </p:grpSpPr>
        <p:pic>
          <p:nvPicPr>
            <p:cNvPr id="500" name="picture 5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13197" y="2091164"/>
              <a:ext cx="3210138" cy="997436"/>
            </a:xfrm>
            <a:prstGeom prst="rect">
              <a:avLst/>
            </a:prstGeom>
          </p:spPr>
        </p:pic>
        <p:sp>
          <p:nvSpPr>
            <p:cNvPr id="502" name="textbox 502"/>
            <p:cNvSpPr/>
            <p:nvPr/>
          </p:nvSpPr>
          <p:spPr>
            <a:xfrm>
              <a:off x="4600497" y="2078464"/>
              <a:ext cx="3235960" cy="10477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en-US" altLang="en-US" sz="800" dirty="0"/>
            </a:p>
            <a:p>
              <a:pPr marL="2419985" algn="l" rtl="0" eaLnBrk="0">
                <a:lnSpc>
                  <a:spcPct val="82000"/>
                </a:lnSpc>
                <a:spcBef>
                  <a:spcPts val="0"/>
                </a:spcBef>
              </a:pPr>
              <a:r>
                <a:rPr sz="4000" kern="0" spc="-10" dirty="0">
                  <a:solidFill>
                    <a:srgbClr val="7F6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②</a:t>
              </a:r>
              <a:endParaRPr lang="en-US" altLang="en-US" sz="4000" dirty="0"/>
            </a:p>
          </p:txBody>
        </p:sp>
      </p:grpSp>
      <p:pic>
        <p:nvPicPr>
          <p:cNvPr id="504" name="picture 5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047130" y="3939032"/>
            <a:ext cx="3101265" cy="1004564"/>
          </a:xfrm>
          <a:prstGeom prst="rect">
            <a:avLst/>
          </a:prstGeom>
        </p:spPr>
      </p:pic>
      <p:sp>
        <p:nvSpPr>
          <p:cNvPr id="506" name="textbox 506"/>
          <p:cNvSpPr/>
          <p:nvPr/>
        </p:nvSpPr>
        <p:spPr>
          <a:xfrm>
            <a:off x="3434651" y="4430215"/>
            <a:ext cx="1326514" cy="796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070"/>
              </a:lnSpc>
            </a:pPr>
            <a:r>
              <a:rPr sz="4800" b="1" kern="0" spc="-9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cout</a:t>
            </a:r>
            <a:endParaRPr lang="en-US" altLang="en-US" sz="4800" dirty="0"/>
          </a:p>
        </p:txBody>
      </p:sp>
      <p:graphicFrame>
        <p:nvGraphicFramePr>
          <p:cNvPr id="508" name="table 5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839869"/>
              </p:ext>
            </p:extLst>
          </p:nvPr>
        </p:nvGraphicFramePr>
        <p:xfrm>
          <a:off x="3176282" y="4541365"/>
          <a:ext cx="3889375" cy="708025"/>
        </p:xfrm>
        <a:graphic>
          <a:graphicData uri="http://schemas.openxmlformats.org/drawingml/2006/table">
            <a:tbl>
              <a:tblPr/>
              <a:tblGrid>
                <a:gridCol w="388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80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44000"/>
                        </a:lnSpc>
                      </a:pPr>
                      <a:endParaRPr lang="en-US" altLang="en-US" sz="100" dirty="0"/>
                    </a:p>
                    <a:p>
                      <a:pPr marL="1601470" algn="l" rtl="0" eaLnBrk="0">
                        <a:lnSpc>
                          <a:spcPct val="95000"/>
                        </a:lnSpc>
                      </a:pPr>
                      <a:r>
                        <a:rPr sz="4800" b="1" kern="0" spc="-9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&lt;&lt; </a:t>
                      </a:r>
                      <a:r>
                        <a:rPr sz="4000" b="1" kern="0" spc="-9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"*";</a:t>
                      </a:r>
                      <a:endParaRPr lang="en-US" altLang="en-US" sz="4000" dirty="0"/>
                    </a:p>
                  </a:txBody>
                  <a:tcPr marL="0" marR="0" marT="0" marB="0">
                    <a:lnL w="3810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482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12" name="picture 5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534048" y="2258778"/>
            <a:ext cx="1031215" cy="652984"/>
          </a:xfrm>
          <a:prstGeom prst="rect">
            <a:avLst/>
          </a:prstGeom>
        </p:spPr>
      </p:pic>
      <p:graphicFrame>
        <p:nvGraphicFramePr>
          <p:cNvPr id="514" name="table 5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569991"/>
              </p:ext>
            </p:extLst>
          </p:nvPr>
        </p:nvGraphicFramePr>
        <p:xfrm>
          <a:off x="3251828" y="2972345"/>
          <a:ext cx="2759709" cy="795020"/>
        </p:xfrm>
        <a:graphic>
          <a:graphicData uri="http://schemas.openxmlformats.org/drawingml/2006/table">
            <a:tbl>
              <a:tblPr/>
              <a:tblGrid>
                <a:gridCol w="2759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50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69000"/>
                        </a:lnSpc>
                      </a:pPr>
                      <a:endParaRPr lang="en-US" altLang="en-US" sz="100" dirty="0"/>
                    </a:p>
                    <a:p>
                      <a:pPr marL="198755" algn="l" rtl="0" eaLnBrk="0">
                        <a:lnSpc>
                          <a:spcPts val="6070"/>
                        </a:lnSpc>
                      </a:pPr>
                      <a:r>
                        <a:rPr sz="4800" b="1" kern="0" spc="-10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r>
                        <a:rPr sz="4800" b="1" kern="0" spc="38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4800" b="1" kern="0" spc="-100" dirty="0">
                          <a:solidFill>
                            <a:srgbClr val="80808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i=1</a:t>
                      </a:r>
                      <a:endParaRPr lang="en-US" altLang="en-US" sz="4800" dirty="0"/>
                    </a:p>
                  </a:txBody>
                  <a:tcPr marL="0" marR="0" marT="0" marB="0">
                    <a:lnL w="38100" cap="flat" cmpd="sng" algn="ctr">
                      <a:solidFill>
                        <a:srgbClr val="8FA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8FA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8FA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8FA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6" name="textbox 516"/>
          <p:cNvSpPr/>
          <p:nvPr/>
        </p:nvSpPr>
        <p:spPr>
          <a:xfrm>
            <a:off x="9467635" y="2970223"/>
            <a:ext cx="317500" cy="796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6070"/>
              </a:lnSpc>
            </a:pPr>
            <a:r>
              <a:rPr sz="4600" b="1" kern="0" spc="-250" dirty="0">
                <a:solidFill>
                  <a:srgbClr val="80808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</a:t>
            </a:r>
            <a:endParaRPr lang="en-US" altLang="en-US" sz="4600" dirty="0"/>
          </a:p>
        </p:txBody>
      </p:sp>
      <p:graphicFrame>
        <p:nvGraphicFramePr>
          <p:cNvPr id="518" name="table 5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554839"/>
              </p:ext>
            </p:extLst>
          </p:nvPr>
        </p:nvGraphicFramePr>
        <p:xfrm>
          <a:off x="9228143" y="3049057"/>
          <a:ext cx="1559873" cy="687070"/>
        </p:xfrm>
        <a:graphic>
          <a:graphicData uri="http://schemas.openxmlformats.org/drawingml/2006/table">
            <a:tbl>
              <a:tblPr/>
              <a:tblGrid>
                <a:gridCol w="1559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70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2000"/>
                        </a:lnSpc>
                      </a:pPr>
                      <a:endParaRPr lang="en-US" altLang="en-US" sz="1000" dirty="0">
                        <a:latin typeface="Consolas" panose="020B0609020204030204" pitchFamily="49" charset="0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>
                        <a:latin typeface="Consolas" panose="020B0609020204030204" pitchFamily="49" charset="0"/>
                      </a:endParaRPr>
                    </a:p>
                    <a:p>
                      <a:pPr marL="566420" algn="l" rtl="0" eaLnBrk="0">
                        <a:lnSpc>
                          <a:spcPts val="2875"/>
                        </a:lnSpc>
                      </a:pPr>
                      <a:endParaRPr lang="en-US" altLang="en-US" sz="3600" dirty="0"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20" name="picture 5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856893" y="2537224"/>
            <a:ext cx="2150456" cy="530929"/>
          </a:xfrm>
          <a:prstGeom prst="rect">
            <a:avLst/>
          </a:prstGeom>
        </p:spPr>
      </p:pic>
      <p:sp>
        <p:nvSpPr>
          <p:cNvPr id="522" name="rect"/>
          <p:cNvSpPr/>
          <p:nvPr/>
        </p:nvSpPr>
        <p:spPr>
          <a:xfrm>
            <a:off x="2244656" y="6257382"/>
            <a:ext cx="6170955" cy="38186"/>
          </a:xfrm>
          <a:prstGeom prst="rect">
            <a:avLst/>
          </a:prstGeom>
          <a:solidFill>
            <a:srgbClr val="ED336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4" name="textbox 524"/>
          <p:cNvSpPr/>
          <p:nvPr/>
        </p:nvSpPr>
        <p:spPr>
          <a:xfrm>
            <a:off x="3980959" y="2165824"/>
            <a:ext cx="516255" cy="5264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4000" kern="0" spc="-150" dirty="0">
                <a:solidFill>
                  <a:srgbClr val="2F559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</a:t>
            </a:r>
            <a:endParaRPr lang="en-US" altLang="en-US" sz="4000" dirty="0"/>
          </a:p>
        </p:txBody>
      </p:sp>
      <p:sp>
        <p:nvSpPr>
          <p:cNvPr id="526" name="textbox 526"/>
          <p:cNvSpPr/>
          <p:nvPr/>
        </p:nvSpPr>
        <p:spPr>
          <a:xfrm>
            <a:off x="2575459" y="4978498"/>
            <a:ext cx="515619" cy="5257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4000" kern="0" spc="-160" dirty="0">
                <a:solidFill>
                  <a:srgbClr val="5482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</a:t>
            </a:r>
            <a:endParaRPr lang="en-US" altLang="en-US" sz="4000" dirty="0"/>
          </a:p>
        </p:txBody>
      </p:sp>
      <p:sp>
        <p:nvSpPr>
          <p:cNvPr id="528" name="textbox 528"/>
          <p:cNvSpPr/>
          <p:nvPr/>
        </p:nvSpPr>
        <p:spPr>
          <a:xfrm>
            <a:off x="8780256" y="2013965"/>
            <a:ext cx="515619" cy="5257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4000" kern="0" spc="-160" dirty="0">
                <a:solidFill>
                  <a:srgbClr val="2F559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⑤</a:t>
            </a:r>
            <a:endParaRPr lang="en-US" altLang="en-US" sz="4000" dirty="0"/>
          </a:p>
        </p:txBody>
      </p:sp>
      <p:sp>
        <p:nvSpPr>
          <p:cNvPr id="530" name="textbox 530"/>
          <p:cNvSpPr/>
          <p:nvPr/>
        </p:nvSpPr>
        <p:spPr>
          <a:xfrm>
            <a:off x="8968383" y="4963916"/>
            <a:ext cx="515619" cy="5257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algn="r" rtl="0" eaLnBrk="0">
              <a:lnSpc>
                <a:spcPct val="82000"/>
              </a:lnSpc>
            </a:pPr>
            <a:r>
              <a:rPr sz="4000" kern="0" spc="-160" dirty="0">
                <a:solidFill>
                  <a:srgbClr val="7030A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④</a:t>
            </a:r>
            <a:endParaRPr lang="en-US" altLang="en-US" sz="4000" dirty="0"/>
          </a:p>
        </p:txBody>
      </p:sp>
      <p:sp>
        <p:nvSpPr>
          <p:cNvPr id="532" name="textbox 532"/>
          <p:cNvSpPr/>
          <p:nvPr/>
        </p:nvSpPr>
        <p:spPr>
          <a:xfrm>
            <a:off x="6623722" y="4127898"/>
            <a:ext cx="529590" cy="2965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4000"/>
              </a:lnSpc>
            </a:pP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YES</a:t>
            </a:r>
            <a:endParaRPr lang="en-US" altLang="en-US" sz="2400" dirty="0"/>
          </a:p>
        </p:txBody>
      </p:sp>
      <p:sp>
        <p:nvSpPr>
          <p:cNvPr id="534" name="textbox 534"/>
          <p:cNvSpPr/>
          <p:nvPr/>
        </p:nvSpPr>
        <p:spPr>
          <a:xfrm>
            <a:off x="8249147" y="4090304"/>
            <a:ext cx="348615" cy="2965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4000"/>
              </a:lnSpc>
            </a:pPr>
            <a:r>
              <a:rPr sz="2400" b="1" kern="0" spc="-4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NO</a:t>
            </a:r>
            <a:endParaRPr lang="en-US" altLang="en-US" sz="2400" dirty="0"/>
          </a:p>
        </p:txBody>
      </p:sp>
      <p:sp>
        <p:nvSpPr>
          <p:cNvPr id="536" name="rect"/>
          <p:cNvSpPr/>
          <p:nvPr/>
        </p:nvSpPr>
        <p:spPr>
          <a:xfrm>
            <a:off x="8415611" y="4424835"/>
            <a:ext cx="45719" cy="1878701"/>
          </a:xfrm>
          <a:prstGeom prst="rect">
            <a:avLst/>
          </a:prstGeom>
          <a:solidFill>
            <a:srgbClr val="ED336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3788741-964B-AF1B-AF36-9C21FDB7CAF8}"/>
              </a:ext>
            </a:extLst>
          </p:cNvPr>
          <p:cNvSpPr txBox="1"/>
          <p:nvPr/>
        </p:nvSpPr>
        <p:spPr>
          <a:xfrm>
            <a:off x="9714130" y="3018036"/>
            <a:ext cx="990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808080"/>
                </a:solidFill>
              </a:rPr>
              <a:t>++</a:t>
            </a:r>
            <a:endParaRPr lang="zh-CN" altLang="en-US" sz="4000" b="1" dirty="0">
              <a:solidFill>
                <a:srgbClr val="80808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AFEE88-A3F0-F4A7-F686-6C74CD2D48E5}"/>
              </a:ext>
            </a:extLst>
          </p:cNvPr>
          <p:cNvSpPr txBox="1"/>
          <p:nvPr/>
        </p:nvSpPr>
        <p:spPr>
          <a:xfrm>
            <a:off x="7127854" y="5819553"/>
            <a:ext cx="1245881" cy="400110"/>
          </a:xfrm>
          <a:prstGeom prst="rect">
            <a:avLst/>
          </a:prstGeom>
          <a:solidFill>
            <a:srgbClr val="ED3369"/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退出循环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1346D56B-D7C0-48BC-94CD-684E222FF223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4EE94BB-393D-4F79-5406-3FB62179A3F9}"/>
              </a:ext>
            </a:extLst>
          </p:cNvPr>
          <p:cNvSpPr txBox="1"/>
          <p:nvPr/>
        </p:nvSpPr>
        <p:spPr>
          <a:xfrm>
            <a:off x="812201" y="1356081"/>
            <a:ext cx="4308768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Consolas" panose="020B0609020204030204" pitchFamily="49" charset="0"/>
              </a:rPr>
              <a:t>for </a:t>
            </a:r>
            <a:r>
              <a:rPr lang="zh-CN" altLang="en-US" sz="2800" b="1" dirty="0">
                <a:latin typeface="Consolas" panose="020B0609020204030204" pitchFamily="49" charset="0"/>
              </a:rPr>
              <a:t>循环的运行顺序图示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6459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0197A09-4D21-C64C-EBDC-B1FB884E6D6E}"/>
              </a:ext>
            </a:extLst>
          </p:cNvPr>
          <p:cNvSpPr txBox="1"/>
          <p:nvPr/>
        </p:nvSpPr>
        <p:spPr>
          <a:xfrm>
            <a:off x="685800" y="2269928"/>
            <a:ext cx="10744200" cy="3081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循环括号里的第一部分（初始化）在每次循环开始时都会执行一次。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for (int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= 1;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&lt;= 5;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++)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这个循环中，当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的值变成 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6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的时候，循环体内部的代码还会最后执行一次。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for (int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= 5;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&gt;= 1;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--)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这个 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循环的循环次数为 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5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次。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循环括号里的三个部分必须用逗号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隔开。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178E00-6951-8C94-E0ED-9255C30AD558}"/>
              </a:ext>
            </a:extLst>
          </p:cNvPr>
          <p:cNvSpPr txBox="1"/>
          <p:nvPr/>
        </p:nvSpPr>
        <p:spPr>
          <a:xfrm>
            <a:off x="685800" y="1447800"/>
            <a:ext cx="3048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课堂练习：判断正误</a:t>
            </a:r>
            <a:endParaRPr lang="zh-CN" alt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54E555C-D8C4-A1B5-6B17-CBE2BFB64174}"/>
              </a:ext>
            </a:extLst>
          </p:cNvPr>
          <p:cNvSpPr txBox="1"/>
          <p:nvPr/>
        </p:nvSpPr>
        <p:spPr>
          <a:xfrm>
            <a:off x="4240530" y="5791200"/>
            <a:ext cx="3429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答案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: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错、错、对、错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4647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178E00-6951-8C94-E0ED-9255C30AD558}"/>
              </a:ext>
            </a:extLst>
          </p:cNvPr>
          <p:cNvSpPr txBox="1"/>
          <p:nvPr/>
        </p:nvSpPr>
        <p:spPr>
          <a:xfrm>
            <a:off x="685800" y="1447800"/>
            <a:ext cx="3810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课堂练习：看代码说结果</a:t>
            </a:r>
            <a:endParaRPr lang="zh-CN" alt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E941B7-A937-6F18-D28B-4A7AFB6EA31F}"/>
              </a:ext>
            </a:extLst>
          </p:cNvPr>
          <p:cNvSpPr txBox="1"/>
          <p:nvPr/>
        </p:nvSpPr>
        <p:spPr>
          <a:xfrm>
            <a:off x="2857500" y="2971348"/>
            <a:ext cx="6477000" cy="16055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我被执行了！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循环结束！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C65118D-D3C9-150F-0901-E8BE14E3CA92}"/>
              </a:ext>
            </a:extLst>
          </p:cNvPr>
          <p:cNvSpPr txBox="1"/>
          <p:nvPr/>
        </p:nvSpPr>
        <p:spPr>
          <a:xfrm>
            <a:off x="685800" y="2209800"/>
            <a:ext cx="556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/>
              <a:t>下面的代码执行后，会打印出什么？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F17701B-1C34-446E-5C37-7D7E30B773E0}"/>
              </a:ext>
            </a:extLst>
          </p:cNvPr>
          <p:cNvSpPr txBox="1"/>
          <p:nvPr/>
        </p:nvSpPr>
        <p:spPr>
          <a:xfrm>
            <a:off x="685800" y="4876800"/>
            <a:ext cx="10668000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答案： 只会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输出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循环结束！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因为循环的初始值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，而第一次进行条件判断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 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时，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&lt; 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的结果就是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。所以循环体一次都不会执行，程序直接跳过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循环。</a:t>
            </a:r>
          </a:p>
        </p:txBody>
      </p:sp>
    </p:spTree>
    <p:extLst>
      <p:ext uri="{BB962C8B-B14F-4D97-AF65-F5344CB8AC3E}">
        <p14:creationId xmlns:p14="http://schemas.microsoft.com/office/powerpoint/2010/main" val="304534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178E00-6951-8C94-E0ED-9255C30AD558}"/>
              </a:ext>
            </a:extLst>
          </p:cNvPr>
          <p:cNvSpPr txBox="1"/>
          <p:nvPr/>
        </p:nvSpPr>
        <p:spPr>
          <a:xfrm>
            <a:off x="685800" y="1447800"/>
            <a:ext cx="3810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课堂练习：修复代码</a:t>
            </a:r>
            <a:endParaRPr lang="zh-CN" alt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C65118D-D3C9-150F-0901-E8BE14E3CA92}"/>
              </a:ext>
            </a:extLst>
          </p:cNvPr>
          <p:cNvSpPr txBox="1"/>
          <p:nvPr/>
        </p:nvSpPr>
        <p:spPr>
          <a:xfrm>
            <a:off x="685800" y="2022266"/>
            <a:ext cx="10668000" cy="1139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下面的代码想打印从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的数字，但是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却无法达到效果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。请问错在哪里，应该如何修改？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E37C367-79E8-0298-4091-4291F3EE3317}"/>
              </a:ext>
            </a:extLst>
          </p:cNvPr>
          <p:cNvSpPr txBox="1"/>
          <p:nvPr/>
        </p:nvSpPr>
        <p:spPr>
          <a:xfrm>
            <a:off x="2921000" y="3248883"/>
            <a:ext cx="635000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nn-NO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i = </a:t>
            </a:r>
            <a:r>
              <a:rPr lang="nn-NO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i &lt;= </a:t>
            </a:r>
            <a:r>
              <a:rPr lang="nn-NO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i--) {</a:t>
            </a:r>
          </a:p>
          <a:p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cout &lt;&lt; i &lt;&lt; endl;</a:t>
            </a:r>
          </a:p>
          <a:p>
            <a:r>
              <a:rPr lang="nn-NO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5B254F4-AA7C-CEEB-3F67-D01886532B9F}"/>
              </a:ext>
            </a:extLst>
          </p:cNvPr>
          <p:cNvSpPr txBox="1"/>
          <p:nvPr/>
        </p:nvSpPr>
        <p:spPr>
          <a:xfrm>
            <a:off x="685800" y="4800600"/>
            <a:ext cx="10668000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答案： 错误在于循环变量更新部分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--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的初始值是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，条件是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。但每次循环后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都在变小（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0, -1, ...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），这导致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永远都满足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5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的条件，从而造成无限循环。故应该将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--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改为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0748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69E0AA-FBD5-7907-FC12-8DFCF1FFD604}"/>
              </a:ext>
            </a:extLst>
          </p:cNvPr>
          <p:cNvSpPr txBox="1"/>
          <p:nvPr/>
        </p:nvSpPr>
        <p:spPr>
          <a:xfrm>
            <a:off x="800100" y="1547752"/>
            <a:ext cx="10591800" cy="29041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例</a:t>
            </a:r>
            <a:r>
              <a:rPr lang="en-US" altLang="zh-CN" sz="2400" b="1" dirty="0">
                <a:latin typeface="Consolas" panose="020B0609020204030204" pitchFamily="49" charset="0"/>
              </a:rPr>
              <a:t>4-1 Apples Plus(</a:t>
            </a:r>
            <a:r>
              <a:rPr lang="zh-CN" altLang="en-US" sz="2400" b="1" dirty="0">
                <a:latin typeface="Consolas" panose="020B0609020204030204" pitchFamily="49" charset="0"/>
              </a:rPr>
              <a:t>书本</a:t>
            </a:r>
            <a:r>
              <a:rPr lang="en-US" altLang="zh-CN" sz="2400" b="1" dirty="0">
                <a:latin typeface="Consolas" panose="020B0609020204030204" pitchFamily="49" charset="0"/>
              </a:rPr>
              <a:t>P48</a:t>
            </a:r>
            <a:r>
              <a:rPr lang="zh-CN" altLang="en-US" sz="2400" b="1" dirty="0">
                <a:latin typeface="Consolas" panose="020B0609020204030204" pitchFamily="49" charset="0"/>
              </a:rPr>
              <a:t>页</a:t>
            </a:r>
            <a:r>
              <a:rPr lang="en-US" altLang="zh-CN" sz="2400" b="1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小</a:t>
            </a:r>
            <a:r>
              <a:rPr lang="en-US" altLang="zh-CN" sz="2000" dirty="0">
                <a:latin typeface="Consolas" panose="020B0609020204030204" pitchFamily="49" charset="0"/>
              </a:rPr>
              <a:t>B </a:t>
            </a:r>
            <a:r>
              <a:rPr lang="zh-CN" altLang="en-US" sz="2000" dirty="0">
                <a:latin typeface="Consolas" panose="020B0609020204030204" pitchFamily="49" charset="0"/>
              </a:rPr>
              <a:t>今天一共吃掉了 </a:t>
            </a:r>
            <a:r>
              <a:rPr lang="en-US" altLang="zh-CN" sz="2000" dirty="0">
                <a:latin typeface="Consolas" panose="020B0609020204030204" pitchFamily="49" charset="0"/>
              </a:rPr>
              <a:t>L (1 ≤ L ≤ 100)</a:t>
            </a:r>
            <a:r>
              <a:rPr lang="zh-CN" altLang="en-US" sz="2000" dirty="0">
                <a:latin typeface="Consolas" panose="020B0609020204030204" pitchFamily="49" charset="0"/>
              </a:rPr>
              <a:t>个苹果。她从吃第</a:t>
            </a:r>
            <a:r>
              <a:rPr lang="en-US" altLang="zh-CN" sz="2000" dirty="0">
                <a:latin typeface="Consolas" panose="020B0609020204030204" pitchFamily="49" charset="0"/>
              </a:rPr>
              <a:t>1</a:t>
            </a:r>
            <a:r>
              <a:rPr lang="zh-CN" altLang="en-US" sz="2000" dirty="0">
                <a:latin typeface="Consolas" panose="020B0609020204030204" pitchFamily="49" charset="0"/>
              </a:rPr>
              <a:t>个苹果开始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每吃一个苹果都会在纸上记录下来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在纸上写出一行“</a:t>
            </a:r>
            <a:r>
              <a:rPr lang="en-US" altLang="zh-CN" sz="2000" dirty="0">
                <a:latin typeface="Consolas" panose="020B0609020204030204" pitchFamily="49" charset="0"/>
              </a:rPr>
              <a:t>Today, I ate x apples.”, </a:t>
            </a:r>
            <a:r>
              <a:rPr lang="zh-CN" altLang="en-US" sz="2000" dirty="0">
                <a:latin typeface="Consolas" panose="020B0609020204030204" pitchFamily="49" charset="0"/>
              </a:rPr>
              <a:t>其中</a:t>
            </a:r>
            <a:r>
              <a:rPr lang="en-US" altLang="zh-CN" sz="2000" dirty="0">
                <a:latin typeface="Consolas" panose="020B0609020204030204" pitchFamily="49" charset="0"/>
              </a:rPr>
              <a:t>, x </a:t>
            </a:r>
            <a:r>
              <a:rPr lang="zh-CN" altLang="en-US" sz="2000" dirty="0">
                <a:latin typeface="Consolas" panose="020B0609020204030204" pitchFamily="49" charset="0"/>
              </a:rPr>
              <a:t>是指吃到第几个苹果</a:t>
            </a:r>
            <a:r>
              <a:rPr lang="en-US" altLang="zh-CN" sz="2000" dirty="0">
                <a:latin typeface="Consolas" panose="020B0609020204030204" pitchFamily="49" charset="0"/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在她吃第一个苹果时</a:t>
            </a:r>
            <a:r>
              <a:rPr lang="en-US" altLang="zh-CN" sz="2000" dirty="0"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</a:rPr>
              <a:t>别忘了 </a:t>
            </a:r>
            <a:r>
              <a:rPr lang="en-US" altLang="zh-CN" sz="2000" dirty="0">
                <a:latin typeface="Consolas" panose="020B0609020204030204" pitchFamily="49" charset="0"/>
              </a:rPr>
              <a:t>apple </a:t>
            </a:r>
            <a:r>
              <a:rPr lang="zh-CN" altLang="en-US" sz="2000" dirty="0">
                <a:latin typeface="Consolas" panose="020B0609020204030204" pitchFamily="49" charset="0"/>
              </a:rPr>
              <a:t>这个单词后面不用加上代表复数的</a:t>
            </a:r>
            <a:r>
              <a:rPr lang="en-US" altLang="zh-CN" sz="2000" dirty="0">
                <a:latin typeface="Consolas" panose="020B0609020204030204" pitchFamily="49" charset="0"/>
              </a:rPr>
              <a:t>s</a:t>
            </a:r>
            <a:r>
              <a:rPr lang="zh-CN" altLang="en-US" sz="2000" dirty="0">
                <a:latin typeface="Consolas" panose="020B0609020204030204" pitchFamily="49" charset="0"/>
              </a:rPr>
              <a:t>。她吃完苹果后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在纸上记录了什么内容</a:t>
            </a:r>
            <a:r>
              <a:rPr lang="en-US" altLang="zh-CN" sz="2000" dirty="0">
                <a:latin typeface="Consolas" panose="020B0609020204030204" pitchFamily="49" charset="0"/>
              </a:rPr>
              <a:t>?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72479F8-F913-F55D-C58E-618D4DDB72C9}"/>
              </a:ext>
            </a:extLst>
          </p:cNvPr>
          <p:cNvSpPr txBox="1"/>
          <p:nvPr/>
        </p:nvSpPr>
        <p:spPr>
          <a:xfrm>
            <a:off x="800100" y="4886960"/>
            <a:ext cx="10591800" cy="12933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Consolas" panose="020B0609020204030204" pitchFamily="49" charset="0"/>
              </a:rPr>
              <a:t>分析</a:t>
            </a:r>
            <a:r>
              <a:rPr lang="en-US" altLang="zh-CN" dirty="0">
                <a:latin typeface="Consolas" panose="020B0609020204030204" pitchFamily="49" charset="0"/>
              </a:rPr>
              <a:t>:</a:t>
            </a:r>
            <a:r>
              <a:rPr lang="zh-CN" altLang="en-US" dirty="0">
                <a:latin typeface="Consolas" panose="020B0609020204030204" pitchFamily="49" charset="0"/>
              </a:rPr>
              <a:t>在分支结构程序设计一章已介绍过如何写出一条语句。但是当八尾勇吃掉了 </a:t>
            </a:r>
            <a:r>
              <a:rPr lang="en-US" altLang="zh-CN" dirty="0">
                <a:latin typeface="Consolas" panose="020B0609020204030204" pitchFamily="49" charset="0"/>
              </a:rPr>
              <a:t>100 </a:t>
            </a:r>
            <a:r>
              <a:rPr lang="zh-CN" altLang="en-US" dirty="0">
                <a:latin typeface="Consolas" panose="020B0609020204030204" pitchFamily="49" charset="0"/>
              </a:rPr>
              <a:t>个苹果的时候</a:t>
            </a:r>
            <a:r>
              <a:rPr lang="en-US" altLang="zh-CN" dirty="0">
                <a:latin typeface="Consolas" panose="020B0609020204030204" pitchFamily="49" charset="0"/>
              </a:rPr>
              <a:t>, </a:t>
            </a:r>
            <a:r>
              <a:rPr lang="zh-CN" altLang="en-US" dirty="0">
                <a:latin typeface="Consolas" panose="020B0609020204030204" pitchFamily="49" charset="0"/>
              </a:rPr>
              <a:t>真的要写出 </a:t>
            </a:r>
            <a:r>
              <a:rPr lang="en-US" altLang="zh-CN" dirty="0">
                <a:latin typeface="Consolas" panose="020B0609020204030204" pitchFamily="49" charset="0"/>
              </a:rPr>
              <a:t>100 </a:t>
            </a:r>
            <a:r>
              <a:rPr lang="zh-CN" altLang="en-US" dirty="0">
                <a:latin typeface="Consolas" panose="020B0609020204030204" pitchFamily="49" charset="0"/>
              </a:rPr>
              <a:t>条语句吗</a:t>
            </a:r>
            <a:r>
              <a:rPr lang="en-US" altLang="zh-CN" dirty="0">
                <a:latin typeface="Consolas" panose="020B0609020204030204" pitchFamily="49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panose="020B0609020204030204" pitchFamily="49" charset="0"/>
              </a:rPr>
              <a:t>当然不用</a:t>
            </a:r>
            <a:r>
              <a:rPr lang="en-US" altLang="zh-CN" dirty="0">
                <a:latin typeface="Consolas" panose="020B0609020204030204" pitchFamily="49" charset="0"/>
              </a:rPr>
              <a:t>,</a:t>
            </a:r>
            <a:r>
              <a:rPr lang="zh-CN" altLang="en-US" dirty="0">
                <a:latin typeface="Consolas" panose="020B0609020204030204" pitchFamily="49" charset="0"/>
              </a:rPr>
              <a:t>因为看起来写语句是重复的工作</a:t>
            </a:r>
            <a:r>
              <a:rPr lang="en-US" altLang="zh-CN" dirty="0">
                <a:latin typeface="Consolas" panose="020B0609020204030204" pitchFamily="49" charset="0"/>
              </a:rPr>
              <a:t>,</a:t>
            </a:r>
            <a:r>
              <a:rPr lang="zh-CN" altLang="en-US" dirty="0">
                <a:latin typeface="Consolas" panose="020B0609020204030204" pitchFamily="49" charset="0"/>
              </a:rPr>
              <a:t>只需要让计算机重复地去写每一行就可以了。</a:t>
            </a:r>
          </a:p>
        </p:txBody>
      </p:sp>
    </p:spTree>
    <p:extLst>
      <p:ext uri="{BB962C8B-B14F-4D97-AF65-F5344CB8AC3E}">
        <p14:creationId xmlns:p14="http://schemas.microsoft.com/office/powerpoint/2010/main" val="3389108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092AC72-3FFB-7CF3-41FE-A94293045527}"/>
              </a:ext>
            </a:extLst>
          </p:cNvPr>
          <p:cNvSpPr txBox="1"/>
          <p:nvPr/>
        </p:nvSpPr>
        <p:spPr>
          <a:xfrm>
            <a:off x="904240" y="1447800"/>
            <a:ext cx="10288270" cy="23963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分析问题：</a:t>
            </a:r>
            <a:endParaRPr lang="en-US" altLang="zh-CN" sz="22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输入一个整数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，代表总共要吃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个苹果。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从第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个吃到第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个，每吃一个，就要打印一句话。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这句话的格式是：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Today, I ate x apple(s).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有一个特殊规则： 当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时，单词是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apple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；当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大于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时，单词是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apples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B91F5A1-DB83-58F0-7741-B0786D0B6A66}"/>
              </a:ext>
            </a:extLst>
          </p:cNvPr>
          <p:cNvSpPr txBox="1"/>
          <p:nvPr/>
        </p:nvSpPr>
        <p:spPr>
          <a:xfrm>
            <a:off x="904240" y="4148745"/>
            <a:ext cx="1028827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如果我们输入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，正确的输出应该是什么样的呢？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F195738-8BE6-7EED-6297-8BE0CA874108}"/>
              </a:ext>
            </a:extLst>
          </p:cNvPr>
          <p:cNvSpPr txBox="1"/>
          <p:nvPr/>
        </p:nvSpPr>
        <p:spPr>
          <a:xfrm>
            <a:off x="4328795" y="5105400"/>
            <a:ext cx="343916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</a:rPr>
              <a:t>Today, I ate 1 apple.</a:t>
            </a:r>
          </a:p>
          <a:p>
            <a:r>
              <a:rPr lang="zh-CN" altLang="en-US" sz="2000" dirty="0">
                <a:latin typeface="Consolas" panose="020B0609020204030204" pitchFamily="49" charset="0"/>
              </a:rPr>
              <a:t>Today, I ate 2 apples.</a:t>
            </a:r>
          </a:p>
          <a:p>
            <a:r>
              <a:rPr lang="zh-CN" altLang="en-US" sz="2000" dirty="0">
                <a:latin typeface="Consolas" panose="020B0609020204030204" pitchFamily="49" charset="0"/>
              </a:rPr>
              <a:t>Today, I ate 3 apples.</a:t>
            </a:r>
          </a:p>
        </p:txBody>
      </p:sp>
    </p:spTree>
    <p:extLst>
      <p:ext uri="{BB962C8B-B14F-4D97-AF65-F5344CB8AC3E}">
        <p14:creationId xmlns:p14="http://schemas.microsoft.com/office/powerpoint/2010/main" val="1698222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B64D-74EF-0145-D7B6-304FC47FEFC7}"/>
              </a:ext>
            </a:extLst>
          </p:cNvPr>
          <p:cNvSpPr txBox="1"/>
          <p:nvPr/>
        </p:nvSpPr>
        <p:spPr>
          <a:xfrm>
            <a:off x="876300" y="1476771"/>
            <a:ext cx="10439400" cy="23501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分析问题本质：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重复性： 我们要打印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句话，这个动作是重复的。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这应该用循环！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规律性： 句子里的数字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，是从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1, 2, 3, ...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一直变化到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循环里的循环变量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特殊性： 第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句话和后面的话，有一个的不同（有没有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‘s’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用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语句来判断。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FCCD4B5-8C41-B025-56B7-F1FE0E80B4FF}"/>
              </a:ext>
            </a:extLst>
          </p:cNvPr>
          <p:cNvSpPr txBox="1"/>
          <p:nvPr/>
        </p:nvSpPr>
        <p:spPr>
          <a:xfrm>
            <a:off x="876300" y="4216400"/>
            <a:ext cx="10439400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我们先不管要不要加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's'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，我们先让程序能重复打印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次。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根据我们刚学的，要循环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次，并且计数要从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循环的括号里应该怎么写？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8FBD734-4282-0164-4799-992A0BB5D355}"/>
              </a:ext>
            </a:extLst>
          </p:cNvPr>
          <p:cNvSpPr txBox="1"/>
          <p:nvPr/>
        </p:nvSpPr>
        <p:spPr>
          <a:xfrm>
            <a:off x="3124200" y="5572780"/>
            <a:ext cx="60198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b="1" i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(int </a:t>
            </a:r>
            <a:r>
              <a:rPr lang="en-US" altLang="zh-CN" sz="2800" b="1" i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800" b="1" i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1; </a:t>
            </a:r>
            <a:r>
              <a:rPr lang="en-US" altLang="zh-CN" sz="2800" b="1" i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800" b="1" i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L; </a:t>
            </a:r>
            <a:r>
              <a:rPr lang="en-US" altLang="zh-CN" sz="2800" b="1" i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800" b="1" i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++)</a:t>
            </a:r>
            <a:endParaRPr lang="en-US" altLang="zh-CN" sz="28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301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7CB81FC-3DA2-31A8-03AB-A8B1566F6B89}"/>
              </a:ext>
            </a:extLst>
          </p:cNvPr>
          <p:cNvSpPr txBox="1"/>
          <p:nvPr/>
        </p:nvSpPr>
        <p:spPr>
          <a:xfrm>
            <a:off x="1790700" y="1371600"/>
            <a:ext cx="8610600" cy="382155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L;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L;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输入苹果总数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L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搭建一个从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循环到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L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的框架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L;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L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次，循环变量 </a:t>
            </a:r>
            <a:r>
              <a:rPr lang="en-US" altLang="zh-CN" sz="2000" b="1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b="1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b="1" dirty="0">
                <a:solidFill>
                  <a:srgbClr val="008000"/>
                </a:solidFill>
                <a:latin typeface="Consolas" panose="020B0609020204030204" pitchFamily="49" charset="0"/>
              </a:rPr>
              <a:t>的值会从 </a:t>
            </a:r>
            <a:r>
              <a:rPr lang="en-US" altLang="zh-CN" sz="2000" b="1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sz="2000" b="1" dirty="0">
                <a:solidFill>
                  <a:srgbClr val="008000"/>
                </a:solidFill>
                <a:latin typeface="Consolas" panose="020B0609020204030204" pitchFamily="49" charset="0"/>
              </a:rPr>
              <a:t>变到 </a:t>
            </a:r>
            <a:r>
              <a:rPr lang="en-US" altLang="zh-CN" sz="2000" b="1" dirty="0">
                <a:solidFill>
                  <a:srgbClr val="008000"/>
                </a:solidFill>
                <a:latin typeface="Consolas" panose="020B0609020204030204" pitchFamily="49" charset="0"/>
              </a:rPr>
              <a:t>L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我们要做的事情就写在这里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1B8484B-E024-E53B-A2DA-4B84FC43A70A}"/>
              </a:ext>
            </a:extLst>
          </p:cNvPr>
          <p:cNvSpPr txBox="1"/>
          <p:nvPr/>
        </p:nvSpPr>
        <p:spPr>
          <a:xfrm>
            <a:off x="838200" y="5334000"/>
            <a:ext cx="10515600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现在程序的骨架搭好了。输入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，它就能循环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次。接下来，我们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要往里面循环体里填充内容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，也就是每一句具体要输出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什么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9708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1B8484B-E024-E53B-A2DA-4B84FC43A70A}"/>
              </a:ext>
            </a:extLst>
          </p:cNvPr>
          <p:cNvSpPr txBox="1"/>
          <p:nvPr/>
        </p:nvSpPr>
        <p:spPr>
          <a:xfrm>
            <a:off x="1676400" y="4775241"/>
            <a:ext cx="86868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现在的问题是，什么时候在这句话后面补充一个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呢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?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4441A7-6B7C-C23C-3A12-2AA2F80C120B}"/>
              </a:ext>
            </a:extLst>
          </p:cNvPr>
          <p:cNvSpPr txBox="1"/>
          <p:nvPr/>
        </p:nvSpPr>
        <p:spPr>
          <a:xfrm>
            <a:off x="990600" y="1524000"/>
            <a:ext cx="10363200" cy="1426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在循环的内部，我们每次都要打印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Today, I ate ...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这部分是固定不变的。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而每天变化的数字，我们用循环变量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来代替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循环变量 </a:t>
            </a:r>
            <a:r>
              <a:rPr lang="en-US" altLang="zh-CN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的值会从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变到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L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apple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这个单词也是固定的。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F58E32-57AA-A21D-2799-C495239C8829}"/>
              </a:ext>
            </a:extLst>
          </p:cNvPr>
          <p:cNvSpPr txBox="1"/>
          <p:nvPr/>
        </p:nvSpPr>
        <p:spPr>
          <a:xfrm>
            <a:off x="990600" y="3311206"/>
            <a:ext cx="4038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所以，循环体内部的核心代码是：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9846FB8-9257-3F29-10AC-1FED33E2EA2E}"/>
              </a:ext>
            </a:extLst>
          </p:cNvPr>
          <p:cNvSpPr txBox="1"/>
          <p:nvPr/>
        </p:nvSpPr>
        <p:spPr>
          <a:xfrm>
            <a:off x="2209800" y="3907136"/>
            <a:ext cx="7467600" cy="49757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"Today, I ate 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 apple"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272AE5A-CF97-D9FB-FB42-978D4183DC39}"/>
              </a:ext>
            </a:extLst>
          </p:cNvPr>
          <p:cNvSpPr txBox="1"/>
          <p:nvPr/>
        </p:nvSpPr>
        <p:spPr>
          <a:xfrm>
            <a:off x="1676400" y="5767419"/>
            <a:ext cx="9144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答：当吃的苹果数大于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的时候，也就是当 </a:t>
            </a:r>
            <a:r>
              <a:rPr lang="en-US" altLang="zh-CN" sz="24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 1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的时候。</a:t>
            </a:r>
          </a:p>
        </p:txBody>
      </p:sp>
    </p:spTree>
    <p:extLst>
      <p:ext uri="{BB962C8B-B14F-4D97-AF65-F5344CB8AC3E}">
        <p14:creationId xmlns:p14="http://schemas.microsoft.com/office/powerpoint/2010/main" val="19700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F35A9E-A2C5-EE89-B7A4-D708CF1109CE}"/>
              </a:ext>
            </a:extLst>
          </p:cNvPr>
          <p:cNvSpPr txBox="1"/>
          <p:nvPr/>
        </p:nvSpPr>
        <p:spPr>
          <a:xfrm>
            <a:off x="838200" y="1524000"/>
            <a:ext cx="105156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所以我们可以在打印完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apple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之后，紧接着加一个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判断。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541E887-77ED-560B-D104-187D187E81BA}"/>
              </a:ext>
            </a:extLst>
          </p:cNvPr>
          <p:cNvSpPr txBox="1"/>
          <p:nvPr/>
        </p:nvSpPr>
        <p:spPr>
          <a:xfrm>
            <a:off x="2743200" y="2514600"/>
            <a:ext cx="6350000" cy="289822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循环体内部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"Today, I ate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apple"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大于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，就补充一个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's'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"s"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最后，不管有没有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‘s’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，都要加上句号和换行符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"." 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184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11A6D07-AAA8-3184-770E-0DDA92632BFD}"/>
              </a:ext>
            </a:extLst>
          </p:cNvPr>
          <p:cNvSpPr txBox="1"/>
          <p:nvPr/>
        </p:nvSpPr>
        <p:spPr>
          <a:xfrm>
            <a:off x="4114800" y="1219200"/>
            <a:ext cx="7239000" cy="511422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L;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L;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&lt;= L;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先打印每一句都相同的部分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"Today, I ate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apple"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2.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根据循环变量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的值，判断是否需要加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's'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"s"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3.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打印句末的句号和换行符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"."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78A0FC7-21B5-FDC4-D147-F4338D969A9D}"/>
              </a:ext>
            </a:extLst>
          </p:cNvPr>
          <p:cNvSpPr txBox="1"/>
          <p:nvPr/>
        </p:nvSpPr>
        <p:spPr>
          <a:xfrm>
            <a:off x="685800" y="3208783"/>
            <a:ext cx="3276600" cy="1135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例</a:t>
            </a:r>
            <a:r>
              <a:rPr lang="en-US" altLang="zh-CN" sz="2400" b="1" dirty="0">
                <a:latin typeface="Consolas" panose="020B0609020204030204" pitchFamily="49" charset="0"/>
              </a:rPr>
              <a:t>4-1 Apples Plus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完整代码：</a:t>
            </a:r>
          </a:p>
        </p:txBody>
      </p:sp>
    </p:spTree>
    <p:extLst>
      <p:ext uri="{BB962C8B-B14F-4D97-AF65-F5344CB8AC3E}">
        <p14:creationId xmlns:p14="http://schemas.microsoft.com/office/powerpoint/2010/main" val="3911260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11A6D07-AAA8-3184-770E-0DDA92632BFD}"/>
              </a:ext>
            </a:extLst>
          </p:cNvPr>
          <p:cNvSpPr txBox="1"/>
          <p:nvPr/>
        </p:nvSpPr>
        <p:spPr>
          <a:xfrm>
            <a:off x="4343400" y="1447800"/>
            <a:ext cx="7239000" cy="228267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L;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"Today, I ate 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 apple"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"s"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"."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FE5F59E-88A8-173C-F6FB-C21497A912E5}"/>
              </a:ext>
            </a:extLst>
          </p:cNvPr>
          <p:cNvSpPr txBox="1"/>
          <p:nvPr/>
        </p:nvSpPr>
        <p:spPr>
          <a:xfrm>
            <a:off x="762000" y="3872841"/>
            <a:ext cx="10820400" cy="22282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识别重复性任务：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看到“重复做某事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次”，立刻想到用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巧用循环变量：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循环变量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不仅能控制循环次数，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因为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它的值本身还代表着当前是第几次循环，故还可以能参与到程序逻辑和输出中。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循环嵌套分支：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在循环体内部使用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语句，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能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解决“大部分情况有规律，少数情况特殊”的问题。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2A37D3-B81D-D0E8-C159-354A83294708}"/>
              </a:ext>
            </a:extLst>
          </p:cNvPr>
          <p:cNvSpPr txBox="1"/>
          <p:nvPr/>
        </p:nvSpPr>
        <p:spPr>
          <a:xfrm>
            <a:off x="762000" y="2261956"/>
            <a:ext cx="1905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知识点总结</a:t>
            </a:r>
          </a:p>
        </p:txBody>
      </p:sp>
    </p:spTree>
    <p:extLst>
      <p:ext uri="{BB962C8B-B14F-4D97-AF65-F5344CB8AC3E}">
        <p14:creationId xmlns:p14="http://schemas.microsoft.com/office/powerpoint/2010/main" val="412938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597631E-B696-DB6F-F230-337B1D27CCFE}"/>
                  </a:ext>
                </a:extLst>
              </p:cNvPr>
              <p:cNvSpPr txBox="1"/>
              <p:nvPr/>
            </p:nvSpPr>
            <p:spPr>
              <a:xfrm>
                <a:off x="990600" y="1600200"/>
                <a:ext cx="10363200" cy="336585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latin typeface="Consolas" panose="020B0609020204030204" pitchFamily="49" charset="0"/>
                  </a:rPr>
                  <a:t>例</a:t>
                </a:r>
                <a:r>
                  <a:rPr lang="en-US" altLang="zh-CN" sz="2400" b="1" dirty="0">
                    <a:latin typeface="Consolas" panose="020B0609020204030204" pitchFamily="49" charset="0"/>
                  </a:rPr>
                  <a:t>4-2 </a:t>
                </a:r>
                <a:r>
                  <a:rPr lang="zh-CN" altLang="en-US" sz="2400" b="1" dirty="0">
                    <a:latin typeface="Consolas" panose="020B0609020204030204" pitchFamily="49" charset="0"/>
                  </a:rPr>
                  <a:t>找最小值</a:t>
                </a:r>
                <a:r>
                  <a:rPr lang="en-US" altLang="zh-CN" sz="2400" b="1" dirty="0">
                    <a:latin typeface="Consolas" panose="020B0609020204030204" pitchFamily="49" charset="0"/>
                  </a:rPr>
                  <a:t>(P49</a:t>
                </a:r>
                <a:r>
                  <a:rPr lang="zh-CN" altLang="en-US" sz="2400" b="1" dirty="0">
                    <a:latin typeface="Consolas" panose="020B0609020204030204" pitchFamily="49" charset="0"/>
                  </a:rPr>
                  <a:t>页</a:t>
                </a:r>
                <a:r>
                  <a:rPr lang="en-US" altLang="zh-CN" sz="2400" b="1" dirty="0">
                    <a:latin typeface="Consolas" panose="020B0609020204030204" pitchFamily="49" charset="0"/>
                  </a:rPr>
                  <a:t>, B0044)</a:t>
                </a:r>
                <a:endParaRPr lang="zh-CN" altLang="en-US" sz="2400" b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给出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个整数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，求这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个整数中最小值是什么。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第一行输入一个正整数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，表示数字个数。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第二行输入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个非负整数，表示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…</m:t>
                    </m:r>
                    <m:sSub>
                      <m:sSub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，以空格隔开。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输出一个非负整数，表示这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个非负整数中的最小值。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597631E-B696-DB6F-F230-337B1D27C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600200"/>
                <a:ext cx="10363200" cy="3365858"/>
              </a:xfrm>
              <a:prstGeom prst="rect">
                <a:avLst/>
              </a:prstGeom>
              <a:blipFill>
                <a:blip r:embed="rId3"/>
                <a:stretch>
                  <a:fillRect l="-941" b="-19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507EFB81-67CC-762C-1443-034E11300940}"/>
              </a:ext>
            </a:extLst>
          </p:cNvPr>
          <p:cNvSpPr txBox="1"/>
          <p:nvPr/>
        </p:nvSpPr>
        <p:spPr>
          <a:xfrm>
            <a:off x="3228816" y="5639713"/>
            <a:ext cx="5734368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200" dirty="0">
                <a:latin typeface="Consolas" panose="020B0609020204030204" pitchFamily="49" charset="0"/>
              </a:rPr>
              <a:t>给你 </a:t>
            </a:r>
            <a:r>
              <a:rPr lang="en-US" altLang="zh-CN" sz="2200" dirty="0">
                <a:latin typeface="Consolas" panose="020B0609020204030204" pitchFamily="49" charset="0"/>
              </a:rPr>
              <a:t>n </a:t>
            </a:r>
            <a:r>
              <a:rPr lang="zh-CN" altLang="en-US" sz="2200" dirty="0">
                <a:latin typeface="Consolas" panose="020B0609020204030204" pitchFamily="49" charset="0"/>
              </a:rPr>
              <a:t>个数字，你怎么找出最小的那个？</a:t>
            </a:r>
          </a:p>
        </p:txBody>
      </p:sp>
    </p:spTree>
    <p:extLst>
      <p:ext uri="{BB962C8B-B14F-4D97-AF65-F5344CB8AC3E}">
        <p14:creationId xmlns:p14="http://schemas.microsoft.com/office/powerpoint/2010/main" val="1253247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70F341-185A-BB4A-E445-1FCF5F3E3CA7}"/>
              </a:ext>
            </a:extLst>
          </p:cNvPr>
          <p:cNvSpPr txBox="1"/>
          <p:nvPr/>
        </p:nvSpPr>
        <p:spPr>
          <a:xfrm>
            <a:off x="762000" y="1524000"/>
            <a:ext cx="10668000" cy="14691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我们换个描述：</a:t>
            </a:r>
            <a:endParaRPr lang="en-US" altLang="zh-CN" sz="22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老师现在要大家一个一个地报上自己的学号，但我不知道咱们班有多少同学。在我听完所有人的学号后，我需要立刻说出那个最小的学号。我应该怎么做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我需要记住每一个人的学号吗？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3B62C5-5A83-0E6F-C32A-C57E184758A5}"/>
              </a:ext>
            </a:extLst>
          </p:cNvPr>
          <p:cNvSpPr txBox="1"/>
          <p:nvPr/>
        </p:nvSpPr>
        <p:spPr>
          <a:xfrm>
            <a:off x="762000" y="3419623"/>
            <a:ext cx="10662920" cy="18846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好像并不需要。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我只需要记住到目前为止听到的那个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最小的学号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，一旦听到了一个新的学号，我们拿这个新学号与最小的学号进行比较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，如果它比最小的学号还小，那我们就替换这个新的最小学号，否则的话就跳过这个学号。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A4E04A5-157F-76E5-E358-7E5A78C4C743}"/>
              </a:ext>
            </a:extLst>
          </p:cNvPr>
          <p:cNvSpPr txBox="1"/>
          <p:nvPr/>
        </p:nvSpPr>
        <p:spPr>
          <a:xfrm>
            <a:off x="762000" y="5670490"/>
            <a:ext cx="1066292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这种 只记住当前最优值，然后不断迎接新的挑战者 的方法，就是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我们将会讲解的 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打擂台算法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07047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2E7B8B-B463-DD14-CE97-A2B5FD99463E}"/>
              </a:ext>
            </a:extLst>
          </p:cNvPr>
          <p:cNvSpPr txBox="1"/>
          <p:nvPr/>
        </p:nvSpPr>
        <p:spPr>
          <a:xfrm>
            <a:off x="990600" y="1524000"/>
            <a:ext cx="10439400" cy="25860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目标：找到最小值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搭建擂台：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首先，我们需要一个擂主。但比赛还没开始，没有擂主怎么办？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策略： 我们可以设置第一个数字为擂主，我们要求第一个数字上场能直接获胜，于是我们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设置一个虚拟擂主。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为了保证第一个上场的挑战者一定能赢，这个虚拟擂主必须非常弱。我们需要找到最小值，越小的越强，所以我们先假定一个比所有可能学号都大的数（比如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100000000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）当擂主。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5F8EFAE-6825-AD1F-54D3-2D26BA671101}"/>
              </a:ext>
            </a:extLst>
          </p:cNvPr>
          <p:cNvSpPr txBox="1"/>
          <p:nvPr/>
        </p:nvSpPr>
        <p:spPr>
          <a:xfrm>
            <a:off x="975360" y="4521292"/>
            <a:ext cx="10439400" cy="14229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选手依次挑战：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第一个选手（输入的第一个数字）上场。他肯定比那个的虚拟擂主小。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挑战成功！ 他把虚拟擂主打下台，自己成了新擂主。</a:t>
            </a:r>
          </a:p>
        </p:txBody>
      </p:sp>
    </p:spTree>
    <p:extLst>
      <p:ext uri="{BB962C8B-B14F-4D97-AF65-F5344CB8AC3E}">
        <p14:creationId xmlns:p14="http://schemas.microsoft.com/office/powerpoint/2010/main" val="301599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1D8DE71-D6CA-F398-E34A-275DF2C62001}"/>
              </a:ext>
            </a:extLst>
          </p:cNvPr>
          <p:cNvSpPr txBox="1"/>
          <p:nvPr/>
        </p:nvSpPr>
        <p:spPr>
          <a:xfrm>
            <a:off x="838200" y="1447800"/>
            <a:ext cx="10515600" cy="28079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比赛继续：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第二个选手上场，挑战当前的擂主。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 第二个选手比擂主小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挑战成功！ 他成为新擂主。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 第二个选手不比擂主小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挑战失败！ 擂主守擂成功，继续待在台上。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循环往复：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每一个新来的选手，都重复这个挑战过程。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6557DAF-6E89-BD3A-A227-4DFE555A74FF}"/>
              </a:ext>
            </a:extLst>
          </p:cNvPr>
          <p:cNvSpPr txBox="1"/>
          <p:nvPr/>
        </p:nvSpPr>
        <p:spPr>
          <a:xfrm>
            <a:off x="838200" y="5029200"/>
            <a:ext cx="10515600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当所有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个选手都上过台后，最后还留在擂台上的那个人，数值肯定比所有人都要小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也就是我们想要的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最小值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80025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0B7F2E4-1A38-FE1C-E33F-90CDA695992B}"/>
              </a:ext>
            </a:extLst>
          </p:cNvPr>
          <p:cNvSpPr txBox="1"/>
          <p:nvPr/>
        </p:nvSpPr>
        <p:spPr>
          <a:xfrm>
            <a:off x="876300" y="1544382"/>
            <a:ext cx="10439400" cy="27028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刚才我们用打擂台的比喻，把怎么找出最小值这个问题的步骤想得非常清楚了。这个步骤，我们称之为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算法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但计算机听不懂故事，它只懂代码。所以我们现在把我们每一个角色和每一个动作，都要翻译成计算机能听懂的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语言。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60D509A-D2CE-14C2-EC7B-63FB04E9E509}"/>
              </a:ext>
            </a:extLst>
          </p:cNvPr>
          <p:cNvSpPr txBox="1"/>
          <p:nvPr/>
        </p:nvSpPr>
        <p:spPr>
          <a:xfrm>
            <a:off x="3048000" y="5293236"/>
            <a:ext cx="6096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Consolas" panose="020B0609020204030204" pitchFamily="49" charset="0"/>
              </a:rPr>
              <a:t>接下来我们一步一步来翻译为 </a:t>
            </a:r>
            <a:r>
              <a:rPr lang="en-US" altLang="zh-CN" sz="2400" dirty="0">
                <a:latin typeface="Consolas" panose="020B0609020204030204" pitchFamily="49" charset="0"/>
              </a:rPr>
              <a:t>C++ </a:t>
            </a:r>
            <a:r>
              <a:rPr lang="zh-CN" altLang="en-US" sz="2400" dirty="0">
                <a:latin typeface="Consolas" panose="020B0609020204030204" pitchFamily="49" charset="0"/>
              </a:rPr>
              <a:t>代码</a:t>
            </a:r>
          </a:p>
        </p:txBody>
      </p:sp>
    </p:spTree>
    <p:extLst>
      <p:ext uri="{BB962C8B-B14F-4D97-AF65-F5344CB8AC3E}">
        <p14:creationId xmlns:p14="http://schemas.microsoft.com/office/powerpoint/2010/main" val="111162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524FFED-4F67-7427-796A-BB01F74DA56E}"/>
              </a:ext>
            </a:extLst>
          </p:cNvPr>
          <p:cNvSpPr txBox="1"/>
          <p:nvPr/>
        </p:nvSpPr>
        <p:spPr>
          <a:xfrm>
            <a:off x="971550" y="1524000"/>
            <a:ext cx="10382250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在刚刚的算法中，最核心的角色就是那个一直站在台上的擂主。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我们需要一个东西来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记住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当前擂主是谁（也就是当前的最小值是多少）。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那么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在编程里，用来记住一个数字的东西是什么？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595DE3B-C61C-C32F-2A7D-8BBE282E0FE7}"/>
              </a:ext>
            </a:extLst>
          </p:cNvPr>
          <p:cNvSpPr txBox="1"/>
          <p:nvPr/>
        </p:nvSpPr>
        <p:spPr>
          <a:xfrm>
            <a:off x="971550" y="3358217"/>
            <a:ext cx="10382250" cy="12345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我们需要一个变量来扮演擂主。我们给它起个有意义的名字，叫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min_num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，代表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minimum(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最小的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number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。所以，擂主翻译成代码，就是我们的变量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min_num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624F075-3E82-8E6F-88E6-0BC2A843B01C}"/>
              </a:ext>
            </a:extLst>
          </p:cNvPr>
          <p:cNvSpPr txBox="1"/>
          <p:nvPr/>
        </p:nvSpPr>
        <p:spPr>
          <a:xfrm>
            <a:off x="971550" y="4876800"/>
            <a:ext cx="10382250" cy="14229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而那个非常大的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虚拟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擂主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就是这个变量的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初始值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。所以，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min_num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100000000;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这句代码，是搭建擂台的同时请上了一位初始值很大的虚拟擂主。因为如果你不设置初始值的话，那第一个挑战者如何能确定可以成为擂主呢？</a:t>
            </a:r>
          </a:p>
        </p:txBody>
      </p:sp>
    </p:spTree>
    <p:extLst>
      <p:ext uri="{BB962C8B-B14F-4D97-AF65-F5344CB8AC3E}">
        <p14:creationId xmlns:p14="http://schemas.microsoft.com/office/powerpoint/2010/main" val="151118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3EE115-7CB4-9C7A-9537-F6C38325C6BB}"/>
              </a:ext>
            </a:extLst>
          </p:cNvPr>
          <p:cNvSpPr txBox="1"/>
          <p:nvPr/>
        </p:nvSpPr>
        <p:spPr>
          <a:xfrm>
            <a:off x="838200" y="1524000"/>
            <a:ext cx="10515600" cy="25758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有擂主就得有挑战者。挑战者是一个接一个上台的，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因此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我们每次只需要关心当前上台的这个数字是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什么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所以，我们也需要一个变量，来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临时存放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刚刚从键盘输入的那个新数字。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我们叫它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tmp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，代表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temporary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，临时的意思。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因此还需要定义一个变量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tmp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endParaRPr lang="zh-CN" altLang="en-US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E00EE3-458F-ADFD-F7EA-66B24C42C605}"/>
              </a:ext>
            </a:extLst>
          </p:cNvPr>
          <p:cNvSpPr txBox="1"/>
          <p:nvPr/>
        </p:nvSpPr>
        <p:spPr>
          <a:xfrm>
            <a:off x="838200" y="4673046"/>
            <a:ext cx="10515600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下一步就是让各个数字轮流上台尝试打擂了，如何命令计算机 </a:t>
            </a:r>
            <a:r>
              <a:rPr lang="zh-CN" altLang="en-US" sz="2000" b="1" dirty="0">
                <a:latin typeface="Consolas" panose="020B0609020204030204" pitchFamily="49" charset="0"/>
              </a:rPr>
              <a:t>让</a:t>
            </a:r>
            <a:r>
              <a:rPr lang="en-US" altLang="zh-CN" sz="2000" b="1" dirty="0">
                <a:latin typeface="Consolas" panose="020B0609020204030204" pitchFamily="49" charset="0"/>
              </a:rPr>
              <a:t>n</a:t>
            </a:r>
            <a:r>
              <a:rPr lang="zh-CN" altLang="en-US" sz="2000" b="1" dirty="0">
                <a:latin typeface="Consolas" panose="020B0609020204030204" pitchFamily="49" charset="0"/>
              </a:rPr>
              <a:t>个选手一个接一个地轮流上台 </a:t>
            </a:r>
            <a:r>
              <a:rPr lang="zh-CN" altLang="en-US" sz="2000" dirty="0">
                <a:latin typeface="Consolas" panose="020B0609020204030204" pitchFamily="49" charset="0"/>
              </a:rPr>
              <a:t>呢？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这种带有明确次数的、重复性的动作，我们应该用什么来实现？</a:t>
            </a:r>
          </a:p>
        </p:txBody>
      </p:sp>
    </p:spTree>
    <p:extLst>
      <p:ext uri="{BB962C8B-B14F-4D97-AF65-F5344CB8AC3E}">
        <p14:creationId xmlns:p14="http://schemas.microsoft.com/office/powerpoint/2010/main" val="257903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C449716-6538-7EE9-5576-ADD12E59287D}"/>
                  </a:ext>
                </a:extLst>
              </p:cNvPr>
              <p:cNvSpPr txBox="1"/>
              <p:nvPr/>
            </p:nvSpPr>
            <p:spPr>
              <a:xfrm>
                <a:off x="833120" y="1431630"/>
                <a:ext cx="10515600" cy="96520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</a:rPr>
                  <a:t>应该使用循环！那么在这里我们需要循环多少次呢？</a:t>
                </a:r>
                <a:endParaRPr lang="en-US" altLang="zh-CN" sz="2000" dirty="0">
                  <a:latin typeface="Consolas" panose="020B0609020204030204" pitchFamily="49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Consolas" panose="020B0609020204030204" pitchFamily="49" charset="0"/>
                  </a:rPr>
                  <a:t>题目为：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给出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</m:t>
                    </m:r>
                  </m:oMath>
                </a14:m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</m:t>
                    </m:r>
                  </m:oMath>
                </a14:m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个整数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e>
                      <m:sub>
                        <m:r>
                          <a:rPr lang="en-US" altLang="zh-CN" sz="20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，求这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</m:t>
                    </m:r>
                  </m:oMath>
                </a14:m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个整数中最小值是什么。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C449716-6538-7EE9-5576-ADD12E592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20" y="1431630"/>
                <a:ext cx="10515600" cy="965201"/>
              </a:xfrm>
              <a:prstGeom prst="rect">
                <a:avLst/>
              </a:prstGeom>
              <a:blipFill>
                <a:blip r:embed="rId3"/>
                <a:stretch>
                  <a:fillRect l="-638" b="-10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9F4D7AED-93A0-6F09-1D14-968E597BB2F6}"/>
              </a:ext>
            </a:extLst>
          </p:cNvPr>
          <p:cNvSpPr txBox="1"/>
          <p:nvPr/>
        </p:nvSpPr>
        <p:spPr>
          <a:xfrm>
            <a:off x="833120" y="2819400"/>
            <a:ext cx="10515600" cy="15602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</a:rPr>
              <a:t>我们要 </a:t>
            </a:r>
            <a:r>
              <a:rPr lang="zh-CN" altLang="en-US" sz="2200" b="1" dirty="0">
                <a:latin typeface="Consolas" panose="020B0609020204030204" pitchFamily="49" charset="0"/>
              </a:rPr>
              <a:t>让</a:t>
            </a:r>
            <a:r>
              <a:rPr lang="en-US" altLang="zh-CN" sz="2200" b="1" dirty="0">
                <a:latin typeface="Consolas" panose="020B0609020204030204" pitchFamily="49" charset="0"/>
              </a:rPr>
              <a:t>n</a:t>
            </a:r>
            <a:r>
              <a:rPr lang="zh-CN" altLang="en-US" sz="2200" b="1" dirty="0">
                <a:latin typeface="Consolas" panose="020B0609020204030204" pitchFamily="49" charset="0"/>
              </a:rPr>
              <a:t>个选手一个接一个地轮流上台去打擂。故</a:t>
            </a:r>
            <a:r>
              <a:rPr lang="zh-CN" altLang="en-US" sz="2200" dirty="0">
                <a:latin typeface="Consolas" panose="020B0609020204030204" pitchFamily="49" charset="0"/>
              </a:rPr>
              <a:t>循环次数一共是 </a:t>
            </a:r>
            <a:r>
              <a:rPr lang="en-US" altLang="zh-CN" sz="2200" dirty="0">
                <a:latin typeface="Consolas" panose="020B0609020204030204" pitchFamily="49" charset="0"/>
              </a:rPr>
              <a:t>n </a:t>
            </a:r>
            <a:r>
              <a:rPr lang="zh-CN" altLang="en-US" sz="2200" dirty="0">
                <a:latin typeface="Consolas" panose="020B0609020204030204" pitchFamily="49" charset="0"/>
              </a:rPr>
              <a:t>次！</a:t>
            </a:r>
            <a:endParaRPr lang="en-US" altLang="zh-CN" sz="22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如何通过 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实现循环次数为 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的循环呢？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for (int </a:t>
            </a:r>
            <a:r>
              <a:rPr lang="en-US" altLang="zh-CN" sz="22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= 0; </a:t>
            </a:r>
            <a:r>
              <a:rPr lang="en-US" altLang="zh-CN" sz="22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&lt; n; </a:t>
            </a:r>
            <a:r>
              <a:rPr lang="en-US" altLang="zh-CN" sz="22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++)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8992368-F669-39FB-0CBE-587C8A4B043D}"/>
              </a:ext>
            </a:extLst>
          </p:cNvPr>
          <p:cNvSpPr txBox="1"/>
          <p:nvPr/>
        </p:nvSpPr>
        <p:spPr>
          <a:xfrm>
            <a:off x="833120" y="4781884"/>
            <a:ext cx="10515600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循环相当于一个裁判从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号喊到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n-1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号，保证每个人都上场一次，而且只上场一次。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注意这里的循环变量不是一定要从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开始，也可以是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(int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n;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++)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因为在本题中，不会使用到循环变量 </a:t>
            </a:r>
            <a:r>
              <a:rPr lang="en-US" altLang="zh-CN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，只要能完成循环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次的功能即可。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684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7F23D7A-F9EC-E9CB-7BA1-7EBE2988BD16}"/>
              </a:ext>
            </a:extLst>
          </p:cNvPr>
          <p:cNvSpPr txBox="1"/>
          <p:nvPr/>
        </p:nvSpPr>
        <p:spPr>
          <a:xfrm>
            <a:off x="833120" y="1371600"/>
            <a:ext cx="10515600" cy="1560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选手和擂主都准备好了，接下来要开始比大小。那怎么判断挑战者赢了呢？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要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看挑战者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tmp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的数字是不是比擂主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min_num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的小。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如果比擂主小，就变成新的擂主。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50D48E9-D44D-92F6-8E8A-8589745F2021}"/>
              </a:ext>
            </a:extLst>
          </p:cNvPr>
          <p:cNvSpPr txBox="1"/>
          <p:nvPr/>
        </p:nvSpPr>
        <p:spPr>
          <a:xfrm>
            <a:off x="762000" y="4673769"/>
            <a:ext cx="10515600" cy="15602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如果挑战者赢了，就要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替换擂主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。这个替换的动作，在编程里就是把挑战者的新值，赋给擂主变量。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故替换擂主这动作，翻译过来就是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</a:t>
            </a:r>
            <a:r>
              <a:rPr lang="en-US" altLang="zh-CN" sz="22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_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tmp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endParaRPr lang="zh-CN" altLang="en-US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02C8AD1-96E2-138A-0D0F-3A075E75AE1D}"/>
              </a:ext>
            </a:extLst>
          </p:cNvPr>
          <p:cNvSpPr txBox="1"/>
          <p:nvPr/>
        </p:nvSpPr>
        <p:spPr>
          <a:xfrm>
            <a:off x="828040" y="3241498"/>
            <a:ext cx="10525760" cy="10524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这种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就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的判断，翻译成代码是什么？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语句！所以，挑战者比擂主小这个判断，翻译就是 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en-US" altLang="zh-CN" sz="22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tmp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 </a:t>
            </a:r>
            <a:r>
              <a:rPr lang="en-US" altLang="zh-CN" sz="22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min_num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60831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489FB62-5D3C-467C-EDF6-75205F7D21FD}"/>
              </a:ext>
            </a:extLst>
          </p:cNvPr>
          <p:cNvSpPr txBox="1"/>
          <p:nvPr/>
        </p:nvSpPr>
        <p:spPr>
          <a:xfrm>
            <a:off x="838200" y="1735267"/>
            <a:ext cx="10515600" cy="16937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最后，当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循环结束，意味着所有人都挑战完毕了。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留在台上的擂主（也就是</a:t>
            </a:r>
            <a:r>
              <a:rPr lang="en-US" altLang="zh-CN" sz="24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min_num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变量里存的那个值）就是最终的胜利者。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我们把它打印出来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。就是 </a:t>
            </a:r>
            <a:r>
              <a:rPr lang="en-US" altLang="zh-CN" sz="24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&lt;&lt; </a:t>
            </a:r>
            <a:r>
              <a:rPr lang="en-US" altLang="zh-CN" sz="24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min_num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087F316-777A-0FFE-053A-58EF1585B22B}"/>
              </a:ext>
            </a:extLst>
          </p:cNvPr>
          <p:cNvSpPr txBox="1"/>
          <p:nvPr/>
        </p:nvSpPr>
        <p:spPr>
          <a:xfrm>
            <a:off x="838200" y="4572000"/>
            <a:ext cx="10515600" cy="1048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现在让我们先一起来阅读一下，根据这个思路写出来的最终代码是什么样子的。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然后我们一起来实际完成本题目代码的书写。</a:t>
            </a:r>
          </a:p>
        </p:txBody>
      </p:sp>
    </p:spTree>
    <p:extLst>
      <p:ext uri="{BB962C8B-B14F-4D97-AF65-F5344CB8AC3E}">
        <p14:creationId xmlns:p14="http://schemas.microsoft.com/office/powerpoint/2010/main" val="343336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CE39494-1AD3-C49E-DF5B-CA4B443C3C0C}"/>
              </a:ext>
            </a:extLst>
          </p:cNvPr>
          <p:cNvSpPr txBox="1"/>
          <p:nvPr/>
        </p:nvSpPr>
        <p:spPr>
          <a:xfrm>
            <a:off x="1600200" y="1371600"/>
            <a:ext cx="9220200" cy="492955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n,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min_num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100000000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从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到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n-1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，正好循环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n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次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 n;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如果挑战者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tmp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比擂主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minnum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还要小</a:t>
            </a:r>
            <a:endParaRPr lang="en-US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min_num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挑战成功！用挑战者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tmp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的值，去更新擂主的值</a:t>
            </a:r>
            <a:endParaRPr lang="en-US" altLang="zh-CN" sz="2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min_num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循环结束，意味着所有选手都比完了，最终的擂主就是最小值</a:t>
            </a:r>
            <a:endParaRPr lang="en-US" altLang="zh-CN" sz="2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min_num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9183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9C876A8-D553-9583-66D2-5D5A5ACBA84E}"/>
              </a:ext>
            </a:extLst>
          </p:cNvPr>
          <p:cNvSpPr txBox="1"/>
          <p:nvPr/>
        </p:nvSpPr>
        <p:spPr>
          <a:xfrm>
            <a:off x="762000" y="3810000"/>
            <a:ext cx="10668000" cy="20257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注意循环变量的作用域：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在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括号内定义的变量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(int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...)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),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是一个临时工，只在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循环内部有效。循环结束后，这个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就会消失。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并且只要是在大括号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内定义的变量，它的作用域就只能在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中，出了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{}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也会消失。</a:t>
            </a:r>
            <a:endParaRPr lang="zh-CN" altLang="en-US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DB1501-719C-8D97-439F-BE32E185CC6A}"/>
              </a:ext>
            </a:extLst>
          </p:cNvPr>
          <p:cNvSpPr txBox="1"/>
          <p:nvPr/>
        </p:nvSpPr>
        <p:spPr>
          <a:xfrm>
            <a:off x="762000" y="1676400"/>
            <a:ext cx="10668000" cy="1693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我们现在回看书本的分析和代码就能非常轻松的理解了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(P49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页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可以通过观察 表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4-2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来加深循环程序的执行步骤。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但是请注意书本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49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页的最后一段话！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8158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17FD4D6-9C8E-D811-6740-0A9F7086B616}"/>
              </a:ext>
            </a:extLst>
          </p:cNvPr>
          <p:cNvSpPr txBox="1"/>
          <p:nvPr/>
        </p:nvSpPr>
        <p:spPr>
          <a:xfrm>
            <a:off x="762000" y="1600200"/>
            <a:ext cx="10668000" cy="15560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总结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请记在书本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P49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页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lang="en-US" altLang="zh-CN" sz="22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打擂台算法可以用来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解决“</a:t>
            </a: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求最大</a:t>
            </a:r>
            <a:r>
              <a:rPr lang="en-US" altLang="zh-CN" sz="2200" b="1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最小值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”问题。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核心思想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只记住当前最优值，然后不断与新的挑战者进行比较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57EAFA7-A0A6-DA94-4F80-3BCB38CE7D60}"/>
              </a:ext>
            </a:extLst>
          </p:cNvPr>
          <p:cNvSpPr txBox="1"/>
          <p:nvPr/>
        </p:nvSpPr>
        <p:spPr>
          <a:xfrm>
            <a:off x="762000" y="3581400"/>
            <a:ext cx="10668000" cy="25716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基本步骤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lang="en-US" altLang="zh-CN" sz="22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搭建擂台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初始化擂主。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挑战者依次上台与擂主比较。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判断胜负，更新擂主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比赛结束，留在最后的就是 最大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最小 的冠军。</a:t>
            </a:r>
          </a:p>
        </p:txBody>
      </p:sp>
    </p:spTree>
    <p:extLst>
      <p:ext uri="{BB962C8B-B14F-4D97-AF65-F5344CB8AC3E}">
        <p14:creationId xmlns:p14="http://schemas.microsoft.com/office/powerpoint/2010/main" val="338280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DB1501-719C-8D97-439F-BE32E185CC6A}"/>
              </a:ext>
            </a:extLst>
          </p:cNvPr>
          <p:cNvSpPr txBox="1"/>
          <p:nvPr/>
        </p:nvSpPr>
        <p:spPr>
          <a:xfrm>
            <a:off x="762000" y="1676400"/>
            <a:ext cx="10668000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再看书本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页的第一、二自然段。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0760FB2-B668-17AF-1099-E6FD6A979500}"/>
              </a:ext>
            </a:extLst>
          </p:cNvPr>
          <p:cNvSpPr txBox="1"/>
          <p:nvPr/>
        </p:nvSpPr>
        <p:spPr>
          <a:xfrm>
            <a:off x="762000" y="2418242"/>
            <a:ext cx="10668000" cy="20215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刚才我们找了一个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很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弱的虚拟擂主。有没有别的办法，可以不用设这么大的一个数？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我们可以让第一个上场的选手直接当第一任擂主！然后让后面的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n-1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个人再来挑战他。这样是不是更自然？大家课后可以尝试自己写一下这种方法！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929C7E-D5EB-5868-FAFE-C3952F2A47A7}"/>
              </a:ext>
            </a:extLst>
          </p:cNvPr>
          <p:cNvSpPr txBox="1"/>
          <p:nvPr/>
        </p:nvSpPr>
        <p:spPr>
          <a:xfrm>
            <a:off x="746760" y="5068996"/>
            <a:ext cx="10668000" cy="10524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</a:rPr>
              <a:t>书本上还说了还有一种偷懒的办法</a:t>
            </a:r>
            <a:r>
              <a:rPr lang="en-US" altLang="zh-CN" sz="2200" dirty="0">
                <a:latin typeface="Consolas" panose="020B0609020204030204" pitchFamily="49" charset="0"/>
              </a:rPr>
              <a:t>——</a:t>
            </a:r>
            <a:r>
              <a:rPr lang="zh-CN" altLang="en-US" sz="2200" dirty="0">
                <a:latin typeface="Consolas" panose="020B0609020204030204" pitchFamily="49" charset="0"/>
              </a:rPr>
              <a:t>使用 </a:t>
            </a:r>
            <a:r>
              <a:rPr lang="en-US" altLang="zh-CN" sz="2200" dirty="0">
                <a:latin typeface="Consolas" panose="020B0609020204030204" pitchFamily="49" charset="0"/>
              </a:rPr>
              <a:t>min()</a:t>
            </a:r>
            <a:r>
              <a:rPr lang="zh-CN" altLang="en-US" sz="2200" dirty="0">
                <a:latin typeface="Consolas" panose="020B0609020204030204" pitchFamily="49" charset="0"/>
              </a:rPr>
              <a:t>或者 </a:t>
            </a:r>
            <a:r>
              <a:rPr lang="en-US" altLang="zh-CN" sz="2200" dirty="0">
                <a:latin typeface="Consolas" panose="020B0609020204030204" pitchFamily="49" charset="0"/>
              </a:rPr>
              <a:t>max()</a:t>
            </a:r>
            <a:r>
              <a:rPr lang="zh-CN" altLang="en-US" sz="2200" dirty="0">
                <a:latin typeface="Consolas" panose="020B0609020204030204" pitchFamily="49" charset="0"/>
              </a:rPr>
              <a:t>函数，这两个是什么东西呢？</a:t>
            </a:r>
          </a:p>
        </p:txBody>
      </p:sp>
    </p:spTree>
    <p:extLst>
      <p:ext uri="{BB962C8B-B14F-4D97-AF65-F5344CB8AC3E}">
        <p14:creationId xmlns:p14="http://schemas.microsoft.com/office/powerpoint/2010/main" val="290485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3B14C4A-2B16-EF24-CFBD-955A32894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1447800"/>
            <a:ext cx="10439400" cy="23496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大家有没有想过一个问题：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在两个数里找一个较小的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这个操作，是不是太常见了？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  <a:latin typeface="Consolas" panose="020B0609020204030204" pitchFamily="49" charset="0"/>
              <a:ea typeface="Microsoft YaHei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C++的设计者们也想到了这一点。他们觉得，每次都让我们自己写一个 if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语句有点麻烦，就像我们每次口渴都自己去挖井一样。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  <a:latin typeface="Consolas" panose="020B0609020204030204" pitchFamily="49" charset="0"/>
              <a:ea typeface="Microsoft YaHei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所以，他们为我们准备好了水龙头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, 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也就是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一些现成的的工具，我们称之为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函数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。今天就给介绍其中的两个：min()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和 max()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C510C2A1-6D08-B4A4-C0EA-9AAFCC612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4132481"/>
            <a:ext cx="10439400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min()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函数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就是一个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比小机器。</a:t>
            </a:r>
            <a:r>
              <a:rPr lang="zh-CN" altLang="en-US" sz="2000" dirty="0">
                <a:latin typeface="Consolas" panose="020B0609020204030204" pitchFamily="49" charset="0"/>
                <a:ea typeface="Microsoft YaHei" panose="020B0503020204020204" pitchFamily="34" charset="-122"/>
              </a:rPr>
              <a:t>例如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你给它两个数：min(5, 3)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  <a:latin typeface="Consolas" panose="020B0609020204030204" pitchFamily="49" charset="0"/>
              <a:ea typeface="Microsoft YaHei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它就吐出那个较小的数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：故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它会返回 3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effectLst/>
              <a:latin typeface="Consolas" panose="020B0609020204030204" pitchFamily="49" charset="0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79A545CB-6CF2-D0D0-2A93-002F0695C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5257800"/>
            <a:ext cx="10439400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000" dirty="0">
                <a:latin typeface="Consolas" panose="020B0609020204030204" pitchFamily="49" charset="0"/>
                <a:ea typeface="Microsoft YaHei" panose="020B0503020204020204" pitchFamily="34" charset="-122"/>
              </a:rPr>
              <a:t>而同理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m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a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Microsoft YaHei" panose="020B0503020204020204" pitchFamily="34" charset="-122"/>
              </a:rPr>
              <a:t>x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()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函数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就是一个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比</a:t>
            </a:r>
            <a:r>
              <a:rPr lang="zh-CN" altLang="en-US" sz="2000" dirty="0">
                <a:latin typeface="Consolas" panose="020B0609020204030204" pitchFamily="49" charset="0"/>
                <a:ea typeface="Microsoft YaHei" panose="020B0503020204020204" pitchFamily="34" charset="-122"/>
              </a:rPr>
              <a:t>大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机器。</a:t>
            </a:r>
            <a:r>
              <a:rPr lang="zh-CN" altLang="en-US" sz="2000" dirty="0">
                <a:latin typeface="Consolas" panose="020B0609020204030204" pitchFamily="49" charset="0"/>
                <a:ea typeface="Microsoft YaHei" panose="020B0503020204020204" pitchFamily="34" charset="-122"/>
              </a:rPr>
              <a:t>例如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你给它两个数：min(5, 3)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  <a:latin typeface="Consolas" panose="020B0609020204030204" pitchFamily="49" charset="0"/>
              <a:ea typeface="Microsoft YaHei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它就吐出那个较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大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的数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：故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它会返回 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5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21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640B78D-0905-92B7-C091-083FB68CE933}"/>
              </a:ext>
            </a:extLst>
          </p:cNvPr>
          <p:cNvSpPr txBox="1"/>
          <p:nvPr/>
        </p:nvSpPr>
        <p:spPr>
          <a:xfrm>
            <a:off x="1028700" y="1524000"/>
            <a:ext cx="10134600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这些工具不是凭空出现的，它们在一个叫做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&lt;algorithm&gt;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的工具库里。要想使用它们，必须在程序的开头，通过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#include &lt;algorithm&gt;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这句代码，把这个工具库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拿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过来。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5ADB801-75D3-4ADE-14AF-9EC8163BFCF7}"/>
              </a:ext>
            </a:extLst>
          </p:cNvPr>
          <p:cNvSpPr txBox="1"/>
          <p:nvPr/>
        </p:nvSpPr>
        <p:spPr>
          <a:xfrm>
            <a:off x="1028700" y="2865341"/>
            <a:ext cx="10134600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如何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使用：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使用方法非常简单，就是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min(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。它会返回一个结果，我们通常用一个变量去接收这个结果。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例如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17E2008-2F9A-FEE0-423F-D55B458C4D1C}"/>
              </a:ext>
            </a:extLst>
          </p:cNvPr>
          <p:cNvSpPr txBox="1"/>
          <p:nvPr/>
        </p:nvSpPr>
        <p:spPr>
          <a:xfrm>
            <a:off x="1028700" y="4495800"/>
            <a:ext cx="6350000" cy="86690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a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b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min_num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min(a, b);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4C74A56-AFC9-15BB-89A1-61286FBACCCB}"/>
              </a:ext>
            </a:extLst>
          </p:cNvPr>
          <p:cNvSpPr txBox="1"/>
          <p:nvPr/>
        </p:nvSpPr>
        <p:spPr>
          <a:xfrm>
            <a:off x="1028700" y="5738844"/>
            <a:ext cx="10134600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现在</a:t>
            </a:r>
            <a:r>
              <a:rPr lang="en-US" altLang="zh-CN" sz="2200" dirty="0" err="1">
                <a:solidFill>
                  <a:srgbClr val="000000"/>
                </a:solidFill>
                <a:latin typeface="Consolas" panose="020B0609020204030204" pitchFamily="49" charset="0"/>
              </a:rPr>
              <a:t>min_num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变量中就储存了 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a 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b </a:t>
            </a: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中较小的那个数字。</a:t>
            </a:r>
          </a:p>
        </p:txBody>
      </p:sp>
    </p:spTree>
    <p:extLst>
      <p:ext uri="{BB962C8B-B14F-4D97-AF65-F5344CB8AC3E}">
        <p14:creationId xmlns:p14="http://schemas.microsoft.com/office/powerpoint/2010/main" val="44646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B5FAD96-32EE-A2A1-7072-84B7A88EF823}"/>
              </a:ext>
            </a:extLst>
          </p:cNvPr>
          <p:cNvSpPr txBox="1"/>
          <p:nvPr/>
        </p:nvSpPr>
        <p:spPr>
          <a:xfrm>
            <a:off x="1600200" y="1752600"/>
            <a:ext cx="9220200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n,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min_num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100000000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 n;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min_num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 = min(</a:t>
            </a:r>
            <a:r>
              <a:rPr lang="en-US" altLang="zh-CN" sz="2400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min_num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400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tmp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;)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F9BDEE2-8B2E-EFCD-8455-01BF4C2B4F43}"/>
              </a:ext>
            </a:extLst>
          </p:cNvPr>
          <p:cNvSpPr txBox="1"/>
          <p:nvPr/>
        </p:nvSpPr>
        <p:spPr>
          <a:xfrm>
            <a:off x="1143000" y="4876800"/>
            <a:ext cx="10134600" cy="10524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这句代码的意思就是：擂主的值等于擂主和挑战者中较小的那个数值。</a:t>
            </a:r>
            <a:endParaRPr lang="en-US" altLang="zh-CN" sz="2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通过工具的辅助，代码写起来就更加的简单高效了。</a:t>
            </a:r>
          </a:p>
        </p:txBody>
      </p:sp>
    </p:spTree>
    <p:extLst>
      <p:ext uri="{BB962C8B-B14F-4D97-AF65-F5344CB8AC3E}">
        <p14:creationId xmlns:p14="http://schemas.microsoft.com/office/powerpoint/2010/main" val="376349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CF10F8B-5A7A-B0B4-7550-1943ED680F7F}"/>
              </a:ext>
            </a:extLst>
          </p:cNvPr>
          <p:cNvSpPr txBox="1"/>
          <p:nvPr/>
        </p:nvSpPr>
        <p:spPr>
          <a:xfrm>
            <a:off x="990600" y="1676400"/>
            <a:ext cx="10210800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任务： 使用 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循环计算 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+ 2 + 3 + 4 + ... + 100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的结果。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BFD4BE-6F7D-DFE9-198A-F12B61B5A930}"/>
              </a:ext>
            </a:extLst>
          </p:cNvPr>
          <p:cNvSpPr txBox="1"/>
          <p:nvPr/>
        </p:nvSpPr>
        <p:spPr>
          <a:xfrm>
            <a:off x="980440" y="2438400"/>
            <a:ext cx="10210800" cy="14278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我们把这个过程想象成往一个存钱罐里不断放硬币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第一次放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枚，第二次放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枚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以此类推，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我们要计算总和，就是当所有硬币都放进去后，存钱罐里一共有多少钱？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这其实就是一个累加的过程，我们也将其叫做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累加模式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066FA68-1F36-981C-E636-23938BAED1FC}"/>
              </a:ext>
            </a:extLst>
          </p:cNvPr>
          <p:cNvSpPr txBox="1"/>
          <p:nvPr/>
        </p:nvSpPr>
        <p:spPr>
          <a:xfrm>
            <a:off x="990600" y="3962400"/>
            <a:ext cx="10200640" cy="23462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那么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在开始存钱之前，我们首先需要一个空的存钱罐！在编程里，这个存钱罐就是一个变量。我们给它起名叫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总和的意思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注意：这个存钱罐一开始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必须是空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的！里面不能有钱，否则最后的总数就算错了。</a:t>
            </a: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空的存钱罐在代码里怎么表示？就是让它的初始值等于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代码：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int sum = 0;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693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E158370-60AB-C2F2-E18B-2D9814FBBAB2}"/>
              </a:ext>
            </a:extLst>
          </p:cNvPr>
          <p:cNvSpPr txBox="1"/>
          <p:nvPr/>
        </p:nvSpPr>
        <p:spPr>
          <a:xfrm>
            <a:off x="990600" y="1524000"/>
            <a:ext cx="10200640" cy="20680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存钱罐准备好了，我们就要开始放硬币了。我们要放的硬币就是数字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1, 2, 3, ...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一直到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我们怎么能得到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这一串数字呢？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使用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循环！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2CA8FBF-EDC4-AED3-0233-135DF65EA744}"/>
              </a:ext>
            </a:extLst>
          </p:cNvPr>
          <p:cNvSpPr txBox="1"/>
          <p:nvPr/>
        </p:nvSpPr>
        <p:spPr>
          <a:xfrm>
            <a:off x="990600" y="4191000"/>
            <a:ext cx="10200640" cy="17309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的值变化范围为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1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100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3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F088B7-A299-EE48-0F04-10E324C7D6C7}"/>
              </a:ext>
            </a:extLst>
          </p:cNvPr>
          <p:cNvSpPr txBox="1"/>
          <p:nvPr/>
        </p:nvSpPr>
        <p:spPr>
          <a:xfrm>
            <a:off x="838200" y="1295400"/>
            <a:ext cx="9906000" cy="27028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那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把硬币 </a:t>
            </a: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放进存钱罐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这句话怎么翻译成代码呢？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存钱罐里新的总钱数，应该等于它原来已有的钱数，再加上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这枚新硬币 </a:t>
            </a:r>
            <a:r>
              <a:rPr lang="en-US" altLang="zh-CN" sz="22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zh-CN" altLang="en-US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代码就是：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 = sum +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endParaRPr lang="zh-CN" altLang="en-US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我们也可以用：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 += </a:t>
            </a:r>
            <a:r>
              <a:rPr lang="en-US" altLang="zh-CN" sz="22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1481C16-2DCB-6CB4-3C3A-71D7A3E2B425}"/>
              </a:ext>
            </a:extLst>
          </p:cNvPr>
          <p:cNvSpPr txBox="1"/>
          <p:nvPr/>
        </p:nvSpPr>
        <p:spPr>
          <a:xfrm>
            <a:off x="2286000" y="4114800"/>
            <a:ext cx="7239000" cy="228492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把当前硬币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，放进存钱罐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sum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里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sum +=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sum = sum + 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79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F088B7-A299-EE48-0F04-10E324C7D6C7}"/>
              </a:ext>
            </a:extLst>
          </p:cNvPr>
          <p:cNvSpPr txBox="1"/>
          <p:nvPr/>
        </p:nvSpPr>
        <p:spPr>
          <a:xfrm>
            <a:off x="1219200" y="1371600"/>
            <a:ext cx="9906000" cy="10535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最后我们将总和 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sum 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输出即可。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&lt;&lt; sum;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EC6A33E-E114-55B8-F545-ED5CED4F5A6B}"/>
              </a:ext>
            </a:extLst>
          </p:cNvPr>
          <p:cNvSpPr txBox="1"/>
          <p:nvPr/>
        </p:nvSpPr>
        <p:spPr>
          <a:xfrm>
            <a:off x="4775200" y="2568230"/>
            <a:ext cx="6350000" cy="372922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sum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初始化总和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sum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用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for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循环，让循环遍历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从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到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100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把当前的数字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，加到总和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sum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里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sum +=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sum = sum +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所有数字都加完了，在循环结束后，打印结果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sum;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7FEF19F-F69C-FAC8-10C0-F297D4D5DA15}"/>
              </a:ext>
            </a:extLst>
          </p:cNvPr>
          <p:cNvSpPr txBox="1"/>
          <p:nvPr/>
        </p:nvSpPr>
        <p:spPr>
          <a:xfrm>
            <a:off x="1219200" y="4202010"/>
            <a:ext cx="16764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完整代码：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165632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F088B7-A299-EE48-0F04-10E324C7D6C7}"/>
              </a:ext>
            </a:extLst>
          </p:cNvPr>
          <p:cNvSpPr txBox="1"/>
          <p:nvPr/>
        </p:nvSpPr>
        <p:spPr>
          <a:xfrm>
            <a:off x="800100" y="1524000"/>
            <a:ext cx="10591800" cy="5870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问：我们可以将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sum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这行代码放在循环内吗？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EC6A33E-E114-55B8-F545-ED5CED4F5A6B}"/>
              </a:ext>
            </a:extLst>
          </p:cNvPr>
          <p:cNvSpPr txBox="1"/>
          <p:nvPr/>
        </p:nvSpPr>
        <p:spPr>
          <a:xfrm>
            <a:off x="800100" y="2501497"/>
            <a:ext cx="10591800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sum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sum +=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sum;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B7A9C94-CD0F-DE2B-27BC-9C68D3FD3B53}"/>
              </a:ext>
            </a:extLst>
          </p:cNvPr>
          <p:cNvSpPr txBox="1"/>
          <p:nvPr/>
        </p:nvSpPr>
        <p:spPr>
          <a:xfrm>
            <a:off x="800100" y="4419600"/>
            <a:ext cx="10591800" cy="1422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不可以！一定要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分清谁在循环外，谁在循环内：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像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 = 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这样的“准备工作”，必须放在循环外面，否则每次执行循环都会被重置！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而我们用来处理当前数据的临时变量，以及判断逻辑，都必须放在循环里面。</a:t>
            </a:r>
          </a:p>
        </p:txBody>
      </p:sp>
    </p:spTree>
    <p:extLst>
      <p:ext uri="{BB962C8B-B14F-4D97-AF65-F5344CB8AC3E}">
        <p14:creationId xmlns:p14="http://schemas.microsoft.com/office/powerpoint/2010/main" val="16245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9E66175-851C-E23C-4808-BAA25352A2E4}"/>
              </a:ext>
            </a:extLst>
          </p:cNvPr>
          <p:cNvSpPr txBox="1"/>
          <p:nvPr/>
        </p:nvSpPr>
        <p:spPr>
          <a:xfrm>
            <a:off x="723900" y="3581400"/>
            <a:ext cx="10744200" cy="25887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累加模式基本步骤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第一步（循环外）： 定义一个求和变量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，并让它等于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准备空罐子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第二步（循环中）： 写一个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循环，来遍历所有要相加的数字。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确定要放哪些硬币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第三步（循环内）： 在循环体里，写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sum +=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执行放硬币的动作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FD37B6E-944A-1325-5F31-4FCFEB7E6B63}"/>
              </a:ext>
            </a:extLst>
          </p:cNvPr>
          <p:cNvSpPr txBox="1"/>
          <p:nvPr/>
        </p:nvSpPr>
        <p:spPr>
          <a:xfrm>
            <a:off x="723900" y="1403253"/>
            <a:ext cx="10744200" cy="20257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累加模式核心思想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：准备一个容器变量，在循环中不断将容器自身和新的东西加在一起用于解决求和问题。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累加模式适用于大部分的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求和问题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。例如攒零花钱，求 </a:t>
            </a: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a~b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的所有数字之和。</a:t>
            </a:r>
            <a:endParaRPr lang="zh-CN" altLang="en-US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303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135DDE4-F0CC-6DDD-CCF0-1448C1CB2A25}"/>
                  </a:ext>
                </a:extLst>
              </p:cNvPr>
              <p:cNvSpPr txBox="1"/>
              <p:nvPr/>
            </p:nvSpPr>
            <p:spPr>
              <a:xfrm>
                <a:off x="762000" y="1600200"/>
                <a:ext cx="10668000" cy="41186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4-3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分类平均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(P50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页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, B0045)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给定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，将从 </a:t>
                </a:r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之间的所有正整数可以分为两类：</a:t>
                </a:r>
                <a:endParaRPr lang="en-US" altLang="zh-CN" sz="22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zh-CN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 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类数可以被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𝒌</m:t>
                    </m:r>
                  </m:oMath>
                </a14:m>
                <a:r>
                  <a:rPr lang="en-US" altLang="zh-CN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整除（也就是说是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𝒌</m:t>
                    </m:r>
                  </m:oMath>
                </a14:m>
                <a:r>
                  <a:rPr lang="en-US" altLang="zh-CN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的倍数），而 </a:t>
                </a:r>
                <a:r>
                  <a:rPr lang="en-US" altLang="zh-CN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 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类数不能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sz="22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请输出这两类数的平均数，精确到小数点后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位，用空格隔开。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数据保证两类数的个数都不会是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输入两个正整数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与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r>
                  <a:rPr lang="zh-CN" altLang="en-US" sz="22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输出这两类数的平均数。</a:t>
                </a:r>
                <a:endParaRPr lang="zh-CN" altLang="en-US" sz="22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135DDE4-F0CC-6DDD-CCF0-1448C1CB2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600200"/>
                <a:ext cx="10668000" cy="4118628"/>
              </a:xfrm>
              <a:prstGeom prst="rect">
                <a:avLst/>
              </a:prstGeom>
              <a:blipFill>
                <a:blip r:embed="rId3"/>
                <a:stretch>
                  <a:fillRect l="-857" b="-20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76071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EDA6030-D5AA-5D18-2021-3596221F947B}"/>
              </a:ext>
            </a:extLst>
          </p:cNvPr>
          <p:cNvSpPr txBox="1"/>
          <p:nvPr/>
        </p:nvSpPr>
        <p:spPr>
          <a:xfrm>
            <a:off x="838200" y="1447800"/>
            <a:ext cx="10515600" cy="23963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理解题意：</a:t>
            </a:r>
            <a:endParaRPr lang="en-US" altLang="zh-CN" sz="22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我们有一堆数字，从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1, 2, 3, ...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一直到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现在要分成两个队：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 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分队标准为如果这个数字是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的倍数，就去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队，否则，就去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目标： 算出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队各自的 平均分 是多少。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5F0B4DD-792E-83A1-ADA6-5594046FCD93}"/>
              </a:ext>
            </a:extLst>
          </p:cNvPr>
          <p:cNvSpPr txBox="1"/>
          <p:nvPr/>
        </p:nvSpPr>
        <p:spPr>
          <a:xfrm>
            <a:off x="838200" y="4064675"/>
            <a:ext cx="10744200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举个例子：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假设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n=10,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k=3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来了，是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的倍数吗？不是。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去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队！</a:t>
            </a: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来了，是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的倍数吗？不是。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去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队！</a:t>
            </a: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来了，是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的倍数吗？是的！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去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队！</a:t>
            </a: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而这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个过程，是不是很像一个循环？</a:t>
            </a:r>
          </a:p>
        </p:txBody>
      </p:sp>
    </p:spTree>
    <p:extLst>
      <p:ext uri="{BB962C8B-B14F-4D97-AF65-F5344CB8AC3E}">
        <p14:creationId xmlns:p14="http://schemas.microsoft.com/office/powerpoint/2010/main" val="276717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E922FC-2240-F580-25C1-98745C360C8C}"/>
              </a:ext>
            </a:extLst>
          </p:cNvPr>
          <p:cNvSpPr txBox="1"/>
          <p:nvPr/>
        </p:nvSpPr>
        <p:spPr>
          <a:xfrm>
            <a:off x="1181100" y="1524000"/>
            <a:ext cx="10172700" cy="1135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为了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算出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两队的平均分，我们分别需要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两队的总分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队员人数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所以，我们需要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个变量来储存这些数据。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8874210-C359-A248-CF40-19027F9EF72A}"/>
              </a:ext>
            </a:extLst>
          </p:cNvPr>
          <p:cNvSpPr txBox="1"/>
          <p:nvPr/>
        </p:nvSpPr>
        <p:spPr>
          <a:xfrm>
            <a:off x="4038600" y="3505200"/>
            <a:ext cx="3314700" cy="25271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队的</a:t>
            </a:r>
            <a:r>
              <a:rPr lang="zh-CN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总和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Asum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队的</a:t>
            </a:r>
            <a:r>
              <a:rPr lang="zh-CN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数量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Acount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队的</a:t>
            </a:r>
            <a:r>
              <a:rPr lang="zh-CN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总和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Bsum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队的</a:t>
            </a:r>
            <a:r>
              <a:rPr lang="zh-CN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数量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Bcount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493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1E922FC-2240-F580-25C1-98745C360C8C}"/>
              </a:ext>
            </a:extLst>
          </p:cNvPr>
          <p:cNvSpPr txBox="1"/>
          <p:nvPr/>
        </p:nvSpPr>
        <p:spPr>
          <a:xfrm>
            <a:off x="685800" y="1676400"/>
            <a:ext cx="108204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我们有一堆数字，从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1, 2, 3, ...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一直到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。要分成两个队：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队 和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A263008-C4A3-0063-E97A-4DEA92098AFD}"/>
              </a:ext>
            </a:extLst>
          </p:cNvPr>
          <p:cNvSpPr txBox="1"/>
          <p:nvPr/>
        </p:nvSpPr>
        <p:spPr>
          <a:xfrm>
            <a:off x="685800" y="3048000"/>
            <a:ext cx="10820400" cy="27644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现在已经有了变量能记录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队的总和、人数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队的总和、人数了。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接下来就应该让数字从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1, 2, 3, ...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一直到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，一个一个地来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分队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每来一个数字，我们就判断它该去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 还是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队。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if...else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等所有数字都分好队了，用每个队的“总和”除以“数量”，就算出了平均分。</a:t>
            </a:r>
          </a:p>
        </p:txBody>
      </p:sp>
    </p:spTree>
    <p:extLst>
      <p:ext uri="{BB962C8B-B14F-4D97-AF65-F5344CB8AC3E}">
        <p14:creationId xmlns:p14="http://schemas.microsoft.com/office/powerpoint/2010/main" val="315717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C7D0B2D-52A7-BF66-5D82-BAE05F73E93A}"/>
              </a:ext>
            </a:extLst>
          </p:cNvPr>
          <p:cNvSpPr txBox="1"/>
          <p:nvPr/>
        </p:nvSpPr>
        <p:spPr>
          <a:xfrm>
            <a:off x="951864" y="1676400"/>
            <a:ext cx="10401935" cy="10524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计算机怎么判断一个数是不是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的倍数呢？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如果一个数除以 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的余数是 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，那它就是 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的倍数！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4A39EA-E201-A836-7F66-3FB8559390FC}"/>
              </a:ext>
            </a:extLst>
          </p:cNvPr>
          <p:cNvSpPr txBox="1"/>
          <p:nvPr/>
        </p:nvSpPr>
        <p:spPr>
          <a:xfrm>
            <a:off x="951864" y="3429000"/>
            <a:ext cx="10515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所以我们的判断条件：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% k == 0)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71D6D82-F3D2-7350-A23E-E70A9890B753}"/>
              </a:ext>
            </a:extLst>
          </p:cNvPr>
          <p:cNvSpPr txBox="1"/>
          <p:nvPr/>
        </p:nvSpPr>
        <p:spPr>
          <a:xfrm>
            <a:off x="951863" y="4400905"/>
            <a:ext cx="10401935" cy="15613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如果这个条件为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，则应该去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队，那么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队的数量 </a:t>
            </a: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Acount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应该加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，并且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队的总和 </a:t>
            </a: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ASum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应该加上这个数字的值。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否则就应该去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队。同时 </a:t>
            </a: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Bcount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加 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1, </a:t>
            </a:r>
            <a:r>
              <a:rPr lang="en-US" altLang="zh-CN" sz="22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BSum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也要加上这个数字的值。</a:t>
            </a:r>
            <a:endParaRPr lang="zh-CN" altLang="en-US" sz="22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766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C7D0B2D-52A7-BF66-5D82-BAE05F73E93A}"/>
              </a:ext>
            </a:extLst>
          </p:cNvPr>
          <p:cNvSpPr txBox="1"/>
          <p:nvPr/>
        </p:nvSpPr>
        <p:spPr>
          <a:xfrm>
            <a:off x="951863" y="1646604"/>
            <a:ext cx="10401935" cy="10524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当循环完毕的时候，就已经计算好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队的总和、人数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队的总和、人数了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那么根据平均数公式，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平均数 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总和 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数量 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将结果计算出来后输出就可以了。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4C90D23-6BFA-39A8-3D4A-76D3E19ED825}"/>
              </a:ext>
            </a:extLst>
          </p:cNvPr>
          <p:cNvSpPr txBox="1"/>
          <p:nvPr/>
        </p:nvSpPr>
        <p:spPr>
          <a:xfrm>
            <a:off x="951862" y="3657600"/>
            <a:ext cx="10401935" cy="20257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但是要注意题目要求精确到小数点后一位！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所以要使用 </a:t>
            </a:r>
            <a:r>
              <a:rPr lang="en-US" altLang="zh-CN" sz="22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printf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("%.1f",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...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的格式化输出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格式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或者使用 </a:t>
            </a:r>
            <a:r>
              <a:rPr lang="en-US" altLang="zh-CN" sz="22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 &lt;&lt; fixed &lt;&lt; </a:t>
            </a:r>
            <a:r>
              <a:rPr lang="en-US" altLang="zh-CN" sz="22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setprecision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(1);</a:t>
            </a:r>
            <a:endParaRPr lang="zh-CN" altLang="en-US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589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8918D9C-9568-9C87-3F0D-CD04BFAFC070}"/>
              </a:ext>
            </a:extLst>
          </p:cNvPr>
          <p:cNvSpPr txBox="1"/>
          <p:nvPr/>
        </p:nvSpPr>
        <p:spPr>
          <a:xfrm>
            <a:off x="2743200" y="3034757"/>
            <a:ext cx="6350000" cy="308289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int n, k;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n &gt;&gt; k;</a:t>
            </a:r>
          </a:p>
          <a:p>
            <a:endParaRPr lang="en-US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double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Asum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A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队总分 </a:t>
            </a:r>
            <a:endParaRPr lang="en-US" altLang="zh-CN" sz="2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Acount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A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队人数</a:t>
            </a:r>
            <a:endParaRPr lang="en-US" altLang="zh-CN" sz="2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double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Bsum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B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队总分</a:t>
            </a:r>
            <a:endParaRPr lang="en-US" altLang="zh-CN" sz="2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Bcount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B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队人数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5317A8-CAF4-C5E3-FD98-2218A6BEB31C}"/>
              </a:ext>
            </a:extLst>
          </p:cNvPr>
          <p:cNvSpPr txBox="1"/>
          <p:nvPr/>
        </p:nvSpPr>
        <p:spPr>
          <a:xfrm>
            <a:off x="1181100" y="1524000"/>
            <a:ext cx="10172700" cy="1135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为了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算出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两队的平均分，我们分别需要两队的总分和队员人数。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所以，我们需要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个变量来储存这些数据。</a:t>
            </a:r>
          </a:p>
        </p:txBody>
      </p:sp>
    </p:spTree>
    <p:extLst>
      <p:ext uri="{BB962C8B-B14F-4D97-AF65-F5344CB8AC3E}">
        <p14:creationId xmlns:p14="http://schemas.microsoft.com/office/powerpoint/2010/main" val="421267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8918D9C-9568-9C87-3F0D-CD04BFAFC070}"/>
              </a:ext>
            </a:extLst>
          </p:cNvPr>
          <p:cNvSpPr txBox="1"/>
          <p:nvPr/>
        </p:nvSpPr>
        <p:spPr>
          <a:xfrm>
            <a:off x="2743200" y="3657600"/>
            <a:ext cx="6350000" cy="17309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&lt;= n;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在循环体内对数字 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进行分队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5317A8-CAF4-C5E3-FD98-2218A6BEB31C}"/>
              </a:ext>
            </a:extLst>
          </p:cNvPr>
          <p:cNvSpPr txBox="1"/>
          <p:nvPr/>
        </p:nvSpPr>
        <p:spPr>
          <a:xfrm>
            <a:off x="1066800" y="1600200"/>
            <a:ext cx="10172700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2.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让数字从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1, 2, 3, ...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一直到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，一个一个地来分队。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循环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591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5317A8-CAF4-C5E3-FD98-2218A6BEB31C}"/>
              </a:ext>
            </a:extLst>
          </p:cNvPr>
          <p:cNvSpPr txBox="1"/>
          <p:nvPr/>
        </p:nvSpPr>
        <p:spPr>
          <a:xfrm>
            <a:off x="1066800" y="1391467"/>
            <a:ext cx="10172700" cy="5857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3.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如果这个数字是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的倍数，就去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队，否则，就去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队。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D53C5D-347A-7884-C126-D1DFF46A59CF}"/>
              </a:ext>
            </a:extLst>
          </p:cNvPr>
          <p:cNvSpPr txBox="1"/>
          <p:nvPr/>
        </p:nvSpPr>
        <p:spPr>
          <a:xfrm>
            <a:off x="1066800" y="2438400"/>
            <a:ext cx="6477000" cy="382155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n;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是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k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的倍数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% k ==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就加入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队！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Asum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Asum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A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队总分增加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A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队人数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+1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否则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就加入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B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队！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Bsum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Bsum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B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队总分增加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B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队人数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+1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B18185-CF0C-B967-94FD-34128EB9D248}"/>
              </a:ext>
            </a:extLst>
          </p:cNvPr>
          <p:cNvSpPr txBox="1"/>
          <p:nvPr/>
        </p:nvSpPr>
        <p:spPr>
          <a:xfrm>
            <a:off x="7772400" y="2590800"/>
            <a:ext cx="3657600" cy="3273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如果去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队，那么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队的数量 </a:t>
            </a:r>
            <a:r>
              <a:rPr lang="en-US" altLang="zh-CN" sz="20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Acount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应该加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且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队的总和 </a:t>
            </a:r>
            <a:r>
              <a:rPr lang="en-US" altLang="zh-CN" sz="20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ASum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应该加上这个数字的值。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否则同理。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424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5317A8-CAF4-C5E3-FD98-2218A6BEB31C}"/>
              </a:ext>
            </a:extLst>
          </p:cNvPr>
          <p:cNvSpPr txBox="1"/>
          <p:nvPr/>
        </p:nvSpPr>
        <p:spPr>
          <a:xfrm>
            <a:off x="1066800" y="1524000"/>
            <a:ext cx="101727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4.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所有人都分好队了，计算并输出平均分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5C0A598-3E8A-C218-A471-2FDED922375E}"/>
              </a:ext>
            </a:extLst>
          </p:cNvPr>
          <p:cNvSpPr txBox="1"/>
          <p:nvPr/>
        </p:nvSpPr>
        <p:spPr>
          <a:xfrm>
            <a:off x="1066800" y="2743200"/>
            <a:ext cx="10172700" cy="317522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在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for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循环的下面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...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printf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"%.1f %.1f"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Asum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/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Bsum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/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或者使用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的保留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n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位小数的方式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&lt;&lt; fixed &lt;&lt;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setprecision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(1); 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Asum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Acount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&lt;&lt; " " &lt;&lt;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Bsum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Bcount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9564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DD7D7D2-F884-7C70-A485-E827D3E99DB3}"/>
              </a:ext>
            </a:extLst>
          </p:cNvPr>
          <p:cNvSpPr txBox="1"/>
          <p:nvPr/>
        </p:nvSpPr>
        <p:spPr>
          <a:xfrm>
            <a:off x="838200" y="1440119"/>
            <a:ext cx="10515600" cy="25758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在本题目中，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像个传送带，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负责重复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把需要的数据一个一个地送过来。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而循环内部的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if/else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负责每当送来一个东西，它就会根据我们实际情况通过条件表达式进行判断以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做出不同的分支选择，如果他是属于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类，那么就做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类的事情，如果属于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类就做</a:t>
            </a:r>
            <a:r>
              <a:rPr lang="en-US" altLang="zh-CN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类的事情。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以后我们还会做很多需要类似于这样的解题思路的题目。所以请务必掌握。</a:t>
            </a:r>
            <a:endParaRPr lang="en-US" altLang="zh-CN" sz="22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8A7057-8878-5D8A-17CC-B205034F2706}"/>
              </a:ext>
            </a:extLst>
          </p:cNvPr>
          <p:cNvSpPr txBox="1"/>
          <p:nvPr/>
        </p:nvSpPr>
        <p:spPr>
          <a:xfrm>
            <a:off x="838200" y="4343400"/>
            <a:ext cx="10515600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例如：统计全班成绩的及格与不及格人数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循环送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过来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东西： 全班同学的分数。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if/else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判断条件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&gt;= 60)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分别做的事情：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及格人数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或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不及格人数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3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75520A1-20A7-44E9-1D23-8C8A9738486A}"/>
              </a:ext>
            </a:extLst>
          </p:cNvPr>
          <p:cNvSpPr txBox="1"/>
          <p:nvPr/>
        </p:nvSpPr>
        <p:spPr>
          <a:xfrm>
            <a:off x="914400" y="1447800"/>
            <a:ext cx="10363200" cy="3125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遍历与筛选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模式总结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传送带 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：把所有待处理的数据，一个一个地送过来。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分拣员 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if-else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：传送带每送来一个数据，它就根据预设的条件进行判断，决定这个数据该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如何处理，放到哪个篮子里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篮子 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统计变量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：这些篮子在流水线开始前就已备好，专门用来收集被分拣机送过来的数据（可以是计数，也可以是求和，根据情况进行处理）。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581A2FD-C269-48E8-1939-043373D48835}"/>
              </a:ext>
            </a:extLst>
          </p:cNvPr>
          <p:cNvSpPr txBox="1"/>
          <p:nvPr/>
        </p:nvSpPr>
        <p:spPr>
          <a:xfrm>
            <a:off x="914400" y="5029200"/>
            <a:ext cx="10363200" cy="11350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</a:t>
            </a:r>
            <a:r>
              <a:rPr lang="zh-CN" altLang="en-US" sz="2400" b="1" dirty="0">
                <a:latin typeface="Consolas" panose="020B0609020204030204" pitchFamily="49" charset="0"/>
              </a:rPr>
              <a:t>遍历与筛选模式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中：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循环负责遍历所有的数据，而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if/else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判断负责对这些数据挨个进行分类并依照规则进行处理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8527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8A7057-8878-5D8A-17CC-B205034F2706}"/>
              </a:ext>
            </a:extLst>
          </p:cNvPr>
          <p:cNvSpPr txBox="1"/>
          <p:nvPr/>
        </p:nvSpPr>
        <p:spPr>
          <a:xfrm>
            <a:off x="914400" y="1320799"/>
            <a:ext cx="10515600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例如：统计全班成绩的及格与不及格人数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循环送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过来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东西： 全班同学的分数。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if/else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判断条件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&gt;= 60)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分别做的事情：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及格人数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或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不及格人数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++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A50113-B1BD-151C-8653-FAB234387AD6}"/>
              </a:ext>
            </a:extLst>
          </p:cNvPr>
          <p:cNvSpPr txBox="1"/>
          <p:nvPr/>
        </p:nvSpPr>
        <p:spPr>
          <a:xfrm>
            <a:off x="914400" y="3380661"/>
            <a:ext cx="10515600" cy="18885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再来一个例子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：计算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之间，所有奇数和偶数的总和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循环送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过来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东西：数字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1, 2, 3, ..., 100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if/else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判断条件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% 2 == 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这个数是偶数吗？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分别做的事情：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偶数总和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+=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或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奇数总和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+=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5317A8-CAF4-C5E3-FD98-2218A6BEB31C}"/>
              </a:ext>
            </a:extLst>
          </p:cNvPr>
          <p:cNvSpPr txBox="1"/>
          <p:nvPr/>
        </p:nvSpPr>
        <p:spPr>
          <a:xfrm>
            <a:off x="914400" y="5415123"/>
            <a:ext cx="10515600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注：因为书本上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P50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页的内容用了高中数学等差数列求和公式，故我们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不看书本上的代码和解题方法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！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掌握我们刚刚讲解的这个解题方法即可。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050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for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循环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8A7057-8878-5D8A-17CC-B205034F2706}"/>
              </a:ext>
            </a:extLst>
          </p:cNvPr>
          <p:cNvSpPr txBox="1"/>
          <p:nvPr/>
        </p:nvSpPr>
        <p:spPr>
          <a:xfrm>
            <a:off x="762000" y="1419871"/>
            <a:ext cx="10784840" cy="10524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而 例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4-4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与 例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4-5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 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与 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do-while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循环已经讲解过了，故我们 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4.1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循环这一章节的内容就讲解完毕了。</a:t>
            </a:r>
            <a:endParaRPr lang="en-US" altLang="zh-CN" sz="22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DF2B8D9-9E5D-1142-1D6C-FCE24CFA9C5C}"/>
              </a:ext>
            </a:extLst>
          </p:cNvPr>
          <p:cNvSpPr txBox="1"/>
          <p:nvPr/>
        </p:nvSpPr>
        <p:spPr>
          <a:xfrm>
            <a:off x="726440" y="3200400"/>
            <a:ext cx="10820400" cy="31295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识别重复性任务：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看到“重复做某事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次”，立刻就要想到用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循环。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巧用循环变量：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循环变量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不仅能控制循环次数，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因为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它的值本身还代表着当前是第几次循环，故还可以能参与到程序逻辑和输出中。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循环嵌套分支：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在循环体内部使用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语句，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能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解决“大部分情况有规律，少数情况特殊”的问题。要熟练掌握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累加模式、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分类统计模式这两种常见的题型。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786EA06-214D-7943-5762-ECC8915AF19E}"/>
              </a:ext>
            </a:extLst>
          </p:cNvPr>
          <p:cNvSpPr txBox="1"/>
          <p:nvPr/>
        </p:nvSpPr>
        <p:spPr>
          <a:xfrm>
            <a:off x="726440" y="2643605"/>
            <a:ext cx="23622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循环总结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2447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7409</TotalTime>
  <Words>7278</Words>
  <Application>Microsoft Office PowerPoint</Application>
  <PresentationFormat>宽屏</PresentationFormat>
  <Paragraphs>624</Paragraphs>
  <Slides>58</Slides>
  <Notes>54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66" baseType="lpstr">
      <vt:lpstr>等线</vt:lpstr>
      <vt:lpstr>宋体</vt:lpstr>
      <vt:lpstr>微软雅黑</vt:lpstr>
      <vt:lpstr>Arial</vt:lpstr>
      <vt:lpstr>Cambria Math</vt:lpstr>
      <vt:lpstr>Consolas</vt:lpstr>
      <vt:lpstr>Roboto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335</cp:revision>
  <dcterms:created xsi:type="dcterms:W3CDTF">2024-12-19T06:36:53Z</dcterms:created>
  <dcterms:modified xsi:type="dcterms:W3CDTF">2026-11-01T13:34:29Z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