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65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  <Relationship Id="rId65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_rels/notesSlide1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1.xml"/>
</Relationships>
</file>

<file path=ppt/notesSlides/_rels/notesSlide1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</file>

<file path=ppt/notesSlides/_rels/notesSlide1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3.xml"/>
</Relationships>
</file>

<file path=ppt/notesSlides/_rels/notesSlide1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4.xml"/>
</Relationships>
</file>

<file path=ppt/notesSlides/_rels/notesSlide1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5.xml"/>
</Relationships>
</file>

<file path=ppt/notesSlides/_rels/notesSlide1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6.xml"/>
</Relationships>
</file>

<file path=ppt/notesSlides/_rels/notesSlide1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7.xml"/>
</Relationships>
</file>

<file path=ppt/notesSlides/_rels/notesSlide1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8.xml"/>
</Relationships>
</file>

<file path=ppt/notesSlides/_rels/notesSlide1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9.xml"/>
</Relationships>
</file>

<file path=ppt/notesSlides/_rels/notesSlide2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0.xml"/>
</Relationships>
</file>

<file path=ppt/notesSlides/_rels/notesSlide2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1.xml"/>
</Relationships>
</file>

<file path=ppt/notesSlides/_rels/notesSlide2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2.xml"/>
</Relationships>
</file>

<file path=ppt/notesSlides/_rels/notesSlide2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3.xml"/>
</Relationships>
</file>

<file path=ppt/notesSlides/_rels/notesSlide2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4.xml"/>
</Relationships>
</file>

<file path=ppt/notesSlides/_rels/notesSlide2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5.xml"/>
</Relationships>
</file>

<file path=ppt/notesSlides/_rels/notesSlide2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6.xml"/>
</Relationships>
</file>

<file path=ppt/notesSlides/_rels/notesSlide2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7.xml"/>
</Relationships>
</file>

<file path=ppt/notesSlides/_rels/notesSlide2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8.xml"/>
</Relationships>
</file>

<file path=ppt/notesSlides/_rels/notesSlide2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9.xml"/>
</Relationships>
</file>

<file path=ppt/notesSlides/_rels/notesSlide3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0.xml"/>
</Relationships>
</file>

<file path=ppt/notesSlides/_rels/notesSlide3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1.xml"/>
</Relationships>
</file>

<file path=ppt/notesSlides/_rels/notesSlide3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2.xml"/>
</Relationships>
</file>

<file path=ppt/notesSlides/_rels/notesSlide3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3.xml"/>
</Relationships>
</file>

<file path=ppt/notesSlides/_rels/notesSlide3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4.xml"/>
</Relationships>
</file>

<file path=ppt/notesSlides/_rels/notesSlide3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5.xml"/>
</Relationships>
</file>

<file path=ppt/notesSlides/_rels/notesSlide3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6.xml"/>
</Relationships>
</file>

<file path=ppt/notesSlides/_rels/notesSlide3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7.xml"/>
</Relationships>
</file>

<file path=ppt/notesSlides/_rels/notesSlide3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8.xml"/>
</Relationships>
</file>

<file path=ppt/notesSlides/_rels/notesSlide3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9.xml"/>
</Relationships>
</file>

<file path=ppt/notesSlides/_rels/notesSlide4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0.xml"/>
</Relationships>
</file>

<file path=ppt/notesSlides/_rels/notesSlide4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1.xml"/>
</Relationships>
</file>

<file path=ppt/notesSlides/_rels/notesSlide4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2.xml"/>
</Relationships>
</file>

<file path=ppt/notesSlides/_rels/notesSlide4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3.xml"/>
</Relationships>
</file>

<file path=ppt/notesSlides/_rels/notesSlide4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4.xml"/>
</Relationships>
</file>

<file path=ppt/notesSlides/_rels/notesSlide4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5.xml"/>
</Relationships>
</file>

<file path=ppt/notesSlides/_rels/notesSlide4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6.xml"/>
</Relationships>
</file>

<file path=ppt/notesSlides/_rels/notesSlide4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7.xml"/>
</Relationships>
</file>

<file path=ppt/notesSlides/_rels/notesSlide4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8.xml"/>
</Relationships>
</file>

<file path=ppt/notesSlides/_rels/notesSlide4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9.xml"/>
</Relationships>
</file>

<file path=ppt/notesSlides/_rels/notesSlide5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0.xml"/>
</Relationships>
</file>

<file path=ppt/notesSlides/_rels/notesSlide5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1.xml"/>
</Relationships>
</file>

<file path=ppt/notesSlides/_rels/notesSlide5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2.xml"/>
</Relationships>
</file>

<file path=ppt/notesSlides/_rels/notesSlide5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3.xml"/>
</Relationships>
</file>

<file path=ppt/notesSlides/_rels/notesSlide5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4.xml"/>
</Relationships>
</file>

<file path=ppt/notesSlides/_rels/notesSlide5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5.xml"/>
</Relationships>
</file>

<file path=ppt/notesSlides/_rels/notesSlide5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6.xml"/>
</Relationships>
</file>

<file path=ppt/notesSlides/_rels/notesSlide5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7.xml"/>
</Relationships>
</file>

<file path=ppt/notesSlides/_rels/notesSlide5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8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同学们好，前两讲我们学了 while 和 do-while，今天学第三种循环：for 循环。上一讲结束时留了一个问题：循环 n 次的模板里，初始化、条件、更新分散在三个地方，能不能把它们写在一行里？for 循环就是答案，它也是以后写程序用得最多的循环。内容在书本第 48 到 50 页，请大家把书翻到第 48 页。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这节课围绕两个问题展开：初始化、条件、更新这三件事能不能写在一行？一堆数里，怎样找出最小的那个？第一部分学 for 循环的写法和执行顺序，第二部分用它解决书上的例 4-1 Apples Plus。第二课时学打擂台找最小值，最后用分类统计的办法解决例 4-3 分类平均。其中循环 n 次、累加、遍历加筛选，上一讲用 while 都学过了，今天会换成 for 来写，顺便复习。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第一部分，我们从上一讲留下的预习问题说起。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先看上一讲的老朋友：用 while 输出 1 到 10。写 while 有三步：循环前初始化，括号里写条件，循环体里更新，大家看，这三件事分在了三个不同的地方。上一讲最后留了一个预习问题：能不能把这三件事写在一行里？先别急着回答，我们先看看分在三处会带来什么麻烦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真正写程序时，循环体往往不止一两行，可能有二三十行。这时 i++ 离 while 很远，写着写着就容易忘；一忘，i 永远是 1，条件永远成立，就成了上一讲见过的死循环。而且想知道这个循环转几次，还得上下来回找三处代码。要是能把三件事放在一起，一眼就能检查全，该多好，C++ 正好提供了这样的循环：for 循环。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这就是 for 循环的一般形式，在书本第 48 页。for 后面的括号里放了三样东西：循环变量初始值、循环条件、每轮循环结束操作，中间用分号隔开。大家看下面三张卡片，它们其实就是写 while 的三步：初始化、条件、更新，一个都没少，只是搬到了同一行。请大家拿出笔，把一般形式勾画在书上，并在三个部分下面标上 ①②③。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左边是 while 写法，右边是 for 写法，做的事完全一样，都输出 1 到 10。for 把 int i = 1 、 i &lt;= 10 、 i++ 三件事都搬进了括号里，循环体里只剩真正要重复做的事。下面把括号拆开看：第一个分号前是初始化，两个分号中间是条件，第二个分号后是更新。注意括号里正好两个分号，i++ 后面不加分号，这是初学时最容易写错的地方。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三个部分分别在什么时候执行？这是 for 循环最重要的一页。初始化只在最开始执行一次，以后再也不执行；条件在每一轮开始之前都要判断，成立就执行循环体，不成立循环就结束。更新在每一轮循环体执行完之后执行，让循环变量往前走一步，可以是加 1，也可以加 2 或者减 1。和 while 一样，for 也是先判断再执行，所以条件一开始就不成立的话，循环体一次都不执行。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 for 循环想象成在操场上跑 5 圈。第一步准备开跑，从第 1 圈开始，i 等于 1，这件事只做一次；然后跑前检查，圈数小于等于 5 吗？成立就跑一圈，也就是执行循环体。跑完一圈，圈数加 1，然后回到检查这一步，再问一次还要不要跑；等 i 变成 6，检查不成立，就停下来结束循环。所以顺序是：初始化一次，然后条件、循环体、更新，一轮一轮地重复，直到条件不成立。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我们像电脑一样，一步一步跟踪这个循环，请大家先在草稿纸上填一填后面三列。i 从 1 开始，1 小于等于 5 成立，输出 1，然后 i++ 变成 2；就这样一直到第 5 轮输出 5，i 变成 6。再检查一次，6 小于等于 5 不成立，循环结束，循环体一共执行了 5 次。请注意最后一行：条件判断比循环体多执行一次，正是这次不成立的判断让循环停了下来。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上一讲我们记住了循环 n 次的 while 模板：从 1 数到 n，还有从 0 数到 n 减 1。现在请大家试着把它们改写成 for：把初始化、条件、更新搬进括号里就行。第一种 i 从 1 到 n，i 是几就表示第几次；第二种 i 从 0 到 n 减 1，也正好 n 个数，书上更喜欢这种写法。还是那句话，起点和条件要配套：从 1 开始配小于等于，从 0 开始配小于。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现在请大家当一回电脑：循环体都是输出 i 和一个空格，只改括号里的三部分。第一个每次加 2，输出 2 4 6 8 10；第二个从 5 开始倒着数，输出 5 4 3 2 1。第三个每次加 5，16 再加 5 是 21，超过 20 了，所以输出 1 6 11 16；第四个一开始 10 小于 10 就不成立，什么也不输出。猜完以后请在 Dev C++ 里改一改、按 F11 运行，看看和你猜的是不是一样。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来做几道判断题，先自己想，想好了再看答案。第一题错，初始化只在整个循环开始时执行一次；第二题也错，for 是先判断再执行，i 变成 6 时 6 小于等于 5 不成立，循环体不会再执行。第三题对，循环条件和更新可以是递减的，从 5 减到 1，一共 5 次。第四题错，三部分之间必须用分号，这是 C++ 的硬性规定，写成逗号编译就会出错。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左边这段代码会输出什么？i 从 5 开始，第一次判断 5 小于 5 就不成立，循环体一次都不执行，只输出循环结束。这是正常现象，叫零次循环，和 while 一样。右边的代码想输出 1 到 5，却停不下来，问题出在更新部分 i--：i 从 1 变成 0、负 1，越来越小，永远小于等于 5。这就是死循环，把 i-- 改成 i++ 就好了；写完 for 一定要检查更新的方向对不对。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找一找左边的错：三部分之间写成了逗号，这样编译会报错。正确的写法是右边这样，三部分之间用分号隔开。大家数一数，for 括号里正好两个分号，最后的 i++ 后面不要再加分号。以后编译报错时，先检查 for 括号里的分号，这是新手最常见的错误之一。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到今天，三种循环我们都学过了，那么什么时候用哪一种呢？输出 1 到 100、读入 n 个数求和，次数一开始就确定，用 for 最清楚；一尺之棰不知道要几天，只知道变成 1 就停，用 while 合适。猜数游戏至少要猜一次，先做后判断，用上一讲的 do-while。其实三种循环能互相改写，只是写起来清楚程度不同；记住一句话：次数确定用 for。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我们把写 for 循环的方法总结成三步，正好对应括号里的三部分。第一步想起点，循环变量从几开始；第二步想终点，什么情况下还要继续；第三步想怎么走，每轮之后加 1、加 2 还是减 1。和上一讲写 while 的三步对比一下，内容一样，只是 for 把它们集中写在了一行。请把这三步记在书本第 48 页一般形式的旁边。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第二部分，我们用 for 循环解决书上的第一道例题。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请看书本第 48 页的例 4-1：八尾勇吃了 L 个苹果，每吃一个就写一句 Today, I ate x apples.。x 是吃到第几个苹果，有一个小麻烦：吃第 1 个时只有一个苹果，apple 后面不能加 s。右边是 L 等于 3 的样例，第一行是 apple，后面两行是 apples。这道题班级 OJ 上没有，课上大家在 Dev C++ 里自己写、自己运行检查。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先别急着写代码，我们把 L 等于 3 的三行摆在一起，看看哪些不变，哪些会变。Today, I ate 、 apple 和句号每行都一样；变的只有两处：一个是数字，从 1 变到 L；一个是 s，只有第一行没有。数字从 1 变到 L，这不就是 for 循环里计数器 i 的变化吗？所以直接用 i 来输出。s 加不加要看现在是第几个，也就是看 i，这就需要用 if 来判断。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我们把这道题的特点总结成三个词：重复、规律、特殊。要写 L 句话，每句差不多，这是重复，用循环；数字从 1 变到 L，这是规律，正好用 for 的 i；第 1 句没有 s，这是特殊情况，用 if。我们先不管 s，第一步只让程序重复 L 次，for 的括号该怎么写？起点 1，终点 L，每次加 1：for 括号里写 int i = 1; i &lt;= L; i++。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第一步先搭框架：读入 L，然后写一个从 1 到 L 的 for 循环，循环体暂时空着。输入 3，循环体就执行 3 次，i 依次是 1、2、3，正好表示第几个苹果。还记得上一讲输出 1 到 100 吗？那时 i 既是计数器，又是要输出的数，这里也一样。框架搭好了，接下来往循环体里填内容。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第二步写每一句都一样的部分：固定的字写在双引号里，变的数字用 i 代替。注意 Today, I ate 后面和 apple 前面各有一个空格，不然数字会和单词粘在一起。现在输入 3 运行一下，会是什么样？大家看，三句话全挤在了一行，控制台太窄，只好折行显示。因为还缺三样东西：s、句号和换行，下一步把它们补上。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第三步，什么时候在 apple 后面补一个 s？当吃的苹果多于 1 个，也就是 i 大于 1 的时候。所以在输出 apple 之后，紧接着写 if (i &gt; 1)，成立就输出 s。最后，不管有没有 s，每一句都要句号和换行，所以这句写在 if 的外面。这就是循环里套 if：大部分情况有规律，个别情况特殊，以后会经常遇到这种写法。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把三步合起来，就是完整代码。输入 3，第一行是 apple，后面两行是 apples，和样例一模一样；再试试输入 1，只有一行，没有 s。这道题班级 OJ 上没有，请大家在 Dev C++ 里自己敲一遍，多试几个 L。敲的时候特别注意引号里的空格和句号，一个字符不对，输出就和题目不一样了。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书本第 48 页下面的表 4-1，跟踪的是 L 等于 4 的情况，我们一起来填一填。i 从 1 开始，1 小于等于 4 成立，输出第一句，没有 s；然后 i++，i 变成 2，再判断，输出第二句，有 s。一直到 i 变成 5，5 小于等于 4 不成立，跳出循环。大家发现了吗？这张表和我们前面自己画的跟踪表是一个样子：先判断、再执行、再 i++。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现在回头看书本第 48 页上的代码，和我们写的有三处不同。第一，书上把 i 定义在循环外面，for 括号里只写 i = 1，两种写法都可以，下一课时我们会讲它们的区别。第二，书上判断 s 用的是 i 不等于 0 并且 i 不等于 1，因为 i 从 1 开始，这和 i 大于 1 是一个意思。第三，书上 if 后面只有一句，省略了大括号，这个第 3 章了解过，大家初学时还是建议都写上。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这段代码想偷个懒，把 s、句号和换行写在了一起，都放进了 if 里。输入 3 会输出什么？大家先想一想，再看答案。i 等于 1 时 if 不成立，句号和换行都没输出，第一句就和第二句连在了一起。每次写 if 都要想清楚：哪些是特殊情况才做的，哪些是每一轮都要做的，每轮都做的要放在 if 外面。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第一课时我们学了 for 循环，最后来回顾一下。for 把初始化、条件、更新写在一行；初始化只做一次，然后条件、循环体、更新一轮一轮重复，条件不成立就结束。括号里是两个分号，更新的方向写反了会变成死循环；循环变量 i 不只是计数，还能参与输出和判断。循环里套 if，能处理大部分有规律、个别情况特殊的问题，课后请在 Dev C++ 里独立完成 Apples Plus。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第二课时开始，我们来学一个非常有名的方法：打擂台。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请把书翻到第 49 页，例 4-2 找最小值，OJ 题号 B0044，洛谷 P5718。题目很短：给你 n 个数，找出其中最小的那个。右边的样例是书上表 4-2 用的数据，5 个数 5 3 4 2 6，最小值是 2。用眼睛一看就知道答案，可是你是怎么找的呢？怎样把这个过程告诉电脑？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换个说法：同学们一个一个报学号，老师事先不知道有多少人，听完以后要马上说出最小的那个，需要把每个人的学号都记住吗？不需要，老师心里只记一个数：到目前为止听到的最小的那个。听到 5，先记 5；听到 3，比 5 小，换成 3；听到 4，比 3 大，不管它；听到 2，换成 2；听到 6，不管它。最后心里记着的 2 就是答案，这个方法有个好听的名字，叫打擂台。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刚才的办法想象成打擂台。擂台上站着擂主，就是到目前为止最小的数；挑战者一个接一个上台，每次只关心刚上台的这一个。规则是：挑战者比擂主小，他就成为新擂主，否则擂主守住擂台；所有人都上过台后，最后站在台上的就是最小值。可是有个新问题：比赛刚开始，台上还没有人，第一个挑战者跟谁比呢？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比赛开始前台上没人，我们先请一位很弱的虚拟擂主站上去，保证第一个挑战者一定能赢。找最小值时越小越强，所以很弱就是很大，书上用的是 1 亿，第一个数 5 上台就把它打下去了。如果偷懒把初值写成 0 会怎样？5、3、4、2、6 都不比 0 小，谁也打不赢，最后输出 0，可 0 根本不是我们输入的数。所以擂主的初值要比所有可能的数都大，题目说每个数不超过 1000，1 亿就足够了。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电脑听不懂故事，我们要把每个角色、每个动作都翻译成代码，请大家先想一想右边一列，再看答案。擂主是一个变量，书上叫 minnum，就是 minimum number 最小的数；请虚拟擂主上台，就是给它初值 1 亿。挑战者也是一个变量 tmp，表示临时的，每次读入一个数；n 个人轮流上台是循环 n 次，换擂主是一个 if 加一句赋值。比赛结束才宣布冠军，所以输出 minnum 要写在循环外面。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 n 个人轮流上台，就是循环 n 次，这个上一讲已经学过了，我们用 for 复习一下。书上第 50 页的提示框说了两种写法：从 0 到 n 减 1，或者从 1 到 n，作者更喜欢第一种。在这道题里，循环体根本用不到 i，只要正好转 n 次就行，所以两种都可以。还是要提醒：起点和条件要配套，从 0 开始却写小于等于，就会多读一个数。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这就是书上第 49 页的完整代码，我们逐句对一对。第 4 行定义三个变量，minnum 一开始就是 1 亿；for 循环 n 次，每次读入一个挑战者 tmp。if 这一行就是比赛规则：tmp 比 minnum 小，就让 minnum 等于 tmp；循环结束后输出 minnum。输入 5 和 5 3 4 2 6，输出 2，请大家课后提交到 OJ 的 B0044。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我们对照书上的表 4-2，跟踪一遍这个程序，请大家先自己填一填。i 等于 0 时读入 5，5 比 1 亿小，擂主变成 5；i 等于 1 时读入 3，比 5 小，擂主变成 3。读入 4 不比 3 小，擂主还是 3；读入 2，擂主变成 2；读入 6，擂主还是 2。i 变成 5 时，5 小于 5 不成立，跳出循环，输出擂主 2。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请看书本第 49 页最后一段，这里讲了一个很重要的规则：作用域。在 for 的括号里定义的 i，只在这个循环里有效，循环一结束 i 就消失了，在循环外面输出 i，编译会出错。如果循环结束后还要用 i，就像书上例 4-1 那样，把 i 定义在循环外面，这时循环结束后 i 的值正好是 n。同样的道理，minnum、sum 这些循环结束后还要用的变量，一定要定义在循环外面。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书本第 50 页还提到另一种写法：不请虚拟擂主，让第一个数直接当擂主。先单独读入第一个数存进 minnum，剩下的 n 减 1 个数再一个个上台挑战。好处是不用操心初值该设多大；要注意第一个数已经读过了，所以循环只剩 n 减 1 次，i 从 1 开始、小于 n。书上请大家自己实现这种写法，课后请敲一遍，提交到 B0044 看看能不能通过。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在两个数里挑小的，这个操作太常见了，C++ 已经准备好了现成的工具，叫函数。min 是比小机器，给它 5 和 3，它就给出较小的 3；max 是比大机器，给它 5 和 3，它给出较大的 5。用之前要在程序开头写 #include &lt;algorithm&gt;，把这个工具库拿过来，结果通常用一个变量接住。注意它们一次只能比两个数，三个数要套着写：min(a, min(b, c))。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有了 min 函数，打擂台的 if 这一行可以换成一句：minnum 等于 min(minnum, tmp)。意思是新擂主等于旧擂主和挑战者中较小的那个，和 if 的写法完全一样，只是更短。书上第 49 页还留了一个问题：如果要找最大值，初值该设多少？大家想一想。找最大值时越大越强，虚拟擂主要很弱就得很小，比所有可能的数都小，本题每个数不小于 0，设成负 1 就行；比较也要改成大于号，或者用 max。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我们把打擂台总结成四步：搭擂台、挑战者上台、判断胜负、宣布冠军。搭擂台时擂主初值要很弱，找最小值就设很大；挑战者用 for 循环一个个读进来；更强就换擂主；循环结束后输出擂主。核心思想就一句话：只记住当前最优的值，不断和新来的比较，找最大值、最高分、最长的名字都能用。请把这四步和核心思想记在书本第 49 页例 4-2 的旁边。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第四部分，我们先复习累加，再解决例 4-3 分类平均。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上一讲我们用 while 算过 1 加到 n，这叫累加，今天换成 for 来写 1 加到 100。存钱罐 sum 先清零，for 循环把 1 到 100 一个个送来，每来一个就放进存钱罐：sum += i。和 while 版相比，i 的初始化和 i++ 都搬进了 for 的括号里，代码短了，也不怕忘写 i++。运行结果是 5050，请把累加模式记在书本第 50 页例 4-3 的分析旁边。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有同学会问：int sum = 0 能不能放进循环里？我们看看会发生什么。第一个问题，sum 定义在循环的大括号里，出了大括号就消失了，循环外面的 cout &lt;&lt; sum 编译都通不过，这就是刚学的作用域。第二个问题，就算把输出也挪进循环，每一轮 sum 都先被重新设成 0，存钱罐每次都被倒空，永远攒不下钱。所以一定要分清里外：准备工作放在循环外面，每个数都要做的事放在循环里面。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请看书本第 50 页的例 4-3 分类平均，OJ 题号 B0045，洛谷 P5719。把 1 到 n 的数分成两类：是 k 的倍数的叫 A 类，不是的叫 B 类，分别求两类的平均数，保留 1 位小数。右边的样例是 100 和 16，答案是 56.0 和 50.1，数字太大不好算。我们换一组小数据：n 等于 10，k 等于 3，先自己算一算。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 1 到 10 一个个拿出来，问它是不是 3 的倍数：3、6、9 是，进 A 类，其余的进 B 类。A 类总和 18，个数 3，平均数 6.0；B 类总和 37，个数 7，37 除以 7 约等于 5.29，保留 1 位是 5.3。所以答案是 6.0 和 5.3。大家注意，算平均数时，每一类我们都用到了两个数：总和和个数，这就是程序里要记录的东西。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要算两类的平均数，每一类都要一个总和、一个个数，一共四个存钱罐：Asum、Acount、Bsum、Bcount。总和用 double，这样除的时候能得到小数；个数只会是整数，用 int。它们和刚才的 sum 一样都是累加器，初值是 0，而且要定义在循环外面。存钱罐准备好了，下一步要让 1 到 n 的数一个个过来，分别放进对应的罐子。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想象一个快递分拣中心：传送带把包裹一个个送来，分拣员看一眼，放进对应的货车。这道题里，for 循环就是传送带，把 1 到 n 一个个送过来；if-else 就是分拣员，看这个数是不是 k 的倍数，决定它去 A 类还是 B 类。上一讲学过遍历加筛选，那时只有一个 if，只挑一类处理，不符合的直接跳过。这次两类都要处理，所以用 if-else，这种写法叫分类统计。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代码分四步写，先写前两步。第一步准备四个存钱罐：Asum、Bsum 是 double，Acount、Bcount 是 int，初值都是 0，都写在循环外面。第二步搭传送带：for 让 i 从 1 走到 n，每个数都看一遍，这就是上一讲学过的遍历。循环体里要做什么呢？判断 i 去哪一类，这是下一步。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第三步是分拣员：每来一个数 i，判断它是不是 k 的倍数。怎么判断？第 3 章学过：i 除以 k 的余数是 0，就是 k 的倍数，写成 i % k == 0。是 A 类，就给 Asum 加上 i，Acount 加 1；否则就是 B 类，给 Bsum 加上 i，Bcount 加 1。大家试一试：i 等于 6、k 等于 3 时走哪个分支？6 除以 3 余 0，进 A 类。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第四步，所有数都分完了，在循环后面算平均数，保留 1 位小数。第 2 章学过两种写法：printf 用 %.1f，要包含 cstdio；cout 用 fixed 和 setprecision(1)，要包含 iomanip，选一种就行。注意，平均数一定要写在循环后面，写在循环里就是每来一个数算一次，这不是我们要的。还要注意除法：如果 Asum 也是 int，两个整数相除会把小数舍掉，所以我们一开始就把总和定义成 double。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把四步合起来就是完整代码，为了一页放得下，if 和 else 里的两句写在了同一行。先输入我们手算过的 10 和 3，输出 6.0 5.3，和手算的一样；再输入题目样例 100 和 16，输出 56.0 50.1。两组都对了，再提交到 OJ 的 B0045。大家再找一找：传送带在哪？分拣员在哪？四个存钱罐又在哪？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我们把分类统计整理成一个框架：循环外准备篮子，for 当传送带，if-else 当分拣员，循环结束后输出结果。右边两个例子都能套进去：统计及格人数，送来的是分数，条件是大于等于 60；求奇数和与偶数和，送来的是 1 到 100，条件是除以 2 余 0。请把这句话记在书本第 50 页：for 循环负责遍历所有数据，if-else 负责挨个分类处理。书上的代码用了等差数列求和公式，那是高中数学，我们不看那种写法，掌握今天的方法就够了。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最后做个课堂小测，四道题都选自课后题目，请先写在草稿纸上。第一题选 A，倒数要从 10 开始，条件 i 大于等于 1，每次 i--；D 的条件和更新都不对，会变成死循环。第二题是打擂台：擂主从 100 开始，50 上台成为擂主，120 打不过，30 又成为擂主，答案是 30。第三题选 C，每轮 sum 都被重置，而且循环外根本用不了它；第四题选 B，除以 2 余 0 的才是偶数。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回到开头的两个问题。初始化、条件、更新能写在一行吗？能，for 循环就是这样做的。一堆数里怎样找最小的？打擂台：擂主初值很大，挑战者依次上台，更小就换擂主，最后的擂主就是答案。另外请记住：for 括号里是两个分号；次数确定用 for；for 括号里定义的 i 出了循环就不见了。累加要在循环外清零，分类统计是 for 负责送、if-else 负责分，这几个套路以后会天天用。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课后请完成 for 循环的两份课后题目，并在 OJ 上提交 B0044 找最小值和 B0045 分类平均。Apples Plus 没有 OJ，请在 Dev C++ 里自己完成；还可以用第一个数当擂主的写法，把 B0044 再做一遍。下一讲学多重循环，请大家预习书本第 53 页。带着问题去预习：要输出 3 行、每行 4 个星号，能不能不把输出一行的代码复制 3 遍？循环里面还能再放一个循环吗？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ubtitle-slot Placeholder"/>
          <p:cNvSpPr>
            <a:spLocks noGrp="1"/>
          </p:cNvSpPr>
          <p:nvPr>
            <p:ph type="subTitle" idx="1"/>
          </p:nvPr>
        </p:nvSpPr>
        <p:spPr>
          <a:xfrm>
            <a:off x="2762250" y="1866900"/>
            <a:ext cx="66675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3" name="cover-title-slot Placeholder"/>
          <p:cNvSpPr>
            <a:spLocks noGrp="1"/>
          </p:cNvSpPr>
          <p:nvPr>
            <p:ph type="title"/>
          </p:nvPr>
        </p:nvSpPr>
        <p:spPr>
          <a:xfrm>
            <a:off x="1809750" y="2476500"/>
            <a:ext cx="8572500" cy="990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5400" lang="zh-CN"/>
            </a:lvl1pPr>
          </a:lstStyle>
          <a:p>
            <a:pPr algn="ctr"/>
            <a:r>
              <a:rPr lang="en-US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36943312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仅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val="30118967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rule Layout"/>
          <p:cNvSpPr/>
          <p:nvPr/>
        </p:nvSpPr>
        <p:spPr>
          <a:xfrm>
            <a:off x="5619750" y="3886200"/>
            <a:ext cx="952500" cy="28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3" name="chapter-number-slot Placeholder"/>
          <p:cNvSpPr>
            <a:spLocks noGrp="1"/>
          </p:cNvSpPr>
          <p:nvPr>
            <p:ph type="subTitle" idx="1"/>
          </p:nvPr>
        </p:nvSpPr>
        <p:spPr>
          <a:xfrm>
            <a:off x="4191000" y="2495550"/>
            <a:ext cx="38100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4" name="chapter-title-slot Placeholder"/>
          <p:cNvSpPr>
            <a:spLocks noGrp="1"/>
          </p:cNvSpPr>
          <p:nvPr>
            <p:ph type="title"/>
          </p:nvPr>
        </p:nvSpPr>
        <p:spPr>
          <a:xfrm>
            <a:off x="1809750" y="3067050"/>
            <a:ext cx="8572500" cy="781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200" lang="zh-CN"/>
            </a:lvl1pPr>
          </a:lstStyle>
          <a:p>
            <a:pPr algn="ctr"/>
            <a:r>
              <a:rPr lang="en-US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28475540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-panel Layout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3" name="content-section-pill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4" name="content-title-rule Layout"/>
          <p:cNvSpPr/>
          <p:nvPr/>
        </p:nvSpPr>
        <p:spPr>
          <a:xfrm>
            <a:off x="819150" y="1866900"/>
            <a:ext cx="10553700" cy="9525"/>
          </a:xfrm>
          <a:custGeom>
            <a:avLst/>
            <a:gdLst/>
            <a:ahLst/>
            <a:cxnLst/>
            <a:rect l="l" t="t" r="r" b="b"/>
            <a:pathLst>
              <a:path w="10553700" h="9525">
                <a:moveTo>
                  <a:pt x="0" y="0"/>
                </a:moveTo>
                <a:lnTo>
                  <a:pt x="105537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5" name="content-section-slot Placeholder"/>
          <p:cNvSpPr>
            <a:spLocks noGrp="1"/>
          </p:cNvSpPr>
          <p:nvPr>
            <p:ph type="body" idx="1"/>
          </p:nvPr>
        </p:nvSpPr>
        <p:spPr>
          <a:xfrm>
            <a:off x="952500" y="742950"/>
            <a:ext cx="5486400" cy="43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100" lang="zh-CN"/>
            </a:lvl1pPr>
          </a:lstStyle>
          <a:p>
            <a:pPr algn="l"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zh-CN"/>
          </a:p>
        </p:txBody>
      </p:sp>
      <p:sp>
        <p:nvSpPr>
          <p:cNvPr id="6" name="content-title-slot Placeholder"/>
          <p:cNvSpPr>
            <a:spLocks noGrp="1"/>
          </p:cNvSpPr>
          <p:nvPr>
            <p:ph type="title"/>
          </p:nvPr>
        </p:nvSpPr>
        <p:spPr>
          <a:xfrm>
            <a:off x="819150" y="1333500"/>
            <a:ext cx="105537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550" lang="zh-CN"/>
            </a:lvl1pPr>
          </a:lstStyle>
          <a:p>
            <a:pPr algn="l"/>
            <a:r>
              <a:rPr lang="en-US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3807002553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
  <Relationship Id="rId14" Type="http://schemas.openxmlformats.org/officeDocument/2006/relationships/slideLayout" Target="../slideLayouts/slideLayout12.xml"/>
  <Relationship Id="rId15" Type="http://schemas.openxmlformats.org/officeDocument/2006/relationships/slideLayout" Target="../slideLayouts/slideLayout13.xml"/>
  <Relationship Id="rId16" Type="http://schemas.openxmlformats.org/officeDocument/2006/relationships/slideLayout" Target="../slideLayouts/slideLayout14.xml"/>
  <Relationship Id="rId17" Type="http://schemas.openxmlformats.org/officeDocument/2006/relationships/slideLayout" Target="../slideLayouts/slideLayout15.xml"/>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太空主题">
    <p:bg>
      <p:bgPr>
        <a:solidFill>
          <a:srgbClr val="192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ter-space-image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  <p:sldLayoutId id="2147483662" r:id="rId16"/>
    <p:sldLayoutId id="214748366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255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9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9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2.xml" />
  <Relationship Id="rId3" Type="http://schemas.openxmlformats.org/officeDocument/2006/relationships/notesSlide" Target="../notesSlides/notesSlide1.xml" />
</Relationships>
</file>

<file path=ppt/slides/_rels/slide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3.xml" />
  <Relationship Id="rId3" Type="http://schemas.openxmlformats.org/officeDocument/2006/relationships/notesSlide" Target="../notesSlides/notesSlide2.xml" />
</Relationships>
</file>

<file path=ppt/slides/_rels/slide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.xml" />
</Relationships>
</file>

<file path=ppt/slides/_rels/slide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.xml" />
</Relationships>
</file>

<file path=ppt/slides/_rels/slide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.xml" />
</Relationships>
</file>

<file path=ppt/slides/_rels/slide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6.xml" />
</Relationships>
</file>

<file path=ppt/slides/_rels/slide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7.xml" />
</Relationships>
</file>

<file path=ppt/slides/_rels/slide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8.xml" />
</Relationships>
</file>

<file path=ppt/slides/_rels/slide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9.xml" />
</Relationships>
</file>

<file path=ppt/slides/_rels/slide1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0.xml" />
</Relationships>
</file>

<file path=ppt/slides/_rels/slide1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1.xml" />
</Relationships>
</file>

<file path=ppt/slides/_rels/slide1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2.xml" />
</Relationships>
</file>

<file path=ppt/slides/_rels/slide1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3.xml" />
</Relationships>
</file>

<file path=ppt/slides/_rels/slide1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4.xml" />
</Relationships>
</file>

<file path=ppt/slides/_rels/slide1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5.xml" />
</Relationships>
</file>

<file path=ppt/slides/_rels/slide1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6.xml" />
</Relationships>
</file>

<file path=ppt/slides/_rels/slide1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7.xml" />
</Relationships>
</file>

<file path=ppt/slides/_rels/slide1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8.xml" />
</Relationships>
</file>

<file path=ppt/slides/_rels/slide1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9.xml" />
</Relationships>
</file>

<file path=ppt/slides/_rels/slide2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0.xml" />
</Relationships>
</file>

<file path=ppt/slides/_rels/slide2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1.xml" />
</Relationships>
</file>

<file path=ppt/slides/_rels/slide2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2.xml" />
</Relationships>
</file>

<file path=ppt/slides/_rels/slide2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3.xml" />
</Relationships>
</file>

<file path=ppt/slides/_rels/slide2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4.xml" />
</Relationships>
</file>

<file path=ppt/slides/_rels/slide2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5.xml" />
</Relationships>
</file>

<file path=ppt/slides/_rels/slide2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6.xml" />
</Relationships>
</file>

<file path=ppt/slides/_rels/slide2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7.xml" />
</Relationships>
</file>

<file path=ppt/slides/_rels/slide2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8.xml" />
</Relationships>
</file>

<file path=ppt/slides/_rels/slide2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9.xml" />
</Relationships>
</file>

<file path=ppt/slides/_rels/slide3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0.xml" />
</Relationships>
</file>

<file path=ppt/slides/_rels/slide3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1.xml" />
</Relationships>
</file>

<file path=ppt/slides/_rels/slide3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2.xml" />
</Relationships>
</file>

<file path=ppt/slides/_rels/slide3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3.xml" />
</Relationships>
</file>

<file path=ppt/slides/_rels/slide3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4.xml" />
</Relationships>
</file>

<file path=ppt/slides/_rels/slide3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5.xml" />
</Relationships>
</file>

<file path=ppt/slides/_rels/slide3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6.xml" />
</Relationships>
</file>

<file path=ppt/slides/_rels/slide3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7.xml" />
</Relationships>
</file>

<file path=ppt/slides/_rels/slide3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8.xml" />
</Relationships>
</file>

<file path=ppt/slides/_rels/slide3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9.xml" />
</Relationships>
</file>

<file path=ppt/slides/_rels/slide4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0.xml" />
</Relationships>
</file>

<file path=ppt/slides/_rels/slide4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1.xml" />
</Relationships>
</file>

<file path=ppt/slides/_rels/slide4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2.xml" />
</Relationships>
</file>

<file path=ppt/slides/_rels/slide4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3.xml" />
</Relationships>
</file>

<file path=ppt/slides/_rels/slide4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4.xml" />
</Relationships>
</file>

<file path=ppt/slides/_rels/slide4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5.xml" />
</Relationships>
</file>

<file path=ppt/slides/_rels/slide4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6.xml" />
</Relationships>
</file>

<file path=ppt/slides/_rels/slide4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7.xml" />
</Relationships>
</file>

<file path=ppt/slides/_rels/slide4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8.xml" />
</Relationships>
</file>

<file path=ppt/slides/_rels/slide4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9.xml" />
</Relationships>
</file>

<file path=ppt/slides/_rels/slide5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0.xml" />
</Relationships>
</file>

<file path=ppt/slides/_rels/slide5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1.xml" />
</Relationships>
</file>

<file path=ppt/slides/_rels/slide5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2.xml" />
</Relationships>
</file>

<file path=ppt/slides/_rels/slide5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3.xml" />
</Relationships>
</file>

<file path=ppt/slides/_rels/slide5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4.xml" />
</Relationships>
</file>

<file path=ppt/slides/_rels/slide5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5.xml" />
</Relationships>
</file>

<file path=ppt/slides/_rels/slide5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6.xml" />
</Relationships>
</file>

<file path=ppt/slides/_rels/slide5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7.xml" />
</Relationships>
</file>

<file path=ppt/slides/_rels/slide5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3.xml" />
  <Relationship Id="rId3" Type="http://schemas.openxmlformats.org/officeDocument/2006/relationships/notesSlide" Target="../notesSlides/notesSlide58.xml" />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ver-subtitle-slot Placeholder Carrier"/>
          <p:cNvSpPr txBox="1"/>
          <p:nvPr>
            <p:ph type="subTitle" idx="1"/>
          </p:nvPr>
        </p:nvSpPr>
        <p:spPr>
          <a:xfrm>
            <a:off x="5063299" y="1981200"/>
            <a:ext cx="2065401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C++程序与算法</a:t>
            </a:r>
          </a:p>
        </p:txBody>
      </p:sp>
      <p:sp>
        <p:nvSpPr>
          <p:cNvPr id="5" name="cover-title-slot Placeholder Carrier"/>
          <p:cNvSpPr txBox="1"/>
          <p:nvPr>
            <p:ph type="title"/>
          </p:nvPr>
        </p:nvSpPr>
        <p:spPr>
          <a:xfrm>
            <a:off x="4605789" y="2533650"/>
            <a:ext cx="2980422" cy="1047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for 循环</a:t>
            </a:r>
          </a:p>
        </p:txBody>
      </p:sp>
      <p:grpSp>
        <p:nvGrpSpPr>
          <p:cNvPr id="7" name="cover-tagline"/>
          <p:cNvGrpSpPr/>
          <p:nvPr/>
        </p:nvGrpSpPr>
        <p:grpSpPr>
          <a:xfrm>
            <a:off x="4220747" y="3467100"/>
            <a:ext cx="3750507" cy="498729"/>
            <a:chOff x="4220747" y="3467100"/>
            <a:chExt cx="3750507" cy="498729"/>
          </a:xfrm>
        </p:grpSpPr>
        <p:sp>
          <p:nvSpPr>
            <p:cNvPr id="6" name="TextBox 6"/>
            <p:cNvSpPr txBox="1"/>
            <p:nvPr/>
          </p:nvSpPr>
          <p:spPr>
            <a:xfrm>
              <a:off x="4220747" y="3467100"/>
              <a:ext cx="375050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dirty="0">
                  <a:solidFill>
                    <a:srgbClr val="9FC5E8"/>
                  </a:solidFill>
                  <a:latin typeface="+mn-lt"/>
                  <a:ea typeface="+mn-ea"/>
                  <a:cs typeface="+mn-cs"/>
                </a:rPr>
                <a:t>第4章 循环结构程序设计</a:t>
              </a:r>
            </a:p>
          </p:txBody>
        </p:sp>
      </p:grpSp>
      <p:grpSp>
        <p:nvGrpSpPr>
          <p:cNvPr id="10" name="cover-route"/>
          <p:cNvGrpSpPr/>
          <p:nvPr/>
        </p:nvGrpSpPr>
        <p:grpSpPr>
          <a:xfrm>
            <a:off x="3143250" y="4248150"/>
            <a:ext cx="5905500" cy="575818"/>
            <a:chOff x="3143250" y="4248150"/>
            <a:chExt cx="5905500" cy="575818"/>
          </a:xfrm>
        </p:grpSpPr>
        <p:sp>
          <p:nvSpPr>
            <p:cNvPr id="8" name="Rectangle 8"/>
            <p:cNvSpPr/>
            <p:nvPr/>
          </p:nvSpPr>
          <p:spPr>
            <a:xfrm>
              <a:off x="3143250" y="4248150"/>
              <a:ext cx="5905500" cy="190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4813173" y="4413250"/>
              <a:ext cx="256565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三件事，写在一行里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toc-title"/>
          <p:cNvGrpSpPr/>
          <p:nvPr/>
        </p:nvGrpSpPr>
        <p:grpSpPr>
          <a:xfrm>
            <a:off x="4946142" y="558800"/>
            <a:ext cx="2299716" cy="819150"/>
            <a:chOff x="4946142" y="558800"/>
            <a:chExt cx="2299716" cy="819150"/>
          </a:xfrm>
        </p:grpSpPr>
        <p:sp>
          <p:nvSpPr>
            <p:cNvPr id="4" name="TextBox 4"/>
            <p:cNvSpPr txBox="1"/>
            <p:nvPr/>
          </p:nvSpPr>
          <p:spPr>
            <a:xfrm>
              <a:off x="4946142" y="558800"/>
              <a:ext cx="22997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课程要点</a:t>
              </a:r>
            </a:p>
          </p:txBody>
        </p:sp>
      </p:grpSp>
      <p:grpSp>
        <p:nvGrpSpPr>
          <p:cNvPr id="10" name="toc-1"/>
          <p:cNvGrpSpPr/>
          <p:nvPr/>
        </p:nvGrpSpPr>
        <p:grpSpPr>
          <a:xfrm>
            <a:off x="2095500" y="2152650"/>
            <a:ext cx="8001000" cy="609600"/>
            <a:chOff x="2095500" y="2152650"/>
            <a:chExt cx="8001000" cy="609600"/>
          </a:xfrm>
        </p:grpSpPr>
        <p:sp>
          <p:nvSpPr>
            <p:cNvPr id="6" name="Rectangle 6"/>
            <p:cNvSpPr/>
            <p:nvPr/>
          </p:nvSpPr>
          <p:spPr>
            <a:xfrm>
              <a:off x="2095500" y="2152650"/>
              <a:ext cx="80010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7" name="Ellipse 7"/>
            <p:cNvSpPr/>
            <p:nvPr/>
          </p:nvSpPr>
          <p:spPr>
            <a:xfrm>
              <a:off x="2238375" y="2257425"/>
              <a:ext cx="400050" cy="4000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2359287" y="23272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808732" y="2298700"/>
              <a:ext cx="142071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for 的写法</a:t>
              </a:r>
            </a:p>
          </p:txBody>
        </p:sp>
      </p:grpSp>
      <p:grpSp>
        <p:nvGrpSpPr>
          <p:cNvPr id="15" name="toc-2"/>
          <p:cNvGrpSpPr/>
          <p:nvPr/>
        </p:nvGrpSpPr>
        <p:grpSpPr>
          <a:xfrm>
            <a:off x="2095500" y="3105150"/>
            <a:ext cx="8001000" cy="609600"/>
            <a:chOff x="2095500" y="3105150"/>
            <a:chExt cx="8001000" cy="609600"/>
          </a:xfrm>
        </p:grpSpPr>
        <p:sp>
          <p:nvSpPr>
            <p:cNvPr id="11" name="Rectangle 11"/>
            <p:cNvSpPr/>
            <p:nvPr/>
          </p:nvSpPr>
          <p:spPr>
            <a:xfrm>
              <a:off x="2095500" y="3105150"/>
              <a:ext cx="80010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2238375" y="3209925"/>
              <a:ext cx="400050" cy="4000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2359287" y="32797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808732" y="3251200"/>
              <a:ext cx="153661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Apples Plus</a:t>
              </a:r>
            </a:p>
          </p:txBody>
        </p:sp>
      </p:grpSp>
      <p:grpSp>
        <p:nvGrpSpPr>
          <p:cNvPr id="20" name="toc-3"/>
          <p:cNvGrpSpPr/>
          <p:nvPr/>
        </p:nvGrpSpPr>
        <p:grpSpPr>
          <a:xfrm>
            <a:off x="2095500" y="4057650"/>
            <a:ext cx="8001000" cy="609600"/>
            <a:chOff x="2095500" y="4057650"/>
            <a:chExt cx="8001000" cy="609600"/>
          </a:xfrm>
        </p:grpSpPr>
        <p:sp>
          <p:nvSpPr>
            <p:cNvPr id="16" name="Rectangle 16"/>
            <p:cNvSpPr/>
            <p:nvPr/>
          </p:nvSpPr>
          <p:spPr>
            <a:xfrm>
              <a:off x="2095500" y="4057650"/>
              <a:ext cx="80010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2238375" y="4162425"/>
              <a:ext cx="400050" cy="4000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2359287" y="42322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808732" y="420370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找最小值</a:t>
              </a:r>
            </a:p>
          </p:txBody>
        </p:sp>
      </p:grpSp>
      <p:grpSp>
        <p:nvGrpSpPr>
          <p:cNvPr id="25" name="toc-4"/>
          <p:cNvGrpSpPr/>
          <p:nvPr/>
        </p:nvGrpSpPr>
        <p:grpSpPr>
          <a:xfrm>
            <a:off x="2095500" y="5010150"/>
            <a:ext cx="8001000" cy="609600"/>
            <a:chOff x="2095500" y="5010150"/>
            <a:chExt cx="8001000" cy="609600"/>
          </a:xfrm>
        </p:grpSpPr>
        <p:sp>
          <p:nvSpPr>
            <p:cNvPr id="21" name="Rectangle 21"/>
            <p:cNvSpPr/>
            <p:nvPr/>
          </p:nvSpPr>
          <p:spPr>
            <a:xfrm>
              <a:off x="2095500" y="5010150"/>
              <a:ext cx="80010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2238375" y="5114925"/>
              <a:ext cx="400050" cy="4000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2359287" y="51847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808732" y="515620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分类平均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第一部分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4084608" y="3111500"/>
            <a:ext cx="4022785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for 循环的写法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4019495" y="4038600"/>
            <a:ext cx="4153009" cy="308991"/>
            <a:chOff x="4019495" y="4038600"/>
            <a:chExt cx="4153009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4019495" y="4038600"/>
              <a:ext cx="415300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预习问题 · 一般形式 · 执行顺序 · 常见错误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7908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一、for 循环的写法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654824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上一讲的预习问题：三件事能写在一行吗？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5334000" cy="1885950"/>
            <a:chOff x="838200" y="2038350"/>
            <a:chExt cx="5334000" cy="18859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3340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18859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225" y="2184400"/>
              <a:ext cx="4018280" cy="16630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int i = 1;        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① 初始化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while (i &lt;= 10) {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② 条件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i &lt;&lt; endl;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i++;          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③ 更新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recall"/>
          <p:cNvGrpSpPr/>
          <p:nvPr/>
        </p:nvGrpSpPr>
        <p:grpSpPr>
          <a:xfrm>
            <a:off x="6658356" y="2032000"/>
            <a:ext cx="4695444" cy="1899475"/>
            <a:chOff x="6658356" y="2032000"/>
            <a:chExt cx="4695444" cy="1899475"/>
          </a:xfrm>
        </p:grpSpPr>
        <p:sp>
          <p:nvSpPr>
            <p:cNvPr id="13" name="TextBox 13"/>
            <p:cNvSpPr txBox="1"/>
            <p:nvPr/>
          </p:nvSpPr>
          <p:spPr>
            <a:xfrm>
              <a:off x="6658356" y="2032000"/>
              <a:ext cx="249051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复习：写 while 的三步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6667500" y="2362200"/>
              <a:ext cx="4686300" cy="9525"/>
            </a:xfrm>
            <a:custGeom>
              <a:avLst/>
              <a:gdLst/>
              <a:ahLst/>
              <a:cxnLst/>
              <a:rect l="l" t="t" r="r" b="b"/>
              <a:pathLst>
                <a:path w="4686300" h="9525">
                  <a:moveTo>
                    <a:pt x="0" y="0"/>
                  </a:moveTo>
                  <a:lnTo>
                    <a:pt x="46863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658737" y="2451100"/>
              <a:ext cx="2835402" cy="14803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①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初始化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：循环前给 i 初值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②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条件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：写在 while 的括号里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③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更新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：写在循环体里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三件事分在了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三个地方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6" name="where"/>
          <p:cNvGrpSpPr/>
          <p:nvPr/>
        </p:nvGrpSpPr>
        <p:grpSpPr>
          <a:xfrm>
            <a:off x="838200" y="4267200"/>
            <a:ext cx="10515600" cy="590550"/>
            <a:chOff x="838200" y="4267200"/>
            <a:chExt cx="10515600" cy="590550"/>
          </a:xfrm>
        </p:grpSpPr>
        <p:sp>
          <p:nvSpPr>
            <p:cNvPr id="17" name="Rectangle 17"/>
            <p:cNvSpPr/>
            <p:nvPr/>
          </p:nvSpPr>
          <p:spPr>
            <a:xfrm>
              <a:off x="838200" y="4267200"/>
              <a:ext cx="3352800" cy="590550"/>
            </a:xfrm>
            <a:prstGeom prst="roundRect">
              <a:avLst>
                <a:gd name="adj" fmla="val 16129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37844" y="4429125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438656" y="4441825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在循环前面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4419600" y="4267200"/>
              <a:ext cx="3352800" cy="590550"/>
            </a:xfrm>
            <a:prstGeom prst="roundRect">
              <a:avLst>
                <a:gd name="adj" fmla="val 16129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4619244" y="4429125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5020056" y="4441825"/>
              <a:ext cx="17266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 while 括号里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8001000" y="4267200"/>
              <a:ext cx="3352800" cy="590550"/>
            </a:xfrm>
            <a:prstGeom prst="roundRect">
              <a:avLst>
                <a:gd name="adj" fmla="val 16129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200644" y="4429125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601456" y="4441825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在循环体最后</a:t>
              </a:r>
            </a:p>
          </p:txBody>
        </p:sp>
      </p:grpSp>
      <p:grpSp>
        <p:nvGrpSpPr>
          <p:cNvPr id="31" name="q"/>
          <p:cNvGrpSpPr/>
          <p:nvPr/>
        </p:nvGrpSpPr>
        <p:grpSpPr>
          <a:xfrm>
            <a:off x="838200" y="5143500"/>
            <a:ext cx="10515600" cy="581025"/>
            <a:chOff x="838200" y="5143500"/>
            <a:chExt cx="10515600" cy="581025"/>
          </a:xfrm>
        </p:grpSpPr>
        <p:sp>
          <p:nvSpPr>
            <p:cNvPr id="27" name="Rectangle 27"/>
            <p:cNvSpPr/>
            <p:nvPr/>
          </p:nvSpPr>
          <p:spPr>
            <a:xfrm>
              <a:off x="838200" y="5143500"/>
              <a:ext cx="10515600" cy="581025"/>
            </a:xfrm>
            <a:prstGeom prst="roundRect">
              <a:avLst>
                <a:gd name="adj" fmla="val 13115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8200" y="5143500"/>
              <a:ext cx="47625" cy="581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038225" y="5305425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预习问题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2200275" y="5305425"/>
              <a:ext cx="685236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初始化、条件、更新分散在三处，能不能把它们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写在一行里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7908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一、for 循环的写法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分在三处，会有什么麻烦？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5715000" cy="2781300"/>
            <a:chOff x="838200" y="2038350"/>
            <a:chExt cx="5715000" cy="27813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715000" cy="2781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781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187575"/>
              <a:ext cx="3995928" cy="25523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i = 1;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(i &lt;= 10)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"第 " &lt;&lt; i &lt;&lt; " 次";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……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这里还有二三十行代码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……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忘了写 i++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why"/>
          <p:cNvGrpSpPr/>
          <p:nvPr/>
        </p:nvGrpSpPr>
        <p:grpSpPr>
          <a:xfrm>
            <a:off x="7039356" y="2032000"/>
            <a:ext cx="4314444" cy="1899475"/>
            <a:chOff x="7039356" y="2032000"/>
            <a:chExt cx="4314444" cy="1899475"/>
          </a:xfrm>
        </p:grpSpPr>
        <p:sp>
          <p:nvSpPr>
            <p:cNvPr id="13" name="TextBox 13"/>
            <p:cNvSpPr txBox="1"/>
            <p:nvPr/>
          </p:nvSpPr>
          <p:spPr>
            <a:xfrm>
              <a:off x="7039356" y="20320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麻烦在哪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7048500" y="2362200"/>
              <a:ext cx="4305300" cy="9525"/>
            </a:xfrm>
            <a:custGeom>
              <a:avLst/>
              <a:gdLst/>
              <a:ahLst/>
              <a:cxnLst/>
              <a:rect l="l" t="t" r="r" b="b"/>
              <a:pathLst>
                <a:path w="4305300" h="9525">
                  <a:moveTo>
                    <a:pt x="0" y="0"/>
                  </a:moveTo>
                  <a:lnTo>
                    <a:pt x="43053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039737" y="2451100"/>
              <a:ext cx="2857246" cy="14803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循环体一长，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i++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离 while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很远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，写着写着容易忘；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忘了更新，i 永远是 1，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就成了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死循环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，屏幕被刷满。</a:t>
              </a:r>
            </a:p>
          </p:txBody>
        </p:sp>
      </p:grpSp>
      <p:grpSp>
        <p:nvGrpSpPr>
          <p:cNvPr id="20" name="check"/>
          <p:cNvGrpSpPr/>
          <p:nvPr/>
        </p:nvGrpSpPr>
        <p:grpSpPr>
          <a:xfrm>
            <a:off x="7039356" y="4089400"/>
            <a:ext cx="4314444" cy="1137476"/>
            <a:chOff x="7039356" y="4089400"/>
            <a:chExt cx="4314444" cy="1137476"/>
          </a:xfrm>
        </p:grpSpPr>
        <p:sp>
          <p:nvSpPr>
            <p:cNvPr id="17" name="TextBox 17"/>
            <p:cNvSpPr txBox="1"/>
            <p:nvPr/>
          </p:nvSpPr>
          <p:spPr>
            <a:xfrm>
              <a:off x="7039356" y="408940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检查也费劲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7048500" y="4419600"/>
              <a:ext cx="4305300" cy="9525"/>
            </a:xfrm>
            <a:custGeom>
              <a:avLst/>
              <a:gdLst/>
              <a:ahLst/>
              <a:cxnLst/>
              <a:rect l="l" t="t" r="r" b="b"/>
              <a:pathLst>
                <a:path w="4305300" h="9525">
                  <a:moveTo>
                    <a:pt x="0" y="0"/>
                  </a:moveTo>
                  <a:lnTo>
                    <a:pt x="43053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039737" y="4508500"/>
              <a:ext cx="2420366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想知道循环几次，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要上下来回找三处代码。</a:t>
              </a:r>
            </a:p>
          </p:txBody>
        </p:sp>
      </p:grpSp>
      <p:grpSp>
        <p:nvGrpSpPr>
          <p:cNvPr id="24" name="need"/>
          <p:cNvGrpSpPr/>
          <p:nvPr/>
        </p:nvGrpSpPr>
        <p:grpSpPr>
          <a:xfrm>
            <a:off x="838200" y="5524500"/>
            <a:ext cx="10515600" cy="571500"/>
            <a:chOff x="838200" y="5524500"/>
            <a:chExt cx="10515600" cy="571500"/>
          </a:xfrm>
        </p:grpSpPr>
        <p:sp>
          <p:nvSpPr>
            <p:cNvPr id="21" name="Rectangle 21"/>
            <p:cNvSpPr/>
            <p:nvPr/>
          </p:nvSpPr>
          <p:spPr>
            <a:xfrm>
              <a:off x="838200" y="55245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38606" y="56896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我们需要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162556" y="5689600"/>
              <a:ext cx="665965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把三件事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放在一起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，一眼就能检查全。C++ 提供了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 循环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7908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一、for 循环的写法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13174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for 循环的一般形式</a:t>
            </a:r>
          </a:p>
        </p:txBody>
      </p:sp>
      <p:grpSp>
        <p:nvGrpSpPr>
          <p:cNvPr id="12" name="form"/>
          <p:cNvGrpSpPr/>
          <p:nvPr/>
        </p:nvGrpSpPr>
        <p:grpSpPr>
          <a:xfrm>
            <a:off x="838200" y="2038350"/>
            <a:ext cx="10515600" cy="1314450"/>
            <a:chOff x="838200" y="2038350"/>
            <a:chExt cx="10515600" cy="13144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314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1314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463" y="2190750"/>
              <a:ext cx="6587998" cy="11009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 (循环变量初始值; 循环条件; 每轮循环结束操作) {</a:t>
              </a:r>
              <a:b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循环体</a:t>
              </a:r>
              <a:b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1" name="c1"/>
          <p:cNvGrpSpPr/>
          <p:nvPr/>
        </p:nvGrpSpPr>
        <p:grpSpPr>
          <a:xfrm>
            <a:off x="838200" y="3543300"/>
            <a:ext cx="3352800" cy="1676400"/>
            <a:chOff x="838200" y="3543300"/>
            <a:chExt cx="3352800" cy="1676400"/>
          </a:xfrm>
        </p:grpSpPr>
        <p:sp>
          <p:nvSpPr>
            <p:cNvPr id="13" name="Rectangle 13"/>
            <p:cNvSpPr/>
            <p:nvPr/>
          </p:nvSpPr>
          <p:spPr>
            <a:xfrm>
              <a:off x="838200" y="3543300"/>
              <a:ext cx="3352800" cy="1676400"/>
            </a:xfrm>
            <a:prstGeom prst="roundRect">
              <a:avLst>
                <a:gd name="adj" fmla="val 6818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3543300"/>
              <a:ext cx="335280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3829050"/>
              <a:ext cx="335280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38606" y="3660775"/>
              <a:ext cx="193076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① 循环变量初始值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38987" y="4235450"/>
              <a:ext cx="211302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就是 while 的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初始化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1047750" y="4648200"/>
              <a:ext cx="2933700" cy="45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1047750" y="4648200"/>
              <a:ext cx="38100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171956" y="4746625"/>
              <a:ext cx="12177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i = 1</a:t>
              </a:r>
            </a:p>
          </p:txBody>
        </p:sp>
      </p:grpSp>
      <p:grpSp>
        <p:nvGrpSpPr>
          <p:cNvPr id="30" name="c2"/>
          <p:cNvGrpSpPr/>
          <p:nvPr/>
        </p:nvGrpSpPr>
        <p:grpSpPr>
          <a:xfrm>
            <a:off x="4419600" y="3543300"/>
            <a:ext cx="3352800" cy="1676400"/>
            <a:chOff x="4419600" y="3543300"/>
            <a:chExt cx="3352800" cy="1676400"/>
          </a:xfrm>
        </p:grpSpPr>
        <p:sp>
          <p:nvSpPr>
            <p:cNvPr id="22" name="Rectangle 22"/>
            <p:cNvSpPr/>
            <p:nvPr/>
          </p:nvSpPr>
          <p:spPr>
            <a:xfrm>
              <a:off x="4419600" y="3543300"/>
              <a:ext cx="3352800" cy="1676400"/>
            </a:xfrm>
            <a:prstGeom prst="roundRect">
              <a:avLst>
                <a:gd name="adj" fmla="val 6818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4419600" y="3543300"/>
              <a:ext cx="33528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4419600" y="3829050"/>
              <a:ext cx="33528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4620006" y="3660775"/>
              <a:ext cx="120381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② 循环条件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620387" y="4235450"/>
              <a:ext cx="257611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就是 while 括号里的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条件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4629150" y="4648200"/>
              <a:ext cx="2933700" cy="45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4629150" y="4648200"/>
              <a:ext cx="38100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4753356" y="4746625"/>
              <a:ext cx="9512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 &lt;= 10</a:t>
              </a:r>
            </a:p>
          </p:txBody>
        </p:sp>
      </p:grpSp>
      <p:grpSp>
        <p:nvGrpSpPr>
          <p:cNvPr id="39" name="c3"/>
          <p:cNvGrpSpPr/>
          <p:nvPr/>
        </p:nvGrpSpPr>
        <p:grpSpPr>
          <a:xfrm>
            <a:off x="8001000" y="3543300"/>
            <a:ext cx="3352800" cy="1676400"/>
            <a:chOff x="8001000" y="3543300"/>
            <a:chExt cx="3352800" cy="1676400"/>
          </a:xfrm>
        </p:grpSpPr>
        <p:sp>
          <p:nvSpPr>
            <p:cNvPr id="31" name="Rectangle 31"/>
            <p:cNvSpPr/>
            <p:nvPr/>
          </p:nvSpPr>
          <p:spPr>
            <a:xfrm>
              <a:off x="8001000" y="3543300"/>
              <a:ext cx="3352800" cy="1676400"/>
            </a:xfrm>
            <a:prstGeom prst="roundRect">
              <a:avLst>
                <a:gd name="adj" fmla="val 6818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8001000" y="3543300"/>
              <a:ext cx="3352800" cy="495300"/>
            </a:xfrm>
            <a:prstGeom prst="roundRect">
              <a:avLst>
                <a:gd name="adj" fmla="val 23077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8001000" y="3829050"/>
              <a:ext cx="3352800" cy="2095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8201406" y="3660775"/>
              <a:ext cx="21730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③ 每轮循环结束操作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8201787" y="4235450"/>
              <a:ext cx="18814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就是 while 的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更新</a:t>
              </a:r>
            </a:p>
          </p:txBody>
        </p:sp>
        <p:sp>
          <p:nvSpPr>
            <p:cNvPr id="36" name="Rectangle 36"/>
            <p:cNvSpPr/>
            <p:nvPr/>
          </p:nvSpPr>
          <p:spPr>
            <a:xfrm>
              <a:off x="8210550" y="4648200"/>
              <a:ext cx="2933700" cy="45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7" name="Rectangle 37"/>
            <p:cNvSpPr/>
            <p:nvPr/>
          </p:nvSpPr>
          <p:spPr>
            <a:xfrm>
              <a:off x="8210550" y="4648200"/>
              <a:ext cx="38100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8334756" y="4746625"/>
              <a:ext cx="4181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i++</a:t>
              </a:r>
            </a:p>
          </p:txBody>
        </p:sp>
      </p:grpSp>
      <p:grpSp>
        <p:nvGrpSpPr>
          <p:cNvPr id="43" name="note"/>
          <p:cNvGrpSpPr/>
          <p:nvPr/>
        </p:nvGrpSpPr>
        <p:grpSpPr>
          <a:xfrm>
            <a:off x="838200" y="5410200"/>
            <a:ext cx="10515600" cy="552450"/>
            <a:chOff x="838200" y="5410200"/>
            <a:chExt cx="10515600" cy="552450"/>
          </a:xfrm>
        </p:grpSpPr>
        <p:sp>
          <p:nvSpPr>
            <p:cNvPr id="40" name="Rectangle 40"/>
            <p:cNvSpPr/>
            <p:nvPr/>
          </p:nvSpPr>
          <p:spPr>
            <a:xfrm>
              <a:off x="838200" y="54102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1039749" y="55816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649349" y="5581650"/>
              <a:ext cx="645237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请把 for 的一般形式勾画在书本 P48，并在三个部分下面标上 ①②③。</a:t>
              </a:r>
            </a:p>
          </p:txBody>
        </p:sp>
      </p:grpSp>
      <p:grpSp>
        <p:nvGrpSpPr>
          <p:cNvPr id="45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44" name="TextBox 44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P48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7908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一、for 循环的写法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46624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while 和 for：同样的三件事</a:t>
            </a:r>
          </a:p>
        </p:txBody>
      </p:sp>
      <p:grpSp>
        <p:nvGrpSpPr>
          <p:cNvPr id="14" name="w"/>
          <p:cNvGrpSpPr/>
          <p:nvPr/>
        </p:nvGrpSpPr>
        <p:grpSpPr>
          <a:xfrm>
            <a:off x="829056" y="2032000"/>
            <a:ext cx="4962144" cy="2273300"/>
            <a:chOff x="829056" y="2032000"/>
            <a:chExt cx="4962144" cy="227330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32000"/>
              <a:ext cx="12026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while 写法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838200" y="236220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514600"/>
              <a:ext cx="4953000" cy="1790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514600"/>
              <a:ext cx="38100" cy="1790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8987" y="2667000"/>
              <a:ext cx="2660650" cy="1556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 i = 1;</a:t>
              </a:r>
              <a:b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while (i &lt;= 10) {</a:t>
              </a:r>
              <a:b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i &lt;&lt; endl;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i++;</a:t>
              </a:r>
              <a:b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1" name="f"/>
          <p:cNvGrpSpPr/>
          <p:nvPr/>
        </p:nvGrpSpPr>
        <p:grpSpPr>
          <a:xfrm>
            <a:off x="6391656" y="2032000"/>
            <a:ext cx="4962144" cy="2183257"/>
            <a:chOff x="6391656" y="2032000"/>
            <a:chExt cx="4962144" cy="2183257"/>
          </a:xfrm>
        </p:grpSpPr>
        <p:sp>
          <p:nvSpPr>
            <p:cNvPr id="15" name="TextBox 15"/>
            <p:cNvSpPr txBox="1"/>
            <p:nvPr/>
          </p:nvSpPr>
          <p:spPr>
            <a:xfrm>
              <a:off x="6391656" y="2032000"/>
              <a:ext cx="9990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for 写法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6400800" y="236220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6400800" y="2514600"/>
              <a:ext cx="4953000" cy="1181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6400800" y="2514600"/>
              <a:ext cx="38100" cy="1181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601587" y="2667000"/>
              <a:ext cx="3741928" cy="9469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 (int i = 1; i &lt;= 10; i++) {</a:t>
              </a:r>
              <a:b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i &lt;&lt; endl;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392418" y="3892550"/>
              <a:ext cx="375953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运行结果和 while 版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完全一样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：1 ~ 10</a:t>
              </a:r>
            </a:p>
          </p:txBody>
        </p:sp>
      </p:grpSp>
      <p:grpSp>
        <p:nvGrpSpPr>
          <p:cNvPr id="35" name="segs"/>
          <p:cNvGrpSpPr/>
          <p:nvPr/>
        </p:nvGrpSpPr>
        <p:grpSpPr>
          <a:xfrm>
            <a:off x="3095625" y="4552950"/>
            <a:ext cx="6000750" cy="975741"/>
            <a:chOff x="3095625" y="4552950"/>
            <a:chExt cx="6000750" cy="975741"/>
          </a:xfrm>
        </p:grpSpPr>
        <p:sp>
          <p:nvSpPr>
            <p:cNvPr id="22" name="Rectangle 22"/>
            <p:cNvSpPr/>
            <p:nvPr/>
          </p:nvSpPr>
          <p:spPr>
            <a:xfrm>
              <a:off x="3095625" y="4552950"/>
              <a:ext cx="952500" cy="552450"/>
            </a:xfrm>
            <a:prstGeom prst="roundRect">
              <a:avLst>
                <a:gd name="adj" fmla="val 10345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3201019" y="4689729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4143375" y="4552950"/>
              <a:ext cx="1628775" cy="552450"/>
            </a:xfrm>
            <a:prstGeom prst="roundRect">
              <a:avLst>
                <a:gd name="adj" fmla="val 10345"/>
              </a:avLst>
            </a:prstGeom>
            <a:solidFill>
              <a:srgbClr val="FBECEC"/>
            </a:solidFill>
            <a:ln w="14288">
              <a:solidFill>
                <a:schemeClr val="accent2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4221194" y="4689729"/>
              <a:ext cx="14636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int i = 1;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535552" y="5219700"/>
              <a:ext cx="83489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① 初始化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5867400" y="4552950"/>
              <a:ext cx="1352550" cy="552450"/>
            </a:xfrm>
            <a:prstGeom prst="roundRect">
              <a:avLst>
                <a:gd name="adj" fmla="val 10345"/>
              </a:avLst>
            </a:prstGeom>
            <a:solidFill>
              <a:srgbClr val="FBECEC"/>
            </a:solidFill>
            <a:ln w="14288">
              <a:solidFill>
                <a:schemeClr val="accent2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5956249" y="4689729"/>
              <a:ext cx="11748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 &lt;= 10;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232577" y="5219700"/>
              <a:ext cx="62219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② 条件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7315200" y="4552950"/>
              <a:ext cx="1009650" cy="552450"/>
            </a:xfrm>
            <a:prstGeom prst="roundRect">
              <a:avLst>
                <a:gd name="adj" fmla="val 10345"/>
              </a:avLst>
            </a:prstGeom>
            <a:solidFill>
              <a:srgbClr val="FBECEC"/>
            </a:solidFill>
            <a:ln w="14288">
              <a:solidFill>
                <a:schemeClr val="accent2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593549" y="4689729"/>
              <a:ext cx="452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i++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508927" y="5219700"/>
              <a:ext cx="62219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③ 更新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8420100" y="4552950"/>
              <a:ext cx="676275" cy="552450"/>
            </a:xfrm>
            <a:prstGeom prst="roundRect">
              <a:avLst>
                <a:gd name="adj" fmla="val 10345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8526999" y="4689729"/>
              <a:ext cx="452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) {</a:t>
              </a:r>
            </a:p>
          </p:txBody>
        </p:sp>
      </p:grpSp>
      <p:grpSp>
        <p:nvGrpSpPr>
          <p:cNvPr id="40" name="note"/>
          <p:cNvGrpSpPr/>
          <p:nvPr/>
        </p:nvGrpSpPr>
        <p:grpSpPr>
          <a:xfrm>
            <a:off x="838200" y="5581650"/>
            <a:ext cx="10515600" cy="571500"/>
            <a:chOff x="838200" y="5581650"/>
            <a:chExt cx="10515600" cy="571500"/>
          </a:xfrm>
        </p:grpSpPr>
        <p:sp>
          <p:nvSpPr>
            <p:cNvPr id="36" name="Rectangle 36"/>
            <p:cNvSpPr/>
            <p:nvPr/>
          </p:nvSpPr>
          <p:spPr>
            <a:xfrm>
              <a:off x="838200" y="558165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7" name="Rectangle 37"/>
            <p:cNvSpPr/>
            <p:nvPr/>
          </p:nvSpPr>
          <p:spPr>
            <a:xfrm>
              <a:off x="838200" y="558165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1038987" y="57467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686687" y="5759450"/>
              <a:ext cx="579460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括号里有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两个分号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，把三部分隔开；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i++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后面不加分号。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7908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一、for 循环的写法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三个部分，各在什么时候执行？</a:t>
            </a:r>
          </a:p>
        </p:txBody>
      </p:sp>
      <p:grpSp>
        <p:nvGrpSpPr>
          <p:cNvPr id="16" name="c1"/>
          <p:cNvGrpSpPr/>
          <p:nvPr/>
        </p:nvGrpSpPr>
        <p:grpSpPr>
          <a:xfrm>
            <a:off x="838200" y="2038350"/>
            <a:ext cx="3352800" cy="3143250"/>
            <a:chOff x="838200" y="2038350"/>
            <a:chExt cx="3352800" cy="31432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3352800" cy="3143250"/>
            </a:xfrm>
            <a:prstGeom prst="roundRect">
              <a:avLst>
                <a:gd name="adj" fmla="val 3636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35280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324100"/>
              <a:ext cx="335280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606" y="2155825"/>
              <a:ext cx="96150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① 初始化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8606" y="2698750"/>
              <a:ext cx="2123122" cy="1037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设置循环的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起点</a:t>
              </a:r>
              <a:b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执行时机：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只在开始时执行 1 次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1047750" y="4171950"/>
              <a:ext cx="2933700" cy="9525"/>
            </a:xfrm>
            <a:custGeom>
              <a:avLst/>
              <a:gdLst/>
              <a:ahLst/>
              <a:cxnLst/>
              <a:rect l="l" t="t" r="r" b="b"/>
              <a:pathLst>
                <a:path w="2933700" h="9525">
                  <a:moveTo>
                    <a:pt x="0" y="0"/>
                  </a:moveTo>
                  <a:lnTo>
                    <a:pt x="29337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9368" y="4298950"/>
              <a:ext cx="1473136" cy="6465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也可以从 0、10</a:t>
              </a:r>
              <a:b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或变量 n 开始</a:t>
              </a:r>
            </a:p>
          </p:txBody>
        </p:sp>
      </p:grpSp>
      <p:grpSp>
        <p:nvGrpSpPr>
          <p:cNvPr id="24" name="c2"/>
          <p:cNvGrpSpPr/>
          <p:nvPr/>
        </p:nvGrpSpPr>
        <p:grpSpPr>
          <a:xfrm>
            <a:off x="4419600" y="2038350"/>
            <a:ext cx="3352800" cy="3143250"/>
            <a:chOff x="4419600" y="2038350"/>
            <a:chExt cx="3352800" cy="3143250"/>
          </a:xfrm>
        </p:grpSpPr>
        <p:sp>
          <p:nvSpPr>
            <p:cNvPr id="17" name="Rectangle 17"/>
            <p:cNvSpPr/>
            <p:nvPr/>
          </p:nvSpPr>
          <p:spPr>
            <a:xfrm>
              <a:off x="4419600" y="2038350"/>
              <a:ext cx="3352800" cy="3143250"/>
            </a:xfrm>
            <a:prstGeom prst="roundRect">
              <a:avLst>
                <a:gd name="adj" fmla="val 3636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4419600" y="2038350"/>
              <a:ext cx="33528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4419600" y="2324100"/>
              <a:ext cx="33528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4620006" y="2155825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② 条件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620006" y="2698750"/>
              <a:ext cx="1847088" cy="1037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决定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要不要继续</a:t>
              </a:r>
              <a:b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执行时机：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每一轮之前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都判断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4629150" y="4171950"/>
              <a:ext cx="2933700" cy="9525"/>
            </a:xfrm>
            <a:custGeom>
              <a:avLst/>
              <a:gdLst/>
              <a:ahLst/>
              <a:cxnLst/>
              <a:rect l="l" t="t" r="r" b="b"/>
              <a:pathLst>
                <a:path w="2933700" h="9525">
                  <a:moveTo>
                    <a:pt x="0" y="0"/>
                  </a:moveTo>
                  <a:lnTo>
                    <a:pt x="29337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4620768" y="4298950"/>
              <a:ext cx="1693164" cy="6465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成立：执行循环体</a:t>
              </a:r>
              <a:b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不成立：循环结束</a:t>
              </a:r>
            </a:p>
          </p:txBody>
        </p:sp>
      </p:grpSp>
      <p:grpSp>
        <p:nvGrpSpPr>
          <p:cNvPr id="32" name="c3"/>
          <p:cNvGrpSpPr/>
          <p:nvPr/>
        </p:nvGrpSpPr>
        <p:grpSpPr>
          <a:xfrm>
            <a:off x="8001000" y="2038350"/>
            <a:ext cx="3352800" cy="3143250"/>
            <a:chOff x="8001000" y="2038350"/>
            <a:chExt cx="3352800" cy="3143250"/>
          </a:xfrm>
        </p:grpSpPr>
        <p:sp>
          <p:nvSpPr>
            <p:cNvPr id="25" name="Rectangle 25"/>
            <p:cNvSpPr/>
            <p:nvPr/>
          </p:nvSpPr>
          <p:spPr>
            <a:xfrm>
              <a:off x="8001000" y="2038350"/>
              <a:ext cx="3352800" cy="3143250"/>
            </a:xfrm>
            <a:prstGeom prst="roundRect">
              <a:avLst>
                <a:gd name="adj" fmla="val 3636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001000" y="2038350"/>
              <a:ext cx="3352800" cy="495300"/>
            </a:xfrm>
            <a:prstGeom prst="roundRect">
              <a:avLst>
                <a:gd name="adj" fmla="val 23077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8001000" y="2324100"/>
              <a:ext cx="3352800" cy="2095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8201406" y="2155825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③ 更新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8201406" y="2698750"/>
              <a:ext cx="1618488" cy="1037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让循环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往前走</a:t>
              </a:r>
              <a:b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执行时机：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每一轮之后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执行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8210550" y="4171950"/>
              <a:ext cx="2933700" cy="9525"/>
            </a:xfrm>
            <a:custGeom>
              <a:avLst/>
              <a:gdLst/>
              <a:ahLst/>
              <a:cxnLst/>
              <a:rect l="l" t="t" r="r" b="b"/>
              <a:pathLst>
                <a:path w="2933700" h="9525">
                  <a:moveTo>
                    <a:pt x="0" y="0"/>
                  </a:moveTo>
                  <a:lnTo>
                    <a:pt x="29337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8202168" y="4298950"/>
              <a:ext cx="1818894" cy="6465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i++</a:t>
              </a:r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、</a:t>
              </a:r>
              <a:r>
                <a:rPr lang="en-US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i += 2</a:t>
              </a:r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、</a:t>
              </a:r>
              <a:r>
                <a:rPr lang="en-US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i--</a:t>
              </a:r>
              <a:br>
                <a:rPr lang="en-US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都可以</a:t>
              </a:r>
            </a:p>
          </p:txBody>
        </p:sp>
      </p:grpSp>
      <p:grpSp>
        <p:nvGrpSpPr>
          <p:cNvPr id="37" name="note"/>
          <p:cNvGrpSpPr/>
          <p:nvPr/>
        </p:nvGrpSpPr>
        <p:grpSpPr>
          <a:xfrm>
            <a:off x="838200" y="5410200"/>
            <a:ext cx="10515600" cy="571500"/>
            <a:chOff x="838200" y="5410200"/>
            <a:chExt cx="10515600" cy="571500"/>
          </a:xfrm>
        </p:grpSpPr>
        <p:sp>
          <p:nvSpPr>
            <p:cNvPr id="33" name="Rectangle 33"/>
            <p:cNvSpPr/>
            <p:nvPr/>
          </p:nvSpPr>
          <p:spPr>
            <a:xfrm>
              <a:off x="838200" y="54102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4" name="Rectangle 34"/>
            <p:cNvSpPr/>
            <p:nvPr/>
          </p:nvSpPr>
          <p:spPr>
            <a:xfrm>
              <a:off x="838200" y="54102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1038987" y="5588000"/>
              <a:ext cx="145369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和 while 一样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2763012" y="5588000"/>
              <a:ext cx="741543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也是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先判断，再执行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：条件一开始就不成立，循环体一次也不执行。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7908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一、for 循环的写法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84814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像跑操场一样：for 的执行顺序</a:t>
            </a:r>
          </a:p>
        </p:txBody>
      </p:sp>
      <p:grpSp>
        <p:nvGrpSpPr>
          <p:cNvPr id="15" name="s1"/>
          <p:cNvGrpSpPr/>
          <p:nvPr/>
        </p:nvGrpSpPr>
        <p:grpSpPr>
          <a:xfrm>
            <a:off x="838200" y="2247900"/>
            <a:ext cx="2381250" cy="1585341"/>
            <a:chOff x="838200" y="2247900"/>
            <a:chExt cx="2381250" cy="1585341"/>
          </a:xfrm>
        </p:grpSpPr>
        <p:sp>
          <p:nvSpPr>
            <p:cNvPr id="9" name="Rectangle 9"/>
            <p:cNvSpPr/>
            <p:nvPr/>
          </p:nvSpPr>
          <p:spPr>
            <a:xfrm>
              <a:off x="838200" y="2247900"/>
              <a:ext cx="2381250" cy="1181100"/>
            </a:xfrm>
            <a:prstGeom prst="roundRect">
              <a:avLst>
                <a:gd name="adj" fmla="val 9677"/>
              </a:avLst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952500" y="24003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54532" y="24532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400175" y="2428875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准备开跑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57656" y="2946400"/>
              <a:ext cx="12177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i = 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579472" y="3524250"/>
              <a:ext cx="89870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只做 1 次</a:t>
              </a:r>
            </a:p>
          </p:txBody>
        </p:sp>
      </p:grpSp>
      <p:grpSp>
        <p:nvGrpSpPr>
          <p:cNvPr id="23" name="s2"/>
          <p:cNvGrpSpPr/>
          <p:nvPr/>
        </p:nvGrpSpPr>
        <p:grpSpPr>
          <a:xfrm>
            <a:off x="3276600" y="2247900"/>
            <a:ext cx="2647950" cy="1585341"/>
            <a:chOff x="3276600" y="2247900"/>
            <a:chExt cx="2647950" cy="1585341"/>
          </a:xfrm>
        </p:grpSpPr>
        <p:sp>
          <p:nvSpPr>
            <p:cNvPr id="16" name="Freeform 16"/>
            <p:cNvSpPr/>
            <p:nvPr/>
          </p:nvSpPr>
          <p:spPr>
            <a:xfrm>
              <a:off x="3276600" y="2714625"/>
              <a:ext cx="209550" cy="247650"/>
            </a:xfrm>
            <a:custGeom>
              <a:avLst/>
              <a:gdLst/>
              <a:ahLst/>
              <a:cxnLst/>
              <a:rect l="l" t="t" r="r" b="b"/>
              <a:pathLst>
                <a:path w="209550" h="247650">
                  <a:moveTo>
                    <a:pt x="0" y="69342"/>
                  </a:moveTo>
                  <a:lnTo>
                    <a:pt x="85725" y="69342"/>
                  </a:lnTo>
                  <a:lnTo>
                    <a:pt x="85725" y="0"/>
                  </a:lnTo>
                  <a:lnTo>
                    <a:pt x="209550" y="123825"/>
                  </a:lnTo>
                  <a:lnTo>
                    <a:pt x="85725" y="247650"/>
                  </a:lnTo>
                  <a:lnTo>
                    <a:pt x="85725" y="178308"/>
                  </a:lnTo>
                  <a:lnTo>
                    <a:pt x="0" y="17830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3543300" y="2247900"/>
              <a:ext cx="2381250" cy="1181100"/>
            </a:xfrm>
            <a:prstGeom prst="roundRect">
              <a:avLst>
                <a:gd name="adj" fmla="val 9677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8" name="Ellipse 18"/>
            <p:cNvSpPr/>
            <p:nvPr/>
          </p:nvSpPr>
          <p:spPr>
            <a:xfrm>
              <a:off x="3657600" y="240030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3759632" y="24532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105275" y="2428875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跑前检查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762756" y="2946400"/>
              <a:ext cx="108447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&lt;= 5 ?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300525" y="3524250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每圈之前</a:t>
              </a:r>
            </a:p>
          </p:txBody>
        </p:sp>
      </p:grpSp>
      <p:grpSp>
        <p:nvGrpSpPr>
          <p:cNvPr id="31" name="s3"/>
          <p:cNvGrpSpPr/>
          <p:nvPr/>
        </p:nvGrpSpPr>
        <p:grpSpPr>
          <a:xfrm>
            <a:off x="5981700" y="2247900"/>
            <a:ext cx="2647950" cy="1585341"/>
            <a:chOff x="5981700" y="2247900"/>
            <a:chExt cx="2647950" cy="1585341"/>
          </a:xfrm>
        </p:grpSpPr>
        <p:sp>
          <p:nvSpPr>
            <p:cNvPr id="24" name="Freeform 24"/>
            <p:cNvSpPr/>
            <p:nvPr/>
          </p:nvSpPr>
          <p:spPr>
            <a:xfrm>
              <a:off x="5981700" y="2714625"/>
              <a:ext cx="209550" cy="247650"/>
            </a:xfrm>
            <a:custGeom>
              <a:avLst/>
              <a:gdLst/>
              <a:ahLst/>
              <a:cxnLst/>
              <a:rect l="l" t="t" r="r" b="b"/>
              <a:pathLst>
                <a:path w="209550" h="247650">
                  <a:moveTo>
                    <a:pt x="0" y="69342"/>
                  </a:moveTo>
                  <a:lnTo>
                    <a:pt x="85725" y="69342"/>
                  </a:lnTo>
                  <a:lnTo>
                    <a:pt x="85725" y="0"/>
                  </a:lnTo>
                  <a:lnTo>
                    <a:pt x="209550" y="123825"/>
                  </a:lnTo>
                  <a:lnTo>
                    <a:pt x="85725" y="247650"/>
                  </a:lnTo>
                  <a:lnTo>
                    <a:pt x="85725" y="178308"/>
                  </a:lnTo>
                  <a:lnTo>
                    <a:pt x="0" y="17830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6248400" y="2247900"/>
              <a:ext cx="2381250" cy="1181100"/>
            </a:xfrm>
            <a:prstGeom prst="roundRect">
              <a:avLst>
                <a:gd name="adj" fmla="val 9677"/>
              </a:avLst>
            </a:prstGeom>
            <a:solidFill>
              <a:schemeClr val="lt2"/>
            </a:solidFill>
            <a:ln w="19050">
              <a:solidFill>
                <a:schemeClr val="dk1"/>
              </a:solidFill>
            </a:ln>
          </p:spPr>
        </p:sp>
        <p:sp>
          <p:nvSpPr>
            <p:cNvPr id="26" name="Ellipse 26"/>
            <p:cNvSpPr/>
            <p:nvPr/>
          </p:nvSpPr>
          <p:spPr>
            <a:xfrm>
              <a:off x="6362700" y="2400300"/>
              <a:ext cx="342900" cy="342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6431331" y="2459101"/>
              <a:ext cx="205638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体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810375" y="2428875"/>
              <a:ext cx="77830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跑一圈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467856" y="29464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循环体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792925" y="3524250"/>
              <a:ext cx="12922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条件成立才跑</a:t>
              </a:r>
            </a:p>
          </p:txBody>
        </p:sp>
      </p:grpSp>
      <p:grpSp>
        <p:nvGrpSpPr>
          <p:cNvPr id="39" name="s4"/>
          <p:cNvGrpSpPr/>
          <p:nvPr/>
        </p:nvGrpSpPr>
        <p:grpSpPr>
          <a:xfrm>
            <a:off x="8686800" y="2247900"/>
            <a:ext cx="2647950" cy="1585341"/>
            <a:chOff x="8686800" y="2247900"/>
            <a:chExt cx="2647950" cy="1585341"/>
          </a:xfrm>
        </p:grpSpPr>
        <p:sp>
          <p:nvSpPr>
            <p:cNvPr id="32" name="Freeform 32"/>
            <p:cNvSpPr/>
            <p:nvPr/>
          </p:nvSpPr>
          <p:spPr>
            <a:xfrm>
              <a:off x="8686800" y="2714625"/>
              <a:ext cx="209550" cy="247650"/>
            </a:xfrm>
            <a:custGeom>
              <a:avLst/>
              <a:gdLst/>
              <a:ahLst/>
              <a:cxnLst/>
              <a:rect l="l" t="t" r="r" b="b"/>
              <a:pathLst>
                <a:path w="209550" h="247650">
                  <a:moveTo>
                    <a:pt x="0" y="69342"/>
                  </a:moveTo>
                  <a:lnTo>
                    <a:pt x="85725" y="69342"/>
                  </a:lnTo>
                  <a:lnTo>
                    <a:pt x="85725" y="0"/>
                  </a:lnTo>
                  <a:lnTo>
                    <a:pt x="209550" y="123825"/>
                  </a:lnTo>
                  <a:lnTo>
                    <a:pt x="85725" y="247650"/>
                  </a:lnTo>
                  <a:lnTo>
                    <a:pt x="85725" y="178308"/>
                  </a:lnTo>
                  <a:lnTo>
                    <a:pt x="0" y="17830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8953500" y="2247900"/>
              <a:ext cx="2381250" cy="1181100"/>
            </a:xfrm>
            <a:prstGeom prst="roundRect">
              <a:avLst>
                <a:gd name="adj" fmla="val 9677"/>
              </a:avLst>
            </a:prstGeom>
            <a:solidFill>
              <a:schemeClr val="lt2"/>
            </a:solidFill>
            <a:ln w="19050">
              <a:solidFill>
                <a:schemeClr val="accent2"/>
              </a:solidFill>
            </a:ln>
          </p:spPr>
        </p:sp>
        <p:sp>
          <p:nvSpPr>
            <p:cNvPr id="34" name="Ellipse 34"/>
            <p:cNvSpPr/>
            <p:nvPr/>
          </p:nvSpPr>
          <p:spPr>
            <a:xfrm>
              <a:off x="9067800" y="2400300"/>
              <a:ext cx="342900" cy="342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9169832" y="24532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9515475" y="2428875"/>
              <a:ext cx="1004186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圈数加 1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9172956" y="2946400"/>
              <a:ext cx="4181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i++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9710725" y="3524250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每圈之后</a:t>
              </a:r>
            </a:p>
          </p:txBody>
        </p:sp>
      </p:grpSp>
      <p:grpSp>
        <p:nvGrpSpPr>
          <p:cNvPr id="43" name="loop-w"/>
          <p:cNvGrpSpPr/>
          <p:nvPr/>
        </p:nvGrpSpPr>
        <p:grpSpPr>
          <a:xfrm>
            <a:off x="4667250" y="3848100"/>
            <a:ext cx="5476875" cy="691007"/>
            <a:chOff x="4667250" y="3848100"/>
            <a:chExt cx="5476875" cy="691007"/>
          </a:xfrm>
        </p:grpSpPr>
        <p:sp>
          <p:nvSpPr>
            <p:cNvPr id="40" name="Freeform 40"/>
            <p:cNvSpPr/>
            <p:nvPr/>
          </p:nvSpPr>
          <p:spPr>
            <a:xfrm>
              <a:off x="4733925" y="3848100"/>
              <a:ext cx="5410200" cy="285750"/>
            </a:xfrm>
            <a:custGeom>
              <a:avLst/>
              <a:gdLst/>
              <a:ahLst/>
              <a:cxnLst/>
              <a:rect l="l" t="t" r="r" b="b"/>
              <a:pathLst>
                <a:path w="5410200" h="285750">
                  <a:moveTo>
                    <a:pt x="5410200" y="0"/>
                  </a:moveTo>
                  <a:lnTo>
                    <a:pt x="5410200" y="285750"/>
                  </a:lnTo>
                  <a:lnTo>
                    <a:pt x="0" y="285750"/>
                  </a:lnTo>
                  <a:lnTo>
                    <a:pt x="0" y="95250"/>
                  </a:lnTo>
                </a:path>
              </a:pathLst>
            </a:custGeom>
            <a:noFill/>
            <a:ln w="23812">
              <a:solidFill>
                <a:schemeClr val="accent2"/>
              </a:solidFill>
            </a:ln>
          </p:spPr>
        </p:sp>
        <p:sp>
          <p:nvSpPr>
            <p:cNvPr id="41" name="Freeform 41"/>
            <p:cNvSpPr/>
            <p:nvPr/>
          </p:nvSpPr>
          <p:spPr>
            <a:xfrm>
              <a:off x="4667250" y="3848100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114300"/>
                  </a:moveTo>
                  <a:lnTo>
                    <a:pt x="133350" y="114300"/>
                  </a:lnTo>
                  <a:lnTo>
                    <a:pt x="6667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7122229" y="4216400"/>
              <a:ext cx="13955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回到 ② 再检查</a:t>
              </a:r>
            </a:p>
          </p:txBody>
        </p:sp>
      </p:grpSp>
      <p:grpSp>
        <p:nvGrpSpPr>
          <p:cNvPr id="49" name="end"/>
          <p:cNvGrpSpPr/>
          <p:nvPr/>
        </p:nvGrpSpPr>
        <p:grpSpPr>
          <a:xfrm>
            <a:off x="933450" y="3848100"/>
            <a:ext cx="2990850" cy="1162050"/>
            <a:chOff x="933450" y="3848100"/>
            <a:chExt cx="2990850" cy="1162050"/>
          </a:xfrm>
        </p:grpSpPr>
        <p:sp>
          <p:nvSpPr>
            <p:cNvPr id="44" name="Freeform 44"/>
            <p:cNvSpPr/>
            <p:nvPr/>
          </p:nvSpPr>
          <p:spPr>
            <a:xfrm>
              <a:off x="3409950" y="3848100"/>
              <a:ext cx="514350" cy="914400"/>
            </a:xfrm>
            <a:custGeom>
              <a:avLst/>
              <a:gdLst/>
              <a:ahLst/>
              <a:cxnLst/>
              <a:rect l="l" t="t" r="r" b="b"/>
              <a:pathLst>
                <a:path w="514350" h="914400">
                  <a:moveTo>
                    <a:pt x="514350" y="0"/>
                  </a:moveTo>
                  <a:lnTo>
                    <a:pt x="514350" y="914400"/>
                  </a:lnTo>
                  <a:lnTo>
                    <a:pt x="0" y="914400"/>
                  </a:lnTo>
                </a:path>
              </a:pathLst>
            </a:custGeom>
            <a:noFill/>
            <a:ln w="23812">
              <a:solidFill>
                <a:srgbClr val="536176"/>
              </a:solidFill>
            </a:ln>
          </p:spPr>
        </p:sp>
        <p:sp>
          <p:nvSpPr>
            <p:cNvPr id="45" name="Freeform 45"/>
            <p:cNvSpPr/>
            <p:nvPr/>
          </p:nvSpPr>
          <p:spPr>
            <a:xfrm>
              <a:off x="3314700" y="469582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114300" y="0"/>
                  </a:moveTo>
                  <a:lnTo>
                    <a:pt x="114300" y="133350"/>
                  </a:lnTo>
                  <a:lnTo>
                    <a:pt x="0" y="66675"/>
                  </a:lnTo>
                  <a:close/>
                </a:path>
              </a:pathLst>
            </a:custGeom>
            <a:solidFill>
              <a:srgbClr val="536176"/>
            </a:solidFill>
            <a:ln>
              <a:noFill/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3192399" y="4419600"/>
              <a:ext cx="6541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不成立</a:t>
              </a:r>
            </a:p>
          </p:txBody>
        </p:sp>
        <p:sp>
          <p:nvSpPr>
            <p:cNvPr id="47" name="Rectangle 47"/>
            <p:cNvSpPr/>
            <p:nvPr/>
          </p:nvSpPr>
          <p:spPr>
            <a:xfrm>
              <a:off x="933450" y="4514850"/>
              <a:ext cx="2190750" cy="4953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1556969" y="462280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结束循环</a:t>
              </a:r>
            </a:p>
          </p:txBody>
        </p:sp>
      </p:grpSp>
      <p:grpSp>
        <p:nvGrpSpPr>
          <p:cNvPr id="51" name="laps-w"/>
          <p:cNvGrpSpPr/>
          <p:nvPr/>
        </p:nvGrpSpPr>
        <p:grpSpPr>
          <a:xfrm>
            <a:off x="5706237" y="4622800"/>
            <a:ext cx="3027083" cy="680276"/>
            <a:chOff x="5706237" y="4622800"/>
            <a:chExt cx="3027083" cy="680276"/>
          </a:xfrm>
        </p:grpSpPr>
        <p:sp>
          <p:nvSpPr>
            <p:cNvPr id="50" name="TextBox 50"/>
            <p:cNvSpPr txBox="1"/>
            <p:nvPr/>
          </p:nvSpPr>
          <p:spPr>
            <a:xfrm>
              <a:off x="5706237" y="4622800"/>
              <a:ext cx="3027083" cy="6802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跑 5 圈：i = 1, 2, 3, 4, 5；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i 变成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6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时检查不成立，停下。</a:t>
              </a:r>
            </a:p>
          </p:txBody>
        </p:sp>
      </p:grpSp>
      <p:grpSp>
        <p:nvGrpSpPr>
          <p:cNvPr id="55" name="order"/>
          <p:cNvGrpSpPr/>
          <p:nvPr/>
        </p:nvGrpSpPr>
        <p:grpSpPr>
          <a:xfrm>
            <a:off x="838200" y="5562600"/>
            <a:ext cx="10515600" cy="571500"/>
            <a:chOff x="838200" y="5562600"/>
            <a:chExt cx="10515600" cy="571500"/>
          </a:xfrm>
        </p:grpSpPr>
        <p:sp>
          <p:nvSpPr>
            <p:cNvPr id="52" name="Rectangle 52"/>
            <p:cNvSpPr/>
            <p:nvPr/>
          </p:nvSpPr>
          <p:spPr>
            <a:xfrm>
              <a:off x="838200" y="55626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53" name="TextBox 53"/>
            <p:cNvSpPr txBox="1"/>
            <p:nvPr/>
          </p:nvSpPr>
          <p:spPr>
            <a:xfrm>
              <a:off x="1038987" y="57277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顺序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1686687" y="5740400"/>
              <a:ext cx="563252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→ (② → 体 → ③) → (② → 体 → ③) → …… → ② 不成立 → 结束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7908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一、for 循环的写法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2118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跟踪执行：for (int i = 1; i &lt;= 5; i++)</a:t>
            </a:r>
          </a:p>
        </p:txBody>
      </p:sp>
      <p:grpSp>
        <p:nvGrpSpPr>
          <p:cNvPr id="15" name="thead-w"/>
          <p:cNvGrpSpPr/>
          <p:nvPr/>
        </p:nvGrpSpPr>
        <p:grpSpPr>
          <a:xfrm>
            <a:off x="838200" y="2038350"/>
            <a:ext cx="10515600" cy="457200"/>
            <a:chOff x="838200" y="2038350"/>
            <a:chExt cx="10515600" cy="4572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12991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轮次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982087" y="2142617"/>
              <a:ext cx="62649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i 的值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791837" y="2142617"/>
              <a:ext cx="105080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② i &lt;= 5 ?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982587" y="2129917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循环体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363837" y="2142617"/>
              <a:ext cx="86903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③ i++ 后</a:t>
              </a:r>
            </a:p>
          </p:txBody>
        </p:sp>
      </p:grpSp>
      <p:grpSp>
        <p:nvGrpSpPr>
          <p:cNvPr id="37" name="table-w"/>
          <p:cNvGrpSpPr/>
          <p:nvPr/>
        </p:nvGrpSpPr>
        <p:grpSpPr>
          <a:xfrm>
            <a:off x="838200" y="2597150"/>
            <a:ext cx="3810000" cy="2651125"/>
            <a:chOff x="838200" y="2597150"/>
            <a:chExt cx="3810000" cy="2651125"/>
          </a:xfrm>
        </p:grpSpPr>
        <p:sp>
          <p:nvSpPr>
            <p:cNvPr id="16" name="TextBox 16"/>
            <p:cNvSpPr txBox="1"/>
            <p:nvPr/>
          </p:nvSpPr>
          <p:spPr>
            <a:xfrm>
              <a:off x="981837" y="2597150"/>
              <a:ext cx="7468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1 轮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982087" y="259715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2952750"/>
              <a:ext cx="3810000" cy="9525"/>
            </a:xfrm>
            <a:custGeom>
              <a:avLst/>
              <a:gdLst/>
              <a:ahLst/>
              <a:cxnLst/>
              <a:rect l="l" t="t" r="r" b="b"/>
              <a:pathLst>
                <a:path w="3810000" h="9525">
                  <a:moveTo>
                    <a:pt x="0" y="0"/>
                  </a:moveTo>
                  <a:lnTo>
                    <a:pt x="3810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2952750"/>
              <a:ext cx="3810000" cy="45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837" y="3054350"/>
              <a:ext cx="7468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2 轮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982087" y="305435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3409950"/>
              <a:ext cx="3810000" cy="9525"/>
            </a:xfrm>
            <a:custGeom>
              <a:avLst/>
              <a:gdLst/>
              <a:ahLst/>
              <a:cxnLst/>
              <a:rect l="l" t="t" r="r" b="b"/>
              <a:pathLst>
                <a:path w="3810000" h="9525">
                  <a:moveTo>
                    <a:pt x="0" y="0"/>
                  </a:moveTo>
                  <a:lnTo>
                    <a:pt x="3810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1837" y="3511550"/>
              <a:ext cx="7468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3 轮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982087" y="351155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3867150"/>
              <a:ext cx="3810000" cy="9525"/>
            </a:xfrm>
            <a:custGeom>
              <a:avLst/>
              <a:gdLst/>
              <a:ahLst/>
              <a:cxnLst/>
              <a:rect l="l" t="t" r="r" b="b"/>
              <a:pathLst>
                <a:path w="3810000" h="9525">
                  <a:moveTo>
                    <a:pt x="0" y="0"/>
                  </a:moveTo>
                  <a:lnTo>
                    <a:pt x="3810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3867150"/>
              <a:ext cx="3810000" cy="45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81837" y="3968750"/>
              <a:ext cx="7468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4 轮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2982087" y="396875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838200" y="4324350"/>
              <a:ext cx="3810000" cy="9525"/>
            </a:xfrm>
            <a:custGeom>
              <a:avLst/>
              <a:gdLst/>
              <a:ahLst/>
              <a:cxnLst/>
              <a:rect l="l" t="t" r="r" b="b"/>
              <a:pathLst>
                <a:path w="3810000" h="9525">
                  <a:moveTo>
                    <a:pt x="0" y="0"/>
                  </a:moveTo>
                  <a:lnTo>
                    <a:pt x="3810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981837" y="4425950"/>
              <a:ext cx="7468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5 轮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2982087" y="442595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2" name="Line 32"/>
            <p:cNvSpPr/>
            <p:nvPr/>
          </p:nvSpPr>
          <p:spPr>
            <a:xfrm>
              <a:off x="838200" y="4781550"/>
              <a:ext cx="3810000" cy="9525"/>
            </a:xfrm>
            <a:custGeom>
              <a:avLst/>
              <a:gdLst/>
              <a:ahLst/>
              <a:cxnLst/>
              <a:rect l="l" t="t" r="r" b="b"/>
              <a:pathLst>
                <a:path w="3810000" h="9525">
                  <a:moveTo>
                    <a:pt x="0" y="0"/>
                  </a:moveTo>
                  <a:lnTo>
                    <a:pt x="3810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838200" y="4781550"/>
              <a:ext cx="3810000" cy="45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981837" y="48704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再检查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2982087" y="488315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36" name="Line 36"/>
            <p:cNvSpPr/>
            <p:nvPr/>
          </p:nvSpPr>
          <p:spPr>
            <a:xfrm>
              <a:off x="838200" y="5238750"/>
              <a:ext cx="3810000" cy="9525"/>
            </a:xfrm>
            <a:custGeom>
              <a:avLst/>
              <a:gdLst/>
              <a:ahLst/>
              <a:cxnLst/>
              <a:rect l="l" t="t" r="r" b="b"/>
              <a:pathLst>
                <a:path w="3810000" h="9525">
                  <a:moveTo>
                    <a:pt x="0" y="0"/>
                  </a:moveTo>
                  <a:lnTo>
                    <a:pt x="3810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65" name="answers"/>
          <p:cNvGrpSpPr/>
          <p:nvPr/>
        </p:nvGrpSpPr>
        <p:grpSpPr>
          <a:xfrm>
            <a:off x="4648200" y="2584450"/>
            <a:ext cx="6705600" cy="2663825"/>
            <a:chOff x="4648200" y="2584450"/>
            <a:chExt cx="6705600" cy="2663825"/>
          </a:xfrm>
        </p:grpSpPr>
        <p:sp>
          <p:nvSpPr>
            <p:cNvPr id="38" name="Line 38"/>
            <p:cNvSpPr/>
            <p:nvPr/>
          </p:nvSpPr>
          <p:spPr>
            <a:xfrm>
              <a:off x="4648200" y="2952750"/>
              <a:ext cx="6705600" cy="9525"/>
            </a:xfrm>
            <a:custGeom>
              <a:avLst/>
              <a:gdLst/>
              <a:ahLst/>
              <a:cxnLst/>
              <a:rect l="l" t="t" r="r" b="b"/>
              <a:pathLst>
                <a:path w="6705600" h="9525">
                  <a:moveTo>
                    <a:pt x="0" y="0"/>
                  </a:moveTo>
                  <a:lnTo>
                    <a:pt x="670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9" name="Rectangle 39"/>
            <p:cNvSpPr/>
            <p:nvPr/>
          </p:nvSpPr>
          <p:spPr>
            <a:xfrm>
              <a:off x="4648200" y="2952750"/>
              <a:ext cx="6705600" cy="45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0" name="Line 40"/>
            <p:cNvSpPr/>
            <p:nvPr/>
          </p:nvSpPr>
          <p:spPr>
            <a:xfrm>
              <a:off x="4648200" y="3409950"/>
              <a:ext cx="6705600" cy="9525"/>
            </a:xfrm>
            <a:custGeom>
              <a:avLst/>
              <a:gdLst/>
              <a:ahLst/>
              <a:cxnLst/>
              <a:rect l="l" t="t" r="r" b="b"/>
              <a:pathLst>
                <a:path w="6705600" h="9525">
                  <a:moveTo>
                    <a:pt x="0" y="0"/>
                  </a:moveTo>
                  <a:lnTo>
                    <a:pt x="670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1" name="Line 41"/>
            <p:cNvSpPr/>
            <p:nvPr/>
          </p:nvSpPr>
          <p:spPr>
            <a:xfrm>
              <a:off x="4648200" y="3867150"/>
              <a:ext cx="6705600" cy="9525"/>
            </a:xfrm>
            <a:custGeom>
              <a:avLst/>
              <a:gdLst/>
              <a:ahLst/>
              <a:cxnLst/>
              <a:rect l="l" t="t" r="r" b="b"/>
              <a:pathLst>
                <a:path w="6705600" h="9525">
                  <a:moveTo>
                    <a:pt x="0" y="0"/>
                  </a:moveTo>
                  <a:lnTo>
                    <a:pt x="670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2" name="Rectangle 42"/>
            <p:cNvSpPr/>
            <p:nvPr/>
          </p:nvSpPr>
          <p:spPr>
            <a:xfrm>
              <a:off x="4648200" y="3867150"/>
              <a:ext cx="6705600" cy="45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3" name="Line 43"/>
            <p:cNvSpPr/>
            <p:nvPr/>
          </p:nvSpPr>
          <p:spPr>
            <a:xfrm>
              <a:off x="4648200" y="4324350"/>
              <a:ext cx="6705600" cy="9525"/>
            </a:xfrm>
            <a:custGeom>
              <a:avLst/>
              <a:gdLst/>
              <a:ahLst/>
              <a:cxnLst/>
              <a:rect l="l" t="t" r="r" b="b"/>
              <a:pathLst>
                <a:path w="6705600" h="9525">
                  <a:moveTo>
                    <a:pt x="0" y="0"/>
                  </a:moveTo>
                  <a:lnTo>
                    <a:pt x="670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4" name="Line 44"/>
            <p:cNvSpPr/>
            <p:nvPr/>
          </p:nvSpPr>
          <p:spPr>
            <a:xfrm>
              <a:off x="4648200" y="4781550"/>
              <a:ext cx="6705600" cy="9525"/>
            </a:xfrm>
            <a:custGeom>
              <a:avLst/>
              <a:gdLst/>
              <a:ahLst/>
              <a:cxnLst/>
              <a:rect l="l" t="t" r="r" b="b"/>
              <a:pathLst>
                <a:path w="6705600" h="9525">
                  <a:moveTo>
                    <a:pt x="0" y="0"/>
                  </a:moveTo>
                  <a:lnTo>
                    <a:pt x="670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5" name="Rectangle 45"/>
            <p:cNvSpPr/>
            <p:nvPr/>
          </p:nvSpPr>
          <p:spPr>
            <a:xfrm>
              <a:off x="4648200" y="4781550"/>
              <a:ext cx="6705600" cy="45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6" name="Line 46"/>
            <p:cNvSpPr/>
            <p:nvPr/>
          </p:nvSpPr>
          <p:spPr>
            <a:xfrm>
              <a:off x="4648200" y="5238750"/>
              <a:ext cx="6705600" cy="9525"/>
            </a:xfrm>
            <a:custGeom>
              <a:avLst/>
              <a:gdLst/>
              <a:ahLst/>
              <a:cxnLst/>
              <a:rect l="l" t="t" r="r" b="b"/>
              <a:pathLst>
                <a:path w="6705600" h="9525">
                  <a:moveTo>
                    <a:pt x="0" y="0"/>
                  </a:moveTo>
                  <a:lnTo>
                    <a:pt x="670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4791837" y="25844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982587" y="2597150"/>
              <a:ext cx="68727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输出 1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9363837" y="259715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4791837" y="30416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6982587" y="3054350"/>
              <a:ext cx="68727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输出 2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9363837" y="305435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4791837" y="34988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6982587" y="3511550"/>
              <a:ext cx="68727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输出 3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9363837" y="351155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4791837" y="39560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6982587" y="3968750"/>
              <a:ext cx="68727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输出 4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9363837" y="396875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4791837" y="44132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6982587" y="4425950"/>
              <a:ext cx="68727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输出 5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9363837" y="442595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4791837" y="48704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不成立</a:t>
              </a: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6982587" y="48704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不执行</a:t>
              </a:r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9363837" y="487045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循环结束</a:t>
              </a:r>
            </a:p>
          </p:txBody>
        </p:sp>
      </p:grpSp>
      <p:grpSp>
        <p:nvGrpSpPr>
          <p:cNvPr id="69" name="note"/>
          <p:cNvGrpSpPr/>
          <p:nvPr/>
        </p:nvGrpSpPr>
        <p:grpSpPr>
          <a:xfrm>
            <a:off x="838200" y="5467350"/>
            <a:ext cx="10515600" cy="571500"/>
            <a:chOff x="838200" y="5467350"/>
            <a:chExt cx="10515600" cy="571500"/>
          </a:xfrm>
        </p:grpSpPr>
        <p:sp>
          <p:nvSpPr>
            <p:cNvPr id="66" name="Rectangle 66"/>
            <p:cNvSpPr/>
            <p:nvPr/>
          </p:nvSpPr>
          <p:spPr>
            <a:xfrm>
              <a:off x="838200" y="54673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67" name="TextBox 67"/>
            <p:cNvSpPr txBox="1"/>
            <p:nvPr/>
          </p:nvSpPr>
          <p:spPr>
            <a:xfrm>
              <a:off x="1038987" y="56324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所以</a:t>
              </a:r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1686687" y="5645150"/>
              <a:ext cx="673873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循环体执行了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5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次；正是 i 变成 6、6 &lt;= 5 不成立，循环才结束。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7908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一、for 循环的写法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37079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复习：循环 n 次，用 for 怎么写？</a:t>
            </a:r>
          </a:p>
        </p:txBody>
      </p:sp>
      <p:grpSp>
        <p:nvGrpSpPr>
          <p:cNvPr id="17" name="w"/>
          <p:cNvGrpSpPr/>
          <p:nvPr/>
        </p:nvGrpSpPr>
        <p:grpSpPr>
          <a:xfrm>
            <a:off x="829056" y="1993900"/>
            <a:ext cx="4962144" cy="3778250"/>
            <a:chOff x="829056" y="1993900"/>
            <a:chExt cx="4962144" cy="377825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1993900"/>
              <a:ext cx="224820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上一讲的 while 模板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838200" y="232410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438400"/>
              <a:ext cx="4953000" cy="1581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438400"/>
              <a:ext cx="38100" cy="1581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9749" y="2619375"/>
              <a:ext cx="2122932" cy="1337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i = 1;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(i &lt;= n)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</a:t>
              </a:r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执行 n 次的事</a:t>
              </a:r>
              <a:b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i++;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838200" y="4191000"/>
              <a:ext cx="4953000" cy="1581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4191000"/>
              <a:ext cx="38100" cy="1581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39749" y="4371975"/>
              <a:ext cx="2122932" cy="1337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i = 0;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(i &lt; n)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</a:t>
              </a:r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执行 n 次的事</a:t>
              </a:r>
              <a:b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i++;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4" name="f1"/>
          <p:cNvGrpSpPr/>
          <p:nvPr/>
        </p:nvGrpSpPr>
        <p:grpSpPr>
          <a:xfrm>
            <a:off x="6391656" y="1993900"/>
            <a:ext cx="4962144" cy="1859407"/>
            <a:chOff x="6391656" y="1993900"/>
            <a:chExt cx="4962144" cy="1859407"/>
          </a:xfrm>
        </p:grpSpPr>
        <p:sp>
          <p:nvSpPr>
            <p:cNvPr id="18" name="TextBox 18"/>
            <p:cNvSpPr txBox="1"/>
            <p:nvPr/>
          </p:nvSpPr>
          <p:spPr>
            <a:xfrm>
              <a:off x="6391656" y="1993900"/>
              <a:ext cx="124137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改写成 for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6400800" y="232410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6400800" y="2438400"/>
              <a:ext cx="4953000" cy="1066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6400800" y="2438400"/>
              <a:ext cx="38100" cy="1066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602349" y="2619375"/>
              <a:ext cx="3326892" cy="8233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 (int i = 1; i &lt;= n; i++) {</a:t>
              </a:r>
              <a:b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</a:t>
              </a:r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执行 n 次的事</a:t>
              </a:r>
              <a:b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392418" y="3530600"/>
              <a:ext cx="354019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i 依次取 </a:t>
              </a: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 ~ n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：i 是几，就是第几次</a:t>
              </a:r>
            </a:p>
          </p:txBody>
        </p:sp>
      </p:grpSp>
      <p:grpSp>
        <p:nvGrpSpPr>
          <p:cNvPr id="30" name="f2"/>
          <p:cNvGrpSpPr/>
          <p:nvPr/>
        </p:nvGrpSpPr>
        <p:grpSpPr>
          <a:xfrm>
            <a:off x="6392418" y="4191000"/>
            <a:ext cx="4961382" cy="1757807"/>
            <a:chOff x="6392418" y="4191000"/>
            <a:chExt cx="4961382" cy="1757807"/>
          </a:xfrm>
        </p:grpSpPr>
        <p:sp>
          <p:nvSpPr>
            <p:cNvPr id="25" name="Rectangle 25"/>
            <p:cNvSpPr/>
            <p:nvPr/>
          </p:nvSpPr>
          <p:spPr>
            <a:xfrm>
              <a:off x="6400800" y="4191000"/>
              <a:ext cx="4953000" cy="1066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6400800" y="4191000"/>
              <a:ext cx="38100" cy="1066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6602349" y="4371975"/>
              <a:ext cx="3216529" cy="8233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 (int i = 0; i &lt; n; i++) {</a:t>
              </a:r>
              <a:b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</a:t>
              </a:r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执行 n 次的事</a:t>
              </a:r>
              <a:b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392418" y="5283200"/>
              <a:ext cx="317035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i 依次取 </a:t>
              </a: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 ~ n − 1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：也是 n 个数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392418" y="5626100"/>
              <a:ext cx="360349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起点和条件要配套：1 配 &lt;=，0 配 &lt;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7908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一、for 循环的写法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动手试：先猜结果，再上机运行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108200"/>
            <a:ext cx="7687589" cy="352044"/>
            <a:chOff x="829056" y="2108200"/>
            <a:chExt cx="7687589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768758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循环体都是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i &lt;&lt; " ";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，只改括号里的三部分，会输出什么？</a:t>
              </a:r>
            </a:p>
          </p:txBody>
        </p:sp>
      </p:grpSp>
      <p:grpSp>
        <p:nvGrpSpPr>
          <p:cNvPr id="14" name="thead-w"/>
          <p:cNvGrpSpPr/>
          <p:nvPr/>
        </p:nvGrpSpPr>
        <p:grpSpPr>
          <a:xfrm>
            <a:off x="838200" y="2533650"/>
            <a:ext cx="10515600" cy="552450"/>
            <a:chOff x="838200" y="2533650"/>
            <a:chExt cx="10515600" cy="552450"/>
          </a:xfrm>
        </p:grpSpPr>
        <p:sp>
          <p:nvSpPr>
            <p:cNvPr id="11" name="Rectangle 11"/>
            <p:cNvSpPr/>
            <p:nvPr/>
          </p:nvSpPr>
          <p:spPr>
            <a:xfrm>
              <a:off x="838200" y="2533650"/>
              <a:ext cx="10515600" cy="552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81837" y="2672842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括号里写成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077837" y="2672842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猜一猜输出</a:t>
              </a:r>
            </a:p>
          </p:txBody>
        </p:sp>
      </p:grpSp>
      <p:grpSp>
        <p:nvGrpSpPr>
          <p:cNvPr id="25" name="table-w"/>
          <p:cNvGrpSpPr/>
          <p:nvPr/>
        </p:nvGrpSpPr>
        <p:grpSpPr>
          <a:xfrm>
            <a:off x="838200" y="3235325"/>
            <a:ext cx="6096000" cy="2070100"/>
            <a:chOff x="838200" y="3235325"/>
            <a:chExt cx="6096000" cy="2070100"/>
          </a:xfrm>
        </p:grpSpPr>
        <p:sp>
          <p:nvSpPr>
            <p:cNvPr id="15" name="TextBox 15"/>
            <p:cNvSpPr txBox="1"/>
            <p:nvPr/>
          </p:nvSpPr>
          <p:spPr>
            <a:xfrm>
              <a:off x="981837" y="3235325"/>
              <a:ext cx="409274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(int i = 2; i &lt;= 10; i += 2)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638550"/>
              <a:ext cx="6096000" cy="9525"/>
            </a:xfrm>
            <a:custGeom>
              <a:avLst/>
              <a:gdLst/>
              <a:ahLst/>
              <a:cxnLst/>
              <a:rect l="l" t="t" r="r" b="b"/>
              <a:pathLst>
                <a:path w="6096000" h="9525">
                  <a:moveTo>
                    <a:pt x="0" y="0"/>
                  </a:moveTo>
                  <a:lnTo>
                    <a:pt x="6096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638550"/>
              <a:ext cx="6096000" cy="552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837" y="3787775"/>
              <a:ext cx="358334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(int i = 5; i &gt;= 1; i--)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4191000"/>
              <a:ext cx="6096000" cy="9525"/>
            </a:xfrm>
            <a:custGeom>
              <a:avLst/>
              <a:gdLst/>
              <a:ahLst/>
              <a:cxnLst/>
              <a:rect l="l" t="t" r="r" b="b"/>
              <a:pathLst>
                <a:path w="6096000" h="9525">
                  <a:moveTo>
                    <a:pt x="0" y="0"/>
                  </a:moveTo>
                  <a:lnTo>
                    <a:pt x="6096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837" y="4340225"/>
              <a:ext cx="409274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(int i = 1; i &lt;= 20; i += 5)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743450"/>
              <a:ext cx="6096000" cy="9525"/>
            </a:xfrm>
            <a:custGeom>
              <a:avLst/>
              <a:gdLst/>
              <a:ahLst/>
              <a:cxnLst/>
              <a:rect l="l" t="t" r="r" b="b"/>
              <a:pathLst>
                <a:path w="6096000" h="9525">
                  <a:moveTo>
                    <a:pt x="0" y="0"/>
                  </a:moveTo>
                  <a:lnTo>
                    <a:pt x="6096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4743450"/>
              <a:ext cx="6096000" cy="552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1837" y="4892675"/>
              <a:ext cx="371069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(int i = 10; i &lt; 10; i++)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5295900"/>
              <a:ext cx="6096000" cy="9525"/>
            </a:xfrm>
            <a:custGeom>
              <a:avLst/>
              <a:gdLst/>
              <a:ahLst/>
              <a:cxnLst/>
              <a:rect l="l" t="t" r="r" b="b"/>
              <a:pathLst>
                <a:path w="6096000" h="9525">
                  <a:moveTo>
                    <a:pt x="0" y="0"/>
                  </a:moveTo>
                  <a:lnTo>
                    <a:pt x="6096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6" name="answers"/>
          <p:cNvGrpSpPr/>
          <p:nvPr/>
        </p:nvGrpSpPr>
        <p:grpSpPr>
          <a:xfrm>
            <a:off x="6934200" y="3235325"/>
            <a:ext cx="4419600" cy="2070100"/>
            <a:chOff x="6934200" y="3235325"/>
            <a:chExt cx="4419600" cy="2070100"/>
          </a:xfrm>
        </p:grpSpPr>
        <p:sp>
          <p:nvSpPr>
            <p:cNvPr id="26" name="Line 26"/>
            <p:cNvSpPr/>
            <p:nvPr/>
          </p:nvSpPr>
          <p:spPr>
            <a:xfrm>
              <a:off x="6934200" y="3638550"/>
              <a:ext cx="4419600" cy="9525"/>
            </a:xfrm>
            <a:custGeom>
              <a:avLst/>
              <a:gdLst/>
              <a:ahLst/>
              <a:cxnLst/>
              <a:rect l="l" t="t" r="r" b="b"/>
              <a:pathLst>
                <a:path w="4419600" h="9525">
                  <a:moveTo>
                    <a:pt x="0" y="0"/>
                  </a:moveTo>
                  <a:lnTo>
                    <a:pt x="4419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6934200" y="3638550"/>
              <a:ext cx="4419600" cy="552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Line 28"/>
            <p:cNvSpPr/>
            <p:nvPr/>
          </p:nvSpPr>
          <p:spPr>
            <a:xfrm>
              <a:off x="6934200" y="4191000"/>
              <a:ext cx="4419600" cy="9525"/>
            </a:xfrm>
            <a:custGeom>
              <a:avLst/>
              <a:gdLst/>
              <a:ahLst/>
              <a:cxnLst/>
              <a:rect l="l" t="t" r="r" b="b"/>
              <a:pathLst>
                <a:path w="4419600" h="9525">
                  <a:moveTo>
                    <a:pt x="0" y="0"/>
                  </a:moveTo>
                  <a:lnTo>
                    <a:pt x="4419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Line 29"/>
            <p:cNvSpPr/>
            <p:nvPr/>
          </p:nvSpPr>
          <p:spPr>
            <a:xfrm>
              <a:off x="6934200" y="4743450"/>
              <a:ext cx="4419600" cy="9525"/>
            </a:xfrm>
            <a:custGeom>
              <a:avLst/>
              <a:gdLst/>
              <a:ahLst/>
              <a:cxnLst/>
              <a:rect l="l" t="t" r="r" b="b"/>
              <a:pathLst>
                <a:path w="4419600" h="9525">
                  <a:moveTo>
                    <a:pt x="0" y="0"/>
                  </a:moveTo>
                  <a:lnTo>
                    <a:pt x="4419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6934200" y="4743450"/>
              <a:ext cx="4419600" cy="552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1" name="Line 31"/>
            <p:cNvSpPr/>
            <p:nvPr/>
          </p:nvSpPr>
          <p:spPr>
            <a:xfrm>
              <a:off x="6934200" y="5295900"/>
              <a:ext cx="4419600" cy="9525"/>
            </a:xfrm>
            <a:custGeom>
              <a:avLst/>
              <a:gdLst/>
              <a:ahLst/>
              <a:cxnLst/>
              <a:rect l="l" t="t" r="r" b="b"/>
              <a:pathLst>
                <a:path w="4419600" h="9525">
                  <a:moveTo>
                    <a:pt x="0" y="0"/>
                  </a:moveTo>
                  <a:lnTo>
                    <a:pt x="4419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7077837" y="3235325"/>
              <a:ext cx="111158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2 4 6 8 10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077837" y="3787775"/>
              <a:ext cx="9778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5 4 3 2 1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077837" y="4340225"/>
              <a:ext cx="103864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1 6 11 16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077837" y="4879975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什么也不输出</a:t>
              </a:r>
            </a:p>
          </p:txBody>
        </p:sp>
      </p:grpSp>
      <p:grpSp>
        <p:nvGrpSpPr>
          <p:cNvPr id="40" name="tip"/>
          <p:cNvGrpSpPr/>
          <p:nvPr/>
        </p:nvGrpSpPr>
        <p:grpSpPr>
          <a:xfrm>
            <a:off x="838200" y="5543550"/>
            <a:ext cx="10515600" cy="571500"/>
            <a:chOff x="838200" y="5543550"/>
            <a:chExt cx="10515600" cy="571500"/>
          </a:xfrm>
        </p:grpSpPr>
        <p:sp>
          <p:nvSpPr>
            <p:cNvPr id="37" name="Rectangle 37"/>
            <p:cNvSpPr/>
            <p:nvPr/>
          </p:nvSpPr>
          <p:spPr>
            <a:xfrm>
              <a:off x="838200" y="55435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1038987" y="57086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上机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686687" y="5721350"/>
              <a:ext cx="621126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在 Dev C++ 里改一改，按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F11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运行，看看和你猜的一样吗？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7908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一、for 循环的写法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1154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课堂练习：判断正误</a:t>
            </a:r>
          </a:p>
        </p:txBody>
      </p:sp>
      <p:grpSp>
        <p:nvGrpSpPr>
          <p:cNvPr id="12" name="thead-w"/>
          <p:cNvGrpSpPr/>
          <p:nvPr/>
        </p:nvGrpSpPr>
        <p:grpSpPr>
          <a:xfrm>
            <a:off x="838200" y="2038350"/>
            <a:ext cx="10515600" cy="838200"/>
            <a:chOff x="838200" y="2038350"/>
            <a:chExt cx="10515600" cy="8382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32041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说法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220837" y="2320417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对还是错？</a:t>
              </a:r>
            </a:p>
          </p:txBody>
        </p:sp>
      </p:grpSp>
      <p:grpSp>
        <p:nvGrpSpPr>
          <p:cNvPr id="23" name="table-w"/>
          <p:cNvGrpSpPr/>
          <p:nvPr/>
        </p:nvGrpSpPr>
        <p:grpSpPr>
          <a:xfrm>
            <a:off x="838200" y="3168650"/>
            <a:ext cx="7239000" cy="3070225"/>
            <a:chOff x="838200" y="3168650"/>
            <a:chExt cx="7239000" cy="3070225"/>
          </a:xfrm>
        </p:grpSpPr>
        <p:sp>
          <p:nvSpPr>
            <p:cNvPr id="13" name="TextBox 13"/>
            <p:cNvSpPr txBox="1"/>
            <p:nvPr/>
          </p:nvSpPr>
          <p:spPr>
            <a:xfrm>
              <a:off x="981837" y="3168650"/>
              <a:ext cx="474107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 初始化部分在每一轮开始时都会执行一次。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3714750"/>
              <a:ext cx="7239000" cy="9525"/>
            </a:xfrm>
            <a:custGeom>
              <a:avLst/>
              <a:gdLst/>
              <a:ahLst/>
              <a:cxnLst/>
              <a:rect l="l" t="t" r="r" b="b"/>
              <a:pathLst>
                <a:path w="7239000" h="9525">
                  <a:moveTo>
                    <a:pt x="0" y="0"/>
                  </a:moveTo>
                  <a:lnTo>
                    <a:pt x="7239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3714750"/>
              <a:ext cx="7239000" cy="83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81837" y="3851275"/>
              <a:ext cx="5445760" cy="6231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2.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(int i = 1; i &lt;= 5; i++)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中，i 变成 6 时，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 循环体还会最后执行一次。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4552950"/>
              <a:ext cx="7239000" cy="9525"/>
            </a:xfrm>
            <a:custGeom>
              <a:avLst/>
              <a:gdLst/>
              <a:ahLst/>
              <a:cxnLst/>
              <a:rect l="l" t="t" r="r" b="b"/>
              <a:pathLst>
                <a:path w="7239000" h="9525">
                  <a:moveTo>
                    <a:pt x="0" y="0"/>
                  </a:moveTo>
                  <a:lnTo>
                    <a:pt x="7239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837" y="4689475"/>
              <a:ext cx="3687318" cy="6231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3.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(int i = 5; i &gt;= 1; i--)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 循环体执行 5 次。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5391150"/>
              <a:ext cx="7239000" cy="9525"/>
            </a:xfrm>
            <a:custGeom>
              <a:avLst/>
              <a:gdLst/>
              <a:ahLst/>
              <a:cxnLst/>
              <a:rect l="l" t="t" r="r" b="b"/>
              <a:pathLst>
                <a:path w="7239000" h="9525">
                  <a:moveTo>
                    <a:pt x="0" y="0"/>
                  </a:moveTo>
                  <a:lnTo>
                    <a:pt x="7239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5391150"/>
              <a:ext cx="7239000" cy="83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81837" y="5683250"/>
              <a:ext cx="406958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4. for 括号里的三部分用逗号 , 隔开。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6229350"/>
              <a:ext cx="7239000" cy="9525"/>
            </a:xfrm>
            <a:custGeom>
              <a:avLst/>
              <a:gdLst/>
              <a:ahLst/>
              <a:cxnLst/>
              <a:rect l="l" t="t" r="r" b="b"/>
              <a:pathLst>
                <a:path w="7239000" h="9525">
                  <a:moveTo>
                    <a:pt x="0" y="0"/>
                  </a:moveTo>
                  <a:lnTo>
                    <a:pt x="7239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4" name="answers"/>
          <p:cNvGrpSpPr/>
          <p:nvPr/>
        </p:nvGrpSpPr>
        <p:grpSpPr>
          <a:xfrm>
            <a:off x="8077200" y="3168650"/>
            <a:ext cx="3276600" cy="3070225"/>
            <a:chOff x="8077200" y="3168650"/>
            <a:chExt cx="3276600" cy="3070225"/>
          </a:xfrm>
        </p:grpSpPr>
        <p:sp>
          <p:nvSpPr>
            <p:cNvPr id="24" name="Line 24"/>
            <p:cNvSpPr/>
            <p:nvPr/>
          </p:nvSpPr>
          <p:spPr>
            <a:xfrm>
              <a:off x="8077200" y="3714750"/>
              <a:ext cx="3276600" cy="9525"/>
            </a:xfrm>
            <a:custGeom>
              <a:avLst/>
              <a:gdLst/>
              <a:ahLst/>
              <a:cxnLst/>
              <a:rect l="l" t="t" r="r" b="b"/>
              <a:pathLst>
                <a:path w="3276600" h="9525">
                  <a:moveTo>
                    <a:pt x="0" y="0"/>
                  </a:moveTo>
                  <a:lnTo>
                    <a:pt x="3276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8077200" y="3714750"/>
              <a:ext cx="3276600" cy="83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Line 26"/>
            <p:cNvSpPr/>
            <p:nvPr/>
          </p:nvSpPr>
          <p:spPr>
            <a:xfrm>
              <a:off x="8077200" y="4552950"/>
              <a:ext cx="3276600" cy="9525"/>
            </a:xfrm>
            <a:custGeom>
              <a:avLst/>
              <a:gdLst/>
              <a:ahLst/>
              <a:cxnLst/>
              <a:rect l="l" t="t" r="r" b="b"/>
              <a:pathLst>
                <a:path w="3276600" h="9525">
                  <a:moveTo>
                    <a:pt x="0" y="0"/>
                  </a:moveTo>
                  <a:lnTo>
                    <a:pt x="3276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Line 27"/>
            <p:cNvSpPr/>
            <p:nvPr/>
          </p:nvSpPr>
          <p:spPr>
            <a:xfrm>
              <a:off x="8077200" y="5391150"/>
              <a:ext cx="3276600" cy="9525"/>
            </a:xfrm>
            <a:custGeom>
              <a:avLst/>
              <a:gdLst/>
              <a:ahLst/>
              <a:cxnLst/>
              <a:rect l="l" t="t" r="r" b="b"/>
              <a:pathLst>
                <a:path w="3276600" h="9525">
                  <a:moveTo>
                    <a:pt x="0" y="0"/>
                  </a:moveTo>
                  <a:lnTo>
                    <a:pt x="3276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8077200" y="5391150"/>
              <a:ext cx="3276600" cy="83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9" name="Line 29"/>
            <p:cNvSpPr/>
            <p:nvPr/>
          </p:nvSpPr>
          <p:spPr>
            <a:xfrm>
              <a:off x="8077200" y="6229350"/>
              <a:ext cx="3276600" cy="9525"/>
            </a:xfrm>
            <a:custGeom>
              <a:avLst/>
              <a:gdLst/>
              <a:ahLst/>
              <a:cxnLst/>
              <a:rect l="l" t="t" r="r" b="b"/>
              <a:pathLst>
                <a:path w="3276600" h="9525">
                  <a:moveTo>
                    <a:pt x="0" y="0"/>
                  </a:moveTo>
                  <a:lnTo>
                    <a:pt x="3276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8221218" y="3168650"/>
              <a:ext cx="239958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×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：只在最开始执行 1 次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221218" y="4006850"/>
              <a:ext cx="283272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×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：6 &lt;= 5 不成立，直接结束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8221218" y="4845050"/>
              <a:ext cx="216635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√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：5 4 3 2 1，共 5 次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8221218" y="5683250"/>
              <a:ext cx="166658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×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：必须用分号 ;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7908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一、for 循环的写法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4288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看代码，说结果</a:t>
            </a:r>
          </a:p>
        </p:txBody>
      </p:sp>
      <p:grpSp>
        <p:nvGrpSpPr>
          <p:cNvPr id="16" name="q1"/>
          <p:cNvGrpSpPr/>
          <p:nvPr/>
        </p:nvGrpSpPr>
        <p:grpSpPr>
          <a:xfrm>
            <a:off x="838200" y="2038350"/>
            <a:ext cx="5143500" cy="2105025"/>
            <a:chOff x="838200" y="2038350"/>
            <a:chExt cx="5143500" cy="21050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143500" cy="2038350"/>
            </a:xfrm>
            <a:prstGeom prst="roundRect">
              <a:avLst>
                <a:gd name="adj" fmla="val 5607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324100"/>
              <a:ext cx="51435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606" y="2155825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会输出什么？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1047750" y="2724150"/>
              <a:ext cx="4724400" cy="14192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1047750" y="2724150"/>
              <a:ext cx="38100" cy="14192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248918" y="2889250"/>
              <a:ext cx="3924872" cy="11799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i = 5; i &lt; 5; i++)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"我被执行了！" &lt;&lt; endl;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"循环结束！" &lt;&lt; endl;</a:t>
              </a:r>
            </a:p>
          </p:txBody>
        </p:sp>
      </p:grpSp>
      <p:grpSp>
        <p:nvGrpSpPr>
          <p:cNvPr id="24" name="q2-w"/>
          <p:cNvGrpSpPr/>
          <p:nvPr/>
        </p:nvGrpSpPr>
        <p:grpSpPr>
          <a:xfrm>
            <a:off x="6210300" y="2038350"/>
            <a:ext cx="5143500" cy="2038350"/>
            <a:chOff x="6210300" y="2038350"/>
            <a:chExt cx="5143500" cy="2038350"/>
          </a:xfrm>
        </p:grpSpPr>
        <p:sp>
          <p:nvSpPr>
            <p:cNvPr id="17" name="Rectangle 17"/>
            <p:cNvSpPr/>
            <p:nvPr/>
          </p:nvSpPr>
          <p:spPr>
            <a:xfrm>
              <a:off x="6210300" y="2038350"/>
              <a:ext cx="5143500" cy="2038350"/>
            </a:xfrm>
            <a:prstGeom prst="roundRect">
              <a:avLst>
                <a:gd name="adj" fmla="val 5607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6210300" y="203835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6210300" y="2324100"/>
              <a:ext cx="5143500" cy="2095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410706" y="2155825"/>
              <a:ext cx="24529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想输出 1~5，错在哪？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6419850" y="2724150"/>
              <a:ext cx="4724400" cy="11334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419850" y="2724150"/>
              <a:ext cx="38100" cy="11334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621018" y="2889250"/>
              <a:ext cx="3474339" cy="8942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i = 1; i &lt;= 5; i--)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i &lt;&lt; endl;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8" name="a1"/>
          <p:cNvGrpSpPr/>
          <p:nvPr/>
        </p:nvGrpSpPr>
        <p:grpSpPr>
          <a:xfrm>
            <a:off x="838200" y="4305300"/>
            <a:ext cx="5143500" cy="1171575"/>
            <a:chOff x="838200" y="4305300"/>
            <a:chExt cx="5143500" cy="1171575"/>
          </a:xfrm>
        </p:grpSpPr>
        <p:sp>
          <p:nvSpPr>
            <p:cNvPr id="25" name="Rectangle 25"/>
            <p:cNvSpPr/>
            <p:nvPr/>
          </p:nvSpPr>
          <p:spPr>
            <a:xfrm>
              <a:off x="838200" y="4305300"/>
              <a:ext cx="5143500" cy="1171575"/>
            </a:xfrm>
            <a:prstGeom prst="roundRect">
              <a:avLst>
                <a:gd name="adj" fmla="val 6504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9368" y="44545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39368" y="4727575"/>
              <a:ext cx="3641979" cy="6465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只输出 循环结束！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 &lt; 5 不成立，循环体一次也不执行。</a:t>
              </a:r>
            </a:p>
          </p:txBody>
        </p:sp>
      </p:grpSp>
      <p:grpSp>
        <p:nvGrpSpPr>
          <p:cNvPr id="33" name="a2"/>
          <p:cNvGrpSpPr/>
          <p:nvPr/>
        </p:nvGrpSpPr>
        <p:grpSpPr>
          <a:xfrm>
            <a:off x="6210300" y="4305300"/>
            <a:ext cx="5143500" cy="1171575"/>
            <a:chOff x="6210300" y="4305300"/>
            <a:chExt cx="5143500" cy="1171575"/>
          </a:xfrm>
        </p:grpSpPr>
        <p:sp>
          <p:nvSpPr>
            <p:cNvPr id="29" name="Rectangle 29"/>
            <p:cNvSpPr/>
            <p:nvPr/>
          </p:nvSpPr>
          <p:spPr>
            <a:xfrm>
              <a:off x="6210300" y="4305300"/>
              <a:ext cx="5143500" cy="117157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6210300" y="4305300"/>
              <a:ext cx="47625" cy="11715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6411468" y="44545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411468" y="4727575"/>
              <a:ext cx="3694366" cy="6465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i--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让 i 越来越小：1, 0, −1 ……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永远满足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&lt;= 5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死循环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；改成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i++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38" name="sum"/>
          <p:cNvGrpSpPr/>
          <p:nvPr/>
        </p:nvGrpSpPr>
        <p:grpSpPr>
          <a:xfrm>
            <a:off x="838200" y="5657850"/>
            <a:ext cx="10515600" cy="571500"/>
            <a:chOff x="838200" y="5657850"/>
            <a:chExt cx="10515600" cy="571500"/>
          </a:xfrm>
        </p:grpSpPr>
        <p:sp>
          <p:nvSpPr>
            <p:cNvPr id="34" name="Rectangle 34"/>
            <p:cNvSpPr/>
            <p:nvPr/>
          </p:nvSpPr>
          <p:spPr>
            <a:xfrm>
              <a:off x="838200" y="56578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838200" y="565785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1038987" y="582295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检查两件事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2343912" y="5822950"/>
              <a:ext cx="603773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一开始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成不成立？更新的方向能不能让条件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最终变假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7908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一、for 循环的写法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找错：括号里是分号，不是逗号</a:t>
            </a:r>
          </a:p>
        </p:txBody>
      </p:sp>
      <p:grpSp>
        <p:nvGrpSpPr>
          <p:cNvPr id="17" name="wrong"/>
          <p:cNvGrpSpPr/>
          <p:nvPr/>
        </p:nvGrpSpPr>
        <p:grpSpPr>
          <a:xfrm>
            <a:off x="838200" y="2038350"/>
            <a:ext cx="5143500" cy="1866900"/>
            <a:chOff x="838200" y="2038350"/>
            <a:chExt cx="5143500" cy="18669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143500" cy="1866900"/>
            </a:xfrm>
            <a:prstGeom prst="roundRect">
              <a:avLst>
                <a:gd name="adj" fmla="val 6122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324100"/>
              <a:ext cx="5143500" cy="2095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606" y="2155825"/>
              <a:ext cx="13183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✘ 错误写法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1047750" y="2743200"/>
              <a:ext cx="47244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1047750" y="2743200"/>
              <a:ext cx="3810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248537" y="2921000"/>
              <a:ext cx="371069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for (int i = 1, i &lt;= 10, i++)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39368" y="3511550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编译时会报错</a:t>
              </a:r>
            </a:p>
          </p:txBody>
        </p:sp>
      </p:grpSp>
      <p:grpSp>
        <p:nvGrpSpPr>
          <p:cNvPr id="26" name="right"/>
          <p:cNvGrpSpPr/>
          <p:nvPr/>
        </p:nvGrpSpPr>
        <p:grpSpPr>
          <a:xfrm>
            <a:off x="6210300" y="2038350"/>
            <a:ext cx="5143500" cy="1866900"/>
            <a:chOff x="6210300" y="2038350"/>
            <a:chExt cx="5143500" cy="1866900"/>
          </a:xfrm>
        </p:grpSpPr>
        <p:sp>
          <p:nvSpPr>
            <p:cNvPr id="18" name="Rectangle 18"/>
            <p:cNvSpPr/>
            <p:nvPr/>
          </p:nvSpPr>
          <p:spPr>
            <a:xfrm>
              <a:off x="6210300" y="2038350"/>
              <a:ext cx="5143500" cy="1866900"/>
            </a:xfrm>
            <a:prstGeom prst="roundRect">
              <a:avLst>
                <a:gd name="adj" fmla="val 6122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6210300" y="203835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6210300" y="2324100"/>
              <a:ext cx="514350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6410706" y="2155825"/>
              <a:ext cx="13183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✔ 正确写法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6419850" y="2743200"/>
              <a:ext cx="47244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6419850" y="2743200"/>
              <a:ext cx="3810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6620637" y="2921000"/>
              <a:ext cx="371069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 (int i = 1; i &lt;= 10; i++)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411468" y="3511550"/>
              <a:ext cx="223799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三部分之间用分号隔开</a:t>
              </a:r>
            </a:p>
          </p:txBody>
        </p:sp>
      </p:grpSp>
      <p:grpSp>
        <p:nvGrpSpPr>
          <p:cNvPr id="44" name="segs"/>
          <p:cNvGrpSpPr/>
          <p:nvPr/>
        </p:nvGrpSpPr>
        <p:grpSpPr>
          <a:xfrm>
            <a:off x="2286000" y="4229100"/>
            <a:ext cx="7629525" cy="975741"/>
            <a:chOff x="2286000" y="4229100"/>
            <a:chExt cx="7629525" cy="975741"/>
          </a:xfrm>
        </p:grpSpPr>
        <p:sp>
          <p:nvSpPr>
            <p:cNvPr id="27" name="Rectangle 27"/>
            <p:cNvSpPr/>
            <p:nvPr/>
          </p:nvSpPr>
          <p:spPr>
            <a:xfrm>
              <a:off x="2286000" y="4229100"/>
              <a:ext cx="971550" cy="552450"/>
            </a:xfrm>
            <a:prstGeom prst="roundRect">
              <a:avLst>
                <a:gd name="adj" fmla="val 10345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2387581" y="4356608"/>
              <a:ext cx="76838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3371850" y="4229100"/>
              <a:ext cx="1543050" cy="552450"/>
            </a:xfrm>
            <a:prstGeom prst="roundRect">
              <a:avLst>
                <a:gd name="adj" fmla="val 10345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3460055" y="4356608"/>
              <a:ext cx="136663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i = 1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5029200" y="4229100"/>
              <a:ext cx="685800" cy="552450"/>
            </a:xfrm>
            <a:prstGeom prst="roundRect">
              <a:avLst>
                <a:gd name="adj" fmla="val 10345"/>
              </a:avLst>
            </a:prstGeom>
            <a:solidFill>
              <a:srgbClr val="FBECEC"/>
            </a:solidFill>
            <a:ln w="14288">
              <a:solidFill>
                <a:schemeClr val="accent2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5287032" y="4356608"/>
              <a:ext cx="17013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;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5151399" y="48958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分号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5829300" y="4229100"/>
              <a:ext cx="1257300" cy="552450"/>
            </a:xfrm>
            <a:prstGeom prst="roundRect">
              <a:avLst>
                <a:gd name="adj" fmla="val 10345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5924193" y="4356608"/>
              <a:ext cx="106751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&lt;= 10</a:t>
              </a:r>
            </a:p>
          </p:txBody>
        </p:sp>
        <p:sp>
          <p:nvSpPr>
            <p:cNvPr id="36" name="Rectangle 36"/>
            <p:cNvSpPr/>
            <p:nvPr/>
          </p:nvSpPr>
          <p:spPr>
            <a:xfrm>
              <a:off x="7200900" y="4229100"/>
              <a:ext cx="685800" cy="552450"/>
            </a:xfrm>
            <a:prstGeom prst="roundRect">
              <a:avLst>
                <a:gd name="adj" fmla="val 10345"/>
              </a:avLst>
            </a:prstGeom>
            <a:solidFill>
              <a:srgbClr val="FBECEC"/>
            </a:solidFill>
            <a:ln w="14288">
              <a:solidFill>
                <a:schemeClr val="accent2"/>
              </a:solidFill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7458732" y="4356608"/>
              <a:ext cx="17013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;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323099" y="48958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分号</a:t>
              </a:r>
            </a:p>
          </p:txBody>
        </p:sp>
        <p:sp>
          <p:nvSpPr>
            <p:cNvPr id="39" name="Rectangle 39"/>
            <p:cNvSpPr/>
            <p:nvPr/>
          </p:nvSpPr>
          <p:spPr>
            <a:xfrm>
              <a:off x="8001000" y="4229100"/>
              <a:ext cx="695325" cy="552450"/>
            </a:xfrm>
            <a:prstGeom prst="roundRect">
              <a:avLst>
                <a:gd name="adj" fmla="val 10345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8109269" y="4356608"/>
              <a:ext cx="469262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i++</a:t>
              </a:r>
            </a:p>
          </p:txBody>
        </p:sp>
        <p:sp>
          <p:nvSpPr>
            <p:cNvPr id="41" name="Rectangle 41"/>
            <p:cNvSpPr/>
            <p:nvPr/>
          </p:nvSpPr>
          <p:spPr>
            <a:xfrm>
              <a:off x="8810625" y="4229100"/>
              <a:ext cx="1104900" cy="552450"/>
            </a:xfrm>
            <a:prstGeom prst="roundRect">
              <a:avLst>
                <a:gd name="adj" fmla="val 10345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9278007" y="4356608"/>
              <a:ext cx="17013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)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8929675" y="4895850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不加分号</a:t>
              </a:r>
            </a:p>
          </p:txBody>
        </p:sp>
      </p:grpSp>
      <p:grpSp>
        <p:nvGrpSpPr>
          <p:cNvPr id="48" name="note"/>
          <p:cNvGrpSpPr/>
          <p:nvPr/>
        </p:nvGrpSpPr>
        <p:grpSpPr>
          <a:xfrm>
            <a:off x="838200" y="5448300"/>
            <a:ext cx="10515600" cy="571500"/>
            <a:chOff x="838200" y="5448300"/>
            <a:chExt cx="10515600" cy="571500"/>
          </a:xfrm>
        </p:grpSpPr>
        <p:sp>
          <p:nvSpPr>
            <p:cNvPr id="45" name="Rectangle 45"/>
            <p:cNvSpPr/>
            <p:nvPr/>
          </p:nvSpPr>
          <p:spPr>
            <a:xfrm>
              <a:off x="838200" y="54483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1038606" y="56134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记住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705356" y="5613400"/>
              <a:ext cx="588233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括号里正好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两个分号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；最后的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i++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后面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不加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分号。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7908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一、for 循环的写法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57094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for、while 还是 do-while？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108200"/>
            <a:ext cx="5833872" cy="352044"/>
            <a:chOff x="829056" y="2108200"/>
            <a:chExt cx="5833872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583387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三种循环都学过了，下面这些任务，用哪一种最合适？</a:t>
              </a:r>
            </a:p>
          </p:txBody>
        </p:sp>
      </p:grpSp>
      <p:grpSp>
        <p:nvGrpSpPr>
          <p:cNvPr id="14" name="thead-w"/>
          <p:cNvGrpSpPr/>
          <p:nvPr/>
        </p:nvGrpSpPr>
        <p:grpSpPr>
          <a:xfrm>
            <a:off x="838200" y="2533650"/>
            <a:ext cx="10515600" cy="590550"/>
            <a:chOff x="838200" y="2533650"/>
            <a:chExt cx="10515600" cy="590550"/>
          </a:xfrm>
        </p:grpSpPr>
        <p:sp>
          <p:nvSpPr>
            <p:cNvPr id="11" name="Rectangle 11"/>
            <p:cNvSpPr/>
            <p:nvPr/>
          </p:nvSpPr>
          <p:spPr>
            <a:xfrm>
              <a:off x="838200" y="2533650"/>
              <a:ext cx="10515600" cy="590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81837" y="26918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任务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934837" y="2691892"/>
              <a:ext cx="18698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选哪种？为什么？</a:t>
              </a:r>
            </a:p>
          </p:txBody>
        </p:sp>
      </p:grpSp>
      <p:grpSp>
        <p:nvGrpSpPr>
          <p:cNvPr id="25" name="table-w"/>
          <p:cNvGrpSpPr/>
          <p:nvPr/>
        </p:nvGrpSpPr>
        <p:grpSpPr>
          <a:xfrm>
            <a:off x="838200" y="3292475"/>
            <a:ext cx="4953000" cy="2203450"/>
            <a:chOff x="838200" y="3292475"/>
            <a:chExt cx="4953000" cy="2203450"/>
          </a:xfrm>
        </p:grpSpPr>
        <p:sp>
          <p:nvSpPr>
            <p:cNvPr id="15" name="TextBox 15"/>
            <p:cNvSpPr txBox="1"/>
            <p:nvPr/>
          </p:nvSpPr>
          <p:spPr>
            <a:xfrm>
              <a:off x="981837" y="3292475"/>
              <a:ext cx="132576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 1 ~ 100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71475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714750"/>
              <a:ext cx="49530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837" y="3883025"/>
              <a:ext cx="32823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 4-4 一尺之棰：第几天变成 1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430530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837" y="4473575"/>
              <a:ext cx="285396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 4-5 猜数：至少要猜一次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89585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4895850"/>
              <a:ext cx="49530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1837" y="5064125"/>
              <a:ext cx="259926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读入 n 个数，求它们的和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548640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6" name="answers"/>
          <p:cNvGrpSpPr/>
          <p:nvPr/>
        </p:nvGrpSpPr>
        <p:grpSpPr>
          <a:xfrm>
            <a:off x="5791200" y="3292475"/>
            <a:ext cx="5562600" cy="2203450"/>
            <a:chOff x="5791200" y="3292475"/>
            <a:chExt cx="5562600" cy="2203450"/>
          </a:xfrm>
        </p:grpSpPr>
        <p:sp>
          <p:nvSpPr>
            <p:cNvPr id="26" name="Line 26"/>
            <p:cNvSpPr/>
            <p:nvPr/>
          </p:nvSpPr>
          <p:spPr>
            <a:xfrm>
              <a:off x="5791200" y="3714750"/>
              <a:ext cx="5562600" cy="9525"/>
            </a:xfrm>
            <a:custGeom>
              <a:avLst/>
              <a:gdLst/>
              <a:ahLst/>
              <a:cxnLst/>
              <a:rect l="l" t="t" r="r" b="b"/>
              <a:pathLst>
                <a:path w="5562600" h="9525">
                  <a:moveTo>
                    <a:pt x="0" y="0"/>
                  </a:moveTo>
                  <a:lnTo>
                    <a:pt x="5562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5791200" y="3714750"/>
              <a:ext cx="55626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Line 28"/>
            <p:cNvSpPr/>
            <p:nvPr/>
          </p:nvSpPr>
          <p:spPr>
            <a:xfrm>
              <a:off x="5791200" y="4305300"/>
              <a:ext cx="5562600" cy="9525"/>
            </a:xfrm>
            <a:custGeom>
              <a:avLst/>
              <a:gdLst/>
              <a:ahLst/>
              <a:cxnLst/>
              <a:rect l="l" t="t" r="r" b="b"/>
              <a:pathLst>
                <a:path w="5562600" h="9525">
                  <a:moveTo>
                    <a:pt x="0" y="0"/>
                  </a:moveTo>
                  <a:lnTo>
                    <a:pt x="5562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Line 29"/>
            <p:cNvSpPr/>
            <p:nvPr/>
          </p:nvSpPr>
          <p:spPr>
            <a:xfrm>
              <a:off x="5791200" y="4895850"/>
              <a:ext cx="5562600" cy="9525"/>
            </a:xfrm>
            <a:custGeom>
              <a:avLst/>
              <a:gdLst/>
              <a:ahLst/>
              <a:cxnLst/>
              <a:rect l="l" t="t" r="r" b="b"/>
              <a:pathLst>
                <a:path w="5562600" h="9525">
                  <a:moveTo>
                    <a:pt x="0" y="0"/>
                  </a:moveTo>
                  <a:lnTo>
                    <a:pt x="5562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5791200" y="4895850"/>
              <a:ext cx="55626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1" name="Line 31"/>
            <p:cNvSpPr/>
            <p:nvPr/>
          </p:nvSpPr>
          <p:spPr>
            <a:xfrm>
              <a:off x="5791200" y="5486400"/>
              <a:ext cx="5562600" cy="9525"/>
            </a:xfrm>
            <a:custGeom>
              <a:avLst/>
              <a:gdLst/>
              <a:ahLst/>
              <a:cxnLst/>
              <a:rect l="l" t="t" r="r" b="b"/>
              <a:pathLst>
                <a:path w="5562600" h="9525">
                  <a:moveTo>
                    <a:pt x="0" y="0"/>
                  </a:moveTo>
                  <a:lnTo>
                    <a:pt x="5562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5934837" y="3292475"/>
              <a:ext cx="30235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：次数确定，正好 100 次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5934837" y="3883025"/>
              <a:ext cx="362328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while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：不知道几天，但知道何时停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5934837" y="4473575"/>
              <a:ext cx="30982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do-while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：先做一次，再判断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5934837" y="5064125"/>
              <a:ext cx="16111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：正好 n 次</a:t>
              </a:r>
            </a:p>
          </p:txBody>
        </p:sp>
      </p:grpSp>
      <p:grpSp>
        <p:nvGrpSpPr>
          <p:cNvPr id="40" name="note"/>
          <p:cNvGrpSpPr/>
          <p:nvPr/>
        </p:nvGrpSpPr>
        <p:grpSpPr>
          <a:xfrm>
            <a:off x="838200" y="5676900"/>
            <a:ext cx="10515600" cy="571500"/>
            <a:chOff x="838200" y="5676900"/>
            <a:chExt cx="10515600" cy="571500"/>
          </a:xfrm>
        </p:grpSpPr>
        <p:sp>
          <p:nvSpPr>
            <p:cNvPr id="37" name="Rectangle 37"/>
            <p:cNvSpPr/>
            <p:nvPr/>
          </p:nvSpPr>
          <p:spPr>
            <a:xfrm>
              <a:off x="838200" y="56769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1038987" y="58420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选法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686687" y="5854700"/>
              <a:ext cx="695234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三种循环能互相改写；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次数确定、范围已知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时用 for，代码最清楚。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7908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一、for 循环的写法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89659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写 for 循环的三步</a:t>
            </a:r>
          </a:p>
        </p:txBody>
      </p:sp>
      <p:grpSp>
        <p:nvGrpSpPr>
          <p:cNvPr id="15" name="s1"/>
          <p:cNvGrpSpPr/>
          <p:nvPr/>
        </p:nvGrpSpPr>
        <p:grpSpPr>
          <a:xfrm>
            <a:off x="838200" y="2114550"/>
            <a:ext cx="10515600" cy="876300"/>
            <a:chOff x="838200" y="2114550"/>
            <a:chExt cx="10515600" cy="8763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876300"/>
            </a:xfrm>
            <a:prstGeom prst="roundRect">
              <a:avLst>
                <a:gd name="adj" fmla="val 1087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1009650" y="2362200"/>
              <a:ext cx="381000" cy="381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121037" y="241909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71244" y="2254250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起点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572768" y="2635250"/>
              <a:ext cx="379285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循环变量从几开始？写在第一个分号前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182356" y="2432050"/>
              <a:ext cx="12177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int i = 1</a:t>
              </a:r>
            </a:p>
          </p:txBody>
        </p:sp>
      </p:grpSp>
      <p:grpSp>
        <p:nvGrpSpPr>
          <p:cNvPr id="22" name="s2"/>
          <p:cNvGrpSpPr/>
          <p:nvPr/>
        </p:nvGrpSpPr>
        <p:grpSpPr>
          <a:xfrm>
            <a:off x="838200" y="3181350"/>
            <a:ext cx="10515600" cy="876300"/>
            <a:chOff x="838200" y="3181350"/>
            <a:chExt cx="10515600" cy="876300"/>
          </a:xfrm>
        </p:grpSpPr>
        <p:sp>
          <p:nvSpPr>
            <p:cNvPr id="16" name="Rectangle 16"/>
            <p:cNvSpPr/>
            <p:nvPr/>
          </p:nvSpPr>
          <p:spPr>
            <a:xfrm>
              <a:off x="838200" y="3181350"/>
              <a:ext cx="10515600" cy="876300"/>
            </a:xfrm>
            <a:prstGeom prst="roundRect">
              <a:avLst>
                <a:gd name="adj" fmla="val 1087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1009650" y="3429000"/>
              <a:ext cx="381000" cy="381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21037" y="348589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571244" y="3321050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终点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572768" y="3702050"/>
              <a:ext cx="401497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什么情况下还要继续？写在两个分号中间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182356" y="3498850"/>
              <a:ext cx="8179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i &lt;= n</a:t>
              </a:r>
            </a:p>
          </p:txBody>
        </p:sp>
      </p:grpSp>
      <p:grpSp>
        <p:nvGrpSpPr>
          <p:cNvPr id="29" name="s3"/>
          <p:cNvGrpSpPr/>
          <p:nvPr/>
        </p:nvGrpSpPr>
        <p:grpSpPr>
          <a:xfrm>
            <a:off x="838200" y="4248150"/>
            <a:ext cx="10515600" cy="876300"/>
            <a:chOff x="838200" y="4248150"/>
            <a:chExt cx="10515600" cy="876300"/>
          </a:xfrm>
        </p:grpSpPr>
        <p:sp>
          <p:nvSpPr>
            <p:cNvPr id="23" name="Rectangle 23"/>
            <p:cNvSpPr/>
            <p:nvPr/>
          </p:nvSpPr>
          <p:spPr>
            <a:xfrm>
              <a:off x="838200" y="4248150"/>
              <a:ext cx="10515600" cy="876300"/>
            </a:xfrm>
            <a:prstGeom prst="roundRect">
              <a:avLst>
                <a:gd name="adj" fmla="val 1087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4" name="Ellipse 24"/>
            <p:cNvSpPr/>
            <p:nvPr/>
          </p:nvSpPr>
          <p:spPr>
            <a:xfrm>
              <a:off x="1009650" y="4495800"/>
              <a:ext cx="381000" cy="381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121037" y="455269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571244" y="4387850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怎么走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572768" y="4768850"/>
              <a:ext cx="35707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每轮之后怎样变？写在第二个分号后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182356" y="4565650"/>
              <a:ext cx="2150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i++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 xml:space="preserve">  </a:t>
              </a:r>
              <a:r>
                <a:rPr lang="en-US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i += 2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 xml:space="preserve">  </a:t>
              </a:r>
              <a:r>
                <a:rPr lang="en-US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i--</a:t>
              </a:r>
            </a:p>
          </p:txBody>
        </p:sp>
      </p:grpSp>
      <p:grpSp>
        <p:nvGrpSpPr>
          <p:cNvPr id="33" name="note"/>
          <p:cNvGrpSpPr/>
          <p:nvPr/>
        </p:nvGrpSpPr>
        <p:grpSpPr>
          <a:xfrm>
            <a:off x="838200" y="5448300"/>
            <a:ext cx="10515600" cy="552450"/>
            <a:chOff x="838200" y="5448300"/>
            <a:chExt cx="10515600" cy="552450"/>
          </a:xfrm>
        </p:grpSpPr>
        <p:sp>
          <p:nvSpPr>
            <p:cNvPr id="30" name="Rectangle 30"/>
            <p:cNvSpPr/>
            <p:nvPr/>
          </p:nvSpPr>
          <p:spPr>
            <a:xfrm>
              <a:off x="838200" y="54483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39749" y="56197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649349" y="5619750"/>
              <a:ext cx="843409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适合次数确定、范围已知的循环。请把写 for 的三步记在书本 P48 一般形式的旁边。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第二部分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527757" y="3111500"/>
            <a:ext cx="5136487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例 4-1 Apples Plus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913146" y="4038600"/>
            <a:ext cx="4365709" cy="308991"/>
            <a:chOff x="3913146" y="4038600"/>
            <a:chExt cx="4365709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913146" y="4038600"/>
              <a:ext cx="436570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读题 · 找规律 · 分三步写代码 · 对照书上写法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59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4-1 Apples Plus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12135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4-1 Apples Plus</a:t>
            </a:r>
          </a:p>
        </p:txBody>
      </p:sp>
      <p:grpSp>
        <p:nvGrpSpPr>
          <p:cNvPr id="11" name="prob"/>
          <p:cNvGrpSpPr/>
          <p:nvPr/>
        </p:nvGrpSpPr>
        <p:grpSpPr>
          <a:xfrm>
            <a:off x="838200" y="2038350"/>
            <a:ext cx="10515600" cy="2038350"/>
            <a:chOff x="838200" y="2038350"/>
            <a:chExt cx="10515600" cy="20383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2038350"/>
            </a:xfrm>
            <a:prstGeom prst="roundRect">
              <a:avLst>
                <a:gd name="adj" fmla="val 4673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656" y="2171700"/>
              <a:ext cx="7310628" cy="15521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八尾勇今天吃掉了 L（1 ≤ L ≤ 100）个苹果。每吃一个，就在纸上写一行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Today, I ate x apples.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，其中 x 是吃到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第几个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苹果。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注意：吃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1 个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苹果时，apple 后面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不加 s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她吃完以后，纸上记录了什么内容？</a:t>
              </a:r>
            </a:p>
          </p:txBody>
        </p:sp>
      </p:grpSp>
      <p:grpSp>
        <p:nvGrpSpPr>
          <p:cNvPr id="17" name="fmt"/>
          <p:cNvGrpSpPr/>
          <p:nvPr/>
        </p:nvGrpSpPr>
        <p:grpSpPr>
          <a:xfrm>
            <a:off x="829056" y="4337050"/>
            <a:ext cx="4306700" cy="1402207"/>
            <a:chOff x="829056" y="4337050"/>
            <a:chExt cx="4306700" cy="1402207"/>
          </a:xfrm>
        </p:grpSpPr>
        <p:sp>
          <p:nvSpPr>
            <p:cNvPr id="12" name="TextBox 12"/>
            <p:cNvSpPr txBox="1"/>
            <p:nvPr/>
          </p:nvSpPr>
          <p:spPr>
            <a:xfrm>
              <a:off x="829056" y="43370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514856" y="4337050"/>
              <a:ext cx="120517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一个整数 L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9056" y="48133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14856" y="4813300"/>
              <a:ext cx="193212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 行，每行一句话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29818" y="5416550"/>
              <a:ext cx="4305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本题没有 OJ，课上在 Dev C++ 里自己完成</a:t>
              </a:r>
            </a:p>
          </p:txBody>
        </p:sp>
      </p:grpSp>
      <p:grpSp>
        <p:nvGrpSpPr>
          <p:cNvPr id="26" name="sample"/>
          <p:cNvGrpSpPr/>
          <p:nvPr/>
        </p:nvGrpSpPr>
        <p:grpSpPr>
          <a:xfrm>
            <a:off x="6477000" y="4248150"/>
            <a:ext cx="4876800" cy="1771650"/>
            <a:chOff x="6477000" y="4248150"/>
            <a:chExt cx="4876800" cy="1771650"/>
          </a:xfrm>
        </p:grpSpPr>
        <p:sp>
          <p:nvSpPr>
            <p:cNvPr id="18" name="Rectangle 18"/>
            <p:cNvSpPr/>
            <p:nvPr/>
          </p:nvSpPr>
          <p:spPr>
            <a:xfrm>
              <a:off x="6477000" y="4248150"/>
              <a:ext cx="4876800" cy="1771650"/>
            </a:xfrm>
            <a:prstGeom prst="roundRect">
              <a:avLst>
                <a:gd name="adj" fmla="val 4301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6477000" y="4248150"/>
              <a:ext cx="4876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6477000" y="4438650"/>
              <a:ext cx="4876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6591300" y="43434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6781800" y="43434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6972300" y="43434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7271004" y="4318000"/>
              <a:ext cx="88087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样例：L = 3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640068" y="4756150"/>
              <a:ext cx="2552319" cy="11799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3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Today, I ate 1 apple.</a:t>
              </a:r>
              <a:b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Today, I ate 2 apples.</a:t>
              </a:r>
              <a:b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Today, I ate 3 apples.</a:t>
              </a:r>
            </a:p>
          </p:txBody>
        </p:sp>
      </p:grpSp>
      <p:grpSp>
        <p:nvGrpSpPr>
          <p:cNvPr id="28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7" name="TextBox 27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P48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59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4-1 Apples Plus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先手算：哪些不变，哪些会变？</a:t>
            </a:r>
          </a:p>
        </p:txBody>
      </p:sp>
      <p:grpSp>
        <p:nvGrpSpPr>
          <p:cNvPr id="12" name="lines"/>
          <p:cNvGrpSpPr/>
          <p:nvPr/>
        </p:nvGrpSpPr>
        <p:grpSpPr>
          <a:xfrm>
            <a:off x="838200" y="2038350"/>
            <a:ext cx="10515600" cy="1285875"/>
            <a:chOff x="838200" y="2038350"/>
            <a:chExt cx="10515600" cy="128587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2858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12858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844" y="2193925"/>
              <a:ext cx="3016377" cy="10671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Today, I ate 1 apple.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Today, I ate 2 apples.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Today, I ate 3 apples.</a:t>
              </a:r>
            </a:p>
          </p:txBody>
        </p:sp>
      </p:grpSp>
      <p:grpSp>
        <p:nvGrpSpPr>
          <p:cNvPr id="28" name="segs"/>
          <p:cNvGrpSpPr/>
          <p:nvPr/>
        </p:nvGrpSpPr>
        <p:grpSpPr>
          <a:xfrm>
            <a:off x="2381250" y="3619500"/>
            <a:ext cx="7439025" cy="994791"/>
            <a:chOff x="2381250" y="3619500"/>
            <a:chExt cx="7439025" cy="994791"/>
          </a:xfrm>
        </p:grpSpPr>
        <p:sp>
          <p:nvSpPr>
            <p:cNvPr id="13" name="Rectangle 13"/>
            <p:cNvSpPr/>
            <p:nvPr/>
          </p:nvSpPr>
          <p:spPr>
            <a:xfrm>
              <a:off x="2381250" y="3619500"/>
              <a:ext cx="2171700" cy="571500"/>
            </a:xfrm>
            <a:prstGeom prst="roundRect">
              <a:avLst>
                <a:gd name="adj" fmla="val 100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2511781" y="3747262"/>
              <a:ext cx="191063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Today, I ate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246399" y="43053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不变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4667250" y="3619500"/>
              <a:ext cx="1524000" cy="571500"/>
            </a:xfrm>
            <a:prstGeom prst="roundRect">
              <a:avLst>
                <a:gd name="adj" fmla="val 10000"/>
              </a:avLst>
            </a:prstGeom>
            <a:solidFill>
              <a:srgbClr val="FBECEC"/>
            </a:solidFill>
            <a:ln w="14288">
              <a:solidFill>
                <a:schemeClr val="accent2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5340839" y="3747262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783150" y="4305300"/>
              <a:ext cx="12922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会变：第几个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6305550" y="3619500"/>
              <a:ext cx="1143000" cy="571500"/>
            </a:xfrm>
            <a:prstGeom prst="roundRect">
              <a:avLst>
                <a:gd name="adj" fmla="val 100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477667" y="3747262"/>
              <a:ext cx="79876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apple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656349" y="43053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不变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7562850" y="3619500"/>
              <a:ext cx="1457325" cy="571500"/>
            </a:xfrm>
            <a:prstGeom prst="roundRect">
              <a:avLst>
                <a:gd name="adj" fmla="val 10000"/>
              </a:avLst>
            </a:prstGeom>
            <a:solidFill>
              <a:srgbClr val="FBECEC"/>
            </a:solidFill>
            <a:ln w="14288">
              <a:solidFill>
                <a:schemeClr val="accent2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198339" y="3747262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731048" y="4305300"/>
              <a:ext cx="111140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第 1 行没有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9134475" y="3619500"/>
              <a:ext cx="685800" cy="571500"/>
            </a:xfrm>
            <a:prstGeom prst="roundRect">
              <a:avLst>
                <a:gd name="adj" fmla="val 100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388964" y="3747262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.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9256674" y="43053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不变</a:t>
              </a:r>
            </a:p>
          </p:txBody>
        </p:sp>
      </p:grpSp>
      <p:grpSp>
        <p:nvGrpSpPr>
          <p:cNvPr id="33" name="n1"/>
          <p:cNvGrpSpPr/>
          <p:nvPr/>
        </p:nvGrpSpPr>
        <p:grpSpPr>
          <a:xfrm>
            <a:off x="838200" y="4819650"/>
            <a:ext cx="10515600" cy="571500"/>
            <a:chOff x="838200" y="4819650"/>
            <a:chExt cx="10515600" cy="571500"/>
          </a:xfrm>
        </p:grpSpPr>
        <p:sp>
          <p:nvSpPr>
            <p:cNvPr id="29" name="Rectangle 29"/>
            <p:cNvSpPr/>
            <p:nvPr/>
          </p:nvSpPr>
          <p:spPr>
            <a:xfrm>
              <a:off x="838200" y="48196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838200" y="481965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38987" y="49847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会变的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905762" y="4997450"/>
              <a:ext cx="767432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数字 x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：从 1 变到 L，和 for 的计数器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一模一样；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：只有第 1 行不加。</a:t>
              </a:r>
            </a:p>
          </p:txBody>
        </p:sp>
      </p:grpSp>
      <p:grpSp>
        <p:nvGrpSpPr>
          <p:cNvPr id="37" name="n2"/>
          <p:cNvGrpSpPr/>
          <p:nvPr/>
        </p:nvGrpSpPr>
        <p:grpSpPr>
          <a:xfrm>
            <a:off x="838200" y="5524500"/>
            <a:ext cx="10515600" cy="571500"/>
            <a:chOff x="838200" y="5524500"/>
            <a:chExt cx="10515600" cy="571500"/>
          </a:xfrm>
        </p:grpSpPr>
        <p:sp>
          <p:nvSpPr>
            <p:cNvPr id="34" name="Rectangle 34"/>
            <p:cNvSpPr/>
            <p:nvPr/>
          </p:nvSpPr>
          <p:spPr>
            <a:xfrm>
              <a:off x="838200" y="55245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1038987" y="5689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想法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686687" y="5702300"/>
              <a:ext cx="502876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数字用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代替；s 加不加，用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根据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来判断。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59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4-1 Apples Plus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9444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分析：重复 · 规律 · 特殊</a:t>
            </a:r>
          </a:p>
        </p:txBody>
      </p:sp>
      <p:grpSp>
        <p:nvGrpSpPr>
          <p:cNvPr id="16" name="c1"/>
          <p:cNvGrpSpPr/>
          <p:nvPr/>
        </p:nvGrpSpPr>
        <p:grpSpPr>
          <a:xfrm>
            <a:off x="838200" y="2038350"/>
            <a:ext cx="3352800" cy="2571750"/>
            <a:chOff x="838200" y="2038350"/>
            <a:chExt cx="3352800" cy="25717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3352800" cy="2571750"/>
            </a:xfrm>
            <a:prstGeom prst="roundRect">
              <a:avLst>
                <a:gd name="adj" fmla="val 4444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35280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324100"/>
              <a:ext cx="335280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606" y="2155825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重复性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8606" y="2679700"/>
              <a:ext cx="207568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要写 L 句话，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每句的写法差不多。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1047750" y="3676650"/>
              <a:ext cx="2933700" cy="9525"/>
            </a:xfrm>
            <a:custGeom>
              <a:avLst/>
              <a:gdLst/>
              <a:ahLst/>
              <a:cxnLst/>
              <a:rect l="l" t="t" r="r" b="b"/>
              <a:pathLst>
                <a:path w="2933700" h="9525">
                  <a:moveTo>
                    <a:pt x="0" y="0"/>
                  </a:moveTo>
                  <a:lnTo>
                    <a:pt x="29337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7844" y="3943350"/>
              <a:ext cx="10304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→ 用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循环</a:t>
              </a:r>
            </a:p>
          </p:txBody>
        </p:sp>
      </p:grpSp>
      <p:grpSp>
        <p:nvGrpSpPr>
          <p:cNvPr id="24" name="c2"/>
          <p:cNvGrpSpPr/>
          <p:nvPr/>
        </p:nvGrpSpPr>
        <p:grpSpPr>
          <a:xfrm>
            <a:off x="4419600" y="2038350"/>
            <a:ext cx="3352800" cy="2571750"/>
            <a:chOff x="4419600" y="2038350"/>
            <a:chExt cx="3352800" cy="2571750"/>
          </a:xfrm>
        </p:grpSpPr>
        <p:sp>
          <p:nvSpPr>
            <p:cNvPr id="17" name="Rectangle 17"/>
            <p:cNvSpPr/>
            <p:nvPr/>
          </p:nvSpPr>
          <p:spPr>
            <a:xfrm>
              <a:off x="4419600" y="2038350"/>
              <a:ext cx="3352800" cy="2571750"/>
            </a:xfrm>
            <a:prstGeom prst="roundRect">
              <a:avLst>
                <a:gd name="adj" fmla="val 4444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4419600" y="2038350"/>
              <a:ext cx="33528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4419600" y="2324100"/>
              <a:ext cx="33528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4620006" y="2155825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规律性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620006" y="2679700"/>
              <a:ext cx="138988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句子里的数字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 1 变到 L。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4629150" y="3676650"/>
              <a:ext cx="2933700" cy="9525"/>
            </a:xfrm>
            <a:custGeom>
              <a:avLst/>
              <a:gdLst/>
              <a:ahLst/>
              <a:cxnLst/>
              <a:rect l="l" t="t" r="r" b="b"/>
              <a:pathLst>
                <a:path w="2933700" h="9525">
                  <a:moveTo>
                    <a:pt x="0" y="0"/>
                  </a:moveTo>
                  <a:lnTo>
                    <a:pt x="29337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4619244" y="3943350"/>
              <a:ext cx="15200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→ 用 for 的 </a:t>
              </a:r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</a:t>
              </a:r>
            </a:p>
          </p:txBody>
        </p:sp>
      </p:grpSp>
      <p:grpSp>
        <p:nvGrpSpPr>
          <p:cNvPr id="32" name="c3"/>
          <p:cNvGrpSpPr/>
          <p:nvPr/>
        </p:nvGrpSpPr>
        <p:grpSpPr>
          <a:xfrm>
            <a:off x="8001000" y="2038350"/>
            <a:ext cx="3352800" cy="2571750"/>
            <a:chOff x="8001000" y="2038350"/>
            <a:chExt cx="3352800" cy="2571750"/>
          </a:xfrm>
        </p:grpSpPr>
        <p:sp>
          <p:nvSpPr>
            <p:cNvPr id="25" name="Rectangle 25"/>
            <p:cNvSpPr/>
            <p:nvPr/>
          </p:nvSpPr>
          <p:spPr>
            <a:xfrm>
              <a:off x="8001000" y="2038350"/>
              <a:ext cx="3352800" cy="2571750"/>
            </a:xfrm>
            <a:prstGeom prst="roundRect">
              <a:avLst>
                <a:gd name="adj" fmla="val 4444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001000" y="2038350"/>
              <a:ext cx="3352800" cy="495300"/>
            </a:xfrm>
            <a:prstGeom prst="roundRect">
              <a:avLst>
                <a:gd name="adj" fmla="val 23077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8001000" y="2324100"/>
              <a:ext cx="3352800" cy="2095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8201406" y="2155825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特殊性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8201406" y="2679700"/>
              <a:ext cx="161848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1 句没有 s，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后面的都有。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8210550" y="3676650"/>
              <a:ext cx="2933700" cy="9525"/>
            </a:xfrm>
            <a:custGeom>
              <a:avLst/>
              <a:gdLst/>
              <a:ahLst/>
              <a:cxnLst/>
              <a:rect l="l" t="t" r="r" b="b"/>
              <a:pathLst>
                <a:path w="2933700" h="9525">
                  <a:moveTo>
                    <a:pt x="0" y="0"/>
                  </a:moveTo>
                  <a:lnTo>
                    <a:pt x="29337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8200644" y="3943350"/>
              <a:ext cx="14222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→ 用 </a:t>
              </a:r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判断</a:t>
              </a:r>
            </a:p>
          </p:txBody>
        </p:sp>
      </p:grpSp>
      <p:grpSp>
        <p:nvGrpSpPr>
          <p:cNvPr id="37" name="q"/>
          <p:cNvGrpSpPr/>
          <p:nvPr/>
        </p:nvGrpSpPr>
        <p:grpSpPr>
          <a:xfrm>
            <a:off x="838200" y="4876800"/>
            <a:ext cx="5143500" cy="895350"/>
            <a:chOff x="838200" y="4876800"/>
            <a:chExt cx="5143500" cy="895350"/>
          </a:xfrm>
        </p:grpSpPr>
        <p:sp>
          <p:nvSpPr>
            <p:cNvPr id="33" name="Rectangle 33"/>
            <p:cNvSpPr/>
            <p:nvPr/>
          </p:nvSpPr>
          <p:spPr>
            <a:xfrm>
              <a:off x="838200" y="4876800"/>
              <a:ext cx="51435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4" name="Rectangle 34"/>
            <p:cNvSpPr/>
            <p:nvPr/>
          </p:nvSpPr>
          <p:spPr>
            <a:xfrm>
              <a:off x="838200" y="487680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1038987" y="50419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905762" y="5003800"/>
              <a:ext cx="242036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先不管 s，要重复 L 次，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的括号怎么写？</a:t>
              </a:r>
            </a:p>
          </p:txBody>
        </p:sp>
      </p:grpSp>
      <p:grpSp>
        <p:nvGrpSpPr>
          <p:cNvPr id="43" name="a"/>
          <p:cNvGrpSpPr/>
          <p:nvPr/>
        </p:nvGrpSpPr>
        <p:grpSpPr>
          <a:xfrm>
            <a:off x="6201156" y="4870450"/>
            <a:ext cx="5152644" cy="1063625"/>
            <a:chOff x="6201156" y="4870450"/>
            <a:chExt cx="5152644" cy="1063625"/>
          </a:xfrm>
        </p:grpSpPr>
        <p:sp>
          <p:nvSpPr>
            <p:cNvPr id="38" name="TextBox 38"/>
            <p:cNvSpPr txBox="1"/>
            <p:nvPr/>
          </p:nvSpPr>
          <p:spPr>
            <a:xfrm>
              <a:off x="6201156" y="48704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39" name="Line 39"/>
            <p:cNvSpPr/>
            <p:nvPr/>
          </p:nvSpPr>
          <p:spPr>
            <a:xfrm>
              <a:off x="6210300" y="52006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40" name="Rectangle 40"/>
            <p:cNvSpPr/>
            <p:nvPr/>
          </p:nvSpPr>
          <p:spPr>
            <a:xfrm>
              <a:off x="6210300" y="5353050"/>
              <a:ext cx="5143500" cy="5810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1" name="Rectangle 41"/>
            <p:cNvSpPr/>
            <p:nvPr/>
          </p:nvSpPr>
          <p:spPr>
            <a:xfrm>
              <a:off x="6210300" y="5353050"/>
              <a:ext cx="38100" cy="581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6410706" y="5527675"/>
              <a:ext cx="37710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i = 1; i &lt;= L; i++)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59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4-1 Apples Plus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65448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 1 步：搭好框架，循环 L 次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5524500" cy="3009900"/>
            <a:chOff x="838200" y="2038350"/>
            <a:chExt cx="5524500" cy="30099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524500" cy="3009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3009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190750"/>
              <a:ext cx="4102354" cy="27757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L;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L;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for (int i = 1; i &lt;= L; i++) {</a:t>
              </a:r>
              <a:b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i 从 1 变到 L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每一轮写一句话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e1"/>
          <p:cNvGrpSpPr/>
          <p:nvPr/>
        </p:nvGrpSpPr>
        <p:grpSpPr>
          <a:xfrm>
            <a:off x="6848856" y="2032000"/>
            <a:ext cx="4504944" cy="1518476"/>
            <a:chOff x="6848856" y="2032000"/>
            <a:chExt cx="4504944" cy="1518476"/>
          </a:xfrm>
        </p:grpSpPr>
        <p:sp>
          <p:nvSpPr>
            <p:cNvPr id="13" name="TextBox 13"/>
            <p:cNvSpPr txBox="1"/>
            <p:nvPr/>
          </p:nvSpPr>
          <p:spPr>
            <a:xfrm>
              <a:off x="6848856" y="203200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框架搭好了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6858000" y="2362200"/>
              <a:ext cx="4495800" cy="9525"/>
            </a:xfrm>
            <a:custGeom>
              <a:avLst/>
              <a:gdLst/>
              <a:ahLst/>
              <a:cxnLst/>
              <a:rect l="l" t="t" r="r" b="b"/>
              <a:pathLst>
                <a:path w="4495800" h="9525">
                  <a:moveTo>
                    <a:pt x="0" y="0"/>
                  </a:moveTo>
                  <a:lnTo>
                    <a:pt x="44958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849237" y="2451100"/>
              <a:ext cx="2863253" cy="1099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输入 3，循环体就执行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次；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依次是 1、2、3，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正好是"第几个苹果"。</a:t>
              </a:r>
            </a:p>
          </p:txBody>
        </p:sp>
      </p:grpSp>
      <p:grpSp>
        <p:nvGrpSpPr>
          <p:cNvPr id="20" name="e2"/>
          <p:cNvGrpSpPr/>
          <p:nvPr/>
        </p:nvGrpSpPr>
        <p:grpSpPr>
          <a:xfrm>
            <a:off x="6848856" y="3784600"/>
            <a:ext cx="4504944" cy="1137476"/>
            <a:chOff x="6848856" y="3784600"/>
            <a:chExt cx="4504944" cy="1137476"/>
          </a:xfrm>
        </p:grpSpPr>
        <p:sp>
          <p:nvSpPr>
            <p:cNvPr id="17" name="TextBox 17"/>
            <p:cNvSpPr txBox="1"/>
            <p:nvPr/>
          </p:nvSpPr>
          <p:spPr>
            <a:xfrm>
              <a:off x="6848856" y="37846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接下来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6858000" y="4114800"/>
              <a:ext cx="4495800" cy="9525"/>
            </a:xfrm>
            <a:custGeom>
              <a:avLst/>
              <a:gdLst/>
              <a:ahLst/>
              <a:cxnLst/>
              <a:rect l="l" t="t" r="r" b="b"/>
              <a:pathLst>
                <a:path w="4495800" h="9525">
                  <a:moveTo>
                    <a:pt x="0" y="0"/>
                  </a:moveTo>
                  <a:lnTo>
                    <a:pt x="44958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849237" y="4203700"/>
              <a:ext cx="1983486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往循环体里填内容：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每一轮要输出什么？</a:t>
              </a:r>
            </a:p>
          </p:txBody>
        </p:sp>
      </p:grpSp>
      <p:grpSp>
        <p:nvGrpSpPr>
          <p:cNvPr id="25" name="note"/>
          <p:cNvGrpSpPr/>
          <p:nvPr/>
        </p:nvGrpSpPr>
        <p:grpSpPr>
          <a:xfrm>
            <a:off x="838200" y="5410200"/>
            <a:ext cx="10515600" cy="571500"/>
            <a:chOff x="838200" y="5410200"/>
            <a:chExt cx="10515600" cy="571500"/>
          </a:xfrm>
        </p:grpSpPr>
        <p:sp>
          <p:nvSpPr>
            <p:cNvPr id="21" name="Rectangle 21"/>
            <p:cNvSpPr/>
            <p:nvPr/>
          </p:nvSpPr>
          <p:spPr>
            <a:xfrm>
              <a:off x="838200" y="54102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54102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987" y="55753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复习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86687" y="5588000"/>
              <a:ext cx="695234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既是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计数器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，又表示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第几个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，上一讲输出 1~100 时也是这样用的。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59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4-1 Apples Plus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90307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 2 步：写出每句都一样的部分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286500" cy="1181100"/>
            <a:chOff x="838200" y="2038350"/>
            <a:chExt cx="6286500" cy="11811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286500" cy="1181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1181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190750"/>
              <a:ext cx="5423916" cy="9469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i = 1; i &lt;= L; i++)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cout &lt;&lt; "Today, I ate " &lt;&lt; i &lt;&lt; " apple";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e"/>
          <p:cNvGrpSpPr/>
          <p:nvPr/>
        </p:nvGrpSpPr>
        <p:grpSpPr>
          <a:xfrm>
            <a:off x="7515606" y="2032000"/>
            <a:ext cx="3838194" cy="1518476"/>
            <a:chOff x="7515606" y="2032000"/>
            <a:chExt cx="3838194" cy="1518476"/>
          </a:xfrm>
        </p:grpSpPr>
        <p:sp>
          <p:nvSpPr>
            <p:cNvPr id="13" name="TextBox 13"/>
            <p:cNvSpPr txBox="1"/>
            <p:nvPr/>
          </p:nvSpPr>
          <p:spPr>
            <a:xfrm>
              <a:off x="7515606" y="20320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怎么写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7524750" y="2362200"/>
              <a:ext cx="3829050" cy="9525"/>
            </a:xfrm>
            <a:custGeom>
              <a:avLst/>
              <a:gdLst/>
              <a:ahLst/>
              <a:cxnLst/>
              <a:rect l="l" t="t" r="r" b="b"/>
              <a:pathLst>
                <a:path w="3829050" h="9525">
                  <a:moveTo>
                    <a:pt x="0" y="0"/>
                  </a:moveTo>
                  <a:lnTo>
                    <a:pt x="38290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515987" y="2451100"/>
              <a:ext cx="2420366" cy="1099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固定的字写在双引号里；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变的数字用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代替；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注意两处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空格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1" name="q"/>
          <p:cNvGrpSpPr/>
          <p:nvPr/>
        </p:nvGrpSpPr>
        <p:grpSpPr>
          <a:xfrm>
            <a:off x="838200" y="3657600"/>
            <a:ext cx="6286500" cy="571500"/>
            <a:chOff x="838200" y="3657600"/>
            <a:chExt cx="6286500" cy="571500"/>
          </a:xfrm>
        </p:grpSpPr>
        <p:sp>
          <p:nvSpPr>
            <p:cNvPr id="17" name="Rectangle 17"/>
            <p:cNvSpPr/>
            <p:nvPr/>
          </p:nvSpPr>
          <p:spPr>
            <a:xfrm>
              <a:off x="838200" y="3657600"/>
              <a:ext cx="62865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6576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38987" y="38227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905762" y="3835400"/>
              <a:ext cx="345599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现在输入 3，屏幕上会是什么样？</a:t>
              </a:r>
            </a:p>
          </p:txBody>
        </p:sp>
      </p:grpSp>
      <p:grpSp>
        <p:nvGrpSpPr>
          <p:cNvPr id="33" name="a"/>
          <p:cNvGrpSpPr/>
          <p:nvPr/>
        </p:nvGrpSpPr>
        <p:grpSpPr>
          <a:xfrm>
            <a:off x="838200" y="4356100"/>
            <a:ext cx="10515600" cy="1530350"/>
            <a:chOff x="838200" y="4356100"/>
            <a:chExt cx="10515600" cy="1530350"/>
          </a:xfrm>
        </p:grpSpPr>
        <p:sp>
          <p:nvSpPr>
            <p:cNvPr id="22" name="Rectangle 22"/>
            <p:cNvSpPr/>
            <p:nvPr/>
          </p:nvSpPr>
          <p:spPr>
            <a:xfrm>
              <a:off x="838200" y="4400550"/>
              <a:ext cx="6286500" cy="1485900"/>
            </a:xfrm>
            <a:prstGeom prst="roundRect">
              <a:avLst>
                <a:gd name="adj" fmla="val 5128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4400550"/>
              <a:ext cx="6286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4591050"/>
              <a:ext cx="6286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952500" y="4495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1143000" y="4495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1333500" y="4495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632204" y="44577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001268" y="4908550"/>
              <a:ext cx="4511612" cy="8942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3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Today, I ate 1 appleToday, I ate 2 appl</a:t>
              </a:r>
              <a:b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eToday, I ate 3 apple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515606" y="43561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还缺三样</a:t>
              </a:r>
            </a:p>
          </p:txBody>
        </p:sp>
        <p:sp>
          <p:nvSpPr>
            <p:cNvPr id="31" name="Line 31"/>
            <p:cNvSpPr/>
            <p:nvPr/>
          </p:nvSpPr>
          <p:spPr>
            <a:xfrm>
              <a:off x="7524750" y="4686300"/>
              <a:ext cx="3829050" cy="9525"/>
            </a:xfrm>
            <a:custGeom>
              <a:avLst/>
              <a:gdLst/>
              <a:ahLst/>
              <a:cxnLst/>
              <a:rect l="l" t="t" r="r" b="b"/>
              <a:pathLst>
                <a:path w="3829050" h="9525">
                  <a:moveTo>
                    <a:pt x="0" y="0"/>
                  </a:moveTo>
                  <a:lnTo>
                    <a:pt x="38290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7515987" y="4775200"/>
              <a:ext cx="2201926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s、句号和换行，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所以句子全挤在一起。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59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4-1 Apples Plus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17960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 3 步：什么时候补上 s？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286500" cy="2400300"/>
            <a:chOff x="838200" y="2038350"/>
            <a:chExt cx="6286500" cy="24003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286500" cy="2400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40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190750"/>
              <a:ext cx="5423916" cy="2166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i = 1; i &lt;= L; i++)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"Today, I ate " &lt;&lt; i &lt;&lt; " apple";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if (i &gt; 1) {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cout &lt;&lt; "s";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cout &lt;&lt; "." &lt;&lt; endl;</a:t>
              </a:r>
              <a:b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e1"/>
          <p:cNvGrpSpPr/>
          <p:nvPr/>
        </p:nvGrpSpPr>
        <p:grpSpPr>
          <a:xfrm>
            <a:off x="7515606" y="2032000"/>
            <a:ext cx="3838194" cy="1137476"/>
            <a:chOff x="7515606" y="2032000"/>
            <a:chExt cx="3838194" cy="1137476"/>
          </a:xfrm>
        </p:grpSpPr>
        <p:sp>
          <p:nvSpPr>
            <p:cNvPr id="13" name="TextBox 13"/>
            <p:cNvSpPr txBox="1"/>
            <p:nvPr/>
          </p:nvSpPr>
          <p:spPr>
            <a:xfrm>
              <a:off x="7515606" y="2032000"/>
              <a:ext cx="144613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什么时候加 s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7524750" y="2362200"/>
              <a:ext cx="3829050" cy="9525"/>
            </a:xfrm>
            <a:custGeom>
              <a:avLst/>
              <a:gdLst/>
              <a:ahLst/>
              <a:cxnLst/>
              <a:rect l="l" t="t" r="r" b="b"/>
              <a:pathLst>
                <a:path w="3829050" h="9525">
                  <a:moveTo>
                    <a:pt x="0" y="0"/>
                  </a:moveTo>
                  <a:lnTo>
                    <a:pt x="38290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515987" y="2451100"/>
              <a:ext cx="2278380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吃的苹果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多于 1 个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也就是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&gt; 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的时候。</a:t>
              </a:r>
            </a:p>
          </p:txBody>
        </p:sp>
      </p:grpSp>
      <p:grpSp>
        <p:nvGrpSpPr>
          <p:cNvPr id="20" name="e2"/>
          <p:cNvGrpSpPr/>
          <p:nvPr/>
        </p:nvGrpSpPr>
        <p:grpSpPr>
          <a:xfrm>
            <a:off x="7515606" y="3594100"/>
            <a:ext cx="3838194" cy="1137476"/>
            <a:chOff x="7515606" y="3594100"/>
            <a:chExt cx="3838194" cy="1137476"/>
          </a:xfrm>
        </p:grpSpPr>
        <p:sp>
          <p:nvSpPr>
            <p:cNvPr id="17" name="TextBox 17"/>
            <p:cNvSpPr txBox="1"/>
            <p:nvPr/>
          </p:nvSpPr>
          <p:spPr>
            <a:xfrm>
              <a:off x="7515606" y="359410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句号和换行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7524750" y="3924300"/>
              <a:ext cx="3829050" cy="9525"/>
            </a:xfrm>
            <a:custGeom>
              <a:avLst/>
              <a:gdLst/>
              <a:ahLst/>
              <a:cxnLst/>
              <a:rect l="l" t="t" r="r" b="b"/>
              <a:pathLst>
                <a:path w="3829050" h="9525">
                  <a:moveTo>
                    <a:pt x="0" y="0"/>
                  </a:moveTo>
                  <a:lnTo>
                    <a:pt x="38290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515987" y="4013200"/>
              <a:ext cx="1644904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每一句都要，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写在 if 的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外面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4" name="note"/>
          <p:cNvGrpSpPr/>
          <p:nvPr/>
        </p:nvGrpSpPr>
        <p:grpSpPr>
          <a:xfrm>
            <a:off x="838200" y="5143500"/>
            <a:ext cx="10515600" cy="571500"/>
            <a:chOff x="838200" y="5143500"/>
            <a:chExt cx="10515600" cy="571500"/>
          </a:xfrm>
        </p:grpSpPr>
        <p:sp>
          <p:nvSpPr>
            <p:cNvPr id="21" name="Rectangle 21"/>
            <p:cNvSpPr/>
            <p:nvPr/>
          </p:nvSpPr>
          <p:spPr>
            <a:xfrm>
              <a:off x="838200" y="51435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38987" y="5321300"/>
              <a:ext cx="12233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循环里套 if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496312" y="5321300"/>
              <a:ext cx="822584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大部分情况有规律，个别情况特殊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：规律的部分照常写，特殊的部分用 if 处理。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59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4-1 Apples Plus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13990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完整代码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477000" cy="4029075"/>
            <a:chOff x="838200" y="2038350"/>
            <a:chExt cx="6477000" cy="402907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477000" cy="40290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40290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216150"/>
              <a:ext cx="5664137" cy="37898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L;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L;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for (int i = 1; i &lt;= L; i++) {</a:t>
              </a:r>
              <a:b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"Today, I ate " &lt;&lt; i &lt;&lt; " apple";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if (i &gt; 1) {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    cout &lt;&lt; "s";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}</a:t>
              </a:r>
              <a:b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"." &lt;&lt; endl;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1" name="run1"/>
          <p:cNvGrpSpPr/>
          <p:nvPr/>
        </p:nvGrpSpPr>
        <p:grpSpPr>
          <a:xfrm>
            <a:off x="7620000" y="2038350"/>
            <a:ext cx="3733800" cy="1676400"/>
            <a:chOff x="7620000" y="2038350"/>
            <a:chExt cx="3733800" cy="1676400"/>
          </a:xfrm>
        </p:grpSpPr>
        <p:sp>
          <p:nvSpPr>
            <p:cNvPr id="13" name="Rectangle 13"/>
            <p:cNvSpPr/>
            <p:nvPr/>
          </p:nvSpPr>
          <p:spPr>
            <a:xfrm>
              <a:off x="7620000" y="2038350"/>
              <a:ext cx="3733800" cy="1676400"/>
            </a:xfrm>
            <a:prstGeom prst="roundRect">
              <a:avLst>
                <a:gd name="adj" fmla="val 4545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7620000" y="2038350"/>
              <a:ext cx="3733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7620000" y="2228850"/>
              <a:ext cx="3733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7734300" y="21336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924800" y="21336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8115300" y="21336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414004" y="2108200"/>
              <a:ext cx="39624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L = 3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783449" y="2562225"/>
              <a:ext cx="2443988" cy="10805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5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3</a:t>
              </a:r>
              <a:br>
                <a:rPr lang="zh-CN" sz="15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Today, I ate 1 apple.</a:t>
              </a:r>
              <a:br>
                <a:rPr lang="en-US" sz="15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Today, I ate 2 apples.</a:t>
              </a:r>
              <a:br>
                <a:rPr lang="en-US" sz="15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Today, I ate 3 apples.</a:t>
              </a:r>
            </a:p>
          </p:txBody>
        </p:sp>
      </p:grpSp>
      <p:grpSp>
        <p:nvGrpSpPr>
          <p:cNvPr id="33" name="run2"/>
          <p:cNvGrpSpPr/>
          <p:nvPr/>
        </p:nvGrpSpPr>
        <p:grpSpPr>
          <a:xfrm>
            <a:off x="7620000" y="3905250"/>
            <a:ext cx="3733800" cy="2114550"/>
            <a:chOff x="7620000" y="3905250"/>
            <a:chExt cx="3733800" cy="2114550"/>
          </a:xfrm>
        </p:grpSpPr>
        <p:sp>
          <p:nvSpPr>
            <p:cNvPr id="22" name="Rectangle 22"/>
            <p:cNvSpPr/>
            <p:nvPr/>
          </p:nvSpPr>
          <p:spPr>
            <a:xfrm>
              <a:off x="7620000" y="3905250"/>
              <a:ext cx="3733800" cy="1162050"/>
            </a:xfrm>
            <a:prstGeom prst="roundRect">
              <a:avLst>
                <a:gd name="adj" fmla="val 655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7620000" y="3905250"/>
              <a:ext cx="3733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7620000" y="4095750"/>
              <a:ext cx="3733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7734300" y="40005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7924800" y="40005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8115300" y="40005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8414004" y="3975100"/>
              <a:ext cx="39624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L = 1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783449" y="4429125"/>
              <a:ext cx="2333625" cy="5661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5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</a:t>
              </a:r>
              <a:br>
                <a:rPr lang="zh-CN" sz="15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Today, I ate 1 apple.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7620000" y="5219700"/>
              <a:ext cx="3733800" cy="800100"/>
            </a:xfrm>
            <a:prstGeom prst="roundRect">
              <a:avLst>
                <a:gd name="adj" fmla="val 9524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821549" y="53721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动手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821549" y="5657850"/>
              <a:ext cx="243596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自己敲一遍，按 F11 运行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59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4-1 Apples Plus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01849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跟踪执行：L = 4（书上表 4-1）</a:t>
            </a:r>
          </a:p>
        </p:txBody>
      </p:sp>
      <p:grpSp>
        <p:nvGrpSpPr>
          <p:cNvPr id="14" name="thead-w"/>
          <p:cNvGrpSpPr/>
          <p:nvPr/>
        </p:nvGrpSpPr>
        <p:grpSpPr>
          <a:xfrm>
            <a:off x="838200" y="2038350"/>
            <a:ext cx="10515600" cy="533400"/>
            <a:chOff x="838200" y="2038350"/>
            <a:chExt cx="10515600" cy="5334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3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2218" y="2177288"/>
              <a:ext cx="6009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i 的值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887218" y="2177288"/>
              <a:ext cx="83218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i &lt;= L ?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792218" y="2177288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循环体执行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592818" y="2177288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循环结束后</a:t>
              </a:r>
            </a:p>
          </p:txBody>
        </p:sp>
      </p:grpSp>
      <p:grpSp>
        <p:nvGrpSpPr>
          <p:cNvPr id="27" name="table-w"/>
          <p:cNvGrpSpPr/>
          <p:nvPr/>
        </p:nvGrpSpPr>
        <p:grpSpPr>
          <a:xfrm>
            <a:off x="838200" y="2711450"/>
            <a:ext cx="1905000" cy="2536825"/>
            <a:chOff x="838200" y="2711450"/>
            <a:chExt cx="1905000" cy="2536825"/>
          </a:xfrm>
        </p:grpSpPr>
        <p:sp>
          <p:nvSpPr>
            <p:cNvPr id="15" name="TextBox 15"/>
            <p:cNvSpPr txBox="1"/>
            <p:nvPr/>
          </p:nvSpPr>
          <p:spPr>
            <a:xfrm>
              <a:off x="982218" y="2711450"/>
              <a:ext cx="12495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1（初始化）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105150"/>
              <a:ext cx="1905000" cy="9525"/>
            </a:xfrm>
            <a:custGeom>
              <a:avLst/>
              <a:gdLst/>
              <a:ahLst/>
              <a:cxnLst/>
              <a:rect l="l" t="t" r="r" b="b"/>
              <a:pathLst>
                <a:path w="1905000" h="9525">
                  <a:moveTo>
                    <a:pt x="0" y="0"/>
                  </a:moveTo>
                  <a:lnTo>
                    <a:pt x="190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105150"/>
              <a:ext cx="19050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2218" y="32448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3638550"/>
              <a:ext cx="1905000" cy="9525"/>
            </a:xfrm>
            <a:custGeom>
              <a:avLst/>
              <a:gdLst/>
              <a:ahLst/>
              <a:cxnLst/>
              <a:rect l="l" t="t" r="r" b="b"/>
              <a:pathLst>
                <a:path w="1905000" h="9525">
                  <a:moveTo>
                    <a:pt x="0" y="0"/>
                  </a:moveTo>
                  <a:lnTo>
                    <a:pt x="190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2218" y="37782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171950"/>
              <a:ext cx="1905000" cy="9525"/>
            </a:xfrm>
            <a:custGeom>
              <a:avLst/>
              <a:gdLst/>
              <a:ahLst/>
              <a:cxnLst/>
              <a:rect l="l" t="t" r="r" b="b"/>
              <a:pathLst>
                <a:path w="1905000" h="9525">
                  <a:moveTo>
                    <a:pt x="0" y="0"/>
                  </a:moveTo>
                  <a:lnTo>
                    <a:pt x="190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4171950"/>
              <a:ext cx="19050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2218" y="43116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4705350"/>
              <a:ext cx="1905000" cy="9525"/>
            </a:xfrm>
            <a:custGeom>
              <a:avLst/>
              <a:gdLst/>
              <a:ahLst/>
              <a:cxnLst/>
              <a:rect l="l" t="t" r="r" b="b"/>
              <a:pathLst>
                <a:path w="1905000" h="9525">
                  <a:moveTo>
                    <a:pt x="0" y="0"/>
                  </a:moveTo>
                  <a:lnTo>
                    <a:pt x="190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82218" y="48450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38200" y="5238750"/>
              <a:ext cx="1905000" cy="9525"/>
            </a:xfrm>
            <a:custGeom>
              <a:avLst/>
              <a:gdLst/>
              <a:ahLst/>
              <a:cxnLst/>
              <a:rect l="l" t="t" r="r" b="b"/>
              <a:pathLst>
                <a:path w="1905000" h="9525">
                  <a:moveTo>
                    <a:pt x="0" y="0"/>
                  </a:moveTo>
                  <a:lnTo>
                    <a:pt x="190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9" name="answers"/>
          <p:cNvGrpSpPr/>
          <p:nvPr/>
        </p:nvGrpSpPr>
        <p:grpSpPr>
          <a:xfrm>
            <a:off x="2743200" y="2711450"/>
            <a:ext cx="8610600" cy="2536825"/>
            <a:chOff x="2743200" y="2711450"/>
            <a:chExt cx="8610600" cy="2536825"/>
          </a:xfrm>
        </p:grpSpPr>
        <p:sp>
          <p:nvSpPr>
            <p:cNvPr id="28" name="Line 28"/>
            <p:cNvSpPr/>
            <p:nvPr/>
          </p:nvSpPr>
          <p:spPr>
            <a:xfrm>
              <a:off x="2743200" y="3105150"/>
              <a:ext cx="8610600" cy="9525"/>
            </a:xfrm>
            <a:custGeom>
              <a:avLst/>
              <a:gdLst/>
              <a:ahLst/>
              <a:cxnLst/>
              <a:rect l="l" t="t" r="r" b="b"/>
              <a:pathLst>
                <a:path w="8610600" h="9525">
                  <a:moveTo>
                    <a:pt x="0" y="0"/>
                  </a:moveTo>
                  <a:lnTo>
                    <a:pt x="861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2743200" y="3105150"/>
              <a:ext cx="86106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Line 30"/>
            <p:cNvSpPr/>
            <p:nvPr/>
          </p:nvSpPr>
          <p:spPr>
            <a:xfrm>
              <a:off x="2743200" y="3638550"/>
              <a:ext cx="8610600" cy="9525"/>
            </a:xfrm>
            <a:custGeom>
              <a:avLst/>
              <a:gdLst/>
              <a:ahLst/>
              <a:cxnLst/>
              <a:rect l="l" t="t" r="r" b="b"/>
              <a:pathLst>
                <a:path w="8610600" h="9525">
                  <a:moveTo>
                    <a:pt x="0" y="0"/>
                  </a:moveTo>
                  <a:lnTo>
                    <a:pt x="861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Line 31"/>
            <p:cNvSpPr/>
            <p:nvPr/>
          </p:nvSpPr>
          <p:spPr>
            <a:xfrm>
              <a:off x="2743200" y="4171950"/>
              <a:ext cx="8610600" cy="9525"/>
            </a:xfrm>
            <a:custGeom>
              <a:avLst/>
              <a:gdLst/>
              <a:ahLst/>
              <a:cxnLst/>
              <a:rect l="l" t="t" r="r" b="b"/>
              <a:pathLst>
                <a:path w="8610600" h="9525">
                  <a:moveTo>
                    <a:pt x="0" y="0"/>
                  </a:moveTo>
                  <a:lnTo>
                    <a:pt x="861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2743200" y="4171950"/>
              <a:ext cx="86106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Line 33"/>
            <p:cNvSpPr/>
            <p:nvPr/>
          </p:nvSpPr>
          <p:spPr>
            <a:xfrm>
              <a:off x="2743200" y="4705350"/>
              <a:ext cx="8610600" cy="9525"/>
            </a:xfrm>
            <a:custGeom>
              <a:avLst/>
              <a:gdLst/>
              <a:ahLst/>
              <a:cxnLst/>
              <a:rect l="l" t="t" r="r" b="b"/>
              <a:pathLst>
                <a:path w="8610600" h="9525">
                  <a:moveTo>
                    <a:pt x="0" y="0"/>
                  </a:moveTo>
                  <a:lnTo>
                    <a:pt x="861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Line 34"/>
            <p:cNvSpPr/>
            <p:nvPr/>
          </p:nvSpPr>
          <p:spPr>
            <a:xfrm>
              <a:off x="2743200" y="5238750"/>
              <a:ext cx="8610600" cy="9525"/>
            </a:xfrm>
            <a:custGeom>
              <a:avLst/>
              <a:gdLst/>
              <a:ahLst/>
              <a:cxnLst/>
              <a:rect l="l" t="t" r="r" b="b"/>
              <a:pathLst>
                <a:path w="8610600" h="9525">
                  <a:moveTo>
                    <a:pt x="0" y="0"/>
                  </a:moveTo>
                  <a:lnTo>
                    <a:pt x="861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2887218" y="271145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4792218" y="2711450"/>
              <a:ext cx="289445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输出 Today, I ate 1 apple.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9592818" y="2711450"/>
              <a:ext cx="34328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i++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2887218" y="324485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4792218" y="3244850"/>
              <a:ext cx="302239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输出 Today, I ate 2 apples.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9592818" y="3244850"/>
              <a:ext cx="34328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i++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2887218" y="377825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4792218" y="3778250"/>
              <a:ext cx="302239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输出 Today, I ate 3 apples.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9592818" y="3778250"/>
              <a:ext cx="34328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i++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2887218" y="431165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4792218" y="4311650"/>
              <a:ext cx="302239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输出 Today, I ate 4 apples.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9592818" y="4311650"/>
              <a:ext cx="34328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i++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2887218" y="4845050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不成立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4792218" y="4845050"/>
              <a:ext cx="179374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跳出循环，不执行</a:t>
              </a:r>
            </a:p>
          </p:txBody>
        </p:sp>
      </p:grpSp>
      <p:grpSp>
        <p:nvGrpSpPr>
          <p:cNvPr id="53" name="note"/>
          <p:cNvGrpSpPr/>
          <p:nvPr/>
        </p:nvGrpSpPr>
        <p:grpSpPr>
          <a:xfrm>
            <a:off x="838200" y="5429250"/>
            <a:ext cx="10515600" cy="571500"/>
            <a:chOff x="838200" y="5429250"/>
            <a:chExt cx="10515600" cy="571500"/>
          </a:xfrm>
        </p:grpSpPr>
        <p:sp>
          <p:nvSpPr>
            <p:cNvPr id="50" name="Rectangle 50"/>
            <p:cNvSpPr/>
            <p:nvPr/>
          </p:nvSpPr>
          <p:spPr>
            <a:xfrm>
              <a:off x="838200" y="54292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51" name="TextBox 51"/>
            <p:cNvSpPr txBox="1"/>
            <p:nvPr/>
          </p:nvSpPr>
          <p:spPr>
            <a:xfrm>
              <a:off x="1038987" y="55943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对照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1686687" y="5607050"/>
              <a:ext cx="638157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和前面 i = 1~5 的跟踪表一个样子：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先判断，再执行，再 i++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55" name="bookref"/>
          <p:cNvGrpSpPr/>
          <p:nvPr/>
        </p:nvGrpSpPr>
        <p:grpSpPr>
          <a:xfrm>
            <a:off x="10015290" y="6121400"/>
            <a:ext cx="1345368" cy="264033"/>
            <a:chOff x="10015290" y="6121400"/>
            <a:chExt cx="1345368" cy="264033"/>
          </a:xfrm>
        </p:grpSpPr>
        <p:sp>
          <p:nvSpPr>
            <p:cNvPr id="54" name="TextBox 54"/>
            <p:cNvSpPr txBox="1"/>
            <p:nvPr/>
          </p:nvSpPr>
          <p:spPr>
            <a:xfrm>
              <a:off x="10015290" y="6121400"/>
              <a:ext cx="134536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P48 表 4-1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59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4-1 Apples Plus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4288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对照书上的写法</a:t>
            </a:r>
          </a:p>
        </p:txBody>
      </p:sp>
      <p:grpSp>
        <p:nvGrpSpPr>
          <p:cNvPr id="14" name="ours"/>
          <p:cNvGrpSpPr/>
          <p:nvPr/>
        </p:nvGrpSpPr>
        <p:grpSpPr>
          <a:xfrm>
            <a:off x="829056" y="1993900"/>
            <a:ext cx="5152644" cy="2387600"/>
            <a:chOff x="829056" y="1993900"/>
            <a:chExt cx="5152644" cy="238760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199390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我们的写法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838200" y="23241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419350"/>
              <a:ext cx="5143500" cy="1962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419350"/>
              <a:ext cx="38100" cy="1962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40511" y="2593975"/>
              <a:ext cx="4477893" cy="17074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75"/>
                </a:lnSpc>
              </a:pP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i = 1; i &lt;= L; i++) {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"Today, I ate " &lt;&lt; i &lt;&lt; " apple";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if (i &gt; 1) {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"s";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"." &lt;&lt; endl;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0" name="book-w"/>
          <p:cNvGrpSpPr/>
          <p:nvPr/>
        </p:nvGrpSpPr>
        <p:grpSpPr>
          <a:xfrm>
            <a:off x="6201156" y="1993900"/>
            <a:ext cx="5152644" cy="2149475"/>
            <a:chOff x="6201156" y="1993900"/>
            <a:chExt cx="5152644" cy="2149475"/>
          </a:xfrm>
        </p:grpSpPr>
        <p:sp>
          <p:nvSpPr>
            <p:cNvPr id="15" name="TextBox 15"/>
            <p:cNvSpPr txBox="1"/>
            <p:nvPr/>
          </p:nvSpPr>
          <p:spPr>
            <a:xfrm>
              <a:off x="6201156" y="1993900"/>
              <a:ext cx="21580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书上的写法（P48）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6210300" y="23241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6210300" y="2419350"/>
              <a:ext cx="5143500" cy="17240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6210300" y="2419350"/>
              <a:ext cx="38100" cy="1724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412611" y="2593975"/>
              <a:ext cx="4477893" cy="14693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75"/>
                </a:lnSpc>
              </a:pP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L, i; cin &gt;&gt; L;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 = 1; i &lt;= L; i++) {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"Today, I ate " &lt;&lt; i &lt;&lt; " apple";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if (i != 0 &amp;&amp; i != 1) cout &lt;&lt; "s";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"." &lt;&lt; endl;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4" name="d1"/>
          <p:cNvGrpSpPr/>
          <p:nvPr/>
        </p:nvGrpSpPr>
        <p:grpSpPr>
          <a:xfrm>
            <a:off x="876300" y="4572000"/>
            <a:ext cx="7766826" cy="348107"/>
            <a:chOff x="876300" y="4572000"/>
            <a:chExt cx="7766826" cy="348107"/>
          </a:xfrm>
        </p:grpSpPr>
        <p:sp>
          <p:nvSpPr>
            <p:cNvPr id="21" name="Ellipse 21"/>
            <p:cNvSpPr/>
            <p:nvPr/>
          </p:nvSpPr>
          <p:spPr>
            <a:xfrm>
              <a:off x="876300" y="4572000"/>
              <a:ext cx="304800" cy="304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62773" y="4615180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06068" y="4597400"/>
              <a:ext cx="733705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书上把 i 定义在循环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外面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L, i;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，括号里只写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= 1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，两种都可以。</a:t>
              </a:r>
            </a:p>
          </p:txBody>
        </p:sp>
      </p:grpSp>
      <p:grpSp>
        <p:nvGrpSpPr>
          <p:cNvPr id="28" name="d2"/>
          <p:cNvGrpSpPr/>
          <p:nvPr/>
        </p:nvGrpSpPr>
        <p:grpSpPr>
          <a:xfrm>
            <a:off x="876300" y="5048250"/>
            <a:ext cx="7920971" cy="348107"/>
            <a:chOff x="876300" y="5048250"/>
            <a:chExt cx="7920971" cy="348107"/>
          </a:xfrm>
        </p:grpSpPr>
        <p:sp>
          <p:nvSpPr>
            <p:cNvPr id="25" name="Ellipse 25"/>
            <p:cNvSpPr/>
            <p:nvPr/>
          </p:nvSpPr>
          <p:spPr>
            <a:xfrm>
              <a:off x="876300" y="5048250"/>
              <a:ext cx="304800" cy="304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62773" y="5091430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306068" y="5073650"/>
              <a:ext cx="749120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!= 0 &amp;&amp; i != 1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和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&gt; 1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意思一样：i 从 1 开始，只有 i = 1 时不加 s。</a:t>
              </a:r>
            </a:p>
          </p:txBody>
        </p:sp>
      </p:grpSp>
      <p:grpSp>
        <p:nvGrpSpPr>
          <p:cNvPr id="32" name="d3"/>
          <p:cNvGrpSpPr/>
          <p:nvPr/>
        </p:nvGrpSpPr>
        <p:grpSpPr>
          <a:xfrm>
            <a:off x="876300" y="5524500"/>
            <a:ext cx="7843228" cy="348107"/>
            <a:chOff x="876300" y="5524500"/>
            <a:chExt cx="7843228" cy="348107"/>
          </a:xfrm>
        </p:grpSpPr>
        <p:sp>
          <p:nvSpPr>
            <p:cNvPr id="29" name="Ellipse 29"/>
            <p:cNvSpPr/>
            <p:nvPr/>
          </p:nvSpPr>
          <p:spPr>
            <a:xfrm>
              <a:off x="876300" y="5524500"/>
              <a:ext cx="304800" cy="304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962773" y="5567680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306068" y="5549900"/>
              <a:ext cx="741346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后面只有一句时可以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省略大括号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（第 3 章了解过），初学时建议都写上。</a:t>
              </a:r>
            </a:p>
          </p:txBody>
        </p:sp>
      </p:grpSp>
      <p:grpSp>
        <p:nvGrpSpPr>
          <p:cNvPr id="34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33" name="TextBox 33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P48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59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4-1 Apples Plus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63808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找错：句号写进了 if 里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286500" cy="1990725"/>
            <a:chOff x="838200" y="2038350"/>
            <a:chExt cx="6286500" cy="19907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286500" cy="19907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19907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203450"/>
              <a:ext cx="5203127" cy="1751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i = 1; i &lt;= L; i++)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"Today, I ate " &lt;&lt; i &lt;&lt; " apple";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if (i &gt; 1) {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cout &lt;&lt; "s." &lt;&lt; endl;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7" name="q"/>
          <p:cNvGrpSpPr/>
          <p:nvPr/>
        </p:nvGrpSpPr>
        <p:grpSpPr>
          <a:xfrm>
            <a:off x="7524750" y="2038350"/>
            <a:ext cx="3829050" cy="1219200"/>
            <a:chOff x="7524750" y="2038350"/>
            <a:chExt cx="3829050" cy="1219200"/>
          </a:xfrm>
        </p:grpSpPr>
        <p:sp>
          <p:nvSpPr>
            <p:cNvPr id="13" name="Rectangle 13"/>
            <p:cNvSpPr/>
            <p:nvPr/>
          </p:nvSpPr>
          <p:spPr>
            <a:xfrm>
              <a:off x="7524750" y="2038350"/>
              <a:ext cx="3829050" cy="1219200"/>
            </a:xfrm>
            <a:prstGeom prst="roundRect">
              <a:avLst>
                <a:gd name="adj" fmla="val 6250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7524750" y="2038350"/>
              <a:ext cx="47625" cy="1219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725537" y="21844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725537" y="2489200"/>
              <a:ext cx="2420366" cy="6802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3，会输出什么？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哪里和题目要求不一样？</a:t>
              </a:r>
            </a:p>
          </p:txBody>
        </p:sp>
      </p:grpSp>
      <p:grpSp>
        <p:nvGrpSpPr>
          <p:cNvPr id="29" name="a"/>
          <p:cNvGrpSpPr/>
          <p:nvPr/>
        </p:nvGrpSpPr>
        <p:grpSpPr>
          <a:xfrm>
            <a:off x="838200" y="4184650"/>
            <a:ext cx="10515600" cy="1808607"/>
            <a:chOff x="838200" y="4184650"/>
            <a:chExt cx="10515600" cy="1808607"/>
          </a:xfrm>
        </p:grpSpPr>
        <p:sp>
          <p:nvSpPr>
            <p:cNvPr id="18" name="Rectangle 18"/>
            <p:cNvSpPr/>
            <p:nvPr/>
          </p:nvSpPr>
          <p:spPr>
            <a:xfrm>
              <a:off x="838200" y="4191000"/>
              <a:ext cx="6286500" cy="1485900"/>
            </a:xfrm>
            <a:prstGeom prst="roundRect">
              <a:avLst>
                <a:gd name="adj" fmla="val 5128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4191000"/>
              <a:ext cx="6286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4381500"/>
              <a:ext cx="6286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952500" y="42862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1143000" y="42862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1333500" y="42862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632204" y="42481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001268" y="4699000"/>
              <a:ext cx="4857369" cy="8942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3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Today, I ate 1 appleToday, I ate 2 apples.</a:t>
              </a:r>
              <a:b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Today, I ate 3 apples.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515606" y="418465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错在哪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7524750" y="4514850"/>
              <a:ext cx="3829050" cy="9525"/>
            </a:xfrm>
            <a:custGeom>
              <a:avLst/>
              <a:gdLst/>
              <a:ahLst/>
              <a:cxnLst/>
              <a:rect l="l" t="t" r="r" b="b"/>
              <a:pathLst>
                <a:path w="3829050" h="9525">
                  <a:moveTo>
                    <a:pt x="0" y="0"/>
                  </a:moveTo>
                  <a:lnTo>
                    <a:pt x="38290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516368" y="4641850"/>
              <a:ext cx="2353246" cy="13514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1 句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没有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句号和换行，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和第 2 句连在了一起。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句号和换行每句都要，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应该放在 if 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外面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59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二、例 4-1 Apples Plus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第一课时小结</a:t>
            </a:r>
          </a:p>
        </p:txBody>
      </p:sp>
      <p:grpSp>
        <p:nvGrpSpPr>
          <p:cNvPr id="13" name="pt1"/>
          <p:cNvGrpSpPr/>
          <p:nvPr/>
        </p:nvGrpSpPr>
        <p:grpSpPr>
          <a:xfrm>
            <a:off x="838200" y="2019300"/>
            <a:ext cx="10515600" cy="533400"/>
            <a:chOff x="838200" y="2019300"/>
            <a:chExt cx="10515600" cy="533400"/>
          </a:xfrm>
        </p:grpSpPr>
        <p:sp>
          <p:nvSpPr>
            <p:cNvPr id="9" name="Rectangle 9"/>
            <p:cNvSpPr/>
            <p:nvPr/>
          </p:nvSpPr>
          <p:spPr>
            <a:xfrm>
              <a:off x="838200" y="2019300"/>
              <a:ext cx="10515600" cy="533400"/>
            </a:xfrm>
            <a:prstGeom prst="roundRect">
              <a:avLst>
                <a:gd name="adj" fmla="val 14286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Ellipse 10"/>
            <p:cNvSpPr/>
            <p:nvPr/>
          </p:nvSpPr>
          <p:spPr>
            <a:xfrm>
              <a:off x="962025" y="212407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54532" y="21675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419987" y="2168525"/>
              <a:ext cx="750805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把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初始化、条件、更新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写在一行：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(int i = 1; i &lt;= n; i++)</a:t>
              </a:r>
            </a:p>
          </p:txBody>
        </p:sp>
      </p:grpSp>
      <p:grpSp>
        <p:nvGrpSpPr>
          <p:cNvPr id="18" name="pt2"/>
          <p:cNvGrpSpPr/>
          <p:nvPr/>
        </p:nvGrpSpPr>
        <p:grpSpPr>
          <a:xfrm>
            <a:off x="838200" y="2647950"/>
            <a:ext cx="10515600" cy="533400"/>
            <a:chOff x="838200" y="2647950"/>
            <a:chExt cx="10515600" cy="533400"/>
          </a:xfrm>
        </p:grpSpPr>
        <p:sp>
          <p:nvSpPr>
            <p:cNvPr id="14" name="Rectangle 14"/>
            <p:cNvSpPr/>
            <p:nvPr/>
          </p:nvSpPr>
          <p:spPr>
            <a:xfrm>
              <a:off x="838200" y="2647950"/>
              <a:ext cx="10515600" cy="533400"/>
            </a:xfrm>
            <a:prstGeom prst="roundRect">
              <a:avLst>
                <a:gd name="adj" fmla="val 14286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962025" y="275272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54532" y="27961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419987" y="2797175"/>
              <a:ext cx="732281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执行顺序：① 只做 1 次；② → 循环体 → ③ 一轮一轮重复，② 不成立就结束</a:t>
              </a:r>
            </a:p>
          </p:txBody>
        </p:sp>
      </p:grpSp>
      <p:grpSp>
        <p:nvGrpSpPr>
          <p:cNvPr id="23" name="pt3"/>
          <p:cNvGrpSpPr/>
          <p:nvPr/>
        </p:nvGrpSpPr>
        <p:grpSpPr>
          <a:xfrm>
            <a:off x="838200" y="3276600"/>
            <a:ext cx="10515600" cy="533400"/>
            <a:chOff x="838200" y="3276600"/>
            <a:chExt cx="10515600" cy="533400"/>
          </a:xfrm>
        </p:grpSpPr>
        <p:sp>
          <p:nvSpPr>
            <p:cNvPr id="19" name="Rectangle 19"/>
            <p:cNvSpPr/>
            <p:nvPr/>
          </p:nvSpPr>
          <p:spPr>
            <a:xfrm>
              <a:off x="838200" y="3276600"/>
              <a:ext cx="10515600" cy="533400"/>
            </a:xfrm>
            <a:prstGeom prst="roundRect">
              <a:avLst>
                <a:gd name="adj" fmla="val 14286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962025" y="338137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054532" y="34248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419987" y="3413125"/>
              <a:ext cx="534309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括号里用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两个分号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隔开；更新方向写反会变成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死循环</a:t>
              </a:r>
            </a:p>
          </p:txBody>
        </p:sp>
      </p:grpSp>
      <p:grpSp>
        <p:nvGrpSpPr>
          <p:cNvPr id="28" name="pt4"/>
          <p:cNvGrpSpPr/>
          <p:nvPr/>
        </p:nvGrpSpPr>
        <p:grpSpPr>
          <a:xfrm>
            <a:off x="838200" y="3905250"/>
            <a:ext cx="10515600" cy="533400"/>
            <a:chOff x="838200" y="3905250"/>
            <a:chExt cx="10515600" cy="533400"/>
          </a:xfrm>
        </p:grpSpPr>
        <p:sp>
          <p:nvSpPr>
            <p:cNvPr id="24" name="Rectangle 24"/>
            <p:cNvSpPr/>
            <p:nvPr/>
          </p:nvSpPr>
          <p:spPr>
            <a:xfrm>
              <a:off x="838200" y="3905250"/>
              <a:ext cx="10515600" cy="533400"/>
            </a:xfrm>
            <a:prstGeom prst="roundRect">
              <a:avLst>
                <a:gd name="adj" fmla="val 14286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962025" y="401002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54532" y="40534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419987" y="4054475"/>
              <a:ext cx="660812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循环变量 i 能参与输出和判断：Apples Plus 里 i 就是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第几个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苹果</a:t>
              </a:r>
            </a:p>
          </p:txBody>
        </p:sp>
      </p:grpSp>
      <p:grpSp>
        <p:nvGrpSpPr>
          <p:cNvPr id="33" name="pt5"/>
          <p:cNvGrpSpPr/>
          <p:nvPr/>
        </p:nvGrpSpPr>
        <p:grpSpPr>
          <a:xfrm>
            <a:off x="838200" y="4533900"/>
            <a:ext cx="10515600" cy="533400"/>
            <a:chOff x="838200" y="4533900"/>
            <a:chExt cx="10515600" cy="533400"/>
          </a:xfrm>
        </p:grpSpPr>
        <p:sp>
          <p:nvSpPr>
            <p:cNvPr id="29" name="Rectangle 29"/>
            <p:cNvSpPr/>
            <p:nvPr/>
          </p:nvSpPr>
          <p:spPr>
            <a:xfrm>
              <a:off x="838200" y="4533900"/>
              <a:ext cx="10515600" cy="533400"/>
            </a:xfrm>
            <a:prstGeom prst="roundRect">
              <a:avLst>
                <a:gd name="adj" fmla="val 14286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962025" y="463867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54532" y="46821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419987" y="4683125"/>
              <a:ext cx="445164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循环里套 if：大部分有规律，个别情况特殊</a:t>
              </a:r>
            </a:p>
          </p:txBody>
        </p:sp>
      </p:grpSp>
      <p:grpSp>
        <p:nvGrpSpPr>
          <p:cNvPr id="38" name="hw-w"/>
          <p:cNvGrpSpPr/>
          <p:nvPr/>
        </p:nvGrpSpPr>
        <p:grpSpPr>
          <a:xfrm>
            <a:off x="838200" y="5562600"/>
            <a:ext cx="10515600" cy="552450"/>
            <a:chOff x="838200" y="5562600"/>
            <a:chExt cx="10515600" cy="552450"/>
          </a:xfrm>
        </p:grpSpPr>
        <p:sp>
          <p:nvSpPr>
            <p:cNvPr id="34" name="Rectangle 34"/>
            <p:cNvSpPr/>
            <p:nvPr/>
          </p:nvSpPr>
          <p:spPr>
            <a:xfrm>
              <a:off x="838200" y="55626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838200" y="5562600"/>
              <a:ext cx="47625" cy="552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1039749" y="57340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课后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649349" y="5734050"/>
              <a:ext cx="552074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 Dev C++ 里独立完成 Apples Plus，并试几组不同的 L。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4690117" y="2590800"/>
            <a:ext cx="2811766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第二课时 · 第三部分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995557" y="3111500"/>
            <a:ext cx="4200887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例 4-2 找最小值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4136480" y="4038600"/>
            <a:ext cx="3919040" cy="308991"/>
            <a:chOff x="4136480" y="4038600"/>
            <a:chExt cx="3919040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4136480" y="4038600"/>
              <a:ext cx="391904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打擂台 · 循环变量的作用域 · min 和 max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4-2 找最小值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47863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4-2 找最小值（B0044，洛谷 P5718）</a:t>
            </a:r>
          </a:p>
        </p:txBody>
      </p:sp>
      <p:grpSp>
        <p:nvGrpSpPr>
          <p:cNvPr id="11" name="prob"/>
          <p:cNvGrpSpPr/>
          <p:nvPr/>
        </p:nvGrpSpPr>
        <p:grpSpPr>
          <a:xfrm>
            <a:off x="838200" y="2038350"/>
            <a:ext cx="10515600" cy="1333500"/>
            <a:chOff x="838200" y="2038350"/>
            <a:chExt cx="10515600" cy="13335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333500"/>
            </a:xfrm>
            <a:prstGeom prst="roundRect">
              <a:avLst>
                <a:gd name="adj" fmla="val 7143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275" y="2178050"/>
              <a:ext cx="6429756" cy="7867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给出 n（n ≤ 100）和 n 个整数，每个数都在 0 ~ 1000 之间，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求这 n 个整数中的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最小值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6" name="fmt"/>
          <p:cNvGrpSpPr/>
          <p:nvPr/>
        </p:nvGrpSpPr>
        <p:grpSpPr>
          <a:xfrm>
            <a:off x="829056" y="3625850"/>
            <a:ext cx="3710178" cy="1368044"/>
            <a:chOff x="829056" y="3625850"/>
            <a:chExt cx="3710178" cy="1368044"/>
          </a:xfrm>
        </p:grpSpPr>
        <p:sp>
          <p:nvSpPr>
            <p:cNvPr id="12" name="TextBox 12"/>
            <p:cNvSpPr txBox="1"/>
            <p:nvPr/>
          </p:nvSpPr>
          <p:spPr>
            <a:xfrm>
              <a:off x="829056" y="36893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514856" y="3625850"/>
              <a:ext cx="3024378" cy="7139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第一行一个正整数 n；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第二行 n 个整数，用空格隔开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9056" y="46418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14856" y="464185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一个整数：最小值</a:t>
              </a:r>
            </a:p>
          </p:txBody>
        </p:sp>
      </p:grpSp>
      <p:grpSp>
        <p:nvGrpSpPr>
          <p:cNvPr id="25" name="sample"/>
          <p:cNvGrpSpPr/>
          <p:nvPr/>
        </p:nvGrpSpPr>
        <p:grpSpPr>
          <a:xfrm>
            <a:off x="6667500" y="3619500"/>
            <a:ext cx="4686300" cy="1581150"/>
            <a:chOff x="6667500" y="3619500"/>
            <a:chExt cx="4686300" cy="1581150"/>
          </a:xfrm>
        </p:grpSpPr>
        <p:sp>
          <p:nvSpPr>
            <p:cNvPr id="17" name="Rectangle 17"/>
            <p:cNvSpPr/>
            <p:nvPr/>
          </p:nvSpPr>
          <p:spPr>
            <a:xfrm>
              <a:off x="6667500" y="3619500"/>
              <a:ext cx="4686300" cy="1581150"/>
            </a:xfrm>
            <a:prstGeom prst="roundRect">
              <a:avLst>
                <a:gd name="adj" fmla="val 481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6667500" y="3619500"/>
              <a:ext cx="4686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6667500" y="3810000"/>
              <a:ext cx="4686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6781800" y="37147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6972300" y="37147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7162800" y="37147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461504" y="3689350"/>
              <a:ext cx="215265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样例（书上表 4-2 用的数据）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829806" y="4098925"/>
              <a:ext cx="1149858" cy="9997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5 3 4 2 6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30" name="q"/>
          <p:cNvGrpSpPr/>
          <p:nvPr/>
        </p:nvGrpSpPr>
        <p:grpSpPr>
          <a:xfrm>
            <a:off x="838200" y="5334000"/>
            <a:ext cx="5334000" cy="571500"/>
            <a:chOff x="838200" y="5334000"/>
            <a:chExt cx="5334000" cy="571500"/>
          </a:xfrm>
        </p:grpSpPr>
        <p:sp>
          <p:nvSpPr>
            <p:cNvPr id="26" name="Rectangle 26"/>
            <p:cNvSpPr/>
            <p:nvPr/>
          </p:nvSpPr>
          <p:spPr>
            <a:xfrm>
              <a:off x="838200" y="5334000"/>
              <a:ext cx="53340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838200" y="53340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038987" y="54991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905762" y="5499100"/>
              <a:ext cx="302762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你是怎么找出最小的那个的？</a:t>
              </a:r>
            </a:p>
          </p:txBody>
        </p:sp>
      </p:grpSp>
      <p:grpSp>
        <p:nvGrpSpPr>
          <p:cNvPr id="32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31" name="TextBox 31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P49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4-2 找最小值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51840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老师听学号：要把每个数都记住吗？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032000"/>
            <a:ext cx="8476488" cy="733044"/>
            <a:chOff x="829056" y="2032000"/>
            <a:chExt cx="8476488" cy="733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32000"/>
              <a:ext cx="847648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同学们一个一个报数，老师事先不知道有多少人；听完后，要马上说出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最小的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那个。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老师心里只记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一个数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，就够了：</a:t>
              </a:r>
            </a:p>
          </p:txBody>
        </p:sp>
      </p:grpSp>
      <p:grpSp>
        <p:nvGrpSpPr>
          <p:cNvPr id="26" name="nums"/>
          <p:cNvGrpSpPr/>
          <p:nvPr/>
        </p:nvGrpSpPr>
        <p:grpSpPr>
          <a:xfrm>
            <a:off x="829056" y="3067050"/>
            <a:ext cx="10048494" cy="609600"/>
            <a:chOff x="829056" y="3067050"/>
            <a:chExt cx="10048494" cy="609600"/>
          </a:xfrm>
        </p:grpSpPr>
        <p:sp>
          <p:nvSpPr>
            <p:cNvPr id="11" name="TextBox 11"/>
            <p:cNvSpPr txBox="1"/>
            <p:nvPr/>
          </p:nvSpPr>
          <p:spPr>
            <a:xfrm>
              <a:off x="829056" y="32512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依次听到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2857500" y="3067050"/>
              <a:ext cx="1238250" cy="609600"/>
            </a:xfrm>
            <a:prstGeom prst="roundRect">
              <a:avLst>
                <a:gd name="adj" fmla="val 15625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3375584" y="3194050"/>
              <a:ext cx="202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4552950" y="3067050"/>
              <a:ext cx="1238250" cy="609600"/>
            </a:xfrm>
            <a:prstGeom prst="roundRect">
              <a:avLst>
                <a:gd name="adj" fmla="val 15625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5071034" y="3194050"/>
              <a:ext cx="202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4152900" y="3276600"/>
              <a:ext cx="342900" cy="190500"/>
            </a:xfrm>
            <a:custGeom>
              <a:avLst/>
              <a:gdLst/>
              <a:ahLst/>
              <a:cxnLst/>
              <a:rect l="l" t="t" r="r" b="b"/>
              <a:pathLst>
                <a:path w="342900" h="190500">
                  <a:moveTo>
                    <a:pt x="0" y="53340"/>
                  </a:moveTo>
                  <a:lnTo>
                    <a:pt x="247650" y="53340"/>
                  </a:lnTo>
                  <a:lnTo>
                    <a:pt x="247650" y="0"/>
                  </a:lnTo>
                  <a:lnTo>
                    <a:pt x="342900" y="95250"/>
                  </a:lnTo>
                  <a:lnTo>
                    <a:pt x="247650" y="190500"/>
                  </a:lnTo>
                  <a:lnTo>
                    <a:pt x="247650" y="137160"/>
                  </a:lnTo>
                  <a:lnTo>
                    <a:pt x="0" y="137160"/>
                  </a:lnTo>
                  <a:close/>
                </a:path>
              </a:pathLst>
            </a:custGeom>
            <a:solidFill>
              <a:srgbClr val="536176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6248400" y="3067050"/>
              <a:ext cx="1238250" cy="609600"/>
            </a:xfrm>
            <a:prstGeom prst="roundRect">
              <a:avLst>
                <a:gd name="adj" fmla="val 15625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766484" y="3194050"/>
              <a:ext cx="202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5848350" y="3276600"/>
              <a:ext cx="342900" cy="190500"/>
            </a:xfrm>
            <a:custGeom>
              <a:avLst/>
              <a:gdLst/>
              <a:ahLst/>
              <a:cxnLst/>
              <a:rect l="l" t="t" r="r" b="b"/>
              <a:pathLst>
                <a:path w="342900" h="190500">
                  <a:moveTo>
                    <a:pt x="0" y="53340"/>
                  </a:moveTo>
                  <a:lnTo>
                    <a:pt x="247650" y="53340"/>
                  </a:lnTo>
                  <a:lnTo>
                    <a:pt x="247650" y="0"/>
                  </a:lnTo>
                  <a:lnTo>
                    <a:pt x="342900" y="95250"/>
                  </a:lnTo>
                  <a:lnTo>
                    <a:pt x="247650" y="190500"/>
                  </a:lnTo>
                  <a:lnTo>
                    <a:pt x="247650" y="137160"/>
                  </a:lnTo>
                  <a:lnTo>
                    <a:pt x="0" y="137160"/>
                  </a:lnTo>
                  <a:close/>
                </a:path>
              </a:pathLst>
            </a:custGeom>
            <a:solidFill>
              <a:srgbClr val="536176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7943850" y="3067050"/>
              <a:ext cx="1238250" cy="609600"/>
            </a:xfrm>
            <a:prstGeom prst="roundRect">
              <a:avLst>
                <a:gd name="adj" fmla="val 15625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461934" y="3194050"/>
              <a:ext cx="202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7543800" y="3276600"/>
              <a:ext cx="342900" cy="190500"/>
            </a:xfrm>
            <a:custGeom>
              <a:avLst/>
              <a:gdLst/>
              <a:ahLst/>
              <a:cxnLst/>
              <a:rect l="l" t="t" r="r" b="b"/>
              <a:pathLst>
                <a:path w="342900" h="190500">
                  <a:moveTo>
                    <a:pt x="0" y="53340"/>
                  </a:moveTo>
                  <a:lnTo>
                    <a:pt x="247650" y="53340"/>
                  </a:lnTo>
                  <a:lnTo>
                    <a:pt x="247650" y="0"/>
                  </a:lnTo>
                  <a:lnTo>
                    <a:pt x="342900" y="95250"/>
                  </a:lnTo>
                  <a:lnTo>
                    <a:pt x="247650" y="190500"/>
                  </a:lnTo>
                  <a:lnTo>
                    <a:pt x="247650" y="137160"/>
                  </a:lnTo>
                  <a:lnTo>
                    <a:pt x="0" y="137160"/>
                  </a:lnTo>
                  <a:close/>
                </a:path>
              </a:pathLst>
            </a:custGeom>
            <a:solidFill>
              <a:srgbClr val="536176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9639300" y="3067050"/>
              <a:ext cx="1238250" cy="609600"/>
            </a:xfrm>
            <a:prstGeom prst="roundRect">
              <a:avLst>
                <a:gd name="adj" fmla="val 15625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0157384" y="3194050"/>
              <a:ext cx="202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25" name="Freeform 25"/>
            <p:cNvSpPr/>
            <p:nvPr/>
          </p:nvSpPr>
          <p:spPr>
            <a:xfrm>
              <a:off x="9239250" y="3276600"/>
              <a:ext cx="342900" cy="190500"/>
            </a:xfrm>
            <a:custGeom>
              <a:avLst/>
              <a:gdLst/>
              <a:ahLst/>
              <a:cxnLst/>
              <a:rect l="l" t="t" r="r" b="b"/>
              <a:pathLst>
                <a:path w="342900" h="190500">
                  <a:moveTo>
                    <a:pt x="0" y="53340"/>
                  </a:moveTo>
                  <a:lnTo>
                    <a:pt x="247650" y="53340"/>
                  </a:lnTo>
                  <a:lnTo>
                    <a:pt x="247650" y="0"/>
                  </a:lnTo>
                  <a:lnTo>
                    <a:pt x="342900" y="95250"/>
                  </a:lnTo>
                  <a:lnTo>
                    <a:pt x="247650" y="190500"/>
                  </a:lnTo>
                  <a:lnTo>
                    <a:pt x="247650" y="137160"/>
                  </a:lnTo>
                  <a:lnTo>
                    <a:pt x="0" y="137160"/>
                  </a:lnTo>
                  <a:close/>
                </a:path>
              </a:pathLst>
            </a:custGeom>
            <a:solidFill>
              <a:srgbClr val="536176"/>
            </a:solidFill>
            <a:ln>
              <a:noFill/>
            </a:ln>
          </p:spPr>
        </p:sp>
      </p:grpSp>
      <p:grpSp>
        <p:nvGrpSpPr>
          <p:cNvPr id="43" name="mins"/>
          <p:cNvGrpSpPr/>
          <p:nvPr/>
        </p:nvGrpSpPr>
        <p:grpSpPr>
          <a:xfrm>
            <a:off x="829056" y="4076700"/>
            <a:ext cx="10048494" cy="1010920"/>
            <a:chOff x="829056" y="4076700"/>
            <a:chExt cx="10048494" cy="1010920"/>
          </a:xfrm>
        </p:grpSpPr>
        <p:sp>
          <p:nvSpPr>
            <p:cNvPr id="27" name="TextBox 27"/>
            <p:cNvSpPr txBox="1"/>
            <p:nvPr/>
          </p:nvSpPr>
          <p:spPr>
            <a:xfrm>
              <a:off x="829056" y="42608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心里记着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2857500" y="4076700"/>
              <a:ext cx="1238250" cy="609600"/>
            </a:xfrm>
            <a:prstGeom prst="roundRect">
              <a:avLst>
                <a:gd name="adj" fmla="val 15625"/>
              </a:avLst>
            </a:prstGeom>
            <a:solidFill>
              <a:srgbClr val="FBECEC"/>
            </a:solidFill>
            <a:ln w="19050">
              <a:solidFill>
                <a:schemeClr val="accent2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3375584" y="4203700"/>
              <a:ext cx="202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3166110" y="4794250"/>
              <a:ext cx="6210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换成它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4552950" y="4076700"/>
              <a:ext cx="1238250" cy="609600"/>
            </a:xfrm>
            <a:prstGeom prst="roundRect">
              <a:avLst>
                <a:gd name="adj" fmla="val 15625"/>
              </a:avLst>
            </a:prstGeom>
            <a:solidFill>
              <a:srgbClr val="FBECEC"/>
            </a:solidFill>
            <a:ln w="19050">
              <a:solidFill>
                <a:schemeClr val="accent2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5071034" y="4203700"/>
              <a:ext cx="202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4861560" y="4794250"/>
              <a:ext cx="6210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换成它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6248400" y="4076700"/>
              <a:ext cx="1238250" cy="609600"/>
            </a:xfrm>
            <a:prstGeom prst="roundRect">
              <a:avLst>
                <a:gd name="adj" fmla="val 15625"/>
              </a:avLst>
            </a:prstGeom>
            <a:solidFill>
              <a:schemeClr val="lt1"/>
            </a:solidFill>
            <a:ln w="19050">
              <a:solidFill>
                <a:schemeClr val="accent6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6766484" y="4203700"/>
              <a:ext cx="202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6657975" y="479425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不变</a:t>
              </a:r>
            </a:p>
          </p:txBody>
        </p:sp>
        <p:sp>
          <p:nvSpPr>
            <p:cNvPr id="37" name="Rectangle 37"/>
            <p:cNvSpPr/>
            <p:nvPr/>
          </p:nvSpPr>
          <p:spPr>
            <a:xfrm>
              <a:off x="7943850" y="4076700"/>
              <a:ext cx="1238250" cy="609600"/>
            </a:xfrm>
            <a:prstGeom prst="roundRect">
              <a:avLst>
                <a:gd name="adj" fmla="val 15625"/>
              </a:avLst>
            </a:prstGeom>
            <a:solidFill>
              <a:srgbClr val="FBECEC"/>
            </a:solidFill>
            <a:ln w="19050">
              <a:solidFill>
                <a:schemeClr val="accent2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8461934" y="4203700"/>
              <a:ext cx="202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252460" y="4794250"/>
              <a:ext cx="6210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换成它</a:t>
              </a:r>
            </a:p>
          </p:txBody>
        </p:sp>
        <p:sp>
          <p:nvSpPr>
            <p:cNvPr id="40" name="Rectangle 40"/>
            <p:cNvSpPr/>
            <p:nvPr/>
          </p:nvSpPr>
          <p:spPr>
            <a:xfrm>
              <a:off x="9639300" y="4076700"/>
              <a:ext cx="1238250" cy="609600"/>
            </a:xfrm>
            <a:prstGeom prst="roundRect">
              <a:avLst>
                <a:gd name="adj" fmla="val 15625"/>
              </a:avLst>
            </a:prstGeom>
            <a:solidFill>
              <a:schemeClr val="lt1"/>
            </a:solidFill>
            <a:ln w="19050">
              <a:solidFill>
                <a:schemeClr val="accent6"/>
              </a:solidFill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10157384" y="4203700"/>
              <a:ext cx="202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0048875" y="479425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不变</a:t>
              </a:r>
            </a:p>
          </p:txBody>
        </p:sp>
      </p:grpSp>
      <p:grpSp>
        <p:nvGrpSpPr>
          <p:cNvPr id="47" name="rule"/>
          <p:cNvGrpSpPr/>
          <p:nvPr/>
        </p:nvGrpSpPr>
        <p:grpSpPr>
          <a:xfrm>
            <a:off x="838200" y="5295900"/>
            <a:ext cx="10515600" cy="571500"/>
            <a:chOff x="838200" y="5295900"/>
            <a:chExt cx="10515600" cy="571500"/>
          </a:xfrm>
        </p:grpSpPr>
        <p:sp>
          <p:nvSpPr>
            <p:cNvPr id="44" name="Rectangle 44"/>
            <p:cNvSpPr/>
            <p:nvPr/>
          </p:nvSpPr>
          <p:spPr>
            <a:xfrm>
              <a:off x="838200" y="52959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1038987" y="54610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办法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1686687" y="5461000"/>
              <a:ext cx="835319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只记住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到目前为止最小的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那个；新来一个就比一比，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更小就换掉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，不然就不管它。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4-2 找最小值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打擂台：台上永远站着当前最强的</a:t>
            </a:r>
          </a:p>
        </p:txBody>
      </p:sp>
      <p:grpSp>
        <p:nvGrpSpPr>
          <p:cNvPr id="14" name="c1"/>
          <p:cNvGrpSpPr/>
          <p:nvPr/>
        </p:nvGrpSpPr>
        <p:grpSpPr>
          <a:xfrm>
            <a:off x="838200" y="2038350"/>
            <a:ext cx="3352800" cy="2571750"/>
            <a:chOff x="838200" y="2038350"/>
            <a:chExt cx="3352800" cy="25717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3352800" cy="2571750"/>
            </a:xfrm>
            <a:prstGeom prst="roundRect">
              <a:avLst>
                <a:gd name="adj" fmla="val 4444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3528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324100"/>
              <a:ext cx="33528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606" y="2155825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擂主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8225" y="2679700"/>
              <a:ext cx="1690370" cy="12439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站在台上的人，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就是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到目前为止</a:t>
              </a:r>
              <a:b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最小的那个数。</a:t>
              </a:r>
            </a:p>
          </p:txBody>
        </p:sp>
      </p:grpSp>
      <p:grpSp>
        <p:nvGrpSpPr>
          <p:cNvPr id="20" name="c2"/>
          <p:cNvGrpSpPr/>
          <p:nvPr/>
        </p:nvGrpSpPr>
        <p:grpSpPr>
          <a:xfrm>
            <a:off x="4419600" y="2038350"/>
            <a:ext cx="3352800" cy="2571750"/>
            <a:chOff x="4419600" y="2038350"/>
            <a:chExt cx="3352800" cy="2571750"/>
          </a:xfrm>
        </p:grpSpPr>
        <p:sp>
          <p:nvSpPr>
            <p:cNvPr id="15" name="Rectangle 15"/>
            <p:cNvSpPr/>
            <p:nvPr/>
          </p:nvSpPr>
          <p:spPr>
            <a:xfrm>
              <a:off x="4419600" y="2038350"/>
              <a:ext cx="3352800" cy="2571750"/>
            </a:xfrm>
            <a:prstGeom prst="roundRect">
              <a:avLst>
                <a:gd name="adj" fmla="val 4444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4419600" y="2038350"/>
              <a:ext cx="335280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4419600" y="2324100"/>
              <a:ext cx="335280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620006" y="2155825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挑战者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619625" y="2679700"/>
              <a:ext cx="1929130" cy="12439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一个接一个上台，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每次只关心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刚上台的这一个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6" name="c3"/>
          <p:cNvGrpSpPr/>
          <p:nvPr/>
        </p:nvGrpSpPr>
        <p:grpSpPr>
          <a:xfrm>
            <a:off x="8001000" y="2038350"/>
            <a:ext cx="3352800" cy="2571750"/>
            <a:chOff x="8001000" y="2038350"/>
            <a:chExt cx="3352800" cy="2571750"/>
          </a:xfrm>
        </p:grpSpPr>
        <p:sp>
          <p:nvSpPr>
            <p:cNvPr id="21" name="Rectangle 21"/>
            <p:cNvSpPr/>
            <p:nvPr/>
          </p:nvSpPr>
          <p:spPr>
            <a:xfrm>
              <a:off x="8001000" y="2038350"/>
              <a:ext cx="3352800" cy="2571750"/>
            </a:xfrm>
            <a:prstGeom prst="roundRect">
              <a:avLst>
                <a:gd name="adj" fmla="val 4444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8001000" y="2038350"/>
              <a:ext cx="3352800" cy="495300"/>
            </a:xfrm>
            <a:prstGeom prst="roundRect">
              <a:avLst>
                <a:gd name="adj" fmla="val 23077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8001000" y="2324100"/>
              <a:ext cx="3352800" cy="2095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201406" y="215582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比赛规则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201025" y="2679700"/>
              <a:ext cx="2167890" cy="12439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挑战者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更小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他成为新擂主；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否则擂主守住擂台。</a:t>
              </a:r>
            </a:p>
          </p:txBody>
        </p:sp>
      </p:grpSp>
      <p:grpSp>
        <p:nvGrpSpPr>
          <p:cNvPr id="30" name="end"/>
          <p:cNvGrpSpPr/>
          <p:nvPr/>
        </p:nvGrpSpPr>
        <p:grpSpPr>
          <a:xfrm>
            <a:off x="838200" y="4857750"/>
            <a:ext cx="10515600" cy="571500"/>
            <a:chOff x="838200" y="4857750"/>
            <a:chExt cx="10515600" cy="571500"/>
          </a:xfrm>
        </p:grpSpPr>
        <p:sp>
          <p:nvSpPr>
            <p:cNvPr id="27" name="Rectangle 27"/>
            <p:cNvSpPr/>
            <p:nvPr/>
          </p:nvSpPr>
          <p:spPr>
            <a:xfrm>
              <a:off x="838200" y="48577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038987" y="502285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比赛结束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2124837" y="5022850"/>
              <a:ext cx="765855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所有人都上过台后，最后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还站在台上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的擂主，比所有人都小，就是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最小值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35" name="q"/>
          <p:cNvGrpSpPr/>
          <p:nvPr/>
        </p:nvGrpSpPr>
        <p:grpSpPr>
          <a:xfrm>
            <a:off x="838200" y="5600700"/>
            <a:ext cx="10515600" cy="571500"/>
            <a:chOff x="838200" y="5600700"/>
            <a:chExt cx="10515600" cy="571500"/>
          </a:xfrm>
        </p:grpSpPr>
        <p:sp>
          <p:nvSpPr>
            <p:cNvPr id="31" name="Rectangle 31"/>
            <p:cNvSpPr/>
            <p:nvPr/>
          </p:nvSpPr>
          <p:spPr>
            <a:xfrm>
              <a:off x="838200" y="56007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8200" y="56007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038987" y="57658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新问题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905762" y="5765800"/>
              <a:ext cx="534309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比赛刚开始，台上还没有人，第一个挑战者跟谁比？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4-2 找最小值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比赛开始前，台上先站谁？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108200"/>
            <a:ext cx="6585052" cy="352044"/>
            <a:chOff x="829056" y="2108200"/>
            <a:chExt cx="6585052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65850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先请一位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很弱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的虚拟擂主上台。找最小值时，"弱"就是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很大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</a:p>
          </p:txBody>
        </p:sp>
      </p:grpSp>
      <p:grpSp>
        <p:nvGrpSpPr>
          <p:cNvPr id="16" name="good"/>
          <p:cNvGrpSpPr/>
          <p:nvPr/>
        </p:nvGrpSpPr>
        <p:grpSpPr>
          <a:xfrm>
            <a:off x="838200" y="2571750"/>
            <a:ext cx="5143500" cy="2381250"/>
            <a:chOff x="838200" y="2571750"/>
            <a:chExt cx="5143500" cy="2381250"/>
          </a:xfrm>
        </p:grpSpPr>
        <p:sp>
          <p:nvSpPr>
            <p:cNvPr id="11" name="Rectangle 11"/>
            <p:cNvSpPr/>
            <p:nvPr/>
          </p:nvSpPr>
          <p:spPr>
            <a:xfrm>
              <a:off x="838200" y="2571750"/>
              <a:ext cx="5143500" cy="2381250"/>
            </a:xfrm>
            <a:prstGeom prst="roundRect">
              <a:avLst>
                <a:gd name="adj" fmla="val 4800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57175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" y="2857500"/>
              <a:ext cx="514350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38606" y="2689225"/>
              <a:ext cx="2169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✔ 初值 100000000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8987" y="3181350"/>
              <a:ext cx="2886189" cy="11374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擂主：100000000 →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5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→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→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</a:t>
              </a:r>
              <a:b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1 个数 5 一定能打败它；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最后输出 </a:t>
              </a:r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2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，正确。</a:t>
              </a:r>
            </a:p>
          </p:txBody>
        </p:sp>
      </p:grpSp>
      <p:grpSp>
        <p:nvGrpSpPr>
          <p:cNvPr id="22" name="bad"/>
          <p:cNvGrpSpPr/>
          <p:nvPr/>
        </p:nvGrpSpPr>
        <p:grpSpPr>
          <a:xfrm>
            <a:off x="6210300" y="2571750"/>
            <a:ext cx="5143500" cy="2381250"/>
            <a:chOff x="6210300" y="2571750"/>
            <a:chExt cx="5143500" cy="2381250"/>
          </a:xfrm>
        </p:grpSpPr>
        <p:sp>
          <p:nvSpPr>
            <p:cNvPr id="17" name="Rectangle 17"/>
            <p:cNvSpPr/>
            <p:nvPr/>
          </p:nvSpPr>
          <p:spPr>
            <a:xfrm>
              <a:off x="6210300" y="2571750"/>
              <a:ext cx="5143500" cy="2381250"/>
            </a:xfrm>
            <a:prstGeom prst="roundRect">
              <a:avLst>
                <a:gd name="adj" fmla="val 4800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6210300" y="257175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6210300" y="2857500"/>
              <a:ext cx="5143500" cy="2095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410706" y="2689225"/>
              <a:ext cx="20192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✘ 如果初值写成 0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411087" y="3181350"/>
              <a:ext cx="2900934" cy="11374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擂主：0 → 0 → 0 → 0 → 0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5、3、4、2、6 都不比 0 小，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没人打得赢，输出 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，错了。</a:t>
              </a:r>
            </a:p>
          </p:txBody>
        </p:sp>
      </p:grpSp>
      <p:grpSp>
        <p:nvGrpSpPr>
          <p:cNvPr id="27" name="note"/>
          <p:cNvGrpSpPr/>
          <p:nvPr/>
        </p:nvGrpSpPr>
        <p:grpSpPr>
          <a:xfrm>
            <a:off x="838200" y="5200650"/>
            <a:ext cx="10515600" cy="561975"/>
            <a:chOff x="838200" y="5200650"/>
            <a:chExt cx="10515600" cy="561975"/>
          </a:xfrm>
        </p:grpSpPr>
        <p:sp>
          <p:nvSpPr>
            <p:cNvPr id="23" name="Rectangle 23"/>
            <p:cNvSpPr/>
            <p:nvPr/>
          </p:nvSpPr>
          <p:spPr>
            <a:xfrm>
              <a:off x="838200" y="5200650"/>
              <a:ext cx="10515600" cy="56197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5200650"/>
              <a:ext cx="47625" cy="5619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39368" y="53689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所以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668018" y="5368925"/>
              <a:ext cx="932371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找最小值，擂主初值要比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所有可能的数都大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。题目说每个数 ≤ 1000，书上用 100000000 足够。</a:t>
              </a:r>
            </a:p>
          </p:txBody>
        </p:sp>
      </p:grpSp>
      <p:grpSp>
        <p:nvGrpSpPr>
          <p:cNvPr id="29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8" name="TextBox 28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P49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4-2 找最小值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77215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把故事翻译成代码</a:t>
            </a:r>
          </a:p>
        </p:txBody>
      </p:sp>
      <p:grpSp>
        <p:nvGrpSpPr>
          <p:cNvPr id="12" name="thead-w"/>
          <p:cNvGrpSpPr/>
          <p:nvPr/>
        </p:nvGrpSpPr>
        <p:grpSpPr>
          <a:xfrm>
            <a:off x="838200" y="2038350"/>
            <a:ext cx="10515600" cy="571500"/>
            <a:chOff x="838200" y="2038350"/>
            <a:chExt cx="10515600" cy="5715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187067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故事里的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791837" y="2187067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代码里的</a:t>
              </a:r>
            </a:p>
          </p:txBody>
        </p:sp>
      </p:grpSp>
      <p:grpSp>
        <p:nvGrpSpPr>
          <p:cNvPr id="28" name="table-w"/>
          <p:cNvGrpSpPr/>
          <p:nvPr/>
        </p:nvGrpSpPr>
        <p:grpSpPr>
          <a:xfrm>
            <a:off x="838200" y="2755900"/>
            <a:ext cx="3810000" cy="3292475"/>
            <a:chOff x="838200" y="2755900"/>
            <a:chExt cx="3810000" cy="3292475"/>
          </a:xfrm>
        </p:grpSpPr>
        <p:sp>
          <p:nvSpPr>
            <p:cNvPr id="13" name="TextBox 13"/>
            <p:cNvSpPr txBox="1"/>
            <p:nvPr/>
          </p:nvSpPr>
          <p:spPr>
            <a:xfrm>
              <a:off x="981837" y="2755900"/>
              <a:ext cx="21014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擂主（当前最小值）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3181350"/>
              <a:ext cx="3810000" cy="9525"/>
            </a:xfrm>
            <a:custGeom>
              <a:avLst/>
              <a:gdLst/>
              <a:ahLst/>
              <a:cxnLst/>
              <a:rect l="l" t="t" r="r" b="b"/>
              <a:pathLst>
                <a:path w="3810000" h="9525">
                  <a:moveTo>
                    <a:pt x="0" y="0"/>
                  </a:moveTo>
                  <a:lnTo>
                    <a:pt x="3810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3181350"/>
              <a:ext cx="38100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81837" y="332740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请虚拟擂主上台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3752850"/>
              <a:ext cx="3810000" cy="9525"/>
            </a:xfrm>
            <a:custGeom>
              <a:avLst/>
              <a:gdLst/>
              <a:ahLst/>
              <a:cxnLst/>
              <a:rect l="l" t="t" r="r" b="b"/>
              <a:pathLst>
                <a:path w="3810000" h="9525">
                  <a:moveTo>
                    <a:pt x="0" y="0"/>
                  </a:moveTo>
                  <a:lnTo>
                    <a:pt x="3810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837" y="3898900"/>
              <a:ext cx="233299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挑战者（刚输入的数）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4324350"/>
              <a:ext cx="3810000" cy="9525"/>
            </a:xfrm>
            <a:custGeom>
              <a:avLst/>
              <a:gdLst/>
              <a:ahLst/>
              <a:cxnLst/>
              <a:rect l="l" t="t" r="r" b="b"/>
              <a:pathLst>
                <a:path w="3810000" h="9525">
                  <a:moveTo>
                    <a:pt x="0" y="0"/>
                  </a:moveTo>
                  <a:lnTo>
                    <a:pt x="3810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4324350"/>
              <a:ext cx="38100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81837" y="4483100"/>
              <a:ext cx="1603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个人轮流上台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4895850"/>
              <a:ext cx="3810000" cy="9525"/>
            </a:xfrm>
            <a:custGeom>
              <a:avLst/>
              <a:gdLst/>
              <a:ahLst/>
              <a:cxnLst/>
              <a:rect l="l" t="t" r="r" b="b"/>
              <a:pathLst>
                <a:path w="3810000" h="9525">
                  <a:moveTo>
                    <a:pt x="0" y="0"/>
                  </a:moveTo>
                  <a:lnTo>
                    <a:pt x="3810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1837" y="5041900"/>
              <a:ext cx="21014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挑战者更小，换擂主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5467350"/>
              <a:ext cx="3810000" cy="9525"/>
            </a:xfrm>
            <a:custGeom>
              <a:avLst/>
              <a:gdLst/>
              <a:ahLst/>
              <a:cxnLst/>
              <a:rect l="l" t="t" r="r" b="b"/>
              <a:pathLst>
                <a:path w="3810000" h="9525">
                  <a:moveTo>
                    <a:pt x="0" y="0"/>
                  </a:moveTo>
                  <a:lnTo>
                    <a:pt x="3810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5467350"/>
              <a:ext cx="38100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1837" y="5613400"/>
              <a:ext cx="21014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比赛结束，宣布冠军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838200" y="6038850"/>
              <a:ext cx="3810000" cy="9525"/>
            </a:xfrm>
            <a:custGeom>
              <a:avLst/>
              <a:gdLst/>
              <a:ahLst/>
              <a:cxnLst/>
              <a:rect l="l" t="t" r="r" b="b"/>
              <a:pathLst>
                <a:path w="3810000" h="9525">
                  <a:moveTo>
                    <a:pt x="0" y="0"/>
                  </a:moveTo>
                  <a:lnTo>
                    <a:pt x="3810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4" name="answers"/>
          <p:cNvGrpSpPr/>
          <p:nvPr/>
        </p:nvGrpSpPr>
        <p:grpSpPr>
          <a:xfrm>
            <a:off x="4648200" y="2768600"/>
            <a:ext cx="6705600" cy="3279775"/>
            <a:chOff x="4648200" y="2768600"/>
            <a:chExt cx="6705600" cy="3279775"/>
          </a:xfrm>
        </p:grpSpPr>
        <p:sp>
          <p:nvSpPr>
            <p:cNvPr id="29" name="Line 29"/>
            <p:cNvSpPr/>
            <p:nvPr/>
          </p:nvSpPr>
          <p:spPr>
            <a:xfrm>
              <a:off x="4648200" y="3181350"/>
              <a:ext cx="6705600" cy="9525"/>
            </a:xfrm>
            <a:custGeom>
              <a:avLst/>
              <a:gdLst/>
              <a:ahLst/>
              <a:cxnLst/>
              <a:rect l="l" t="t" r="r" b="b"/>
              <a:pathLst>
                <a:path w="6705600" h="9525">
                  <a:moveTo>
                    <a:pt x="0" y="0"/>
                  </a:moveTo>
                  <a:lnTo>
                    <a:pt x="670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4648200" y="3181350"/>
              <a:ext cx="67056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1" name="Line 31"/>
            <p:cNvSpPr/>
            <p:nvPr/>
          </p:nvSpPr>
          <p:spPr>
            <a:xfrm>
              <a:off x="4648200" y="3752850"/>
              <a:ext cx="6705600" cy="9525"/>
            </a:xfrm>
            <a:custGeom>
              <a:avLst/>
              <a:gdLst/>
              <a:ahLst/>
              <a:cxnLst/>
              <a:rect l="l" t="t" r="r" b="b"/>
              <a:pathLst>
                <a:path w="6705600" h="9525">
                  <a:moveTo>
                    <a:pt x="0" y="0"/>
                  </a:moveTo>
                  <a:lnTo>
                    <a:pt x="670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Line 32"/>
            <p:cNvSpPr/>
            <p:nvPr/>
          </p:nvSpPr>
          <p:spPr>
            <a:xfrm>
              <a:off x="4648200" y="4324350"/>
              <a:ext cx="6705600" cy="9525"/>
            </a:xfrm>
            <a:custGeom>
              <a:avLst/>
              <a:gdLst/>
              <a:ahLst/>
              <a:cxnLst/>
              <a:rect l="l" t="t" r="r" b="b"/>
              <a:pathLst>
                <a:path w="6705600" h="9525">
                  <a:moveTo>
                    <a:pt x="0" y="0"/>
                  </a:moveTo>
                  <a:lnTo>
                    <a:pt x="670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4648200" y="4324350"/>
              <a:ext cx="67056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4" name="Line 34"/>
            <p:cNvSpPr/>
            <p:nvPr/>
          </p:nvSpPr>
          <p:spPr>
            <a:xfrm>
              <a:off x="4648200" y="4895850"/>
              <a:ext cx="6705600" cy="9525"/>
            </a:xfrm>
            <a:custGeom>
              <a:avLst/>
              <a:gdLst/>
              <a:ahLst/>
              <a:cxnLst/>
              <a:rect l="l" t="t" r="r" b="b"/>
              <a:pathLst>
                <a:path w="6705600" h="9525">
                  <a:moveTo>
                    <a:pt x="0" y="0"/>
                  </a:moveTo>
                  <a:lnTo>
                    <a:pt x="670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Line 35"/>
            <p:cNvSpPr/>
            <p:nvPr/>
          </p:nvSpPr>
          <p:spPr>
            <a:xfrm>
              <a:off x="4648200" y="5467350"/>
              <a:ext cx="6705600" cy="9525"/>
            </a:xfrm>
            <a:custGeom>
              <a:avLst/>
              <a:gdLst/>
              <a:ahLst/>
              <a:cxnLst/>
              <a:rect l="l" t="t" r="r" b="b"/>
              <a:pathLst>
                <a:path w="6705600" h="9525">
                  <a:moveTo>
                    <a:pt x="0" y="0"/>
                  </a:moveTo>
                  <a:lnTo>
                    <a:pt x="670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Rectangle 36"/>
            <p:cNvSpPr/>
            <p:nvPr/>
          </p:nvSpPr>
          <p:spPr>
            <a:xfrm>
              <a:off x="4648200" y="5467350"/>
              <a:ext cx="67056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7" name="Line 37"/>
            <p:cNvSpPr/>
            <p:nvPr/>
          </p:nvSpPr>
          <p:spPr>
            <a:xfrm>
              <a:off x="4648200" y="6038850"/>
              <a:ext cx="6705600" cy="9525"/>
            </a:xfrm>
            <a:custGeom>
              <a:avLst/>
              <a:gdLst/>
              <a:ahLst/>
              <a:cxnLst/>
              <a:rect l="l" t="t" r="r" b="b"/>
              <a:pathLst>
                <a:path w="6705600" h="9525">
                  <a:moveTo>
                    <a:pt x="0" y="0"/>
                  </a:moveTo>
                  <a:lnTo>
                    <a:pt x="670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4791837" y="2768600"/>
              <a:ext cx="393066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minnum;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（minimum number）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4791837" y="3340100"/>
              <a:ext cx="243718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minnum = 100000000;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4791837" y="3911600"/>
              <a:ext cx="269188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tmp;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 &gt;&gt; tmp;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4791837" y="4483100"/>
              <a:ext cx="345599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(int i = 0; i &lt; n; i++)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4791837" y="5054600"/>
              <a:ext cx="396539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(tmp &lt; minnum) minnum = tmp;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4791837" y="5626100"/>
              <a:ext cx="380331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minnum;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（写在循环外）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4-2 找最小值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21651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复习：循环 n 次的两种写法</a:t>
            </a:r>
          </a:p>
        </p:txBody>
      </p:sp>
      <p:grpSp>
        <p:nvGrpSpPr>
          <p:cNvPr id="17" name="a"/>
          <p:cNvGrpSpPr/>
          <p:nvPr/>
        </p:nvGrpSpPr>
        <p:grpSpPr>
          <a:xfrm>
            <a:off x="838200" y="2038350"/>
            <a:ext cx="5143500" cy="2247900"/>
            <a:chOff x="838200" y="2038350"/>
            <a:chExt cx="5143500" cy="22479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143500" cy="2247900"/>
            </a:xfrm>
            <a:prstGeom prst="roundRect">
              <a:avLst>
                <a:gd name="adj" fmla="val 5085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324100"/>
              <a:ext cx="51435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606" y="2155825"/>
              <a:ext cx="32041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写法一：0 ~ n − 1（书上用）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1047750" y="2762250"/>
              <a:ext cx="4724400" cy="5810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1047750" y="2762250"/>
              <a:ext cx="38100" cy="581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248156" y="2936875"/>
              <a:ext cx="36166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i = 0; i &lt; n; i++)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38987" y="3435350"/>
              <a:ext cx="2660650" cy="6993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= 3 时，i 依次是 0、1、2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共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次</a:t>
              </a:r>
            </a:p>
          </p:txBody>
        </p:sp>
      </p:grpSp>
      <p:grpSp>
        <p:nvGrpSpPr>
          <p:cNvPr id="26" name="b"/>
          <p:cNvGrpSpPr/>
          <p:nvPr/>
        </p:nvGrpSpPr>
        <p:grpSpPr>
          <a:xfrm>
            <a:off x="6210300" y="2038350"/>
            <a:ext cx="5143500" cy="2247900"/>
            <a:chOff x="6210300" y="2038350"/>
            <a:chExt cx="5143500" cy="2247900"/>
          </a:xfrm>
        </p:grpSpPr>
        <p:sp>
          <p:nvSpPr>
            <p:cNvPr id="18" name="Rectangle 18"/>
            <p:cNvSpPr/>
            <p:nvPr/>
          </p:nvSpPr>
          <p:spPr>
            <a:xfrm>
              <a:off x="6210300" y="2038350"/>
              <a:ext cx="5143500" cy="2247900"/>
            </a:xfrm>
            <a:prstGeom prst="roundRect">
              <a:avLst>
                <a:gd name="adj" fmla="val 5085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6210300" y="203835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6210300" y="2324100"/>
              <a:ext cx="514350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6410706" y="2155825"/>
              <a:ext cx="156002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写法二：1 ~ n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6419850" y="2762250"/>
              <a:ext cx="4724400" cy="5810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6419850" y="2762250"/>
              <a:ext cx="38100" cy="581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6620256" y="2936875"/>
              <a:ext cx="37499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i = 1; i &lt;= n; i++)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411087" y="3435350"/>
              <a:ext cx="2660650" cy="6993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= 3 时，i 依次是 1、2、3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共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次</a:t>
              </a:r>
            </a:p>
          </p:txBody>
        </p:sp>
      </p:grpSp>
      <p:grpSp>
        <p:nvGrpSpPr>
          <p:cNvPr id="30" name="why"/>
          <p:cNvGrpSpPr/>
          <p:nvPr/>
        </p:nvGrpSpPr>
        <p:grpSpPr>
          <a:xfrm>
            <a:off x="838200" y="4533900"/>
            <a:ext cx="10515600" cy="571500"/>
            <a:chOff x="838200" y="4533900"/>
            <a:chExt cx="10515600" cy="571500"/>
          </a:xfrm>
        </p:grpSpPr>
        <p:sp>
          <p:nvSpPr>
            <p:cNvPr id="27" name="Rectangle 27"/>
            <p:cNvSpPr/>
            <p:nvPr/>
          </p:nvSpPr>
          <p:spPr>
            <a:xfrm>
              <a:off x="838200" y="45339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038987" y="46990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本题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686687" y="4711700"/>
              <a:ext cx="506060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循环体里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用不到 i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，只要正好 n 次，两种都可以。</a:t>
              </a:r>
            </a:p>
          </p:txBody>
        </p:sp>
      </p:grpSp>
      <p:grpSp>
        <p:nvGrpSpPr>
          <p:cNvPr id="35" name="warn"/>
          <p:cNvGrpSpPr/>
          <p:nvPr/>
        </p:nvGrpSpPr>
        <p:grpSpPr>
          <a:xfrm>
            <a:off x="838200" y="5257800"/>
            <a:ext cx="10515600" cy="571500"/>
            <a:chOff x="838200" y="5257800"/>
            <a:chExt cx="10515600" cy="571500"/>
          </a:xfrm>
        </p:grpSpPr>
        <p:sp>
          <p:nvSpPr>
            <p:cNvPr id="31" name="Rectangle 31"/>
            <p:cNvSpPr/>
            <p:nvPr/>
          </p:nvSpPr>
          <p:spPr>
            <a:xfrm>
              <a:off x="838200" y="525780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8200" y="525780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038987" y="54229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配套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686687" y="5435600"/>
              <a:ext cx="755436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上一讲说过：从 0 开始配 &lt;，从 1 开始配 &lt;=；配错了就多一次或少一次。</a:t>
              </a:r>
            </a:p>
          </p:txBody>
        </p:sp>
      </p:grpSp>
      <p:grpSp>
        <p:nvGrpSpPr>
          <p:cNvPr id="37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36" name="TextBox 36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P50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4-2 找最小值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13990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完整代码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096000" cy="3819525"/>
            <a:chOff x="838200" y="2038350"/>
            <a:chExt cx="6096000" cy="38195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096000" cy="38195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38195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203450"/>
              <a:ext cx="4703064" cy="3585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int n, tmp, minnum = 100000000;</a:t>
              </a:r>
              <a:b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n;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for (int i = 0; i &lt; n; i++)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cin &gt;&gt; tmp;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if (tmp &lt; minnum) minnum = tmp;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cout &lt;&lt; minnum &lt;&lt; endl;</a:t>
              </a:r>
              <a:b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1" name="run"/>
          <p:cNvGrpSpPr/>
          <p:nvPr/>
        </p:nvGrpSpPr>
        <p:grpSpPr>
          <a:xfrm>
            <a:off x="7429500" y="2038350"/>
            <a:ext cx="3924300" cy="1533525"/>
            <a:chOff x="7429500" y="2038350"/>
            <a:chExt cx="3924300" cy="1533525"/>
          </a:xfrm>
        </p:grpSpPr>
        <p:sp>
          <p:nvSpPr>
            <p:cNvPr id="13" name="Rectangle 13"/>
            <p:cNvSpPr/>
            <p:nvPr/>
          </p:nvSpPr>
          <p:spPr>
            <a:xfrm>
              <a:off x="7429500" y="2038350"/>
              <a:ext cx="3924300" cy="1533525"/>
            </a:xfrm>
            <a:prstGeom prst="roundRect">
              <a:avLst>
                <a:gd name="adj" fmla="val 496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7429500" y="2038350"/>
              <a:ext cx="3924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7429500" y="2228850"/>
              <a:ext cx="3924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7543800" y="21336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734300" y="21336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7924800" y="21336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223504" y="20955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592187" y="2533650"/>
              <a:ext cx="1098804" cy="9469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</a:t>
              </a:r>
              <a:b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5 3 4 2 6</a:t>
              </a:r>
              <a:br>
                <a:rPr lang="zh-CN" sz="17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25" name="exp"/>
          <p:cNvGrpSpPr/>
          <p:nvPr/>
        </p:nvGrpSpPr>
        <p:grpSpPr>
          <a:xfrm>
            <a:off x="7420356" y="3765550"/>
            <a:ext cx="3933444" cy="1808607"/>
            <a:chOff x="7420356" y="3765550"/>
            <a:chExt cx="3933444" cy="1808607"/>
          </a:xfrm>
        </p:grpSpPr>
        <p:sp>
          <p:nvSpPr>
            <p:cNvPr id="22" name="TextBox 22"/>
            <p:cNvSpPr txBox="1"/>
            <p:nvPr/>
          </p:nvSpPr>
          <p:spPr>
            <a:xfrm>
              <a:off x="7420356" y="37655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代码说明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7429500" y="4095750"/>
              <a:ext cx="3924300" cy="9525"/>
            </a:xfrm>
            <a:custGeom>
              <a:avLst/>
              <a:gdLst/>
              <a:ahLst/>
              <a:cxnLst/>
              <a:rect l="l" t="t" r="r" b="b"/>
              <a:pathLst>
                <a:path w="3924300" h="9525">
                  <a:moveTo>
                    <a:pt x="0" y="0"/>
                  </a:moveTo>
                  <a:lnTo>
                    <a:pt x="39243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7421118" y="4222750"/>
              <a:ext cx="2384679" cy="13514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minnum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：擂主，初值很大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tmp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：每次读入的挑战者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if：挑战成功就换擂主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循环结束后输出擂主</a:t>
              </a:r>
            </a:p>
          </p:txBody>
        </p:sp>
      </p:grpSp>
      <p:grpSp>
        <p:nvGrpSpPr>
          <p:cNvPr id="27" name="bookref"/>
          <p:cNvGrpSpPr/>
          <p:nvPr/>
        </p:nvGrpSpPr>
        <p:grpSpPr>
          <a:xfrm>
            <a:off x="9552889" y="6121400"/>
            <a:ext cx="1807769" cy="264033"/>
            <a:chOff x="9552889" y="6121400"/>
            <a:chExt cx="1807769" cy="264033"/>
          </a:xfrm>
        </p:grpSpPr>
        <p:sp>
          <p:nvSpPr>
            <p:cNvPr id="26" name="TextBox 26"/>
            <p:cNvSpPr txBox="1"/>
            <p:nvPr/>
          </p:nvSpPr>
          <p:spPr>
            <a:xfrm>
              <a:off x="9552889" y="6121400"/>
              <a:ext cx="18077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P49 · OJ B0044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4-2 找最小值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753432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跟踪执行：n = 5，输入 5 3 4 2 6（书上表 4-2）</a:t>
            </a:r>
          </a:p>
        </p:txBody>
      </p:sp>
      <p:grpSp>
        <p:nvGrpSpPr>
          <p:cNvPr id="14" name="thead-w"/>
          <p:cNvGrpSpPr/>
          <p:nvPr/>
        </p:nvGrpSpPr>
        <p:grpSpPr>
          <a:xfrm>
            <a:off x="838200" y="2038350"/>
            <a:ext cx="10515600" cy="533400"/>
            <a:chOff x="838200" y="2038350"/>
            <a:chExt cx="10515600" cy="5334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3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2218" y="2177288"/>
              <a:ext cx="6009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i 的值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410968" y="2177288"/>
              <a:ext cx="68146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i &lt; n ?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934968" y="2177288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循环体执行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592818" y="2177288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循环结束后</a:t>
              </a:r>
            </a:p>
          </p:txBody>
        </p:sp>
      </p:grpSp>
      <p:grpSp>
        <p:nvGrpSpPr>
          <p:cNvPr id="30" name="table-w"/>
          <p:cNvGrpSpPr/>
          <p:nvPr/>
        </p:nvGrpSpPr>
        <p:grpSpPr>
          <a:xfrm>
            <a:off x="838200" y="2711450"/>
            <a:ext cx="1428750" cy="3070225"/>
            <a:chOff x="838200" y="2711450"/>
            <a:chExt cx="1428750" cy="3070225"/>
          </a:xfrm>
        </p:grpSpPr>
        <p:sp>
          <p:nvSpPr>
            <p:cNvPr id="15" name="TextBox 15"/>
            <p:cNvSpPr txBox="1"/>
            <p:nvPr/>
          </p:nvSpPr>
          <p:spPr>
            <a:xfrm>
              <a:off x="982218" y="27114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105150"/>
              <a:ext cx="1428750" cy="9525"/>
            </a:xfrm>
            <a:custGeom>
              <a:avLst/>
              <a:gdLst/>
              <a:ahLst/>
              <a:cxnLst/>
              <a:rect l="l" t="t" r="r" b="b"/>
              <a:pathLst>
                <a:path w="1428750" h="9525">
                  <a:moveTo>
                    <a:pt x="0" y="0"/>
                  </a:moveTo>
                  <a:lnTo>
                    <a:pt x="1428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105150"/>
              <a:ext cx="142875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2218" y="32448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3638550"/>
              <a:ext cx="1428750" cy="9525"/>
            </a:xfrm>
            <a:custGeom>
              <a:avLst/>
              <a:gdLst/>
              <a:ahLst/>
              <a:cxnLst/>
              <a:rect l="l" t="t" r="r" b="b"/>
              <a:pathLst>
                <a:path w="1428750" h="9525">
                  <a:moveTo>
                    <a:pt x="0" y="0"/>
                  </a:moveTo>
                  <a:lnTo>
                    <a:pt x="1428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2218" y="37782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171950"/>
              <a:ext cx="1428750" cy="9525"/>
            </a:xfrm>
            <a:custGeom>
              <a:avLst/>
              <a:gdLst/>
              <a:ahLst/>
              <a:cxnLst/>
              <a:rect l="l" t="t" r="r" b="b"/>
              <a:pathLst>
                <a:path w="1428750" h="9525">
                  <a:moveTo>
                    <a:pt x="0" y="0"/>
                  </a:moveTo>
                  <a:lnTo>
                    <a:pt x="1428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4171950"/>
              <a:ext cx="142875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2218" y="43116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4705350"/>
              <a:ext cx="1428750" cy="9525"/>
            </a:xfrm>
            <a:custGeom>
              <a:avLst/>
              <a:gdLst/>
              <a:ahLst/>
              <a:cxnLst/>
              <a:rect l="l" t="t" r="r" b="b"/>
              <a:pathLst>
                <a:path w="1428750" h="9525">
                  <a:moveTo>
                    <a:pt x="0" y="0"/>
                  </a:moveTo>
                  <a:lnTo>
                    <a:pt x="1428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82218" y="48450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38200" y="5238750"/>
              <a:ext cx="1428750" cy="9525"/>
            </a:xfrm>
            <a:custGeom>
              <a:avLst/>
              <a:gdLst/>
              <a:ahLst/>
              <a:cxnLst/>
              <a:rect l="l" t="t" r="r" b="b"/>
              <a:pathLst>
                <a:path w="1428750" h="9525">
                  <a:moveTo>
                    <a:pt x="0" y="0"/>
                  </a:moveTo>
                  <a:lnTo>
                    <a:pt x="1428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838200" y="5238750"/>
              <a:ext cx="142875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982218" y="5378450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838200" y="5772150"/>
              <a:ext cx="1428750" cy="9525"/>
            </a:xfrm>
            <a:custGeom>
              <a:avLst/>
              <a:gdLst/>
              <a:ahLst/>
              <a:cxnLst/>
              <a:rect l="l" t="t" r="r" b="b"/>
              <a:pathLst>
                <a:path w="1428750" h="9525">
                  <a:moveTo>
                    <a:pt x="0" y="0"/>
                  </a:moveTo>
                  <a:lnTo>
                    <a:pt x="1428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57" name="answers"/>
          <p:cNvGrpSpPr/>
          <p:nvPr/>
        </p:nvGrpSpPr>
        <p:grpSpPr>
          <a:xfrm>
            <a:off x="2266950" y="2711450"/>
            <a:ext cx="9086850" cy="3070225"/>
            <a:chOff x="2266950" y="2711450"/>
            <a:chExt cx="9086850" cy="3070225"/>
          </a:xfrm>
        </p:grpSpPr>
        <p:sp>
          <p:nvSpPr>
            <p:cNvPr id="31" name="Line 31"/>
            <p:cNvSpPr/>
            <p:nvPr/>
          </p:nvSpPr>
          <p:spPr>
            <a:xfrm>
              <a:off x="2266950" y="3105150"/>
              <a:ext cx="9086850" cy="9525"/>
            </a:xfrm>
            <a:custGeom>
              <a:avLst/>
              <a:gdLst/>
              <a:ahLst/>
              <a:cxnLst/>
              <a:rect l="l" t="t" r="r" b="b"/>
              <a:pathLst>
                <a:path w="9086850" h="9525">
                  <a:moveTo>
                    <a:pt x="0" y="0"/>
                  </a:moveTo>
                  <a:lnTo>
                    <a:pt x="9086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2266950" y="3105150"/>
              <a:ext cx="908685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Line 33"/>
            <p:cNvSpPr/>
            <p:nvPr/>
          </p:nvSpPr>
          <p:spPr>
            <a:xfrm>
              <a:off x="2266950" y="3638550"/>
              <a:ext cx="9086850" cy="9525"/>
            </a:xfrm>
            <a:custGeom>
              <a:avLst/>
              <a:gdLst/>
              <a:ahLst/>
              <a:cxnLst/>
              <a:rect l="l" t="t" r="r" b="b"/>
              <a:pathLst>
                <a:path w="9086850" h="9525">
                  <a:moveTo>
                    <a:pt x="0" y="0"/>
                  </a:moveTo>
                  <a:lnTo>
                    <a:pt x="9086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Line 34"/>
            <p:cNvSpPr/>
            <p:nvPr/>
          </p:nvSpPr>
          <p:spPr>
            <a:xfrm>
              <a:off x="2266950" y="4171950"/>
              <a:ext cx="9086850" cy="9525"/>
            </a:xfrm>
            <a:custGeom>
              <a:avLst/>
              <a:gdLst/>
              <a:ahLst/>
              <a:cxnLst/>
              <a:rect l="l" t="t" r="r" b="b"/>
              <a:pathLst>
                <a:path w="9086850" h="9525">
                  <a:moveTo>
                    <a:pt x="0" y="0"/>
                  </a:moveTo>
                  <a:lnTo>
                    <a:pt x="9086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2266950" y="4171950"/>
              <a:ext cx="908685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6" name="Line 36"/>
            <p:cNvSpPr/>
            <p:nvPr/>
          </p:nvSpPr>
          <p:spPr>
            <a:xfrm>
              <a:off x="2266950" y="4705350"/>
              <a:ext cx="9086850" cy="9525"/>
            </a:xfrm>
            <a:custGeom>
              <a:avLst/>
              <a:gdLst/>
              <a:ahLst/>
              <a:cxnLst/>
              <a:rect l="l" t="t" r="r" b="b"/>
              <a:pathLst>
                <a:path w="9086850" h="9525">
                  <a:moveTo>
                    <a:pt x="0" y="0"/>
                  </a:moveTo>
                  <a:lnTo>
                    <a:pt x="9086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7" name="Line 37"/>
            <p:cNvSpPr/>
            <p:nvPr/>
          </p:nvSpPr>
          <p:spPr>
            <a:xfrm>
              <a:off x="2266950" y="5238750"/>
              <a:ext cx="9086850" cy="9525"/>
            </a:xfrm>
            <a:custGeom>
              <a:avLst/>
              <a:gdLst/>
              <a:ahLst/>
              <a:cxnLst/>
              <a:rect l="l" t="t" r="r" b="b"/>
              <a:pathLst>
                <a:path w="9086850" h="9525">
                  <a:moveTo>
                    <a:pt x="0" y="0"/>
                  </a:moveTo>
                  <a:lnTo>
                    <a:pt x="9086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8" name="Rectangle 38"/>
            <p:cNvSpPr/>
            <p:nvPr/>
          </p:nvSpPr>
          <p:spPr>
            <a:xfrm>
              <a:off x="2266950" y="5238750"/>
              <a:ext cx="908685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9" name="Line 39"/>
            <p:cNvSpPr/>
            <p:nvPr/>
          </p:nvSpPr>
          <p:spPr>
            <a:xfrm>
              <a:off x="2266950" y="5772150"/>
              <a:ext cx="9086850" cy="9525"/>
            </a:xfrm>
            <a:custGeom>
              <a:avLst/>
              <a:gdLst/>
              <a:ahLst/>
              <a:cxnLst/>
              <a:rect l="l" t="t" r="r" b="b"/>
              <a:pathLst>
                <a:path w="9086850" h="9525">
                  <a:moveTo>
                    <a:pt x="0" y="0"/>
                  </a:moveTo>
                  <a:lnTo>
                    <a:pt x="9086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2410968" y="271145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3934968" y="2711450"/>
              <a:ext cx="305151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读入 5；5 &lt; 1亿，minnum = 5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9592818" y="2711450"/>
              <a:ext cx="79919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 变为 1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2410968" y="324485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3934968" y="3244850"/>
              <a:ext cx="282939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读入 3；3 &lt; 5，minnum = 3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9592818" y="3244850"/>
              <a:ext cx="79919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 变为 2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2410968" y="377825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3934968" y="3778250"/>
              <a:ext cx="300709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读入 4；4 &lt; 3 不成立，还是 3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9592818" y="3778250"/>
              <a:ext cx="79919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 变为 3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2410968" y="431165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3934968" y="4311650"/>
              <a:ext cx="282939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读入 2；2 &lt; 3，minnum = 2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9592818" y="4311650"/>
              <a:ext cx="79919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 变为 4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2410968" y="484505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3934968" y="4845050"/>
              <a:ext cx="300709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读入 6；6 &lt; 2 不成立，还是 2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9592818" y="4845050"/>
              <a:ext cx="79919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 变为 5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2410968" y="5378450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不成立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3934968" y="5378450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跳出循环</a:t>
              </a:r>
            </a:p>
          </p:txBody>
        </p:sp>
      </p:grpSp>
      <p:grpSp>
        <p:nvGrpSpPr>
          <p:cNvPr id="59" name="bookref"/>
          <p:cNvGrpSpPr/>
          <p:nvPr/>
        </p:nvGrpSpPr>
        <p:grpSpPr>
          <a:xfrm>
            <a:off x="10015290" y="6121400"/>
            <a:ext cx="1345368" cy="264033"/>
            <a:chOff x="10015290" y="6121400"/>
            <a:chExt cx="1345368" cy="264033"/>
          </a:xfrm>
        </p:grpSpPr>
        <p:sp>
          <p:nvSpPr>
            <p:cNvPr id="58" name="TextBox 58"/>
            <p:cNvSpPr txBox="1"/>
            <p:nvPr/>
          </p:nvSpPr>
          <p:spPr>
            <a:xfrm>
              <a:off x="10015290" y="6121400"/>
              <a:ext cx="134536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P49 表 4-2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4-2 找最小值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42123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循环变量的作用域：出了循环，i 就不见了</a:t>
            </a:r>
          </a:p>
        </p:txBody>
      </p:sp>
      <p:grpSp>
        <p:nvGrpSpPr>
          <p:cNvPr id="12" name="bad"/>
          <p:cNvGrpSpPr/>
          <p:nvPr/>
        </p:nvGrpSpPr>
        <p:grpSpPr>
          <a:xfrm>
            <a:off x="838200" y="2038350"/>
            <a:ext cx="5715000" cy="1485900"/>
            <a:chOff x="838200" y="2038350"/>
            <a:chExt cx="5715000" cy="14859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715000" cy="148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1485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190750"/>
              <a:ext cx="3774694" cy="1251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i = 0; i &lt; n; i++)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tmp;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这里能用 i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cout &lt;&lt; i;    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编译出错！</a:t>
              </a:r>
            </a:p>
          </p:txBody>
        </p:sp>
      </p:grpSp>
      <p:grpSp>
        <p:nvGrpSpPr>
          <p:cNvPr id="16" name="why"/>
          <p:cNvGrpSpPr/>
          <p:nvPr/>
        </p:nvGrpSpPr>
        <p:grpSpPr>
          <a:xfrm>
            <a:off x="7039356" y="2032000"/>
            <a:ext cx="4314444" cy="1518476"/>
            <a:chOff x="7039356" y="2032000"/>
            <a:chExt cx="4314444" cy="1518476"/>
          </a:xfrm>
        </p:grpSpPr>
        <p:sp>
          <p:nvSpPr>
            <p:cNvPr id="13" name="TextBox 13"/>
            <p:cNvSpPr txBox="1"/>
            <p:nvPr/>
          </p:nvSpPr>
          <p:spPr>
            <a:xfrm>
              <a:off x="7039356" y="20320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为什么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7048500" y="2362200"/>
              <a:ext cx="4305300" cy="9525"/>
            </a:xfrm>
            <a:custGeom>
              <a:avLst/>
              <a:gdLst/>
              <a:ahLst/>
              <a:cxnLst/>
              <a:rect l="l" t="t" r="r" b="b"/>
              <a:pathLst>
                <a:path w="4305300" h="9525">
                  <a:moveTo>
                    <a:pt x="0" y="0"/>
                  </a:moveTo>
                  <a:lnTo>
                    <a:pt x="43053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039737" y="2451100"/>
              <a:ext cx="2431288" cy="1099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在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 )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里定义的 i，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只在这个循环里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有效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循环结束，i 就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消失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了。</a:t>
              </a:r>
            </a:p>
          </p:txBody>
        </p:sp>
      </p:grpSp>
      <p:grpSp>
        <p:nvGrpSpPr>
          <p:cNvPr id="20" name="good"/>
          <p:cNvGrpSpPr/>
          <p:nvPr/>
        </p:nvGrpSpPr>
        <p:grpSpPr>
          <a:xfrm>
            <a:off x="838200" y="3848100"/>
            <a:ext cx="5715000" cy="1181100"/>
            <a:chOff x="838200" y="3848100"/>
            <a:chExt cx="5715000" cy="1181100"/>
          </a:xfrm>
        </p:grpSpPr>
        <p:sp>
          <p:nvSpPr>
            <p:cNvPr id="17" name="Rectangle 17"/>
            <p:cNvSpPr/>
            <p:nvPr/>
          </p:nvSpPr>
          <p:spPr>
            <a:xfrm>
              <a:off x="838200" y="3848100"/>
              <a:ext cx="5715000" cy="1181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848100"/>
              <a:ext cx="38100" cy="1181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38987" y="4000500"/>
              <a:ext cx="4473702" cy="9469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int i;             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定义在循环外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 = 0; i &lt; n; i++) { …… }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cout &lt;&lt; i;         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可以，输出 n</a:t>
              </a:r>
            </a:p>
          </p:txBody>
        </p:sp>
      </p:grpSp>
      <p:grpSp>
        <p:nvGrpSpPr>
          <p:cNvPr id="24" name="keep"/>
          <p:cNvGrpSpPr/>
          <p:nvPr/>
        </p:nvGrpSpPr>
        <p:grpSpPr>
          <a:xfrm>
            <a:off x="7039356" y="3841750"/>
            <a:ext cx="4314444" cy="1518476"/>
            <a:chOff x="7039356" y="3841750"/>
            <a:chExt cx="4314444" cy="1518476"/>
          </a:xfrm>
        </p:grpSpPr>
        <p:sp>
          <p:nvSpPr>
            <p:cNvPr id="21" name="TextBox 21"/>
            <p:cNvSpPr txBox="1"/>
            <p:nvPr/>
          </p:nvSpPr>
          <p:spPr>
            <a:xfrm>
              <a:off x="7039356" y="3841750"/>
              <a:ext cx="19943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循环外的"长期工"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7048500" y="4171950"/>
              <a:ext cx="4305300" cy="9525"/>
            </a:xfrm>
            <a:custGeom>
              <a:avLst/>
              <a:gdLst/>
              <a:ahLst/>
              <a:cxnLst/>
              <a:rect l="l" t="t" r="r" b="b"/>
              <a:pathLst>
                <a:path w="4305300" h="9525">
                  <a:moveTo>
                    <a:pt x="0" y="0"/>
                  </a:moveTo>
                  <a:lnTo>
                    <a:pt x="43053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039737" y="4260850"/>
              <a:ext cx="2638806" cy="1099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minnum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sum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这些循环后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还要用的变量，必须定义在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外面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8" name="note"/>
          <p:cNvGrpSpPr/>
          <p:nvPr/>
        </p:nvGrpSpPr>
        <p:grpSpPr>
          <a:xfrm>
            <a:off x="838200" y="5581650"/>
            <a:ext cx="10515600" cy="552450"/>
            <a:chOff x="838200" y="5581650"/>
            <a:chExt cx="10515600" cy="552450"/>
          </a:xfrm>
        </p:grpSpPr>
        <p:sp>
          <p:nvSpPr>
            <p:cNvPr id="25" name="Rectangle 25"/>
            <p:cNvSpPr/>
            <p:nvPr/>
          </p:nvSpPr>
          <p:spPr>
            <a:xfrm>
              <a:off x="838200" y="558165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9749" y="57531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649349" y="5753100"/>
              <a:ext cx="680693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请在书本 P49 最后一段旁边写：for 括号里定义的 i，只在循环里有效。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4-2 找最小值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另一种写法：第一个数直接当擂主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858000" cy="2705100"/>
            <a:chOff x="838200" y="2038350"/>
            <a:chExt cx="6858000" cy="27051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858000" cy="2705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705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190750"/>
              <a:ext cx="5871718" cy="24709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n, tmp, minnum;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n;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cin &gt;&gt; minnum;            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第 1 个数先当擂主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for (int i = 1; i &lt; n; i++) {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剩下 n - 1 个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tmp;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if (tmp &lt; minnum) minnum = tmp;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minnum &lt;&lt; endl;</a:t>
              </a:r>
            </a:p>
          </p:txBody>
        </p:sp>
      </p:grpSp>
      <p:grpSp>
        <p:nvGrpSpPr>
          <p:cNvPr id="16" name="e1"/>
          <p:cNvGrpSpPr/>
          <p:nvPr/>
        </p:nvGrpSpPr>
        <p:grpSpPr>
          <a:xfrm>
            <a:off x="8087106" y="2032000"/>
            <a:ext cx="3266694" cy="1518476"/>
            <a:chOff x="8087106" y="2032000"/>
            <a:chExt cx="3266694" cy="1518476"/>
          </a:xfrm>
        </p:grpSpPr>
        <p:sp>
          <p:nvSpPr>
            <p:cNvPr id="13" name="TextBox 13"/>
            <p:cNvSpPr txBox="1"/>
            <p:nvPr/>
          </p:nvSpPr>
          <p:spPr>
            <a:xfrm>
              <a:off x="8087106" y="20320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好处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096250" y="2362200"/>
              <a:ext cx="3257550" cy="9525"/>
            </a:xfrm>
            <a:custGeom>
              <a:avLst/>
              <a:gdLst/>
              <a:ahLst/>
              <a:cxnLst/>
              <a:rect l="l" t="t" r="r" b="b"/>
              <a:pathLst>
                <a:path w="3257550" h="9525">
                  <a:moveTo>
                    <a:pt x="0" y="0"/>
                  </a:moveTo>
                  <a:lnTo>
                    <a:pt x="32575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087487" y="2451100"/>
              <a:ext cx="2201926" cy="1099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不用操心初值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该设多大，擂主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一开始就是真实的数。</a:t>
              </a:r>
            </a:p>
          </p:txBody>
        </p:sp>
      </p:grpSp>
      <p:grpSp>
        <p:nvGrpSpPr>
          <p:cNvPr id="20" name="e2"/>
          <p:cNvGrpSpPr/>
          <p:nvPr/>
        </p:nvGrpSpPr>
        <p:grpSpPr>
          <a:xfrm>
            <a:off x="8087106" y="3898900"/>
            <a:ext cx="3266694" cy="1137476"/>
            <a:chOff x="8087106" y="3898900"/>
            <a:chExt cx="3266694" cy="1137476"/>
          </a:xfrm>
        </p:grpSpPr>
        <p:sp>
          <p:nvSpPr>
            <p:cNvPr id="17" name="TextBox 17"/>
            <p:cNvSpPr txBox="1"/>
            <p:nvPr/>
          </p:nvSpPr>
          <p:spPr>
            <a:xfrm>
              <a:off x="8087106" y="38989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096250" y="4229100"/>
              <a:ext cx="3257550" cy="9525"/>
            </a:xfrm>
            <a:custGeom>
              <a:avLst/>
              <a:gdLst/>
              <a:ahLst/>
              <a:cxnLst/>
              <a:rect l="l" t="t" r="r" b="b"/>
              <a:pathLst>
                <a:path w="3257550" h="9525">
                  <a:moveTo>
                    <a:pt x="0" y="0"/>
                  </a:moveTo>
                  <a:lnTo>
                    <a:pt x="32575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087487" y="4318000"/>
              <a:ext cx="2016252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1 个数已经读了，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循环只剩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 − 1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次。</a:t>
              </a:r>
            </a:p>
          </p:txBody>
        </p:sp>
      </p:grpSp>
      <p:grpSp>
        <p:nvGrpSpPr>
          <p:cNvPr id="24" name="note"/>
          <p:cNvGrpSpPr/>
          <p:nvPr/>
        </p:nvGrpSpPr>
        <p:grpSpPr>
          <a:xfrm>
            <a:off x="838200" y="5410200"/>
            <a:ext cx="10515600" cy="571500"/>
            <a:chOff x="838200" y="5410200"/>
            <a:chExt cx="10515600" cy="571500"/>
          </a:xfrm>
        </p:grpSpPr>
        <p:sp>
          <p:nvSpPr>
            <p:cNvPr id="21" name="Rectangle 21"/>
            <p:cNvSpPr/>
            <p:nvPr/>
          </p:nvSpPr>
          <p:spPr>
            <a:xfrm>
              <a:off x="838200" y="54102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38987" y="55753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课后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686687" y="5588000"/>
              <a:ext cx="75519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两种写法结果相同。请课后自己把这种写法敲一遍，提交到 B0044 试试。</a:t>
              </a:r>
            </a:p>
          </p:txBody>
        </p:sp>
      </p:grpSp>
      <p:grpSp>
        <p:nvGrpSpPr>
          <p:cNvPr id="26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5" name="TextBox 25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P50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4-2 找最小值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68165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现成的工具：min() 和 max()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108200"/>
            <a:ext cx="6115050" cy="352044"/>
            <a:chOff x="829056" y="2108200"/>
            <a:chExt cx="6115050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61150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"两个数里挑小的"太常用了，C++ 准备好了现成的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函数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</a:p>
          </p:txBody>
        </p:sp>
      </p:grpSp>
      <p:grpSp>
        <p:nvGrpSpPr>
          <p:cNvPr id="20" name="min"/>
          <p:cNvGrpSpPr/>
          <p:nvPr/>
        </p:nvGrpSpPr>
        <p:grpSpPr>
          <a:xfrm>
            <a:off x="838200" y="2571750"/>
            <a:ext cx="5143500" cy="2000250"/>
            <a:chOff x="838200" y="2571750"/>
            <a:chExt cx="5143500" cy="2000250"/>
          </a:xfrm>
        </p:grpSpPr>
        <p:sp>
          <p:nvSpPr>
            <p:cNvPr id="11" name="Rectangle 11"/>
            <p:cNvSpPr/>
            <p:nvPr/>
          </p:nvSpPr>
          <p:spPr>
            <a:xfrm>
              <a:off x="838200" y="2571750"/>
              <a:ext cx="5143500" cy="2000250"/>
            </a:xfrm>
            <a:prstGeom prst="roundRect">
              <a:avLst>
                <a:gd name="adj" fmla="val 5714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57175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" y="2857500"/>
              <a:ext cx="51435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38606" y="2689225"/>
              <a:ext cx="16369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min：比小机器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1047750" y="3295650"/>
              <a:ext cx="2857500" cy="6191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1047750" y="3295650"/>
              <a:ext cx="38100" cy="6191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246632" y="3460750"/>
              <a:ext cx="142071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min(5, 3)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179570" y="3429000"/>
              <a:ext cx="69755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→  </a:t>
              </a:r>
              <a:r>
                <a:rPr lang="zh-CN" sz="22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38987" y="4165600"/>
              <a:ext cx="302762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给它两个数，得到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较小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的那个</a:t>
              </a:r>
            </a:p>
          </p:txBody>
        </p:sp>
      </p:grpSp>
      <p:grpSp>
        <p:nvGrpSpPr>
          <p:cNvPr id="30" name="max"/>
          <p:cNvGrpSpPr/>
          <p:nvPr/>
        </p:nvGrpSpPr>
        <p:grpSpPr>
          <a:xfrm>
            <a:off x="6210300" y="2571750"/>
            <a:ext cx="5143500" cy="2000250"/>
            <a:chOff x="6210300" y="2571750"/>
            <a:chExt cx="5143500" cy="2000250"/>
          </a:xfrm>
        </p:grpSpPr>
        <p:sp>
          <p:nvSpPr>
            <p:cNvPr id="21" name="Rectangle 21"/>
            <p:cNvSpPr/>
            <p:nvPr/>
          </p:nvSpPr>
          <p:spPr>
            <a:xfrm>
              <a:off x="6210300" y="2571750"/>
              <a:ext cx="5143500" cy="2000250"/>
            </a:xfrm>
            <a:prstGeom prst="roundRect">
              <a:avLst>
                <a:gd name="adj" fmla="val 5714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6210300" y="257175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6210300" y="2857500"/>
              <a:ext cx="514350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6410706" y="2689225"/>
              <a:ext cx="170056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max：比大机器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6419850" y="3295650"/>
              <a:ext cx="2857500" cy="6191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6419850" y="3295650"/>
              <a:ext cx="38100" cy="6191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6618732" y="3460750"/>
              <a:ext cx="142071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max(5, 3)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9551670" y="3429000"/>
              <a:ext cx="69755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→  </a:t>
              </a:r>
              <a:r>
                <a:rPr lang="zh-CN" sz="22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411087" y="4165600"/>
              <a:ext cx="302762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给它两个数，得到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较大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的那个</a:t>
              </a:r>
            </a:p>
          </p:txBody>
        </p:sp>
      </p:grpSp>
      <p:grpSp>
        <p:nvGrpSpPr>
          <p:cNvPr id="38" name="how"/>
          <p:cNvGrpSpPr/>
          <p:nvPr/>
        </p:nvGrpSpPr>
        <p:grpSpPr>
          <a:xfrm>
            <a:off x="838200" y="4800600"/>
            <a:ext cx="10515600" cy="1171575"/>
            <a:chOff x="838200" y="4800600"/>
            <a:chExt cx="10515600" cy="1171575"/>
          </a:xfrm>
        </p:grpSpPr>
        <p:sp>
          <p:nvSpPr>
            <p:cNvPr id="31" name="Rectangle 31"/>
            <p:cNvSpPr/>
            <p:nvPr/>
          </p:nvSpPr>
          <p:spPr>
            <a:xfrm>
              <a:off x="838200" y="4800600"/>
              <a:ext cx="6096000" cy="11334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8200" y="4800600"/>
              <a:ext cx="38100" cy="11334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039368" y="4965700"/>
              <a:ext cx="4689729" cy="8942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#include &lt;algorithm&gt;   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先把工具库拿过来</a:t>
              </a:r>
              <a:b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a = 2, b = 3;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int m = min(a, b);    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m 是 2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7239000" y="4800600"/>
              <a:ext cx="4114800" cy="117157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7239000" y="4800600"/>
              <a:ext cx="47625" cy="11715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7440168" y="49498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7440168" y="5222875"/>
              <a:ext cx="2877121" cy="6465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一次只能比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两个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数；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三个数写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min(a, min(b, c))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4-2 找最小值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36459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 min() 改写打擂台；找最大值怎么办？</a:t>
            </a:r>
          </a:p>
        </p:txBody>
      </p:sp>
      <p:grpSp>
        <p:nvGrpSpPr>
          <p:cNvPr id="17" name="cmp"/>
          <p:cNvGrpSpPr/>
          <p:nvPr/>
        </p:nvGrpSpPr>
        <p:grpSpPr>
          <a:xfrm>
            <a:off x="829056" y="2038350"/>
            <a:ext cx="10524744" cy="1336294"/>
            <a:chOff x="829056" y="2038350"/>
            <a:chExt cx="10524744" cy="1336294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4953000" cy="5810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581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212975"/>
              <a:ext cx="414977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(tmp &lt; minnum) minnum = tmp;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5943600" y="2238375"/>
              <a:ext cx="419100" cy="247650"/>
            </a:xfrm>
            <a:custGeom>
              <a:avLst/>
              <a:gdLst/>
              <a:ahLst/>
              <a:cxnLst/>
              <a:rect l="l" t="t" r="r" b="b"/>
              <a:pathLst>
                <a:path w="419100" h="247650">
                  <a:moveTo>
                    <a:pt x="0" y="69342"/>
                  </a:moveTo>
                  <a:lnTo>
                    <a:pt x="295275" y="69342"/>
                  </a:lnTo>
                  <a:lnTo>
                    <a:pt x="295275" y="0"/>
                  </a:lnTo>
                  <a:lnTo>
                    <a:pt x="419100" y="123825"/>
                  </a:lnTo>
                  <a:lnTo>
                    <a:pt x="295275" y="247650"/>
                  </a:lnTo>
                  <a:lnTo>
                    <a:pt x="295275" y="178308"/>
                  </a:lnTo>
                  <a:lnTo>
                    <a:pt x="0" y="17830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6515100" y="2038350"/>
              <a:ext cx="4838700" cy="5810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6515100" y="2038350"/>
              <a:ext cx="38100" cy="581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715506" y="2212975"/>
              <a:ext cx="34834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minnum = min(minnum, tmp);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29056" y="3022600"/>
              <a:ext cx="490095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意思：新擂主 = 旧擂主和挑战者中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较小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的那个</a:t>
              </a:r>
            </a:p>
          </p:txBody>
        </p:sp>
      </p:grpSp>
      <p:grpSp>
        <p:nvGrpSpPr>
          <p:cNvPr id="22" name="q"/>
          <p:cNvGrpSpPr/>
          <p:nvPr/>
        </p:nvGrpSpPr>
        <p:grpSpPr>
          <a:xfrm>
            <a:off x="838200" y="3581400"/>
            <a:ext cx="10515600" cy="571500"/>
            <a:chOff x="838200" y="3581400"/>
            <a:chExt cx="10515600" cy="571500"/>
          </a:xfrm>
        </p:grpSpPr>
        <p:sp>
          <p:nvSpPr>
            <p:cNvPr id="18" name="Rectangle 18"/>
            <p:cNvSpPr/>
            <p:nvPr/>
          </p:nvSpPr>
          <p:spPr>
            <a:xfrm>
              <a:off x="838200" y="35814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35814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038987" y="3759200"/>
              <a:ext cx="21392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想一想（书本 P49）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277362" y="3746500"/>
              <a:ext cx="603773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如果要找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最大值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，擂主的初值该设成多少？比较要怎么改？</a:t>
              </a:r>
            </a:p>
          </p:txBody>
        </p:sp>
      </p:grpSp>
      <p:grpSp>
        <p:nvGrpSpPr>
          <p:cNvPr id="28" name="a"/>
          <p:cNvGrpSpPr/>
          <p:nvPr/>
        </p:nvGrpSpPr>
        <p:grpSpPr>
          <a:xfrm>
            <a:off x="838200" y="4381500"/>
            <a:ext cx="10515600" cy="1676400"/>
            <a:chOff x="838200" y="4381500"/>
            <a:chExt cx="10515600" cy="1676400"/>
          </a:xfrm>
        </p:grpSpPr>
        <p:sp>
          <p:nvSpPr>
            <p:cNvPr id="23" name="Rectangle 23"/>
            <p:cNvSpPr/>
            <p:nvPr/>
          </p:nvSpPr>
          <p:spPr>
            <a:xfrm>
              <a:off x="838200" y="4381500"/>
              <a:ext cx="10515600" cy="1676400"/>
            </a:xfrm>
            <a:prstGeom prst="roundRect">
              <a:avLst>
                <a:gd name="adj" fmla="val 6818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4381500"/>
              <a:ext cx="1051560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4667250"/>
              <a:ext cx="1051560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8606" y="4498975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38987" y="4953000"/>
              <a:ext cx="8744204" cy="7374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初值要比所有可能的数都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小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：本题每个数 ≥ 0，可以设成 −1；也可以让第一个数当擂主。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比较改成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(tmp &gt; maxnum) maxnum = tmp;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，或写成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maxnum = max(maxnum, tmp);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三、例 4-2 找最小值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打擂台的四步</a:t>
            </a:r>
          </a:p>
        </p:txBody>
      </p:sp>
      <p:grpSp>
        <p:nvGrpSpPr>
          <p:cNvPr id="15" name="s1"/>
          <p:cNvGrpSpPr/>
          <p:nvPr/>
        </p:nvGrpSpPr>
        <p:grpSpPr>
          <a:xfrm>
            <a:off x="838200" y="2038350"/>
            <a:ext cx="2400300" cy="2476500"/>
            <a:chOff x="838200" y="2038350"/>
            <a:chExt cx="2400300" cy="24765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2400300" cy="2476500"/>
            </a:xfrm>
            <a:prstGeom prst="roundRect">
              <a:avLst>
                <a:gd name="adj" fmla="val 4762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24003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324100"/>
              <a:ext cx="24003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606" y="2155825"/>
              <a:ext cx="11650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  搭擂台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00887" y="2673350"/>
              <a:ext cx="1765046" cy="6993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定义擂主变量，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初值设成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很弱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的数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02411" y="3968750"/>
              <a:ext cx="1906966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minnum = 100000000</a:t>
              </a:r>
            </a:p>
          </p:txBody>
        </p:sp>
      </p:grpSp>
      <p:grpSp>
        <p:nvGrpSpPr>
          <p:cNvPr id="23" name="s2"/>
          <p:cNvGrpSpPr/>
          <p:nvPr/>
        </p:nvGrpSpPr>
        <p:grpSpPr>
          <a:xfrm>
            <a:off x="3238500" y="2038350"/>
            <a:ext cx="2714625" cy="2476500"/>
            <a:chOff x="3238500" y="2038350"/>
            <a:chExt cx="2714625" cy="2476500"/>
          </a:xfrm>
        </p:grpSpPr>
        <p:sp>
          <p:nvSpPr>
            <p:cNvPr id="16" name="Freeform 16"/>
            <p:cNvSpPr/>
            <p:nvPr/>
          </p:nvSpPr>
          <p:spPr>
            <a:xfrm>
              <a:off x="3238500" y="3124200"/>
              <a:ext cx="266700" cy="228600"/>
            </a:xfrm>
            <a:custGeom>
              <a:avLst/>
              <a:gdLst/>
              <a:ahLst/>
              <a:cxnLst/>
              <a:rect l="l" t="t" r="r" b="b"/>
              <a:pathLst>
                <a:path w="266700" h="228600">
                  <a:moveTo>
                    <a:pt x="0" y="64008"/>
                  </a:moveTo>
                  <a:lnTo>
                    <a:pt x="152400" y="64008"/>
                  </a:lnTo>
                  <a:lnTo>
                    <a:pt x="152400" y="0"/>
                  </a:lnTo>
                  <a:lnTo>
                    <a:pt x="266700" y="114300"/>
                  </a:lnTo>
                  <a:lnTo>
                    <a:pt x="152400" y="228600"/>
                  </a:lnTo>
                  <a:lnTo>
                    <a:pt x="152400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3552825" y="2038350"/>
              <a:ext cx="2400300" cy="2476500"/>
            </a:xfrm>
            <a:prstGeom prst="roundRect">
              <a:avLst>
                <a:gd name="adj" fmla="val 4762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3552825" y="2038350"/>
              <a:ext cx="240030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3552825" y="2324100"/>
              <a:ext cx="240030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3753231" y="2155825"/>
              <a:ext cx="16496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  挑战者上台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715512" y="2673350"/>
              <a:ext cx="1568450" cy="6993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循环 n 次，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每次读入一个数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717036" y="3968750"/>
              <a:ext cx="1170998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cin &gt;&gt; tmp;</a:t>
              </a:r>
            </a:p>
          </p:txBody>
        </p:sp>
      </p:grpSp>
      <p:grpSp>
        <p:nvGrpSpPr>
          <p:cNvPr id="31" name="s3"/>
          <p:cNvGrpSpPr/>
          <p:nvPr/>
        </p:nvGrpSpPr>
        <p:grpSpPr>
          <a:xfrm>
            <a:off x="5953125" y="2038350"/>
            <a:ext cx="2714625" cy="2476500"/>
            <a:chOff x="5953125" y="2038350"/>
            <a:chExt cx="2714625" cy="2476500"/>
          </a:xfrm>
        </p:grpSpPr>
        <p:sp>
          <p:nvSpPr>
            <p:cNvPr id="24" name="Freeform 24"/>
            <p:cNvSpPr/>
            <p:nvPr/>
          </p:nvSpPr>
          <p:spPr>
            <a:xfrm>
              <a:off x="5953125" y="3124200"/>
              <a:ext cx="266700" cy="228600"/>
            </a:xfrm>
            <a:custGeom>
              <a:avLst/>
              <a:gdLst/>
              <a:ahLst/>
              <a:cxnLst/>
              <a:rect l="l" t="t" r="r" b="b"/>
              <a:pathLst>
                <a:path w="266700" h="228600">
                  <a:moveTo>
                    <a:pt x="0" y="64008"/>
                  </a:moveTo>
                  <a:lnTo>
                    <a:pt x="152400" y="64008"/>
                  </a:lnTo>
                  <a:lnTo>
                    <a:pt x="152400" y="0"/>
                  </a:lnTo>
                  <a:lnTo>
                    <a:pt x="266700" y="114300"/>
                  </a:lnTo>
                  <a:lnTo>
                    <a:pt x="152400" y="228600"/>
                  </a:lnTo>
                  <a:lnTo>
                    <a:pt x="152400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6267450" y="2038350"/>
              <a:ext cx="2400300" cy="2476500"/>
            </a:xfrm>
            <a:prstGeom prst="roundRect">
              <a:avLst>
                <a:gd name="adj" fmla="val 4762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6267450" y="2038350"/>
              <a:ext cx="24003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6267450" y="2324100"/>
              <a:ext cx="24003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6467856" y="2155825"/>
              <a:ext cx="14073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  判断胜负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430137" y="2673350"/>
              <a:ext cx="1328166" cy="6993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挑战者更强，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就成为新擂主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431661" y="3968750"/>
              <a:ext cx="1801828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if (tmp &lt; minnum)</a:t>
              </a:r>
            </a:p>
          </p:txBody>
        </p:sp>
      </p:grpSp>
      <p:grpSp>
        <p:nvGrpSpPr>
          <p:cNvPr id="39" name="s4"/>
          <p:cNvGrpSpPr/>
          <p:nvPr/>
        </p:nvGrpSpPr>
        <p:grpSpPr>
          <a:xfrm>
            <a:off x="8667750" y="2038350"/>
            <a:ext cx="2714625" cy="2476500"/>
            <a:chOff x="8667750" y="2038350"/>
            <a:chExt cx="2714625" cy="2476500"/>
          </a:xfrm>
        </p:grpSpPr>
        <p:sp>
          <p:nvSpPr>
            <p:cNvPr id="32" name="Freeform 32"/>
            <p:cNvSpPr/>
            <p:nvPr/>
          </p:nvSpPr>
          <p:spPr>
            <a:xfrm>
              <a:off x="8667750" y="3124200"/>
              <a:ext cx="266700" cy="228600"/>
            </a:xfrm>
            <a:custGeom>
              <a:avLst/>
              <a:gdLst/>
              <a:ahLst/>
              <a:cxnLst/>
              <a:rect l="l" t="t" r="r" b="b"/>
              <a:pathLst>
                <a:path w="266700" h="228600">
                  <a:moveTo>
                    <a:pt x="0" y="64008"/>
                  </a:moveTo>
                  <a:lnTo>
                    <a:pt x="152400" y="64008"/>
                  </a:lnTo>
                  <a:lnTo>
                    <a:pt x="152400" y="0"/>
                  </a:lnTo>
                  <a:lnTo>
                    <a:pt x="266700" y="114300"/>
                  </a:lnTo>
                  <a:lnTo>
                    <a:pt x="152400" y="228600"/>
                  </a:lnTo>
                  <a:lnTo>
                    <a:pt x="152400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8982075" y="2038350"/>
              <a:ext cx="2400300" cy="2476500"/>
            </a:xfrm>
            <a:prstGeom prst="roundRect">
              <a:avLst>
                <a:gd name="adj" fmla="val 4762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8982075" y="2038350"/>
              <a:ext cx="240030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8982075" y="2324100"/>
              <a:ext cx="240030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9182481" y="2155825"/>
              <a:ext cx="14073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  宣布冠军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9144762" y="2673350"/>
              <a:ext cx="1328166" cy="6993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循环结束后，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输出擂主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9146286" y="3968750"/>
              <a:ext cx="1591551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4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cout &lt;&lt; minnum;</a:t>
              </a:r>
            </a:p>
          </p:txBody>
        </p:sp>
      </p:grpSp>
      <p:grpSp>
        <p:nvGrpSpPr>
          <p:cNvPr id="43" name="core"/>
          <p:cNvGrpSpPr/>
          <p:nvPr/>
        </p:nvGrpSpPr>
        <p:grpSpPr>
          <a:xfrm>
            <a:off x="838200" y="4762500"/>
            <a:ext cx="10515600" cy="571500"/>
            <a:chOff x="838200" y="4762500"/>
            <a:chExt cx="10515600" cy="571500"/>
          </a:xfrm>
        </p:grpSpPr>
        <p:sp>
          <p:nvSpPr>
            <p:cNvPr id="40" name="Rectangle 40"/>
            <p:cNvSpPr/>
            <p:nvPr/>
          </p:nvSpPr>
          <p:spPr>
            <a:xfrm>
              <a:off x="838200" y="47625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1038987" y="492760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核心思想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2124837" y="4927600"/>
              <a:ext cx="719546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只记住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当前最优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的值，不断和新的挑战者比较。找最大、最小都能用。</a:t>
              </a:r>
            </a:p>
          </p:txBody>
        </p:sp>
      </p:grpSp>
      <p:grpSp>
        <p:nvGrpSpPr>
          <p:cNvPr id="47" name="note-w"/>
          <p:cNvGrpSpPr/>
          <p:nvPr/>
        </p:nvGrpSpPr>
        <p:grpSpPr>
          <a:xfrm>
            <a:off x="838200" y="5543550"/>
            <a:ext cx="10515600" cy="552450"/>
            <a:chOff x="838200" y="5543550"/>
            <a:chExt cx="10515600" cy="552450"/>
          </a:xfrm>
        </p:grpSpPr>
        <p:sp>
          <p:nvSpPr>
            <p:cNvPr id="44" name="Rectangle 44"/>
            <p:cNvSpPr/>
            <p:nvPr/>
          </p:nvSpPr>
          <p:spPr>
            <a:xfrm>
              <a:off x="838200" y="554355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1039749" y="57150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1649349" y="5715000"/>
              <a:ext cx="546693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请把打擂台的四步和核心思想记在书本 P49 例 4-2 旁边。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第四部分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995557" y="3111500"/>
            <a:ext cx="4200887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例 4-3 分类平均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4141798" y="4038600"/>
            <a:ext cx="3908405" cy="308991"/>
            <a:chOff x="4141798" y="4038600"/>
            <a:chExt cx="3908405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4141798" y="4038600"/>
              <a:ext cx="390840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复习累加 · 分两类统计 · 传送带和分拣员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4-3 分类平均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26971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复习：累加，换成 for 来写</a:t>
            </a:r>
          </a:p>
        </p:txBody>
      </p:sp>
      <p:grpSp>
        <p:nvGrpSpPr>
          <p:cNvPr id="14" name="w"/>
          <p:cNvGrpSpPr/>
          <p:nvPr/>
        </p:nvGrpSpPr>
        <p:grpSpPr>
          <a:xfrm>
            <a:off x="829056" y="1993900"/>
            <a:ext cx="4962144" cy="2663825"/>
            <a:chOff x="829056" y="1993900"/>
            <a:chExt cx="4962144" cy="2663825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1993900"/>
              <a:ext cx="224820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上一讲的 while 写法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838200" y="232410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438400"/>
              <a:ext cx="4953000" cy="22193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438400"/>
              <a:ext cx="38100" cy="22193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9368" y="2603500"/>
              <a:ext cx="2091309" cy="19800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sum = 0;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i = 1;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 (i &lt;= 100)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sum += i;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i++;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sum;</a:t>
              </a:r>
            </a:p>
          </p:txBody>
        </p:sp>
      </p:grpSp>
      <p:grpSp>
        <p:nvGrpSpPr>
          <p:cNvPr id="29" name="f"/>
          <p:cNvGrpSpPr/>
          <p:nvPr/>
        </p:nvGrpSpPr>
        <p:grpSpPr>
          <a:xfrm>
            <a:off x="6391656" y="1993900"/>
            <a:ext cx="4962144" cy="3073400"/>
            <a:chOff x="6391656" y="1993900"/>
            <a:chExt cx="4962144" cy="3073400"/>
          </a:xfrm>
        </p:grpSpPr>
        <p:sp>
          <p:nvSpPr>
            <p:cNvPr id="15" name="TextBox 15"/>
            <p:cNvSpPr txBox="1"/>
            <p:nvPr/>
          </p:nvSpPr>
          <p:spPr>
            <a:xfrm>
              <a:off x="6391656" y="1993900"/>
              <a:ext cx="9990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改成 for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6400800" y="232410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6400800" y="2438400"/>
              <a:ext cx="4953000" cy="16668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6400800" y="2438400"/>
              <a:ext cx="38100" cy="16668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601968" y="2603500"/>
              <a:ext cx="3704844" cy="14276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 sum = 0;</a:t>
              </a:r>
              <a:b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 (int i = 1; i &lt;= 100; i++) {</a:t>
              </a:r>
              <a:b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sum += i;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cout &lt;&lt; sum;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6400800" y="4152900"/>
              <a:ext cx="1905000" cy="914400"/>
            </a:xfrm>
            <a:prstGeom prst="roundRect">
              <a:avLst>
                <a:gd name="adj" fmla="val 8333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6400800" y="4152900"/>
              <a:ext cx="1905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400800" y="4343400"/>
              <a:ext cx="1905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6515100" y="42481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6705600" y="42481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6896100" y="42481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7194804" y="42100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563868" y="4673600"/>
              <a:ext cx="50543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5050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564118" y="4298950"/>
              <a:ext cx="1483614" cy="6465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sum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先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清零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输出写在循环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外</a:t>
              </a:r>
            </a:p>
          </p:txBody>
        </p:sp>
      </p:grpSp>
      <p:grpSp>
        <p:nvGrpSpPr>
          <p:cNvPr id="33" name="note"/>
          <p:cNvGrpSpPr/>
          <p:nvPr/>
        </p:nvGrpSpPr>
        <p:grpSpPr>
          <a:xfrm>
            <a:off x="838200" y="5334000"/>
            <a:ext cx="10515600" cy="552450"/>
            <a:chOff x="838200" y="5334000"/>
            <a:chExt cx="10515600" cy="552450"/>
          </a:xfrm>
        </p:grpSpPr>
        <p:sp>
          <p:nvSpPr>
            <p:cNvPr id="30" name="Rectangle 30"/>
            <p:cNvSpPr/>
            <p:nvPr/>
          </p:nvSpPr>
          <p:spPr>
            <a:xfrm>
              <a:off x="838200" y="53340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39749" y="55054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649349" y="5505450"/>
              <a:ext cx="825329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请在书本 P50 例 4-3 的“分析”旁边写：累加模式，循环外 sum = 0，循环里 sum += i。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4-3 分类平均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97087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int sum = 0; 能放进循环里吗？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5334000" cy="1838325"/>
            <a:chOff x="838200" y="2038350"/>
            <a:chExt cx="5334000" cy="18383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334000" cy="18383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18383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187575"/>
              <a:ext cx="4041648" cy="16093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i = 1; i &lt;= 100; i++)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int sum = 0;</a:t>
              </a:r>
              <a:b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sum += i;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cout &lt;&lt; sum;</a:t>
              </a:r>
            </a:p>
          </p:txBody>
        </p:sp>
      </p:grpSp>
      <p:grpSp>
        <p:nvGrpSpPr>
          <p:cNvPr id="16" name="e1"/>
          <p:cNvGrpSpPr/>
          <p:nvPr/>
        </p:nvGrpSpPr>
        <p:grpSpPr>
          <a:xfrm>
            <a:off x="6658356" y="2032000"/>
            <a:ext cx="4695444" cy="1137476"/>
            <a:chOff x="6658356" y="2032000"/>
            <a:chExt cx="4695444" cy="1137476"/>
          </a:xfrm>
        </p:grpSpPr>
        <p:sp>
          <p:nvSpPr>
            <p:cNvPr id="13" name="TextBox 13"/>
            <p:cNvSpPr txBox="1"/>
            <p:nvPr/>
          </p:nvSpPr>
          <p:spPr>
            <a:xfrm>
              <a:off x="6658356" y="203200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问题一：编译不过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6667500" y="2362200"/>
              <a:ext cx="4686300" cy="9525"/>
            </a:xfrm>
            <a:custGeom>
              <a:avLst/>
              <a:gdLst/>
              <a:ahLst/>
              <a:cxnLst/>
              <a:rect l="l" t="t" r="r" b="b"/>
              <a:pathLst>
                <a:path w="4686300" h="9525">
                  <a:moveTo>
                    <a:pt x="0" y="0"/>
                  </a:moveTo>
                  <a:lnTo>
                    <a:pt x="46863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658737" y="2451100"/>
              <a:ext cx="2890012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sum 定义在循环里，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出了 } 就消失了（作用域）。</a:t>
              </a:r>
            </a:p>
          </p:txBody>
        </p:sp>
      </p:grpSp>
      <p:grpSp>
        <p:nvGrpSpPr>
          <p:cNvPr id="20" name="e2"/>
          <p:cNvGrpSpPr/>
          <p:nvPr/>
        </p:nvGrpSpPr>
        <p:grpSpPr>
          <a:xfrm>
            <a:off x="6658356" y="3556000"/>
            <a:ext cx="4695444" cy="1137476"/>
            <a:chOff x="6658356" y="3556000"/>
            <a:chExt cx="4695444" cy="1137476"/>
          </a:xfrm>
        </p:grpSpPr>
        <p:sp>
          <p:nvSpPr>
            <p:cNvPr id="17" name="TextBox 17"/>
            <p:cNvSpPr txBox="1"/>
            <p:nvPr/>
          </p:nvSpPr>
          <p:spPr>
            <a:xfrm>
              <a:off x="6658356" y="355600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问题二：每轮被清空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6667500" y="3886200"/>
              <a:ext cx="4686300" cy="9525"/>
            </a:xfrm>
            <a:custGeom>
              <a:avLst/>
              <a:gdLst/>
              <a:ahLst/>
              <a:cxnLst/>
              <a:rect l="l" t="t" r="r" b="b"/>
              <a:pathLst>
                <a:path w="4686300" h="9525">
                  <a:moveTo>
                    <a:pt x="0" y="0"/>
                  </a:moveTo>
                  <a:lnTo>
                    <a:pt x="46863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658737" y="3975100"/>
              <a:ext cx="3643630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就算在循环里输出，每一轮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sum 都先变回 0，只能得到当前的 i。</a:t>
              </a:r>
            </a:p>
          </p:txBody>
        </p:sp>
      </p:grpSp>
      <p:grpSp>
        <p:nvGrpSpPr>
          <p:cNvPr id="25" name="rule"/>
          <p:cNvGrpSpPr/>
          <p:nvPr/>
        </p:nvGrpSpPr>
        <p:grpSpPr>
          <a:xfrm>
            <a:off x="838200" y="5219700"/>
            <a:ext cx="10515600" cy="571500"/>
            <a:chOff x="838200" y="5219700"/>
            <a:chExt cx="10515600" cy="571500"/>
          </a:xfrm>
        </p:grpSpPr>
        <p:sp>
          <p:nvSpPr>
            <p:cNvPr id="21" name="Rectangle 21"/>
            <p:cNvSpPr/>
            <p:nvPr/>
          </p:nvSpPr>
          <p:spPr>
            <a:xfrm>
              <a:off x="838200" y="521970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521970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987" y="538480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分清里外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124837" y="5397500"/>
              <a:ext cx="808691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准备工作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sum = 0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、擂主初值）放在循环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外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每个数都要做的事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放在循环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里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4-3 分类平均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47863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4-3 分类平均（B0045，洛谷 P5719）</a:t>
            </a:r>
          </a:p>
        </p:txBody>
      </p:sp>
      <p:grpSp>
        <p:nvGrpSpPr>
          <p:cNvPr id="11" name="prob"/>
          <p:cNvGrpSpPr/>
          <p:nvPr/>
        </p:nvGrpSpPr>
        <p:grpSpPr>
          <a:xfrm>
            <a:off x="838200" y="2038350"/>
            <a:ext cx="10515600" cy="1771650"/>
            <a:chOff x="838200" y="2038350"/>
            <a:chExt cx="10515600" cy="17716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771650"/>
            </a:xfrm>
            <a:prstGeom prst="roundRect">
              <a:avLst>
                <a:gd name="adj" fmla="val 5376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656" y="2159000"/>
              <a:ext cx="6956298" cy="11902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给定 n（n ≤ 10000）和 k（k ≤ 100），把 1 ~ n 的正整数分成两类：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 类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 k 的倍数，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 类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不是。输出两类数各自的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平均数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精确到小数点后 1 位，用空格隔开。（数据保证两类都有数）</a:t>
              </a:r>
            </a:p>
          </p:txBody>
        </p:sp>
      </p:grpSp>
      <p:grpSp>
        <p:nvGrpSpPr>
          <p:cNvPr id="16" name="fmt"/>
          <p:cNvGrpSpPr/>
          <p:nvPr/>
        </p:nvGrpSpPr>
        <p:grpSpPr>
          <a:xfrm>
            <a:off x="829056" y="4127500"/>
            <a:ext cx="3359506" cy="828294"/>
            <a:chOff x="829056" y="4127500"/>
            <a:chExt cx="3359506" cy="828294"/>
          </a:xfrm>
        </p:grpSpPr>
        <p:sp>
          <p:nvSpPr>
            <p:cNvPr id="12" name="TextBox 12"/>
            <p:cNvSpPr txBox="1"/>
            <p:nvPr/>
          </p:nvSpPr>
          <p:spPr>
            <a:xfrm>
              <a:off x="829056" y="41275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514856" y="412750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两个正整数 n 和 k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9056" y="46037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14856" y="4603750"/>
              <a:ext cx="26737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类平均数  B 类平均数</a:t>
              </a:r>
            </a:p>
          </p:txBody>
        </p:sp>
      </p:grpSp>
      <p:grpSp>
        <p:nvGrpSpPr>
          <p:cNvPr id="25" name="sample"/>
          <p:cNvGrpSpPr/>
          <p:nvPr/>
        </p:nvGrpSpPr>
        <p:grpSpPr>
          <a:xfrm>
            <a:off x="6667500" y="4038600"/>
            <a:ext cx="4686300" cy="1257300"/>
            <a:chOff x="6667500" y="4038600"/>
            <a:chExt cx="4686300" cy="1257300"/>
          </a:xfrm>
        </p:grpSpPr>
        <p:sp>
          <p:nvSpPr>
            <p:cNvPr id="17" name="Rectangle 17"/>
            <p:cNvSpPr/>
            <p:nvPr/>
          </p:nvSpPr>
          <p:spPr>
            <a:xfrm>
              <a:off x="6667500" y="4038600"/>
              <a:ext cx="4686300" cy="1257300"/>
            </a:xfrm>
            <a:prstGeom prst="roundRect">
              <a:avLst>
                <a:gd name="adj" fmla="val 6061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6667500" y="4038600"/>
              <a:ext cx="4686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6667500" y="4229100"/>
              <a:ext cx="4686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6781800" y="41338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6972300" y="41338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7162800" y="41338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461504" y="409575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829806" y="4518025"/>
              <a:ext cx="1149858" cy="6758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100 16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56.0 50.1</a:t>
              </a:r>
            </a:p>
          </p:txBody>
        </p:sp>
      </p:grpSp>
      <p:grpSp>
        <p:nvGrpSpPr>
          <p:cNvPr id="30" name="q"/>
          <p:cNvGrpSpPr/>
          <p:nvPr/>
        </p:nvGrpSpPr>
        <p:grpSpPr>
          <a:xfrm>
            <a:off x="838200" y="5219700"/>
            <a:ext cx="5334000" cy="571500"/>
            <a:chOff x="838200" y="5219700"/>
            <a:chExt cx="5334000" cy="571500"/>
          </a:xfrm>
        </p:grpSpPr>
        <p:sp>
          <p:nvSpPr>
            <p:cNvPr id="26" name="Rectangle 26"/>
            <p:cNvSpPr/>
            <p:nvPr/>
          </p:nvSpPr>
          <p:spPr>
            <a:xfrm>
              <a:off x="838200" y="5219700"/>
              <a:ext cx="53340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838200" y="52197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038987" y="53848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905762" y="5397500"/>
              <a:ext cx="334021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= 10，k = 3 时，答案是多少？</a:t>
              </a:r>
            </a:p>
          </p:txBody>
        </p:sp>
      </p:grpSp>
      <p:grpSp>
        <p:nvGrpSpPr>
          <p:cNvPr id="32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31" name="TextBox 31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P50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4-3 分类平均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93568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先算一个小例子：n = 10，k = 3</a:t>
            </a:r>
          </a:p>
        </p:txBody>
      </p:sp>
      <p:grpSp>
        <p:nvGrpSpPr>
          <p:cNvPr id="30" name="nums"/>
          <p:cNvGrpSpPr/>
          <p:nvPr/>
        </p:nvGrpSpPr>
        <p:grpSpPr>
          <a:xfrm>
            <a:off x="829056" y="2152650"/>
            <a:ext cx="10381869" cy="514350"/>
            <a:chOff x="829056" y="2152650"/>
            <a:chExt cx="10381869" cy="51435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279650"/>
              <a:ext cx="2606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1714500" y="2152650"/>
              <a:ext cx="838200" cy="514350"/>
            </a:xfrm>
            <a:prstGeom prst="roundRect">
              <a:avLst>
                <a:gd name="adj" fmla="val 14815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051504" y="2266950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2676525" y="2152650"/>
              <a:ext cx="838200" cy="514350"/>
            </a:xfrm>
            <a:prstGeom prst="roundRect">
              <a:avLst>
                <a:gd name="adj" fmla="val 14815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3013529" y="2266950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3638550" y="2152650"/>
              <a:ext cx="838200" cy="514350"/>
            </a:xfrm>
            <a:prstGeom prst="roundRect">
              <a:avLst>
                <a:gd name="adj" fmla="val 14815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3975554" y="2266950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4600575" y="2152650"/>
              <a:ext cx="838200" cy="514350"/>
            </a:xfrm>
            <a:prstGeom prst="roundRect">
              <a:avLst>
                <a:gd name="adj" fmla="val 14815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937579" y="2266950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5562600" y="2152650"/>
              <a:ext cx="838200" cy="514350"/>
            </a:xfrm>
            <a:prstGeom prst="roundRect">
              <a:avLst>
                <a:gd name="adj" fmla="val 14815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5899604" y="2266950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6524625" y="2152650"/>
              <a:ext cx="838200" cy="514350"/>
            </a:xfrm>
            <a:prstGeom prst="roundRect">
              <a:avLst>
                <a:gd name="adj" fmla="val 14815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6861629" y="2266950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7486650" y="2152650"/>
              <a:ext cx="838200" cy="514350"/>
            </a:xfrm>
            <a:prstGeom prst="roundRect">
              <a:avLst>
                <a:gd name="adj" fmla="val 14815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823654" y="2266950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8448675" y="2152650"/>
              <a:ext cx="838200" cy="514350"/>
            </a:xfrm>
            <a:prstGeom prst="roundRect">
              <a:avLst>
                <a:gd name="adj" fmla="val 14815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8785679" y="2266950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9410700" y="2152650"/>
              <a:ext cx="838200" cy="514350"/>
            </a:xfrm>
            <a:prstGeom prst="roundRect">
              <a:avLst>
                <a:gd name="adj" fmla="val 14815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747704" y="2266950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10372725" y="2152650"/>
              <a:ext cx="838200" cy="514350"/>
            </a:xfrm>
            <a:prstGeom prst="roundRect">
              <a:avLst>
                <a:gd name="adj" fmla="val 14815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0637539" y="2266950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</p:grpSp>
      <p:grpSp>
        <p:nvGrpSpPr>
          <p:cNvPr id="52" name="cls"/>
          <p:cNvGrpSpPr/>
          <p:nvPr/>
        </p:nvGrpSpPr>
        <p:grpSpPr>
          <a:xfrm>
            <a:off x="829056" y="2857500"/>
            <a:ext cx="10381869" cy="514350"/>
            <a:chOff x="829056" y="2857500"/>
            <a:chExt cx="10381869" cy="514350"/>
          </a:xfrm>
        </p:grpSpPr>
        <p:sp>
          <p:nvSpPr>
            <p:cNvPr id="31" name="TextBox 31"/>
            <p:cNvSpPr txBox="1"/>
            <p:nvPr/>
          </p:nvSpPr>
          <p:spPr>
            <a:xfrm>
              <a:off x="829056" y="29845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哪一类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1714500" y="2857500"/>
              <a:ext cx="838200" cy="514350"/>
            </a:xfrm>
            <a:prstGeom prst="roundRect">
              <a:avLst>
                <a:gd name="adj" fmla="val 14815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2043604" y="2971800"/>
              <a:ext cx="1799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2676525" y="2857500"/>
              <a:ext cx="838200" cy="514350"/>
            </a:xfrm>
            <a:prstGeom prst="roundRect">
              <a:avLst>
                <a:gd name="adj" fmla="val 14815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3005629" y="2971800"/>
              <a:ext cx="1799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36" name="Rectangle 36"/>
            <p:cNvSpPr/>
            <p:nvPr/>
          </p:nvSpPr>
          <p:spPr>
            <a:xfrm>
              <a:off x="3638550" y="2857500"/>
              <a:ext cx="838200" cy="514350"/>
            </a:xfrm>
            <a:prstGeom prst="roundRect">
              <a:avLst>
                <a:gd name="adj" fmla="val 14815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3967654" y="2971800"/>
              <a:ext cx="1799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38" name="Rectangle 38"/>
            <p:cNvSpPr/>
            <p:nvPr/>
          </p:nvSpPr>
          <p:spPr>
            <a:xfrm>
              <a:off x="4600575" y="2857500"/>
              <a:ext cx="838200" cy="514350"/>
            </a:xfrm>
            <a:prstGeom prst="roundRect">
              <a:avLst>
                <a:gd name="adj" fmla="val 14815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4929679" y="2971800"/>
              <a:ext cx="1799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40" name="Rectangle 40"/>
            <p:cNvSpPr/>
            <p:nvPr/>
          </p:nvSpPr>
          <p:spPr>
            <a:xfrm>
              <a:off x="5562600" y="2857500"/>
              <a:ext cx="838200" cy="514350"/>
            </a:xfrm>
            <a:prstGeom prst="roundRect">
              <a:avLst>
                <a:gd name="adj" fmla="val 14815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5891704" y="2971800"/>
              <a:ext cx="1799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42" name="Rectangle 42"/>
            <p:cNvSpPr/>
            <p:nvPr/>
          </p:nvSpPr>
          <p:spPr>
            <a:xfrm>
              <a:off x="6524625" y="2857500"/>
              <a:ext cx="838200" cy="514350"/>
            </a:xfrm>
            <a:prstGeom prst="roundRect">
              <a:avLst>
                <a:gd name="adj" fmla="val 14815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6853729" y="2971800"/>
              <a:ext cx="1799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44" name="Rectangle 44"/>
            <p:cNvSpPr/>
            <p:nvPr/>
          </p:nvSpPr>
          <p:spPr>
            <a:xfrm>
              <a:off x="7486650" y="2857500"/>
              <a:ext cx="838200" cy="514350"/>
            </a:xfrm>
            <a:prstGeom prst="roundRect">
              <a:avLst>
                <a:gd name="adj" fmla="val 14815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7815754" y="2971800"/>
              <a:ext cx="1799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46" name="Rectangle 46"/>
            <p:cNvSpPr/>
            <p:nvPr/>
          </p:nvSpPr>
          <p:spPr>
            <a:xfrm>
              <a:off x="8448675" y="2857500"/>
              <a:ext cx="838200" cy="514350"/>
            </a:xfrm>
            <a:prstGeom prst="roundRect">
              <a:avLst>
                <a:gd name="adj" fmla="val 14815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8777779" y="2971800"/>
              <a:ext cx="1799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48" name="Rectangle 48"/>
            <p:cNvSpPr/>
            <p:nvPr/>
          </p:nvSpPr>
          <p:spPr>
            <a:xfrm>
              <a:off x="9410700" y="2857500"/>
              <a:ext cx="838200" cy="514350"/>
            </a:xfrm>
            <a:prstGeom prst="roundRect">
              <a:avLst>
                <a:gd name="adj" fmla="val 14815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9739804" y="2971800"/>
              <a:ext cx="1799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50" name="Rectangle 50"/>
            <p:cNvSpPr/>
            <p:nvPr/>
          </p:nvSpPr>
          <p:spPr>
            <a:xfrm>
              <a:off x="10372725" y="2857500"/>
              <a:ext cx="838200" cy="514350"/>
            </a:xfrm>
            <a:prstGeom prst="roundRect">
              <a:avLst>
                <a:gd name="adj" fmla="val 14815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51" name="TextBox 51"/>
            <p:cNvSpPr txBox="1"/>
            <p:nvPr/>
          </p:nvSpPr>
          <p:spPr>
            <a:xfrm>
              <a:off x="10701829" y="2971800"/>
              <a:ext cx="1799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</p:grpSp>
      <p:grpSp>
        <p:nvGrpSpPr>
          <p:cNvPr id="63" name="res"/>
          <p:cNvGrpSpPr/>
          <p:nvPr/>
        </p:nvGrpSpPr>
        <p:grpSpPr>
          <a:xfrm>
            <a:off x="838200" y="3638550"/>
            <a:ext cx="10515600" cy="1638300"/>
            <a:chOff x="838200" y="3638550"/>
            <a:chExt cx="10515600" cy="1638300"/>
          </a:xfrm>
        </p:grpSpPr>
        <p:sp>
          <p:nvSpPr>
            <p:cNvPr id="53" name="Rectangle 53"/>
            <p:cNvSpPr/>
            <p:nvPr/>
          </p:nvSpPr>
          <p:spPr>
            <a:xfrm>
              <a:off x="838200" y="3638550"/>
              <a:ext cx="5143500" cy="1638300"/>
            </a:xfrm>
            <a:prstGeom prst="roundRect">
              <a:avLst>
                <a:gd name="adj" fmla="val 6977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54" name="Rectangle 54"/>
            <p:cNvSpPr/>
            <p:nvPr/>
          </p:nvSpPr>
          <p:spPr>
            <a:xfrm>
              <a:off x="838200" y="363855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55" name="Rectangle 55"/>
            <p:cNvSpPr/>
            <p:nvPr/>
          </p:nvSpPr>
          <p:spPr>
            <a:xfrm>
              <a:off x="838200" y="3924300"/>
              <a:ext cx="514350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56" name="TextBox 56"/>
            <p:cNvSpPr txBox="1"/>
            <p:nvPr/>
          </p:nvSpPr>
          <p:spPr>
            <a:xfrm>
              <a:off x="1038606" y="3756025"/>
              <a:ext cx="16358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 类：3、6、9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1038606" y="4241800"/>
              <a:ext cx="184308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总和 18，个数 3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平均 18 ÷ 3 =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6.0</a:t>
              </a:r>
            </a:p>
          </p:txBody>
        </p:sp>
        <p:sp>
          <p:nvSpPr>
            <p:cNvPr id="58" name="Rectangle 58"/>
            <p:cNvSpPr/>
            <p:nvPr/>
          </p:nvSpPr>
          <p:spPr>
            <a:xfrm>
              <a:off x="6210300" y="3638550"/>
              <a:ext cx="5143500" cy="1638300"/>
            </a:xfrm>
            <a:prstGeom prst="roundRect">
              <a:avLst>
                <a:gd name="adj" fmla="val 6977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59" name="Rectangle 59"/>
            <p:cNvSpPr/>
            <p:nvPr/>
          </p:nvSpPr>
          <p:spPr>
            <a:xfrm>
              <a:off x="6210300" y="363855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60" name="Rectangle 60"/>
            <p:cNvSpPr/>
            <p:nvPr/>
          </p:nvSpPr>
          <p:spPr>
            <a:xfrm>
              <a:off x="6210300" y="3924300"/>
              <a:ext cx="51435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61" name="TextBox 61"/>
            <p:cNvSpPr txBox="1"/>
            <p:nvPr/>
          </p:nvSpPr>
          <p:spPr>
            <a:xfrm>
              <a:off x="6410706" y="3756025"/>
              <a:ext cx="330482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 类：1、2、4、5、7、8、10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6410706" y="4241800"/>
              <a:ext cx="2608897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总和 37，个数 7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平均 37 ÷ 7 ≈ 5.29 →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5.3</a:t>
              </a:r>
            </a:p>
          </p:txBody>
        </p:sp>
      </p:grpSp>
      <p:grpSp>
        <p:nvGrpSpPr>
          <p:cNvPr id="67" name="note"/>
          <p:cNvGrpSpPr/>
          <p:nvPr/>
        </p:nvGrpSpPr>
        <p:grpSpPr>
          <a:xfrm>
            <a:off x="838200" y="5486400"/>
            <a:ext cx="10515600" cy="571500"/>
            <a:chOff x="838200" y="5486400"/>
            <a:chExt cx="10515600" cy="571500"/>
          </a:xfrm>
        </p:grpSpPr>
        <p:sp>
          <p:nvSpPr>
            <p:cNvPr id="64" name="Rectangle 64"/>
            <p:cNvSpPr/>
            <p:nvPr/>
          </p:nvSpPr>
          <p:spPr>
            <a:xfrm>
              <a:off x="838200" y="54864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65" name="TextBox 65"/>
            <p:cNvSpPr txBox="1"/>
            <p:nvPr/>
          </p:nvSpPr>
          <p:spPr>
            <a:xfrm>
              <a:off x="1038987" y="565150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你发现了吗</a:t>
              </a:r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2343912" y="5664200"/>
              <a:ext cx="578303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 6.0 5.3。求平均数，每一类都要知道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总和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和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个数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4-3 分类平均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54177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需要哪些变量？四个"存钱罐"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108200"/>
            <a:ext cx="6507328" cy="352044"/>
            <a:chOff x="829056" y="2108200"/>
            <a:chExt cx="6507328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650732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平均数 = 总和 ÷ 个数，A、B 两类各要一个总和、一个个数：</a:t>
              </a:r>
            </a:p>
          </p:txBody>
        </p:sp>
      </p:grpSp>
      <p:grpSp>
        <p:nvGrpSpPr>
          <p:cNvPr id="15" name="v1"/>
          <p:cNvGrpSpPr/>
          <p:nvPr/>
        </p:nvGrpSpPr>
        <p:grpSpPr>
          <a:xfrm>
            <a:off x="1123950" y="2654300"/>
            <a:ext cx="1905000" cy="1503807"/>
            <a:chOff x="1123950" y="2654300"/>
            <a:chExt cx="1905000" cy="1503807"/>
          </a:xfrm>
        </p:grpSpPr>
        <p:sp>
          <p:nvSpPr>
            <p:cNvPr id="11" name="TextBox 11"/>
            <p:cNvSpPr txBox="1"/>
            <p:nvPr/>
          </p:nvSpPr>
          <p:spPr>
            <a:xfrm>
              <a:off x="1809382" y="2654300"/>
              <a:ext cx="53413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Asum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1123950" y="2971800"/>
              <a:ext cx="1905000" cy="723900"/>
            </a:xfrm>
            <a:prstGeom prst="roundRect">
              <a:avLst>
                <a:gd name="adj" fmla="val 10526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969094" y="314325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519089" y="3835400"/>
              <a:ext cx="11147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A 类的总和</a:t>
              </a:r>
            </a:p>
          </p:txBody>
        </p:sp>
      </p:grpSp>
      <p:grpSp>
        <p:nvGrpSpPr>
          <p:cNvPr id="20" name="v2-w"/>
          <p:cNvGrpSpPr/>
          <p:nvPr/>
        </p:nvGrpSpPr>
        <p:grpSpPr>
          <a:xfrm>
            <a:off x="3695700" y="2654300"/>
            <a:ext cx="1905000" cy="1503807"/>
            <a:chOff x="3695700" y="2654300"/>
            <a:chExt cx="1905000" cy="1503807"/>
          </a:xfrm>
        </p:grpSpPr>
        <p:sp>
          <p:nvSpPr>
            <p:cNvPr id="16" name="TextBox 16"/>
            <p:cNvSpPr txBox="1"/>
            <p:nvPr/>
          </p:nvSpPr>
          <p:spPr>
            <a:xfrm>
              <a:off x="4253781" y="2654300"/>
              <a:ext cx="78883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Acount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3695700" y="2971800"/>
              <a:ext cx="1905000" cy="723900"/>
            </a:xfrm>
            <a:prstGeom prst="roundRect">
              <a:avLst>
                <a:gd name="adj" fmla="val 10526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540844" y="314325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090839" y="3835400"/>
              <a:ext cx="11147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A 类的个数</a:t>
              </a:r>
            </a:p>
          </p:txBody>
        </p:sp>
      </p:grpSp>
      <p:grpSp>
        <p:nvGrpSpPr>
          <p:cNvPr id="25" name="v3"/>
          <p:cNvGrpSpPr/>
          <p:nvPr/>
        </p:nvGrpSpPr>
        <p:grpSpPr>
          <a:xfrm>
            <a:off x="6267450" y="2654300"/>
            <a:ext cx="1905000" cy="1503807"/>
            <a:chOff x="6267450" y="2654300"/>
            <a:chExt cx="1905000" cy="1503807"/>
          </a:xfrm>
        </p:grpSpPr>
        <p:sp>
          <p:nvSpPr>
            <p:cNvPr id="21" name="TextBox 21"/>
            <p:cNvSpPr txBox="1"/>
            <p:nvPr/>
          </p:nvSpPr>
          <p:spPr>
            <a:xfrm>
              <a:off x="6952882" y="2654300"/>
              <a:ext cx="53413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Bsum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6267450" y="2971800"/>
              <a:ext cx="1905000" cy="723900"/>
            </a:xfrm>
            <a:prstGeom prst="roundRect">
              <a:avLst>
                <a:gd name="adj" fmla="val 10526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112594" y="314325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662589" y="3835400"/>
              <a:ext cx="11147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 类的总和</a:t>
              </a:r>
            </a:p>
          </p:txBody>
        </p:sp>
      </p:grpSp>
      <p:grpSp>
        <p:nvGrpSpPr>
          <p:cNvPr id="30" name="v4-w"/>
          <p:cNvGrpSpPr/>
          <p:nvPr/>
        </p:nvGrpSpPr>
        <p:grpSpPr>
          <a:xfrm>
            <a:off x="8839200" y="2654300"/>
            <a:ext cx="1905000" cy="1503807"/>
            <a:chOff x="8839200" y="2654300"/>
            <a:chExt cx="1905000" cy="1503807"/>
          </a:xfrm>
        </p:grpSpPr>
        <p:sp>
          <p:nvSpPr>
            <p:cNvPr id="26" name="TextBox 26"/>
            <p:cNvSpPr txBox="1"/>
            <p:nvPr/>
          </p:nvSpPr>
          <p:spPr>
            <a:xfrm>
              <a:off x="9397281" y="2654300"/>
              <a:ext cx="78883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Bcount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8839200" y="2971800"/>
              <a:ext cx="1905000" cy="723900"/>
            </a:xfrm>
            <a:prstGeom prst="roundRect">
              <a:avLst>
                <a:gd name="adj" fmla="val 10526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9684344" y="314325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9234339" y="3835400"/>
              <a:ext cx="11147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 类的个数</a:t>
              </a:r>
            </a:p>
          </p:txBody>
        </p:sp>
      </p:grpSp>
      <p:grpSp>
        <p:nvGrpSpPr>
          <p:cNvPr id="34" name="type"/>
          <p:cNvGrpSpPr/>
          <p:nvPr/>
        </p:nvGrpSpPr>
        <p:grpSpPr>
          <a:xfrm>
            <a:off x="829056" y="4318000"/>
            <a:ext cx="4962144" cy="1131126"/>
            <a:chOff x="829056" y="4318000"/>
            <a:chExt cx="4962144" cy="1131126"/>
          </a:xfrm>
        </p:grpSpPr>
        <p:sp>
          <p:nvSpPr>
            <p:cNvPr id="31" name="TextBox 31"/>
            <p:cNvSpPr txBox="1"/>
            <p:nvPr/>
          </p:nvSpPr>
          <p:spPr>
            <a:xfrm>
              <a:off x="829056" y="43180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类型</a:t>
              </a:r>
            </a:p>
          </p:txBody>
        </p:sp>
        <p:sp>
          <p:nvSpPr>
            <p:cNvPr id="32" name="Line 32"/>
            <p:cNvSpPr/>
            <p:nvPr/>
          </p:nvSpPr>
          <p:spPr>
            <a:xfrm>
              <a:off x="838200" y="464820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829437" y="4749800"/>
              <a:ext cx="3425190" cy="6993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总和用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：除的时候得到小数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个数用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</a:t>
              </a:r>
            </a:p>
          </p:txBody>
        </p:sp>
      </p:grpSp>
      <p:grpSp>
        <p:nvGrpSpPr>
          <p:cNvPr id="38" name="where-w"/>
          <p:cNvGrpSpPr/>
          <p:nvPr/>
        </p:nvGrpSpPr>
        <p:grpSpPr>
          <a:xfrm>
            <a:off x="6391656" y="4318000"/>
            <a:ext cx="4962144" cy="1131126"/>
            <a:chOff x="6391656" y="4318000"/>
            <a:chExt cx="4962144" cy="1131126"/>
          </a:xfrm>
        </p:grpSpPr>
        <p:sp>
          <p:nvSpPr>
            <p:cNvPr id="35" name="TextBox 35"/>
            <p:cNvSpPr txBox="1"/>
            <p:nvPr/>
          </p:nvSpPr>
          <p:spPr>
            <a:xfrm>
              <a:off x="6391656" y="431800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位置和初值</a:t>
              </a:r>
            </a:p>
          </p:txBody>
        </p:sp>
        <p:sp>
          <p:nvSpPr>
            <p:cNvPr id="36" name="Line 36"/>
            <p:cNvSpPr/>
            <p:nvPr/>
          </p:nvSpPr>
          <p:spPr>
            <a:xfrm>
              <a:off x="6400800" y="464820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6392037" y="4749800"/>
              <a:ext cx="2175167" cy="6993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都是累加器：初值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定义在循环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外面</a:t>
              </a:r>
            </a:p>
          </p:txBody>
        </p:sp>
      </p:grpSp>
      <p:grpSp>
        <p:nvGrpSpPr>
          <p:cNvPr id="43" name="acc"/>
          <p:cNvGrpSpPr/>
          <p:nvPr/>
        </p:nvGrpSpPr>
        <p:grpSpPr>
          <a:xfrm>
            <a:off x="838200" y="5600700"/>
            <a:ext cx="10515600" cy="561975"/>
            <a:chOff x="838200" y="5600700"/>
            <a:chExt cx="10515600" cy="561975"/>
          </a:xfrm>
        </p:grpSpPr>
        <p:sp>
          <p:nvSpPr>
            <p:cNvPr id="39" name="Rectangle 39"/>
            <p:cNvSpPr/>
            <p:nvPr/>
          </p:nvSpPr>
          <p:spPr>
            <a:xfrm>
              <a:off x="838200" y="56007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40" name="Rectangle 40"/>
            <p:cNvSpPr/>
            <p:nvPr/>
          </p:nvSpPr>
          <p:spPr>
            <a:xfrm>
              <a:off x="838200" y="5600700"/>
              <a:ext cx="47625" cy="561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1039368" y="57689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复习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668018" y="5768975"/>
              <a:ext cx="573643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四个都是累加器：总和每次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+= i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，个数每次 ++（加 1）。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4-3 分类平均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13392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for 像传送带，if-else 像分拣员</a:t>
            </a:r>
          </a:p>
        </p:txBody>
      </p:sp>
      <p:grpSp>
        <p:nvGrpSpPr>
          <p:cNvPr id="23" name="belt"/>
          <p:cNvGrpSpPr/>
          <p:nvPr/>
        </p:nvGrpSpPr>
        <p:grpSpPr>
          <a:xfrm>
            <a:off x="838200" y="2381250"/>
            <a:ext cx="4476750" cy="1281557"/>
            <a:chOff x="838200" y="2381250"/>
            <a:chExt cx="4476750" cy="1281557"/>
          </a:xfrm>
        </p:grpSpPr>
        <p:sp>
          <p:nvSpPr>
            <p:cNvPr id="9" name="Rectangle 9"/>
            <p:cNvSpPr/>
            <p:nvPr/>
          </p:nvSpPr>
          <p:spPr>
            <a:xfrm>
              <a:off x="838200" y="2381250"/>
              <a:ext cx="4476750" cy="8001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rgbClr val="536176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1104900" y="2552700"/>
              <a:ext cx="514350" cy="457200"/>
            </a:xfrm>
            <a:prstGeom prst="roundRect">
              <a:avLst>
                <a:gd name="adj" fmla="val 12500"/>
              </a:avLst>
            </a:prstGeom>
            <a:solidFill>
              <a:schemeClr val="lt1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286294" y="265112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1790700" y="2552700"/>
              <a:ext cx="514350" cy="457200"/>
            </a:xfrm>
            <a:prstGeom prst="roundRect">
              <a:avLst>
                <a:gd name="adj" fmla="val 12500"/>
              </a:avLst>
            </a:prstGeom>
            <a:solidFill>
              <a:schemeClr val="lt1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972094" y="265112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2476500" y="2552700"/>
              <a:ext cx="514350" cy="457200"/>
            </a:xfrm>
            <a:prstGeom prst="roundRect">
              <a:avLst>
                <a:gd name="adj" fmla="val 12500"/>
              </a:avLst>
            </a:prstGeom>
            <a:solidFill>
              <a:schemeClr val="lt1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2657894" y="265112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3162300" y="2552700"/>
              <a:ext cx="514350" cy="457200"/>
            </a:xfrm>
            <a:prstGeom prst="roundRect">
              <a:avLst>
                <a:gd name="adj" fmla="val 12500"/>
              </a:avLst>
            </a:prstGeom>
            <a:solidFill>
              <a:schemeClr val="lt1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3343694" y="265112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3848100" y="2552700"/>
              <a:ext cx="514350" cy="457200"/>
            </a:xfrm>
            <a:prstGeom prst="roundRect">
              <a:avLst>
                <a:gd name="adj" fmla="val 12500"/>
              </a:avLst>
            </a:prstGeom>
            <a:solidFill>
              <a:schemeClr val="lt1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029494" y="265112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4533900" y="2552700"/>
              <a:ext cx="514350" cy="457200"/>
            </a:xfrm>
            <a:prstGeom prst="roundRect">
              <a:avLst>
                <a:gd name="adj" fmla="val 12500"/>
              </a:avLst>
            </a:prstGeom>
            <a:solidFill>
              <a:schemeClr val="lt1"/>
            </a:solidFill>
            <a:ln w="14288">
              <a:solidFill>
                <a:schemeClr val="accent1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4715294" y="265112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397828" y="3340100"/>
              <a:ext cx="335749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传送带：for 把 1 ~ n 一个个送来</a:t>
              </a:r>
            </a:p>
          </p:txBody>
        </p:sp>
      </p:grpSp>
      <p:grpSp>
        <p:nvGrpSpPr>
          <p:cNvPr id="28" name="sorter"/>
          <p:cNvGrpSpPr/>
          <p:nvPr/>
        </p:nvGrpSpPr>
        <p:grpSpPr>
          <a:xfrm>
            <a:off x="5391150" y="2324100"/>
            <a:ext cx="3086100" cy="1338707"/>
            <a:chOff x="5391150" y="2324100"/>
            <a:chExt cx="3086100" cy="1338707"/>
          </a:xfrm>
        </p:grpSpPr>
        <p:sp>
          <p:nvSpPr>
            <p:cNvPr id="24" name="Freeform 24"/>
            <p:cNvSpPr/>
            <p:nvPr/>
          </p:nvSpPr>
          <p:spPr>
            <a:xfrm>
              <a:off x="5391150" y="2657475"/>
              <a:ext cx="495300" cy="247650"/>
            </a:xfrm>
            <a:custGeom>
              <a:avLst/>
              <a:gdLst/>
              <a:ahLst/>
              <a:cxnLst/>
              <a:rect l="l" t="t" r="r" b="b"/>
              <a:pathLst>
                <a:path w="495300" h="247650">
                  <a:moveTo>
                    <a:pt x="0" y="69342"/>
                  </a:moveTo>
                  <a:lnTo>
                    <a:pt x="371475" y="69342"/>
                  </a:lnTo>
                  <a:lnTo>
                    <a:pt x="371475" y="0"/>
                  </a:lnTo>
                  <a:lnTo>
                    <a:pt x="495300" y="123825"/>
                  </a:lnTo>
                  <a:lnTo>
                    <a:pt x="371475" y="247650"/>
                  </a:lnTo>
                  <a:lnTo>
                    <a:pt x="371475" y="178308"/>
                  </a:lnTo>
                  <a:lnTo>
                    <a:pt x="0" y="17830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5" name="Freeform 25"/>
            <p:cNvSpPr/>
            <p:nvPr/>
          </p:nvSpPr>
          <p:spPr>
            <a:xfrm>
              <a:off x="6000750" y="2324100"/>
              <a:ext cx="2476500" cy="914400"/>
            </a:xfrm>
            <a:custGeom>
              <a:avLst/>
              <a:gdLst/>
              <a:ahLst/>
              <a:cxnLst/>
              <a:rect l="l" t="t" r="r" b="b"/>
              <a:pathLst>
                <a:path w="2476500" h="914400">
                  <a:moveTo>
                    <a:pt x="1238250" y="0"/>
                  </a:moveTo>
                  <a:lnTo>
                    <a:pt x="2476500" y="457200"/>
                  </a:lnTo>
                  <a:lnTo>
                    <a:pt x="1238250" y="914400"/>
                  </a:lnTo>
                  <a:lnTo>
                    <a:pt x="0" y="4572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641992" y="2654300"/>
              <a:ext cx="119401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% k == 0 ?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138606" y="3340100"/>
              <a:ext cx="220078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分拣员：if-else 判断</a:t>
              </a:r>
            </a:p>
          </p:txBody>
        </p:sp>
      </p:grpSp>
      <p:grpSp>
        <p:nvGrpSpPr>
          <p:cNvPr id="39" name="bins"/>
          <p:cNvGrpSpPr/>
          <p:nvPr/>
        </p:nvGrpSpPr>
        <p:grpSpPr>
          <a:xfrm>
            <a:off x="8515350" y="2032000"/>
            <a:ext cx="2838450" cy="1492250"/>
            <a:chOff x="8515350" y="2032000"/>
            <a:chExt cx="2838450" cy="1492250"/>
          </a:xfrm>
        </p:grpSpPr>
        <p:sp>
          <p:nvSpPr>
            <p:cNvPr id="29" name="Freeform 29"/>
            <p:cNvSpPr/>
            <p:nvPr/>
          </p:nvSpPr>
          <p:spPr>
            <a:xfrm>
              <a:off x="8515350" y="2324100"/>
              <a:ext cx="552450" cy="457200"/>
            </a:xfrm>
            <a:custGeom>
              <a:avLst/>
              <a:gdLst/>
              <a:ahLst/>
              <a:cxnLst/>
              <a:rect l="l" t="t" r="r" b="b"/>
              <a:pathLst>
                <a:path w="552450" h="457200">
                  <a:moveTo>
                    <a:pt x="0" y="457200"/>
                  </a:moveTo>
                  <a:lnTo>
                    <a:pt x="342900" y="457200"/>
                  </a:lnTo>
                  <a:lnTo>
                    <a:pt x="342900" y="0"/>
                  </a:lnTo>
                  <a:lnTo>
                    <a:pt x="552450" y="0"/>
                  </a:lnTo>
                </a:path>
              </a:pathLst>
            </a:custGeom>
            <a:noFill/>
            <a:ln w="23812">
              <a:solidFill>
                <a:schemeClr val="accent3"/>
              </a:solidFill>
            </a:ln>
          </p:spPr>
        </p:sp>
        <p:sp>
          <p:nvSpPr>
            <p:cNvPr id="30" name="Freeform 30"/>
            <p:cNvSpPr/>
            <p:nvPr/>
          </p:nvSpPr>
          <p:spPr>
            <a:xfrm>
              <a:off x="9048750" y="225742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0" y="0"/>
                  </a:moveTo>
                  <a:lnTo>
                    <a:pt x="0" y="133350"/>
                  </a:lnTo>
                  <a:lnTo>
                    <a:pt x="114300" y="6667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31" name="Freeform 31"/>
            <p:cNvSpPr/>
            <p:nvPr/>
          </p:nvSpPr>
          <p:spPr>
            <a:xfrm>
              <a:off x="8858250" y="2781300"/>
              <a:ext cx="209550" cy="457200"/>
            </a:xfrm>
            <a:custGeom>
              <a:avLst/>
              <a:gdLst/>
              <a:ahLst/>
              <a:cxnLst/>
              <a:rect l="l" t="t" r="r" b="b"/>
              <a:pathLst>
                <a:path w="209550" h="457200">
                  <a:moveTo>
                    <a:pt x="0" y="0"/>
                  </a:moveTo>
                  <a:lnTo>
                    <a:pt x="0" y="457200"/>
                  </a:lnTo>
                  <a:lnTo>
                    <a:pt x="209550" y="457200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32" name="Freeform 32"/>
            <p:cNvSpPr/>
            <p:nvPr/>
          </p:nvSpPr>
          <p:spPr>
            <a:xfrm>
              <a:off x="9048750" y="317182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0" y="0"/>
                  </a:moveTo>
                  <a:lnTo>
                    <a:pt x="0" y="133350"/>
                  </a:lnTo>
                  <a:lnTo>
                    <a:pt x="114300" y="666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8564880" y="2032000"/>
              <a:ext cx="2171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8564880" y="3213100"/>
              <a:ext cx="2171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否</a:t>
              </a:r>
            </a:p>
          </p:txBody>
        </p:sp>
        <p:sp>
          <p:nvSpPr>
            <p:cNvPr id="35" name="Rectangle 35"/>
            <p:cNvSpPr/>
            <p:nvPr/>
          </p:nvSpPr>
          <p:spPr>
            <a:xfrm>
              <a:off x="9201150" y="2038350"/>
              <a:ext cx="215265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9365361" y="2235200"/>
              <a:ext cx="1925388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A 类：Asum、Acount</a:t>
              </a:r>
            </a:p>
          </p:txBody>
        </p:sp>
        <p:sp>
          <p:nvSpPr>
            <p:cNvPr id="37" name="Rectangle 37"/>
            <p:cNvSpPr/>
            <p:nvPr/>
          </p:nvSpPr>
          <p:spPr>
            <a:xfrm>
              <a:off x="9201150" y="2952750"/>
              <a:ext cx="215265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9365361" y="3149600"/>
              <a:ext cx="1925388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 类：Bsum、Bcount</a:t>
              </a:r>
            </a:p>
          </p:txBody>
        </p:sp>
      </p:grpSp>
      <p:grpSp>
        <p:nvGrpSpPr>
          <p:cNvPr id="50" name="cmp"/>
          <p:cNvGrpSpPr/>
          <p:nvPr/>
        </p:nvGrpSpPr>
        <p:grpSpPr>
          <a:xfrm>
            <a:off x="838200" y="3905250"/>
            <a:ext cx="10515600" cy="1905000"/>
            <a:chOff x="838200" y="3905250"/>
            <a:chExt cx="10515600" cy="1905000"/>
          </a:xfrm>
        </p:grpSpPr>
        <p:sp>
          <p:nvSpPr>
            <p:cNvPr id="40" name="Rectangle 40"/>
            <p:cNvSpPr/>
            <p:nvPr/>
          </p:nvSpPr>
          <p:spPr>
            <a:xfrm>
              <a:off x="838200" y="3905250"/>
              <a:ext cx="5143500" cy="1905000"/>
            </a:xfrm>
            <a:prstGeom prst="roundRect">
              <a:avLst>
                <a:gd name="adj" fmla="val 6000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41" name="Rectangle 41"/>
            <p:cNvSpPr/>
            <p:nvPr/>
          </p:nvSpPr>
          <p:spPr>
            <a:xfrm>
              <a:off x="838200" y="390525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rgbClr val="536176"/>
            </a:solidFill>
            <a:ln>
              <a:noFill/>
            </a:ln>
          </p:spPr>
        </p:sp>
        <p:sp>
          <p:nvSpPr>
            <p:cNvPr id="42" name="Rectangle 42"/>
            <p:cNvSpPr/>
            <p:nvPr/>
          </p:nvSpPr>
          <p:spPr>
            <a:xfrm>
              <a:off x="838200" y="4191000"/>
              <a:ext cx="5143500" cy="209550"/>
            </a:xfrm>
            <a:prstGeom prst="rect">
              <a:avLst/>
            </a:prstGeom>
            <a:solidFill>
              <a:srgbClr val="536176"/>
            </a:solidFill>
            <a:ln>
              <a:noFill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1038606" y="4022725"/>
              <a:ext cx="22494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上一讲：遍历 + 筛选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038987" y="4508500"/>
              <a:ext cx="2944622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一个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：只挑出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一类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来处理，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不符合的直接跳过。</a:t>
              </a:r>
            </a:p>
          </p:txBody>
        </p:sp>
        <p:sp>
          <p:nvSpPr>
            <p:cNvPr id="45" name="Rectangle 45"/>
            <p:cNvSpPr/>
            <p:nvPr/>
          </p:nvSpPr>
          <p:spPr>
            <a:xfrm>
              <a:off x="6210300" y="3905250"/>
              <a:ext cx="5143500" cy="1905000"/>
            </a:xfrm>
            <a:prstGeom prst="roundRect">
              <a:avLst>
                <a:gd name="adj" fmla="val 6000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46" name="Rectangle 46"/>
            <p:cNvSpPr/>
            <p:nvPr/>
          </p:nvSpPr>
          <p:spPr>
            <a:xfrm>
              <a:off x="6210300" y="390525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47" name="Rectangle 47"/>
            <p:cNvSpPr/>
            <p:nvPr/>
          </p:nvSpPr>
          <p:spPr>
            <a:xfrm>
              <a:off x="6210300" y="4191000"/>
              <a:ext cx="514350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6410706" y="4022725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这一讲：分类统计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6411087" y="4508500"/>
              <a:ext cx="2606040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if-else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：两类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都要处理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各放进自己的存钱罐。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4-3 分类平均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7878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 1、2 步：准备存钱罐，搭好传送带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667500" cy="2400300"/>
            <a:chOff x="838200" y="2038350"/>
            <a:chExt cx="6667500" cy="24003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667500" cy="2400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40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190750"/>
              <a:ext cx="4954270" cy="2166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n, k;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n &gt;&gt; k;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double Asum = 0, Bsum = 0;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两类的总和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int Acount = 0, Bcount = 0;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两类的个数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for (int i = 1; i &lt;= n; i++) {</a:t>
              </a:r>
              <a:br>
                <a:rPr lang="en-US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判断 i 去 A 类还是 B 类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e1"/>
          <p:cNvGrpSpPr/>
          <p:nvPr/>
        </p:nvGrpSpPr>
        <p:grpSpPr>
          <a:xfrm>
            <a:off x="7896606" y="2032000"/>
            <a:ext cx="3457194" cy="1518476"/>
            <a:chOff x="7896606" y="2032000"/>
            <a:chExt cx="3457194" cy="1518476"/>
          </a:xfrm>
        </p:grpSpPr>
        <p:sp>
          <p:nvSpPr>
            <p:cNvPr id="13" name="TextBox 13"/>
            <p:cNvSpPr txBox="1"/>
            <p:nvPr/>
          </p:nvSpPr>
          <p:spPr>
            <a:xfrm>
              <a:off x="7896606" y="2032000"/>
              <a:ext cx="79551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1 步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7905750" y="2362200"/>
              <a:ext cx="3448050" cy="9525"/>
            </a:xfrm>
            <a:custGeom>
              <a:avLst/>
              <a:gdLst/>
              <a:ahLst/>
              <a:cxnLst/>
              <a:rect l="l" t="t" r="r" b="b"/>
              <a:pathLst>
                <a:path w="3448050" h="9525">
                  <a:moveTo>
                    <a:pt x="0" y="0"/>
                  </a:moveTo>
                  <a:lnTo>
                    <a:pt x="34480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896987" y="2451100"/>
              <a:ext cx="1546606" cy="1099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四个存钱罐，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初值都是 0，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定义在循环外。</a:t>
              </a:r>
            </a:p>
          </p:txBody>
        </p:sp>
      </p:grpSp>
      <p:grpSp>
        <p:nvGrpSpPr>
          <p:cNvPr id="20" name="e2"/>
          <p:cNvGrpSpPr/>
          <p:nvPr/>
        </p:nvGrpSpPr>
        <p:grpSpPr>
          <a:xfrm>
            <a:off x="7896606" y="3784600"/>
            <a:ext cx="3457194" cy="1137476"/>
            <a:chOff x="7896606" y="3784600"/>
            <a:chExt cx="3457194" cy="1137476"/>
          </a:xfrm>
        </p:grpSpPr>
        <p:sp>
          <p:nvSpPr>
            <p:cNvPr id="17" name="TextBox 17"/>
            <p:cNvSpPr txBox="1"/>
            <p:nvPr/>
          </p:nvSpPr>
          <p:spPr>
            <a:xfrm>
              <a:off x="7896606" y="3784600"/>
              <a:ext cx="79551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第 2 步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7905750" y="4114800"/>
              <a:ext cx="3448050" cy="9525"/>
            </a:xfrm>
            <a:custGeom>
              <a:avLst/>
              <a:gdLst/>
              <a:ahLst/>
              <a:cxnLst/>
              <a:rect l="l" t="t" r="r" b="b"/>
              <a:pathLst>
                <a:path w="3448050" h="9525">
                  <a:moveTo>
                    <a:pt x="0" y="0"/>
                  </a:moveTo>
                  <a:lnTo>
                    <a:pt x="344805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896987" y="4203700"/>
              <a:ext cx="2169160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让 i 从 1 走到 n，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每个数都看一遍。</a:t>
              </a:r>
            </a:p>
          </p:txBody>
        </p:sp>
      </p:grpSp>
      <p:grpSp>
        <p:nvGrpSpPr>
          <p:cNvPr id="25" name="note"/>
          <p:cNvGrpSpPr/>
          <p:nvPr/>
        </p:nvGrpSpPr>
        <p:grpSpPr>
          <a:xfrm>
            <a:off x="838200" y="5219700"/>
            <a:ext cx="10515600" cy="571500"/>
            <a:chOff x="838200" y="5219700"/>
            <a:chExt cx="10515600" cy="571500"/>
          </a:xfrm>
        </p:grpSpPr>
        <p:sp>
          <p:nvSpPr>
            <p:cNvPr id="21" name="Rectangle 21"/>
            <p:cNvSpPr/>
            <p:nvPr/>
          </p:nvSpPr>
          <p:spPr>
            <a:xfrm>
              <a:off x="838200" y="52197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52197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987" y="53848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复习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86687" y="5384800"/>
              <a:ext cx="719546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这就是上一讲的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遍历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：每个数都要看一遍，循环体里决定怎么处理它。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4-3 分类平均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98355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 3 步：用 if-else 分类，放进存钱罐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5715000" cy="3009900"/>
            <a:chOff x="838200" y="2038350"/>
            <a:chExt cx="5715000" cy="30099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715000" cy="3009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3009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190750"/>
              <a:ext cx="4255262" cy="27757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i = 1; i &lt;= n; i++)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if (i % k == 0) {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k 的倍数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Asum += i; 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总和加上 i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Acount++;  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个数加 1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} else {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Bsum += i;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Bcount++;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e1"/>
          <p:cNvGrpSpPr/>
          <p:nvPr/>
        </p:nvGrpSpPr>
        <p:grpSpPr>
          <a:xfrm>
            <a:off x="7039356" y="2032000"/>
            <a:ext cx="4314444" cy="1137476"/>
            <a:chOff x="7039356" y="2032000"/>
            <a:chExt cx="4314444" cy="1137476"/>
          </a:xfrm>
        </p:grpSpPr>
        <p:sp>
          <p:nvSpPr>
            <p:cNvPr id="13" name="TextBox 13"/>
            <p:cNvSpPr txBox="1"/>
            <p:nvPr/>
          </p:nvSpPr>
          <p:spPr>
            <a:xfrm>
              <a:off x="7039356" y="2032000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怎么判断倍数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7048500" y="2362200"/>
              <a:ext cx="4305300" cy="9525"/>
            </a:xfrm>
            <a:custGeom>
              <a:avLst/>
              <a:gdLst/>
              <a:ahLst/>
              <a:cxnLst/>
              <a:rect l="l" t="t" r="r" b="b"/>
              <a:pathLst>
                <a:path w="4305300" h="9525">
                  <a:moveTo>
                    <a:pt x="0" y="0"/>
                  </a:moveTo>
                  <a:lnTo>
                    <a:pt x="43053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039737" y="2451100"/>
              <a:ext cx="2638806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% k == 0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：i 除以 k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余数是 0，就是 k 的倍数。</a:t>
              </a:r>
            </a:p>
          </p:txBody>
        </p:sp>
      </p:grpSp>
      <p:grpSp>
        <p:nvGrpSpPr>
          <p:cNvPr id="20" name="e2"/>
          <p:cNvGrpSpPr/>
          <p:nvPr/>
        </p:nvGrpSpPr>
        <p:grpSpPr>
          <a:xfrm>
            <a:off x="7039356" y="3594100"/>
            <a:ext cx="4314444" cy="1137476"/>
            <a:chOff x="7039356" y="3594100"/>
            <a:chExt cx="4314444" cy="1137476"/>
          </a:xfrm>
        </p:grpSpPr>
        <p:sp>
          <p:nvSpPr>
            <p:cNvPr id="17" name="TextBox 17"/>
            <p:cNvSpPr txBox="1"/>
            <p:nvPr/>
          </p:nvSpPr>
          <p:spPr>
            <a:xfrm>
              <a:off x="7039356" y="359410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进了哪一类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7048500" y="3924300"/>
              <a:ext cx="4305300" cy="9525"/>
            </a:xfrm>
            <a:custGeom>
              <a:avLst/>
              <a:gdLst/>
              <a:ahLst/>
              <a:cxnLst/>
              <a:rect l="l" t="t" r="r" b="b"/>
              <a:pathLst>
                <a:path w="4305300" h="9525">
                  <a:moveTo>
                    <a:pt x="0" y="0"/>
                  </a:moveTo>
                  <a:lnTo>
                    <a:pt x="43053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039737" y="4013200"/>
              <a:ext cx="2339543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就给那一类的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总和加 i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个数加 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5" name="note"/>
          <p:cNvGrpSpPr/>
          <p:nvPr/>
        </p:nvGrpSpPr>
        <p:grpSpPr>
          <a:xfrm>
            <a:off x="838200" y="5143500"/>
            <a:ext cx="5143500" cy="1095375"/>
            <a:chOff x="838200" y="5143500"/>
            <a:chExt cx="5143500" cy="1095375"/>
          </a:xfrm>
        </p:grpSpPr>
        <p:sp>
          <p:nvSpPr>
            <p:cNvPr id="21" name="Rectangle 21"/>
            <p:cNvSpPr/>
            <p:nvPr/>
          </p:nvSpPr>
          <p:spPr>
            <a:xfrm>
              <a:off x="838200" y="5143500"/>
              <a:ext cx="5143500" cy="1095375"/>
            </a:xfrm>
            <a:prstGeom prst="roundRect">
              <a:avLst>
                <a:gd name="adj" fmla="val 6957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5143500"/>
              <a:ext cx="47625" cy="10953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9368" y="5292725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试一试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039368" y="5565775"/>
              <a:ext cx="1598866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= 6、k = 3 时，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走哪个分支？</a:t>
              </a:r>
            </a:p>
          </p:txBody>
        </p:sp>
      </p:grpSp>
      <p:grpSp>
        <p:nvGrpSpPr>
          <p:cNvPr id="29" name="ans"/>
          <p:cNvGrpSpPr/>
          <p:nvPr/>
        </p:nvGrpSpPr>
        <p:grpSpPr>
          <a:xfrm>
            <a:off x="6210300" y="5143500"/>
            <a:ext cx="5143500" cy="1095375"/>
            <a:chOff x="6210300" y="5143500"/>
            <a:chExt cx="5143500" cy="1095375"/>
          </a:xfrm>
        </p:grpSpPr>
        <p:sp>
          <p:nvSpPr>
            <p:cNvPr id="26" name="Rectangle 26"/>
            <p:cNvSpPr/>
            <p:nvPr/>
          </p:nvSpPr>
          <p:spPr>
            <a:xfrm>
              <a:off x="6210300" y="5143500"/>
              <a:ext cx="5143500" cy="1095375"/>
            </a:xfrm>
            <a:prstGeom prst="roundRect">
              <a:avLst>
                <a:gd name="adj" fmla="val 6957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6411468" y="52927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411468" y="5565775"/>
              <a:ext cx="2678049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6 % 3 == 0 成立，进 A 类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Asum 加上 6，Acount 加 1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4-3 分类平均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31758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 4 步：算平均数，保留 1 位小数</a:t>
            </a:r>
          </a:p>
        </p:txBody>
      </p:sp>
      <p:grpSp>
        <p:nvGrpSpPr>
          <p:cNvPr id="16" name="a"/>
          <p:cNvGrpSpPr/>
          <p:nvPr/>
        </p:nvGrpSpPr>
        <p:grpSpPr>
          <a:xfrm>
            <a:off x="838200" y="2038350"/>
            <a:ext cx="5143500" cy="2247900"/>
            <a:chOff x="838200" y="2038350"/>
            <a:chExt cx="5143500" cy="22479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143500" cy="2247900"/>
            </a:xfrm>
            <a:prstGeom prst="roundRect">
              <a:avLst>
                <a:gd name="adj" fmla="val 5085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324100"/>
              <a:ext cx="51435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606" y="2155825"/>
              <a:ext cx="17635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写法一：printf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1047750" y="2743200"/>
              <a:ext cx="4724400" cy="1352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1047750" y="2743200"/>
              <a:ext cx="38100" cy="1352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249299" y="2911475"/>
              <a:ext cx="2443988" cy="11090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&lt;cstdio&gt;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printf("%.1f %.1f\n",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Asum / Acount,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Bsum / Bcount);</a:t>
              </a:r>
            </a:p>
          </p:txBody>
        </p:sp>
      </p:grpSp>
      <p:grpSp>
        <p:nvGrpSpPr>
          <p:cNvPr id="24" name="b"/>
          <p:cNvGrpSpPr/>
          <p:nvPr/>
        </p:nvGrpSpPr>
        <p:grpSpPr>
          <a:xfrm>
            <a:off x="6210300" y="2038350"/>
            <a:ext cx="5143500" cy="2247900"/>
            <a:chOff x="6210300" y="2038350"/>
            <a:chExt cx="5143500" cy="2247900"/>
          </a:xfrm>
        </p:grpSpPr>
        <p:sp>
          <p:nvSpPr>
            <p:cNvPr id="17" name="Rectangle 17"/>
            <p:cNvSpPr/>
            <p:nvPr/>
          </p:nvSpPr>
          <p:spPr>
            <a:xfrm>
              <a:off x="6210300" y="2038350"/>
              <a:ext cx="5143500" cy="2247900"/>
            </a:xfrm>
            <a:prstGeom prst="roundRect">
              <a:avLst>
                <a:gd name="adj" fmla="val 5085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6210300" y="203835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6210300" y="2324100"/>
              <a:ext cx="514350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410706" y="2155825"/>
              <a:ext cx="15473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写法二：cout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6419850" y="2743200"/>
              <a:ext cx="4724400" cy="1352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419850" y="2743200"/>
              <a:ext cx="38100" cy="1352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621399" y="2911475"/>
              <a:ext cx="3657981" cy="11090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&lt;iomanip&gt;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fixed &lt;&lt; setprecision(1);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Asum / Acount &lt;&lt; " "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&lt;&lt; Bsum / Bcount &lt;&lt; endl;</a:t>
              </a:r>
            </a:p>
          </p:txBody>
        </p:sp>
      </p:grpSp>
      <p:grpSp>
        <p:nvGrpSpPr>
          <p:cNvPr id="28" name="where"/>
          <p:cNvGrpSpPr/>
          <p:nvPr/>
        </p:nvGrpSpPr>
        <p:grpSpPr>
          <a:xfrm>
            <a:off x="838200" y="4514850"/>
            <a:ext cx="10515600" cy="571500"/>
            <a:chOff x="838200" y="4514850"/>
            <a:chExt cx="10515600" cy="571500"/>
          </a:xfrm>
        </p:grpSpPr>
        <p:sp>
          <p:nvSpPr>
            <p:cNvPr id="25" name="Rectangle 25"/>
            <p:cNvSpPr/>
            <p:nvPr/>
          </p:nvSpPr>
          <p:spPr>
            <a:xfrm>
              <a:off x="838200" y="45148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8987" y="46799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位置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686687" y="4692650"/>
              <a:ext cx="586407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写在 for 循环的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后面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：所有数都分完了，才能算平均数。</a:t>
              </a:r>
            </a:p>
          </p:txBody>
        </p:sp>
      </p:grpSp>
      <p:grpSp>
        <p:nvGrpSpPr>
          <p:cNvPr id="33" name="warn"/>
          <p:cNvGrpSpPr/>
          <p:nvPr/>
        </p:nvGrpSpPr>
        <p:grpSpPr>
          <a:xfrm>
            <a:off x="838200" y="5238750"/>
            <a:ext cx="10515600" cy="571500"/>
            <a:chOff x="838200" y="5238750"/>
            <a:chExt cx="10515600" cy="571500"/>
          </a:xfrm>
        </p:grpSpPr>
        <p:sp>
          <p:nvSpPr>
            <p:cNvPr id="29" name="Rectangle 29"/>
            <p:cNvSpPr/>
            <p:nvPr/>
          </p:nvSpPr>
          <p:spPr>
            <a:xfrm>
              <a:off x="838200" y="523875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838200" y="523875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38987" y="54038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686687" y="5416550"/>
              <a:ext cx="89117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如果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Asum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也是 int，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Asum / Acount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整数除法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，小数被舍掉；所以总和用 double。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4-3 分类平均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13990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完整代码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667500" cy="4010025"/>
            <a:chOff x="838200" y="2038350"/>
            <a:chExt cx="6667500" cy="40100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667500" cy="40100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4010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40130" y="2209800"/>
              <a:ext cx="5882640" cy="37604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&lt;cstdio&gt;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n, k;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n &gt;&gt; k;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double Asum = 0, Bsum = 0;</a:t>
              </a:r>
              <a:b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int Acount = 0, Bcount = 0;</a:t>
              </a:r>
              <a:b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for (int i = 1; i &lt;= n; i++) {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if (i % k == 0) { Asum += i; Acount++; }</a:t>
              </a:r>
              <a:b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else { Bsum += i; Bcount++; }</a:t>
              </a:r>
              <a:b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printf("%.1f %.1f\n", Asum / Acount, Bsum / Bcount);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1" name="run1"/>
          <p:cNvGrpSpPr/>
          <p:nvPr/>
        </p:nvGrpSpPr>
        <p:grpSpPr>
          <a:xfrm>
            <a:off x="7810500" y="2038350"/>
            <a:ext cx="3543300" cy="1200150"/>
            <a:chOff x="7810500" y="2038350"/>
            <a:chExt cx="3543300" cy="1200150"/>
          </a:xfrm>
        </p:grpSpPr>
        <p:sp>
          <p:nvSpPr>
            <p:cNvPr id="13" name="Rectangle 13"/>
            <p:cNvSpPr/>
            <p:nvPr/>
          </p:nvSpPr>
          <p:spPr>
            <a:xfrm>
              <a:off x="7810500" y="2038350"/>
              <a:ext cx="35433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7810500" y="2038350"/>
              <a:ext cx="3543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7810500" y="2228850"/>
              <a:ext cx="3543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7924800" y="21336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8115300" y="21336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8305800" y="21336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604504" y="2095500"/>
              <a:ext cx="114300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我们算的小例子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973568" y="2546350"/>
              <a:ext cx="823532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10 3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6.0 5.3</a:t>
              </a:r>
            </a:p>
          </p:txBody>
        </p:sp>
      </p:grpSp>
      <p:grpSp>
        <p:nvGrpSpPr>
          <p:cNvPr id="30" name="run2"/>
          <p:cNvGrpSpPr/>
          <p:nvPr/>
        </p:nvGrpSpPr>
        <p:grpSpPr>
          <a:xfrm>
            <a:off x="7810500" y="3486150"/>
            <a:ext cx="3543300" cy="1200150"/>
            <a:chOff x="7810500" y="3486150"/>
            <a:chExt cx="3543300" cy="1200150"/>
          </a:xfrm>
        </p:grpSpPr>
        <p:sp>
          <p:nvSpPr>
            <p:cNvPr id="22" name="Rectangle 22"/>
            <p:cNvSpPr/>
            <p:nvPr/>
          </p:nvSpPr>
          <p:spPr>
            <a:xfrm>
              <a:off x="7810500" y="3486150"/>
              <a:ext cx="35433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7810500" y="3486150"/>
              <a:ext cx="3543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7810500" y="3676650"/>
              <a:ext cx="3543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7924800" y="35814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8115300" y="35814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8305800" y="35814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8604504" y="3543300"/>
              <a:ext cx="6583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题目样例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973568" y="3994150"/>
              <a:ext cx="1054036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100 16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56.0 50.1</a:t>
              </a:r>
            </a:p>
          </p:txBody>
        </p:sp>
      </p:grpSp>
      <p:grpSp>
        <p:nvGrpSpPr>
          <p:cNvPr id="34" name="oj"/>
          <p:cNvGrpSpPr/>
          <p:nvPr/>
        </p:nvGrpSpPr>
        <p:grpSpPr>
          <a:xfrm>
            <a:off x="7810500" y="4933950"/>
            <a:ext cx="3543300" cy="828675"/>
            <a:chOff x="7810500" y="4933950"/>
            <a:chExt cx="3543300" cy="828675"/>
          </a:xfrm>
        </p:grpSpPr>
        <p:sp>
          <p:nvSpPr>
            <p:cNvPr id="31" name="Rectangle 31"/>
            <p:cNvSpPr/>
            <p:nvPr/>
          </p:nvSpPr>
          <p:spPr>
            <a:xfrm>
              <a:off x="7810500" y="4933950"/>
              <a:ext cx="3543300" cy="828675"/>
            </a:xfrm>
            <a:prstGeom prst="roundRect">
              <a:avLst>
                <a:gd name="adj" fmla="val 9195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8011668" y="50831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提交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8011668" y="5387975"/>
              <a:ext cx="241988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OJ B0045，洛谷 P5719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6813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4-3 分类平均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16377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分类统计：for 负责送，if-else 负责分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5905500" cy="1990725"/>
            <a:chOff x="838200" y="2038350"/>
            <a:chExt cx="5905500" cy="19907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905500" cy="19907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19907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203450"/>
              <a:ext cx="4605909" cy="1751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统计变量 = 0;          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循环外：准备篮子</a:t>
              </a:r>
              <a:b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for (遍历所有数据) {   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传送带</a:t>
              </a:r>
              <a:b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if (属于第一类) 处理;  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分拣员</a:t>
              </a:r>
              <a:b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else 处理;</a:t>
              </a:r>
              <a:b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输出结果;              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循环外</a:t>
              </a:r>
            </a:p>
          </p:txBody>
        </p:sp>
      </p:grpSp>
      <p:grpSp>
        <p:nvGrpSpPr>
          <p:cNvPr id="18" name="ex1"/>
          <p:cNvGrpSpPr/>
          <p:nvPr/>
        </p:nvGrpSpPr>
        <p:grpSpPr>
          <a:xfrm>
            <a:off x="7048500" y="2038350"/>
            <a:ext cx="4305300" cy="1600200"/>
            <a:chOff x="7048500" y="2038350"/>
            <a:chExt cx="4305300" cy="1600200"/>
          </a:xfrm>
        </p:grpSpPr>
        <p:sp>
          <p:nvSpPr>
            <p:cNvPr id="13" name="Rectangle 13"/>
            <p:cNvSpPr/>
            <p:nvPr/>
          </p:nvSpPr>
          <p:spPr>
            <a:xfrm>
              <a:off x="7048500" y="2038350"/>
              <a:ext cx="4305300" cy="1600200"/>
            </a:xfrm>
            <a:prstGeom prst="roundRect">
              <a:avLst>
                <a:gd name="adj" fmla="val 7143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7048500" y="2038350"/>
              <a:ext cx="43053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7048500" y="2324100"/>
              <a:ext cx="43053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248906" y="2155825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例：及格人数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250049" y="2667000"/>
              <a:ext cx="2464054" cy="9185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送来：全班的分数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分：if (分数 &gt;= 60)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放：及格++，否则不及格++</a:t>
              </a:r>
            </a:p>
          </p:txBody>
        </p:sp>
      </p:grpSp>
      <p:grpSp>
        <p:nvGrpSpPr>
          <p:cNvPr id="24" name="ex2"/>
          <p:cNvGrpSpPr/>
          <p:nvPr/>
        </p:nvGrpSpPr>
        <p:grpSpPr>
          <a:xfrm>
            <a:off x="7048500" y="3810000"/>
            <a:ext cx="4305300" cy="1600200"/>
            <a:chOff x="7048500" y="3810000"/>
            <a:chExt cx="4305300" cy="1600200"/>
          </a:xfrm>
        </p:grpSpPr>
        <p:sp>
          <p:nvSpPr>
            <p:cNvPr id="19" name="Rectangle 19"/>
            <p:cNvSpPr/>
            <p:nvPr/>
          </p:nvSpPr>
          <p:spPr>
            <a:xfrm>
              <a:off x="7048500" y="3810000"/>
              <a:ext cx="4305300" cy="1600200"/>
            </a:xfrm>
            <a:prstGeom prst="roundRect">
              <a:avLst>
                <a:gd name="adj" fmla="val 7143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7048500" y="3810000"/>
              <a:ext cx="430530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7048500" y="4095750"/>
              <a:ext cx="430530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248906" y="3927475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例：奇数和、偶数和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250049" y="4438650"/>
              <a:ext cx="3025902" cy="9185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送来：1、2、……、100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分：</a:t>
              </a: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(i % 2 == 0)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放：偶数和 += i，否则奇数和 += i</a:t>
              </a:r>
            </a:p>
          </p:txBody>
        </p:sp>
      </p:grpSp>
      <p:grpSp>
        <p:nvGrpSpPr>
          <p:cNvPr id="28" name="note"/>
          <p:cNvGrpSpPr/>
          <p:nvPr/>
        </p:nvGrpSpPr>
        <p:grpSpPr>
          <a:xfrm>
            <a:off x="838200" y="4248150"/>
            <a:ext cx="5905500" cy="857250"/>
            <a:chOff x="838200" y="4248150"/>
            <a:chExt cx="5905500" cy="857250"/>
          </a:xfrm>
        </p:grpSpPr>
        <p:sp>
          <p:nvSpPr>
            <p:cNvPr id="25" name="Rectangle 25"/>
            <p:cNvSpPr/>
            <p:nvPr/>
          </p:nvSpPr>
          <p:spPr>
            <a:xfrm>
              <a:off x="838200" y="4248150"/>
              <a:ext cx="5905500" cy="857250"/>
            </a:xfrm>
            <a:prstGeom prst="roundRect">
              <a:avLst>
                <a:gd name="adj" fmla="val 888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9749" y="44196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706499" y="4381500"/>
              <a:ext cx="3808476" cy="613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请记在书本 P50：for 负责遍历所有数据，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if-else 负责挨个分类处理。</a:t>
              </a:r>
            </a:p>
          </p:txBody>
        </p:sp>
      </p:grpSp>
      <p:grpSp>
        <p:nvGrpSpPr>
          <p:cNvPr id="32" name="book"/>
          <p:cNvGrpSpPr/>
          <p:nvPr/>
        </p:nvGrpSpPr>
        <p:grpSpPr>
          <a:xfrm>
            <a:off x="838200" y="5619750"/>
            <a:ext cx="10515600" cy="552450"/>
            <a:chOff x="838200" y="5619750"/>
            <a:chExt cx="10515600" cy="552450"/>
          </a:xfrm>
        </p:grpSpPr>
        <p:sp>
          <p:nvSpPr>
            <p:cNvPr id="29" name="Rectangle 29"/>
            <p:cNvSpPr/>
            <p:nvPr/>
          </p:nvSpPr>
          <p:spPr>
            <a:xfrm>
              <a:off x="838200" y="561975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039749" y="57912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649349" y="5791200"/>
              <a:ext cx="902964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书上 P50 的代码用了等差数列求和公式（高中数学），我们不看那种写法，掌握分类统计即可。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课堂小测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课堂小测（选自课后题目）</a:t>
            </a:r>
          </a:p>
        </p:txBody>
      </p:sp>
      <p:grpSp>
        <p:nvGrpSpPr>
          <p:cNvPr id="19" name="qs1"/>
          <p:cNvGrpSpPr/>
          <p:nvPr/>
        </p:nvGrpSpPr>
        <p:grpSpPr>
          <a:xfrm>
            <a:off x="830199" y="1981200"/>
            <a:ext cx="10523601" cy="1733550"/>
            <a:chOff x="830199" y="1981200"/>
            <a:chExt cx="10523601" cy="1733550"/>
          </a:xfrm>
        </p:grpSpPr>
        <p:sp>
          <p:nvSpPr>
            <p:cNvPr id="9" name="TextBox 9"/>
            <p:cNvSpPr txBox="1"/>
            <p:nvPr/>
          </p:nvSpPr>
          <p:spPr>
            <a:xfrm>
              <a:off x="830199" y="1981200"/>
              <a:ext cx="409877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1. 从 10 倒数打印到 1，for 应该怎么写？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286000"/>
              <a:ext cx="5067300" cy="1428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286000"/>
              <a:ext cx="5067300" cy="1123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64311" y="2384425"/>
              <a:ext cx="3188462" cy="993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75"/>
                </a:lnSpc>
              </a:pP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A. for (int i = 10; i &gt;= 1; i--)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B. for (int i = 10; i &lt;= 1; i++)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C. for (int i = 1; i &lt;= 10; i++)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D. for (int i = 10; i &gt; 1; i++)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838200" y="2286000"/>
              <a:ext cx="38100" cy="14287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278499" y="1981200"/>
              <a:ext cx="423064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2. 依次输入 50 120 30，最后 min_val 是？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286500" y="2286000"/>
              <a:ext cx="5067300" cy="1428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6286500" y="2286000"/>
              <a:ext cx="5067300" cy="13620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412611" y="2384425"/>
              <a:ext cx="3287649" cy="12312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75"/>
                </a:lnSpc>
              </a:pP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min_val = 100, n;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 (int i = 0; i &lt; 3; i++) {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n;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if (n &lt; min_val) min_val = n;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286500" y="2286000"/>
              <a:ext cx="38100" cy="14287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28" name="qs2-w"/>
          <p:cNvGrpSpPr/>
          <p:nvPr/>
        </p:nvGrpSpPr>
        <p:grpSpPr>
          <a:xfrm>
            <a:off x="830199" y="4191000"/>
            <a:ext cx="10523601" cy="1733550"/>
            <a:chOff x="830199" y="4191000"/>
            <a:chExt cx="10523601" cy="1733550"/>
          </a:xfrm>
        </p:grpSpPr>
        <p:sp>
          <p:nvSpPr>
            <p:cNvPr id="20" name="TextBox 20"/>
            <p:cNvSpPr txBox="1"/>
            <p:nvPr/>
          </p:nvSpPr>
          <p:spPr>
            <a:xfrm>
              <a:off x="830199" y="4191000"/>
              <a:ext cx="481291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 把 int sum = 0; 放进 for 循环内部，会怎样？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838200" y="4495800"/>
              <a:ext cx="5067300" cy="1428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01649" y="4603750"/>
              <a:ext cx="3166364" cy="11662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A. 程序结果正确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B. 结果正确，但效率变低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C. 每轮 sum 被重置为 0，结果错误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D. 没有任何影响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838200" y="4495800"/>
              <a:ext cx="38100" cy="14287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6278499" y="4191000"/>
              <a:ext cx="409877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 统计 1~100 中偶数的个数，if 应写成？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6286500" y="4495800"/>
              <a:ext cx="5067300" cy="1428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449949" y="4603750"/>
              <a:ext cx="1641348" cy="11662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A. if (i % 2 == 1)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B. if (i % 2 == 0)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C. if (i / 2 == 0)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D. if (i * 2 == 0)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6286500" y="4495800"/>
              <a:ext cx="38100" cy="14287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30" name="a1"/>
          <p:cNvGrpSpPr/>
          <p:nvPr/>
        </p:nvGrpSpPr>
        <p:grpSpPr>
          <a:xfrm>
            <a:off x="829818" y="3797300"/>
            <a:ext cx="3983367" cy="322707"/>
            <a:chOff x="829818" y="3797300"/>
            <a:chExt cx="3983367" cy="322707"/>
          </a:xfrm>
        </p:grpSpPr>
        <p:sp>
          <p:nvSpPr>
            <p:cNvPr id="29" name="TextBox 29"/>
            <p:cNvSpPr txBox="1"/>
            <p:nvPr/>
          </p:nvSpPr>
          <p:spPr>
            <a:xfrm>
              <a:off x="829818" y="3797300"/>
              <a:ext cx="398336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答案：A：从 10 开始，i &gt;= 1，每次 i--</a:t>
              </a:r>
            </a:p>
          </p:txBody>
        </p:sp>
      </p:grpSp>
      <p:grpSp>
        <p:nvGrpSpPr>
          <p:cNvPr id="32" name="a2"/>
          <p:cNvGrpSpPr/>
          <p:nvPr/>
        </p:nvGrpSpPr>
        <p:grpSpPr>
          <a:xfrm>
            <a:off x="6278118" y="3797300"/>
            <a:ext cx="3120933" cy="322707"/>
            <a:chOff x="6278118" y="3797300"/>
            <a:chExt cx="3120933" cy="322707"/>
          </a:xfrm>
        </p:grpSpPr>
        <p:sp>
          <p:nvSpPr>
            <p:cNvPr id="31" name="TextBox 31"/>
            <p:cNvSpPr txBox="1"/>
            <p:nvPr/>
          </p:nvSpPr>
          <p:spPr>
            <a:xfrm>
              <a:off x="6278118" y="3797300"/>
              <a:ext cx="31209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答案：30：100 → 50 → 50 → 30</a:t>
              </a:r>
            </a:p>
          </p:txBody>
        </p:sp>
      </p:grpSp>
      <p:grpSp>
        <p:nvGrpSpPr>
          <p:cNvPr id="34" name="a3"/>
          <p:cNvGrpSpPr/>
          <p:nvPr/>
        </p:nvGrpSpPr>
        <p:grpSpPr>
          <a:xfrm>
            <a:off x="829818" y="6007100"/>
            <a:ext cx="3541343" cy="322707"/>
            <a:chOff x="829818" y="6007100"/>
            <a:chExt cx="3541343" cy="322707"/>
          </a:xfrm>
        </p:grpSpPr>
        <p:sp>
          <p:nvSpPr>
            <p:cNvPr id="33" name="TextBox 33"/>
            <p:cNvSpPr txBox="1"/>
            <p:nvPr/>
          </p:nvSpPr>
          <p:spPr>
            <a:xfrm>
              <a:off x="829818" y="6007100"/>
              <a:ext cx="354134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答案：C（而且循环外用不了 sum）</a:t>
              </a:r>
            </a:p>
          </p:txBody>
        </p:sp>
      </p:grpSp>
      <p:grpSp>
        <p:nvGrpSpPr>
          <p:cNvPr id="36" name="a4"/>
          <p:cNvGrpSpPr/>
          <p:nvPr/>
        </p:nvGrpSpPr>
        <p:grpSpPr>
          <a:xfrm>
            <a:off x="6278118" y="6007100"/>
            <a:ext cx="2909958" cy="322707"/>
            <a:chOff x="6278118" y="6007100"/>
            <a:chExt cx="2909958" cy="322707"/>
          </a:xfrm>
        </p:grpSpPr>
        <p:sp>
          <p:nvSpPr>
            <p:cNvPr id="35" name="TextBox 35"/>
            <p:cNvSpPr txBox="1"/>
            <p:nvPr/>
          </p:nvSpPr>
          <p:spPr>
            <a:xfrm>
              <a:off x="6278118" y="6007100"/>
              <a:ext cx="290995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答案：B：除以 2 余 0 是偶数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本讲小结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13990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本讲小结</a:t>
            </a:r>
          </a:p>
        </p:txBody>
      </p:sp>
      <p:grpSp>
        <p:nvGrpSpPr>
          <p:cNvPr id="17" name="qa"/>
          <p:cNvGrpSpPr/>
          <p:nvPr/>
        </p:nvGrpSpPr>
        <p:grpSpPr>
          <a:xfrm>
            <a:off x="838200" y="2019300"/>
            <a:ext cx="10515600" cy="1304925"/>
            <a:chOff x="838200" y="2019300"/>
            <a:chExt cx="10515600" cy="1304925"/>
          </a:xfrm>
        </p:grpSpPr>
        <p:sp>
          <p:nvSpPr>
            <p:cNvPr id="9" name="Rectangle 9"/>
            <p:cNvSpPr/>
            <p:nvPr/>
          </p:nvSpPr>
          <p:spPr>
            <a:xfrm>
              <a:off x="838200" y="20193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19300"/>
              <a:ext cx="47625" cy="561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187575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能写在一行吗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506218" y="2187575"/>
              <a:ext cx="794655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能。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(int i = 1; i &lt;= n; i++)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把初始化、条件、更新集中写在括号里。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838200" y="276225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2762250"/>
              <a:ext cx="47625" cy="561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9368" y="2930525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怎样找最小的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506218" y="2930525"/>
              <a:ext cx="801319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打擂台：擂主初值很大，挑战者依次上台，更小就换擂主，最后的擂主就是答案。</a:t>
              </a:r>
            </a:p>
          </p:txBody>
        </p:sp>
      </p:grpSp>
      <p:grpSp>
        <p:nvGrpSpPr>
          <p:cNvPr id="21" name="pt1"/>
          <p:cNvGrpSpPr/>
          <p:nvPr/>
        </p:nvGrpSpPr>
        <p:grpSpPr>
          <a:xfrm>
            <a:off x="904875" y="3743325"/>
            <a:ext cx="6646964" cy="357632"/>
            <a:chOff x="904875" y="3743325"/>
            <a:chExt cx="6646964" cy="357632"/>
          </a:xfrm>
        </p:grpSpPr>
        <p:sp>
          <p:nvSpPr>
            <p:cNvPr id="18" name="Ellipse 18"/>
            <p:cNvSpPr/>
            <p:nvPr/>
          </p:nvSpPr>
          <p:spPr>
            <a:xfrm>
              <a:off x="904875" y="374332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97382" y="37867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382268" y="3778250"/>
              <a:ext cx="61695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执行顺序：① 只做 1 次，② → 循环体 → ③ 重复；括号里两个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分号</a:t>
              </a:r>
            </a:p>
          </p:txBody>
        </p:sp>
      </p:grpSp>
      <p:grpSp>
        <p:nvGrpSpPr>
          <p:cNvPr id="25" name="pt2"/>
          <p:cNvGrpSpPr/>
          <p:nvPr/>
        </p:nvGrpSpPr>
        <p:grpSpPr>
          <a:xfrm>
            <a:off x="904875" y="4314825"/>
            <a:ext cx="7091210" cy="357632"/>
            <a:chOff x="904875" y="4314825"/>
            <a:chExt cx="7091210" cy="357632"/>
          </a:xfrm>
        </p:grpSpPr>
        <p:sp>
          <p:nvSpPr>
            <p:cNvPr id="22" name="Ellipse 22"/>
            <p:cNvSpPr/>
            <p:nvPr/>
          </p:nvSpPr>
          <p:spPr>
            <a:xfrm>
              <a:off x="904875" y="431482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97382" y="43582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382268" y="4349750"/>
              <a:ext cx="66138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次数确定、范围已知用 for；i 能参与输出和判断，循环里还能套 if</a:t>
              </a:r>
            </a:p>
          </p:txBody>
        </p:sp>
      </p:grpSp>
      <p:grpSp>
        <p:nvGrpSpPr>
          <p:cNvPr id="29" name="pt3"/>
          <p:cNvGrpSpPr/>
          <p:nvPr/>
        </p:nvGrpSpPr>
        <p:grpSpPr>
          <a:xfrm>
            <a:off x="904875" y="4886325"/>
            <a:ext cx="7568775" cy="357632"/>
            <a:chOff x="904875" y="4886325"/>
            <a:chExt cx="7568775" cy="357632"/>
          </a:xfrm>
        </p:grpSpPr>
        <p:sp>
          <p:nvSpPr>
            <p:cNvPr id="26" name="Ellipse 26"/>
            <p:cNvSpPr/>
            <p:nvPr/>
          </p:nvSpPr>
          <p:spPr>
            <a:xfrm>
              <a:off x="904875" y="488632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97382" y="49297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382268" y="4921250"/>
              <a:ext cx="709138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括号里定义的 i 只在循环内有效；循环后还要用的变量定义在循环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外</a:t>
              </a:r>
            </a:p>
          </p:txBody>
        </p:sp>
      </p:grpSp>
      <p:grpSp>
        <p:nvGrpSpPr>
          <p:cNvPr id="33" name="pt4"/>
          <p:cNvGrpSpPr/>
          <p:nvPr/>
        </p:nvGrpSpPr>
        <p:grpSpPr>
          <a:xfrm>
            <a:off x="904875" y="5457825"/>
            <a:ext cx="6880193" cy="357632"/>
            <a:chOff x="904875" y="5457825"/>
            <a:chExt cx="6880193" cy="357632"/>
          </a:xfrm>
        </p:grpSpPr>
        <p:sp>
          <p:nvSpPr>
            <p:cNvPr id="30" name="Ellipse 30"/>
            <p:cNvSpPr/>
            <p:nvPr/>
          </p:nvSpPr>
          <p:spPr>
            <a:xfrm>
              <a:off x="904875" y="545782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97382" y="55012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382268" y="5492750"/>
              <a:ext cx="640280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累加：循环外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sum = 0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；分类统计：for 负责送，if-else 负责分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title"/>
          <p:cNvGrpSpPr/>
          <p:nvPr/>
        </p:nvGrpSpPr>
        <p:grpSpPr>
          <a:xfrm>
            <a:off x="4946142" y="730250"/>
            <a:ext cx="2299716" cy="819150"/>
            <a:chOff x="4946142" y="730250"/>
            <a:chExt cx="2299716" cy="819150"/>
          </a:xfrm>
        </p:grpSpPr>
        <p:sp>
          <p:nvSpPr>
            <p:cNvPr id="4" name="TextBox 4"/>
            <p:cNvSpPr txBox="1"/>
            <p:nvPr/>
          </p:nvSpPr>
          <p:spPr>
            <a:xfrm>
              <a:off x="4946142" y="730250"/>
              <a:ext cx="22997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课后任务</a:t>
              </a:r>
            </a:p>
          </p:txBody>
        </p:sp>
      </p:grpSp>
      <p:grpSp>
        <p:nvGrpSpPr>
          <p:cNvPr id="22" name="todo"/>
          <p:cNvGrpSpPr/>
          <p:nvPr/>
        </p:nvGrpSpPr>
        <p:grpSpPr>
          <a:xfrm>
            <a:off x="914400" y="1619250"/>
            <a:ext cx="4953000" cy="4381500"/>
            <a:chOff x="914400" y="1619250"/>
            <a:chExt cx="4953000" cy="4381500"/>
          </a:xfrm>
        </p:grpSpPr>
        <p:sp>
          <p:nvSpPr>
            <p:cNvPr id="6" name="Rectangle 6"/>
            <p:cNvSpPr/>
            <p:nvPr/>
          </p:nvSpPr>
          <p:spPr>
            <a:xfrm>
              <a:off x="914400" y="1619250"/>
              <a:ext cx="4953000" cy="4381500"/>
            </a:xfrm>
            <a:prstGeom prst="roundRect">
              <a:avLst>
                <a:gd name="adj" fmla="val 4348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914400" y="1619250"/>
              <a:ext cx="4953000" cy="609600"/>
            </a:xfrm>
            <a:prstGeom prst="roundRect">
              <a:avLst>
                <a:gd name="adj" fmla="val 31250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914400" y="2000250"/>
              <a:ext cx="4953000" cy="228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178435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课后提交</a:t>
              </a:r>
            </a:p>
          </p:txBody>
        </p:sp>
        <p:sp>
          <p:nvSpPr>
            <p:cNvPr id="10" name="Ellipse 10"/>
            <p:cNvSpPr/>
            <p:nvPr/>
          </p:nvSpPr>
          <p:spPr>
            <a:xfrm>
              <a:off x="1190625" y="2466975"/>
              <a:ext cx="285750" cy="2857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274165" y="250647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73149" y="2470150"/>
              <a:ext cx="3647948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完成《for 循环(一)》《for 循环(二)》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课后题目</a:t>
              </a:r>
            </a:p>
          </p:txBody>
        </p:sp>
        <p:sp>
          <p:nvSpPr>
            <p:cNvPr id="13" name="Ellipse 13"/>
            <p:cNvSpPr/>
            <p:nvPr/>
          </p:nvSpPr>
          <p:spPr>
            <a:xfrm>
              <a:off x="1190625" y="3286125"/>
              <a:ext cx="285750" cy="2857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274165" y="332562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73149" y="3289300"/>
              <a:ext cx="2413889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OJ 提交 B0044 找最小值、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B0045 分类平均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1190625" y="4105275"/>
              <a:ext cx="285750" cy="2857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274165" y="414477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573149" y="4108450"/>
              <a:ext cx="3045968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Apples Plus 没有 OJ，在 Dev C++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里自己完成并检查</a:t>
              </a:r>
            </a:p>
          </p:txBody>
        </p:sp>
        <p:sp>
          <p:nvSpPr>
            <p:cNvPr id="19" name="Ellipse 19"/>
            <p:cNvSpPr/>
            <p:nvPr/>
          </p:nvSpPr>
          <p:spPr>
            <a:xfrm>
              <a:off x="1190625" y="4924425"/>
              <a:ext cx="285750" cy="2857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274165" y="496392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573149" y="4927600"/>
              <a:ext cx="2443988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用"第一个数当擂主"的写法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再做一遍 B0044</a:t>
              </a:r>
            </a:p>
          </p:txBody>
        </p:sp>
      </p:grpSp>
      <p:grpSp>
        <p:nvGrpSpPr>
          <p:cNvPr id="30" name="next"/>
          <p:cNvGrpSpPr/>
          <p:nvPr/>
        </p:nvGrpSpPr>
        <p:grpSpPr>
          <a:xfrm>
            <a:off x="6324600" y="1619250"/>
            <a:ext cx="4953000" cy="4381500"/>
            <a:chOff x="6324600" y="1619250"/>
            <a:chExt cx="4953000" cy="4381500"/>
          </a:xfrm>
        </p:grpSpPr>
        <p:sp>
          <p:nvSpPr>
            <p:cNvPr id="23" name="Rectangle 23"/>
            <p:cNvSpPr/>
            <p:nvPr/>
          </p:nvSpPr>
          <p:spPr>
            <a:xfrm>
              <a:off x="6324600" y="1619250"/>
              <a:ext cx="4953000" cy="4381500"/>
            </a:xfrm>
            <a:prstGeom prst="roundRect">
              <a:avLst>
                <a:gd name="adj" fmla="val 4348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6324600" y="1619250"/>
              <a:ext cx="4953000" cy="609600"/>
            </a:xfrm>
            <a:prstGeom prst="roundRect">
              <a:avLst>
                <a:gd name="adj" fmla="val 3125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6324600" y="2000250"/>
              <a:ext cx="4953000" cy="228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580632" y="1784350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下一讲预告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579870" y="2578100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多重循环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582537" y="3225800"/>
              <a:ext cx="306546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带着问题预习（书本 P53）：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582918" y="3556000"/>
              <a:ext cx="2950464" cy="13514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要输出 3 行、每行 4 个 *，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能不能不把输出一行的代码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复制 3 遍？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循环里面还能再放一个循环吗？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58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2026-11-04T12:26:44Z</dcterms:created>
  <dcterms:modified xsi:type="dcterms:W3CDTF">2026-11-04T12:26:44Z</dcterms:modified>
  <cp:category/>
  <cp:contentStatus/>
</cp:coreProperties>
</file>