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5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同学们好，上一讲我们学了 for 循环，用它输出过一行星号、求过和、找过最小值。上一讲最后留了一个问题：要输出 3 行、每行 4 个星号，能不能不把代码复制 3 遍？今天的答案是：循环里面还能再放一个循环，这叫循环嵌套，也叫多重循环。内容在书本第 53 到 56 页，请大家把书翻到第 53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围绕两个问题：循环里还能再放循环吗？放进去以后，外层和内层各管什么？第一部分从输出星号开始认识循环嵌套，还会用单步演示，一步一步看清两层循环怎样执行。后面三部分是书上的三道例题：数字直角三角形、阶乘之和、计数问题。第一课时讲前两部分，第二课时讲后两道例题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第一部分，我们从上一讲留下的预习问题说起。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先复习上一讲：用 for 在一行里输出 4 个星号，循环体每执行一次就输出一个，4 个都输出完再换行。注意换行写在循环后面，如果放进循环里，4 个星号就排成一列了。现在的目标是 3 行，每行 4 个，这正是上一讲留的预习问题。大家先想一想：最简单的办法是什么？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最直接的办法，就是把输出一行的代码复制 3 遍，程序也能正确运行。可要是输出 100 行呢？复制 100 遍谁也受不了；而且每行个数一改，就得改好多处。大家仔细看，三组代码完全一样，做的都是输出一行并换行这件事。重复做同一件事，正是循环最擅长的，那就把这件事整个交给一个循环。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我们把输出一行并换行这件事，整个放进另一个 for 的循环体里，让它重复 3 次。这样一个循环里面又有一个循环，就叫循环嵌套，也叫多重循环。外面控制行数的叫外层循环，里面输出一行星号的叫内层循环。请把这三个词记在书本第 53 页 4.2 节标题旁边，然后在 Dev C++ 里运行一下，看看是不是 3 行 4 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请大家用手指圈出外层循环的一对大括号，看看里面有几件事。有两件：第一件是整个内层循环，输出这一行的 4 个星号；第二件是换行。这两件事都做完，外层的这一轮才算结束，才轮到 i++。C++ 是按大括号判断语句属于哪一层的，缩进只是为了我们看得清楚，所以大括号一定要写完整。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这是两层循环的流程图，绿色虚线框里就是内层循环。从 i = 1 开始，外层条件成立，就进入内层：j 从 1 开始，条件成立就输出一个星号、j++，再回去判断。j 变成 5 时内层条件不成立，跳出内层，去换行，再 i++，回到外层判断。大家注意，外层每转一圈都会重新经过 j = 1，所以内层每次都是从头完整走一遍。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接下来我们用网页单步演示，像电脑一样一步一步执行这个程序。这个程序外层 3 轮，内层每轮 2 次，输出的是 i 和 j 组成的坐标，这样两个变量的变化都能看见。点页面上的按钮打开网页，每点一次下一步，就执行一步，高亮的是正在执行的行。大家带着两个问题看：j 每一轮从几开始？内层结束以后，j 还在不在？每点下一步之前，先猜一猜。网页文件在课件同目录的 content 文件夹里，按钮打不开时可以直接双击它。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看完网页演示，我们把过程整理成一张跟踪表，每点一下出现外层的一轮。i 等于 1 时，j 依次取 1、2，输出 (1,1) 和 (1,2)，j 变成 3 时条件不成立，内层结束，换行，i 变成 2。i 等于 2、3 时也一样，j 又从 1 开始；最后 i 变成 4，外层条件不成立，程序结束。这张表课后复习时也能看，请大家重点看第二列：每一行 j 都从 1 重新开始。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看完演示，回答刚才的两个问题。j 每一行都从 1 开始，因为每次执行到内层 for，都要先执行 int j = 1；内层结束后这个 j 就不存在了，下一行再新建一个。回到 3 行 4 列的星号：外层 3 轮，每轮内层 4 次，输出星号的语句执行 3 乘 4 等于 12 次，换行每行一次，共 3 次。如果每轮内层次数不一样，比如后面的数字三角形，就要把每轮的次数加起来，不能直接相乘。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先在纸上写一写：这个程序会输出几行？每行是什么？输出 j 时，每一行 j 都从 1 数到 3，所以两行都是 123。如果把 cout &lt;&lt; j 改成 cout &lt;&lt; i，循环次数一点没变，可是同一行里 i 一直不变，第一行三个位置都是 1，第二行都是 2，输出 111 和 222。这道题提醒我们：在同一行里，j 一直在变，i 保持不变。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两段代码都有问题。第一段，两个 for 是先后执行的，第一个做完才做第二个，谁也不在谁的循环体里，所以不是循环嵌套。第二段，内层没写 int，用的就是外层那个 i：内层把 i 从 1 加到 5 才停，外层再 i++ 变成 6，6 小于等于 3 不成立，只输出了一行。书本第 55 页的提示框专门讲了这件事：内外层的循环变量不要用同一个名字。我们约定外层用 i，内层用 j，就不会互相干扰了。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写循环嵌套的方法整理成四步。第一步拆任务，想清楚外层和内层各做什么；第二步定范围，每层从几开始、到几结束。第三步设变量，想清楚每个变量表示什么、在哪里初始化；第四步把每个动作放进合适的一层。最后再问一句：这个变量下一轮还要接着用吗？这个问题在后面三道例题里都会用到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第二部分，我们用循环嵌套解决书上的例 4-6。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53 页的例 4-6 数字直角三角形，OJ 题号 B0047，洛谷 P5721。输入 n，输出 n 行数字，第一行 n 个，以后每行少一个；编号从 1 开始，换行后接着往下数。每个数占两位，不足两位补 0，所以 1 写成 01，数字之间没有空格。大家先观察右边 n 等于 5 的样例：第二行为什么从 06 开始？每一行各有几个数？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n 等于 5 的结果画成格子，我们要分清三件事：第几行、这一行的第几个、输出的数是几。看红色的格子：它在第 2 行，是这一行的第 1 个，可输出的是 06。所以位置和编号不是一回事，j 只能表示这一行的第几个，编号得另外用一个变量记下来。再看每行的个数：5、4、3、2、1，行越往下越少，下一页我们推出第 i 行有几个。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i 行有几个数？我们不背公式，从少了几个来推。第 1 行少 0 个，第 2 行少 1 个，第 3 行少 2 个，那么第 i 行就少 i 减 1 个，有 n 减 (i 减 1) 个，也就是 n − i + 1 个。推出来以后一定要代入检查：i 等于 1 时是 n 个，i 等于 n 时是 1 个，都对得上。如果漏写了加 1，最后一行就成了 0 个，用最后一行一检查就能发现。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理清了个数，我们来给两层循环分工。外层逐行处理，i 是行号，从 1 走到 n，每一轮完成一整行。内层输出这一行的数，j 是行内位置，第 i 行要转 n − i + 1 次；另外还需要一个编号 cnt，记录下一个要输出的数，它要跨行接着用。写代码时，先搭外层，再一步一步往里填。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第一步搭外层：读入 n，i 从 1 到 n，每一轮完成一整行。第二步写内层：j 从 1 开始，上界是 n − i + 1，它随着行号 i 变化，这是和星号矩形最大的不同。我们代入检查一下：n 等于 5、i 等于 2 时，上界是 4，j 取 1 到 4，正好 4 个位置。现在知道在哪里输出了，还要解决每个位置输出什么数。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第三步解决输出什么数。只用 j 不行，因为 j 每行都从 1 开始，接不上上一行。所以新增一个变量 cnt，记录下一个要输出的数：开始是 1，每输出一个就加 1。cnt 要跨行保留编号的进度，所以写在所有循环的外面。想一想，如果把它写进外层循环里，每一行开始都被重新设成 1，编号就接不上了。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第四步放换行：换行是在一个数之后，还是一整行之后？当然是一整行之后。所以换行放在内层结束后、外层循环体内，每行执行一次。如果放进内层，每输出一个数就换一次行，15 个数就排成了一列。现在请大家运行一下，输入 5，会发现还差一点：1 到 9 前面没有补 0。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第五步补 0：如果 cnt 小于 10，它就是个位数，先输出一个字符 0，再输出 cnt。比如 cnt 等于 6，就输出 06；cnt 等于 12，不补，直接输出 12。第 2 章我们还学过 printf 的 %02d，也能自动补 0，书上用的就是这个办法，我们待会儿对照。到这里，五步都写完了，下一页看完整代码。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把五步合起来，就是完整代码，为了一页放得下，补 0 的 if 写成了一行。输入 5，输出和样例一模一样。请大家对照代码说一说：cnt 为什么写在最外面？换行为什么在内层后面？确认无误后，提交到 OJ 的 B0047。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我们对照书本第 54 页的写法，它用的是 scanf 和 printf。%02d 第 2 章学过：至少占 2 位，不足的在前面补 0，5 就输出成 05。++cnt 是第 3 章学过的前置自增：先加 1 再使用，所以书上 cnt 从 0 开始，第一次输出的是 1，和我们 cnt 从 1 开始、先输出后加是一样的效果。书上内层只有一句，省略了大括号，大家自己写的时候还是建议写上。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 n 等于 3 跟踪一遍，这是书上表 4-5 的简化版，书上那张表把内层每一步都写出来了，课后可以对照着看。i 等于 1 时这一行有 3 个数，输出 010203，cnt 变成 4；i 等于 2 时有 2 个数，输出 0405，cnt 变成 6。i 等于 3 时输出 06，cnt 变成 7；i 变成 4，外层结束。注意看两列：本行个数每行少 1，cnt 却一直往上加，从不重置。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我们来改一改：其他要求都不变，改成第 1 行 1 个数、第 2 行 2 个……第 n 行 n 个。大家看 n 等于 5 的输出：01、0203、040506、07080910、1112131415。代码只要改一处：第 i 行有 i 个数，内层就转 i 次，把上界改成 j &lt;= i。外层的行数、连续编号 cnt 和换行的位置都不用动，这就是先分好工的好处。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第一课时我们认识了循环嵌套，最后来回顾一下。循环体里再放一个循环就是循环嵌套；外层每转一轮，内层都从头完整走一遍，j 每次都重新初始化。语句属于哪一层看大括号，内外层要用不同的变量名。数字三角形里，第 i 行有 n − i + 1 个数，换行在内层后面，编号 cnt 要跨行保留，所以写在外层之前。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第二课时开始，我们看第二道例题：阶乘之和。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55 页的例 4-7 阶乘之和，OJ 题号 B0048，洛谷 P1009。i 的阶乘写作 i 加一个感叹号，就是从 1 一直乘到 i，比如 3 的阶乘是 6，4 的阶乘是 24。题目要把 1 的阶乘一直加到 n 的阶乘，n 等于 3 时就是 1 加 2 加 6 等于 9。要把好几个阶乘加起来，先得会算一个阶乘，我们先解决这个小问题。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算一个阶乘，和上一讲的累加很像。累加是把 1 到 n 一个个加进 sum，累乘就是把 1 到 4 一个个乘进 factor。跟踪一下：factor 从 1 开始，乘 1 是 1，乘 2 是 2，乘 3 是 6，乘 4 是 24，正好是 4 的阶乘。factor *= j 和 sum += j 一样，是 factor = factor * j 的简写。最容易错的是初值：加法从 0 开始，乘法要从 1 开始，factor 要是从 0 开始，乘谁都还是 0。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这道题可以拆成大任务和小任务：大任务是把 1 的阶乘到 n 的阶乘一项项加起来，小任务是算出其中一项的阶乘。外层 i 从 1 到 n，第 i 轮处理 i 的阶乘；内层 j 从 1 到 i，把乘数一个个乘进 factor。内层算完，factor 就是 i 的阶乘，再把它加进总和 ans。大家注意这两个变量的区别：ans 要一直攒着，factor 每算新的一项都要从 1 重新开始。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我们分三步写：第一步，总和 ans 放在外层之前，初值 0，它要一直攒着。第二步，外层里先写 long long factor = 1，每算新的一项都从 1 开始，再用内层把 1 到 i 乘进去。第三步，内层结束后，factor 已经是完整的 i 的阶乘，才执行 ans += factor。如果把这句放进内层，就会把乘到一半的中间结果也加进去，答案就错了。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这就是完整代码，和书本第 55 页的写法基本一样，书上把 n 也定义成了 long long。输入 3，输出 9；输入 20，输出一个 19 位的大数。请大家对照代码说一说：ans 为什么写在外层前？factor 为什么写在外层里？确认无误后，提交到 OJ 的 B0048。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 n 等于 4 跟踪一遍，请大家先填一填后面三列。i 等于 1 时 factor 是 1，ans 变成 1；i 等于 2 时 factor 从 1 开始乘到 2，ans 变成 3。i 等于 3 时 factor 是 6，ans 变成 9；i 等于 4 时 factor 是 24，ans 变成 33。请对比这两列：factor 每一轮都重新从 1 开始，ans 却一直往上加，所以它们的初始化位置不一样。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如果把 factor 和 ans 一样放到最外面，不在每一项开始时重置，会怎样？正确答案应该是 9。前两轮没问题，算完 2 的阶乘时 factor 是 2；第三轮进来 factor 还是 2，又从 1 乘到 3，就成了 12，而 3 的阶乘应该是 6。上一项的乘积混进了这一项，最后输出 15，错了。所以这个写法里，每算新的一项，factor 都要重新设成 1；ans 要记住前面的和，不能清零。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阶乘涨得非常快：10 的阶乘三百多万，12 的阶乘四亿多，都还在 int 范围里。13 的阶乘已经六十多亿，超过了 int 的上限 21 亿多，int 装不下就会算错。题目最大到 20，20 的阶乘大约是 2.4 乘 10 的 18 次方，long long 还放得下，所以 factor 和 ans 都用 long long。不过 long long 也有上限，再大的阶乘它也装不下，以后会学别的办法。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55 页最后一段说，这道题还可以改进：算出 3 的阶乘 6 以后，再乘 4 就是 4 的阶乘，不用从 1 重新乘。这样一层循环就够了：factor 乘上 i 得到这一项，再加进 ans。注意，这次 factor 要保留上一项的结果，所以反而要写在循环外面，和刚才的写法正好相反。所以变量写在哪里，不能死记，要看算法怎样使用它。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我们把三个变量的位置整理成一张表。ans 要攒下所有项的和，写在外层之前；两层写法里的 factor 每项都从 1 重新乘，写在外层之内、内层之前。改进写法里的 factor 要接着上一项乘，写在循环之前。请把这句话记在书本第 55 页：外层管算哪一项并累加，内层专门算阶乘；初值看运算，加从 0，乘从 1。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最后一部分，我们看一道 for 里面套 while 的例题。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56 页的例 4-8 计数问题，OJ 题号 B0049，洛谷 P1980。题目问：从 1 到 n 的所有整数里，数字 x 一共出现了多少次。我们手算 n 等于 12、x 等于 1：1、10、12 各有一个 1，11 有两个 1，一共 5 次。注意 11 要算两次，题目统计的是数字出现的次数，不是含有 1 的整数有几个。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2 章拆三位数时学过：对 10 取余得到个位，除以 10 去掉个位。以 1020 为例：取个位 0，去掉后剩 102；再取个位 2，剩 10；再取 0，剩 1；再取 1，剩 0。这样反复做，就从个位开始，把每一位都拿到了，到 0 就说明拆完了。可是事先不知道一个数有几位，这个反复做该用哪种循环？什么时候停？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不知道要转几次，只知道 tmp 变成 0 就停，这正是 while 那一讲说的情况，所以用 while。循环体里先用 tmp % 10 取出个位，输出它，再用 tmp /= 10 去掉个位。1020 会输出 0 2 0 1，顺序是从个位往高位，和平时读数的顺序正好相反。千万别漏写 tmp /= 10，否则 tmp 永远不变，就成了死循环。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取出每一位以后，判断它是不是 x，是就让 ans 加 1，这是 while 里面套一个 if。右边用 1020、x 等于 0 跟踪：第一轮取出 0，计数；第二轮取出 2，不计；第三轮取出 0，计数；第四轮取出 1，不计，tmp 变成 0 停下。1020 里 0 一共出现 2 次。注意 tmp /= 10 一定写在 if 外面，不管这一位是不是 x，都要去掉它继续看下一位，否则会卡在同一位上。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 1 到 n 每个数都检查一遍：外层 for 从 1 到 n，像上一讲的传送带一样，把整数一个个送过来。每送来一个 i，先复制一份到 tmp，再用 while 拆 tmp 的每一位。三层结构各管一件事：for 送来整数，while 拆出每一位，if 判断这一位算不算。这里有个问题：为什么要复制一份 tmp，直接拆 i 不行吗？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这就是完整代码，和书本第 56 页的写法一样，书上把 digit 叫作 num。输入 12 和 1，输出 5，和我们手算的一样；再试试 20 和 1，输出 12，其中 10 到 19 的十位就贡献了 10 次。这是 for 循环里面套 while 循环的例子，循环嵌套不一定是两个 for。确认无误后，提交到 OJ 的 B0049。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我们来看看直接拆 i 会怎样，从 i 等于 1 开始跟踪。while 把 i 除以 10，i 变成 0，while 结束；外层 i++，i 又变回 1。下一轮又从 1 开始，再被拆成 0，再加回 1，永远也走不到 2，程序停不下来。外层的 i 要记住检查到哪个数了，所以必须复制一份 tmp，只拆副本。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三道例题放在一起看：数字三角形和阶乘之和是 for 里套 for，计数问题是 for 里套 while。其实各种循环都可以互相嵌套，还可以嵌套很多层，关键看每一层的任务。范围明确、逐个处理的用 for；要根据当前状态决定是否继续的用 while。书本第 56 页最后提醒：层数多、每层次数也多时，总次数会相乘，程序可能运行很久而超时。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最后做个课堂小测，四道题都选自课后习题，请先写在草稿纸上。第一题是 n 等于 3 的数字三角形，第一行 010203，第二行 0405，第三行 06，一共输出 6 个数，cnt 最后是 7。第二题每轮内层次数不一样，分别是 1、2、3、4 次，要加起来是 10 次，不能算成 4 乘 4；第三题选 A，1 一次，10 到 19 的十位 10 次，11 的个位再一次，共 12 次。第四题是对的，factor 没有在每项开始时重置，3 的阶乘被算成了 12，最后输出 15。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回到开头的两个问题。循环里能放循环吗？能，这就是循环嵌套，for 和 while 可以按需要互相嵌套。外层和内层各管什么？外层每一轮完成一个大任务，比如一行、一项、一个整数；内层完成其中重复的小步骤。写的时候想清楚变量放在哪一层：要跨轮保留的放外层之前，每轮重新开始的放外层之内。还要分清每个元素都做的、一轮收尾做的、最后才做的，分别放在内层、内层后面和外层后面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课后请完成多重循环的课后习题，并在 OJ 上提交 B0047、B0048、B0049 三道例题。学有余力的同学，试着用一层循环改写阶乘之和，接着上一项往下乘。下一讲是循环结构程序设计案例，请预习书本第 56 页 4.3 节。带着问题去预习：一直往上加，加到总和第一次超过 k 为止，要加多少项事先知道吗？该用 for 还是 while？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017203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3256855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984382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1033823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<Relationship Id="rId13" Type="http://schemas.openxmlformats.org/officeDocument/2006/relationships/image" Target="../media/image_349b7aebbbcd46b1.jpg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hyperlink" Target="content/C++%20&#23884;&#22871;&#24490;&#29615;&#21333;&#27493;&#21487;&#35270;&#21270;&#25805;&#20316;.html" TargetMode="Externa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3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4623054" y="2520950"/>
            <a:ext cx="2945892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多重循环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4220747" y="3467100"/>
            <a:ext cx="3750507" cy="498729"/>
            <a:chOff x="4220747" y="3467100"/>
            <a:chExt cx="3750507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4220747" y="3467100"/>
              <a:ext cx="37505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第4章 循环结构程序设计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671822" y="4413250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循环里面再套一个循环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558800"/>
            <a:ext cx="2299716" cy="819150"/>
            <a:chOff x="4946142" y="5588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5588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095500" y="2152650"/>
            <a:ext cx="8001000" cy="609600"/>
            <a:chOff x="2095500" y="2152650"/>
            <a:chExt cx="8001000" cy="609600"/>
          </a:xfrm>
        </p:grpSpPr>
        <p:sp>
          <p:nvSpPr>
            <p:cNvPr id="6" name="Rectangle 6"/>
            <p:cNvSpPr/>
            <p:nvPr/>
          </p:nvSpPr>
          <p:spPr>
            <a:xfrm>
              <a:off x="2095500" y="21526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238375" y="2257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59287" y="2327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08732" y="22987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循环嵌套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095500" y="3105150"/>
            <a:ext cx="8001000" cy="609600"/>
            <a:chOff x="2095500" y="3105150"/>
            <a:chExt cx="80010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095500" y="3105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238375" y="3209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359287" y="3279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08732" y="325120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数字直角三角形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095500" y="4057650"/>
            <a:ext cx="8001000" cy="609600"/>
            <a:chOff x="2095500" y="4057650"/>
            <a:chExt cx="8001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095500" y="40576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238375" y="4162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359287" y="4232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08732" y="42037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阶乘之和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095500" y="5010150"/>
            <a:ext cx="8001000" cy="609600"/>
            <a:chOff x="2095500" y="5010150"/>
            <a:chExt cx="8001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095500" y="5010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238375" y="5114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59287" y="5184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8732" y="51562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计数问题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循环嵌套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13146" y="4038600"/>
            <a:ext cx="4365709" cy="308991"/>
            <a:chOff x="3913146" y="4038600"/>
            <a:chExt cx="43657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13146" y="4038600"/>
              <a:ext cx="43657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预习问题 · 外层与内层 · 单步演示 · 四步写法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5911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上一讲的预习问题：3 行，每行 4 个 *</a:t>
            </a:r>
          </a:p>
        </p:txBody>
      </p:sp>
      <p:grpSp>
        <p:nvGrpSpPr>
          <p:cNvPr id="22" name="one"/>
          <p:cNvGrpSpPr/>
          <p:nvPr/>
        </p:nvGrpSpPr>
        <p:grpSpPr>
          <a:xfrm>
            <a:off x="829056" y="1993900"/>
            <a:ext cx="5343144" cy="3054350"/>
            <a:chOff x="829056" y="1993900"/>
            <a:chExt cx="5343144" cy="30543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1993900"/>
              <a:ext cx="25292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复习：用 for 输出一行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3241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53340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3840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2587625"/>
              <a:ext cx="379018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4; j++)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"*";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endl;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4114800"/>
              <a:ext cx="53340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114800"/>
              <a:ext cx="5334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305300"/>
              <a:ext cx="5334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52500" y="4210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143000" y="4210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333500" y="4210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632204" y="41719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00506" y="4632325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</a:p>
          </p:txBody>
        </p:sp>
      </p:grpSp>
      <p:grpSp>
        <p:nvGrpSpPr>
          <p:cNvPr id="26" name="exp"/>
          <p:cNvGrpSpPr/>
          <p:nvPr/>
        </p:nvGrpSpPr>
        <p:grpSpPr>
          <a:xfrm>
            <a:off x="6658356" y="1993900"/>
            <a:ext cx="4695444" cy="1518476"/>
            <a:chOff x="6658356" y="1993900"/>
            <a:chExt cx="4695444" cy="1518476"/>
          </a:xfrm>
        </p:grpSpPr>
        <p:sp>
          <p:nvSpPr>
            <p:cNvPr id="23" name="TextBox 23"/>
            <p:cNvSpPr txBox="1"/>
            <p:nvPr/>
          </p:nvSpPr>
          <p:spPr>
            <a:xfrm>
              <a:off x="6658356" y="19939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这一段在做什么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667500" y="23241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58737" y="2413000"/>
              <a:ext cx="329412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每执行一次循环体，输出 1 个 *；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 4 次，得到 ****；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个都输出完，才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7" name="goal"/>
          <p:cNvGrpSpPr/>
          <p:nvPr/>
        </p:nvGrpSpPr>
        <p:grpSpPr>
          <a:xfrm>
            <a:off x="6658356" y="3594100"/>
            <a:ext cx="4695444" cy="1835150"/>
            <a:chOff x="6658356" y="3594100"/>
            <a:chExt cx="4695444" cy="1835150"/>
          </a:xfrm>
        </p:grpSpPr>
        <p:sp>
          <p:nvSpPr>
            <p:cNvPr id="27" name="TextBox 27"/>
            <p:cNvSpPr txBox="1"/>
            <p:nvPr/>
          </p:nvSpPr>
          <p:spPr>
            <a:xfrm>
              <a:off x="6658356" y="3594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现在的目标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6667500" y="39243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667500" y="4019550"/>
              <a:ext cx="2857500" cy="1409700"/>
            </a:xfrm>
            <a:prstGeom prst="roundRect">
              <a:avLst>
                <a:gd name="adj" fmla="val 540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667500" y="4019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667500" y="4210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6781800" y="4114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6972300" y="4114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7162800" y="4114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461504" y="4076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830568" y="4552950"/>
              <a:ext cx="477774" cy="818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</a:p>
          </p:txBody>
        </p:sp>
      </p:grpSp>
      <p:grpSp>
        <p:nvGrpSpPr>
          <p:cNvPr id="42" name="q"/>
          <p:cNvGrpSpPr/>
          <p:nvPr/>
        </p:nvGrpSpPr>
        <p:grpSpPr>
          <a:xfrm>
            <a:off x="838200" y="5619750"/>
            <a:ext cx="10515600" cy="571500"/>
            <a:chOff x="838200" y="5619750"/>
            <a:chExt cx="10515600" cy="571500"/>
          </a:xfrm>
        </p:grpSpPr>
        <p:sp>
          <p:nvSpPr>
            <p:cNvPr id="38" name="Rectangle 38"/>
            <p:cNvSpPr/>
            <p:nvPr/>
          </p:nvSpPr>
          <p:spPr>
            <a:xfrm>
              <a:off x="838200" y="5619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838200" y="56197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606" y="57848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预习问题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162556" y="5784850"/>
              <a:ext cx="5920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要输出 3 行，每行 4 个 *，能不能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不把代码复制 3 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732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最直接的办法：复制 3 遍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2476500"/>
            <a:chOff x="838200" y="2038350"/>
            <a:chExt cx="6096000" cy="2476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2476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76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27250"/>
              <a:ext cx="4943348" cy="2242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4; j++)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4; j++)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4; j++)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endl;</a:t>
              </a:r>
            </a:p>
          </p:txBody>
        </p:sp>
      </p:grpSp>
      <p:grpSp>
        <p:nvGrpSpPr>
          <p:cNvPr id="16" name="bad"/>
          <p:cNvGrpSpPr/>
          <p:nvPr/>
        </p:nvGrpSpPr>
        <p:grpSpPr>
          <a:xfrm>
            <a:off x="7420356" y="2032000"/>
            <a:ext cx="3933444" cy="1518476"/>
            <a:chOff x="7420356" y="2032000"/>
            <a:chExt cx="393344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7420356" y="2032000"/>
              <a:ext cx="1509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能用，但是……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429500" y="236220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420737" y="2451100"/>
              <a:ext cx="2464054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行就要复制 100 遍；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每行个数一改，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要改好多处。</a:t>
              </a:r>
            </a:p>
          </p:txBody>
        </p:sp>
      </p:grpSp>
      <p:grpSp>
        <p:nvGrpSpPr>
          <p:cNvPr id="20" name="find"/>
          <p:cNvGrpSpPr/>
          <p:nvPr/>
        </p:nvGrpSpPr>
        <p:grpSpPr>
          <a:xfrm>
            <a:off x="7420356" y="3784600"/>
            <a:ext cx="3933444" cy="1137476"/>
            <a:chOff x="7420356" y="3784600"/>
            <a:chExt cx="393344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420356" y="3784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仔细看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429500" y="411480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20737" y="4203700"/>
              <a:ext cx="2879090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三组代码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完全一样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做的都是"输出一行并换行"。</a:t>
              </a:r>
            </a:p>
          </p:txBody>
        </p:sp>
      </p:grpSp>
      <p:grpSp>
        <p:nvGrpSpPr>
          <p:cNvPr id="24" name="idea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606" y="55753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想法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05356" y="5575300"/>
              <a:ext cx="68776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把"输出一行并换行"看成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一件事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，再用一个循环把它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重复 3 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148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把"输出一行"整个放进循环：循环嵌套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2295525"/>
            <a:chOff x="838200" y="2038350"/>
            <a:chExt cx="6096000" cy="22955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2295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295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74875"/>
              <a:ext cx="5253228" cy="20665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for (int i = 1; i &lt;= 3; i++) {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外层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for (int j = 1; j &lt;= 4; j++) {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内层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"*";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def"/>
          <p:cNvGrpSpPr/>
          <p:nvPr/>
        </p:nvGrpSpPr>
        <p:grpSpPr>
          <a:xfrm>
            <a:off x="7334250" y="2038350"/>
            <a:ext cx="4019550" cy="2514600"/>
            <a:chOff x="7334250" y="2038350"/>
            <a:chExt cx="4019550" cy="2514600"/>
          </a:xfrm>
        </p:grpSpPr>
        <p:sp>
          <p:nvSpPr>
            <p:cNvPr id="13" name="Rectangle 13"/>
            <p:cNvSpPr/>
            <p:nvPr/>
          </p:nvSpPr>
          <p:spPr>
            <a:xfrm>
              <a:off x="7334250" y="2038350"/>
              <a:ext cx="4019550" cy="25146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7334250" y="2038350"/>
              <a:ext cx="401955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34250" y="2324100"/>
              <a:ext cx="401955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534656" y="215582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循环嵌套（多重循环）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35037" y="2635250"/>
              <a:ext cx="2420366" cy="1785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在一个循环的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循环体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再放一个循环。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外面的叫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里面的叫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内层循环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两层也叫二重循环。</a:t>
              </a:r>
            </a:p>
          </p:txBody>
        </p:sp>
      </p:grpSp>
      <p:grpSp>
        <p:nvGrpSpPr>
          <p:cNvPr id="27" name="run"/>
          <p:cNvGrpSpPr/>
          <p:nvPr/>
        </p:nvGrpSpPr>
        <p:grpSpPr>
          <a:xfrm>
            <a:off x="7334250" y="4686300"/>
            <a:ext cx="2857500" cy="1447800"/>
            <a:chOff x="7334250" y="4686300"/>
            <a:chExt cx="2857500" cy="1447800"/>
          </a:xfrm>
        </p:grpSpPr>
        <p:sp>
          <p:nvSpPr>
            <p:cNvPr id="19" name="Rectangle 19"/>
            <p:cNvSpPr/>
            <p:nvPr/>
          </p:nvSpPr>
          <p:spPr>
            <a:xfrm>
              <a:off x="7334250" y="4686300"/>
              <a:ext cx="2857500" cy="1447800"/>
            </a:xfrm>
            <a:prstGeom prst="roundRect">
              <a:avLst>
                <a:gd name="adj" fmla="val 52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334250" y="46863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7334250" y="48768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448550" y="47815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7639050" y="47815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829550" y="47815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128254" y="47434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497318" y="5207000"/>
              <a:ext cx="477774" cy="856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****</a:t>
              </a:r>
            </a:p>
          </p:txBody>
        </p:sp>
      </p:grpSp>
      <p:grpSp>
        <p:nvGrpSpPr>
          <p:cNvPr id="31" name="note"/>
          <p:cNvGrpSpPr/>
          <p:nvPr/>
        </p:nvGrpSpPr>
        <p:grpSpPr>
          <a:xfrm>
            <a:off x="838200" y="4591050"/>
            <a:ext cx="6096000" cy="1190625"/>
            <a:chOff x="838200" y="4591050"/>
            <a:chExt cx="6096000" cy="1190625"/>
          </a:xfrm>
        </p:grpSpPr>
        <p:sp>
          <p:nvSpPr>
            <p:cNvPr id="28" name="Rectangle 28"/>
            <p:cNvSpPr/>
            <p:nvPr/>
          </p:nvSpPr>
          <p:spPr>
            <a:xfrm>
              <a:off x="838200" y="4591050"/>
              <a:ext cx="60960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47593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25168" y="4721225"/>
              <a:ext cx="2646616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请把"循环嵌套、外层循环、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内层循环"记在书本 P53 的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4.2 节标题旁。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外层循环的大括号里，有哪几件事？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2705100"/>
            <a:chOff x="838200" y="2038350"/>
            <a:chExt cx="59055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102354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任务 1：输出这一行的 4 个 *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4; j++)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任务 2：这一行结束，换行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229856" y="2032000"/>
            <a:ext cx="4123944" cy="1899475"/>
            <a:chOff x="7229856" y="2032000"/>
            <a:chExt cx="4123944" cy="1899475"/>
          </a:xfrm>
        </p:grpSpPr>
        <p:sp>
          <p:nvSpPr>
            <p:cNvPr id="13" name="TextBox 13"/>
            <p:cNvSpPr txBox="1"/>
            <p:nvPr/>
          </p:nvSpPr>
          <p:spPr>
            <a:xfrm>
              <a:off x="7229856" y="20320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外层循环体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239000" y="23622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230237" y="2451100"/>
              <a:ext cx="1972564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整个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内层循环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后面的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两件事都做完，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才轮到外层的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warn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50482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50482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86687" y="5226050"/>
              <a:ext cx="85987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看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大括号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决定语句属于哪一层；缩进只是方便我们阅读，改缩进不会改变归属。</a:t>
              </a:r>
            </a:p>
          </p:txBody>
        </p:sp>
      </p:grpSp>
      <p:grpSp>
        <p:nvGrpSpPr>
          <p:cNvPr id="25" name="tip"/>
          <p:cNvGrpSpPr/>
          <p:nvPr/>
        </p:nvGrpSpPr>
        <p:grpSpPr>
          <a:xfrm>
            <a:off x="838200" y="5753100"/>
            <a:ext cx="10515600" cy="552450"/>
            <a:chOff x="838200" y="5753100"/>
            <a:chExt cx="10515600" cy="552450"/>
          </a:xfrm>
        </p:grpSpPr>
        <p:sp>
          <p:nvSpPr>
            <p:cNvPr id="22" name="Rectangle 22"/>
            <p:cNvSpPr/>
            <p:nvPr/>
          </p:nvSpPr>
          <p:spPr>
            <a:xfrm>
              <a:off x="838200" y="57531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749" y="59245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建议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49349" y="5924550"/>
              <a:ext cx="575889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循环体只有一句也把大括号写上，以后加代码不容易放错层。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两层循环的执行流程</a:t>
            </a:r>
          </a:p>
        </p:txBody>
      </p:sp>
      <p:grpSp>
        <p:nvGrpSpPr>
          <p:cNvPr id="54" name="flow"/>
          <p:cNvGrpSpPr/>
          <p:nvPr/>
        </p:nvGrpSpPr>
        <p:grpSpPr>
          <a:xfrm>
            <a:off x="952500" y="2047875"/>
            <a:ext cx="7620000" cy="4087495"/>
            <a:chOff x="952500" y="2047875"/>
            <a:chExt cx="7620000" cy="4087495"/>
          </a:xfrm>
        </p:grpSpPr>
        <p:sp>
          <p:nvSpPr>
            <p:cNvPr id="9" name="Rectangle 9"/>
            <p:cNvSpPr/>
            <p:nvPr/>
          </p:nvSpPr>
          <p:spPr>
            <a:xfrm>
              <a:off x="1095375" y="2047875"/>
              <a:ext cx="16192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64691" y="2159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1905000" y="2524125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1838325" y="27241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952500" y="2828925"/>
              <a:ext cx="1905000" cy="628650"/>
            </a:xfrm>
            <a:custGeom>
              <a:avLst/>
              <a:gdLst/>
              <a:ahLst/>
              <a:cxnLst/>
              <a:rect l="l" t="t" r="r" b="b"/>
              <a:pathLst>
                <a:path w="1905000" h="628650">
                  <a:moveTo>
                    <a:pt x="952500" y="0"/>
                  </a:moveTo>
                  <a:lnTo>
                    <a:pt x="1905000" y="314325"/>
                  </a:lnTo>
                  <a:lnTo>
                    <a:pt x="952500" y="628650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19009" y="3016250"/>
              <a:ext cx="7719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3 ?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1905000" y="3457575"/>
              <a:ext cx="9525" cy="1962150"/>
            </a:xfrm>
            <a:custGeom>
              <a:avLst/>
              <a:gdLst/>
              <a:ahLst/>
              <a:cxnLst/>
              <a:rect l="l" t="t" r="r" b="b"/>
              <a:pathLst>
                <a:path w="9525" h="1962150">
                  <a:moveTo>
                    <a:pt x="0" y="0"/>
                  </a:moveTo>
                  <a:lnTo>
                    <a:pt x="0" y="19621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838325" y="54006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011680" y="42989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95375" y="5514975"/>
              <a:ext cx="1619250" cy="4762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452372" y="56261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外层结束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3762375" y="2743200"/>
              <a:ext cx="2000250" cy="3352800"/>
            </a:xfrm>
            <a:prstGeom prst="roundRect">
              <a:avLst>
                <a:gd name="adj" fmla="val 5714"/>
              </a:avLst>
            </a:prstGeom>
            <a:noFill/>
            <a:ln w="19050">
              <a:solidFill>
                <a:schemeClr val="accent3"/>
              </a:solidFill>
              <a:custDash>
                <a:ds d="400000" sp="300000"/>
              </a:custDash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351020" y="584200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内层循环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2857500" y="3143250"/>
              <a:ext cx="1000125" cy="9525"/>
            </a:xfrm>
            <a:custGeom>
              <a:avLst/>
              <a:gdLst/>
              <a:ahLst/>
              <a:cxnLst/>
              <a:rect l="l" t="t" r="r" b="b"/>
              <a:pathLst>
                <a:path w="1000125" h="9525">
                  <a:moveTo>
                    <a:pt x="0" y="0"/>
                  </a:moveTo>
                  <a:lnTo>
                    <a:pt x="1000125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3838575" y="30765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964180" y="28702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3952875" y="2905125"/>
              <a:ext cx="16192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522191" y="3016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= 1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4762500" y="338137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4695825" y="35623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Freeform 29"/>
            <p:cNvSpPr/>
            <p:nvPr/>
          </p:nvSpPr>
          <p:spPr>
            <a:xfrm>
              <a:off x="3952875" y="3667125"/>
              <a:ext cx="1619250" cy="628650"/>
            </a:xfrm>
            <a:custGeom>
              <a:avLst/>
              <a:gdLst/>
              <a:ahLst/>
              <a:cxnLst/>
              <a:rect l="l" t="t" r="r" b="b"/>
              <a:pathLst>
                <a:path w="1619250" h="628650">
                  <a:moveTo>
                    <a:pt x="809625" y="0"/>
                  </a:moveTo>
                  <a:lnTo>
                    <a:pt x="1619250" y="314325"/>
                  </a:lnTo>
                  <a:lnTo>
                    <a:pt x="809625" y="628650"/>
                  </a:lnTo>
                  <a:lnTo>
                    <a:pt x="0" y="31432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376509" y="3854450"/>
              <a:ext cx="7719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&lt;= 4 ?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4762500" y="4295775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4695825" y="44958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850511" y="4337050"/>
              <a:ext cx="39679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3952875" y="4600575"/>
              <a:ext cx="16192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4215470" y="4711700"/>
              <a:ext cx="10940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输出一个 *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4762500" y="5076825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4695825" y="52578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3952875" y="5391150"/>
              <a:ext cx="1619250" cy="4191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4591655" y="5473700"/>
              <a:ext cx="341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j++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3838575" y="3981450"/>
              <a:ext cx="114300" cy="1619250"/>
            </a:xfrm>
            <a:custGeom>
              <a:avLst/>
              <a:gdLst/>
              <a:ahLst/>
              <a:cxnLst/>
              <a:rect l="l" t="t" r="r" b="b"/>
              <a:pathLst>
                <a:path w="114300" h="1619250">
                  <a:moveTo>
                    <a:pt x="114300" y="1619250"/>
                  </a:moveTo>
                  <a:lnTo>
                    <a:pt x="0" y="1619250"/>
                  </a:ln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3838575" y="39147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5650611" y="3689350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5572125" y="39814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6600825" y="39147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5" name="Rectangle 45"/>
            <p:cNvSpPr/>
            <p:nvPr/>
          </p:nvSpPr>
          <p:spPr>
            <a:xfrm>
              <a:off x="6715125" y="3743325"/>
              <a:ext cx="16192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7284441" y="3841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7524750" y="4219575"/>
              <a:ext cx="9525" cy="295275"/>
            </a:xfrm>
            <a:custGeom>
              <a:avLst/>
              <a:gdLst/>
              <a:ahLst/>
              <a:cxnLst/>
              <a:rect l="l" t="t" r="r" b="b"/>
              <a:pathLst>
                <a:path w="9525" h="295275">
                  <a:moveTo>
                    <a:pt x="0" y="0"/>
                  </a:moveTo>
                  <a:lnTo>
                    <a:pt x="0" y="2952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8" name="Freeform 48"/>
            <p:cNvSpPr/>
            <p:nvPr/>
          </p:nvSpPr>
          <p:spPr>
            <a:xfrm>
              <a:off x="7458075" y="44958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9" name="Rectangle 49"/>
            <p:cNvSpPr/>
            <p:nvPr/>
          </p:nvSpPr>
          <p:spPr>
            <a:xfrm>
              <a:off x="6715125" y="4600575"/>
              <a:ext cx="16192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353905" y="4711700"/>
              <a:ext cx="341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2057400" y="2628900"/>
              <a:ext cx="6515100" cy="2209800"/>
            </a:xfrm>
            <a:custGeom>
              <a:avLst/>
              <a:gdLst/>
              <a:ahLst/>
              <a:cxnLst/>
              <a:rect l="l" t="t" r="r" b="b"/>
              <a:pathLst>
                <a:path w="6515100" h="2209800">
                  <a:moveTo>
                    <a:pt x="6276975" y="2209800"/>
                  </a:moveTo>
                  <a:lnTo>
                    <a:pt x="6515100" y="2209800"/>
                  </a:lnTo>
                  <a:lnTo>
                    <a:pt x="6515100" y="0"/>
                  </a:lnTo>
                  <a:lnTo>
                    <a:pt x="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1962150" y="25622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6720840" y="237490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回到外层判断</a:t>
              </a:r>
            </a:p>
          </p:txBody>
        </p:sp>
      </p:grpSp>
      <p:grpSp>
        <p:nvGrpSpPr>
          <p:cNvPr id="59" name="exp"/>
          <p:cNvGrpSpPr/>
          <p:nvPr/>
        </p:nvGrpSpPr>
        <p:grpSpPr>
          <a:xfrm>
            <a:off x="8858250" y="3143250"/>
            <a:ext cx="2495550" cy="1895475"/>
            <a:chOff x="8858250" y="3143250"/>
            <a:chExt cx="2495550" cy="1895475"/>
          </a:xfrm>
        </p:grpSpPr>
        <p:sp>
          <p:nvSpPr>
            <p:cNvPr id="55" name="Rectangle 55"/>
            <p:cNvSpPr/>
            <p:nvPr/>
          </p:nvSpPr>
          <p:spPr>
            <a:xfrm>
              <a:off x="8858250" y="3143250"/>
              <a:ext cx="2495550" cy="1895475"/>
            </a:xfrm>
            <a:prstGeom prst="roundRect">
              <a:avLst>
                <a:gd name="adj" fmla="val 402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56" name="Rectangle 56"/>
            <p:cNvSpPr/>
            <p:nvPr/>
          </p:nvSpPr>
          <p:spPr>
            <a:xfrm>
              <a:off x="8858250" y="3143250"/>
              <a:ext cx="47625" cy="1895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9059418" y="3292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看图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9059418" y="3584575"/>
              <a:ext cx="1902714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外层每转一圈，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内层都从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= 1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完整走一遍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走完再换行、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单步演示：一步一步看两层循环怎样执行</a:t>
            </a:r>
          </a:p>
        </p:txBody>
      </p:sp>
      <p:grpSp>
        <p:nvGrpSpPr>
          <p:cNvPr id="14" name="code"/>
          <p:cNvGrpSpPr/>
          <p:nvPr/>
        </p:nvGrpSpPr>
        <p:grpSpPr>
          <a:xfrm>
            <a:off x="829056" y="1993900"/>
            <a:ext cx="6105144" cy="2435225"/>
            <a:chOff x="829056" y="1993900"/>
            <a:chExt cx="6105144" cy="24352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1993900"/>
              <a:ext cx="41618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演示用的程序（3 行，每行 2 个坐标）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3241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60960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3840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2603500"/>
              <a:ext cx="5203127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2; j++)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"(" &lt;&lt; i &lt;&lt; "," &lt;&lt; j &lt;&lt; ") 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how"/>
          <p:cNvGrpSpPr/>
          <p:nvPr/>
        </p:nvGrpSpPr>
        <p:grpSpPr>
          <a:xfrm>
            <a:off x="7143750" y="2038350"/>
            <a:ext cx="4210050" cy="2857500"/>
            <a:chOff x="7143750" y="2038350"/>
            <a:chExt cx="4210050" cy="2857500"/>
          </a:xfrm>
        </p:grpSpPr>
        <p:sp>
          <p:nvSpPr>
            <p:cNvPr id="15" name="Rectangle 15"/>
            <p:cNvSpPr/>
            <p:nvPr/>
          </p:nvSpPr>
          <p:spPr>
            <a:xfrm>
              <a:off x="7143750" y="2038350"/>
              <a:ext cx="4210050" cy="2857500"/>
            </a:xfrm>
            <a:prstGeom prst="roundRect">
              <a:avLst>
                <a:gd name="adj" fmla="val 4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7143750" y="2038350"/>
              <a:ext cx="421005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143750" y="2324100"/>
              <a:ext cx="421005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344156" y="21558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网页里怎么看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25487" y="2635250"/>
              <a:ext cx="2420366" cy="1594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高亮行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：正在执行哪一行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：i、j 现在的值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控制台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：已经输出了什么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：这一步发生了什么</a:t>
              </a:r>
            </a:p>
          </p:txBody>
        </p:sp>
      </p:grpSp>
      <p:grpSp>
        <p:nvGrpSpPr>
          <p:cNvPr id="24" name="open"/>
          <p:cNvGrpSpPr/>
          <p:nvPr/>
        </p:nvGrpSpPr>
        <p:grpSpPr>
          <a:xfrm>
            <a:off x="838200" y="5010150"/>
            <a:ext cx="8135239" cy="613791"/>
            <a:chOff x="838200" y="5010150"/>
            <a:chExt cx="8135239" cy="613791"/>
          </a:xfrm>
        </p:grpSpPr>
        <p:sp>
          <p:nvSpPr>
            <p:cNvPr id="21" name="Rectangle 21">
              <a:hlinkClick xmlns:ns0="http://schemas.openxmlformats.org/officeDocument/2006/relationships" ns0:id="rId2"/>
            </p:cNvPr>
            <p:cNvSpPr/>
            <p:nvPr/>
          </p:nvSpPr>
          <p:spPr>
            <a:xfrm>
              <a:off x="838200" y="5029200"/>
              <a:ext cx="4953000" cy="571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/>
            <a:p/>
          </p:txBody>
        </p:sp>
        <p:sp>
          <p:nvSpPr>
            <p:cNvPr id="22" name="TextBox 22">
              <a:hlinkClick xmlns:ns1="http://schemas.openxmlformats.org/officeDocument/2006/relationships" ns1:id="rId2"/>
            </p:cNvPr>
            <p:cNvSpPr txBox="1"/>
            <p:nvPr/>
          </p:nvSpPr>
          <p:spPr>
            <a:xfrm>
              <a:off x="2137613" y="5181600"/>
              <a:ext cx="23541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▶ 打开单步演示网页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87999" y="5010150"/>
              <a:ext cx="2885440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点按钮用浏览器打开；网页里用</a:t>
              </a:r>
              <a:b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"下一步""上一步""重置"操作。</a:t>
              </a:r>
            </a:p>
          </p:txBody>
        </p:sp>
      </p:grpSp>
      <p:grpSp>
        <p:nvGrpSpPr>
          <p:cNvPr id="28" name="q"/>
          <p:cNvGrpSpPr/>
          <p:nvPr/>
        </p:nvGrpSpPr>
        <p:grpSpPr>
          <a:xfrm>
            <a:off x="838200" y="5734050"/>
            <a:ext cx="10515600" cy="552450"/>
            <a:chOff x="838200" y="573405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7340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90550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249424" y="5905500"/>
              <a:ext cx="409983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每一轮从几开始？内层结束后，j 还在吗？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4266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跟踪表：i 和 j 是怎样变化的</a:t>
            </a:r>
          </a:p>
        </p:txBody>
      </p:sp>
      <p:grpSp>
        <p:nvGrpSpPr>
          <p:cNvPr id="14" name="thead"/>
          <p:cNvGrpSpPr/>
          <p:nvPr/>
        </p:nvGrpSpPr>
        <p:grpSpPr>
          <a:xfrm>
            <a:off x="838200" y="2038350"/>
            <a:ext cx="10515600" cy="495300"/>
            <a:chOff x="838200" y="2038350"/>
            <a:chExt cx="10515600" cy="495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59000"/>
              <a:ext cx="6264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外层 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10587" y="2159000"/>
              <a:ext cx="13940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内层 j 依次取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68087" y="21463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这一行输出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87587" y="2146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接着</a:t>
              </a:r>
            </a:p>
          </p:txBody>
        </p:sp>
      </p:grpSp>
      <p:grpSp>
        <p:nvGrpSpPr>
          <p:cNvPr id="20" name="r1"/>
          <p:cNvGrpSpPr/>
          <p:nvPr/>
        </p:nvGrpSpPr>
        <p:grpSpPr>
          <a:xfrm>
            <a:off x="838200" y="2711450"/>
            <a:ext cx="10515600" cy="422275"/>
            <a:chOff x="838200" y="2711450"/>
            <a:chExt cx="10515600" cy="422275"/>
          </a:xfrm>
        </p:grpSpPr>
        <p:sp>
          <p:nvSpPr>
            <p:cNvPr id="15" name="Line 15"/>
            <p:cNvSpPr/>
            <p:nvPr/>
          </p:nvSpPr>
          <p:spPr>
            <a:xfrm>
              <a:off x="838200" y="3124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27114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410587" y="2711450"/>
              <a:ext cx="22461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1、2、3（3 不成立）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68087" y="271145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(1,1) (1,2)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887587" y="2711450"/>
              <a:ext cx="14299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换行，i++ → 2</a:t>
              </a:r>
            </a:p>
          </p:txBody>
        </p:sp>
      </p:grpSp>
      <p:grpSp>
        <p:nvGrpSpPr>
          <p:cNvPr id="27" name="r2"/>
          <p:cNvGrpSpPr/>
          <p:nvPr/>
        </p:nvGrpSpPr>
        <p:grpSpPr>
          <a:xfrm>
            <a:off x="838200" y="3124200"/>
            <a:ext cx="10515600" cy="600075"/>
            <a:chOff x="838200" y="3124200"/>
            <a:chExt cx="10515600" cy="600075"/>
          </a:xfrm>
        </p:grpSpPr>
        <p:sp>
          <p:nvSpPr>
            <p:cNvPr id="21" name="Rectangle 21"/>
            <p:cNvSpPr/>
            <p:nvPr/>
          </p:nvSpPr>
          <p:spPr>
            <a:xfrm>
              <a:off x="838200" y="31242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Line 22"/>
            <p:cNvSpPr/>
            <p:nvPr/>
          </p:nvSpPr>
          <p:spPr>
            <a:xfrm>
              <a:off x="838200" y="3714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33020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410587" y="3302000"/>
              <a:ext cx="22461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1、2、3（3 不成立）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268087" y="330200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(2,1) (2,2)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887587" y="3302000"/>
              <a:ext cx="14299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换行，i++ → 3</a:t>
              </a:r>
            </a:p>
          </p:txBody>
        </p:sp>
      </p:grpSp>
      <p:grpSp>
        <p:nvGrpSpPr>
          <p:cNvPr id="33" name="r3"/>
          <p:cNvGrpSpPr/>
          <p:nvPr/>
        </p:nvGrpSpPr>
        <p:grpSpPr>
          <a:xfrm>
            <a:off x="838200" y="3892550"/>
            <a:ext cx="10515600" cy="422275"/>
            <a:chOff x="838200" y="3892550"/>
            <a:chExt cx="10515600" cy="422275"/>
          </a:xfrm>
        </p:grpSpPr>
        <p:sp>
          <p:nvSpPr>
            <p:cNvPr id="28" name="Line 28"/>
            <p:cNvSpPr/>
            <p:nvPr/>
          </p:nvSpPr>
          <p:spPr>
            <a:xfrm>
              <a:off x="838200" y="4305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38925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410587" y="3892550"/>
              <a:ext cx="22461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1、2、3（3 不成立）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268087" y="389255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(3,1) (3,2)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887587" y="3892550"/>
              <a:ext cx="14299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换行，i++ → 4</a:t>
              </a:r>
            </a:p>
          </p:txBody>
        </p:sp>
      </p:grpSp>
      <p:grpSp>
        <p:nvGrpSpPr>
          <p:cNvPr id="40" name="r4"/>
          <p:cNvGrpSpPr/>
          <p:nvPr/>
        </p:nvGrpSpPr>
        <p:grpSpPr>
          <a:xfrm>
            <a:off x="838200" y="4305300"/>
            <a:ext cx="10515600" cy="600075"/>
            <a:chOff x="838200" y="4305300"/>
            <a:chExt cx="10515600" cy="600075"/>
          </a:xfrm>
        </p:grpSpPr>
        <p:sp>
          <p:nvSpPr>
            <p:cNvPr id="34" name="Rectangle 34"/>
            <p:cNvSpPr/>
            <p:nvPr/>
          </p:nvSpPr>
          <p:spPr>
            <a:xfrm>
              <a:off x="838200" y="43053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838200" y="4895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1837" y="4483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410587" y="4483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268087" y="4483100"/>
              <a:ext cx="1603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&lt;= 3 不成立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887587" y="44704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程序结束</a:t>
              </a:r>
            </a:p>
          </p:txBody>
        </p:sp>
      </p:grpSp>
      <p:grpSp>
        <p:nvGrpSpPr>
          <p:cNvPr id="44" name="note"/>
          <p:cNvGrpSpPr/>
          <p:nvPr/>
        </p:nvGrpSpPr>
        <p:grpSpPr>
          <a:xfrm>
            <a:off x="838200" y="5143500"/>
            <a:ext cx="10515600" cy="561975"/>
            <a:chOff x="838200" y="5143500"/>
            <a:chExt cx="10515600" cy="561975"/>
          </a:xfrm>
        </p:grpSpPr>
        <p:sp>
          <p:nvSpPr>
            <p:cNvPr id="41" name="Rectangle 41"/>
            <p:cNvSpPr/>
            <p:nvPr/>
          </p:nvSpPr>
          <p:spPr>
            <a:xfrm>
              <a:off x="838200" y="5143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9368" y="5311775"/>
              <a:ext cx="95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看第 2 列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229993" y="5311775"/>
              <a:ext cx="84857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每进入新的一行，j 都从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重新开始；j 变成 3 不成立时，内层结束，j 也就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不存在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0590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看完演示：j 为什么每行都从 1 开始？</a:t>
            </a:r>
          </a:p>
        </p:txBody>
      </p:sp>
      <p:grpSp>
        <p:nvGrpSpPr>
          <p:cNvPr id="14" name="why"/>
          <p:cNvGrpSpPr/>
          <p:nvPr/>
        </p:nvGrpSpPr>
        <p:grpSpPr>
          <a:xfrm>
            <a:off x="838200" y="2038350"/>
            <a:ext cx="5143500" cy="2857500"/>
            <a:chOff x="838200" y="2038350"/>
            <a:chExt cx="51435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857500"/>
            </a:xfrm>
            <a:prstGeom prst="roundRect">
              <a:avLst>
                <a:gd name="adj" fmla="val 4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21597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j 每行重新从 1 开始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987" y="2647950"/>
              <a:ext cx="3272282" cy="1537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每次执行到内层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都会先执行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j =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内层结束后，这个 j 就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不存在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下一行再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j。</a:t>
              </a:r>
            </a:p>
          </p:txBody>
        </p:sp>
      </p:grpSp>
      <p:grpSp>
        <p:nvGrpSpPr>
          <p:cNvPr id="20" name="count"/>
          <p:cNvGrpSpPr/>
          <p:nvPr/>
        </p:nvGrpSpPr>
        <p:grpSpPr>
          <a:xfrm>
            <a:off x="6210300" y="2038350"/>
            <a:ext cx="5143500" cy="2857500"/>
            <a:chOff x="6210300" y="2038350"/>
            <a:chExt cx="5143500" cy="2857500"/>
          </a:xfrm>
        </p:grpSpPr>
        <p:sp>
          <p:nvSpPr>
            <p:cNvPr id="15" name="Rectangle 15"/>
            <p:cNvSpPr/>
            <p:nvPr/>
          </p:nvSpPr>
          <p:spPr>
            <a:xfrm>
              <a:off x="6210300" y="2038350"/>
              <a:ext cx="5143500" cy="2857500"/>
            </a:xfrm>
            <a:prstGeom prst="roundRect">
              <a:avLst>
                <a:gd name="adj" fmla="val 4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10706" y="215582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一共执行了几次？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11087" y="2647950"/>
              <a:ext cx="3114459" cy="1537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回到 3 行 4 列的星号：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* 的语句：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× 4 = 12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换行语句：每行一次，共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外层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只在一行结束后才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5143500"/>
            <a:ext cx="10515600" cy="561975"/>
            <a:chOff x="838200" y="5143500"/>
            <a:chExt cx="10515600" cy="561975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368" y="53117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记一记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877568" y="5311775"/>
              <a:ext cx="74262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每轮内层次数相同：总次数 =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外层轮数 × 内层次数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；不同就把每轮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加起来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1579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练习：输出 j 和输出 i，有什么不同？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2200275"/>
            <a:chOff x="838200" y="2038350"/>
            <a:chExt cx="10515600" cy="22002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200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200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74875"/>
              <a:ext cx="5458968" cy="1971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2; i++)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for (int j = 1; j &lt;= 3; j++)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j;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改成 cout &lt;&lt; i; 呢？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q1"/>
          <p:cNvGrpSpPr/>
          <p:nvPr/>
        </p:nvGrpSpPr>
        <p:grpSpPr>
          <a:xfrm>
            <a:off x="829056" y="4413250"/>
            <a:ext cx="5152644" cy="352044"/>
            <a:chOff x="829056" y="4413250"/>
            <a:chExt cx="5152644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4413250"/>
              <a:ext cx="6555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 j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7434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</p:grpSp>
      <p:grpSp>
        <p:nvGrpSpPr>
          <p:cNvPr id="18" name="q2-w"/>
          <p:cNvGrpSpPr/>
          <p:nvPr/>
        </p:nvGrpSpPr>
        <p:grpSpPr>
          <a:xfrm>
            <a:off x="6201156" y="4413250"/>
            <a:ext cx="5152644" cy="352044"/>
            <a:chOff x="6201156" y="4413250"/>
            <a:chExt cx="5152644" cy="352044"/>
          </a:xfrm>
        </p:grpSpPr>
        <p:sp>
          <p:nvSpPr>
            <p:cNvPr id="16" name="TextBox 16"/>
            <p:cNvSpPr txBox="1"/>
            <p:nvPr/>
          </p:nvSpPr>
          <p:spPr>
            <a:xfrm>
              <a:off x="6201156" y="4413250"/>
              <a:ext cx="11402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改成输出 i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6210300" y="47434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</p:grpSp>
      <p:grpSp>
        <p:nvGrpSpPr>
          <p:cNvPr id="28" name="a1"/>
          <p:cNvGrpSpPr/>
          <p:nvPr/>
        </p:nvGrpSpPr>
        <p:grpSpPr>
          <a:xfrm>
            <a:off x="838200" y="4914900"/>
            <a:ext cx="3407283" cy="1219200"/>
            <a:chOff x="838200" y="4914900"/>
            <a:chExt cx="3407283" cy="1219200"/>
          </a:xfrm>
        </p:grpSpPr>
        <p:sp>
          <p:nvSpPr>
            <p:cNvPr id="19" name="Rectangle 19"/>
            <p:cNvSpPr/>
            <p:nvPr/>
          </p:nvSpPr>
          <p:spPr>
            <a:xfrm>
              <a:off x="838200" y="4914900"/>
              <a:ext cx="1619250" cy="1219200"/>
            </a:xfrm>
            <a:prstGeom prst="roundRect">
              <a:avLst>
                <a:gd name="adj" fmla="val 625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914900"/>
              <a:ext cx="16192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5105400"/>
              <a:ext cx="16192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52500" y="5010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143000" y="5010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1333500" y="5010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632204" y="4972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00506" y="5432425"/>
              <a:ext cx="395478" cy="637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123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753487" y="5054600"/>
              <a:ext cx="1491996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每一行 j 都从 1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重新数到 3</a:t>
              </a:r>
            </a:p>
          </p:txBody>
        </p:sp>
      </p:grpSp>
      <p:grpSp>
        <p:nvGrpSpPr>
          <p:cNvPr id="38" name="a2"/>
          <p:cNvGrpSpPr/>
          <p:nvPr/>
        </p:nvGrpSpPr>
        <p:grpSpPr>
          <a:xfrm>
            <a:off x="6210300" y="4914900"/>
            <a:ext cx="3658489" cy="1219200"/>
            <a:chOff x="6210300" y="4914900"/>
            <a:chExt cx="3658489" cy="1219200"/>
          </a:xfrm>
        </p:grpSpPr>
        <p:sp>
          <p:nvSpPr>
            <p:cNvPr id="29" name="Rectangle 29"/>
            <p:cNvSpPr/>
            <p:nvPr/>
          </p:nvSpPr>
          <p:spPr>
            <a:xfrm>
              <a:off x="6210300" y="4914900"/>
              <a:ext cx="1619250" cy="1219200"/>
            </a:xfrm>
            <a:prstGeom prst="roundRect">
              <a:avLst>
                <a:gd name="adj" fmla="val 625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210300" y="4914900"/>
              <a:ext cx="16192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10300" y="5105400"/>
              <a:ext cx="16192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6324600" y="5010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6515100" y="5010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6705600" y="5010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004304" y="4972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372606" y="5432425"/>
              <a:ext cx="395478" cy="637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111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222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125587" y="5054600"/>
              <a:ext cx="1743202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同一行里 i 不变，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行全是 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找错：这两段代码有什么问题？</a:t>
            </a:r>
          </a:p>
        </p:txBody>
      </p:sp>
      <p:grpSp>
        <p:nvGrpSpPr>
          <p:cNvPr id="16" name="q1"/>
          <p:cNvGrpSpPr/>
          <p:nvPr/>
        </p:nvGrpSpPr>
        <p:grpSpPr>
          <a:xfrm>
            <a:off x="838200" y="2038350"/>
            <a:ext cx="5143500" cy="2190750"/>
            <a:chOff x="838200" y="2038350"/>
            <a:chExt cx="51435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21730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 这是循环嵌套吗？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05100"/>
              <a:ext cx="4724400" cy="1514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2705100"/>
              <a:ext cx="38100" cy="1514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54811" y="2784475"/>
              <a:ext cx="2990088" cy="1421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4; j++)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j;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q2-w"/>
          <p:cNvGrpSpPr/>
          <p:nvPr/>
        </p:nvGrpSpPr>
        <p:grpSpPr>
          <a:xfrm>
            <a:off x="6210300" y="2038350"/>
            <a:ext cx="5143500" cy="2190750"/>
            <a:chOff x="6210300" y="2038350"/>
            <a:chExt cx="5143500" cy="2190750"/>
          </a:xfrm>
        </p:grpSpPr>
        <p:sp>
          <p:nvSpPr>
            <p:cNvPr id="17" name="Rectangle 17"/>
            <p:cNvSpPr/>
            <p:nvPr/>
          </p:nvSpPr>
          <p:spPr>
            <a:xfrm>
              <a:off x="6210300" y="2038350"/>
              <a:ext cx="51435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10706" y="2155825"/>
              <a:ext cx="22475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 想输出 3 行 4 个 *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419850" y="2705100"/>
              <a:ext cx="4724400" cy="1514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19850" y="2705100"/>
              <a:ext cx="38100" cy="1514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26911" y="2784475"/>
              <a:ext cx="2990088" cy="1421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for (i = 1; i &lt;= 4; i++) {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"*";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endl;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8200" y="4400550"/>
            <a:ext cx="5143500" cy="1171575"/>
            <a:chOff x="838200" y="4400550"/>
            <a:chExt cx="5143500" cy="1171575"/>
          </a:xfrm>
        </p:grpSpPr>
        <p:sp>
          <p:nvSpPr>
            <p:cNvPr id="25" name="Rectangle 25"/>
            <p:cNvSpPr/>
            <p:nvPr/>
          </p:nvSpPr>
          <p:spPr>
            <a:xfrm>
              <a:off x="838200" y="4400550"/>
              <a:ext cx="5143500" cy="1171575"/>
            </a:xfrm>
            <a:prstGeom prst="roundRect">
              <a:avLst>
                <a:gd name="adj" fmla="val 650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368" y="4549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9368" y="4822825"/>
              <a:ext cx="253136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：两个循环先后执行，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没有谁在谁的循环体里。</a:t>
              </a:r>
            </a:p>
          </p:txBody>
        </p:sp>
      </p:grpSp>
      <p:grpSp>
        <p:nvGrpSpPr>
          <p:cNvPr id="33" name="a2"/>
          <p:cNvGrpSpPr/>
          <p:nvPr/>
        </p:nvGrpSpPr>
        <p:grpSpPr>
          <a:xfrm>
            <a:off x="6210300" y="4400550"/>
            <a:ext cx="5143500" cy="1171575"/>
            <a:chOff x="6210300" y="4400550"/>
            <a:chExt cx="5143500" cy="1171575"/>
          </a:xfrm>
        </p:grpSpPr>
        <p:sp>
          <p:nvSpPr>
            <p:cNvPr id="29" name="Rectangle 29"/>
            <p:cNvSpPr/>
            <p:nvPr/>
          </p:nvSpPr>
          <p:spPr>
            <a:xfrm>
              <a:off x="6210300" y="4400550"/>
              <a:ext cx="5143500" cy="11715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210300" y="4400550"/>
              <a:ext cx="47625" cy="11715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11468" y="4549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411468" y="4822825"/>
              <a:ext cx="2938415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只输出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行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：内层把 i 变成 5，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外层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后是 6，循环结束。</a:t>
              </a:r>
            </a:p>
          </p:txBody>
        </p:sp>
      </p:grpSp>
      <p:grpSp>
        <p:nvGrpSpPr>
          <p:cNvPr id="38" name="rule"/>
          <p:cNvGrpSpPr/>
          <p:nvPr/>
        </p:nvGrpSpPr>
        <p:grpSpPr>
          <a:xfrm>
            <a:off x="838200" y="5695950"/>
            <a:ext cx="10515600" cy="561975"/>
            <a:chOff x="838200" y="5695950"/>
            <a:chExt cx="10515600" cy="561975"/>
          </a:xfrm>
        </p:grpSpPr>
        <p:sp>
          <p:nvSpPr>
            <p:cNvPr id="34" name="Rectangle 34"/>
            <p:cNvSpPr/>
            <p:nvPr/>
          </p:nvSpPr>
          <p:spPr>
            <a:xfrm>
              <a:off x="838200" y="56959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6959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368" y="5864225"/>
              <a:ext cx="25703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记住（书本 P55 提示框）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725418" y="5864225"/>
              <a:ext cx="37706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内外层用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不同的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循环变量（如 i、j）。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一、循环嵌套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写循环嵌套的四步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628650"/>
            <a:chOff x="838200" y="2038350"/>
            <a:chExt cx="10515600" cy="628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28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249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72968" y="2224913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要想清楚什么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982968" y="2224913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星号矩形中的安排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854325"/>
            <a:ext cx="6000750" cy="2336800"/>
            <a:chOff x="838200" y="2854325"/>
            <a:chExt cx="6000750" cy="2336800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85432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拆任务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172968" y="285432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外层、内层各做什么？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9565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95650"/>
              <a:ext cx="60007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48297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定范围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172968" y="3482975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每层从几开始，到几结束？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92430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411162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设变量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172968" y="4111625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变量表示什么？在哪里初始化？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55295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552950"/>
              <a:ext cx="60007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74027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放语句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72968" y="474027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每个动作放在哪一层？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18160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answers"/>
          <p:cNvGrpSpPr/>
          <p:nvPr/>
        </p:nvGrpSpPr>
        <p:grpSpPr>
          <a:xfrm>
            <a:off x="6838950" y="2854325"/>
            <a:ext cx="4514850" cy="2336800"/>
            <a:chOff x="6838950" y="2854325"/>
            <a:chExt cx="4514850" cy="2336800"/>
          </a:xfrm>
        </p:grpSpPr>
        <p:sp>
          <p:nvSpPr>
            <p:cNvPr id="29" name="Line 29"/>
            <p:cNvSpPr/>
            <p:nvPr/>
          </p:nvSpPr>
          <p:spPr>
            <a:xfrm>
              <a:off x="6838950" y="329565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838950" y="3295650"/>
              <a:ext cx="45148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6838950" y="392430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6838950" y="455295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38950" y="4552950"/>
              <a:ext cx="45148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6838950" y="518160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982968" y="2854325"/>
              <a:ext cx="2871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外层管一行，内层输出一个 *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982968" y="3482975"/>
              <a:ext cx="28488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 1~3（3 行），内层 1~4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982968" y="4111625"/>
              <a:ext cx="22824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是行号，j 是行内位置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982968" y="4740275"/>
              <a:ext cx="331529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内层输出 *；内层后、外层内换行</a:t>
              </a:r>
            </a:p>
          </p:txBody>
        </p:sp>
      </p:grpSp>
      <p:grpSp>
        <p:nvGrpSpPr>
          <p:cNvPr id="43" name="note"/>
          <p:cNvGrpSpPr/>
          <p:nvPr/>
        </p:nvGrpSpPr>
        <p:grpSpPr>
          <a:xfrm>
            <a:off x="838200" y="5219700"/>
            <a:ext cx="10515600" cy="561975"/>
            <a:chOff x="838200" y="5219700"/>
            <a:chExt cx="10515600" cy="561975"/>
          </a:xfrm>
        </p:grpSpPr>
        <p:sp>
          <p:nvSpPr>
            <p:cNvPr id="40" name="Rectangle 40"/>
            <p:cNvSpPr/>
            <p:nvPr/>
          </p:nvSpPr>
          <p:spPr>
            <a:xfrm>
              <a:off x="838200" y="5219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368" y="53879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再问一句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087118" y="5387975"/>
              <a:ext cx="86795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编号、总和这类变量，下一轮还要接着用：写在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外层之前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；每轮重新算：写在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外层之内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147451" y="3111500"/>
            <a:ext cx="5897099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4-6 数字直角三角形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258782" y="4038600"/>
            <a:ext cx="3674435" cy="308991"/>
            <a:chOff x="4258782" y="4038600"/>
            <a:chExt cx="367443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258782" y="4038600"/>
              <a:ext cx="36744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第 i 行几个数 · 连续编号 · 补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50847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4-6 数字直角三角形（B0047，洛谷 P5721）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6667500" cy="2857500"/>
            <a:chOff x="838200" y="2038350"/>
            <a:chExt cx="66675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2857500"/>
            </a:xfrm>
            <a:prstGeom prst="roundRect">
              <a:avLst>
                <a:gd name="adj" fmla="val 3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46300"/>
              <a:ext cx="4018788" cy="2104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n（1 ≤ n ≤ 13），输出 n 行数字：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1 行有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个数，以后每行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少 1 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编号从 1 开始，换行后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接着往下数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每个数占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，不足两位前面补 0，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数字之间不加空格。</a:t>
              </a:r>
            </a:p>
          </p:txBody>
        </p:sp>
      </p:grpSp>
      <p:grpSp>
        <p:nvGrpSpPr>
          <p:cNvPr id="20" name="sample"/>
          <p:cNvGrpSpPr/>
          <p:nvPr/>
        </p:nvGrpSpPr>
        <p:grpSpPr>
          <a:xfrm>
            <a:off x="7810500" y="2038350"/>
            <a:ext cx="3543300" cy="2857500"/>
            <a:chOff x="7810500" y="2038350"/>
            <a:chExt cx="3543300" cy="2857500"/>
          </a:xfrm>
        </p:grpSpPr>
        <p:sp>
          <p:nvSpPr>
            <p:cNvPr id="12" name="Rectangle 12"/>
            <p:cNvSpPr/>
            <p:nvPr/>
          </p:nvSpPr>
          <p:spPr>
            <a:xfrm>
              <a:off x="7810500" y="2038350"/>
              <a:ext cx="3543300" cy="2857500"/>
            </a:xfrm>
            <a:prstGeom prst="roundRect">
              <a:avLst>
                <a:gd name="adj" fmla="val 266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7810500" y="2038350"/>
              <a:ext cx="3543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810500" y="2228850"/>
              <a:ext cx="3543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1153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3058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604504" y="2108200"/>
              <a:ext cx="8602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样例：n = 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972044" y="2498725"/>
              <a:ext cx="1381887" cy="2286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0102030405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06070809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101112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1314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308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先观察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33956" y="5308600"/>
              <a:ext cx="50839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2 行为什么从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06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开始？每一行各有几个数？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9552889" y="6121400"/>
            <a:ext cx="1807769" cy="264033"/>
            <a:chOff x="9552889" y="6121400"/>
            <a:chExt cx="1807769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9552889" y="6121400"/>
              <a:ext cx="1807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P53 · OJ B0047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分清三件事：第几行、第几个、输出几</a:t>
            </a:r>
          </a:p>
        </p:txBody>
      </p:sp>
      <p:grpSp>
        <p:nvGrpSpPr>
          <p:cNvPr id="49" name="grid"/>
          <p:cNvGrpSpPr/>
          <p:nvPr/>
        </p:nvGrpSpPr>
        <p:grpSpPr>
          <a:xfrm>
            <a:off x="1064138" y="2152650"/>
            <a:ext cx="5909607" cy="2857500"/>
            <a:chOff x="1064138" y="2152650"/>
            <a:chExt cx="5909607" cy="2857500"/>
          </a:xfrm>
        </p:grpSpPr>
        <p:sp>
          <p:nvSpPr>
            <p:cNvPr id="9" name="TextBox 9"/>
            <p:cNvSpPr txBox="1"/>
            <p:nvPr/>
          </p:nvSpPr>
          <p:spPr>
            <a:xfrm>
              <a:off x="1064138" y="23114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行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095500" y="21526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334082" y="22796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971800" y="21526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210382" y="22796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848100" y="21526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086682" y="22796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724400" y="21526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962982" y="22796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600700" y="21526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839282" y="22796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64249" y="2305050"/>
              <a:ext cx="409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 个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64138" y="29019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行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2095500" y="274320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34082" y="28702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2971800" y="274320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210382" y="28702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3848100" y="274320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086682" y="28702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4724400" y="274320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962982" y="28702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687949" y="2895600"/>
              <a:ext cx="409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 个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64138" y="34925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行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2095500" y="33337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334082" y="3460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2971800" y="33337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3210382" y="3460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3848100" y="33337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4086682" y="3460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811649" y="3486150"/>
              <a:ext cx="409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 个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64138" y="408305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行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2095500" y="392430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2334082" y="40513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2971800" y="392430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3210382" y="405130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935349" y="4076700"/>
              <a:ext cx="409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 个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64138" y="46736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5 行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2095500" y="4514850"/>
              <a:ext cx="762000" cy="495300"/>
            </a:xfrm>
            <a:prstGeom prst="roundRect">
              <a:avLst>
                <a:gd name="adj" fmla="val 11538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2334082" y="46418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3059049" y="4667250"/>
              <a:ext cx="4094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个</a:t>
              </a:r>
            </a:p>
          </p:txBody>
        </p:sp>
      </p:grpSp>
      <p:grpSp>
        <p:nvGrpSpPr>
          <p:cNvPr id="53" name="q"/>
          <p:cNvGrpSpPr/>
          <p:nvPr/>
        </p:nvGrpSpPr>
        <p:grpSpPr>
          <a:xfrm>
            <a:off x="7515606" y="2032000"/>
            <a:ext cx="3838194" cy="1137476"/>
            <a:chOff x="7515606" y="2032000"/>
            <a:chExt cx="3838194" cy="1137476"/>
          </a:xfrm>
        </p:grpSpPr>
        <p:sp>
          <p:nvSpPr>
            <p:cNvPr id="50" name="TextBox 50"/>
            <p:cNvSpPr txBox="1"/>
            <p:nvPr/>
          </p:nvSpPr>
          <p:spPr>
            <a:xfrm>
              <a:off x="7515606" y="20320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看红色的格子</a:t>
              </a:r>
            </a:p>
          </p:txBody>
        </p:sp>
        <p:sp>
          <p:nvSpPr>
            <p:cNvPr id="51" name="Line 51"/>
            <p:cNvSpPr/>
            <p:nvPr/>
          </p:nvSpPr>
          <p:spPr>
            <a:xfrm>
              <a:off x="7524750" y="23622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7515987" y="2451100"/>
              <a:ext cx="220192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它在第几行？第几个？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输出的数是几？</a:t>
              </a:r>
            </a:p>
          </p:txBody>
        </p:sp>
      </p:grpSp>
      <p:grpSp>
        <p:nvGrpSpPr>
          <p:cNvPr id="58" name="a"/>
          <p:cNvGrpSpPr/>
          <p:nvPr/>
        </p:nvGrpSpPr>
        <p:grpSpPr>
          <a:xfrm>
            <a:off x="7515987" y="3365500"/>
            <a:ext cx="3837813" cy="2044700"/>
            <a:chOff x="7515987" y="3365500"/>
            <a:chExt cx="3837813" cy="2044700"/>
          </a:xfrm>
        </p:grpSpPr>
        <p:sp>
          <p:nvSpPr>
            <p:cNvPr id="54" name="TextBox 54"/>
            <p:cNvSpPr txBox="1"/>
            <p:nvPr/>
          </p:nvSpPr>
          <p:spPr>
            <a:xfrm>
              <a:off x="7515987" y="3365500"/>
              <a:ext cx="1842592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行，第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输出的却是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06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7524750" y="4533900"/>
              <a:ext cx="382905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7725918" y="47021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354568" y="4664075"/>
              <a:ext cx="232181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位置和编号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不是一回事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编号要另外记。</a:t>
              </a:r>
            </a:p>
          </p:txBody>
        </p:sp>
      </p:grpSp>
      <p:grpSp>
        <p:nvGrpSpPr>
          <p:cNvPr id="63" name="cnt"/>
          <p:cNvGrpSpPr/>
          <p:nvPr/>
        </p:nvGrpSpPr>
        <p:grpSpPr>
          <a:xfrm>
            <a:off x="838200" y="5543550"/>
            <a:ext cx="10515600" cy="571500"/>
            <a:chOff x="838200" y="5543550"/>
            <a:chExt cx="10515600" cy="571500"/>
          </a:xfrm>
        </p:grpSpPr>
        <p:sp>
          <p:nvSpPr>
            <p:cNvPr id="59" name="Rectangle 59"/>
            <p:cNvSpPr/>
            <p:nvPr/>
          </p:nvSpPr>
          <p:spPr>
            <a:xfrm>
              <a:off x="838200" y="5543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60" name="Rectangle 60"/>
            <p:cNvSpPr/>
            <p:nvPr/>
          </p:nvSpPr>
          <p:spPr>
            <a:xfrm>
              <a:off x="838200" y="5543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1038987" y="57086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每行个数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2124837" y="5721350"/>
              <a:ext cx="67092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5 时，每行依次是 5、4、3、2、1 个：行越往下，个数越少。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264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i 行，应该输出几个数？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533400"/>
            <a:chOff x="838200" y="20383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680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第几行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180717"/>
              <a:ext cx="16863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比第 1 行少几个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6337" y="2168017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这一行有几个</a:t>
              </a:r>
            </a:p>
          </p:txBody>
        </p:sp>
      </p:grpSp>
      <p:grpSp>
        <p:nvGrpSpPr>
          <p:cNvPr id="24" name="table-w"/>
          <p:cNvGrpSpPr/>
          <p:nvPr/>
        </p:nvGrpSpPr>
        <p:grpSpPr>
          <a:xfrm>
            <a:off x="838200" y="2711450"/>
            <a:ext cx="2476500" cy="2003425"/>
            <a:chOff x="838200" y="2711450"/>
            <a:chExt cx="2476500" cy="2003425"/>
          </a:xfrm>
        </p:grpSpPr>
        <p:sp>
          <p:nvSpPr>
            <p:cNvPr id="14" name="TextBox 14"/>
            <p:cNvSpPr txBox="1"/>
            <p:nvPr/>
          </p:nvSpPr>
          <p:spPr>
            <a:xfrm>
              <a:off x="981837" y="27114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行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051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05150"/>
              <a:ext cx="2476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2448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行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6385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7782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行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1719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171950"/>
              <a:ext cx="2476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311650"/>
              <a:ext cx="689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i 行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705350"/>
              <a:ext cx="2476500" cy="9525"/>
            </a:xfrm>
            <a:custGeom>
              <a:avLst/>
              <a:gdLst/>
              <a:ahLst/>
              <a:cxnLst/>
              <a:rect l="l" t="t" r="r" b="b"/>
              <a:pathLst>
                <a:path w="2476500" h="9525">
                  <a:moveTo>
                    <a:pt x="0" y="0"/>
                  </a:moveTo>
                  <a:lnTo>
                    <a:pt x="2476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answers"/>
          <p:cNvGrpSpPr/>
          <p:nvPr/>
        </p:nvGrpSpPr>
        <p:grpSpPr>
          <a:xfrm>
            <a:off x="3314700" y="2711450"/>
            <a:ext cx="8039100" cy="2003425"/>
            <a:chOff x="3314700" y="2711450"/>
            <a:chExt cx="8039100" cy="2003425"/>
          </a:xfrm>
        </p:grpSpPr>
        <p:sp>
          <p:nvSpPr>
            <p:cNvPr id="25" name="Line 25"/>
            <p:cNvSpPr/>
            <p:nvPr/>
          </p:nvSpPr>
          <p:spPr>
            <a:xfrm>
              <a:off x="3314700" y="31051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3314700" y="3105150"/>
              <a:ext cx="8039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Line 27"/>
            <p:cNvSpPr/>
            <p:nvPr/>
          </p:nvSpPr>
          <p:spPr>
            <a:xfrm>
              <a:off x="3314700" y="36385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3314700" y="41719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3314700" y="4171950"/>
              <a:ext cx="8039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3314700" y="4705350"/>
              <a:ext cx="8039100" cy="9525"/>
            </a:xfrm>
            <a:custGeom>
              <a:avLst/>
              <a:gdLst/>
              <a:ahLst/>
              <a:cxnLst/>
              <a:rect l="l" t="t" r="r" b="b"/>
              <a:pathLst>
                <a:path w="8039100" h="9525">
                  <a:moveTo>
                    <a:pt x="0" y="0"/>
                  </a:moveTo>
                  <a:lnTo>
                    <a:pt x="8039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3458337" y="27114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06337" y="27114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458337" y="32448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506337" y="3244850"/>
              <a:ext cx="5645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− 1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458337" y="37782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506337" y="3778250"/>
              <a:ext cx="5645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− 2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458337" y="4311650"/>
              <a:ext cx="5037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− 1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06337" y="4311650"/>
              <a:ext cx="2363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− (i − 1) = n − i + 1</a:t>
              </a:r>
            </a:p>
          </p:txBody>
        </p:sp>
      </p:grpSp>
      <p:grpSp>
        <p:nvGrpSpPr>
          <p:cNvPr id="43" name="check"/>
          <p:cNvGrpSpPr/>
          <p:nvPr/>
        </p:nvGrpSpPr>
        <p:grpSpPr>
          <a:xfrm>
            <a:off x="838200" y="4914900"/>
            <a:ext cx="10515600" cy="571500"/>
            <a:chOff x="838200" y="4914900"/>
            <a:chExt cx="10515600" cy="571500"/>
          </a:xfrm>
        </p:grpSpPr>
        <p:sp>
          <p:nvSpPr>
            <p:cNvPr id="40" name="Rectangle 40"/>
            <p:cNvSpPr/>
            <p:nvPr/>
          </p:nvSpPr>
          <p:spPr>
            <a:xfrm>
              <a:off x="838200" y="4914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8987" y="50800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代入检查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124837" y="5092700"/>
              <a:ext cx="57957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 = 1：n − 1 + 1 =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个；i = n：n − n + 1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个。都对。</a:t>
              </a:r>
            </a:p>
          </p:txBody>
        </p:sp>
      </p:grpSp>
      <p:grpSp>
        <p:nvGrpSpPr>
          <p:cNvPr id="48" name="warn"/>
          <p:cNvGrpSpPr/>
          <p:nvPr/>
        </p:nvGrpSpPr>
        <p:grpSpPr>
          <a:xfrm>
            <a:off x="838200" y="5638800"/>
            <a:ext cx="10515600" cy="571500"/>
            <a:chOff x="838200" y="5638800"/>
            <a:chExt cx="10515600" cy="571500"/>
          </a:xfrm>
        </p:grpSpPr>
        <p:sp>
          <p:nvSpPr>
            <p:cNvPr id="44" name="Rectangle 44"/>
            <p:cNvSpPr/>
            <p:nvPr/>
          </p:nvSpPr>
          <p:spPr>
            <a:xfrm>
              <a:off x="838200" y="56388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5" name="Rectangle 45"/>
            <p:cNvSpPr/>
            <p:nvPr/>
          </p:nvSpPr>
          <p:spPr>
            <a:xfrm>
              <a:off x="838200" y="56388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8987" y="5803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686687" y="5816600"/>
              <a:ext cx="3687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漏写 + 1，最后一行就成了 0 个数。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两层循环各负责什么？</a:t>
            </a:r>
          </a:p>
        </p:txBody>
      </p:sp>
      <p:grpSp>
        <p:nvGrpSpPr>
          <p:cNvPr id="16" name="c1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76200" cy="106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95375" y="2228850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外层：逐行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6518" y="2635250"/>
              <a:ext cx="41482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，从 1 到 n；每一轮完成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一整行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572250" y="2266950"/>
              <a:ext cx="45720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572250" y="2266950"/>
              <a:ext cx="381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97980" y="2374900"/>
              <a:ext cx="31249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</a:t>
              </a:r>
            </a:p>
          </p:txBody>
        </p:sp>
      </p:grpSp>
      <p:grpSp>
        <p:nvGrpSpPr>
          <p:cNvPr id="24" name="c2"/>
          <p:cNvGrpSpPr/>
          <p:nvPr/>
        </p:nvGrpSpPr>
        <p:grpSpPr>
          <a:xfrm>
            <a:off x="838200" y="3257550"/>
            <a:ext cx="10515600" cy="1066800"/>
            <a:chOff x="838200" y="3257550"/>
            <a:chExt cx="10515600" cy="1066800"/>
          </a:xfrm>
        </p:grpSpPr>
        <p:sp>
          <p:nvSpPr>
            <p:cNvPr id="17" name="Rectangle 17"/>
            <p:cNvSpPr/>
            <p:nvPr/>
          </p:nvSpPr>
          <p:spPr>
            <a:xfrm>
              <a:off x="838200" y="3257550"/>
              <a:ext cx="10515600" cy="10668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257550"/>
              <a:ext cx="76200" cy="1066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95375" y="3448050"/>
              <a:ext cx="204373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内层：这一行的数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96518" y="3854450"/>
              <a:ext cx="41926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行内位置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；第 i 行要输出 n − i + 1 个。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572250" y="3486150"/>
              <a:ext cx="45720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572250" y="3486150"/>
              <a:ext cx="381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97980" y="3594100"/>
              <a:ext cx="40134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n - i + 1; j++)</a:t>
              </a:r>
            </a:p>
          </p:txBody>
        </p:sp>
      </p:grpSp>
      <p:grpSp>
        <p:nvGrpSpPr>
          <p:cNvPr id="32" name="c3"/>
          <p:cNvGrpSpPr/>
          <p:nvPr/>
        </p:nvGrpSpPr>
        <p:grpSpPr>
          <a:xfrm>
            <a:off x="838200" y="4476750"/>
            <a:ext cx="10515600" cy="1066800"/>
            <a:chOff x="838200" y="4476750"/>
            <a:chExt cx="10515600" cy="1066800"/>
          </a:xfrm>
        </p:grpSpPr>
        <p:sp>
          <p:nvSpPr>
            <p:cNvPr id="25" name="Rectangle 25"/>
            <p:cNvSpPr/>
            <p:nvPr/>
          </p:nvSpPr>
          <p:spPr>
            <a:xfrm>
              <a:off x="838200" y="4476750"/>
              <a:ext cx="10515600" cy="10668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476750"/>
              <a:ext cx="76200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95375" y="4667250"/>
              <a:ext cx="180267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另外：编号 cnt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6518" y="5073650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下一个要输出的数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；跨行接着用，不能重置。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572250" y="4705350"/>
              <a:ext cx="45720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572250" y="4705350"/>
              <a:ext cx="381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697980" y="4813300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cnt = 1;</a:t>
              </a:r>
            </a:p>
          </p:txBody>
        </p:sp>
      </p:grpSp>
      <p:grpSp>
        <p:nvGrpSpPr>
          <p:cNvPr id="36" name="note"/>
          <p:cNvGrpSpPr/>
          <p:nvPr/>
        </p:nvGrpSpPr>
        <p:grpSpPr>
          <a:xfrm>
            <a:off x="838200" y="5715000"/>
            <a:ext cx="10515600" cy="561975"/>
            <a:chOff x="838200" y="5715000"/>
            <a:chExt cx="10515600" cy="561975"/>
          </a:xfrm>
        </p:grpSpPr>
        <p:sp>
          <p:nvSpPr>
            <p:cNvPr id="33" name="Rectangle 33"/>
            <p:cNvSpPr/>
            <p:nvPr/>
          </p:nvSpPr>
          <p:spPr>
            <a:xfrm>
              <a:off x="838200" y="57150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368" y="5883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顺序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68018" y="5883275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先搭控制行数的外层，再往里填每一行要做的事。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8177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1、2 步：外层管行，内层管这一行的个数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2705100"/>
            <a:chOff x="838200" y="2038350"/>
            <a:chExt cx="6477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063490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for (int j = 1; j &lt;= n - i + 1; j++)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在第 j 个位置输出一个数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这一行结束后换行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706106" y="2032000"/>
            <a:ext cx="3647694" cy="1137476"/>
            <a:chOff x="7706106" y="2032000"/>
            <a:chExt cx="364769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7706106" y="2032000"/>
              <a:ext cx="1522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步：外层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715250" y="23622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706487" y="2451100"/>
              <a:ext cx="176504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从 1 到 n，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一轮完成一整行。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706106" y="3594100"/>
            <a:ext cx="3647694" cy="1137476"/>
            <a:chOff x="7706106" y="3594100"/>
            <a:chExt cx="36476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706106" y="3594100"/>
              <a:ext cx="1522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 2 步：内层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715250" y="39243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706487" y="4013200"/>
              <a:ext cx="203809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上界是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- i + 1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随行号变化。</a:t>
              </a:r>
            </a:p>
          </p:txBody>
        </p:sp>
      </p:grpSp>
      <p:grpSp>
        <p:nvGrpSpPr>
          <p:cNvPr id="25" name="try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代入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321300"/>
              <a:ext cx="80701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n = 5、i = 2 时，内层上界是 5 − 2 + 1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：j 取 1、2、3、4，正好 4 个位置。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 步：编号怎样跨行接着数？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2400300"/>
            <a:chOff x="838200" y="2038350"/>
            <a:chExt cx="647700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063490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 cnt = 1;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写在所有循环外面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n - i + 1; j++)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cnt;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cnt++;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下一个数加 1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why"/>
          <p:cNvGrpSpPr/>
          <p:nvPr/>
        </p:nvGrpSpPr>
        <p:grpSpPr>
          <a:xfrm>
            <a:off x="7706106" y="2032000"/>
            <a:ext cx="3647694" cy="1137476"/>
            <a:chOff x="7706106" y="2032000"/>
            <a:chExt cx="364769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7706106" y="2032000"/>
              <a:ext cx="13825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为什么不用 j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715250" y="23622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706487" y="2451100"/>
              <a:ext cx="192887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每行都从 1 开始，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接不上上一行。</a:t>
              </a:r>
            </a:p>
          </p:txBody>
        </p:sp>
      </p:grpSp>
      <p:grpSp>
        <p:nvGrpSpPr>
          <p:cNvPr id="20" name="where"/>
          <p:cNvGrpSpPr/>
          <p:nvPr/>
        </p:nvGrpSpPr>
        <p:grpSpPr>
          <a:xfrm>
            <a:off x="7706106" y="3594100"/>
            <a:ext cx="3647694" cy="1137476"/>
            <a:chOff x="7706106" y="3594100"/>
            <a:chExt cx="36476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706106" y="3594100"/>
              <a:ext cx="12413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cnt 写在哪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715250" y="39243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706487" y="4013200"/>
              <a:ext cx="154660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要跨行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写在外层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838200" y="4876800"/>
            <a:ext cx="10515600" cy="571500"/>
            <a:chOff x="838200" y="48768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48768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8768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041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05762" y="5054600"/>
              <a:ext cx="56209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cnt = 1;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写进外层循环里，会输出什么？</a:t>
              </a:r>
            </a:p>
          </p:txBody>
        </p:sp>
      </p:grpSp>
      <p:grpSp>
        <p:nvGrpSpPr>
          <p:cNvPr id="30" name="a"/>
          <p:cNvGrpSpPr/>
          <p:nvPr/>
        </p:nvGrpSpPr>
        <p:grpSpPr>
          <a:xfrm>
            <a:off x="838200" y="5600700"/>
            <a:ext cx="10515600" cy="571500"/>
            <a:chOff x="838200" y="5600700"/>
            <a:chExt cx="105156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6007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6007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765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778500"/>
              <a:ext cx="6836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每行都从 1 重新编号：12345 / 1234 / 123 ……，编号就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接不上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732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4 步：换行放在哪里？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2705100"/>
            <a:chOff x="838200" y="2038350"/>
            <a:chExt cx="6096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063490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cnt = 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n - i + 1; j++)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cnt;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cnt++;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endl;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一行结束才换行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7325106" y="2032000"/>
            <a:ext cx="4028694" cy="1137476"/>
            <a:chOff x="7325106" y="2032000"/>
            <a:chExt cx="402869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7325106" y="20320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放在哪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334250" y="2362200"/>
              <a:ext cx="4019550" cy="9525"/>
            </a:xfrm>
            <a:custGeom>
              <a:avLst/>
              <a:gdLst/>
              <a:ahLst/>
              <a:cxnLst/>
              <a:rect l="l" t="t" r="r" b="b"/>
              <a:pathLst>
                <a:path w="4019550" h="9525">
                  <a:moveTo>
                    <a:pt x="0" y="0"/>
                  </a:moveTo>
                  <a:lnTo>
                    <a:pt x="4019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25487" y="2451100"/>
              <a:ext cx="242036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结束后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、外层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之内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每行换一次。</a:t>
              </a:r>
            </a:p>
          </p:txBody>
        </p:sp>
      </p:grpSp>
      <p:grpSp>
        <p:nvGrpSpPr>
          <p:cNvPr id="20" name="wrong"/>
          <p:cNvGrpSpPr/>
          <p:nvPr/>
        </p:nvGrpSpPr>
        <p:grpSpPr>
          <a:xfrm>
            <a:off x="7325106" y="3498850"/>
            <a:ext cx="4028694" cy="1137476"/>
            <a:chOff x="7325106" y="3498850"/>
            <a:chExt cx="40286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325106" y="349885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放进内层会怎样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334250" y="3829050"/>
              <a:ext cx="4019550" cy="9525"/>
            </a:xfrm>
            <a:custGeom>
              <a:avLst/>
              <a:gdLst/>
              <a:ahLst/>
              <a:cxnLst/>
              <a:rect l="l" t="t" r="r" b="b"/>
              <a:pathLst>
                <a:path w="4019550" h="9525">
                  <a:moveTo>
                    <a:pt x="0" y="0"/>
                  </a:moveTo>
                  <a:lnTo>
                    <a:pt x="4019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325487" y="3917950"/>
              <a:ext cx="220192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每输出一个数就换行，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 个数排成一列。</a:t>
              </a:r>
            </a:p>
          </p:txBody>
        </p:sp>
      </p:grpSp>
      <p:grpSp>
        <p:nvGrpSpPr>
          <p:cNvPr id="25" name="run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上机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321300"/>
              <a:ext cx="60840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现在运行，输入 5，看看输出——还差一点：1 应该写成 01。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2288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5 步：不足两位，前面补 0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2400300"/>
            <a:chOff x="838200" y="2038350"/>
            <a:chExt cx="647700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910582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n - i + 1; j++)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(cnt &lt; 10)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"0";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个位数先补一个 0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cnt;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cnt++;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7706106" y="2032000"/>
            <a:ext cx="3647694" cy="1518476"/>
            <a:chOff x="7706106" y="2032000"/>
            <a:chExt cx="364769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7706106" y="20320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怎么补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715250" y="23622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706487" y="2451100"/>
              <a:ext cx="2343912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cnt 小于 10 是个位数，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先输出一个 "0"，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再输出 cnt。</a:t>
              </a:r>
            </a:p>
          </p:txBody>
        </p:sp>
      </p:grpSp>
      <p:grpSp>
        <p:nvGrpSpPr>
          <p:cNvPr id="20" name="eg"/>
          <p:cNvGrpSpPr/>
          <p:nvPr/>
        </p:nvGrpSpPr>
        <p:grpSpPr>
          <a:xfrm>
            <a:off x="7715250" y="4114800"/>
            <a:ext cx="3638550" cy="876300"/>
            <a:chOff x="7715250" y="4114800"/>
            <a:chExt cx="3638550" cy="876300"/>
          </a:xfrm>
        </p:grpSpPr>
        <p:sp>
          <p:nvSpPr>
            <p:cNvPr id="17" name="Rectangle 17"/>
            <p:cNvSpPr/>
            <p:nvPr/>
          </p:nvSpPr>
          <p:spPr>
            <a:xfrm>
              <a:off x="7715250" y="4114800"/>
              <a:ext cx="363855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16418" y="428307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335518" y="4244975"/>
              <a:ext cx="130549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cnt = 6 → 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06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cnt = 12 → 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353050"/>
            <a:ext cx="10515600" cy="561975"/>
            <a:chOff x="838200" y="5353050"/>
            <a:chExt cx="10515600" cy="561975"/>
          </a:xfrm>
        </p:grpSpPr>
        <p:sp>
          <p:nvSpPr>
            <p:cNvPr id="21" name="Rectangle 21"/>
            <p:cNvSpPr/>
            <p:nvPr/>
          </p:nvSpPr>
          <p:spPr>
            <a:xfrm>
              <a:off x="838200" y="53530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3530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368" y="55213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68018" y="5521325"/>
              <a:ext cx="80242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2 章学过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printf("%02d", cnt)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也能补 0，书上就是这样写的，下一页对照。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4143375"/>
            <a:chOff x="838200" y="2038350"/>
            <a:chExt cx="6477000" cy="41433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41433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1433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09800"/>
              <a:ext cx="4834890" cy="38938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n, cnt = 1;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1; i &lt;= n; i++) {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for (int j = 1; j &lt;= n - i + 1; j++)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if (cnt &lt; 10) cout &lt;&lt; "0";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cnt;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cnt++;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}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run"/>
          <p:cNvGrpSpPr/>
          <p:nvPr/>
        </p:nvGrpSpPr>
        <p:grpSpPr>
          <a:xfrm>
            <a:off x="7620000" y="2038350"/>
            <a:ext cx="3733800" cy="2447925"/>
            <a:chOff x="7620000" y="2038350"/>
            <a:chExt cx="3733800" cy="2447925"/>
          </a:xfrm>
        </p:grpSpPr>
        <p:sp>
          <p:nvSpPr>
            <p:cNvPr id="13" name="Rectangle 13"/>
            <p:cNvSpPr/>
            <p:nvPr/>
          </p:nvSpPr>
          <p:spPr>
            <a:xfrm>
              <a:off x="7620000" y="2038350"/>
              <a:ext cx="3733800" cy="2447925"/>
            </a:xfrm>
            <a:prstGeom prst="roundRect">
              <a:avLst>
                <a:gd name="adj" fmla="val 311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0" y="2038350"/>
              <a:ext cx="3733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620000" y="2228850"/>
              <a:ext cx="3733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115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414004" y="2095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782687" y="2533650"/>
              <a:ext cx="1218946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0102030405</a:t>
              </a:r>
              <a:b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06070809</a:t>
              </a:r>
              <a:b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101112</a:t>
              </a:r>
              <a:b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1314</a:t>
              </a:r>
              <a:b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5" name="oj"/>
          <p:cNvGrpSpPr/>
          <p:nvPr/>
        </p:nvGrpSpPr>
        <p:grpSpPr>
          <a:xfrm>
            <a:off x="7620000" y="4667250"/>
            <a:ext cx="3733800" cy="828675"/>
            <a:chOff x="7620000" y="4667250"/>
            <a:chExt cx="3733800" cy="828675"/>
          </a:xfrm>
        </p:grpSpPr>
        <p:sp>
          <p:nvSpPr>
            <p:cNvPr id="22" name="Rectangle 22"/>
            <p:cNvSpPr/>
            <p:nvPr/>
          </p:nvSpPr>
          <p:spPr>
            <a:xfrm>
              <a:off x="7620000" y="4667250"/>
              <a:ext cx="3733800" cy="828675"/>
            </a:xfrm>
            <a:prstGeom prst="roundRect">
              <a:avLst>
                <a:gd name="adj" fmla="val 9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821168" y="4816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提交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821168" y="5121275"/>
              <a:ext cx="24198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B0047，洛谷 P5721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7438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对照书上的写法（P54）</a:t>
            </a:r>
          </a:p>
        </p:txBody>
      </p:sp>
      <p:grpSp>
        <p:nvGrpSpPr>
          <p:cNvPr id="12" name="book"/>
          <p:cNvGrpSpPr/>
          <p:nvPr/>
        </p:nvGrpSpPr>
        <p:grpSpPr>
          <a:xfrm>
            <a:off x="838200" y="2038350"/>
            <a:ext cx="5905500" cy="2400300"/>
            <a:chOff x="838200" y="2038350"/>
            <a:chExt cx="590550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823206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cnt = 0,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 &amp;n);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n - i + 1; j++)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printf("%02d", ++cnt);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printf("\n");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134606" y="2032000"/>
            <a:ext cx="4219194" cy="1137476"/>
            <a:chOff x="7134606" y="2032000"/>
            <a:chExt cx="421919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7134606" y="2032000"/>
              <a:ext cx="2375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%02d（第 2 章学过）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143750" y="236220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134987" y="2451100"/>
              <a:ext cx="2415451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至少占 2 位，不足的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补在前面：5 → 05。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134606" y="3594100"/>
            <a:ext cx="4219194" cy="1137476"/>
            <a:chOff x="7134606" y="3594100"/>
            <a:chExt cx="42191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134606" y="3594100"/>
              <a:ext cx="24644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++cnt（第 3 章学过）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143750" y="392430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134987" y="4013200"/>
              <a:ext cx="2513749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先加 1，再使用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所以书上 cnt 从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开始。</a:t>
              </a:r>
            </a:p>
          </p:txBody>
        </p:sp>
      </p:grpSp>
      <p:grpSp>
        <p:nvGrpSpPr>
          <p:cNvPr id="25" name="brac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2197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384800"/>
              <a:ext cx="7195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书上内层只有一句，省略了大括号；我们自己写时还是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把大括号写上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跟踪执行：n = 3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9767"/>
              <a:ext cx="6264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外层 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837" y="2199767"/>
              <a:ext cx="19162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本行个数 n − i + 1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744337" y="218706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这一行输出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87587" y="2199767"/>
              <a:ext cx="11862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换行后 cnt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768600"/>
            <a:ext cx="1905000" cy="2136775"/>
            <a:chOff x="838200" y="2768600"/>
            <a:chExt cx="1905000" cy="2136775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2768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1905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340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7528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911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3243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324350"/>
              <a:ext cx="1905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483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958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2743200" y="2768600"/>
            <a:ext cx="8610600" cy="2136775"/>
            <a:chOff x="2743200" y="2768600"/>
            <a:chExt cx="8610600" cy="2136775"/>
          </a:xfrm>
        </p:grpSpPr>
        <p:sp>
          <p:nvSpPr>
            <p:cNvPr id="26" name="Line 26"/>
            <p:cNvSpPr/>
            <p:nvPr/>
          </p:nvSpPr>
          <p:spPr>
            <a:xfrm>
              <a:off x="2743200" y="31813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2743200" y="3181350"/>
              <a:ext cx="8610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2743200" y="37528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2743200" y="43243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743200" y="4324350"/>
              <a:ext cx="8610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2743200" y="48958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886837" y="2768600"/>
              <a:ext cx="4557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个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744337" y="2768600"/>
              <a:ext cx="8198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010203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887587" y="2768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86837" y="3340100"/>
              <a:ext cx="4557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个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744337" y="3340100"/>
              <a:ext cx="5523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0405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887587" y="33401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886837" y="3911600"/>
              <a:ext cx="4557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个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744337" y="39116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887587" y="3911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886837" y="4483100"/>
              <a:ext cx="14658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&lt;= 3 不成立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744337" y="44704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外层结束</a:t>
              </a:r>
            </a:p>
          </p:txBody>
        </p:sp>
      </p:grpSp>
      <p:grpSp>
        <p:nvGrpSpPr>
          <p:cNvPr id="47" name="note"/>
          <p:cNvGrpSpPr/>
          <p:nvPr/>
        </p:nvGrpSpPr>
        <p:grpSpPr>
          <a:xfrm>
            <a:off x="838200" y="5086350"/>
            <a:ext cx="10515600" cy="571500"/>
            <a:chOff x="838200" y="5086350"/>
            <a:chExt cx="10515600" cy="571500"/>
          </a:xfrm>
        </p:grpSpPr>
        <p:sp>
          <p:nvSpPr>
            <p:cNvPr id="44" name="Rectangle 44"/>
            <p:cNvSpPr/>
            <p:nvPr/>
          </p:nvSpPr>
          <p:spPr>
            <a:xfrm>
              <a:off x="838200" y="5086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987" y="52514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看两列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905762" y="5264150"/>
              <a:ext cx="7828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本行个数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每行少 1；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cnt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跨行一直往上加，最后是 7（下一个要输出的数）。</a:t>
              </a:r>
            </a:p>
          </p:txBody>
        </p:sp>
      </p:grpSp>
      <p:grpSp>
        <p:nvGrpSpPr>
          <p:cNvPr id="49" name="bookref"/>
          <p:cNvGrpSpPr/>
          <p:nvPr/>
        </p:nvGrpSpPr>
        <p:grpSpPr>
          <a:xfrm>
            <a:off x="10015290" y="6121400"/>
            <a:ext cx="1345368" cy="264033"/>
            <a:chOff x="10015290" y="6121400"/>
            <a:chExt cx="1345368" cy="264033"/>
          </a:xfrm>
        </p:grpSpPr>
        <p:sp>
          <p:nvSpPr>
            <p:cNvPr id="48" name="TextBox 48"/>
            <p:cNvSpPr txBox="1"/>
            <p:nvPr/>
          </p:nvSpPr>
          <p:spPr>
            <a:xfrm>
              <a:off x="10015290" y="6121400"/>
              <a:ext cx="13453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P54 表 4-5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0751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改一改：第 i 行输出 i 个数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070100"/>
            <a:ext cx="6647688" cy="733044"/>
            <a:chOff x="829056" y="2070100"/>
            <a:chExt cx="6647688" cy="733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6476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其他要求都不变，改成第 1 行 1 个、第 2 行 2 个……第 n 行 n 个。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5 时：</a:t>
              </a:r>
            </a:p>
          </p:txBody>
        </p:sp>
      </p:grpSp>
      <p:grpSp>
        <p:nvGrpSpPr>
          <p:cNvPr id="19" name="out-w"/>
          <p:cNvGrpSpPr/>
          <p:nvPr/>
        </p:nvGrpSpPr>
        <p:grpSpPr>
          <a:xfrm>
            <a:off x="838200" y="3009900"/>
            <a:ext cx="4000500" cy="2552700"/>
            <a:chOff x="838200" y="3009900"/>
            <a:chExt cx="4000500" cy="2552700"/>
          </a:xfrm>
        </p:grpSpPr>
        <p:sp>
          <p:nvSpPr>
            <p:cNvPr id="11" name="Rectangle 11"/>
            <p:cNvSpPr/>
            <p:nvPr/>
          </p:nvSpPr>
          <p:spPr>
            <a:xfrm>
              <a:off x="838200" y="3009900"/>
              <a:ext cx="4000500" cy="2552700"/>
            </a:xfrm>
            <a:prstGeom prst="roundRect">
              <a:avLst>
                <a:gd name="adj" fmla="val 298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009900"/>
              <a:ext cx="4000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00400"/>
              <a:ext cx="4000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952500" y="3105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1143000" y="3105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333500" y="3105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632204" y="3067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00506" y="3489325"/>
              <a:ext cx="1275588" cy="1971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01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0203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040506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07080910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1112131415</a:t>
              </a:r>
            </a:p>
          </p:txBody>
        </p:sp>
      </p:grpSp>
      <p:grpSp>
        <p:nvGrpSpPr>
          <p:cNvPr id="24" name="ask"/>
          <p:cNvGrpSpPr/>
          <p:nvPr/>
        </p:nvGrpSpPr>
        <p:grpSpPr>
          <a:xfrm>
            <a:off x="5334000" y="3009900"/>
            <a:ext cx="6019800" cy="571500"/>
            <a:chOff x="5334000" y="3009900"/>
            <a:chExt cx="6019800" cy="571500"/>
          </a:xfrm>
        </p:grpSpPr>
        <p:sp>
          <p:nvSpPr>
            <p:cNvPr id="20" name="Rectangle 20"/>
            <p:cNvSpPr/>
            <p:nvPr/>
          </p:nvSpPr>
          <p:spPr>
            <a:xfrm>
              <a:off x="5334000" y="3009900"/>
              <a:ext cx="60198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5334000" y="30099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534406" y="31750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29756" y="31750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代码里只要改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哪一处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29" name="a"/>
          <p:cNvGrpSpPr/>
          <p:nvPr/>
        </p:nvGrpSpPr>
        <p:grpSpPr>
          <a:xfrm>
            <a:off x="5325237" y="3905250"/>
            <a:ext cx="6028563" cy="1474026"/>
            <a:chOff x="5325237" y="3905250"/>
            <a:chExt cx="6028563" cy="1474026"/>
          </a:xfrm>
        </p:grpSpPr>
        <p:sp>
          <p:nvSpPr>
            <p:cNvPr id="25" name="Rectangle 25"/>
            <p:cNvSpPr/>
            <p:nvPr/>
          </p:nvSpPr>
          <p:spPr>
            <a:xfrm>
              <a:off x="5334000" y="3905250"/>
              <a:ext cx="60198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5334000" y="39052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534406" y="407987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for (int j = 1; j &lt;= i; j++)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325237" y="4660900"/>
              <a:ext cx="373100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i 行有 i 个数，内层就转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外层行数、连续编号和换行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都不用改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4-6 数字直角三角形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3" name="pt1"/>
          <p:cNvGrpSpPr/>
          <p:nvPr/>
        </p:nvGrpSpPr>
        <p:grpSpPr>
          <a:xfrm>
            <a:off x="838200" y="2019300"/>
            <a:ext cx="10515600" cy="533400"/>
            <a:chOff x="838200" y="201930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962025" y="21240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4532" y="21675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19987" y="2155825"/>
              <a:ext cx="6500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循环体里再放一个循环，叫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循环嵌套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；外面是外层，里面是内层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38200" y="2647950"/>
            <a:ext cx="10515600" cy="533400"/>
            <a:chOff x="838200" y="2647950"/>
            <a:chExt cx="10515600" cy="533400"/>
          </a:xfrm>
        </p:grpSpPr>
        <p:sp>
          <p:nvSpPr>
            <p:cNvPr id="14" name="Rectangle 14"/>
            <p:cNvSpPr/>
            <p:nvPr/>
          </p:nvSpPr>
          <p:spPr>
            <a:xfrm>
              <a:off x="838200" y="264795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62025" y="27527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54532" y="27961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19987" y="2797175"/>
              <a:ext cx="64776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外层每转一轮，内层都从头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完整走一遍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；内层 j 每次重新初始化</a:t>
              </a:r>
            </a:p>
          </p:txBody>
        </p:sp>
      </p:grpSp>
      <p:grpSp>
        <p:nvGrpSpPr>
          <p:cNvPr id="23" name="pt3"/>
          <p:cNvGrpSpPr/>
          <p:nvPr/>
        </p:nvGrpSpPr>
        <p:grpSpPr>
          <a:xfrm>
            <a:off x="838200" y="3276600"/>
            <a:ext cx="10515600" cy="533400"/>
            <a:chOff x="838200" y="3276600"/>
            <a:chExt cx="10515600" cy="533400"/>
          </a:xfrm>
        </p:grpSpPr>
        <p:sp>
          <p:nvSpPr>
            <p:cNvPr id="19" name="Rectangle 19"/>
            <p:cNvSpPr/>
            <p:nvPr/>
          </p:nvSpPr>
          <p:spPr>
            <a:xfrm>
              <a:off x="838200" y="327660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962025" y="33813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54532" y="3424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19987" y="3413125"/>
              <a:ext cx="5343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大括号决定语句属于哪一层；内外层用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不同的变量名</a:t>
              </a:r>
            </a:p>
          </p:txBody>
        </p:sp>
      </p:grpSp>
      <p:grpSp>
        <p:nvGrpSpPr>
          <p:cNvPr id="28" name="pt4"/>
          <p:cNvGrpSpPr/>
          <p:nvPr/>
        </p:nvGrpSpPr>
        <p:grpSpPr>
          <a:xfrm>
            <a:off x="838200" y="3905250"/>
            <a:ext cx="10515600" cy="533400"/>
            <a:chOff x="838200" y="3905250"/>
            <a:chExt cx="10515600" cy="533400"/>
          </a:xfrm>
        </p:grpSpPr>
        <p:sp>
          <p:nvSpPr>
            <p:cNvPr id="24" name="Rectangle 24"/>
            <p:cNvSpPr/>
            <p:nvPr/>
          </p:nvSpPr>
          <p:spPr>
            <a:xfrm>
              <a:off x="838200" y="390525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62025" y="40100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5453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19987" y="4054475"/>
              <a:ext cx="65899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数字三角形：第 i 行有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− i + 1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个数；换行放在内层后、外层内</a:t>
              </a:r>
            </a:p>
          </p:txBody>
        </p:sp>
      </p:grpSp>
      <p:grpSp>
        <p:nvGrpSpPr>
          <p:cNvPr id="33" name="pt5"/>
          <p:cNvGrpSpPr/>
          <p:nvPr/>
        </p:nvGrpSpPr>
        <p:grpSpPr>
          <a:xfrm>
            <a:off x="838200" y="4533900"/>
            <a:ext cx="10515600" cy="533400"/>
            <a:chOff x="838200" y="4533900"/>
            <a:chExt cx="10515600" cy="533400"/>
          </a:xfrm>
        </p:grpSpPr>
        <p:sp>
          <p:nvSpPr>
            <p:cNvPr id="29" name="Rectangle 29"/>
            <p:cNvSpPr/>
            <p:nvPr/>
          </p:nvSpPr>
          <p:spPr>
            <a:xfrm>
              <a:off x="838200" y="453390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62025" y="46386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4532" y="46821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419987" y="4683125"/>
              <a:ext cx="4405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要跨行保留的变量（如 cnt）写在外层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之前</a:t>
              </a:r>
            </a:p>
          </p:txBody>
        </p:sp>
      </p:grpSp>
      <p:grpSp>
        <p:nvGrpSpPr>
          <p:cNvPr id="38" name="hw-w"/>
          <p:cNvGrpSpPr/>
          <p:nvPr/>
        </p:nvGrpSpPr>
        <p:grpSpPr>
          <a:xfrm>
            <a:off x="838200" y="5562600"/>
            <a:ext cx="10515600" cy="552450"/>
            <a:chOff x="838200" y="5562600"/>
            <a:chExt cx="10515600" cy="552450"/>
          </a:xfrm>
        </p:grpSpPr>
        <p:sp>
          <p:nvSpPr>
            <p:cNvPr id="34" name="Rectangle 34"/>
            <p:cNvSpPr/>
            <p:nvPr/>
          </p:nvSpPr>
          <p:spPr>
            <a:xfrm>
              <a:off x="838200" y="55626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5626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749" y="57340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课后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49349" y="5734050"/>
              <a:ext cx="62781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 B0047，并把“第 i 行 i 个数”的改法也在 Dev C++ 里试一试。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第二课时 · 第三部分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4-7 阶乘之和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20528" y="4038600"/>
            <a:ext cx="3950945" cy="308991"/>
            <a:chOff x="4120528" y="4038600"/>
            <a:chExt cx="395094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20528" y="4038600"/>
              <a:ext cx="395094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累乘 · 外层管项、内层算阶乘 · long long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78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4-7 阶乘之和（B0048，洛谷 P1009）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428750"/>
            <a:chOff x="838200" y="2038350"/>
            <a:chExt cx="105156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65350"/>
              <a:ext cx="5868670" cy="8058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n（n ≤ 20），计算 S = 1! + 2! + 3! + … + n! 的值。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其中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i!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叫 i 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阶乘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：i! = 1 × 2 × … × i。</a:t>
              </a:r>
            </a:p>
          </p:txBody>
        </p:sp>
      </p:grpSp>
      <p:grpSp>
        <p:nvGrpSpPr>
          <p:cNvPr id="15" name="eg"/>
          <p:cNvGrpSpPr/>
          <p:nvPr/>
        </p:nvGrpSpPr>
        <p:grpSpPr>
          <a:xfrm>
            <a:off x="829056" y="3708400"/>
            <a:ext cx="5343144" cy="1158494"/>
            <a:chOff x="829056" y="3708400"/>
            <a:chExt cx="5343144" cy="115849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7084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先算一算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38200" y="40386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9056" y="4114800"/>
              <a:ext cx="2294001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3! = 1 × 2 × 3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4! = 1 × 2 × 3 × 4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  <p:grpSp>
        <p:nvGrpSpPr>
          <p:cNvPr id="24" name="sample"/>
          <p:cNvGrpSpPr/>
          <p:nvPr/>
        </p:nvGrpSpPr>
        <p:grpSpPr>
          <a:xfrm>
            <a:off x="6667500" y="3771900"/>
            <a:ext cx="4686300" cy="1257300"/>
            <a:chOff x="6667500" y="3771900"/>
            <a:chExt cx="4686300" cy="1257300"/>
          </a:xfrm>
        </p:grpSpPr>
        <p:sp>
          <p:nvSpPr>
            <p:cNvPr id="16" name="Rectangle 16"/>
            <p:cNvSpPr/>
            <p:nvPr/>
          </p:nvSpPr>
          <p:spPr>
            <a:xfrm>
              <a:off x="6667500" y="3771900"/>
              <a:ext cx="4686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667500" y="37719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39624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781800" y="3867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972300" y="3867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162800" y="3867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461504" y="3841750"/>
              <a:ext cx="21041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样例：1! + 2! + 3! = 1 + 2 + 6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829806" y="4251325"/>
              <a:ext cx="14401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29" name="q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5753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905762" y="5575300"/>
              <a:ext cx="6732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要先会算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阶乘，才能把好几个阶乘加起来。一个阶乘怎么算？</a:t>
              </a:r>
            </a:p>
          </p:txBody>
        </p:sp>
      </p:grpSp>
      <p:grpSp>
        <p:nvGrpSpPr>
          <p:cNvPr id="31" name="bookref"/>
          <p:cNvGrpSpPr/>
          <p:nvPr/>
        </p:nvGrpSpPr>
        <p:grpSpPr>
          <a:xfrm>
            <a:off x="9552889" y="6121400"/>
            <a:ext cx="1807769" cy="264033"/>
            <a:chOff x="9552889" y="6121400"/>
            <a:chExt cx="1807769" cy="264033"/>
          </a:xfrm>
        </p:grpSpPr>
        <p:sp>
          <p:nvSpPr>
            <p:cNvPr id="30" name="TextBox 30"/>
            <p:cNvSpPr txBox="1"/>
            <p:nvPr/>
          </p:nvSpPr>
          <p:spPr>
            <a:xfrm>
              <a:off x="9552889" y="6121400"/>
              <a:ext cx="1807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P55 · OJ B0048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一个阶乘怎么算？从累加到累乘</a:t>
            </a:r>
          </a:p>
        </p:txBody>
      </p:sp>
      <p:grpSp>
        <p:nvGrpSpPr>
          <p:cNvPr id="17" name="add"/>
          <p:cNvGrpSpPr/>
          <p:nvPr/>
        </p:nvGrpSpPr>
        <p:grpSpPr>
          <a:xfrm>
            <a:off x="838200" y="2038350"/>
            <a:ext cx="5143500" cy="2571750"/>
            <a:chOff x="838200" y="2038350"/>
            <a:chExt cx="5143500" cy="2571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29860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上一讲：累加 1 + 2 + … + n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24150"/>
              <a:ext cx="47244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272415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48918" y="2889250"/>
              <a:ext cx="3474339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sum =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n; j++)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sum += j;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8987" y="4197350"/>
              <a:ext cx="14479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加法从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开始</a:t>
              </a:r>
            </a:p>
          </p:txBody>
        </p:sp>
      </p:grpSp>
      <p:grpSp>
        <p:nvGrpSpPr>
          <p:cNvPr id="26" name="mul"/>
          <p:cNvGrpSpPr/>
          <p:nvPr/>
        </p:nvGrpSpPr>
        <p:grpSpPr>
          <a:xfrm>
            <a:off x="6210300" y="2038350"/>
            <a:ext cx="5143500" cy="2571750"/>
            <a:chOff x="6210300" y="2038350"/>
            <a:chExt cx="5143500" cy="2571750"/>
          </a:xfrm>
        </p:grpSpPr>
        <p:sp>
          <p:nvSpPr>
            <p:cNvPr id="18" name="Rectangle 18"/>
            <p:cNvSpPr/>
            <p:nvPr/>
          </p:nvSpPr>
          <p:spPr>
            <a:xfrm>
              <a:off x="6210300" y="2038350"/>
              <a:ext cx="51435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10706" y="2155825"/>
              <a:ext cx="27437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今天：累乘 1 × 2 × … × 4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19850" y="2724150"/>
              <a:ext cx="47244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419850" y="272415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621018" y="2889250"/>
              <a:ext cx="3474339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 long factor = 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4; j++)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factor *= j;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11087" y="4197350"/>
              <a:ext cx="14479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乘法从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开始</a:t>
              </a:r>
            </a:p>
          </p:txBody>
        </p:sp>
      </p:grpSp>
      <p:grpSp>
        <p:nvGrpSpPr>
          <p:cNvPr id="30" name="trace"/>
          <p:cNvGrpSpPr/>
          <p:nvPr/>
        </p:nvGrpSpPr>
        <p:grpSpPr>
          <a:xfrm>
            <a:off x="838200" y="4838700"/>
            <a:ext cx="10515600" cy="561975"/>
            <a:chOff x="838200" y="4838700"/>
            <a:chExt cx="10515600" cy="561975"/>
          </a:xfrm>
        </p:grpSpPr>
        <p:sp>
          <p:nvSpPr>
            <p:cNvPr id="27" name="Rectangle 27"/>
            <p:cNvSpPr/>
            <p:nvPr/>
          </p:nvSpPr>
          <p:spPr>
            <a:xfrm>
              <a:off x="838200" y="4838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9368" y="5006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跟踪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68018" y="5006975"/>
              <a:ext cx="75256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factor 依次是 1、2、6、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24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factor *= j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factor = factor * j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5" name="why1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55626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5626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初值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018" y="5730875"/>
              <a:ext cx="66038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 factor 从 0 开始，乘谁都还是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；所以累加用 0，累乘用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大任务和小任务：外层管项，内层算阶乘</a:t>
            </a:r>
          </a:p>
        </p:txBody>
      </p:sp>
      <p:grpSp>
        <p:nvGrpSpPr>
          <p:cNvPr id="16" name="c1"/>
          <p:cNvGrpSpPr/>
          <p:nvPr/>
        </p:nvGrpSpPr>
        <p:grpSpPr>
          <a:xfrm>
            <a:off x="838200" y="2038350"/>
            <a:ext cx="10515600" cy="952500"/>
            <a:chOff x="838200" y="2038350"/>
            <a:chExt cx="10515600" cy="952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952500"/>
            </a:xfrm>
            <a:prstGeom prst="roundRect">
              <a:avLst>
                <a:gd name="adj" fmla="val 12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76200" cy="952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95375" y="219075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外层：逐项处理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6518" y="2578100"/>
              <a:ext cx="25556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 从 1 到 n，第 i 轮处理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i!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667500" y="2247900"/>
              <a:ext cx="4476750" cy="428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667500" y="2247900"/>
              <a:ext cx="38100" cy="428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792849" y="2352675"/>
              <a:ext cx="329157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</a:t>
              </a:r>
            </a:p>
          </p:txBody>
        </p:sp>
      </p:grpSp>
      <p:grpSp>
        <p:nvGrpSpPr>
          <p:cNvPr id="24" name="c2"/>
          <p:cNvGrpSpPr/>
          <p:nvPr/>
        </p:nvGrpSpPr>
        <p:grpSpPr>
          <a:xfrm>
            <a:off x="838200" y="3143250"/>
            <a:ext cx="10515600" cy="952500"/>
            <a:chOff x="838200" y="3143250"/>
            <a:chExt cx="10515600" cy="952500"/>
          </a:xfrm>
        </p:grpSpPr>
        <p:sp>
          <p:nvSpPr>
            <p:cNvPr id="17" name="Rectangle 17"/>
            <p:cNvSpPr/>
            <p:nvPr/>
          </p:nvSpPr>
          <p:spPr>
            <a:xfrm>
              <a:off x="838200" y="3143250"/>
              <a:ext cx="10515600" cy="952500"/>
            </a:xfrm>
            <a:prstGeom prst="roundRect">
              <a:avLst>
                <a:gd name="adj" fmla="val 12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143250"/>
              <a:ext cx="76200" cy="952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95375" y="3295650"/>
              <a:ext cx="15236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内层：算出 i!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96518" y="3683000"/>
              <a:ext cx="37850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j 从 1 到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，把乘数一个个乘进 factor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667500" y="3352800"/>
              <a:ext cx="4476750" cy="428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667500" y="3352800"/>
              <a:ext cx="38100" cy="428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792849" y="3457575"/>
              <a:ext cx="329157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j = 1; j &lt;= i; j++)</a:t>
              </a:r>
            </a:p>
          </p:txBody>
        </p:sp>
      </p:grpSp>
      <p:grpSp>
        <p:nvGrpSpPr>
          <p:cNvPr id="32" name="c3"/>
          <p:cNvGrpSpPr/>
          <p:nvPr/>
        </p:nvGrpSpPr>
        <p:grpSpPr>
          <a:xfrm>
            <a:off x="838200" y="4248150"/>
            <a:ext cx="10515600" cy="952500"/>
            <a:chOff x="838200" y="4248150"/>
            <a:chExt cx="10515600" cy="952500"/>
          </a:xfrm>
        </p:grpSpPr>
        <p:sp>
          <p:nvSpPr>
            <p:cNvPr id="25" name="Rectangle 25"/>
            <p:cNvSpPr/>
            <p:nvPr/>
          </p:nvSpPr>
          <p:spPr>
            <a:xfrm>
              <a:off x="838200" y="4248150"/>
              <a:ext cx="10515600" cy="952500"/>
            </a:xfrm>
            <a:prstGeom prst="roundRect">
              <a:avLst>
                <a:gd name="adj" fmla="val 12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248150"/>
              <a:ext cx="76200" cy="952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95375" y="4400550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算完再累加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6518" y="4787900"/>
              <a:ext cx="26672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i! 算完以后，加进总和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667500" y="4457700"/>
              <a:ext cx="4476750" cy="428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667500" y="4457700"/>
              <a:ext cx="38100" cy="428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792849" y="4562475"/>
              <a:ext cx="16537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 += factor;</a:t>
              </a:r>
            </a:p>
          </p:txBody>
        </p:sp>
      </p:grpSp>
      <p:grpSp>
        <p:nvGrpSpPr>
          <p:cNvPr id="37" name="vars"/>
          <p:cNvGrpSpPr/>
          <p:nvPr/>
        </p:nvGrpSpPr>
        <p:grpSpPr>
          <a:xfrm>
            <a:off x="838200" y="5486400"/>
            <a:ext cx="10515600" cy="571500"/>
            <a:chOff x="838200" y="5486400"/>
            <a:chExt cx="10515600" cy="571500"/>
          </a:xfrm>
        </p:grpSpPr>
        <p:sp>
          <p:nvSpPr>
            <p:cNvPr id="33" name="Rectangle 33"/>
            <p:cNvSpPr/>
            <p:nvPr/>
          </p:nvSpPr>
          <p:spPr>
            <a:xfrm>
              <a:off x="838200" y="54864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54864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56515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两个变量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124837" y="5664200"/>
              <a:ext cx="71966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ans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要一直攒着各项的和；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factor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每算新的一项都要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 1 重新开始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分三步写代码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3009900"/>
            <a:chOff x="838200" y="2038350"/>
            <a:chExt cx="7239000" cy="3009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300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009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6570726" cy="27757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long long ans = 0;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 1 步：总和，外层之前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long long factor = 1;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 2 步：每项从 1 开始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for (int j = 1; j &lt;= i; j++)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factor *= j;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ans += factor;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 3 步：算完再加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ans;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8468106" y="2032000"/>
            <a:ext cx="2885694" cy="1478407"/>
            <a:chOff x="8468106" y="2032000"/>
            <a:chExt cx="2885694" cy="1478407"/>
          </a:xfrm>
        </p:grpSpPr>
        <p:sp>
          <p:nvSpPr>
            <p:cNvPr id="13" name="TextBox 13"/>
            <p:cNvSpPr txBox="1"/>
            <p:nvPr/>
          </p:nvSpPr>
          <p:spPr>
            <a:xfrm>
              <a:off x="8468106" y="2032000"/>
              <a:ext cx="16611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factor 写在哪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477250" y="2362200"/>
              <a:ext cx="2876550" cy="9525"/>
            </a:xfrm>
            <a:custGeom>
              <a:avLst/>
              <a:gdLst/>
              <a:ahLst/>
              <a:cxnLst/>
              <a:rect l="l" t="t" r="r" b="b"/>
              <a:pathLst>
                <a:path w="2876550" h="9525">
                  <a:moveTo>
                    <a:pt x="0" y="0"/>
                  </a:moveTo>
                  <a:lnTo>
                    <a:pt x="2876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468868" y="2463800"/>
              <a:ext cx="1934146" cy="1046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外层之内、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内层之前：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每项重新从 1 开始。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8468106" y="3784600"/>
            <a:ext cx="2885694" cy="1116457"/>
            <a:chOff x="8468106" y="3784600"/>
            <a:chExt cx="2885694" cy="1116457"/>
          </a:xfrm>
        </p:grpSpPr>
        <p:sp>
          <p:nvSpPr>
            <p:cNvPr id="17" name="TextBox 17"/>
            <p:cNvSpPr txBox="1"/>
            <p:nvPr/>
          </p:nvSpPr>
          <p:spPr>
            <a:xfrm>
              <a:off x="8468106" y="3784600"/>
              <a:ext cx="1597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ans += 写在哪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477250" y="4114800"/>
              <a:ext cx="2876550" cy="9525"/>
            </a:xfrm>
            <a:custGeom>
              <a:avLst/>
              <a:gdLst/>
              <a:ahLst/>
              <a:cxnLst/>
              <a:rect l="l" t="t" r="r" b="b"/>
              <a:pathLst>
                <a:path w="2876550" h="9525">
                  <a:moveTo>
                    <a:pt x="0" y="0"/>
                  </a:moveTo>
                  <a:lnTo>
                    <a:pt x="2876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468868" y="4216400"/>
              <a:ext cx="1672209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内层结束后：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i! 算完了才能加。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838200" y="5334000"/>
            <a:ext cx="10515600" cy="561975"/>
            <a:chOff x="838200" y="5334000"/>
            <a:chExt cx="10515600" cy="561975"/>
          </a:xfrm>
        </p:grpSpPr>
        <p:sp>
          <p:nvSpPr>
            <p:cNvPr id="21" name="Rectangle 21"/>
            <p:cNvSpPr/>
            <p:nvPr/>
          </p:nvSpPr>
          <p:spPr>
            <a:xfrm>
              <a:off x="838200" y="53340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3340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368" y="55022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877568" y="5502275"/>
              <a:ext cx="84241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 += factor;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放进内层会怎样？会把 1、1×2、1×2×3 这些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中间结果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也加进去。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4257675"/>
            <a:chOff x="838200" y="2038350"/>
            <a:chExt cx="6096000" cy="42576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4257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257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09800"/>
              <a:ext cx="3996690" cy="400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long long ans = 0;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i = 1; i &lt;= n; i++)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long long factor = 1;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for (int j = 1; j &lt;= i; j++)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factor *= j;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    ans += factor;</a:t>
              </a:r>
              <a:br>
                <a:rPr lang="en-US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"/>
          <p:cNvGrpSpPr/>
          <p:nvPr/>
        </p:nvGrpSpPr>
        <p:grpSpPr>
          <a:xfrm>
            <a:off x="7429500" y="2038350"/>
            <a:ext cx="3924300" cy="2543175"/>
            <a:chOff x="7429500" y="2038350"/>
            <a:chExt cx="3924300" cy="2543175"/>
          </a:xfrm>
        </p:grpSpPr>
        <p:sp>
          <p:nvSpPr>
            <p:cNvPr id="13" name="Rectangle 13"/>
            <p:cNvSpPr/>
            <p:nvPr/>
          </p:nvSpPr>
          <p:spPr>
            <a:xfrm>
              <a:off x="7429500" y="2038350"/>
              <a:ext cx="39243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429500" y="203835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429500" y="222885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5438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23504" y="2108200"/>
              <a:ext cx="3756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n = 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92187" y="2533650"/>
              <a:ext cx="137668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429500" y="3352800"/>
              <a:ext cx="39243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429500" y="33528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429500" y="35433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5438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7343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9248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23504" y="3422650"/>
              <a:ext cx="4645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n = 20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592187" y="3848100"/>
              <a:ext cx="230022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2561327494111820313</a:t>
              </a:r>
            </a:p>
          </p:txBody>
        </p:sp>
      </p:grpSp>
      <p:grpSp>
        <p:nvGrpSpPr>
          <p:cNvPr id="33" name="oj"/>
          <p:cNvGrpSpPr/>
          <p:nvPr/>
        </p:nvGrpSpPr>
        <p:grpSpPr>
          <a:xfrm>
            <a:off x="7429500" y="4762500"/>
            <a:ext cx="3924300" cy="828675"/>
            <a:chOff x="7429500" y="4762500"/>
            <a:chExt cx="3924300" cy="828675"/>
          </a:xfrm>
        </p:grpSpPr>
        <p:sp>
          <p:nvSpPr>
            <p:cNvPr id="30" name="Rectangle 30"/>
            <p:cNvSpPr/>
            <p:nvPr/>
          </p:nvSpPr>
          <p:spPr>
            <a:xfrm>
              <a:off x="7429500" y="4762500"/>
              <a:ext cx="3924300" cy="828675"/>
            </a:xfrm>
            <a:prstGeom prst="roundRect">
              <a:avLst>
                <a:gd name="adj" fmla="val 9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30668" y="49117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提交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30668" y="5216525"/>
              <a:ext cx="24198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B0048，洛谷 P1009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跟踪执行：n = 4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09292"/>
              <a:ext cx="6264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外层 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10587" y="2209292"/>
              <a:ext cx="20505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内层算出的 factor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30087" y="21965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这一项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06587" y="2209292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797175"/>
            <a:ext cx="1428750" cy="2203450"/>
            <a:chOff x="838200" y="2797175"/>
            <a:chExt cx="1428750" cy="220345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27971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194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19450"/>
              <a:ext cx="14287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3877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1000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9782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005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400550"/>
              <a:ext cx="14287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568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99110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2266950" y="2797175"/>
            <a:ext cx="9086850" cy="2203450"/>
            <a:chOff x="2266950" y="2797175"/>
            <a:chExt cx="9086850" cy="2203450"/>
          </a:xfrm>
        </p:grpSpPr>
        <p:sp>
          <p:nvSpPr>
            <p:cNvPr id="26" name="Line 26"/>
            <p:cNvSpPr/>
            <p:nvPr/>
          </p:nvSpPr>
          <p:spPr>
            <a:xfrm>
              <a:off x="2266950" y="32194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2266950" y="3219450"/>
              <a:ext cx="90868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2266950" y="381000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2266950" y="44005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266950" y="4400550"/>
              <a:ext cx="90868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2266950" y="499110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410587" y="2797175"/>
              <a:ext cx="5645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× 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030087" y="2797175"/>
              <a:ext cx="6374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1! = 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506587" y="279717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+ 1 = 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410587" y="338772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× 1 × 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030087" y="3387725"/>
              <a:ext cx="6374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2! = 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506587" y="338772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+ 2 = 3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410587" y="3978275"/>
              <a:ext cx="13911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× 1 × 2 × 3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030087" y="3978275"/>
              <a:ext cx="6374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3! = 6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506587" y="397827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+ 6 = 9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410587" y="4568825"/>
              <a:ext cx="1804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× 1 × 2 × 3 × 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030087" y="4568825"/>
              <a:ext cx="7712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4! = 24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506587" y="4568825"/>
              <a:ext cx="12453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+ 24 = 33</a:t>
              </a:r>
            </a:p>
          </p:txBody>
        </p:sp>
      </p:grpSp>
      <p:grpSp>
        <p:nvGrpSpPr>
          <p:cNvPr id="48" name="not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8987" y="5384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看两列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905762" y="5397500"/>
              <a:ext cx="63057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factor 每一轮都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 1 开始乘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；ans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一直往上加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，最后是 33。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6445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如果 factor 不重置，会怎样？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2400300"/>
            <a:chOff x="838200" y="2038350"/>
            <a:chExt cx="647700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533136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long long ans = 0, factor = 1;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放到了最外面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i; j++)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factor *= j;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ans += factor;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7715250" y="2038350"/>
            <a:ext cx="3638550" cy="1219200"/>
            <a:chOff x="7715250" y="2038350"/>
            <a:chExt cx="3638550" cy="1219200"/>
          </a:xfrm>
        </p:grpSpPr>
        <p:sp>
          <p:nvSpPr>
            <p:cNvPr id="13" name="Rectangle 13"/>
            <p:cNvSpPr/>
            <p:nvPr/>
          </p:nvSpPr>
          <p:spPr>
            <a:xfrm>
              <a:off x="7715250" y="2038350"/>
              <a:ext cx="3638550" cy="1219200"/>
            </a:xfrm>
            <a:prstGeom prst="roundRect">
              <a:avLst>
                <a:gd name="adj" fmla="val 62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715250" y="2038350"/>
              <a:ext cx="47625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916037" y="21844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16037" y="2489200"/>
              <a:ext cx="132816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输出是多少？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应该是 9。</a:t>
              </a:r>
            </a:p>
          </p:txBody>
        </p:sp>
      </p:grpSp>
      <p:grpSp>
        <p:nvGrpSpPr>
          <p:cNvPr id="39" name="a"/>
          <p:cNvGrpSpPr/>
          <p:nvPr/>
        </p:nvGrpSpPr>
        <p:grpSpPr>
          <a:xfrm>
            <a:off x="838200" y="4533900"/>
            <a:ext cx="10515600" cy="1685925"/>
            <a:chOff x="838200" y="4533900"/>
            <a:chExt cx="10515600" cy="1685925"/>
          </a:xfrm>
        </p:grpSpPr>
        <p:sp>
          <p:nvSpPr>
            <p:cNvPr id="18" name="Rectangle 18"/>
            <p:cNvSpPr/>
            <p:nvPr/>
          </p:nvSpPr>
          <p:spPr>
            <a:xfrm>
              <a:off x="838200" y="4533900"/>
              <a:ext cx="105156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4615688"/>
              <a:ext cx="6009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外层 i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887218" y="4615688"/>
              <a:ext cx="15227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进入时 factor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744718" y="4615688"/>
              <a:ext cx="15227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乘完后 factor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602218" y="4615688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82218" y="5035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87218" y="5035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744718" y="5035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602218" y="5035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372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372100"/>
              <a:ext cx="105156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5454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887218" y="5454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744718" y="5454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602218" y="5454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791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2218" y="58737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87218" y="58737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744718" y="5873750"/>
              <a:ext cx="17837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 × 1 × 2 × 3 =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602218" y="58737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38200" y="6210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11056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阶乘涨得太快：为什么要用 long long？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33400"/>
            <a:chOff x="838200" y="20383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680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阶乘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1680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大小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2711450"/>
            <a:ext cx="2857500" cy="2003425"/>
            <a:chOff x="838200" y="2711450"/>
            <a:chExt cx="2857500" cy="200342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114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10!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051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05150"/>
              <a:ext cx="2857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2448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12!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6385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7782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13!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719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171950"/>
              <a:ext cx="2857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43116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20!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705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answers"/>
          <p:cNvGrpSpPr/>
          <p:nvPr/>
        </p:nvGrpSpPr>
        <p:grpSpPr>
          <a:xfrm>
            <a:off x="3695700" y="2711450"/>
            <a:ext cx="7658100" cy="2003425"/>
            <a:chOff x="3695700" y="2711450"/>
            <a:chExt cx="7658100" cy="2003425"/>
          </a:xfrm>
        </p:grpSpPr>
        <p:sp>
          <p:nvSpPr>
            <p:cNvPr id="24" name="Line 24"/>
            <p:cNvSpPr/>
            <p:nvPr/>
          </p:nvSpPr>
          <p:spPr>
            <a:xfrm>
              <a:off x="3695700" y="31051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3695700" y="3105150"/>
              <a:ext cx="7658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3695700" y="36385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3695700" y="41719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3695700" y="4171950"/>
              <a:ext cx="7658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3695700" y="47053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839337" y="271145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3628800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839337" y="3244850"/>
              <a:ext cx="3247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479001600（还在 int 范围内）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839337" y="3778250"/>
              <a:ext cx="50131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6227020800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：已经超过 int 的上限 2147483647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839337" y="4311650"/>
              <a:ext cx="36759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2.4 × 10¹⁸：long long 还放得下</a:t>
              </a:r>
            </a:p>
          </p:txBody>
        </p:sp>
      </p:grpSp>
      <p:grpSp>
        <p:nvGrpSpPr>
          <p:cNvPr id="38" name="rule"/>
          <p:cNvGrpSpPr/>
          <p:nvPr/>
        </p:nvGrpSpPr>
        <p:grpSpPr>
          <a:xfrm>
            <a:off x="838200" y="4933950"/>
            <a:ext cx="10515600" cy="571500"/>
            <a:chOff x="838200" y="4933950"/>
            <a:chExt cx="10515600" cy="571500"/>
          </a:xfrm>
        </p:grpSpPr>
        <p:sp>
          <p:nvSpPr>
            <p:cNvPr id="35" name="Rectangle 35"/>
            <p:cNvSpPr/>
            <p:nvPr/>
          </p:nvSpPr>
          <p:spPr>
            <a:xfrm>
              <a:off x="838200" y="49339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987" y="50990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86687" y="5111750"/>
              <a:ext cx="65164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factor 和 ans 都用 long long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；循环变量 i、j 用 int 就够了。</a:t>
              </a:r>
            </a:p>
          </p:txBody>
        </p:sp>
      </p:grpSp>
      <p:grpSp>
        <p:nvGrpSpPr>
          <p:cNvPr id="43" name="warn"/>
          <p:cNvGrpSpPr/>
          <p:nvPr/>
        </p:nvGrpSpPr>
        <p:grpSpPr>
          <a:xfrm>
            <a:off x="838200" y="5657850"/>
            <a:ext cx="10515600" cy="561975"/>
            <a:chOff x="838200" y="5657850"/>
            <a:chExt cx="10515600" cy="561975"/>
          </a:xfrm>
        </p:grpSpPr>
        <p:sp>
          <p:nvSpPr>
            <p:cNvPr id="39" name="Rectangle 39"/>
            <p:cNvSpPr/>
            <p:nvPr/>
          </p:nvSpPr>
          <p:spPr>
            <a:xfrm>
              <a:off x="838200" y="565785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38200" y="565785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368" y="58261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68018" y="5826125"/>
              <a:ext cx="64139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 也有上限（约 9.2 × 10¹⁸），不能用它算更大的阶乘。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改进：接着上一项乘，一层循环就够</a:t>
            </a:r>
          </a:p>
        </p:txBody>
      </p:sp>
      <p:grpSp>
        <p:nvGrpSpPr>
          <p:cNvPr id="10" name="idea"/>
          <p:cNvGrpSpPr/>
          <p:nvPr/>
        </p:nvGrpSpPr>
        <p:grpSpPr>
          <a:xfrm>
            <a:off x="829056" y="2146300"/>
            <a:ext cx="6223395" cy="352044"/>
            <a:chOff x="829056" y="2146300"/>
            <a:chExt cx="6223395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6223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已经算出 3! = 6，再乘 4 就是 4! = 24，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不用从 1 重新乘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705100"/>
            <a:ext cx="6667500" cy="2095500"/>
            <a:chOff x="838200" y="2705100"/>
            <a:chExt cx="6667500" cy="2095500"/>
          </a:xfrm>
        </p:grpSpPr>
        <p:sp>
          <p:nvSpPr>
            <p:cNvPr id="11" name="Rectangle 11"/>
            <p:cNvSpPr/>
            <p:nvPr/>
          </p:nvSpPr>
          <p:spPr>
            <a:xfrm>
              <a:off x="838200" y="2705100"/>
              <a:ext cx="66675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705100"/>
              <a:ext cx="381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2857500"/>
              <a:ext cx="6155690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long long ans = 0, factor = 1;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factor 放在循环外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factor *= i;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上一项 × i = 这一项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ans += factor;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ans;</a:t>
              </a:r>
            </a:p>
          </p:txBody>
        </p:sp>
      </p:grpSp>
      <p:grpSp>
        <p:nvGrpSpPr>
          <p:cNvPr id="18" name="e"/>
          <p:cNvGrpSpPr/>
          <p:nvPr/>
        </p:nvGrpSpPr>
        <p:grpSpPr>
          <a:xfrm>
            <a:off x="7896606" y="2698750"/>
            <a:ext cx="3457194" cy="1137476"/>
            <a:chOff x="7896606" y="2698750"/>
            <a:chExt cx="3457194" cy="1137476"/>
          </a:xfrm>
        </p:grpSpPr>
        <p:sp>
          <p:nvSpPr>
            <p:cNvPr id="15" name="TextBox 15"/>
            <p:cNvSpPr txBox="1"/>
            <p:nvPr/>
          </p:nvSpPr>
          <p:spPr>
            <a:xfrm>
              <a:off x="7896606" y="2698750"/>
              <a:ext cx="1418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这次 factor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7905750" y="302895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896987" y="3117850"/>
              <a:ext cx="198348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上一项，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所以写在循环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2" name="rul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19" name="Rectangle 19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987" y="5384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记一记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905762" y="5384800"/>
              <a:ext cx="78901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变量写在哪，要看算法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怎样用它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：要接着用就放外面，每次重新算就放里面。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9824466" y="6121400"/>
            <a:ext cx="1536192" cy="264033"/>
            <a:chOff x="9824466" y="6121400"/>
            <a:chExt cx="1536192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9824466" y="6121400"/>
              <a:ext cx="15361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P55 最后一段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4-7 阶乘之和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阶乘之和小结：变量写在哪一层？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628650"/>
            <a:chOff x="838200" y="2038350"/>
            <a:chExt cx="10515600" cy="628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28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249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718" y="222491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写在哪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49718" y="222491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</p:grpSp>
      <p:grpSp>
        <p:nvGrpSpPr>
          <p:cNvPr id="21" name="table-w"/>
          <p:cNvGrpSpPr/>
          <p:nvPr/>
        </p:nvGrpSpPr>
        <p:grpSpPr>
          <a:xfrm>
            <a:off x="838200" y="2854325"/>
            <a:ext cx="2857500" cy="1708150"/>
            <a:chOff x="838200" y="2854325"/>
            <a:chExt cx="2857500" cy="1708150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854325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956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95650"/>
              <a:ext cx="2857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218" y="3482975"/>
              <a:ext cx="20825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factor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（两层写法）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9243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4111625"/>
              <a:ext cx="20825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factor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（改进写法）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5529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answers"/>
          <p:cNvGrpSpPr/>
          <p:nvPr/>
        </p:nvGrpSpPr>
        <p:grpSpPr>
          <a:xfrm>
            <a:off x="3695700" y="2854325"/>
            <a:ext cx="7658100" cy="1708150"/>
            <a:chOff x="3695700" y="2854325"/>
            <a:chExt cx="7658100" cy="1708150"/>
          </a:xfrm>
        </p:grpSpPr>
        <p:sp>
          <p:nvSpPr>
            <p:cNvPr id="22" name="Line 22"/>
            <p:cNvSpPr/>
            <p:nvPr/>
          </p:nvSpPr>
          <p:spPr>
            <a:xfrm>
              <a:off x="3695700" y="32956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695700" y="3295650"/>
              <a:ext cx="76581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Line 24"/>
            <p:cNvSpPr/>
            <p:nvPr/>
          </p:nvSpPr>
          <p:spPr>
            <a:xfrm>
              <a:off x="3695700" y="392430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3695700" y="45529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839718" y="2854325"/>
              <a:ext cx="17698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外层之前，初值 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49718" y="285432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要攒下所有项的和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39718" y="3482975"/>
              <a:ext cx="28804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外层之内、内层之前，初值 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49718" y="3482975"/>
              <a:ext cx="183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每项都从 1 重新乘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839718" y="4111625"/>
              <a:ext cx="17698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循环之前，初值 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49718" y="41116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要接着上一项乘</a:t>
              </a:r>
            </a:p>
          </p:txBody>
        </p:sp>
      </p:grpSp>
      <p:grpSp>
        <p:nvGrpSpPr>
          <p:cNvPr id="36" name="note"/>
          <p:cNvGrpSpPr/>
          <p:nvPr/>
        </p:nvGrpSpPr>
        <p:grpSpPr>
          <a:xfrm>
            <a:off x="838200" y="5257800"/>
            <a:ext cx="10515600" cy="552450"/>
            <a:chOff x="838200" y="5257800"/>
            <a:chExt cx="10515600" cy="552450"/>
          </a:xfrm>
        </p:grpSpPr>
        <p:sp>
          <p:nvSpPr>
            <p:cNvPr id="33" name="Rectangle 33"/>
            <p:cNvSpPr/>
            <p:nvPr/>
          </p:nvSpPr>
          <p:spPr>
            <a:xfrm>
              <a:off x="838200" y="5257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749" y="5429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49349" y="5429250"/>
              <a:ext cx="89196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请记在书本 P55：外层管"算哪一项"并累加，内层专门算阶乘；初值看运算：加从 0，乘从 1。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4-8 计数问题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264100" y="4038600"/>
            <a:ext cx="3663800" cy="308991"/>
            <a:chOff x="4264100" y="4038600"/>
            <a:chExt cx="3663800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264100" y="4038600"/>
              <a:ext cx="3663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拆数位 · for 套 while · 复制一份 tmp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78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4-8 计数问题（B0049，洛谷 P1980）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333500"/>
            <a:chOff x="838200" y="2038350"/>
            <a:chExt cx="10515600" cy="1333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65350"/>
              <a:ext cx="6668516" cy="8058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n（n ≤ 10⁶）和 x（0 ≤ x ≤ 9），在 1 ~ n 的所有整数中，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数字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x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一共出现了多少次？</a:t>
              </a:r>
            </a:p>
          </p:txBody>
        </p:sp>
      </p:grpSp>
      <p:grpSp>
        <p:nvGrpSpPr>
          <p:cNvPr id="15" name="hand"/>
          <p:cNvGrpSpPr/>
          <p:nvPr/>
        </p:nvGrpSpPr>
        <p:grpSpPr>
          <a:xfrm>
            <a:off x="829056" y="3594100"/>
            <a:ext cx="6105144" cy="1120394"/>
            <a:chOff x="829056" y="3594100"/>
            <a:chExt cx="6105144" cy="112039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594100"/>
              <a:ext cx="22724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手算：n = 12，x = 1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38200" y="3924300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9056" y="3962400"/>
              <a:ext cx="3842194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1、10、12 各有 1 个 1；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 有 2 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共 1 + 1 + 1 + 2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次。</a:t>
              </a:r>
            </a:p>
          </p:txBody>
        </p:sp>
      </p:grpSp>
      <p:grpSp>
        <p:nvGrpSpPr>
          <p:cNvPr id="24" name="sample"/>
          <p:cNvGrpSpPr/>
          <p:nvPr/>
        </p:nvGrpSpPr>
        <p:grpSpPr>
          <a:xfrm>
            <a:off x="7429500" y="3657600"/>
            <a:ext cx="3924300" cy="1257300"/>
            <a:chOff x="7429500" y="3657600"/>
            <a:chExt cx="3924300" cy="1257300"/>
          </a:xfrm>
        </p:grpSpPr>
        <p:sp>
          <p:nvSpPr>
            <p:cNvPr id="16" name="Rectangle 16"/>
            <p:cNvSpPr/>
            <p:nvPr/>
          </p:nvSpPr>
          <p:spPr>
            <a:xfrm>
              <a:off x="7429500" y="3657600"/>
              <a:ext cx="3924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429500" y="36576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429500" y="38481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543800" y="3752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734300" y="3752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924800" y="3752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23504" y="371475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91806" y="4137025"/>
              <a:ext cx="52120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12 1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9" name="q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511800"/>
              <a:ext cx="6361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一个数里可能有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好几位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等于 x，每一位都要算，11 要算 2 次。</a:t>
              </a:r>
            </a:p>
          </p:txBody>
        </p:sp>
      </p:grpSp>
      <p:grpSp>
        <p:nvGrpSpPr>
          <p:cNvPr id="31" name="bookref"/>
          <p:cNvGrpSpPr/>
          <p:nvPr/>
        </p:nvGrpSpPr>
        <p:grpSpPr>
          <a:xfrm>
            <a:off x="9552889" y="6121400"/>
            <a:ext cx="1807769" cy="264033"/>
            <a:chOff x="9552889" y="6121400"/>
            <a:chExt cx="1807769" cy="264033"/>
          </a:xfrm>
        </p:grpSpPr>
        <p:sp>
          <p:nvSpPr>
            <p:cNvPr id="30" name="TextBox 30"/>
            <p:cNvSpPr txBox="1"/>
            <p:nvPr/>
          </p:nvSpPr>
          <p:spPr>
            <a:xfrm>
              <a:off x="9552889" y="6121400"/>
              <a:ext cx="1807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P56 · OJ B0049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复习：怎样取出一个数的每一位？</a:t>
            </a:r>
          </a:p>
        </p:txBody>
      </p:sp>
      <p:grpSp>
        <p:nvGrpSpPr>
          <p:cNvPr id="36" name="t"/>
          <p:cNvGrpSpPr/>
          <p:nvPr/>
        </p:nvGrpSpPr>
        <p:grpSpPr>
          <a:xfrm>
            <a:off x="838200" y="2038350"/>
            <a:ext cx="10515600" cy="2486025"/>
            <a:chOff x="838200" y="2038350"/>
            <a:chExt cx="10515600" cy="2486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61667"/>
              <a:ext cx="4673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tmp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161667"/>
              <a:ext cx="19891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tmp % 10（个位）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25337" y="2161667"/>
              <a:ext cx="24036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tmp / 10（去掉个位）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92337" y="21489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26543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1020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458337" y="26543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125337" y="26543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92337" y="2654300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取出个位 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028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0289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1496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8337" y="3149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125337" y="31496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792337" y="3149600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取出十位 2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524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36449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458337" y="36449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125337" y="36449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92337" y="3644900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取出百位 0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019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0195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1402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458337" y="41402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125337" y="41402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792337" y="4140200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取出千位 1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4514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rule"/>
          <p:cNvGrpSpPr/>
          <p:nvPr/>
        </p:nvGrpSpPr>
        <p:grpSpPr>
          <a:xfrm>
            <a:off x="838200" y="4705350"/>
            <a:ext cx="10515600" cy="571500"/>
            <a:chOff x="838200" y="470535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4705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4883150"/>
              <a:ext cx="12233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第 2 章学过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496312" y="4883150"/>
              <a:ext cx="7427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 10 取出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，/ 10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去掉个位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；反复做，就能从个位开始拿到每一位。</a:t>
              </a:r>
            </a:p>
          </p:txBody>
        </p:sp>
      </p:grpSp>
      <p:grpSp>
        <p:nvGrpSpPr>
          <p:cNvPr id="45" name="q"/>
          <p:cNvGrpSpPr/>
          <p:nvPr/>
        </p:nvGrpSpPr>
        <p:grpSpPr>
          <a:xfrm>
            <a:off x="838200" y="5429250"/>
            <a:ext cx="10515600" cy="571500"/>
            <a:chOff x="838200" y="5429250"/>
            <a:chExt cx="10515600" cy="571500"/>
          </a:xfrm>
        </p:grpSpPr>
        <p:sp>
          <p:nvSpPr>
            <p:cNvPr id="41" name="Rectangle 41"/>
            <p:cNvSpPr/>
            <p:nvPr/>
          </p:nvSpPr>
          <p:spPr>
            <a:xfrm>
              <a:off x="838200" y="5429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838200" y="54292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38987" y="5594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905762" y="5607050"/>
              <a:ext cx="7218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事先不知道一个数有几位，这个"反复做"该用哪种循环？什么时候停？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6177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while 拆位：不知道几位，但知道何时停</a:t>
            </a:r>
          </a:p>
        </p:txBody>
      </p:sp>
      <p:grpSp>
        <p:nvGrpSpPr>
          <p:cNvPr id="20" name="code"/>
          <p:cNvGrpSpPr/>
          <p:nvPr/>
        </p:nvGrpSpPr>
        <p:grpSpPr>
          <a:xfrm>
            <a:off x="838200" y="2038350"/>
            <a:ext cx="6096000" cy="3371850"/>
            <a:chOff x="838200" y="2038350"/>
            <a:chExt cx="6096000" cy="3371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2152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152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4601718" cy="19236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tmp = 1020;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(tmp != 0) {</a:t>
              </a:r>
              <a:b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digit = tmp % 10;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取个位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digit &lt;&lt; " ";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tmp /= 10;  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去掉个位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447675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44767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6672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52500" y="4572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143000" y="4572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333500" y="4572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632204" y="4533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0506" y="49942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0 2 0 1</a:t>
              </a:r>
            </a:p>
          </p:txBody>
        </p:sp>
      </p:grpSp>
      <p:grpSp>
        <p:nvGrpSpPr>
          <p:cNvPr id="24" name="e1"/>
          <p:cNvGrpSpPr/>
          <p:nvPr/>
        </p:nvGrpSpPr>
        <p:grpSpPr>
          <a:xfrm>
            <a:off x="7420356" y="2032000"/>
            <a:ext cx="3933444" cy="1518476"/>
            <a:chOff x="7420356" y="2032000"/>
            <a:chExt cx="3933444" cy="1518476"/>
          </a:xfrm>
        </p:grpSpPr>
        <p:sp>
          <p:nvSpPr>
            <p:cNvPr id="21" name="TextBox 21"/>
            <p:cNvSpPr txBox="1"/>
            <p:nvPr/>
          </p:nvSpPr>
          <p:spPr>
            <a:xfrm>
              <a:off x="7420356" y="2032000"/>
              <a:ext cx="16872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为什么用 while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7429500" y="236220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20737" y="2451100"/>
              <a:ext cx="280263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位数不知道，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只知道 tmp 变成 0 就停，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那一讲学过这种情况。</a:t>
              </a:r>
            </a:p>
          </p:txBody>
        </p:sp>
      </p:grpSp>
      <p:grpSp>
        <p:nvGrpSpPr>
          <p:cNvPr id="28" name="e2"/>
          <p:cNvGrpSpPr/>
          <p:nvPr/>
        </p:nvGrpSpPr>
        <p:grpSpPr>
          <a:xfrm>
            <a:off x="7420356" y="3879850"/>
            <a:ext cx="3933444" cy="1137476"/>
            <a:chOff x="7420356" y="3879850"/>
            <a:chExt cx="3933444" cy="1137476"/>
          </a:xfrm>
        </p:grpSpPr>
        <p:sp>
          <p:nvSpPr>
            <p:cNvPr id="25" name="TextBox 25"/>
            <p:cNvSpPr txBox="1"/>
            <p:nvPr/>
          </p:nvSpPr>
          <p:spPr>
            <a:xfrm>
              <a:off x="7420356" y="38798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输出顺序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429500" y="421005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420737" y="4298950"/>
              <a:ext cx="154660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往高位：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0、2、0、1。</a:t>
              </a:r>
            </a:p>
          </p:txBody>
        </p:sp>
      </p:grpSp>
      <p:grpSp>
        <p:nvGrpSpPr>
          <p:cNvPr id="33" name="warn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5626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5626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86687" y="5740400"/>
              <a:ext cx="53315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漏写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 /= 10;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，tmp 永远不变，就成了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573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统计一个数里有几个 x：while 里套 if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334000" cy="2466975"/>
            <a:chOff x="838200" y="2038350"/>
            <a:chExt cx="5334000" cy="24669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2466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66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4201668" cy="2237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(tmp != 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digit = tmp % 10;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(digit == x)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ans++;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tmp /= 10;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写在 if 外面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thead-w"/>
          <p:cNvGrpSpPr/>
          <p:nvPr/>
        </p:nvGrpSpPr>
        <p:grpSpPr>
          <a:xfrm>
            <a:off x="6572250" y="2038350"/>
            <a:ext cx="4781550" cy="495300"/>
            <a:chOff x="6572250" y="2038350"/>
            <a:chExt cx="4781550" cy="495300"/>
          </a:xfrm>
        </p:grpSpPr>
        <p:sp>
          <p:nvSpPr>
            <p:cNvPr id="13" name="Rectangle 13"/>
            <p:cNvSpPr/>
            <p:nvPr/>
          </p:nvSpPr>
          <p:spPr>
            <a:xfrm>
              <a:off x="6572250" y="2038350"/>
              <a:ext cx="478155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716649" y="2167509"/>
              <a:ext cx="4291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tmp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54899" y="2167509"/>
              <a:ext cx="5185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digit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193149" y="2167509"/>
              <a:ext cx="6413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== 0 ?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621899" y="2167509"/>
              <a:ext cx="3845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/10</a:t>
              </a:r>
            </a:p>
          </p:txBody>
        </p:sp>
      </p:grpSp>
      <p:grpSp>
        <p:nvGrpSpPr>
          <p:cNvPr id="29" name="table-w"/>
          <p:cNvGrpSpPr/>
          <p:nvPr/>
        </p:nvGrpSpPr>
        <p:grpSpPr>
          <a:xfrm>
            <a:off x="6572250" y="2667000"/>
            <a:ext cx="1238250" cy="1857375"/>
            <a:chOff x="6572250" y="2667000"/>
            <a:chExt cx="1238250" cy="1857375"/>
          </a:xfrm>
        </p:grpSpPr>
        <p:sp>
          <p:nvSpPr>
            <p:cNvPr id="19" name="TextBox 19"/>
            <p:cNvSpPr txBox="1"/>
            <p:nvPr/>
          </p:nvSpPr>
          <p:spPr>
            <a:xfrm>
              <a:off x="6716649" y="26670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1020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572250" y="302895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572250" y="3028950"/>
              <a:ext cx="12382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716649" y="3162300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102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6572250" y="352425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716649" y="3657600"/>
              <a:ext cx="2499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6572250" y="401955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6572250" y="4019550"/>
              <a:ext cx="12382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716649" y="4152900"/>
              <a:ext cx="132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6572250" y="451485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8" name="answers"/>
          <p:cNvGrpSpPr/>
          <p:nvPr/>
        </p:nvGrpSpPr>
        <p:grpSpPr>
          <a:xfrm>
            <a:off x="7810500" y="2667000"/>
            <a:ext cx="3543300" cy="1857375"/>
            <a:chOff x="7810500" y="2667000"/>
            <a:chExt cx="3543300" cy="1857375"/>
          </a:xfrm>
        </p:grpSpPr>
        <p:sp>
          <p:nvSpPr>
            <p:cNvPr id="30" name="Line 30"/>
            <p:cNvSpPr/>
            <p:nvPr/>
          </p:nvSpPr>
          <p:spPr>
            <a:xfrm>
              <a:off x="7810500" y="3028950"/>
              <a:ext cx="3543300" cy="9525"/>
            </a:xfrm>
            <a:custGeom>
              <a:avLst/>
              <a:gdLst/>
              <a:ahLst/>
              <a:cxnLst/>
              <a:rect l="l" t="t" r="r" b="b"/>
              <a:pathLst>
                <a:path w="3543300" h="9525">
                  <a:moveTo>
                    <a:pt x="0" y="0"/>
                  </a:moveTo>
                  <a:lnTo>
                    <a:pt x="3543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7810500" y="3028950"/>
              <a:ext cx="35433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7810500" y="3524250"/>
              <a:ext cx="3543300" cy="9525"/>
            </a:xfrm>
            <a:custGeom>
              <a:avLst/>
              <a:gdLst/>
              <a:ahLst/>
              <a:cxnLst/>
              <a:rect l="l" t="t" r="r" b="b"/>
              <a:pathLst>
                <a:path w="3543300" h="9525">
                  <a:moveTo>
                    <a:pt x="0" y="0"/>
                  </a:moveTo>
                  <a:lnTo>
                    <a:pt x="3543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7810500" y="4019550"/>
              <a:ext cx="3543300" cy="9525"/>
            </a:xfrm>
            <a:custGeom>
              <a:avLst/>
              <a:gdLst/>
              <a:ahLst/>
              <a:cxnLst/>
              <a:rect l="l" t="t" r="r" b="b"/>
              <a:pathLst>
                <a:path w="3543300" h="9525">
                  <a:moveTo>
                    <a:pt x="0" y="0"/>
                  </a:moveTo>
                  <a:lnTo>
                    <a:pt x="3543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7810500" y="4019550"/>
              <a:ext cx="35433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7810500" y="4514850"/>
              <a:ext cx="3543300" cy="9525"/>
            </a:xfrm>
            <a:custGeom>
              <a:avLst/>
              <a:gdLst/>
              <a:ahLst/>
              <a:cxnLst/>
              <a:rect l="l" t="t" r="r" b="b"/>
              <a:pathLst>
                <a:path w="3543300" h="9525">
                  <a:moveTo>
                    <a:pt x="0" y="0"/>
                  </a:moveTo>
                  <a:lnTo>
                    <a:pt x="3543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954899" y="2667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193149" y="2667000"/>
              <a:ext cx="5413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 +1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621899" y="2667000"/>
              <a:ext cx="3845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102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954899" y="31623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193149" y="31623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621899" y="3162300"/>
              <a:ext cx="2616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954899" y="36576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193149" y="3657600"/>
              <a:ext cx="5413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 +1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621899" y="36576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954899" y="41529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193149" y="41529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621899" y="41529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52" name="note"/>
          <p:cNvGrpSpPr/>
          <p:nvPr/>
        </p:nvGrpSpPr>
        <p:grpSpPr>
          <a:xfrm>
            <a:off x="838200" y="5181600"/>
            <a:ext cx="10515600" cy="838200"/>
            <a:chOff x="838200" y="5181600"/>
            <a:chExt cx="10515600" cy="838200"/>
          </a:xfrm>
        </p:grpSpPr>
        <p:sp>
          <p:nvSpPr>
            <p:cNvPr id="49" name="Rectangle 49"/>
            <p:cNvSpPr/>
            <p:nvPr/>
          </p:nvSpPr>
          <p:spPr>
            <a:xfrm>
              <a:off x="838200" y="5181600"/>
              <a:ext cx="10515600" cy="838200"/>
            </a:xfrm>
            <a:prstGeom prst="roundRect">
              <a:avLst>
                <a:gd name="adj" fmla="val 909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039368" y="5330825"/>
              <a:ext cx="83362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x = 0 时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039368" y="5645150"/>
              <a:ext cx="96519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1020 里 0 出现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次。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 /= 10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写在 if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：不管这一位是不是 x，都要去掉，继续看下一位。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8612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外层 for 送来每个整数，复制一份再拆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2705100"/>
            <a:chOff x="838200" y="2038350"/>
            <a:chExt cx="7239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6308598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ans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for (int i = 1; i &lt;= n; i++) {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外层：取出一个整数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int tmp = i;    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复制一份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while (tmp != 0) {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内层：拆它的每一位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取个位、比较、去个位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ans;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8468106" y="2032000"/>
            <a:ext cx="2885694" cy="1503807"/>
            <a:chOff x="8468106" y="2032000"/>
            <a:chExt cx="2885694" cy="1503807"/>
          </a:xfrm>
        </p:grpSpPr>
        <p:sp>
          <p:nvSpPr>
            <p:cNvPr id="13" name="TextBox 13"/>
            <p:cNvSpPr txBox="1"/>
            <p:nvPr/>
          </p:nvSpPr>
          <p:spPr>
            <a:xfrm>
              <a:off x="8468106" y="2032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分工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477250" y="2362200"/>
              <a:ext cx="2876550" cy="9525"/>
            </a:xfrm>
            <a:custGeom>
              <a:avLst/>
              <a:gdLst/>
              <a:ahLst/>
              <a:cxnLst/>
              <a:rect l="l" t="t" r="r" b="b"/>
              <a:pathLst>
                <a:path w="2876550" h="9525">
                  <a:moveTo>
                    <a:pt x="0" y="0"/>
                  </a:moveTo>
                  <a:lnTo>
                    <a:pt x="2876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468868" y="2451100"/>
              <a:ext cx="1787462" cy="1084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for：送来整数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while：拆出每一位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if：这一位算不算</a:t>
              </a:r>
            </a:p>
          </p:txBody>
        </p:sp>
      </p:grpSp>
      <p:grpSp>
        <p:nvGrpSpPr>
          <p:cNvPr id="21" name="q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5384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05762" y="5397500"/>
              <a:ext cx="6616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为什么要复制一份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tmp = i;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？直接拿 i 去除以 10 不行吗？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4257675"/>
            <a:chOff x="838200" y="2038350"/>
            <a:chExt cx="5905500" cy="42576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4257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257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09800"/>
              <a:ext cx="3577590" cy="400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n, x, ans =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 &gt;&gt; x;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1; i &lt;= n; i++) {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int tmp = i;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while (tmp != 0)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int digit = tmp % 10;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if (digit == x) ans++;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tmp /= 10;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}</a:t>
              </a:r>
              <a:b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"/>
          <p:cNvGrpSpPr/>
          <p:nvPr/>
        </p:nvGrpSpPr>
        <p:grpSpPr>
          <a:xfrm>
            <a:off x="7239000" y="2038350"/>
            <a:ext cx="4114800" cy="2543175"/>
            <a:chOff x="7239000" y="2038350"/>
            <a:chExt cx="4114800" cy="2543175"/>
          </a:xfrm>
        </p:grpSpPr>
        <p:sp>
          <p:nvSpPr>
            <p:cNvPr id="13" name="Rectangle 13"/>
            <p:cNvSpPr/>
            <p:nvPr/>
          </p:nvSpPr>
          <p:spPr>
            <a:xfrm>
              <a:off x="7239000" y="2038350"/>
              <a:ext cx="4114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239000" y="203835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239000" y="222885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353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543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033004" y="20955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01687" y="2533650"/>
              <a:ext cx="49809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12 1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239000" y="3352800"/>
              <a:ext cx="4114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39000" y="335280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239000" y="354330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353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543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734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33004" y="3422650"/>
              <a:ext cx="9733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1 ~ 20 里的 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01687" y="3848100"/>
              <a:ext cx="49809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20 1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33" name="oj"/>
          <p:cNvGrpSpPr/>
          <p:nvPr/>
        </p:nvGrpSpPr>
        <p:grpSpPr>
          <a:xfrm>
            <a:off x="7239000" y="4762500"/>
            <a:ext cx="4114800" cy="828675"/>
            <a:chOff x="7239000" y="4762500"/>
            <a:chExt cx="4114800" cy="828675"/>
          </a:xfrm>
        </p:grpSpPr>
        <p:sp>
          <p:nvSpPr>
            <p:cNvPr id="30" name="Rectangle 30"/>
            <p:cNvSpPr/>
            <p:nvPr/>
          </p:nvSpPr>
          <p:spPr>
            <a:xfrm>
              <a:off x="7239000" y="4762500"/>
              <a:ext cx="4114800" cy="828675"/>
            </a:xfrm>
            <a:prstGeom prst="roundRect">
              <a:avLst>
                <a:gd name="adj" fmla="val 9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440168" y="49117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提交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40168" y="5216525"/>
              <a:ext cx="36394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B0049 · 洛谷 P1980 · 书本 P56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182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找错：直接拆 i，会怎样？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2152650"/>
            <a:chOff x="838200" y="2038350"/>
            <a:chExt cx="6096000" cy="2152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2152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152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5138928" cy="19236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while (i != 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(i % 10 == x) ans++;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 /= 10;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把外层的 i 拆掉了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7429500" y="2038350"/>
            <a:ext cx="3924300" cy="1219200"/>
            <a:chOff x="7429500" y="2038350"/>
            <a:chExt cx="3924300" cy="1219200"/>
          </a:xfrm>
        </p:grpSpPr>
        <p:sp>
          <p:nvSpPr>
            <p:cNvPr id="13" name="Rectangle 13"/>
            <p:cNvSpPr/>
            <p:nvPr/>
          </p:nvSpPr>
          <p:spPr>
            <a:xfrm>
              <a:off x="7429500" y="2038350"/>
              <a:ext cx="3924300" cy="1219200"/>
            </a:xfrm>
            <a:prstGeom prst="roundRect">
              <a:avLst>
                <a:gd name="adj" fmla="val 62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429500" y="2038350"/>
              <a:ext cx="47625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30287" y="21844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30287" y="2489200"/>
              <a:ext cx="154660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i = 1 开始，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跟踪两轮看看。</a:t>
              </a:r>
            </a:p>
          </p:txBody>
        </p:sp>
      </p:grpSp>
      <p:grpSp>
        <p:nvGrpSpPr>
          <p:cNvPr id="32" name="a"/>
          <p:cNvGrpSpPr/>
          <p:nvPr/>
        </p:nvGrpSpPr>
        <p:grpSpPr>
          <a:xfrm>
            <a:off x="838200" y="4476750"/>
            <a:ext cx="10515600" cy="1647825"/>
            <a:chOff x="838200" y="4476750"/>
            <a:chExt cx="10515600" cy="1647825"/>
          </a:xfrm>
        </p:grpSpPr>
        <p:sp>
          <p:nvSpPr>
            <p:cNvPr id="18" name="Rectangle 18"/>
            <p:cNvSpPr/>
            <p:nvPr/>
          </p:nvSpPr>
          <p:spPr>
            <a:xfrm>
              <a:off x="838200" y="44767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45873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进入外层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10737" y="4600067"/>
              <a:ext cx="11492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while 拆完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39637" y="4600067"/>
              <a:ext cx="8939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外层 i++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68537" y="458736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再进入外层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81837" y="5092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10737" y="5092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239637" y="5092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868537" y="5092700"/>
              <a:ext cx="1001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又是 1 ……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467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5626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55626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68018" y="5730875"/>
              <a:ext cx="82242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永远回到 1，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。所以先复制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tmp = i;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只拆副本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，i 保留外层的进度。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4-8 计数问题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7438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for 和 while 可以怎样组合？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38200" y="2038350"/>
            <a:ext cx="3352800" cy="1905000"/>
            <a:chOff x="838200" y="2038350"/>
            <a:chExt cx="3352800" cy="1905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1905000"/>
            </a:xfrm>
            <a:prstGeom prst="roundRect">
              <a:avLst>
                <a:gd name="adj" fmla="val 6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4952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for 里套 for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987" y="2679700"/>
              <a:ext cx="220192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数字三角形、阶乘之和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两层范围都知道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4419600" y="2038350"/>
            <a:ext cx="3352800" cy="1905000"/>
            <a:chOff x="4419600" y="2038350"/>
            <a:chExt cx="3352800" cy="1905000"/>
          </a:xfrm>
        </p:grpSpPr>
        <p:sp>
          <p:nvSpPr>
            <p:cNvPr id="15" name="Rectangle 15"/>
            <p:cNvSpPr/>
            <p:nvPr/>
          </p:nvSpPr>
          <p:spPr>
            <a:xfrm>
              <a:off x="4419600" y="2038350"/>
              <a:ext cx="3352800" cy="1905000"/>
            </a:xfrm>
            <a:prstGeom prst="roundRect">
              <a:avLst>
                <a:gd name="adj" fmla="val 6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20006" y="2155825"/>
              <a:ext cx="16987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for 里套 while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20387" y="2679700"/>
              <a:ext cx="2191004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计数问题：外层 1~n，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内层拆到 0 为止</a:t>
              </a:r>
            </a:p>
          </p:txBody>
        </p:sp>
      </p:grpSp>
      <p:grpSp>
        <p:nvGrpSpPr>
          <p:cNvPr id="26" name="c3"/>
          <p:cNvGrpSpPr/>
          <p:nvPr/>
        </p:nvGrpSpPr>
        <p:grpSpPr>
          <a:xfrm>
            <a:off x="8001000" y="2038350"/>
            <a:ext cx="3352800" cy="1905000"/>
            <a:chOff x="8001000" y="2038350"/>
            <a:chExt cx="3352800" cy="1905000"/>
          </a:xfrm>
        </p:grpSpPr>
        <p:sp>
          <p:nvSpPr>
            <p:cNvPr id="21" name="Rectangle 21"/>
            <p:cNvSpPr/>
            <p:nvPr/>
          </p:nvSpPr>
          <p:spPr>
            <a:xfrm>
              <a:off x="8001000" y="2038350"/>
              <a:ext cx="3352800" cy="1905000"/>
            </a:xfrm>
            <a:prstGeom prst="roundRect">
              <a:avLst>
                <a:gd name="adj" fmla="val 6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201406" y="2155825"/>
              <a:ext cx="24620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while 里套 for/while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01787" y="2679700"/>
              <a:ext cx="176504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按需要组合，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也可以嵌套更多层</a:t>
              </a:r>
            </a:p>
          </p:txBody>
        </p:sp>
      </p:grpSp>
      <p:grpSp>
        <p:nvGrpSpPr>
          <p:cNvPr id="30" name="rule"/>
          <p:cNvGrpSpPr/>
          <p:nvPr/>
        </p:nvGrpSpPr>
        <p:grpSpPr>
          <a:xfrm>
            <a:off x="838200" y="4191000"/>
            <a:ext cx="10515600" cy="571500"/>
            <a:chOff x="838200" y="41910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191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4356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怎么选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905762" y="4368800"/>
              <a:ext cx="69419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范围明确、逐个处理用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；根据当前状态决定是否继续用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5" name="warn"/>
          <p:cNvGrpSpPr/>
          <p:nvPr/>
        </p:nvGrpSpPr>
        <p:grpSpPr>
          <a:xfrm>
            <a:off x="838200" y="4914900"/>
            <a:ext cx="10515600" cy="571500"/>
            <a:chOff x="838200" y="49149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49149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9149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092700"/>
              <a:ext cx="13675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注意（P56）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496312" y="5080000"/>
              <a:ext cx="8121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嵌套层数多、每层次数也多时，总次数会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，程序可能运行很久，导致超时。</a:t>
              </a:r>
            </a:p>
          </p:txBody>
        </p:sp>
      </p:grpSp>
      <p:grpSp>
        <p:nvGrpSpPr>
          <p:cNvPr id="39" name="note"/>
          <p:cNvGrpSpPr/>
          <p:nvPr/>
        </p:nvGrpSpPr>
        <p:grpSpPr>
          <a:xfrm>
            <a:off x="838200" y="5638800"/>
            <a:ext cx="10515600" cy="552450"/>
            <a:chOff x="838200" y="5638800"/>
            <a:chExt cx="10515600" cy="552450"/>
          </a:xfrm>
        </p:grpSpPr>
        <p:sp>
          <p:nvSpPr>
            <p:cNvPr id="36" name="Rectangle 36"/>
            <p:cNvSpPr/>
            <p:nvPr/>
          </p:nvSpPr>
          <p:spPr>
            <a:xfrm>
              <a:off x="838200" y="5638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749" y="5810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49349" y="5810250"/>
              <a:ext cx="71259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请把"for 套 while：外层送整数，内层拆数位"记在书本 P56 例 4-8 旁边。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课堂小测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课堂小测（选自课后习题）</a:t>
            </a:r>
          </a:p>
        </p:txBody>
      </p:sp>
      <p:grpSp>
        <p:nvGrpSpPr>
          <p:cNvPr id="19" name="qs1"/>
          <p:cNvGrpSpPr/>
          <p:nvPr/>
        </p:nvGrpSpPr>
        <p:grpSpPr>
          <a:xfrm>
            <a:off x="830580" y="1974850"/>
            <a:ext cx="10523220" cy="1778000"/>
            <a:chOff x="830580" y="1974850"/>
            <a:chExt cx="10523220" cy="1778000"/>
          </a:xfrm>
        </p:grpSpPr>
        <p:sp>
          <p:nvSpPr>
            <p:cNvPr id="9" name="TextBox 9"/>
            <p:cNvSpPr txBox="1"/>
            <p:nvPr/>
          </p:nvSpPr>
          <p:spPr>
            <a:xfrm>
              <a:off x="830580" y="1974850"/>
              <a:ext cx="45621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输出的第二行、第三行是什么？cnt 最后是几？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247900"/>
              <a:ext cx="5067300" cy="1504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247900"/>
              <a:ext cx="5067300" cy="1457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5642" y="2330450"/>
              <a:ext cx="3974211" cy="13594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5"/>
                </a:lnSpc>
              </a:pP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 = 3, cnt = 1;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n - i + 1; j++) {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(cnt &lt; 10) cout &lt;&lt; '0';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cnt; cnt++;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 cout &lt;&lt; '\n';  }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247900"/>
              <a:ext cx="38100" cy="1504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278880" y="1974850"/>
              <a:ext cx="257419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cnt++ 一共执行多少次？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247900"/>
              <a:ext cx="5067300" cy="1504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247900"/>
              <a:ext cx="5067300" cy="1457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393942" y="2330450"/>
              <a:ext cx="3219831" cy="13594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5"/>
                </a:lnSpc>
              </a:pP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cnt = 0;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4; i++) {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i; j++) {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cnt++;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286500" y="2247900"/>
              <a:ext cx="38100" cy="1504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9" name="qs2-w"/>
          <p:cNvGrpSpPr/>
          <p:nvPr/>
        </p:nvGrpSpPr>
        <p:grpSpPr>
          <a:xfrm>
            <a:off x="830580" y="4146550"/>
            <a:ext cx="10523220" cy="1778000"/>
            <a:chOff x="830580" y="4146550"/>
            <a:chExt cx="10523220" cy="1778000"/>
          </a:xfrm>
        </p:grpSpPr>
        <p:sp>
          <p:nvSpPr>
            <p:cNvPr id="20" name="TextBox 20"/>
            <p:cNvSpPr txBox="1"/>
            <p:nvPr/>
          </p:nvSpPr>
          <p:spPr>
            <a:xfrm>
              <a:off x="830580" y="4146550"/>
              <a:ext cx="34344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1 ~ 20 中，数字 1 一共出现几次？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38200" y="4419600"/>
              <a:ext cx="5067300" cy="1504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01649" y="4527550"/>
              <a:ext cx="2022602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12      B. 11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10      D. 13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（每个数位都要统计）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" y="4419600"/>
              <a:ext cx="38100" cy="1504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278880" y="4146550"/>
              <a:ext cx="34344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判断：下面代码输出 15（ √ / × ）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286500" y="4419600"/>
              <a:ext cx="5067300" cy="1504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286500" y="4419600"/>
              <a:ext cx="5067300" cy="1457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393942" y="4502150"/>
              <a:ext cx="4257103" cy="13594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5"/>
                </a:lnSpc>
              </a:pP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 long ans = 0, factor = 1;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3; i++) {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j = 1; j &lt;= i; j++) factor *= j;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ans += factor;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ans;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286500" y="4419600"/>
              <a:ext cx="38100" cy="1504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1" name="a1"/>
          <p:cNvGrpSpPr/>
          <p:nvPr/>
        </p:nvGrpSpPr>
        <p:grpSpPr>
          <a:xfrm>
            <a:off x="830199" y="3810000"/>
            <a:ext cx="2564675" cy="308991"/>
            <a:chOff x="830199" y="3810000"/>
            <a:chExt cx="2564675" cy="308991"/>
          </a:xfrm>
        </p:grpSpPr>
        <p:sp>
          <p:nvSpPr>
            <p:cNvPr id="30" name="TextBox 30"/>
            <p:cNvSpPr txBox="1"/>
            <p:nvPr/>
          </p:nvSpPr>
          <p:spPr>
            <a:xfrm>
              <a:off x="830199" y="3810000"/>
              <a:ext cx="256467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答案：0405、06；cnt = 7</a:t>
              </a:r>
            </a:p>
          </p:txBody>
        </p:sp>
      </p:grpSp>
      <p:grpSp>
        <p:nvGrpSpPr>
          <p:cNvPr id="33" name="a2"/>
          <p:cNvGrpSpPr/>
          <p:nvPr/>
        </p:nvGrpSpPr>
        <p:grpSpPr>
          <a:xfrm>
            <a:off x="6278499" y="3810000"/>
            <a:ext cx="3861611" cy="308991"/>
            <a:chOff x="6278499" y="3810000"/>
            <a:chExt cx="3861611" cy="308991"/>
          </a:xfrm>
        </p:grpSpPr>
        <p:sp>
          <p:nvSpPr>
            <p:cNvPr id="32" name="TextBox 32"/>
            <p:cNvSpPr txBox="1"/>
            <p:nvPr/>
          </p:nvSpPr>
          <p:spPr>
            <a:xfrm>
              <a:off x="6278499" y="3810000"/>
              <a:ext cx="386161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答案：10 次：1 + 2 + 3 + 4，不是 4 × 4</a:t>
              </a:r>
            </a:p>
          </p:txBody>
        </p:sp>
      </p:grpSp>
      <p:grpSp>
        <p:nvGrpSpPr>
          <p:cNvPr id="35" name="a3"/>
          <p:cNvGrpSpPr/>
          <p:nvPr/>
        </p:nvGrpSpPr>
        <p:grpSpPr>
          <a:xfrm>
            <a:off x="830199" y="5981700"/>
            <a:ext cx="4731061" cy="308991"/>
            <a:chOff x="830199" y="5981700"/>
            <a:chExt cx="4731061" cy="308991"/>
          </a:xfrm>
        </p:grpSpPr>
        <p:sp>
          <p:nvSpPr>
            <p:cNvPr id="34" name="TextBox 34"/>
            <p:cNvSpPr txBox="1"/>
            <p:nvPr/>
          </p:nvSpPr>
          <p:spPr>
            <a:xfrm>
              <a:off x="830199" y="5981700"/>
              <a:ext cx="473106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答案：A：1 一次，10~19 十位 10 次，11 再 1 次</a:t>
              </a:r>
            </a:p>
          </p:txBody>
        </p:sp>
      </p:grpSp>
      <p:grpSp>
        <p:nvGrpSpPr>
          <p:cNvPr id="37" name="a4"/>
          <p:cNvGrpSpPr/>
          <p:nvPr/>
        </p:nvGrpSpPr>
        <p:grpSpPr>
          <a:xfrm>
            <a:off x="6278499" y="5981700"/>
            <a:ext cx="3852039" cy="308991"/>
            <a:chOff x="6278499" y="5981700"/>
            <a:chExt cx="3852039" cy="308991"/>
          </a:xfrm>
        </p:grpSpPr>
        <p:sp>
          <p:nvSpPr>
            <p:cNvPr id="36" name="TextBox 36"/>
            <p:cNvSpPr txBox="1"/>
            <p:nvPr/>
          </p:nvSpPr>
          <p:spPr>
            <a:xfrm>
              <a:off x="6278499" y="5981700"/>
              <a:ext cx="38520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答案：√：factor 没重置，3! 算成了 12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7" name="qa"/>
          <p:cNvGrpSpPr/>
          <p:nvPr/>
        </p:nvGrpSpPr>
        <p:grpSpPr>
          <a:xfrm>
            <a:off x="838200" y="2019300"/>
            <a:ext cx="10515600" cy="1304925"/>
            <a:chOff x="838200" y="2019300"/>
            <a:chExt cx="10515600" cy="1304925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193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18757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循环里能放循环吗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925318" y="2187575"/>
              <a:ext cx="654718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能。循环体里再放循环就是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循环嵌套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；for、while 可以互相嵌套。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762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7622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2930525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外层和内层各管什么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134868" y="2930525"/>
              <a:ext cx="77910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外层每轮完成一个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大任务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（一行、一项、一个数），内层做其中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重复的小步骤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pt1"/>
          <p:cNvGrpSpPr/>
          <p:nvPr/>
        </p:nvGrpSpPr>
        <p:grpSpPr>
          <a:xfrm>
            <a:off x="904875" y="3743325"/>
            <a:ext cx="6491478" cy="357632"/>
            <a:chOff x="904875" y="3743325"/>
            <a:chExt cx="6491478" cy="357632"/>
          </a:xfrm>
        </p:grpSpPr>
        <p:sp>
          <p:nvSpPr>
            <p:cNvPr id="18" name="Ellipse 18"/>
            <p:cNvSpPr/>
            <p:nvPr/>
          </p:nvSpPr>
          <p:spPr>
            <a:xfrm>
              <a:off x="904875" y="3743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7382" y="3786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2268" y="3778250"/>
              <a:ext cx="60140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外层每转一轮，内层从头完整走一遍；内外层用不同的变量名</a:t>
              </a:r>
            </a:p>
          </p:txBody>
        </p:sp>
      </p:grpSp>
      <p:grpSp>
        <p:nvGrpSpPr>
          <p:cNvPr id="25" name="pt2"/>
          <p:cNvGrpSpPr/>
          <p:nvPr/>
        </p:nvGrpSpPr>
        <p:grpSpPr>
          <a:xfrm>
            <a:off x="904875" y="4314825"/>
            <a:ext cx="6713601" cy="357632"/>
            <a:chOff x="904875" y="4314825"/>
            <a:chExt cx="6713601" cy="357632"/>
          </a:xfrm>
        </p:grpSpPr>
        <p:sp>
          <p:nvSpPr>
            <p:cNvPr id="22" name="Ellipse 22"/>
            <p:cNvSpPr/>
            <p:nvPr/>
          </p:nvSpPr>
          <p:spPr>
            <a:xfrm>
              <a:off x="904875" y="4314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97382" y="4358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82268" y="4349750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要跨轮保留的变量写在外层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；每轮重新开始的写在外层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之内</a:t>
              </a:r>
            </a:p>
          </p:txBody>
        </p:sp>
      </p:grpSp>
      <p:grpSp>
        <p:nvGrpSpPr>
          <p:cNvPr id="29" name="pt3"/>
          <p:cNvGrpSpPr/>
          <p:nvPr/>
        </p:nvGrpSpPr>
        <p:grpSpPr>
          <a:xfrm>
            <a:off x="904875" y="4886325"/>
            <a:ext cx="8046339" cy="357632"/>
            <a:chOff x="904875" y="4886325"/>
            <a:chExt cx="8046339" cy="357632"/>
          </a:xfrm>
        </p:grpSpPr>
        <p:sp>
          <p:nvSpPr>
            <p:cNvPr id="26" name="Ellipse 26"/>
            <p:cNvSpPr/>
            <p:nvPr/>
          </p:nvSpPr>
          <p:spPr>
            <a:xfrm>
              <a:off x="904875" y="4886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7382" y="4929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2268" y="4921250"/>
              <a:ext cx="75689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每个元素都做的放内层；一轮的收尾放内层后、外层内；最终结果等外层结束</a:t>
              </a:r>
            </a:p>
          </p:txBody>
        </p:sp>
      </p:grpSp>
      <p:grpSp>
        <p:nvGrpSpPr>
          <p:cNvPr id="33" name="pt4"/>
          <p:cNvGrpSpPr/>
          <p:nvPr/>
        </p:nvGrpSpPr>
        <p:grpSpPr>
          <a:xfrm>
            <a:off x="904875" y="5457825"/>
            <a:ext cx="6935724" cy="357632"/>
            <a:chOff x="904875" y="5457825"/>
            <a:chExt cx="6935724" cy="357632"/>
          </a:xfrm>
        </p:grpSpPr>
        <p:sp>
          <p:nvSpPr>
            <p:cNvPr id="30" name="Ellipse 30"/>
            <p:cNvSpPr/>
            <p:nvPr/>
          </p:nvSpPr>
          <p:spPr>
            <a:xfrm>
              <a:off x="904875" y="5457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7382" y="5501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2268" y="5492750"/>
              <a:ext cx="64583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内层次数相同用乘法算总次数；次数随外层变化，就把每轮加起来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22" name="todo"/>
          <p:cNvGrpSpPr/>
          <p:nvPr/>
        </p:nvGrpSpPr>
        <p:grpSpPr>
          <a:xfrm>
            <a:off x="914400" y="1619250"/>
            <a:ext cx="4953000" cy="4381500"/>
            <a:chOff x="914400" y="1619250"/>
            <a:chExt cx="4953000" cy="43815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4669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064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470150"/>
              <a:ext cx="262458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完成《多重循环与循环嵌套》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课后习题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2861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3256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289300"/>
              <a:ext cx="304596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B0047 数字直角三角形、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B0048 阶乘之和、B0049 计数问题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41052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41447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4108450"/>
              <a:ext cx="282524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选做：用一层循环改写阶乘之和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（接着上一项乘）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90625" y="49244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74165" y="49639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3149" y="4927600"/>
              <a:ext cx="222326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把三道例题的分工整理在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书本 P53~56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381500"/>
            <a:chOff x="6324600" y="1619250"/>
            <a:chExt cx="4953000" cy="43815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870" y="2578100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循环结构程序设计案例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25800"/>
              <a:ext cx="30654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带着问题预习（书本 P56）：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918" y="3556000"/>
              <a:ext cx="2772346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+ 2 + 3 + … 一直加下去，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加到总和第一次超过 k 为止，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要加多少项事先知道吗？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该用 for 还是 while？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2026-11-04T12:27:12Z</dcterms:created>
  <dcterms:modified xsi:type="dcterms:W3CDTF">2026-11-04T12:27:12Z</dcterms:modified>
  <cp:category/>
  <cp:contentStatus/>
</cp:coreProperties>
</file>