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55"/>
  </p:notesMasterIdLst>
  <p:handoutMasterIdLst>
    <p:handoutMasterId r:id="rId56"/>
  </p:handoutMasterIdLst>
  <p:sldIdLst>
    <p:sldId id="3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7" r:id="rId25"/>
    <p:sldId id="289" r:id="rId26"/>
    <p:sldId id="366" r:id="rId27"/>
    <p:sldId id="367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7" r:id="rId53"/>
    <p:sldId id="322" r:id="rId54"/>
  </p:sldIdLst>
  <p:sldSz cx="12192000" cy="6858000"/>
  <p:notesSz cx="12192000" cy="6858000"/>
  <p:defaultTextStyle>
    <a:defPPr>
      <a:defRPr lang="zh-CN">
        <a:latin typeface="Consolas"/>
        <a:ea typeface="微软雅黑"/>
        <a:cs typeface="Consolas"/>
      </a:defRPr>
    </a:defPPr>
    <a:lvl1pPr marL="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Consolas"/>
        <a:ea typeface="微软雅黑"/>
        <a:cs typeface="Consola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369"/>
    <a:srgbClr val="808080"/>
    <a:srgbClr val="008000"/>
    <a:srgbClr val="EF8BAA"/>
    <a:srgbClr val="F75282"/>
    <a:srgbClr val="FF00FF"/>
    <a:srgbClr val="F6CDD9"/>
    <a:srgbClr val="FFF2CC"/>
    <a:srgbClr val="FFD966"/>
    <a:srgbClr val="F68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26" autoAdjust="0"/>
  </p:normalViewPr>
  <p:slideViewPr>
    <p:cSldViewPr>
      <p:cViewPr varScale="1">
        <p:scale>
          <a:sx n="100" d="100"/>
          <a:sy n="100" d="100"/>
        </p:scale>
        <p:origin x="963" y="4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endParaRPr lang="zh-CN" altLang="en-US">
              <a:latin typeface="Consolas"/>
              <a:ea typeface="微软雅黑"/>
              <a:cs typeface="Consolas"/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fld id="{07F86789-4C39-4A48-8C12-B702515D477F}" type="datetimeFigureOut">
              <a:rPr lang="zh-CN" altLang="en-US" smtClean="0">
                <a:latin typeface="Consolas"/>
                <a:ea typeface="微软雅黑"/>
                <a:cs typeface="Consolas"/>
              </a:rPr>
              <a:t>2026/10/21</a:t>
            </a:fld>
            <a:endParaRPr lang="zh-CN" altLang="en-US">
              <a:latin typeface="Consolas"/>
              <a:ea typeface="微软雅黑"/>
              <a:cs typeface="Consola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endParaRPr lang="zh-CN" altLang="en-US">
              <a:latin typeface="Consolas"/>
              <a:ea typeface="微软雅黑"/>
              <a:cs typeface="Consola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fld id="{84452938-4D6D-451E-A8FF-488E0B3EF613}" type="slidenum">
              <a:rPr lang="zh-CN" altLang="en-US" smtClean="0">
                <a:latin typeface="Consolas"/>
                <a:ea typeface="微软雅黑"/>
                <a:cs typeface="Consolas"/>
              </a:rPr>
              <a:t>‹#›</a:t>
            </a:fld>
            <a:endParaRPr lang="zh-CN" altLang="en-US">
              <a:latin typeface="Consolas"/>
              <a:ea typeface="微软雅黑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endParaRPr lang="zh-CN" altLang="en-US">
              <a:latin typeface="Consolas"/>
              <a:ea typeface="微软雅黑"/>
              <a:cs typeface="Consola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fld id="{B671E5AF-4045-4FAD-917A-507CA13AE336}" type="datetimeFigureOut">
              <a:rPr lang="zh-CN" altLang="en-US" smtClean="0">
                <a:latin typeface="Consolas"/>
                <a:ea typeface="微软雅黑"/>
                <a:cs typeface="Consolas"/>
              </a:rPr>
              <a:t>2026/10/21</a:t>
            </a:fld>
            <a:endParaRPr lang="zh-CN" altLang="en-US">
              <a:latin typeface="Consolas"/>
              <a:ea typeface="微软雅黑"/>
              <a:cs typeface="Consola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>
                <a:latin typeface="Consolas"/>
                <a:ea typeface="微软雅黑"/>
                <a:cs typeface="Consolas"/>
              </a:defRPr>
            </a:pPr>
            <a:endParaRPr lang="zh-CN" altLang="en-US">
              <a:latin typeface="Consolas"/>
              <a:ea typeface="微软雅黑"/>
              <a:cs typeface="Consola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>
                <a:latin typeface="Consolas"/>
                <a:ea typeface="微软雅黑"/>
                <a:cs typeface="Consolas"/>
              </a:defRPr>
            </a:pPr>
            <a:r>
              <a:rPr lang="zh-CN" altLang="en-US">
                <a:latin typeface="Consolas"/>
                <a:ea typeface="微软雅黑"/>
                <a:cs typeface="Consolas"/>
              </a:rPr>
              <a:t>单击此处编辑母版文本样式</a:t>
            </a:r>
          </a:p>
          <a:p>
            <a:pPr lvl="1">
              <a:defRPr>
                <a:latin typeface="Consolas"/>
                <a:ea typeface="微软雅黑"/>
                <a:cs typeface="Consolas"/>
              </a:defRPr>
            </a:pPr>
            <a:r>
              <a:rPr lang="zh-CN" altLang="en-US">
                <a:latin typeface="Consolas"/>
                <a:ea typeface="微软雅黑"/>
                <a:cs typeface="Consolas"/>
              </a:rPr>
              <a:t>二级</a:t>
            </a:r>
          </a:p>
          <a:p>
            <a:pPr lvl="2">
              <a:defRPr>
                <a:latin typeface="Consolas"/>
                <a:ea typeface="微软雅黑"/>
                <a:cs typeface="Consolas"/>
              </a:defRPr>
            </a:pPr>
            <a:r>
              <a:rPr lang="zh-CN" altLang="en-US">
                <a:latin typeface="Consolas"/>
                <a:ea typeface="微软雅黑"/>
                <a:cs typeface="Consolas"/>
              </a:rPr>
              <a:t>三级</a:t>
            </a:r>
          </a:p>
          <a:p>
            <a:pPr lvl="3">
              <a:defRPr>
                <a:latin typeface="Consolas"/>
                <a:ea typeface="微软雅黑"/>
                <a:cs typeface="Consolas"/>
              </a:defRPr>
            </a:pPr>
            <a:r>
              <a:rPr lang="zh-CN" altLang="en-US">
                <a:latin typeface="Consolas"/>
                <a:ea typeface="微软雅黑"/>
                <a:cs typeface="Consolas"/>
              </a:rPr>
              <a:t>四级</a:t>
            </a:r>
          </a:p>
          <a:p>
            <a:pPr lvl="4">
              <a:defRPr>
                <a:latin typeface="Consolas"/>
                <a:ea typeface="微软雅黑"/>
                <a:cs typeface="Consolas"/>
              </a:defRPr>
            </a:pPr>
            <a:r>
              <a:rPr lang="zh-CN" altLang="en-US">
                <a:latin typeface="Consolas"/>
                <a:ea typeface="微软雅黑"/>
                <a:cs typeface="Consola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endParaRPr lang="zh-CN" altLang="en-US">
              <a:latin typeface="Consolas"/>
              <a:ea typeface="微软雅黑"/>
              <a:cs typeface="Consola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nsolas"/>
                <a:ea typeface="微软雅黑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fld id="{A01D3027-4DB6-404F-8FD9-32049D6A3129}" type="slidenum">
              <a:rPr lang="zh-CN" altLang="en-US" smtClean="0">
                <a:latin typeface="Consolas"/>
                <a:ea typeface="微软雅黑"/>
                <a:cs typeface="Consolas"/>
              </a:rPr>
              <a:t>‹#›</a:t>
            </a:fld>
            <a:endParaRPr lang="zh-CN" altLang="en-US">
              <a:latin typeface="Consolas"/>
              <a:ea typeface="微软雅黑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onsolas"/>
        <a:ea typeface="微软雅黑"/>
        <a:cs typeface="Consola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让学生先说出循环体每次做的动作：输出一个星号。用手指跟踪四轮，再指出换行语句在循环后面。确认学生分清输出星号和换行这两个动作，再进入三行的任务。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先让学生读图，说出共有几行、每行几个星号。每一行都是刚才已经会做的任务，只是现在要把它完整重复三次。暂时不用急着给语法，下一页先试一试复制代码。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三组代码都能输出一行并换行。请学生找出相同的部分，再问要输出一百行时还愿不愿意这样复制。重复的是一整组操作，这就是增加外层循环的理由。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把每行的四个星号对应成一排的四个座位。处理完当前排的所有位置，才进入下一排；新的一排仍从第一个位置开始。外层记排号，内层记当前位置，再给出循环嵌套的名称。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把生活类比中的排号对应到 i，把当前排的位置对应到 j。固定 i=1，让学生读出 j 的四次取值，再看换行。第二行开始时，j 还要从一开始。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请学生圈出外层的一对大括号。里面既有完整的内层循环，也有换行语句，不能只看到内层就认为外层这一轮结束了。两部分都执行完，才轮到 i++。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沿流程图走完第一行，说明每个条件成立和不成立时分别去哪里。让学生指出 j++ 后和 i++ 后的两条回线，它们都回到各自的条件判断。外层进入新一轮时，会再次经过内层初始化，因此新的一行从 j=1 开始。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明确本页换了一组更小的数据：两行，每行三个星号。按表逐行跟踪，关注左列 i 始终为一，右列 j 则逐次增加。最后的 j=4 只触发失败的条件判断，不输出第四个星号。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第一行换行以后，i 才变成二。程序再次进入外层循环体，也就重新开始内层 for，j 重新取一。第二行完成后 i 变成三，外层条件失败，核对最终共输出六个星号。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如果学生觉得“初始化只做一次”与这里冲突，可以把内层 for 看作一项完整任务。任务内部反复判断条件，但每次重新开始这项任务，都需要初始化。外层三轮启动内层三次，所以 j 初始化三次。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先在纸上写出输出 j 的结果，再讨论换成 i 后的变化。循环范围都不变，只改输出语句中的变量。提醒学生在同一行内，i 与 j 的变化方式不同。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输出 j 时，每一行都是一、二、三。输出 i 时，第一行的三个位置都输出一，第二行的三个位置都输出二。请学生逐个数字对应到变量的当前值，解释两组输出。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先确认学生读懂输出要求：行数为 n，行长度逐行减少，编号跨行连续，每个数显示两位且中间无空格。让学生观察 n=5 的五行结果，尤其注意第二行从 06 开始。接下来把这些要求分别交给变量和循环。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第二行第一个位置输出六，这是区分位置和数值的例子。请学生分别说出行号、行内位置、输出数字，答案是二、一、六。分清这三件事后，再推导当前行需要多少个位置。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从第几行已经少了几个数字来推导，而不是直接让学生背 n-i+1。推导完，代入 i=1 与 i=n 检查。漏写加一会让最后一行没有数字，学生可以用这个反例自行查错。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外层处理行，内层处理当前行中的位置。让学生说出当前行什么时候算完成，答案是这一行所有数字都已输出，然后才能换行。下一页先搭外层，再逐步填入内层任务。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这段只是代码骨架，注释里的任务还没有实现。i 表示当前行号，每执行一次外层循环，就应完成这一整行。说明 i 还会参与本行个数的计算，为内层上界作准备。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 n=5、i=2 代入条件，内层上界就是四。让学生数出 j=1、2、3、4 这四个位置。到这里已经知道在哪里输出，还需要解决这些位置具体输出什么数字。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如果直接输出 j，每行就会重新从一开始，无法接上上一行的编号。cnt 专门记录已经输出的数量，开始为零，每次先增加再输出。它要跨行保留，因此初始化放在外层循环前。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先读分成两句的写法，确认 cnt 增加之后才输出。再看合并写法中的 ++cnt，它也先增加再使用。用零作为起始值比较前置与后置自增，前置得到 01，若用后置直接输出就会先得到 00。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让学生先回答换行发生在一个数字之后，还是一整行之后。然后沿大括号找到 printf("\n") 的位置，确认它在内层结束后。若把它移进内层，每输出一个数字就会换行，图形就变了。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把前面逐步写出的部分连起来读。每遇到一个变量，让学生说出它保存什么；每遇到初始化或换行，让学生解释为什么放在这一层。避免把完整骨架只当作需要背下来的代码。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集中完成三项练习，先模拟输出，再修改行长度，最后解释初始化。第二题只改变每行个数，连续编号要求仍然保留。让学生在答案旁写出理由，下一页一起核对。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用这道题回收外层、内层和收尾语句的分工。让学生指出 cnt、j、换行的三个位置，再说明各自原因。下一题把逐行输出换成逐项计算，仍要先把当前的小任务完成。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如果 </a:t>
            </a:r>
            <a:r>
              <a:rPr lang="en-US" altLang="zh-CN" dirty="0"/>
              <a:t>for </a:t>
            </a:r>
            <a:r>
              <a:rPr lang="zh-CN" altLang="en-US" dirty="0"/>
              <a:t>循环（或 </a:t>
            </a:r>
            <a:r>
              <a:rPr lang="en-US" altLang="zh-CN" dirty="0"/>
              <a:t>if </a:t>
            </a:r>
            <a:r>
              <a:rPr lang="zh-CN" altLang="en-US" dirty="0"/>
              <a:t>语句）下面真正受控制的代码只有一行，大括号可以省略。</a:t>
            </a:r>
            <a:br>
              <a:rPr lang="en-US" altLang="zh-CN" dirty="0"/>
            </a:br>
            <a:r>
              <a:rPr lang="zh-CN" altLang="en-US" dirty="0"/>
              <a:t>但是我们不要模仿省略大括号</a:t>
            </a: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6805555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9455919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先解释阶乘表示从一连乘到这个数。让学生算出 1!、2!、3!，再相加得到九，确认题目要求的是多个阶乘的总和。要完成求和，需要先学会算出其中一个阶乘。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沿着一、二、六、二十四的中间结果，说明每次都要用上一次乘出的值。factor 保存这个乘积，j 提供下一个乘数。把它与已经学过的累加对照，解释 factor*=j 的含义。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先只计算一个 4!，避免同时引入逐项求和。请学生跟踪 j 与 factor 的对应变化，核对最终为二十四。把上界换为 i 就能计算 i!，后面再结合较大阶乘解释 long long。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从加法的零和乘法的一解释初值。可以追问 factor=0 后再乘二、三、四会得到什么，答案始终是零。让学生根据具体运算选初值，不要把清零当成通用规则。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总和收集的是已经计算完成的阶乘。借用罐子与工作台的类比，先在 factor 中算当前项，再把它加入 ans。当前项算完并加入后，才开始下一项。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明确本方法每一项都从头计算，因此 factor 要重新设为一。ans 保存此前各项之和，需要继续保留。再把 i 与 j 对应到当前项和当前乘数，准备按这个分工搭代码。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外层每一轮负责一个完整阶乘及其累加。让学生把 i=1、2、3 分别读成处理 1!、2!、3!。这一题的外层不再表示行号，但逐个处理大任务的方式相同。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把之前计算一个阶乘的单层循环放进外层，循环上界用当前 i。开始新项先将 factor 设为一，内层全部完成后才得到 i!。指出注释所在位置，确认此时乘法已经做完。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请学生判断 ans+=factor 放在哪里，理由必须与当前项是否算完有关。放在内层会把尚未完成的中间乘积加进去。最终输出又要等所有项都加入总和，所以位于外层之后。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对照右侧提示找到三条语句的位置。ans 初始化一次，factor 每项初始化，累加在当前项算完之后执行。把完整程序与前面逐步搭建的片段对应起来，再进入小数据跟踪。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按表跟踪 n=4，每一行对应一次外层。factor 每轮从一开始，ans 依次累积为一、三、九、三十三。请学生同时观察这两列，说明为什么一个变量重置而另一个保留。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算完 2! 后如果保留 factor=2，却又从一乘到三，得到十二而不是六。问题出在上一项的结果混进了从头计算的新项。因此当前双层算法要把 factor 重置为一，ans 则继续保存总和。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用具体数值说明 int 为什么不够，而不是只让学生记住阶乘要用某种类型。13! 已超出常见 32 位有符号 int，题目还要求到 20!。乘积 factor 和总和 ans 都用 long long，避免先溢出再转换。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利用已经算出的 3!，再乘四就得到 4!，可以省去重复乘法。这里改变了算法，factor 要保留上一项，因此放到循环外。让学生比较两种写法每轮从哪里开始计算，不要孤立地背初始化位置。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回顾处理每一项时，要先完成其中的计算，再加入总和。变量的位置由需要保留的结果决定。下一题仍按对象逐个处理，但对象内部要逐位拆解，内层的结束方式会不同。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先手动找出一到十二中所有的一，得到五次。十一贡献两次，不能只按有几个整数含一来计数。确认题意后，再讨论怎样逐个取出整数、检查其中每一位。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外层给出当前整数，内层负责检查它的所有数位。以 1020 为例，让学生说出四位分别是什么，再说明每一位等于 x 都要计数。下一步解决怎样从程序里取出这些数位。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 1020 除以十的商和余数解释取个位。余数零就是个位，再用 102 验证余数二对应个位。取出个位以后，还有更高位需要检查，下一页讨论怎样留下这些未处理的部分。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整数除以十，所得商就是去掉个位后的数。沿着 1020、102、10、一、零跟踪，说明每轮都要先取出这一位，再去掉这一位。到零时已经没有未检查的数位，可以停止。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条件 tmp!=0 表示还有数位需要处理。对照输出零、二、零、一，提醒这是从个位向高位的顺序。删掉 tmp/=10 后 tmp 不再变化，就会反复检查同一位。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按表完整走四轮，不跳过不计数的那两轮。第一轮和第三轮取出零，各增加一次计数。最后 tmp 变为零，说明停止条件与四个数位全部处理完相对应。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while 提供当前位，if 判断这一位是否应计数。用十一说明找到一次仍要继续，否则会漏掉另一个一。这里新增的是条件判断，不能把 if 当作又一层循环。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如果要不断除以十，就需要一份可改变的副本。tmp 保存当前 i，拆 tmp 时让 i 留住外层进度。处理下一个整数时重新复制，ans 则继续累计所有整数的贡献。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对照右侧逐层说明任务：for 取整数，while 取数位，if 判断是否计数。三层缩进中只有两层循环。确认 tmp 每个整数重新准备，而 ans 在整个枚举过程只初始化一次。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 i=1 开始手动走一轮错误程序。内层把 i 除成零，外层再把它增加到一，于是下一轮又重复处理一。复制到 tmp 后只拆副本，就能保留 i 的正常枚举进度。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将三道例题放在一起比较，按每层任务选择循环。范围明确时 for 容易表达，依据当前状态决定是否继续时 while 更直观。循环嵌套说的是包含关系，允许按任务组合不同循环。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21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Consolas"/>
                <a:cs typeface="Consolas"/>
              </a:defRPr>
            </a:lvl1pPr>
          </a:lstStyle>
          <a:p>
            <a:pPr>
              <a:defRPr>
                <a:latin typeface="Consolas"/>
                <a:ea typeface="微软雅黑"/>
                <a:cs typeface="Consolas"/>
              </a:defRPr>
            </a:pPr>
            <a:endParaRPr dirty="0">
              <a:latin typeface="Consolas"/>
              <a:ea typeface="微软雅黑"/>
              <a:cs typeface="Consolas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pPr>
              <a:defRPr>
                <a:latin typeface="Consolas"/>
                <a:ea typeface="微软雅黑"/>
                <a:cs typeface="Consolas"/>
              </a:defRPr>
            </a:pPr>
            <a:endParaRPr dirty="0">
              <a:latin typeface="Consolas"/>
              <a:ea typeface="微软雅黑"/>
              <a:cs typeface="Consolas"/>
            </a:endParaRPr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pPr>
              <a:defRPr>
                <a:latin typeface="Consolas"/>
                <a:ea typeface="微软雅黑"/>
                <a:cs typeface="Consolas"/>
              </a:defRPr>
            </a:pPr>
            <a:endParaRPr>
              <a:latin typeface="Consolas"/>
              <a:ea typeface="微软雅黑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onsolas"/>
          <a:ea typeface="微软雅黑"/>
          <a:cs typeface="Consola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nsolas"/>
          <a:ea typeface="微软雅黑"/>
          <a:cs typeface="Consola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nsolas"/>
          <a:ea typeface="微软雅黑"/>
          <a:cs typeface="Consola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nsolas"/>
          <a:ea typeface="微软雅黑"/>
          <a:cs typeface="Consola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9pPr>
    </p:bodyStyle>
    <p:otherStyle>
      <a:defPPr>
        <a:defRPr lang="zh-CN">
          <a:latin typeface="Consolas"/>
          <a:ea typeface="微软雅黑"/>
          <a:cs typeface="Consolas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Consolas"/>
          <a:ea typeface="微软雅黑"/>
          <a:cs typeface="Consola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ontent/C++%20&#23884;&#22871;&#24490;&#29615;&#21333;&#27493;&#21487;&#35270;&#21270;&#25805;&#20316;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-2007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多重循环，循环嵌套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2-7"/>
          <p:cNvSpPr/>
          <p:nvPr/>
        </p:nvSpPr>
        <p:spPr>
          <a:xfrm>
            <a:off x="1047750" y="1514475"/>
            <a:ext cx="10096500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任务目标：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for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循环在同一行输出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4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个星号。</a:t>
            </a:r>
            <a:br>
              <a:rPr dirty="0"/>
            </a:b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循环体每次应该做什么？</a:t>
            </a:r>
          </a:p>
        </p:txBody>
      </p:sp>
      <p:sp>
        <p:nvSpPr>
          <p:cNvPr id="10" name="FilledText 2-10"/>
          <p:cNvSpPr/>
          <p:nvPr/>
        </p:nvSpPr>
        <p:spPr>
          <a:xfrm>
            <a:off x="952500" y="2973770"/>
            <a:ext cx="10287000" cy="1485902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cout &lt;&lt; </a:t>
            </a:r>
            <a:r>
              <a:rPr lang="en-US" sz="2100" dirty="0">
                <a:solidFill>
                  <a:srgbClr val="A31515"/>
                </a:solidFill>
                <a:latin typeface="Consolas"/>
                <a:ea typeface="Consolas"/>
                <a:cs typeface="Consolas"/>
              </a:rPr>
              <a:t>"*"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endl;</a:t>
            </a:r>
          </a:p>
        </p:txBody>
      </p:sp>
      <p:sp>
        <p:nvSpPr>
          <p:cNvPr id="13" name="FilledText 2-13"/>
          <p:cNvSpPr/>
          <p:nvPr/>
        </p:nvSpPr>
        <p:spPr>
          <a:xfrm>
            <a:off x="1047750" y="5029200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每执行一次循环体，就输出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 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个星号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。重复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4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次，得到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****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四个星号都输出完，再执行后面的换行语句。</a:t>
            </a:r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-7"/>
          <p:cNvSpPr/>
          <p:nvPr/>
        </p:nvSpPr>
        <p:spPr>
          <a:xfrm>
            <a:off x="1047750" y="2143125"/>
            <a:ext cx="10096500" cy="19869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现在要输出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行，每行都有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4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个星号：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第一行：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****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第二行：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****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第三行：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****</a:t>
            </a:r>
          </a:p>
        </p:txBody>
      </p:sp>
      <p:sp>
        <p:nvSpPr>
          <p:cNvPr id="10" name="FilledText 3-10"/>
          <p:cNvSpPr/>
          <p:nvPr/>
        </p:nvSpPr>
        <p:spPr>
          <a:xfrm>
            <a:off x="1047750" y="4495800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刚才的循环已经能输出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一行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那么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把“输出一行并换行”这整件事重复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 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次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，就能完成新任务。</a:t>
            </a:r>
          </a:p>
        </p:txBody>
      </p:sp>
      <p:sp>
        <p:nvSpPr>
          <p:cNvPr id="13" name="FilledText 3-13"/>
          <p:cNvSpPr/>
          <p:nvPr/>
        </p:nvSpPr>
        <p:spPr>
          <a:xfrm>
            <a:off x="1047750" y="5629275"/>
            <a:ext cx="10096500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于是可以把输出一行的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代码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重复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写三遍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5232202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现在想要输出三行星号，应该怎么做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301599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用已经学过的方法，把输出一行的代码写三遍。</a:t>
            </a:r>
          </a:p>
        </p:txBody>
      </p:sp>
      <p:sp>
        <p:nvSpPr>
          <p:cNvPr id="10" name="FilledText 4-10"/>
          <p:cNvSpPr/>
          <p:nvPr/>
        </p:nvSpPr>
        <p:spPr>
          <a:xfrm>
            <a:off x="952500" y="2153952"/>
            <a:ext cx="10287000" cy="2962275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725"/>
              </a:lnSpc>
            </a:pP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cout &lt;&lt; </a:t>
            </a:r>
            <a:r>
              <a:rPr lang="en-US" sz="2100" dirty="0">
                <a:solidFill>
                  <a:srgbClr val="A31515"/>
                </a:solidFill>
                <a:latin typeface="Consolas"/>
                <a:ea typeface="Consolas"/>
                <a:cs typeface="Consolas"/>
              </a:rPr>
              <a:t>"*"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endl;</a:t>
            </a:r>
            <a:br>
              <a:rPr dirty="0"/>
            </a:b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cout &lt;&lt; </a:t>
            </a:r>
            <a:r>
              <a:rPr lang="en-US" sz="2100" dirty="0">
                <a:solidFill>
                  <a:srgbClr val="A31515"/>
                </a:solidFill>
                <a:latin typeface="Consolas"/>
                <a:ea typeface="Consolas"/>
                <a:cs typeface="Consolas"/>
              </a:rPr>
              <a:t>"*"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endl;</a:t>
            </a:r>
            <a:br>
              <a:rPr dirty="0"/>
            </a:b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cout &lt;&lt; </a:t>
            </a:r>
            <a:r>
              <a:rPr lang="en-US" sz="2100" dirty="0">
                <a:solidFill>
                  <a:srgbClr val="A31515"/>
                </a:solidFill>
                <a:latin typeface="Consolas"/>
                <a:ea typeface="Consolas"/>
                <a:cs typeface="Consolas"/>
              </a:rPr>
              <a:t>"*"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endl;</a:t>
            </a:r>
          </a:p>
        </p:txBody>
      </p:sp>
      <p:sp>
        <p:nvSpPr>
          <p:cNvPr id="13" name="FilledText 4-13"/>
          <p:cNvSpPr/>
          <p:nvPr/>
        </p:nvSpPr>
        <p:spPr>
          <a:xfrm>
            <a:off x="1047750" y="5340382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如果要输出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100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行，复制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100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遍就太麻烦了。</a:t>
            </a:r>
            <a:br>
              <a:rPr dirty="0"/>
            </a:b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既然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这几组代码做的事相同，能不能再用一个循环来重复它们？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循环体是什么？</a:t>
            </a:r>
            <a:endParaRPr lang="zh-CN" sz="202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-7"/>
          <p:cNvSpPr/>
          <p:nvPr/>
        </p:nvSpPr>
        <p:spPr>
          <a:xfrm>
            <a:off x="1047750" y="2143125"/>
            <a:ext cx="10096500" cy="523876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现在的小任务变成了打印一行星号</a:t>
            </a:r>
            <a:endParaRPr 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FilledText 5-10"/>
          <p:cNvSpPr/>
          <p:nvPr/>
        </p:nvSpPr>
        <p:spPr>
          <a:xfrm>
            <a:off x="1047750" y="4343400"/>
            <a:ext cx="992505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而这个小任务需要重复执行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3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次，所以就应该把这个小任务的整体放到循环中重复</a:t>
            </a:r>
            <a:endParaRPr lang="en-US" alt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执行三次</a:t>
            </a:r>
            <a:endParaRPr 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13" name="FilledText 5-13"/>
          <p:cNvSpPr/>
          <p:nvPr/>
        </p:nvSpPr>
        <p:spPr>
          <a:xfrm>
            <a:off x="1047750" y="5715000"/>
            <a:ext cx="10096500" cy="39179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/>
              <a:t>而这种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把一个循环放进另一个循环的循环体</a:t>
            </a:r>
            <a:r>
              <a:rPr lang="zh-CN" alt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的用法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，就叫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循环嵌套</a:t>
            </a:r>
            <a:r>
              <a:rPr lang="en-US" alt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lang="zh-CN" alt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多重循环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3270126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循环体为打印一行星号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34ED21E-06AA-653B-4D6E-E98B9418DC80}"/>
              </a:ext>
            </a:extLst>
          </p:cNvPr>
          <p:cNvSpPr txBox="1"/>
          <p:nvPr/>
        </p:nvSpPr>
        <p:spPr>
          <a:xfrm>
            <a:off x="1034796" y="2912982"/>
            <a:ext cx="10395204" cy="1009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for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 (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int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 j =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98658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1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; j &lt;=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98658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4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; </a:t>
            </a:r>
            <a:r>
              <a:rPr kumimoji="0" lang="en-US" altLang="zh-C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j++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) </a:t>
            </a:r>
            <a:r>
              <a:rPr kumimoji="0" lang="en-US" altLang="zh-C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cout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 &lt;&lt;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"*"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;</a:t>
            </a:r>
            <a:b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/>
              </a:rPr>
            </a:br>
            <a:r>
              <a:rPr kumimoji="0" lang="en-US" altLang="zh-C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cout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 &lt;&lt; </a:t>
            </a:r>
            <a:r>
              <a:rPr kumimoji="0" lang="en-US" altLang="zh-CN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endl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Consolas"/>
                <a:cs typeface="Consolas"/>
              </a:rPr>
              <a:t>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6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代码：把输出一行星号的小任务，放在另一个循环的循环体内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FilledText 6-10"/>
          <p:cNvSpPr/>
          <p:nvPr/>
        </p:nvSpPr>
        <p:spPr>
          <a:xfrm>
            <a:off x="952500" y="2178082"/>
            <a:ext cx="10287000" cy="2962275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725"/>
              </a:lnSpc>
            </a:pP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cout &lt;&lt; </a:t>
            </a:r>
            <a:r>
              <a:rPr lang="en-US" sz="2100" dirty="0">
                <a:solidFill>
                  <a:srgbClr val="A31515"/>
                </a:solidFill>
                <a:latin typeface="Consolas"/>
                <a:ea typeface="Consolas"/>
                <a:cs typeface="Consolas"/>
              </a:rPr>
              <a:t>"*"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cout &lt;&lt; endl;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6-13"/>
          <p:cNvSpPr/>
          <p:nvPr/>
        </p:nvSpPr>
        <p:spPr>
          <a:xfrm>
            <a:off x="1047750" y="5343525"/>
            <a:ext cx="10096500" cy="873061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2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i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，每轮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都会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输出一行。</a:t>
            </a:r>
            <a:br>
              <a:rPr dirty="0"/>
            </a:b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每进入新的一行，</a:t>
            </a:r>
            <a:r>
              <a:rPr lang="en-US" sz="202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都从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4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，输出这一行的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4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个星号。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226082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7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外层循环的两个大括号之间，包含哪些语句？</a:t>
            </a:r>
          </a:p>
        </p:txBody>
      </p:sp>
      <p:sp>
        <p:nvSpPr>
          <p:cNvPr id="10" name="FilledText 7-10"/>
          <p:cNvSpPr/>
          <p:nvPr/>
        </p:nvSpPr>
        <p:spPr>
          <a:xfrm>
            <a:off x="952500" y="2019364"/>
            <a:ext cx="10287000" cy="2914650"/>
          </a:xfrm>
          <a:prstGeom prst="rect">
            <a:avLst/>
          </a:prstGeom>
          <a:noFill/>
          <a:ln>
            <a:noFill/>
          </a:ln>
        </p:spPr>
        <p:txBody>
          <a:bodyPr wrap="none" lIns="114300" tIns="50190" rIns="0" bIns="0" anchor="t" anchorCtr="0">
            <a:noAutofit/>
          </a:bodyPr>
          <a:lstStyle/>
          <a:p>
            <a:pPr algn="l">
              <a:lnSpc>
                <a:spcPts val="2725"/>
              </a:lnSpc>
            </a:pPr>
            <a:r>
              <a:rPr lang="en-US" sz="202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i++) {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任务1：输出当前行的4个星号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2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{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cout &lt;&lt; </a:t>
            </a:r>
            <a:r>
              <a:rPr lang="en-US" sz="2020" dirty="0">
                <a:solidFill>
                  <a:srgbClr val="A31515"/>
                </a:solidFill>
                <a:latin typeface="Consolas"/>
                <a:ea typeface="Consolas"/>
                <a:cs typeface="Consolas"/>
              </a:rPr>
              <a:t>"*"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任务2：当前行结束，换行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cout &lt;&lt; endl;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7-13"/>
          <p:cNvSpPr/>
          <p:nvPr/>
        </p:nvSpPr>
        <p:spPr>
          <a:xfrm>
            <a:off x="1042670" y="4902232"/>
            <a:ext cx="10534650" cy="1412843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整个内层循环和后面的换行语句，都属于外层循环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的循环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体。</a:t>
            </a:r>
            <a:endParaRPr lang="en-US" altLang="zh-CN" sz="202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两件事做完，才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会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执行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sz="20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i++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这里会发现通过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缩进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可以极大地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方便阅读，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不过 </a:t>
            </a:r>
            <a:r>
              <a:rPr lang="en-US" alt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C++ 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还是由</a:t>
            </a:r>
            <a:endParaRPr lang="en-US" altLang="zh-CN" sz="202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大括号决定语句属于哪一层。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请大家把本代码写在 </a:t>
            </a:r>
            <a:r>
              <a:rPr lang="en-US" alt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Dev C++ 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中实际运行观察输出是否正确。</a:t>
            </a:r>
            <a:endParaRPr lang="zh-CN" sz="202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8" name="Line 8"/>
          <p:cNvSpPr/>
          <p:nvPr/>
        </p:nvSpPr>
        <p:spPr>
          <a:xfrm>
            <a:off x="1047750" y="49434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8-7"/>
          <p:cNvSpPr/>
          <p:nvPr/>
        </p:nvSpPr>
        <p:spPr>
          <a:xfrm>
            <a:off x="1047750" y="1504950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对照程序代码，观察程序是如何运行的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grpSp>
        <p:nvGrpSpPr>
          <p:cNvPr id="37" name="Group 37"/>
          <p:cNvGrpSpPr/>
          <p:nvPr/>
        </p:nvGrpSpPr>
        <p:grpSpPr>
          <a:xfrm>
            <a:off x="1047750" y="2166176"/>
            <a:ext cx="9848850" cy="3238500"/>
            <a:chOff x="1047750" y="2381250"/>
            <a:chExt cx="9848850" cy="3238500"/>
          </a:xfrm>
        </p:grpSpPr>
        <p:sp>
          <p:nvSpPr>
            <p:cNvPr id="10" name="FilledText 8-10"/>
            <p:cNvSpPr txBox="1"/>
            <p:nvPr/>
          </p:nvSpPr>
          <p:spPr>
            <a:xfrm>
              <a:off x="1047750" y="2381250"/>
              <a:ext cx="1333500" cy="523875"/>
            </a:xfrm>
            <a:prstGeom prst="rect">
              <a:avLst/>
            </a:prstGeom>
            <a:solidFill>
              <a:srgbClr val="DEEBF7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en-US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i = 1</a:t>
              </a:r>
            </a:p>
          </p:txBody>
        </p:sp>
        <p:sp>
          <p:nvSpPr>
            <p:cNvPr id="12" name="FilledText 8-12"/>
            <p:cNvSpPr txBox="1"/>
            <p:nvPr/>
          </p:nvSpPr>
          <p:spPr>
            <a:xfrm>
              <a:off x="3095625" y="2381250"/>
              <a:ext cx="1714500" cy="52387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en-US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i &lt;= 3 ?</a:t>
              </a:r>
            </a:p>
          </p:txBody>
        </p:sp>
        <p:sp>
          <p:nvSpPr>
            <p:cNvPr id="14" name="FilledText 8-14"/>
            <p:cNvSpPr txBox="1"/>
            <p:nvPr/>
          </p:nvSpPr>
          <p:spPr>
            <a:xfrm>
              <a:off x="5715000" y="2381250"/>
              <a:ext cx="1428750" cy="523875"/>
            </a:xfrm>
            <a:prstGeom prst="rect">
              <a:avLst/>
            </a:prstGeom>
            <a:solidFill>
              <a:srgbClr val="DEEBF7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en-US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j = 1</a:t>
              </a:r>
            </a:p>
          </p:txBody>
        </p:sp>
        <p:sp>
          <p:nvSpPr>
            <p:cNvPr id="16" name="FilledText 8-16"/>
            <p:cNvSpPr txBox="1"/>
            <p:nvPr/>
          </p:nvSpPr>
          <p:spPr>
            <a:xfrm>
              <a:off x="8191500" y="2381250"/>
              <a:ext cx="2000250" cy="52387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en-US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j &lt;= 4 ?</a:t>
              </a:r>
            </a:p>
          </p:txBody>
        </p:sp>
        <p:sp>
          <p:nvSpPr>
            <p:cNvPr id="18" name="FilledText 8-18"/>
            <p:cNvSpPr txBox="1"/>
            <p:nvPr/>
          </p:nvSpPr>
          <p:spPr>
            <a:xfrm>
              <a:off x="8191500" y="3733800"/>
              <a:ext cx="2000250" cy="523875"/>
            </a:xfrm>
            <a:prstGeom prst="rect">
              <a:avLst/>
            </a:prstGeom>
            <a:solidFill>
              <a:srgbClr val="E2F0D9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zh-CN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输出一个 *</a:t>
              </a:r>
            </a:p>
          </p:txBody>
        </p:sp>
        <p:sp>
          <p:nvSpPr>
            <p:cNvPr id="20" name="FilledText 8-20"/>
            <p:cNvSpPr txBox="1"/>
            <p:nvPr/>
          </p:nvSpPr>
          <p:spPr>
            <a:xfrm>
              <a:off x="5905500" y="3733800"/>
              <a:ext cx="1333500" cy="523875"/>
            </a:xfrm>
            <a:prstGeom prst="rect">
              <a:avLst/>
            </a:prstGeom>
            <a:solidFill>
              <a:srgbClr val="E2F0D9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en-US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j++</a:t>
              </a:r>
            </a:p>
          </p:txBody>
        </p:sp>
        <p:sp>
          <p:nvSpPr>
            <p:cNvPr id="22" name="FilledText 8-22"/>
            <p:cNvSpPr txBox="1"/>
            <p:nvPr/>
          </p:nvSpPr>
          <p:spPr>
            <a:xfrm>
              <a:off x="3238500" y="5095875"/>
              <a:ext cx="1428750" cy="523875"/>
            </a:xfrm>
            <a:prstGeom prst="rect">
              <a:avLst/>
            </a:prstGeom>
            <a:solidFill>
              <a:srgbClr val="E2F0D9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zh-CN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换行</a:t>
              </a:r>
            </a:p>
          </p:txBody>
        </p:sp>
        <p:sp>
          <p:nvSpPr>
            <p:cNvPr id="24" name="FilledText 8-24"/>
            <p:cNvSpPr txBox="1"/>
            <p:nvPr/>
          </p:nvSpPr>
          <p:spPr>
            <a:xfrm>
              <a:off x="1047750" y="5095875"/>
              <a:ext cx="1333500" cy="523875"/>
            </a:xfrm>
            <a:prstGeom prst="rect">
              <a:avLst/>
            </a:prstGeom>
            <a:solidFill>
              <a:srgbClr val="E2F0D9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en-US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i++</a:t>
              </a:r>
            </a:p>
          </p:txBody>
        </p:sp>
        <p:sp>
          <p:nvSpPr>
            <p:cNvPr id="26" name="FilledText 8-26"/>
            <p:cNvSpPr txBox="1"/>
            <p:nvPr/>
          </p:nvSpPr>
          <p:spPr>
            <a:xfrm>
              <a:off x="3238500" y="3733800"/>
              <a:ext cx="1428750" cy="523875"/>
            </a:xfrm>
            <a:prstGeom prst="rect">
              <a:avLst/>
            </a:prstGeom>
            <a:solidFill>
              <a:srgbClr val="F2F2F2"/>
            </a:solidFill>
            <a:ln w="9525">
              <a:solidFill>
                <a:srgbClr val="356A9D"/>
              </a:solidFill>
            </a:ln>
          </p:spPr>
          <p:txBody>
            <a:bodyPr wrap="none" lIns="85725" tIns="0" rIns="85725" bIns="0" anchor="ctr" anchorCtr="0">
              <a:noAutofit/>
            </a:bodyPr>
            <a:lstStyle/>
            <a:p>
              <a:pPr algn="ctr">
                <a:lnSpc>
                  <a:spcPct val="150000"/>
                </a:lnSpc>
                <a:defRPr>
                  <a:latin typeface="Consolas"/>
                  <a:ea typeface="微软雅黑"/>
                  <a:cs typeface="Consolas"/>
                </a:defRPr>
              </a:pPr>
              <a:r>
                <a:rPr lang="zh-CN" sz="1880" dirty="0">
                  <a:solidFill>
                    <a:srgbClr val="000000"/>
                  </a:solidFill>
                  <a:latin typeface="Consolas"/>
                  <a:ea typeface="微软雅黑"/>
                  <a:cs typeface="Consolas"/>
                </a:rPr>
                <a:t>外层结束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2381250" y="2638425"/>
              <a:ext cx="714375" cy="9525"/>
            </a:xfrm>
            <a:custGeom>
              <a:avLst/>
              <a:gdLst/>
              <a:ahLst/>
              <a:cxnLst/>
              <a:rect l="l" t="t" r="r" b="b"/>
              <a:pathLst>
                <a:path w="714375" h="9525">
                  <a:moveTo>
                    <a:pt x="0" y="0"/>
                  </a:moveTo>
                  <a:lnTo>
                    <a:pt x="714375" y="0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28" name="Freeform 28"/>
            <p:cNvSpPr/>
            <p:nvPr/>
          </p:nvSpPr>
          <p:spPr>
            <a:xfrm>
              <a:off x="4810125" y="2638425"/>
              <a:ext cx="904875" cy="9525"/>
            </a:xfrm>
            <a:custGeom>
              <a:avLst/>
              <a:gdLst/>
              <a:ahLst/>
              <a:cxnLst/>
              <a:rect l="l" t="t" r="r" b="b"/>
              <a:pathLst>
                <a:path w="904875" h="9525">
                  <a:moveTo>
                    <a:pt x="0" y="0"/>
                  </a:moveTo>
                  <a:lnTo>
                    <a:pt x="904875" y="0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29" name="Freeform 29"/>
            <p:cNvSpPr/>
            <p:nvPr/>
          </p:nvSpPr>
          <p:spPr>
            <a:xfrm>
              <a:off x="7143750" y="2638425"/>
              <a:ext cx="1047750" cy="9525"/>
            </a:xfrm>
            <a:custGeom>
              <a:avLst/>
              <a:gdLst/>
              <a:ahLst/>
              <a:cxnLst/>
              <a:rect l="l" t="t" r="r" b="b"/>
              <a:pathLst>
                <a:path w="1047750" h="9525">
                  <a:moveTo>
                    <a:pt x="0" y="0"/>
                  </a:moveTo>
                  <a:lnTo>
                    <a:pt x="1047750" y="0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30" name="Freeform 30"/>
            <p:cNvSpPr/>
            <p:nvPr/>
          </p:nvSpPr>
          <p:spPr>
            <a:xfrm>
              <a:off x="9191625" y="2905125"/>
              <a:ext cx="9525" cy="828675"/>
            </a:xfrm>
            <a:custGeom>
              <a:avLst/>
              <a:gdLst/>
              <a:ahLst/>
              <a:cxnLst/>
              <a:rect l="l" t="t" r="r" b="b"/>
              <a:pathLst>
                <a:path w="9525" h="828675">
                  <a:moveTo>
                    <a:pt x="0" y="0"/>
                  </a:moveTo>
                  <a:lnTo>
                    <a:pt x="0" y="828675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31" name="Freeform 31"/>
            <p:cNvSpPr/>
            <p:nvPr/>
          </p:nvSpPr>
          <p:spPr>
            <a:xfrm>
              <a:off x="7239000" y="4000500"/>
              <a:ext cx="952500" cy="9525"/>
            </a:xfrm>
            <a:custGeom>
              <a:avLst/>
              <a:gdLst/>
              <a:ahLst/>
              <a:cxnLst/>
              <a:rect l="l" t="t" r="r" b="b"/>
              <a:pathLst>
                <a:path w="952500" h="9525">
                  <a:moveTo>
                    <a:pt x="952500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32" name="Freeform 32"/>
            <p:cNvSpPr/>
            <p:nvPr/>
          </p:nvSpPr>
          <p:spPr>
            <a:xfrm>
              <a:off x="6572250" y="2905125"/>
              <a:ext cx="1809750" cy="828675"/>
            </a:xfrm>
            <a:custGeom>
              <a:avLst/>
              <a:gdLst/>
              <a:ahLst/>
              <a:cxnLst/>
              <a:rect l="l" t="t" r="r" b="b"/>
              <a:pathLst>
                <a:path w="1809750" h="828675">
                  <a:moveTo>
                    <a:pt x="0" y="828675"/>
                  </a:moveTo>
                  <a:lnTo>
                    <a:pt x="0" y="400050"/>
                  </a:lnTo>
                  <a:lnTo>
                    <a:pt x="1809750" y="400050"/>
                  </a:lnTo>
                  <a:lnTo>
                    <a:pt x="1809750" y="0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33" name="Freeform 33"/>
            <p:cNvSpPr/>
            <p:nvPr/>
          </p:nvSpPr>
          <p:spPr>
            <a:xfrm>
              <a:off x="4667250" y="2638425"/>
              <a:ext cx="6229350" cy="2714625"/>
            </a:xfrm>
            <a:custGeom>
              <a:avLst/>
              <a:gdLst/>
              <a:ahLst/>
              <a:cxnLst/>
              <a:rect l="l" t="t" r="r" b="b"/>
              <a:pathLst>
                <a:path w="6229350" h="2714625">
                  <a:moveTo>
                    <a:pt x="5524500" y="0"/>
                  </a:moveTo>
                  <a:lnTo>
                    <a:pt x="6229350" y="0"/>
                  </a:lnTo>
                  <a:lnTo>
                    <a:pt x="6229350" y="2714625"/>
                  </a:lnTo>
                  <a:lnTo>
                    <a:pt x="0" y="2714625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34" name="Freeform 34"/>
            <p:cNvSpPr/>
            <p:nvPr/>
          </p:nvSpPr>
          <p:spPr>
            <a:xfrm>
              <a:off x="2381250" y="5353050"/>
              <a:ext cx="857250" cy="9525"/>
            </a:xfrm>
            <a:custGeom>
              <a:avLst/>
              <a:gdLst/>
              <a:ahLst/>
              <a:cxnLst/>
              <a:rect l="l" t="t" r="r" b="b"/>
              <a:pathLst>
                <a:path w="857250" h="9525">
                  <a:moveTo>
                    <a:pt x="857250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35" name="Freeform 35"/>
            <p:cNvSpPr/>
            <p:nvPr/>
          </p:nvSpPr>
          <p:spPr>
            <a:xfrm>
              <a:off x="1714500" y="2905125"/>
              <a:ext cx="1619250" cy="2190750"/>
            </a:xfrm>
            <a:custGeom>
              <a:avLst/>
              <a:gdLst/>
              <a:ahLst/>
              <a:cxnLst/>
              <a:rect l="l" t="t" r="r" b="b"/>
              <a:pathLst>
                <a:path w="1619250" h="2190750">
                  <a:moveTo>
                    <a:pt x="0" y="2190750"/>
                  </a:moveTo>
                  <a:lnTo>
                    <a:pt x="0" y="428625"/>
                  </a:lnTo>
                  <a:lnTo>
                    <a:pt x="1619250" y="428625"/>
                  </a:lnTo>
                  <a:lnTo>
                    <a:pt x="1619250" y="0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  <p:sp>
          <p:nvSpPr>
            <p:cNvPr id="36" name="Freeform 36"/>
            <p:cNvSpPr/>
            <p:nvPr/>
          </p:nvSpPr>
          <p:spPr>
            <a:xfrm>
              <a:off x="3952875" y="2905125"/>
              <a:ext cx="9525" cy="828675"/>
            </a:xfrm>
            <a:custGeom>
              <a:avLst/>
              <a:gdLst/>
              <a:ahLst/>
              <a:cxnLst/>
              <a:rect l="l" t="t" r="r" b="b"/>
              <a:pathLst>
                <a:path w="9525" h="828675">
                  <a:moveTo>
                    <a:pt x="0" y="0"/>
                  </a:moveTo>
                  <a:lnTo>
                    <a:pt x="0" y="828675"/>
                  </a:lnTo>
                </a:path>
              </a:pathLst>
            </a:custGeom>
            <a:noFill/>
            <a:ln w="28575">
              <a:solidFill>
                <a:srgbClr val="356A9D"/>
              </a:solidFill>
              <a:tailEnd type="triangle" w="lg" len="lg"/>
            </a:ln>
          </p:spPr>
        </p:sp>
      </p:grpSp>
      <p:sp>
        <p:nvSpPr>
          <p:cNvPr id="38" name="TextBox 38"/>
          <p:cNvSpPr txBox="1"/>
          <p:nvPr/>
        </p:nvSpPr>
        <p:spPr>
          <a:xfrm>
            <a:off x="5041348" y="2057400"/>
            <a:ext cx="442429" cy="3535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1720" dirty="0">
                <a:solidFill>
                  <a:srgbClr val="000000"/>
                </a:solidFill>
                <a:latin typeface="Consolas"/>
                <a:ea typeface="微软雅黑"/>
                <a:cs typeface="Consolas"/>
              </a:rPr>
              <a:t>成立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363882" y="2980087"/>
            <a:ext cx="442429" cy="3535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1720" dirty="0">
                <a:solidFill>
                  <a:srgbClr val="000000"/>
                </a:solidFill>
                <a:latin typeface="Consolas"/>
                <a:ea typeface="微软雅黑"/>
                <a:cs typeface="Consolas"/>
              </a:rPr>
              <a:t>成立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073148" y="2980087"/>
            <a:ext cx="663643" cy="3535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1720" dirty="0">
                <a:solidFill>
                  <a:srgbClr val="000000"/>
                </a:solidFill>
                <a:latin typeface="Consolas"/>
                <a:ea typeface="微软雅黑"/>
                <a:cs typeface="Consolas"/>
              </a:rPr>
              <a:t>不成立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562410" y="1920859"/>
            <a:ext cx="663643" cy="3535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1720" dirty="0">
                <a:solidFill>
                  <a:srgbClr val="000000"/>
                </a:solidFill>
                <a:latin typeface="Consolas"/>
                <a:ea typeface="微软雅黑"/>
                <a:cs typeface="Consolas"/>
              </a:rPr>
              <a:t>不成立</a:t>
            </a:r>
          </a:p>
        </p:txBody>
      </p:sp>
      <p:sp>
        <p:nvSpPr>
          <p:cNvPr id="47" name="FilledText 8-47"/>
          <p:cNvSpPr/>
          <p:nvPr/>
        </p:nvSpPr>
        <p:spPr>
          <a:xfrm>
            <a:off x="1524000" y="5781395"/>
            <a:ext cx="9144000" cy="517493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以上是本程序的执行流程图，让我们一起看着程序来进行分析</a:t>
            </a:r>
            <a:r>
              <a:rPr lang="en-US" alt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, 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从 </a:t>
            </a:r>
            <a:r>
              <a:rPr lang="en-US" altLang="zh-CN" sz="2020" dirty="0" err="1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i</a:t>
            </a:r>
            <a:r>
              <a:rPr lang="en-US" altLang="zh-CN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 = 1 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开始</a:t>
            </a:r>
            <a:endParaRPr lang="zh-CN" sz="202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48" name="Line 12"/>
          <p:cNvSpPr/>
          <p:nvPr/>
        </p:nvSpPr>
        <p:spPr>
          <a:xfrm>
            <a:off x="1047750" y="5477733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464592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9-7"/>
          <p:cNvSpPr/>
          <p:nvPr/>
        </p:nvSpPr>
        <p:spPr>
          <a:xfrm>
            <a:off x="1047750" y="1514475"/>
            <a:ext cx="100965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835"/>
              </a:lnSpc>
            </a:pP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当</a:t>
            </a:r>
            <a:r>
              <a:rPr lang="en-US" sz="25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i=1 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时候，内层会如何执行？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9" name="execution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86972"/>
              </p:ext>
            </p:extLst>
          </p:nvPr>
        </p:nvGraphicFramePr>
        <p:xfrm>
          <a:off x="952500" y="2009772"/>
          <a:ext cx="10287000" cy="29527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3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54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i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j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1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j &lt;= 4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程序做什么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成立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输出第1个 *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2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成立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输出第2个 *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3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成立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输出第3个 *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4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成立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alt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输出第</a:t>
                      </a:r>
                      <a:r>
                        <a:rPr lang="en-US" alt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4</a:t>
                      </a:r>
                      <a:r>
                        <a:rPr lang="zh-CN" alt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个 *</a:t>
                      </a:r>
                      <a:endParaRPr lang="zh-CN" sz="2020" b="0" dirty="0">
                        <a:solidFill>
                          <a:srgbClr val="000000"/>
                        </a:solidFill>
                        <a:latin typeface="Consolas"/>
                        <a:ea typeface="微软雅黑"/>
                        <a:cs typeface="Consolas"/>
                      </a:endParaRP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FilledText 9-11"/>
          <p:cNvSpPr/>
          <p:nvPr/>
        </p:nvSpPr>
        <p:spPr>
          <a:xfrm>
            <a:off x="685800" y="5791200"/>
            <a:ext cx="10972800" cy="428628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ts val="2727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输出第一行时，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一直为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。内层结束后，再执行外层的换行语句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，此时外层的第一次循环结束。</a:t>
            </a:r>
            <a:endParaRPr lang="zh-CN" sz="202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A039E84-8747-3E09-0113-95325D1792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322809"/>
              </p:ext>
            </p:extLst>
          </p:nvPr>
        </p:nvGraphicFramePr>
        <p:xfrm>
          <a:off x="952500" y="4952995"/>
          <a:ext cx="10287000" cy="5905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357905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1618622"/>
                    </a:ext>
                  </a:extLst>
                </a:gridCol>
                <a:gridCol w="2263140">
                  <a:extLst>
                    <a:ext uri="{9D8B030D-6E8A-4147-A177-3AD203B41FA5}">
                      <a16:colId xmlns:a16="http://schemas.microsoft.com/office/drawing/2014/main" val="3938232465"/>
                    </a:ext>
                  </a:extLst>
                </a:gridCol>
                <a:gridCol w="5554979">
                  <a:extLst>
                    <a:ext uri="{9D8B030D-6E8A-4147-A177-3AD203B41FA5}">
                      <a16:colId xmlns:a16="http://schemas.microsoft.com/office/drawing/2014/main" val="1515667021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5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alt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不</a:t>
                      </a:r>
                      <a:r>
                        <a:rPr 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成立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alt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内层循环结束，执行外层的换行语句</a:t>
                      </a:r>
                      <a:endParaRPr lang="zh-CN" sz="2020" b="0" dirty="0">
                        <a:solidFill>
                          <a:srgbClr val="000000"/>
                        </a:solidFill>
                        <a:latin typeface="Consolas"/>
                        <a:ea typeface="微软雅黑"/>
                        <a:cs typeface="Consolas"/>
                      </a:endParaRP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193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592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10-7"/>
          <p:cNvSpPr/>
          <p:nvPr/>
        </p:nvSpPr>
        <p:spPr>
          <a:xfrm>
            <a:off x="1047750" y="2163604"/>
            <a:ext cx="10096500" cy="1044892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第一行输出完并换行，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外层循环会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执行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+mn-lt"/>
                <a:ea typeface="+mj-ea"/>
                <a:cs typeface="Consolas"/>
              </a:rPr>
              <a:t>i++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，</a:t>
            </a:r>
            <a:r>
              <a:rPr lang="en-US" sz="2100" dirty="0" err="1">
                <a:solidFill>
                  <a:srgbClr val="C00000"/>
                </a:solidFill>
                <a:latin typeface="+mn-lt"/>
                <a:ea typeface="+mj-ea"/>
                <a:cs typeface="Consolas"/>
              </a:rPr>
              <a:t>i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就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变成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2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。</a:t>
            </a:r>
            <a:br>
              <a:rPr lang="zh-CN" altLang="en-US" dirty="0">
                <a:latin typeface="+mn-lt"/>
                <a:ea typeface="+mj-ea"/>
              </a:rPr>
            </a:br>
            <a:r>
              <a:rPr lang="zh-CN" altLang="en-US" sz="2100" dirty="0">
                <a:latin typeface="+mn-lt"/>
                <a:ea typeface="+mj-ea"/>
              </a:rPr>
              <a:t>循环条件 </a:t>
            </a:r>
            <a:r>
              <a:rPr lang="en-US" sz="2100" dirty="0">
                <a:solidFill>
                  <a:srgbClr val="C00000"/>
                </a:solidFill>
                <a:latin typeface="+mn-lt"/>
                <a:ea typeface="+mj-ea"/>
                <a:cs typeface="Consolas"/>
              </a:rPr>
              <a:t>2 &lt;= 3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成立，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于是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程序再次进入外层循环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的循环体中执行代码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。</a:t>
            </a:r>
          </a:p>
        </p:txBody>
      </p:sp>
      <p:sp>
        <p:nvSpPr>
          <p:cNvPr id="13" name="FilledText 10-13"/>
          <p:cNvSpPr/>
          <p:nvPr/>
        </p:nvSpPr>
        <p:spPr>
          <a:xfrm>
            <a:off x="1034796" y="5507182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第二行结束后，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i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变成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3, 4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</a:rPr>
              <a:t>，接着继续往下执行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lang="zh-CN" altLang="en-US" dirty="0"/>
            </a:b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202B3A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故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共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会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输出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ea typeface="Consolas"/>
              </a:rPr>
              <a:t>3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行，每行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4 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个星号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输出星号的语句执行了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 </a:t>
            </a:r>
            <a:r>
              <a:rPr lang="en-US" altLang="zh-CN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x 4 = </a:t>
            </a:r>
            <a:r>
              <a:rPr lang="en-US" altLang="zh-CN" sz="2100" b="1" dirty="0">
                <a:solidFill>
                  <a:srgbClr val="202B3A"/>
                </a:solidFill>
                <a:ea typeface="Consolas"/>
              </a:rPr>
              <a:t>12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次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905189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下一行开始时，哪些变量会变化？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236166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5379007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EBECCB5-CB20-D05B-D0F2-97CF7C0B9137}"/>
              </a:ext>
            </a:extLst>
          </p:cNvPr>
          <p:cNvSpPr txBox="1"/>
          <p:nvPr/>
        </p:nvSpPr>
        <p:spPr>
          <a:xfrm>
            <a:off x="934212" y="3245691"/>
            <a:ext cx="10323576" cy="1978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外层的循环体中走到内层循环</a:t>
            </a:r>
            <a:r>
              <a:rPr lang="zh-CN" alt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for (int j = 1; j &lt;= 4; </a:t>
            </a:r>
            <a:r>
              <a:rPr lang="en-US" altLang="zh-CN" sz="2100" dirty="0" err="1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j++</a:t>
            </a:r>
            <a:r>
              <a:rPr lang="en-US" altLang="zh-CN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)</a:t>
            </a:r>
            <a:r>
              <a:rPr lang="zh-CN" alt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的开头，代表着需要开始一轮新的循环，此时会</a:t>
            </a:r>
            <a:r>
              <a:rPr lang="zh-CN" alt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重新执行</a:t>
            </a:r>
            <a:r>
              <a:rPr lang="zh-CN" alt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int j = 1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</a:rPr>
              <a:t>的初始化。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注意这一行的</a:t>
            </a:r>
            <a:r>
              <a:rPr lang="zh-CN" alt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</a:t>
            </a:r>
            <a:r>
              <a:rPr lang="zh-CN" alt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仍会依次取</a:t>
            </a:r>
            <a:r>
              <a:rPr lang="zh-CN" alt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1~5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。而上一次循环结束时的</a:t>
            </a:r>
            <a:r>
              <a:rPr lang="zh-CN" alt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j=5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，不会接着用，因为上次循环已经结束了，上一次定义的循环变量 </a:t>
            </a:r>
            <a:r>
              <a:rPr lang="en-US" altLang="zh-CN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也已被销毁。</a:t>
            </a:r>
          </a:p>
        </p:txBody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6" name="矩形 5">
            <a:hlinkClick r:id="rId3" action="ppaction://hlinkfile"/>
            <a:extLst>
              <a:ext uri="{FF2B5EF4-FFF2-40B4-BE49-F238E27FC236}">
                <a16:creationId xmlns:a16="http://schemas.microsoft.com/office/drawing/2014/main" id="{8427EBD8-13C6-A075-7FBE-28E8BA7F1F1B}"/>
              </a:ext>
            </a:extLst>
          </p:cNvPr>
          <p:cNvSpPr/>
          <p:nvPr/>
        </p:nvSpPr>
        <p:spPr>
          <a:xfrm>
            <a:off x="3341471" y="4343400"/>
            <a:ext cx="512805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C++</a:t>
            </a:r>
            <a:r>
              <a:rPr lang="zh-CN" altLang="en-US" sz="2400" dirty="0"/>
              <a:t>循环可视化演示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587B4EF-52CF-9382-085F-00517FF2F6FD}"/>
              </a:ext>
            </a:extLst>
          </p:cNvPr>
          <p:cNvSpPr txBox="1"/>
          <p:nvPr/>
        </p:nvSpPr>
        <p:spPr>
          <a:xfrm>
            <a:off x="1600200" y="2057400"/>
            <a:ext cx="8610600" cy="1139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接下来我们通过交互式的单步执行演示，来直观地看到代码与变量的联动过程</a:t>
            </a:r>
          </a:p>
        </p:txBody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14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练习：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会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程序输出几行？每行是什么？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可以在纸上尝试写出来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FilledText 14-10"/>
          <p:cNvSpPr/>
          <p:nvPr/>
        </p:nvSpPr>
        <p:spPr>
          <a:xfrm>
            <a:off x="952500" y="2136790"/>
            <a:ext cx="10287000" cy="2857499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cout &lt;&lt; j;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cout &lt;&lt; endl;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14-13"/>
          <p:cNvSpPr/>
          <p:nvPr/>
        </p:nvSpPr>
        <p:spPr>
          <a:xfrm>
            <a:off x="1047750" y="5581648"/>
            <a:ext cx="10096500" cy="517493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ts val="2727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如果把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cout &lt;&lt; j;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换成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cout &lt;&lt; i;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，每行的内容又会怎样变化？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283206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045340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15-7"/>
          <p:cNvSpPr/>
          <p:nvPr/>
        </p:nvSpPr>
        <p:spPr>
          <a:xfrm>
            <a:off x="1047750" y="2619375"/>
            <a:ext cx="4667250" cy="26193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输出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j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：</a:t>
            </a:r>
            <a:br>
              <a:rPr dirty="0"/>
            </a:b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123</a:t>
            </a:r>
            <a:br>
              <a:rPr dirty="0"/>
            </a:b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123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每一行，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都重新从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开始，依次取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15-10"/>
          <p:cNvSpPr/>
          <p:nvPr/>
        </p:nvSpPr>
        <p:spPr>
          <a:xfrm>
            <a:off x="6381750" y="2619375"/>
            <a:ext cx="4667250" cy="26193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改成输出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：</a:t>
            </a:r>
            <a:br>
              <a:rPr dirty="0"/>
            </a:b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111</a:t>
            </a:r>
            <a:br>
              <a:rPr dirty="0"/>
            </a:b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222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处理第一行时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i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一直是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，处理第二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行时一直是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15-13"/>
          <p:cNvSpPr/>
          <p:nvPr/>
        </p:nvSpPr>
        <p:spPr>
          <a:xfrm>
            <a:off x="1034796" y="5791200"/>
            <a:ext cx="10096500" cy="476258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3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循环次数相同，但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输出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的变量不同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，屏幕上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的数字也会不同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69961"/>
            <a:ext cx="4821833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输出 i 和输出 j，有什么不同？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22764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6000750" y="2638425"/>
            <a:ext cx="9525" cy="2562225"/>
          </a:xfrm>
          <a:custGeom>
            <a:avLst/>
            <a:gdLst/>
            <a:ahLst/>
            <a:cxnLst/>
            <a:rect l="l" t="t" r="r" b="b"/>
            <a:pathLst>
              <a:path w="9525" h="2562225">
                <a:moveTo>
                  <a:pt x="0" y="0"/>
                </a:moveTo>
                <a:lnTo>
                  <a:pt x="0" y="2562225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54006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045340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16-7"/>
          <p:cNvSpPr/>
          <p:nvPr/>
        </p:nvSpPr>
        <p:spPr>
          <a:xfrm>
            <a:off x="1047749" y="2276475"/>
            <a:ext cx="6467475" cy="26574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输入整数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（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 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≤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 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≤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13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），输出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行数字。</a:t>
            </a:r>
            <a:br>
              <a:rPr dirty="0">
                <a:latin typeface="+mn-lt"/>
              </a:rPr>
            </a:b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第一行有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个数，之后每行少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个，编号从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 </a:t>
            </a:r>
            <a:br>
              <a:rPr dirty="0">
                <a:latin typeface="+mn-lt"/>
              </a:rPr>
            </a:b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开始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，并且编号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跨行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也应该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连续。</a:t>
            </a:r>
            <a:br>
              <a:rPr dirty="0">
                <a:latin typeface="+mn-lt"/>
              </a:rPr>
            </a:b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其中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每个数显示两位，不足两位补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0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，相邻数字之间不</a:t>
            </a:r>
            <a:br>
              <a:rPr dirty="0">
                <a:latin typeface="+mn-lt"/>
              </a:rPr>
            </a:b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加空格。</a:t>
            </a:r>
          </a:p>
        </p:txBody>
      </p:sp>
      <p:sp>
        <p:nvSpPr>
          <p:cNvPr id="10" name="FilledText 16-10"/>
          <p:cNvSpPr/>
          <p:nvPr/>
        </p:nvSpPr>
        <p:spPr>
          <a:xfrm>
            <a:off x="8067675" y="2276475"/>
            <a:ext cx="3286125" cy="3048000"/>
          </a:xfrm>
          <a:prstGeom prst="rect">
            <a:avLst/>
          </a:prstGeom>
          <a:noFill/>
          <a:ln>
            <a:noFill/>
          </a:ln>
        </p:spPr>
        <p:txBody>
          <a:bodyPr wrap="none" lIns="0" tIns="2953" rIns="0" bIns="0" anchor="t" anchorCtr="0">
            <a:noAutofit/>
          </a:bodyPr>
          <a:lstStyle/>
          <a:p>
            <a:pPr algn="l">
              <a:lnSpc>
                <a:spcPts val="3675"/>
              </a:lnSpc>
            </a:pPr>
            <a:r>
              <a:rPr lang="zh-CN" sz="23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例如</a:t>
            </a:r>
            <a:r>
              <a:rPr lang="en-US" sz="232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n=5 </a:t>
            </a:r>
            <a:r>
              <a:rPr lang="zh-CN" sz="23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时：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0102030405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06070809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101112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1314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4796" y="1448752"/>
            <a:ext cx="5687454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例 4-6　数字直角三角形（书本 P53）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9" name="Line 9"/>
          <p:cNvSpPr/>
          <p:nvPr/>
        </p:nvSpPr>
        <p:spPr>
          <a:xfrm>
            <a:off x="7734300" y="2276475"/>
            <a:ext cx="9525" cy="3533775"/>
          </a:xfrm>
          <a:custGeom>
            <a:avLst/>
            <a:gdLst/>
            <a:ahLst/>
            <a:cxnLst/>
            <a:rect l="l" t="t" r="r" b="b"/>
            <a:pathLst>
              <a:path w="9525" h="3533775">
                <a:moveTo>
                  <a:pt x="0" y="0"/>
                </a:moveTo>
                <a:lnTo>
                  <a:pt x="0" y="3533775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3" name="FilledText 17-10">
            <a:extLst>
              <a:ext uri="{FF2B5EF4-FFF2-40B4-BE49-F238E27FC236}">
                <a16:creationId xmlns:a16="http://schemas.microsoft.com/office/drawing/2014/main" id="{B7044637-D0A1-2455-7614-B882EA86C9D1}"/>
              </a:ext>
            </a:extLst>
          </p:cNvPr>
          <p:cNvSpPr/>
          <p:nvPr/>
        </p:nvSpPr>
        <p:spPr>
          <a:xfrm>
            <a:off x="927354" y="4070557"/>
            <a:ext cx="8153400" cy="1147238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再看编号。</a:t>
            </a:r>
            <a:r>
              <a:rPr lang="en-US" sz="22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n=5 </a:t>
            </a:r>
            <a:r>
              <a:rPr lang="zh-CN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时，第二行从</a:t>
            </a:r>
            <a:r>
              <a:rPr lang="en-US" sz="22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2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06</a:t>
            </a:r>
            <a:r>
              <a:rPr lang="en-US" sz="22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</a:t>
            </a:r>
            <a:r>
              <a:rPr lang="zh-CN" altLang="en-US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而编号是</a:t>
            </a:r>
            <a:r>
              <a:rPr lang="zh-CN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接着上一行</a:t>
            </a:r>
            <a:endParaRPr lang="en-US" altLang="zh-CN" sz="22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往下数</a:t>
            </a:r>
            <a:r>
              <a:rPr lang="zh-CN" altLang="en-US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lang="zh-CN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r>
              <a:rPr lang="zh-CN" altLang="en-US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也就意味着我们需要</a:t>
            </a:r>
            <a:r>
              <a:rPr lang="zh-CN" altLang="en-US" sz="22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记录当前应该输出的数字编号</a:t>
            </a:r>
            <a:r>
              <a:rPr lang="zh-CN" altLang="en-US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en-US" altLang="zh-CN" sz="22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3389108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17-7"/>
          <p:cNvSpPr/>
          <p:nvPr/>
        </p:nvSpPr>
        <p:spPr>
          <a:xfrm>
            <a:off x="927354" y="2090982"/>
            <a:ext cx="8521446" cy="1584883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先看图形：输入</a:t>
            </a:r>
            <a:r>
              <a:rPr lang="en-US" sz="22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</a:t>
            </a:r>
            <a:r>
              <a:rPr lang="zh-CN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，就要输出</a:t>
            </a:r>
            <a:r>
              <a:rPr lang="en-US" sz="22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 </a:t>
            </a:r>
            <a:r>
              <a:rPr lang="zh-CN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行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数字</a:t>
            </a:r>
            <a:r>
              <a:rPr lang="zh-CN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  <a:br>
              <a:rPr sz="2200" dirty="0">
                <a:latin typeface="+mn-lt"/>
              </a:rPr>
            </a:b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故外层循环要做的事情非常简单，要循环 </a:t>
            </a:r>
            <a:r>
              <a:rPr lang="en-US" altLang="zh-CN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n 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次，每次输出一行数字。</a:t>
            </a:r>
            <a:endParaRPr lang="en-US" altLang="zh-CN" sz="22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+mn-lt"/>
              </a:rPr>
              <a:t>而</a:t>
            </a:r>
            <a:r>
              <a:rPr lang="zh-CN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每行</a:t>
            </a:r>
            <a:r>
              <a:rPr lang="zh-CN" altLang="en-US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的输出数字的</a:t>
            </a:r>
            <a:r>
              <a:rPr lang="zh-CN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个数</a:t>
            </a:r>
            <a:r>
              <a:rPr lang="zh-CN" altLang="en-US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不一样：</a:t>
            </a:r>
            <a:r>
              <a:rPr lang="zh-CN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依次是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</a:t>
            </a:r>
            <a:r>
              <a:rPr lang="zh-CN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n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−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</a:t>
            </a:r>
            <a:r>
              <a:rPr lang="zh-CN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n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−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2</a:t>
            </a:r>
            <a:r>
              <a:rPr lang="zh-CN" altLang="zh-CN" sz="22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、…、</a:t>
            </a:r>
            <a:r>
              <a:rPr lang="en-US" altLang="zh-CN" sz="22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</a:t>
            </a:r>
            <a:r>
              <a:rPr lang="zh-CN" altLang="zh-CN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  <a:endParaRPr lang="en-US" altLang="zh-CN" sz="22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10" name="FilledText 17-10"/>
          <p:cNvSpPr/>
          <p:nvPr/>
        </p:nvSpPr>
        <p:spPr>
          <a:xfrm>
            <a:off x="927354" y="4070556"/>
            <a:ext cx="8597646" cy="1660633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而对于内层循环，如何输出当前这一行数字呢？</a:t>
            </a:r>
            <a:endParaRPr lang="en-US" altLang="zh-CN" sz="22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会发现每一行输出的数字数量都会少几个，所以</a:t>
            </a:r>
            <a:r>
              <a:rPr lang="zh-CN" altLang="en-US" sz="2200" dirty="0"/>
              <a:t>接下来需要找出规律，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zh-CN" sz="2200" dirty="0"/>
              <a:t>推导</a:t>
            </a:r>
            <a:r>
              <a:rPr lang="zh-CN" altLang="en-US" sz="2200" dirty="0"/>
              <a:t>出某一行</a:t>
            </a:r>
            <a:r>
              <a:rPr lang="zh-CN" altLang="zh-CN" sz="2200" dirty="0"/>
              <a:t>需要</a:t>
            </a:r>
            <a:r>
              <a:rPr lang="zh-CN" altLang="en-US" sz="2200" dirty="0"/>
              <a:t>输出多少个数字。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1308050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观察图形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Line 9"/>
          <p:cNvSpPr/>
          <p:nvPr/>
        </p:nvSpPr>
        <p:spPr>
          <a:xfrm>
            <a:off x="1047750" y="1933574"/>
            <a:ext cx="8248650" cy="60008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927354" y="3793859"/>
            <a:ext cx="8369046" cy="60009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4" name="FilledText 16-10">
            <a:extLst>
              <a:ext uri="{FF2B5EF4-FFF2-40B4-BE49-F238E27FC236}">
                <a16:creationId xmlns:a16="http://schemas.microsoft.com/office/drawing/2014/main" id="{D4024388-4011-60F0-25B6-4796B62EC4E6}"/>
              </a:ext>
            </a:extLst>
          </p:cNvPr>
          <p:cNvSpPr/>
          <p:nvPr/>
        </p:nvSpPr>
        <p:spPr>
          <a:xfrm>
            <a:off x="9753600" y="2438400"/>
            <a:ext cx="1924050" cy="2869884"/>
          </a:xfrm>
          <a:prstGeom prst="rect">
            <a:avLst/>
          </a:prstGeom>
          <a:noFill/>
          <a:ln>
            <a:noFill/>
          </a:ln>
        </p:spPr>
        <p:txBody>
          <a:bodyPr wrap="none" lIns="0" tIns="2953" rIns="0" bIns="0" anchor="t" anchorCtr="0">
            <a:noAutofit/>
          </a:bodyPr>
          <a:lstStyle/>
          <a:p>
            <a:pPr algn="l">
              <a:lnSpc>
                <a:spcPts val="3675"/>
              </a:lnSpc>
            </a:pPr>
            <a:r>
              <a:rPr lang="en-US" sz="232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n=5 </a:t>
            </a:r>
            <a:r>
              <a:rPr lang="zh-CN" sz="23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时：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0102030405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06070809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101112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1314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33016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18-7"/>
          <p:cNvSpPr/>
          <p:nvPr/>
        </p:nvSpPr>
        <p:spPr>
          <a:xfrm>
            <a:off x="1047750" y="2178733"/>
            <a:ext cx="741045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第一行有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个数字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，少了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0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个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到第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行，少了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个；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到第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行，少了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个；到第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行，就少了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</a:t>
            </a:r>
            <a:r>
              <a:rPr 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−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 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18-10"/>
          <p:cNvSpPr/>
          <p:nvPr/>
        </p:nvSpPr>
        <p:spPr>
          <a:xfrm>
            <a:off x="1047750" y="3300730"/>
            <a:ext cx="558165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因此，第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应该输出的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数字个数是：</a:t>
            </a:r>
            <a:br>
              <a:rPr dirty="0"/>
            </a:b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 </a:t>
            </a:r>
            <a:r>
              <a:rPr 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−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(i </a:t>
            </a:r>
            <a:r>
              <a:rPr 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−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1) = n </a:t>
            </a:r>
            <a:r>
              <a:rPr 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−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 + 1</a:t>
            </a:r>
          </a:p>
        </p:txBody>
      </p:sp>
      <p:sp>
        <p:nvSpPr>
          <p:cNvPr id="13" name="FilledText 18-13"/>
          <p:cNvSpPr/>
          <p:nvPr/>
        </p:nvSpPr>
        <p:spPr>
          <a:xfrm>
            <a:off x="1047750" y="4385310"/>
            <a:ext cx="8020050" cy="193929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可以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用第一行和最后一行检查：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i=1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−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1+1=n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，正好有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n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个。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i=n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−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n+1=1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，正好有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如果漏写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+1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，最后一行就会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变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成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462760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第 i 行，应该输出几个数字？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26907"/>
            <a:ext cx="7410450" cy="72390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128010"/>
            <a:ext cx="7410450" cy="72390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4284345"/>
            <a:ext cx="7410450" cy="72390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4" name="FilledText 16-10">
            <a:extLst>
              <a:ext uri="{FF2B5EF4-FFF2-40B4-BE49-F238E27FC236}">
                <a16:creationId xmlns:a16="http://schemas.microsoft.com/office/drawing/2014/main" id="{0522ED34-C277-0103-0289-5C4175DAD976}"/>
              </a:ext>
            </a:extLst>
          </p:cNvPr>
          <p:cNvSpPr/>
          <p:nvPr/>
        </p:nvSpPr>
        <p:spPr>
          <a:xfrm>
            <a:off x="9753600" y="2438400"/>
            <a:ext cx="1828800" cy="2869884"/>
          </a:xfrm>
          <a:prstGeom prst="rect">
            <a:avLst/>
          </a:prstGeom>
          <a:noFill/>
          <a:ln>
            <a:noFill/>
          </a:ln>
        </p:spPr>
        <p:txBody>
          <a:bodyPr wrap="none" lIns="0" tIns="2953" rIns="0" bIns="0" anchor="t" anchorCtr="0">
            <a:noAutofit/>
          </a:bodyPr>
          <a:lstStyle/>
          <a:p>
            <a:pPr algn="l">
              <a:lnSpc>
                <a:spcPts val="3675"/>
              </a:lnSpc>
            </a:pPr>
            <a:r>
              <a:rPr lang="en-US" sz="232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n=5 </a:t>
            </a:r>
            <a:r>
              <a:rPr lang="zh-CN" sz="23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时：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0102030405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06070809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101112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1314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33016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19-7"/>
          <p:cNvSpPr/>
          <p:nvPr/>
        </p:nvSpPr>
        <p:spPr>
          <a:xfrm>
            <a:off x="1047750" y="2143125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一共要输出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n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行，故可以用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外层负责逐行输出，共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行。</a:t>
            </a:r>
            <a:br>
              <a:rPr dirty="0">
                <a:latin typeface="+mn-lt"/>
              </a:rPr>
            </a:b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其中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i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记录当前行号，从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走到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19-10"/>
          <p:cNvSpPr/>
          <p:nvPr/>
        </p:nvSpPr>
        <p:spPr>
          <a:xfrm>
            <a:off x="1047750" y="3125153"/>
            <a:ext cx="10534650" cy="198120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外层循环到了第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i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行，内层就要负责输出这一行的所有数字。</a:t>
            </a:r>
            <a:br>
              <a:rPr lang="zh-CN" altLang="en-US" dirty="0">
                <a:latin typeface="+mn-lt"/>
              </a:rPr>
            </a:b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用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j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记录行内位置，而对于第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i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 行，一共要输出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n-i+1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个数字，要循环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n-i+1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次。</a:t>
            </a:r>
            <a:endParaRPr lang="en-US" alt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所以故循环变量从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走到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n-i+1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。每次循环输出一个数字。</a:t>
            </a:r>
            <a:br>
              <a:rPr lang="zh-CN" altLang="en-US" dirty="0">
                <a:latin typeface="+mn-lt"/>
              </a:rPr>
            </a:b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当把这一行的数字全部输出完后，再换行。</a:t>
            </a:r>
          </a:p>
        </p:txBody>
      </p:sp>
      <p:sp>
        <p:nvSpPr>
          <p:cNvPr id="13" name="FilledText 19-13"/>
          <p:cNvSpPr/>
          <p:nvPr/>
        </p:nvSpPr>
        <p:spPr>
          <a:xfrm>
            <a:off x="1042619" y="5320666"/>
            <a:ext cx="10096500" cy="96774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既然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行数和每行的个数都确定了，可以开始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写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代码。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先写控制行数的循环，再填入每一行要做的事。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3270126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两层循环各负责什么？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052762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51816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1111621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20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输入</a:t>
            </a:r>
            <a:r>
              <a:rPr lang="en-US" sz="25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n 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后，要把“输出当前行”这件事重复</a:t>
            </a:r>
            <a:r>
              <a:rPr lang="en-US" sz="25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n 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次。</a:t>
            </a:r>
          </a:p>
        </p:txBody>
      </p:sp>
      <p:sp>
        <p:nvSpPr>
          <p:cNvPr id="10" name="FilledText 20-10"/>
          <p:cNvSpPr/>
          <p:nvPr/>
        </p:nvSpPr>
        <p:spPr>
          <a:xfrm>
            <a:off x="952500" y="2124075"/>
            <a:ext cx="10287000" cy="2962275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725"/>
              </a:lnSpc>
            </a:pP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n;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cin &gt;&gt; n;</a:t>
            </a:r>
            <a:br>
              <a:rPr dirty="0"/>
            </a:b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</a:t>
            </a:r>
            <a:r>
              <a:rPr lang="zh-CN" altLang="en-US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任务</a:t>
            </a:r>
            <a:r>
              <a:rPr lang="en-US" alt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1</a:t>
            </a:r>
            <a:r>
              <a:rPr lang="zh-CN" altLang="en-US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：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输出第i行的所有数字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</a:t>
            </a:r>
            <a:r>
              <a:rPr lang="zh-CN" altLang="en-US" sz="2100" dirty="0">
                <a:solidFill>
                  <a:srgbClr val="008000"/>
                </a:solidFill>
                <a:ea typeface="Microsoft YaHei"/>
              </a:rPr>
              <a:t>任务</a:t>
            </a:r>
            <a:r>
              <a:rPr lang="en-US" altLang="zh-CN" sz="2100" dirty="0">
                <a:solidFill>
                  <a:srgbClr val="008000"/>
                </a:solidFill>
                <a:ea typeface="Microsoft YaHei"/>
              </a:rPr>
              <a:t>2</a:t>
            </a:r>
            <a:r>
              <a:rPr lang="zh-CN" altLang="en-US" sz="2100" dirty="0">
                <a:solidFill>
                  <a:srgbClr val="008000"/>
                </a:solidFill>
                <a:ea typeface="Microsoft YaHei"/>
              </a:rPr>
              <a:t>：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当前行完成后换行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20-13"/>
          <p:cNvSpPr/>
          <p:nvPr/>
        </p:nvSpPr>
        <p:spPr>
          <a:xfrm>
            <a:off x="1047750" y="5297805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20" dirty="0">
                <a:solidFill>
                  <a:srgbClr val="202B3A"/>
                </a:solidFill>
                <a:latin typeface="+mn-lt"/>
                <a:ea typeface="+mn-ea"/>
                <a:cs typeface="Consolas"/>
              </a:rPr>
              <a:t>循环变量 </a:t>
            </a:r>
            <a:r>
              <a:rPr lang="en-US" sz="2020" dirty="0" err="1">
                <a:solidFill>
                  <a:srgbClr val="202B3A"/>
                </a:solidFill>
                <a:latin typeface="+mn-lt"/>
                <a:ea typeface="+mn-ea"/>
                <a:cs typeface="Consolas"/>
              </a:rPr>
              <a:t>i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n-ea"/>
                <a:cs typeface="Consolas"/>
              </a:rPr>
              <a:t> 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n-ea"/>
                <a:cs typeface="Microsoft YaHei"/>
              </a:rPr>
              <a:t>记录当前是第几行。</a:t>
            </a:r>
            <a:br>
              <a:rPr dirty="0">
                <a:latin typeface="+mn-lt"/>
                <a:ea typeface="+mn-ea"/>
              </a:rPr>
            </a:br>
            <a:r>
              <a:rPr lang="zh-CN" sz="2020" dirty="0">
                <a:solidFill>
                  <a:srgbClr val="202B3A"/>
                </a:solidFill>
                <a:latin typeface="+mn-lt"/>
                <a:ea typeface="+mn-ea"/>
                <a:cs typeface="Microsoft YaHei"/>
              </a:rPr>
              <a:t>知道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n-ea"/>
                <a:cs typeface="Consolas"/>
              </a:rPr>
              <a:t> </a:t>
            </a:r>
            <a:r>
              <a:rPr lang="en-US" sz="2020" dirty="0">
                <a:solidFill>
                  <a:srgbClr val="C00000"/>
                </a:solidFill>
                <a:latin typeface="+mn-lt"/>
                <a:ea typeface="+mn-ea"/>
                <a:cs typeface="Consolas"/>
              </a:rPr>
              <a:t>i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n-ea"/>
                <a:cs typeface="Microsoft YaHei"/>
              </a:rPr>
              <a:t>，才能算出这一行要输出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n-ea"/>
                <a:cs typeface="Consolas"/>
              </a:rPr>
              <a:t> </a:t>
            </a:r>
            <a:r>
              <a:rPr lang="en-US" sz="2020" dirty="0">
                <a:solidFill>
                  <a:srgbClr val="C00000"/>
                </a:solidFill>
                <a:latin typeface="+mn-lt"/>
                <a:ea typeface="+mn-ea"/>
                <a:cs typeface="Consolas"/>
              </a:rPr>
              <a:t>n-i+1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n-ea"/>
                <a:cs typeface="Consolas"/>
              </a:rPr>
              <a:t> 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n-ea"/>
                <a:cs typeface="Microsoft YaHei"/>
              </a:rPr>
              <a:t>个数字。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+mn-ea"/>
                <a:cs typeface="Microsoft YaHei"/>
              </a:rPr>
              <a:t>请大家把本代码写在 </a:t>
            </a:r>
            <a:r>
              <a:rPr lang="en-US" altLang="zh-CN" sz="2020" dirty="0">
                <a:solidFill>
                  <a:srgbClr val="202B3A"/>
                </a:solidFill>
                <a:latin typeface="+mn-lt"/>
                <a:ea typeface="+mn-ea"/>
                <a:cs typeface="Microsoft YaHei"/>
              </a:rPr>
              <a:t>Dev C++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+mn-ea"/>
                <a:cs typeface="Microsoft YaHei"/>
              </a:rPr>
              <a:t>中。</a:t>
            </a:r>
            <a:endParaRPr lang="zh-CN" sz="2020" dirty="0">
              <a:solidFill>
                <a:srgbClr val="202B3A"/>
              </a:solidFill>
              <a:latin typeface="+mn-lt"/>
              <a:ea typeface="+mn-ea"/>
              <a:cs typeface="Microsoft YaHei"/>
            </a:endParaRPr>
          </a:p>
        </p:txBody>
      </p:sp>
      <p:sp>
        <p:nvSpPr>
          <p:cNvPr id="8" name="Line 8"/>
          <p:cNvSpPr/>
          <p:nvPr/>
        </p:nvSpPr>
        <p:spPr>
          <a:xfrm>
            <a:off x="1047750" y="51720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9" name="Line 9"/>
          <p:cNvSpPr/>
          <p:nvPr/>
        </p:nvSpPr>
        <p:spPr>
          <a:xfrm>
            <a:off x="952500" y="2190750"/>
            <a:ext cx="9525" cy="2828925"/>
          </a:xfrm>
          <a:custGeom>
            <a:avLst/>
            <a:gdLst/>
            <a:ahLst/>
            <a:cxnLst/>
            <a:rect l="l" t="t" r="r" b="b"/>
            <a:pathLst>
              <a:path w="9525" h="2828925">
                <a:moveTo>
                  <a:pt x="0" y="0"/>
                </a:moveTo>
                <a:lnTo>
                  <a:pt x="0" y="2828925"/>
                </a:lnTo>
              </a:path>
            </a:pathLst>
          </a:custGeom>
          <a:noFill/>
          <a:ln w="22860">
            <a:solidFill>
              <a:srgbClr val="244D87"/>
            </a:solidFill>
          </a:ln>
        </p:spPr>
      </p:sp>
    </p:spTree>
    <p:extLst>
      <p:ext uri="{BB962C8B-B14F-4D97-AF65-F5344CB8AC3E}">
        <p14:creationId xmlns:p14="http://schemas.microsoft.com/office/powerpoint/2010/main" val="2197082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21-7"/>
          <p:cNvSpPr/>
          <p:nvPr/>
        </p:nvSpPr>
        <p:spPr>
          <a:xfrm>
            <a:off x="1047750" y="1514475"/>
            <a:ext cx="1007745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对于每一行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都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需要输出</a:t>
            </a:r>
            <a:r>
              <a:rPr lang="en-US" sz="255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n-i+1 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个数字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，故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把这个任务放进外层循环。</a:t>
            </a:r>
          </a:p>
        </p:txBody>
      </p:sp>
      <p:sp>
        <p:nvSpPr>
          <p:cNvPr id="10" name="FilledText 21-10"/>
          <p:cNvSpPr/>
          <p:nvPr/>
        </p:nvSpPr>
        <p:spPr>
          <a:xfrm>
            <a:off x="952500" y="2178082"/>
            <a:ext cx="10287000" cy="2962275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725"/>
              </a:lnSpc>
            </a:pP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n-i+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</a:t>
            </a:r>
            <a:r>
              <a:rPr lang="zh-CN" altLang="en-US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当前需要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在第</a:t>
            </a:r>
            <a:r>
              <a:rPr lang="en-US" alt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j</a:t>
            </a:r>
            <a:r>
              <a:rPr lang="en-US" alt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个位置输出一个数字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当前行完成后换行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21-13"/>
          <p:cNvSpPr/>
          <p:nvPr/>
        </p:nvSpPr>
        <p:spPr>
          <a:xfrm>
            <a:off x="1047750" y="5340382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j=1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表示本行第一个位置，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 &lt;= n-i+1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代表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本行有多少个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需要输出的数字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sz="2100" dirty="0"/>
            </a:br>
            <a:r>
              <a:rPr lang="zh-CN" altLang="en-US" sz="2100" dirty="0"/>
              <a:t>例如 </a:t>
            </a:r>
            <a:r>
              <a:rPr lang="en-US" sz="210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=2</a:t>
            </a:r>
            <a:r>
              <a:rPr lang="en-US" sz="2100" dirty="0">
                <a:solidFill>
                  <a:srgbClr val="202B3A"/>
                </a:solidFill>
                <a:ea typeface="Consolas"/>
              </a:rPr>
              <a:t>,</a:t>
            </a:r>
            <a:r>
              <a:rPr lang="zh-CN" altLang="en-US" sz="2100" dirty="0">
                <a:solidFill>
                  <a:srgbClr val="202B3A"/>
                </a:solidFill>
                <a:ea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ea typeface="Consolas"/>
              </a:rPr>
              <a:t>j=3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zh-CN" altLang="en-US" sz="2100" dirty="0">
                <a:solidFill>
                  <a:srgbClr val="202B3A"/>
                </a:solidFill>
                <a:ea typeface="Microsoft YaHei"/>
                <a:cs typeface="Microsoft YaHei"/>
              </a:rPr>
              <a:t>代表的是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正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在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处理第二行的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个数。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226082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9" name="Line 9"/>
          <p:cNvSpPr/>
          <p:nvPr/>
        </p:nvSpPr>
        <p:spPr>
          <a:xfrm>
            <a:off x="952500" y="2244757"/>
            <a:ext cx="9525" cy="2828925"/>
          </a:xfrm>
          <a:custGeom>
            <a:avLst/>
            <a:gdLst/>
            <a:ahLst/>
            <a:cxnLst/>
            <a:rect l="l" t="t" r="r" b="b"/>
            <a:pathLst>
              <a:path w="9525" h="2828925">
                <a:moveTo>
                  <a:pt x="0" y="0"/>
                </a:moveTo>
                <a:lnTo>
                  <a:pt x="0" y="2828925"/>
                </a:lnTo>
              </a:path>
            </a:pathLst>
          </a:custGeom>
          <a:noFill/>
          <a:ln w="22860">
            <a:solidFill>
              <a:srgbClr val="244D87"/>
            </a:solidFill>
          </a:ln>
        </p:spPr>
      </p:sp>
    </p:spTree>
    <p:extLst>
      <p:ext uri="{BB962C8B-B14F-4D97-AF65-F5344CB8AC3E}">
        <p14:creationId xmlns:p14="http://schemas.microsoft.com/office/powerpoint/2010/main" val="2197082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22-7"/>
          <p:cNvSpPr/>
          <p:nvPr/>
        </p:nvSpPr>
        <p:spPr>
          <a:xfrm>
            <a:off x="1047750" y="2143125"/>
            <a:ext cx="10096500" cy="1006779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j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每行都从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开始，输出的数字却要接着上一行继续。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只用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j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，还记不住前面已经输出了多少个数。</a:t>
            </a:r>
          </a:p>
        </p:txBody>
      </p:sp>
      <p:sp>
        <p:nvSpPr>
          <p:cNvPr id="10" name="FilledText 22-10"/>
          <p:cNvSpPr/>
          <p:nvPr/>
        </p:nvSpPr>
        <p:spPr>
          <a:xfrm>
            <a:off x="1047750" y="3511868"/>
            <a:ext cx="10096500" cy="1485886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所以需要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增加变量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C00000"/>
                </a:solidFill>
                <a:latin typeface="+mn-lt"/>
                <a:ea typeface="Consolas"/>
              </a:rPr>
              <a:t>num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，记录</a:t>
            </a:r>
            <a:r>
              <a:rPr lang="zh-CN" altLang="en-US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当前应该</a:t>
            </a:r>
            <a:r>
              <a:rPr lang="zh-CN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输出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的数字。</a:t>
            </a:r>
            <a:br>
              <a:rPr dirty="0">
                <a:latin typeface="+mn-lt"/>
              </a:rPr>
            </a:b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开始时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时候应该输出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1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，所以写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int </a:t>
            </a:r>
            <a:r>
              <a:rPr lang="en-US" altLang="zh-CN" sz="2100" dirty="0">
                <a:solidFill>
                  <a:srgbClr val="C00000"/>
                </a:solidFill>
                <a:latin typeface="+mn-lt"/>
                <a:ea typeface="Consolas"/>
              </a:rPr>
              <a:t>num</a:t>
            </a:r>
            <a:r>
              <a:rPr lang="en-US" sz="210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 = 1;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  <a:br>
              <a:rPr dirty="0">
                <a:latin typeface="+mn-lt"/>
              </a:rPr>
            </a:b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之后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输出一个新数字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后就需要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C00000"/>
                </a:solidFill>
                <a:latin typeface="+mn-lt"/>
                <a:ea typeface="Consolas"/>
              </a:rPr>
              <a:t>num</a:t>
            </a:r>
            <a:r>
              <a:rPr lang="en-US" sz="210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++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代表下一次输出的数字应该加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1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22-13"/>
          <p:cNvSpPr/>
          <p:nvPr/>
        </p:nvSpPr>
        <p:spPr>
          <a:xfrm>
            <a:off x="1047750" y="5252085"/>
            <a:ext cx="10096500" cy="9963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而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num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需要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保存整个图形的编号进度，所以在</a:t>
            </a:r>
            <a:r>
              <a:rPr lang="zh-CN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外层循环前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初始化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，不能让它被销毁。</a:t>
            </a:r>
            <a:br>
              <a:rPr dirty="0">
                <a:latin typeface="+mn-lt"/>
              </a:rPr>
            </a:b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这样当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进入第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 2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次循环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时，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数字就会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接着上一行增加，不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会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又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被初始化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变回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3924151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怎样让编号跨行连续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输出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？</a:t>
            </a:r>
          </a:p>
        </p:txBody>
      </p:sp>
      <p:sp>
        <p:nvSpPr>
          <p:cNvPr id="9" name="Line 9"/>
          <p:cNvSpPr/>
          <p:nvPr/>
        </p:nvSpPr>
        <p:spPr>
          <a:xfrm flipV="1">
            <a:off x="1047750" y="1887856"/>
            <a:ext cx="7791450" cy="45719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 flipV="1">
            <a:off x="1047750" y="3242312"/>
            <a:ext cx="7791450" cy="45719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 flipV="1">
            <a:off x="1047750" y="5135881"/>
            <a:ext cx="7791450" cy="45719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23-7"/>
          <p:cNvSpPr/>
          <p:nvPr/>
        </p:nvSpPr>
        <p:spPr>
          <a:xfrm>
            <a:off x="1047750" y="1514476"/>
            <a:ext cx="100965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616"/>
              </a:lnSpc>
            </a:pP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代码：完成任务</a:t>
            </a:r>
            <a:r>
              <a:rPr lang="en-US" alt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1</a:t>
            </a: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：输出第</a:t>
            </a:r>
            <a:r>
              <a:rPr lang="en-US" altLang="zh-CN" sz="2550" b="1" dirty="0" err="1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i</a:t>
            </a: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行的所有数字</a:t>
            </a:r>
            <a:endParaRPr lang="zh-CN" sz="2550" b="1" dirty="0">
              <a:solidFill>
                <a:srgbClr val="244D87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8" name="Line 8"/>
          <p:cNvSpPr/>
          <p:nvPr/>
        </p:nvSpPr>
        <p:spPr>
          <a:xfrm>
            <a:off x="1047750" y="5051393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28F839-7D3F-7060-2C29-4580507BBFBC}"/>
              </a:ext>
            </a:extLst>
          </p:cNvPr>
          <p:cNvSpPr txBox="1"/>
          <p:nvPr/>
        </p:nvSpPr>
        <p:spPr>
          <a:xfrm>
            <a:off x="1022350" y="2487925"/>
            <a:ext cx="9296400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声明在所有循环的外面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,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避免被重置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&lt;= n;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任务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：输出第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行的所有数字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(int j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j &lt;= n -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j++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++;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每次输出完数字，下一次输出的数字就要加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589912-0A79-47AA-4EE2-F5DC1E855762}"/>
              </a:ext>
            </a:extLst>
          </p:cNvPr>
          <p:cNvSpPr txBox="1"/>
          <p:nvPr/>
        </p:nvSpPr>
        <p:spPr>
          <a:xfrm>
            <a:off x="1022350" y="5635267"/>
            <a:ext cx="94221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dirty="0">
                <a:latin typeface="Consolas"/>
                <a:ea typeface="Microsoft YaHei"/>
                <a:cs typeface="Consolas"/>
              </a:rPr>
              <a:t>还有任务</a:t>
            </a:r>
            <a:r>
              <a:rPr lang="en-US" altLang="zh-CN" sz="2200" dirty="0">
                <a:latin typeface="Consolas"/>
                <a:ea typeface="Microsoft YaHei"/>
                <a:cs typeface="Consolas"/>
              </a:rPr>
              <a:t>2</a:t>
            </a:r>
            <a:r>
              <a:rPr lang="zh-CN" altLang="en-US" sz="2200" dirty="0">
                <a:latin typeface="Consolas"/>
                <a:ea typeface="Microsoft YaHei"/>
                <a:cs typeface="Consolas"/>
              </a:rPr>
              <a:t>需要完成，每完成一行需要换行，那么换行应该放在哪个位置？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24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每输出一个数字就换行，还是整行输出完才换行？</a:t>
            </a:r>
          </a:p>
        </p:txBody>
      </p:sp>
      <p:sp>
        <p:nvSpPr>
          <p:cNvPr id="13" name="FilledText 24-13"/>
          <p:cNvSpPr/>
          <p:nvPr/>
        </p:nvSpPr>
        <p:spPr>
          <a:xfrm>
            <a:off x="1047750" y="5323205"/>
            <a:ext cx="10483850" cy="940436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换行需要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放在</a:t>
            </a:r>
            <a:r>
              <a:rPr lang="zh-CN" sz="2020" b="1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内层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结束后</a:t>
            </a:r>
            <a:r>
              <a:rPr lang="zh-CN" sz="2020" b="1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、外层循环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体</a:t>
            </a:r>
            <a:r>
              <a:rPr lang="zh-CN" sz="2020" b="1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内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，一行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需要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换一次。</a:t>
            </a:r>
            <a:br>
              <a:rPr dirty="0">
                <a:latin typeface="+mn-lt"/>
                <a:ea typeface="+mj-ea"/>
              </a:rPr>
            </a:b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如果放进内层，每个数字都会单独占一行。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那么此时大家尝试着运行程序，看看结果正确吗？</a:t>
            </a:r>
            <a:endParaRPr lang="zh-CN" sz="2020" dirty="0">
              <a:solidFill>
                <a:srgbClr val="202B3A"/>
              </a:solidFill>
              <a:latin typeface="+mn-lt"/>
              <a:ea typeface="+mj-ea"/>
              <a:cs typeface="Microsoft YaHei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480DCA-740B-F434-438E-05C0C4E35C4B}"/>
              </a:ext>
            </a:extLst>
          </p:cNvPr>
          <p:cNvSpPr txBox="1"/>
          <p:nvPr/>
        </p:nvSpPr>
        <p:spPr>
          <a:xfrm>
            <a:off x="1047750" y="2209800"/>
            <a:ext cx="9296400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声明在所有循环的外面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,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避免被重置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&lt;= n;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任务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：输出第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行的所有数字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(int j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j &lt;= n -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j++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++;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每次输出完数字，下一次输出的数字就要加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b="1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sz="2000" b="1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一行结束后才换行</a:t>
            </a:r>
            <a:endParaRPr lang="en-US" altLang="zh-CN" sz="2000" b="1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81200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25-7"/>
          <p:cNvSpPr/>
          <p:nvPr/>
        </p:nvSpPr>
        <p:spPr>
          <a:xfrm>
            <a:off x="1047750" y="1514475"/>
            <a:ext cx="10096500" cy="42538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如果是个位数，还需要补 </a:t>
            </a:r>
            <a:r>
              <a:rPr lang="en-US" alt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0</a:t>
            </a:r>
            <a:endParaRPr lang="zh-CN" sz="2550" b="1" dirty="0">
              <a:solidFill>
                <a:srgbClr val="244D87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867A221-CB92-D039-B517-26197ECA1283}"/>
              </a:ext>
            </a:extLst>
          </p:cNvPr>
          <p:cNvSpPr txBox="1"/>
          <p:nvPr/>
        </p:nvSpPr>
        <p:spPr>
          <a:xfrm>
            <a:off x="1047750" y="2057400"/>
            <a:ext cx="10458450" cy="2068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/>
              <a:t>那么如果要输出的数字是 </a:t>
            </a:r>
            <a:r>
              <a:rPr lang="en-US" altLang="zh-CN" sz="2200"/>
              <a:t>1-9 </a:t>
            </a:r>
            <a:r>
              <a:rPr lang="zh-CN" altLang="en-US" sz="2200"/>
              <a:t>的个位数，我们就先人为地在前面打印一个 </a:t>
            </a:r>
            <a:r>
              <a:rPr lang="en-US" altLang="zh-CN" sz="2200"/>
              <a:t>‘0’</a:t>
            </a:r>
            <a:r>
              <a:rPr lang="zh-CN" altLang="en-US" sz="2200"/>
              <a:t>，然后再打印数字就解决了本问题。</a:t>
            </a:r>
            <a:endParaRPr lang="en-US" altLang="zh-CN" sz="2200"/>
          </a:p>
          <a:p>
            <a:pPr>
              <a:lnSpc>
                <a:spcPct val="150000"/>
              </a:lnSpc>
            </a:pPr>
            <a:r>
              <a:rPr lang="zh-CN" altLang="en-US" sz="2200">
                <a:solidFill>
                  <a:srgbClr val="000000"/>
                </a:solidFill>
                <a:latin typeface="Consolas" panose="020B0609020204030204" pitchFamily="49" charset="0"/>
              </a:rPr>
              <a:t>解决方法为：</a:t>
            </a:r>
            <a:r>
              <a:rPr lang="zh-CN" altLang="en-US" sz="220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将输出数字的代码：</a:t>
            </a:r>
            <a:r>
              <a:rPr lang="en-US" altLang="zh-CN" sz="220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cout &lt;&lt; cnt;  </a:t>
            </a:r>
            <a:r>
              <a:rPr lang="zh-CN" altLang="en-US" sz="220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改为经过判断后在输出，如果该数字小于 </a:t>
            </a:r>
            <a:r>
              <a:rPr lang="en-US" altLang="zh-CN" sz="220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10</a:t>
            </a:r>
            <a:r>
              <a:rPr lang="zh-CN" altLang="en-US" sz="220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，那么就是个位数，就需要在前面加上 </a:t>
            </a:r>
            <a:r>
              <a:rPr lang="en-US" altLang="zh-CN" sz="220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0</a:t>
            </a:r>
            <a:r>
              <a:rPr lang="zh-CN" altLang="en-US" sz="220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，反之直接输出即可。</a:t>
            </a:r>
            <a:endParaRPr lang="zh-CN" altLang="en-US" sz="2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2919B7-47DC-1E46-A71E-2ABB130E508A}"/>
              </a:ext>
            </a:extLst>
          </p:cNvPr>
          <p:cNvSpPr txBox="1"/>
          <p:nvPr/>
        </p:nvSpPr>
        <p:spPr>
          <a:xfrm>
            <a:off x="2279015" y="4356075"/>
            <a:ext cx="3962400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  <a:ea typeface="微软雅黑"/>
                <a:cs typeface="Consolas"/>
              </a:rPr>
              <a:t>"0"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}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C0E3B33-20BB-EA50-2879-7FC8371BF1F5}"/>
              </a:ext>
            </a:extLst>
          </p:cNvPr>
          <p:cNvSpPr txBox="1"/>
          <p:nvPr/>
        </p:nvSpPr>
        <p:spPr>
          <a:xfrm>
            <a:off x="6953250" y="4724400"/>
            <a:ext cx="4191000" cy="965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修改后运行代码，确认无误后，就将代码提交到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OJ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中评测。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2-7"/>
          <p:cNvSpPr/>
          <p:nvPr/>
        </p:nvSpPr>
        <p:spPr>
          <a:xfrm>
            <a:off x="1050036" y="2285047"/>
            <a:ext cx="7848600" cy="144780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如果将需求改成：第</a:t>
            </a:r>
            <a:r>
              <a:rPr lang="zh-CN" altLang="en-US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 </a:t>
            </a: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lang="zh-CN" altLang="en-US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 </a:t>
            </a: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个数，第</a:t>
            </a:r>
            <a:r>
              <a:rPr lang="zh-CN" altLang="en-US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 </a:t>
            </a: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lang="zh-CN" altLang="en-US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 </a:t>
            </a: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个数，</a:t>
            </a:r>
            <a:br>
              <a:rPr lang="zh-CN" altLang="en-US" sz="2400" dirty="0"/>
            </a:b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直到第</a:t>
            </a:r>
            <a:r>
              <a:rPr lang="zh-CN" altLang="en-US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 </a:t>
            </a: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lang="zh-CN" altLang="en-US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altLang="zh-CN" sz="24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 </a:t>
            </a:r>
            <a:r>
              <a:rPr lang="zh-CN" altLang="en-US" sz="24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个数，其他要求一致。代码该怎样改？</a:t>
            </a:r>
            <a:endParaRPr lang="zh-CN" sz="24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模拟练习：数字三角形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3" name="FilledText 16-10">
            <a:extLst>
              <a:ext uri="{FF2B5EF4-FFF2-40B4-BE49-F238E27FC236}">
                <a16:creationId xmlns:a16="http://schemas.microsoft.com/office/drawing/2014/main" id="{5719598F-7D43-188C-2E55-9AD1E3A0B7B1}"/>
              </a:ext>
            </a:extLst>
          </p:cNvPr>
          <p:cNvSpPr/>
          <p:nvPr/>
        </p:nvSpPr>
        <p:spPr>
          <a:xfrm>
            <a:off x="9220200" y="2612611"/>
            <a:ext cx="2362200" cy="2869884"/>
          </a:xfrm>
          <a:prstGeom prst="rect">
            <a:avLst/>
          </a:prstGeom>
          <a:noFill/>
          <a:ln>
            <a:noFill/>
          </a:ln>
        </p:spPr>
        <p:txBody>
          <a:bodyPr wrap="none" lIns="0" tIns="2953" rIns="0" bIns="0" anchor="t" anchorCtr="0">
            <a:noAutofit/>
          </a:bodyPr>
          <a:lstStyle/>
          <a:p>
            <a:pPr algn="l">
              <a:lnSpc>
                <a:spcPts val="3675"/>
              </a:lnSpc>
            </a:pPr>
            <a:r>
              <a:rPr lang="zh-CN" altLang="en-US" sz="23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效果为 </a:t>
            </a:r>
            <a:r>
              <a:rPr lang="en-US" sz="232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n=5 </a:t>
            </a:r>
            <a:r>
              <a:rPr lang="zh-CN" sz="232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时：</a:t>
            </a:r>
            <a:br>
              <a:rPr dirty="0">
                <a:latin typeface="+mn-lt"/>
              </a:rPr>
            </a:b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01</a:t>
            </a:r>
            <a:br>
              <a:rPr dirty="0">
                <a:latin typeface="+mn-lt"/>
              </a:rPr>
            </a:br>
            <a:r>
              <a:rPr lang="en-US" altLang="zh-CN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0203</a:t>
            </a:r>
            <a:br>
              <a:rPr dirty="0">
                <a:latin typeface="+mn-lt"/>
              </a:rPr>
            </a:br>
            <a:r>
              <a:rPr lang="en-US" altLang="zh-CN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040506</a:t>
            </a:r>
            <a:br>
              <a:rPr dirty="0">
                <a:latin typeface="+mn-lt"/>
              </a:rPr>
            </a:br>
            <a:r>
              <a:rPr lang="en-US" altLang="zh-CN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070809</a:t>
            </a:r>
            <a:br>
              <a:rPr dirty="0">
                <a:latin typeface="+mn-lt"/>
              </a:rPr>
            </a:br>
            <a:r>
              <a:rPr lang="en-US" altLang="zh-CN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1011121314</a:t>
            </a:r>
            <a:r>
              <a:rPr lang="en-US" sz="232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15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4A37684-C8AC-4C6C-A42A-6C5ADD06FCF2}"/>
              </a:ext>
            </a:extLst>
          </p:cNvPr>
          <p:cNvSpPr txBox="1"/>
          <p:nvPr/>
        </p:nvSpPr>
        <p:spPr>
          <a:xfrm>
            <a:off x="990600" y="4362260"/>
            <a:ext cx="7575804" cy="1560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因为 第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200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i</a:t>
            </a:r>
            <a:r>
              <a:rPr lang="en-US" altLang="zh-CN" sz="22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行有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200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i</a:t>
            </a:r>
            <a:r>
              <a:rPr lang="en-US" altLang="zh-CN" sz="22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个数，所以内层循环需要 </a:t>
            </a:r>
            <a:r>
              <a:rPr lang="en-US" altLang="zh-CN" sz="2200" dirty="0" err="1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i</a:t>
            </a:r>
            <a:r>
              <a:rPr lang="en-US" altLang="zh-CN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 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次，也就是把循环条件改成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200" dirty="0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j &lt;= </a:t>
            </a:r>
            <a:r>
              <a:rPr lang="en-US" altLang="zh-CN" sz="2200" dirty="0" err="1">
                <a:solidFill>
                  <a:srgbClr val="C00000"/>
                </a:solidFill>
                <a:latin typeface="+mn-lt"/>
                <a:ea typeface="Consolas"/>
                <a:cs typeface="Consolas"/>
              </a:rPr>
              <a:t>i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</a:rPr>
              <a:t> 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即可。</a:t>
            </a:r>
            <a:br>
              <a:rPr lang="zh-CN" altLang="en-US" sz="2200" dirty="0">
                <a:latin typeface="+mn-lt"/>
              </a:rPr>
            </a:br>
            <a:r>
              <a:rPr lang="zh-CN" altLang="en-US" sz="2200" dirty="0">
                <a:latin typeface="+mn-lt"/>
              </a:rPr>
              <a:t>其他的</a:t>
            </a:r>
            <a:r>
              <a:rPr lang="zh-CN" altLang="en-US" sz="22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外层行数、连续编号和行末换行都不用改。</a:t>
            </a:r>
            <a:endParaRPr lang="zh-CN" altLang="en-US" sz="2200" dirty="0">
              <a:latin typeface="+mn-lt"/>
            </a:endParaRPr>
          </a:p>
        </p:txBody>
      </p:sp>
      <p:sp>
        <p:nvSpPr>
          <p:cNvPr id="6" name="Line 11">
            <a:extLst>
              <a:ext uri="{FF2B5EF4-FFF2-40B4-BE49-F238E27FC236}">
                <a16:creationId xmlns:a16="http://schemas.microsoft.com/office/drawing/2014/main" id="{AD117065-B875-170B-CBD0-D3498BF6741D}"/>
              </a:ext>
            </a:extLst>
          </p:cNvPr>
          <p:cNvSpPr/>
          <p:nvPr/>
        </p:nvSpPr>
        <p:spPr>
          <a:xfrm flipV="1">
            <a:off x="1047750" y="4024694"/>
            <a:ext cx="7791450" cy="45719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546478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4-7"/>
          <p:cNvSpPr/>
          <p:nvPr/>
        </p:nvSpPr>
        <p:spPr>
          <a:xfrm>
            <a:off x="1037590" y="2057399"/>
            <a:ext cx="10096500" cy="1516383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回看书本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P53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至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54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，整理这道题的思路：</a:t>
            </a:r>
            <a:endParaRPr lang="en-US" alt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外层逐行处理，内层处理当前行的数字。</a:t>
            </a:r>
            <a:endParaRPr lang="en-US" alt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确定行数和每行个数后，再安排输出内容。</a:t>
            </a:r>
          </a:p>
        </p:txBody>
      </p:sp>
      <p:sp>
        <p:nvSpPr>
          <p:cNvPr id="10" name="FilledText 34-10"/>
          <p:cNvSpPr/>
          <p:nvPr/>
        </p:nvSpPr>
        <p:spPr>
          <a:xfrm>
            <a:off x="1037590" y="3886200"/>
            <a:ext cx="10096500" cy="23526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要理解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三个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重要变量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：</a:t>
            </a:r>
            <a:br>
              <a:rPr sz="2100" dirty="0">
                <a:latin typeface="+mn-lt"/>
              </a:rPr>
            </a:br>
            <a:r>
              <a:rPr lang="en-US" sz="2100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cnt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ea"/>
                <a:ea typeface="+mn-ea"/>
                <a:cs typeface="Consolas"/>
              </a:rPr>
              <a:t>需要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在外层循环前初始化，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是用来保存当前应该输出的数字是多少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  <a:endParaRPr lang="en-US" alt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Microsoft YaHei"/>
              </a:rPr>
              <a:t>i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</a:rPr>
              <a:t>代表是当前输出的是第几行，一共要输出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</a:rPr>
              <a:t>n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</a:rPr>
              <a:t>行，所以外层循环执行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</a:rPr>
              <a:t>n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</a:rPr>
              <a:t>次。</a:t>
            </a:r>
            <a:br>
              <a:rPr sz="2100" dirty="0">
                <a:latin typeface="+mn-lt"/>
              </a:rPr>
            </a:b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j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每次开始内层时初始化，记录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当前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行内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输出的是第几个数字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  <a:br>
              <a:rPr sz="2100" dirty="0">
                <a:latin typeface="+mn-lt"/>
              </a:rPr>
            </a:br>
            <a:r>
              <a:rPr lang="zh-CN" altLang="en-US" sz="2100" dirty="0">
                <a:latin typeface="+mn-lt"/>
              </a:rPr>
              <a:t>要注意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换行在内层结束后，仍属于外层循环体。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2289088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数字三角形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总结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724537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382802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3918204" cy="3924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数字三角形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书本代码解释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9671A2D-DC58-4F15-FA30-1CB8EBFD3C4E}"/>
              </a:ext>
            </a:extLst>
          </p:cNvPr>
          <p:cNvSpPr txBox="1"/>
          <p:nvPr/>
        </p:nvSpPr>
        <p:spPr>
          <a:xfrm>
            <a:off x="1013114" y="2046765"/>
            <a:ext cx="5921086" cy="42387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int main() {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int cnt = </a:t>
            </a:r>
            <a:r>
              <a:rPr lang="nn-NO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0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, n;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scanf(</a:t>
            </a:r>
            <a:r>
              <a:rPr lang="nn-NO" altLang="zh-CN" dirty="0">
                <a:solidFill>
                  <a:srgbClr val="A31515"/>
                </a:solidFill>
                <a:latin typeface="Consolas" panose="020B0609020204030204" pitchFamily="49" charset="0"/>
                <a:ea typeface="微软雅黑"/>
                <a:cs typeface="Consolas"/>
              </a:rPr>
              <a:t>"%d"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, &amp;n);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nn-NO" altLang="zh-CN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for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(int i = </a:t>
            </a:r>
            <a:r>
              <a:rPr lang="nn-NO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i &lt;= n; i++) {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</a:t>
            </a:r>
            <a:r>
              <a:rPr lang="nn-NO" altLang="zh-CN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for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(int j = </a:t>
            </a:r>
            <a:r>
              <a:rPr lang="nn-NO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j &lt;= n - i + </a:t>
            </a:r>
            <a:r>
              <a:rPr lang="nn-NO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j++)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    printf(</a:t>
            </a:r>
            <a:r>
              <a:rPr lang="nn-NO" altLang="zh-CN" dirty="0">
                <a:solidFill>
                  <a:srgbClr val="A31515"/>
                </a:solidFill>
                <a:latin typeface="Consolas" panose="020B0609020204030204" pitchFamily="49" charset="0"/>
                <a:ea typeface="微软雅黑"/>
                <a:cs typeface="Consolas"/>
              </a:rPr>
              <a:t>"%02d"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, ++cnt);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printf(</a:t>
            </a:r>
            <a:r>
              <a:rPr lang="nn-NO" altLang="zh-CN" dirty="0">
                <a:solidFill>
                  <a:srgbClr val="A31515"/>
                </a:solidFill>
                <a:latin typeface="Consolas" panose="020B0609020204030204" pitchFamily="49" charset="0"/>
                <a:ea typeface="微软雅黑"/>
                <a:cs typeface="Consolas"/>
              </a:rPr>
              <a:t>"\n"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}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nn-NO" altLang="zh-CN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return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</a:t>
            </a:r>
            <a:r>
              <a:rPr lang="nn-NO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0</a:t>
            </a: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nn-NO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C9088519-EB54-3915-0420-B691A123DDB0}"/>
              </a:ext>
            </a:extLst>
          </p:cNvPr>
          <p:cNvSpPr/>
          <p:nvPr/>
        </p:nvSpPr>
        <p:spPr>
          <a:xfrm rot="9642956">
            <a:off x="5375389" y="3051717"/>
            <a:ext cx="2362200" cy="190501"/>
          </a:xfrm>
          <a:prstGeom prst="rightArrow">
            <a:avLst>
              <a:gd name="adj1" fmla="val 42687"/>
              <a:gd name="adj2" fmla="val 9403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58C524F-EDBC-0729-F3A7-7A09A81195D0}"/>
              </a:ext>
            </a:extLst>
          </p:cNvPr>
          <p:cNvSpPr txBox="1"/>
          <p:nvPr/>
        </p:nvSpPr>
        <p:spPr>
          <a:xfrm>
            <a:off x="7772400" y="2269098"/>
            <a:ext cx="3733800" cy="87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dirty="0"/>
              <a:t>外层循环，一共要输出 </a:t>
            </a:r>
            <a:r>
              <a:rPr lang="en-US" altLang="zh-CN" b="1" dirty="0"/>
              <a:t>n </a:t>
            </a:r>
            <a:r>
              <a:rPr lang="zh-CN" altLang="en-US" b="1" dirty="0"/>
              <a:t>行数字</a:t>
            </a:r>
            <a:r>
              <a:rPr lang="en-US" altLang="zh-CN" b="1" dirty="0"/>
              <a:t>,</a:t>
            </a:r>
          </a:p>
          <a:p>
            <a:pPr algn="l">
              <a:lnSpc>
                <a:spcPct val="150000"/>
              </a:lnSpc>
            </a:pPr>
            <a:r>
              <a:rPr lang="zh-CN" altLang="en-US" b="1" dirty="0"/>
              <a:t>故循环变量从 </a:t>
            </a:r>
            <a:r>
              <a:rPr lang="en-US" altLang="zh-CN" b="1" dirty="0"/>
              <a:t>1~n, </a:t>
            </a:r>
            <a:r>
              <a:rPr lang="zh-CN" altLang="en-US" b="1" dirty="0"/>
              <a:t>共循环 </a:t>
            </a:r>
            <a:r>
              <a:rPr lang="en-US" altLang="zh-CN" b="1" dirty="0"/>
              <a:t>n </a:t>
            </a:r>
            <a:r>
              <a:rPr lang="zh-CN" altLang="en-US" b="1" dirty="0"/>
              <a:t>次。</a:t>
            </a: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CCF80658-DE96-F8ED-B652-76A5A1AAAC75}"/>
              </a:ext>
            </a:extLst>
          </p:cNvPr>
          <p:cNvSpPr/>
          <p:nvPr/>
        </p:nvSpPr>
        <p:spPr>
          <a:xfrm rot="11655550">
            <a:off x="5941708" y="4352850"/>
            <a:ext cx="1741401" cy="226751"/>
          </a:xfrm>
          <a:prstGeom prst="rightArrow">
            <a:avLst>
              <a:gd name="adj1" fmla="val 42687"/>
              <a:gd name="adj2" fmla="val 9403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7BB5DFC-5BA0-CFF5-02CB-6C0F3C0287CE}"/>
              </a:ext>
            </a:extLst>
          </p:cNvPr>
          <p:cNvSpPr txBox="1"/>
          <p:nvPr/>
        </p:nvSpPr>
        <p:spPr>
          <a:xfrm>
            <a:off x="7772400" y="3723157"/>
            <a:ext cx="3733800" cy="2540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dirty="0"/>
              <a:t>内层循环，当前为第 </a:t>
            </a:r>
            <a:r>
              <a:rPr lang="en-US" altLang="zh-CN" b="1" dirty="0" err="1"/>
              <a:t>i</a:t>
            </a:r>
            <a:r>
              <a:rPr lang="en-US" altLang="zh-CN" b="1" dirty="0"/>
              <a:t> </a:t>
            </a:r>
            <a:r>
              <a:rPr lang="zh-CN" altLang="en-US" b="1" dirty="0"/>
              <a:t>行，根据规律本行要输出 </a:t>
            </a:r>
            <a:r>
              <a:rPr lang="en-US" altLang="zh-CN" b="1" dirty="0"/>
              <a:t>n–i+1 </a:t>
            </a:r>
            <a:r>
              <a:rPr lang="zh-CN" altLang="en-US" b="1" dirty="0"/>
              <a:t>个数字</a:t>
            </a:r>
            <a:r>
              <a:rPr lang="en-US" altLang="zh-CN" b="1" dirty="0"/>
              <a:t>,</a:t>
            </a:r>
            <a:r>
              <a:rPr lang="zh-CN" altLang="en-US" b="1" dirty="0"/>
              <a:t>故循环 </a:t>
            </a:r>
            <a:r>
              <a:rPr lang="en-US" altLang="zh-CN" b="1" dirty="0"/>
              <a:t>n-i+1 </a:t>
            </a:r>
            <a:r>
              <a:rPr lang="zh-CN" altLang="en-US" b="1" dirty="0"/>
              <a:t>次。</a:t>
            </a:r>
            <a:endParaRPr lang="en-US" altLang="zh-CN" b="1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内层循环下面真正受控制的代码只有一行，所以省略了大括号，但我们不要模仿！！</a:t>
            </a:r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FC24EA58-4005-B09C-33F1-CF1E766715CE}"/>
              </a:ext>
            </a:extLst>
          </p:cNvPr>
          <p:cNvSpPr/>
          <p:nvPr/>
        </p:nvSpPr>
        <p:spPr>
          <a:xfrm rot="12734649">
            <a:off x="3240032" y="5133791"/>
            <a:ext cx="736317" cy="202743"/>
          </a:xfrm>
          <a:prstGeom prst="rightArrow">
            <a:avLst>
              <a:gd name="adj1" fmla="val 42687"/>
              <a:gd name="adj2" fmla="val 9403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D3ED5C5-CFE6-682A-90EB-B5D5FA2850FF}"/>
              </a:ext>
            </a:extLst>
          </p:cNvPr>
          <p:cNvSpPr txBox="1"/>
          <p:nvPr/>
        </p:nvSpPr>
        <p:spPr>
          <a:xfrm>
            <a:off x="4061847" y="5305516"/>
            <a:ext cx="2514600" cy="463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dirty="0"/>
              <a:t>一行输出完毕后再换行</a:t>
            </a:r>
          </a:p>
        </p:txBody>
      </p:sp>
    </p:spTree>
    <p:extLst>
      <p:ext uri="{BB962C8B-B14F-4D97-AF65-F5344CB8AC3E}">
        <p14:creationId xmlns:p14="http://schemas.microsoft.com/office/powerpoint/2010/main" val="3259253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3918204" cy="3924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数字三角形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书本代码解释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0FD053-DB87-8B98-EFCE-50014DCA2D55}"/>
              </a:ext>
            </a:extLst>
          </p:cNvPr>
          <p:cNvSpPr txBox="1"/>
          <p:nvPr/>
        </p:nvSpPr>
        <p:spPr>
          <a:xfrm>
            <a:off x="1034796" y="2209800"/>
            <a:ext cx="609686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altLang="zh-CN" sz="21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printf(</a:t>
            </a:r>
            <a:r>
              <a:rPr lang="nn-NO" altLang="zh-CN" sz="2100" dirty="0">
                <a:solidFill>
                  <a:srgbClr val="A31515"/>
                </a:solidFill>
                <a:latin typeface="Consolas" panose="020B0609020204030204" pitchFamily="49" charset="0"/>
                <a:ea typeface="微软雅黑"/>
                <a:cs typeface="Consolas"/>
              </a:rPr>
              <a:t>“%02d”</a:t>
            </a:r>
            <a:r>
              <a:rPr lang="nn-NO" altLang="zh-CN" sz="21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, ++cnt); </a:t>
            </a:r>
            <a:r>
              <a:rPr lang="zh-CN" altLang="en-US" sz="2100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是什么意思？</a:t>
            </a:r>
            <a:endParaRPr lang="zh-CN" altLang="en-US" sz="21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2BFDDDB-3793-2F81-F2D3-F93BA836B11D}"/>
              </a:ext>
            </a:extLst>
          </p:cNvPr>
          <p:cNvSpPr txBox="1"/>
          <p:nvPr/>
        </p:nvSpPr>
        <p:spPr>
          <a:xfrm>
            <a:off x="1047750" y="2971800"/>
            <a:ext cx="9864436" cy="1360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大家已经认识 </a:t>
            </a:r>
            <a:r>
              <a:rPr lang="en-US" altLang="zh-CN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%d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 了，它就是输出一个整数的意思。如果我们在中间插一个数字 </a:t>
            </a:r>
            <a:r>
              <a:rPr lang="en-US" altLang="zh-CN" sz="1900" dirty="0">
                <a:effectLst/>
                <a:latin typeface="+mn-lt"/>
                <a:ea typeface="微软雅黑" panose="020B0503020204020204" pitchFamily="34" charset="-122"/>
              </a:rPr>
              <a:t>2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，变成 </a:t>
            </a:r>
            <a:r>
              <a:rPr lang="en-US" altLang="zh-CN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%2d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，意思是</a:t>
            </a:r>
            <a:r>
              <a:rPr lang="zh-CN" altLang="en-US" sz="1900" b="1" dirty="0">
                <a:effectLst/>
                <a:latin typeface="+mn-lt"/>
                <a:ea typeface="微软雅黑" panose="020B0503020204020204" pitchFamily="34" charset="-122"/>
              </a:rPr>
              <a:t>强制给这个数字留 </a:t>
            </a:r>
            <a:r>
              <a:rPr lang="en-US" altLang="zh-CN" sz="1900" b="1" dirty="0">
                <a:effectLst/>
                <a:latin typeface="+mn-lt"/>
                <a:ea typeface="微软雅黑" panose="020B0503020204020204" pitchFamily="34" charset="-122"/>
              </a:rPr>
              <a:t>2 </a:t>
            </a:r>
            <a:r>
              <a:rPr lang="zh-CN" altLang="en-US" sz="1900" b="1" dirty="0">
                <a:effectLst/>
                <a:latin typeface="+mn-lt"/>
                <a:ea typeface="微软雅黑" panose="020B0503020204020204" pitchFamily="34" charset="-122"/>
              </a:rPr>
              <a:t>个大小的宽度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。如果来的数字是 </a:t>
            </a:r>
            <a:r>
              <a:rPr lang="en-US" altLang="zh-CN" sz="1900" dirty="0">
                <a:effectLst/>
                <a:latin typeface="+mn-lt"/>
                <a:ea typeface="微软雅黑" panose="020B0503020204020204" pitchFamily="34" charset="-122"/>
              </a:rPr>
              <a:t>5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（只有一位），它就会在左边空出一个空格，屏幕上输出 </a:t>
            </a:r>
            <a:r>
              <a:rPr lang="en-US" altLang="zh-CN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(</a:t>
            </a:r>
            <a:r>
              <a:rPr lang="zh-CN" altLang="en-US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空格</a:t>
            </a:r>
            <a:r>
              <a:rPr lang="en-US" altLang="zh-CN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)5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16D0233-8B37-ED76-8C84-A17FE2D6B11F}"/>
              </a:ext>
            </a:extLst>
          </p:cNvPr>
          <p:cNvSpPr txBox="1"/>
          <p:nvPr/>
        </p:nvSpPr>
        <p:spPr>
          <a:xfrm>
            <a:off x="1062505" y="4572000"/>
            <a:ext cx="10149286" cy="1360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但是题目要求不足两位要补 </a:t>
            </a:r>
            <a:r>
              <a:rPr lang="en-US" altLang="zh-CN" sz="1900" dirty="0">
                <a:effectLst/>
                <a:latin typeface="+mn-lt"/>
                <a:ea typeface="微软雅黑" panose="020B0503020204020204" pitchFamily="34" charset="-122"/>
              </a:rPr>
              <a:t>0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，不用空格怎么办？只需要在 </a:t>
            </a:r>
            <a:r>
              <a:rPr lang="en-US" altLang="zh-CN" sz="1900" dirty="0">
                <a:effectLst/>
                <a:latin typeface="+mn-lt"/>
                <a:ea typeface="微软雅黑" panose="020B0503020204020204" pitchFamily="34" charset="-122"/>
              </a:rPr>
              <a:t>2 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的前面加一个 </a:t>
            </a:r>
            <a:r>
              <a:rPr lang="en-US" altLang="zh-CN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0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，变成 </a:t>
            </a:r>
            <a:r>
              <a:rPr lang="en-US" altLang="zh-CN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%02d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这就相当于告诉计算器：</a:t>
            </a:r>
            <a:r>
              <a:rPr lang="zh-CN" altLang="en-US" sz="1900" b="1" dirty="0">
                <a:effectLst/>
                <a:latin typeface="+mn-lt"/>
                <a:ea typeface="微软雅黑" panose="020B0503020204020204" pitchFamily="34" charset="-122"/>
              </a:rPr>
              <a:t>如果有空白，不要留空格，就用 </a:t>
            </a:r>
            <a:r>
              <a:rPr lang="en-US" altLang="zh-CN" sz="1900" b="1" dirty="0">
                <a:effectLst/>
                <a:latin typeface="+mn-lt"/>
                <a:ea typeface="微软雅黑" panose="020B0503020204020204" pitchFamily="34" charset="-122"/>
              </a:rPr>
              <a:t>0 </a:t>
            </a:r>
            <a:r>
              <a:rPr lang="zh-CN" altLang="en-US" sz="1900" b="1" dirty="0">
                <a:effectLst/>
                <a:latin typeface="+mn-lt"/>
                <a:ea typeface="微软雅黑" panose="020B0503020204020204" pitchFamily="34" charset="-122"/>
              </a:rPr>
              <a:t>填满！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 所以数字 </a:t>
            </a:r>
            <a:r>
              <a:rPr lang="en-US" altLang="zh-CN" sz="1900" dirty="0">
                <a:effectLst/>
                <a:latin typeface="+mn-lt"/>
                <a:ea typeface="微软雅黑" panose="020B0503020204020204" pitchFamily="34" charset="-122"/>
              </a:rPr>
              <a:t>5 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输出，前面自动补 </a:t>
            </a:r>
            <a:r>
              <a:rPr lang="en-US" altLang="zh-CN" sz="1900" dirty="0">
                <a:effectLst/>
                <a:latin typeface="+mn-lt"/>
                <a:ea typeface="微软雅黑" panose="020B0503020204020204" pitchFamily="34" charset="-122"/>
              </a:rPr>
              <a:t>0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，就变成了我们要的 </a:t>
            </a:r>
            <a:r>
              <a:rPr lang="en-US" altLang="zh-CN" sz="1900" dirty="0">
                <a:solidFill>
                  <a:srgbClr val="C00000"/>
                </a:solidFill>
                <a:effectLst/>
                <a:latin typeface="+mn-lt"/>
                <a:ea typeface="微软雅黑" panose="020B0503020204020204" pitchFamily="34" charset="-122"/>
              </a:rPr>
              <a:t>05</a:t>
            </a:r>
            <a:r>
              <a:rPr lang="zh-CN" altLang="en-US" sz="1900" dirty="0">
                <a:effectLst/>
                <a:latin typeface="+mn-lt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34419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5-7"/>
          <p:cNvSpPr/>
          <p:nvPr/>
        </p:nvSpPr>
        <p:spPr>
          <a:xfrm>
            <a:off x="1047750" y="2351722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输入正整数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n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（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 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≤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），计算下面各项的总和：</a:t>
            </a:r>
            <a:br/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S = 1! + 2! + 3! + 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…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+ n!</a:t>
            </a:r>
          </a:p>
        </p:txBody>
      </p:sp>
      <p:sp>
        <p:nvSpPr>
          <p:cNvPr id="10" name="FilledText 35-10"/>
          <p:cNvSpPr/>
          <p:nvPr/>
        </p:nvSpPr>
        <p:spPr>
          <a:xfrm>
            <a:off x="1047750" y="3810000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!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表示阶乘：把从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到这个数的所有整数乘起来。</a:t>
            </a:r>
            <a:br/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例如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3! = 1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 = 6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4! = 1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4 = 24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35-13"/>
          <p:cNvSpPr/>
          <p:nvPr/>
        </p:nvSpPr>
        <p:spPr>
          <a:xfrm>
            <a:off x="1029716" y="5409248"/>
            <a:ext cx="10096500" cy="434342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  <a:cs typeface="Consolas"/>
              </a:rPr>
              <a:t>例如 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n=3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时，要把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!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2!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3!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相加，得到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+2+6=9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5245026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例 4-7　阶乘之和（书本 P5</a:t>
            </a:r>
            <a:r>
              <a:rPr lang="en-US" alt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5 </a:t>
            </a: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页</a:t>
            </a:r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）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3432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4801553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389108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6-7"/>
          <p:cNvSpPr/>
          <p:nvPr/>
        </p:nvSpPr>
        <p:spPr>
          <a:xfrm>
            <a:off x="1047750" y="2089468"/>
            <a:ext cx="10096500" cy="1433894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4!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，可以从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开始，依次乘入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乘完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得到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，乘完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得到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再乘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得到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6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，最后乘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4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得到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24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36-10"/>
          <p:cNvSpPr/>
          <p:nvPr/>
        </p:nvSpPr>
        <p:spPr>
          <a:xfrm>
            <a:off x="1047750" y="3805238"/>
            <a:ext cx="10096500" cy="1071562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factor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保存当前乘积。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拿到下一个乘数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j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，就用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原来的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factor 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乘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j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，保存新的结果。</a:t>
            </a:r>
          </a:p>
        </p:txBody>
      </p:sp>
      <p:sp>
        <p:nvSpPr>
          <p:cNvPr id="13" name="FilledText 36-13"/>
          <p:cNvSpPr/>
          <p:nvPr/>
        </p:nvSpPr>
        <p:spPr>
          <a:xfrm>
            <a:off x="1047750" y="5097780"/>
            <a:ext cx="10096500" cy="107442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之前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累加写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sum += j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那么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现在累乘写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factor *= j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它表示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factor = factor * j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一个阶乘是怎样算出来的？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6576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494919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306937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7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例：如何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计算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4!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，单层循环就够用。</a:t>
            </a:r>
          </a:p>
        </p:txBody>
      </p:sp>
      <p:sp>
        <p:nvSpPr>
          <p:cNvPr id="10" name="FilledText 37-10"/>
          <p:cNvSpPr/>
          <p:nvPr/>
        </p:nvSpPr>
        <p:spPr>
          <a:xfrm>
            <a:off x="952500" y="2292382"/>
            <a:ext cx="10287000" cy="2540032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factor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factor *= j;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factor;</a:t>
            </a:r>
          </a:p>
        </p:txBody>
      </p:sp>
      <p:sp>
        <p:nvSpPr>
          <p:cNvPr id="13" name="FilledText 37-13"/>
          <p:cNvSpPr/>
          <p:nvPr/>
        </p:nvSpPr>
        <p:spPr>
          <a:xfrm>
            <a:off x="1047750" y="5251322"/>
            <a:ext cx="10096500" cy="971550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j </a:t>
            </a:r>
            <a:r>
              <a:rPr lang="zh-CN" alt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会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依次取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1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、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2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、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3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、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4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，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factor 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依次变成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en-US" sz="2020" b="1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1</a:t>
            </a:r>
            <a:r>
              <a:rPr lang="zh-CN" sz="2020" b="1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、</a:t>
            </a:r>
            <a:r>
              <a:rPr lang="en-US" sz="2020" b="1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2</a:t>
            </a:r>
            <a:r>
              <a:rPr lang="zh-CN" sz="2020" b="1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、</a:t>
            </a:r>
            <a:r>
              <a:rPr lang="en-US" sz="2020" b="1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6</a:t>
            </a:r>
            <a:r>
              <a:rPr lang="zh-CN" sz="2020" b="1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、</a:t>
            </a:r>
            <a:r>
              <a:rPr lang="en-US" sz="2020" b="1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24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。</a:t>
            </a:r>
            <a:br>
              <a:rPr dirty="0">
                <a:latin typeface="+mn-lt"/>
                <a:ea typeface="+mj-ea"/>
              </a:rPr>
            </a:b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计算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i! 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时，把上界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4 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改为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i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。</a:t>
            </a:r>
            <a:r>
              <a:rPr lang="en-US" sz="202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long long </a:t>
            </a:r>
            <a:r>
              <a:rPr lang="zh-CN" sz="202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的用途稍后结合数值范围说明。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032343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8-7"/>
          <p:cNvSpPr/>
          <p:nvPr/>
        </p:nvSpPr>
        <p:spPr>
          <a:xfrm>
            <a:off x="1047750" y="2276475"/>
            <a:ext cx="4667250" cy="26193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求和从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开始，因为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0+a=a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，初值不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会改变累加结果。</a:t>
            </a:r>
          </a:p>
        </p:txBody>
      </p:sp>
      <p:sp>
        <p:nvSpPr>
          <p:cNvPr id="10" name="FilledText 38-10"/>
          <p:cNvSpPr/>
          <p:nvPr/>
        </p:nvSpPr>
        <p:spPr>
          <a:xfrm>
            <a:off x="6381750" y="2276475"/>
            <a:ext cx="4667250" cy="26193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求积从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开始，因为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a=a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如果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factor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开始，无论后面乘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谁，结果都还是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38-13"/>
          <p:cNvSpPr/>
          <p:nvPr/>
        </p:nvSpPr>
        <p:spPr>
          <a:xfrm>
            <a:off x="1047750" y="5238750"/>
            <a:ext cx="10096500" cy="100012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所以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求和用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而这里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求积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初始值要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选择初值时，要看接下来进行什么运算。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146804" cy="3924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注意</a:t>
            </a:r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求积</a:t>
            </a: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的初始化值为 </a:t>
            </a:r>
            <a:r>
              <a:rPr lang="en-US" alt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1</a:t>
            </a:r>
            <a:endParaRPr lang="zh-CN" sz="2550" b="1" dirty="0">
              <a:solidFill>
                <a:srgbClr val="244D87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6000750" y="2295525"/>
            <a:ext cx="9525" cy="2562225"/>
          </a:xfrm>
          <a:custGeom>
            <a:avLst/>
            <a:gdLst/>
            <a:ahLst/>
            <a:cxnLst/>
            <a:rect l="l" t="t" r="r" b="b"/>
            <a:pathLst>
              <a:path w="9525" h="2562225">
                <a:moveTo>
                  <a:pt x="0" y="0"/>
                </a:moveTo>
                <a:lnTo>
                  <a:pt x="0" y="2562225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49530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162452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39-7"/>
          <p:cNvSpPr/>
          <p:nvPr/>
        </p:nvSpPr>
        <p:spPr>
          <a:xfrm>
            <a:off x="1047750" y="2168280"/>
            <a:ext cx="10096500" cy="107061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之前在做求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1+2+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…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+n </a:t>
            </a: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</a:rPr>
              <a:t>的题目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我们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每轮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把一个数加入总和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的计数器中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altLang="en-US" sz="18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这道题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每次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加入的是一个完整阶乘：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1!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2!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、…、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n!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39-10"/>
          <p:cNvSpPr/>
          <p:nvPr/>
        </p:nvSpPr>
        <p:spPr>
          <a:xfrm>
            <a:off x="1052830" y="3690445"/>
            <a:ext cx="10096500" cy="975362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所以大任务是：把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1~n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中的每一项的阶乘值累加起来。</a:t>
            </a:r>
            <a:endParaRPr lang="en-US" alt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小任务是：计算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1~n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中每一项的阶乘值</a:t>
            </a:r>
            <a:endParaRPr 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13" name="FilledText 39-13"/>
          <p:cNvSpPr/>
          <p:nvPr/>
        </p:nvSpPr>
        <p:spPr>
          <a:xfrm>
            <a:off x="1047750" y="5409248"/>
            <a:ext cx="10096500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因此，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我们需要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每轮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把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当前阶乘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计算出来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，再把结果加入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一个累加器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ans</a:t>
            </a:r>
            <a:r>
              <a:rPr lang="en-US" sz="2100" dirty="0">
                <a:solidFill>
                  <a:srgbClr val="202B3A"/>
                </a:solidFill>
                <a:ea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ea"/>
                <a:ea typeface="+mn-ea"/>
              </a:rPr>
              <a:t>求和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2289088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如何求阶乘之和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346609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34796" y="51054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306937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哪些结果要保留，哪些要重算？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4175261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71708A-96FA-D6BD-86FF-A2F5FB2611F9}"/>
              </a:ext>
            </a:extLst>
          </p:cNvPr>
          <p:cNvSpPr txBox="1"/>
          <p:nvPr/>
        </p:nvSpPr>
        <p:spPr>
          <a:xfrm>
            <a:off x="1047750" y="2057400"/>
            <a:ext cx="10233406" cy="1978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可以用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ans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zh-CN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保存已经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计算</a:t>
            </a:r>
            <a:r>
              <a:rPr lang="zh-CN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完成的各项之和。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它不能被重置</a:t>
            </a:r>
            <a:r>
              <a:rPr lang="zh-CN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，所以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要</a:t>
            </a:r>
            <a:r>
              <a:rPr lang="zh-CN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在外层循环前设为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0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</a:rPr>
              <a:t>，不能设置在循环内部。</a:t>
            </a:r>
            <a:endParaRPr lang="en-US" altLang="zh-CN" sz="2100" dirty="0">
              <a:solidFill>
                <a:srgbClr val="202B3A"/>
              </a:solidFill>
              <a:latin typeface="+mn-lt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+mn-ea"/>
                <a:cs typeface="Consolas"/>
              </a:rPr>
              <a:t>使用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factor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保存当前正在计算的阶乘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(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算 </a:t>
            </a:r>
            <a:r>
              <a:rPr lang="en-US" altLang="zh-CN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1!</a:t>
            </a:r>
            <a:r>
              <a:rPr lang="zh-CN" altLang="zh-CN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altLang="zh-CN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2!</a:t>
            </a:r>
            <a:r>
              <a:rPr lang="zh-CN" altLang="zh-CN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、…、</a:t>
            </a:r>
            <a:r>
              <a:rPr lang="en-US" altLang="zh-CN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n!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)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。而每项都会从头乘，所以开始新项时要重置，把它重新设为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07F989-198A-A211-B8BE-DCA913EA5A2D}"/>
              </a:ext>
            </a:extLst>
          </p:cNvPr>
          <p:cNvSpPr txBox="1"/>
          <p:nvPr/>
        </p:nvSpPr>
        <p:spPr>
          <a:xfrm>
            <a:off x="1047750" y="4343400"/>
            <a:ext cx="10246360" cy="1978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</a:rPr>
              <a:t>故外层循环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i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从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1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到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n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，决定当前求哪一个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i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!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。</a:t>
            </a:r>
            <a:br>
              <a:rPr lang="zh-CN" altLang="en-US" sz="2100" dirty="0">
                <a:latin typeface="+mn-lt"/>
                <a:ea typeface="+mj-ea"/>
              </a:rPr>
            </a:br>
            <a:r>
              <a:rPr lang="zh-CN" altLang="en-US" sz="2100" dirty="0">
                <a:latin typeface="+mn-lt"/>
                <a:ea typeface="+mj-ea"/>
              </a:rPr>
              <a:t>而内层循环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j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从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1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到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+mj-ea"/>
                <a:cs typeface="Consolas"/>
              </a:rPr>
              <a:t>i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，提供计算这一项阶乘所需要的乘数。</a:t>
            </a:r>
            <a:endParaRPr lang="en-US" altLang="zh-CN" sz="2100" dirty="0">
              <a:solidFill>
                <a:srgbClr val="202B3A"/>
              </a:solidFill>
              <a:latin typeface="+mn-lt"/>
              <a:ea typeface="+mj-ea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例如求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4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的阶乘，因为要从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1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乘到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4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，所以就需要从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1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循环到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4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提供乘数。</a:t>
            </a:r>
            <a:endParaRPr lang="en-US" altLang="zh-CN" sz="2100" dirty="0">
              <a:solidFill>
                <a:srgbClr val="202B3A"/>
              </a:solidFill>
              <a:latin typeface="+mn-lt"/>
              <a:ea typeface="+mj-ea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+mj-ea"/>
                <a:cs typeface="Microsoft YaHei"/>
              </a:rPr>
              <a:t>按这个分工，就先写逐项处理的外层循环。</a:t>
            </a:r>
          </a:p>
        </p:txBody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1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要处理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1!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到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n!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共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n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项，外层让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i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走到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n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41-10"/>
          <p:cNvSpPr/>
          <p:nvPr/>
        </p:nvSpPr>
        <p:spPr>
          <a:xfrm>
            <a:off x="952500" y="2254187"/>
            <a:ext cx="10287000" cy="2540032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ans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先计算i!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再把i!加入ans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41-13"/>
          <p:cNvSpPr/>
          <p:nvPr/>
        </p:nvSpPr>
        <p:spPr>
          <a:xfrm>
            <a:off x="1047750" y="5219668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i=1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时处理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1!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i=2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时处理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2!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，直到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i=n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时处理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n!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</a:rPr>
              <a:t>本题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题的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表示当前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计算的是</a:t>
            </a:r>
            <a:r>
              <a:rPr lang="zh-CN" altLang="en-US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哪一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项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032343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2197082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2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再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把计算单个阶乘的循环放进外层，并把</a:t>
            </a: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循环的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上界改成当前的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i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42-10"/>
          <p:cNvSpPr/>
          <p:nvPr/>
        </p:nvSpPr>
        <p:spPr>
          <a:xfrm>
            <a:off x="952500" y="2178082"/>
            <a:ext cx="10287000" cy="2914650"/>
          </a:xfrm>
          <a:prstGeom prst="rect">
            <a:avLst/>
          </a:prstGeom>
          <a:noFill/>
          <a:ln>
            <a:noFill/>
          </a:ln>
        </p:spPr>
        <p:txBody>
          <a:bodyPr wrap="none" lIns="114300" tIns="50190" rIns="0" bIns="0" anchor="t" anchorCtr="0">
            <a:noAutofit/>
          </a:bodyPr>
          <a:lstStyle/>
          <a:p>
            <a:pPr algn="l">
              <a:lnSpc>
                <a:spcPts val="2725"/>
              </a:lnSpc>
            </a:pP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ans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02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factor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2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i; j++) {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factor *= j;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此时factor</a:t>
            </a:r>
            <a:r>
              <a:rPr lang="zh-CN" altLang="en-US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已经计算完毕，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已经是i!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42-13"/>
          <p:cNvSpPr/>
          <p:nvPr/>
        </p:nvSpPr>
        <p:spPr>
          <a:xfrm>
            <a:off x="1047750" y="5292757"/>
            <a:ext cx="10096500" cy="1022318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每开始新的一项，都把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factor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设为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内层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会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把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全部乘完，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这样 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factor 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</a:rPr>
              <a:t>就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得到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了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完整的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i!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178457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2197082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3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把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factor </a:t>
            </a: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累加到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80" b="1" dirty="0" err="1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ans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alt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中</a:t>
            </a:r>
            <a:endParaRPr lang="zh-CN" sz="218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FilledText 43-10"/>
          <p:cNvSpPr/>
          <p:nvPr/>
        </p:nvSpPr>
        <p:spPr>
          <a:xfrm>
            <a:off x="952500" y="2133600"/>
            <a:ext cx="10287000" cy="2933700"/>
          </a:xfrm>
          <a:prstGeom prst="rect">
            <a:avLst/>
          </a:prstGeom>
          <a:noFill/>
          <a:ln>
            <a:noFill/>
          </a:ln>
        </p:spPr>
        <p:txBody>
          <a:bodyPr wrap="none" lIns="114300" tIns="50190" rIns="0" bIns="0" anchor="t" anchorCtr="0">
            <a:noAutofit/>
          </a:bodyPr>
          <a:lstStyle/>
          <a:p>
            <a:pPr algn="l">
              <a:lnSpc>
                <a:spcPts val="2425"/>
              </a:lnSpc>
            </a:pP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ans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02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factor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2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i; j++) {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factor *= j;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ans += factor; 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</a:t>
            </a:r>
            <a:r>
              <a:rPr lang="zh-CN" altLang="en-US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把</a:t>
            </a:r>
            <a:r>
              <a:rPr lang="zh-CN" altLang="en-US" sz="2020" dirty="0">
                <a:solidFill>
                  <a:srgbClr val="008000"/>
                </a:solidFill>
                <a:ea typeface="Microsoft YaHei"/>
              </a:rPr>
              <a:t> 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i!</a:t>
            </a:r>
            <a:r>
              <a:rPr lang="en-US" alt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en-US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的值累加起来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ans;</a:t>
            </a:r>
          </a:p>
        </p:txBody>
      </p:sp>
      <p:sp>
        <p:nvSpPr>
          <p:cNvPr id="13" name="FilledText 43-13"/>
          <p:cNvSpPr/>
          <p:nvPr/>
        </p:nvSpPr>
        <p:spPr>
          <a:xfrm>
            <a:off x="1047750" y="5311807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ans += factor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放在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内层结束后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不可以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放进内层，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否则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会连中间乘积一起加进去。</a:t>
            </a:r>
            <a:br>
              <a:rPr dirty="0"/>
            </a:b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全部阶乘都加入总和后，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就可以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在外层循环后输出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ans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197507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7165632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4-7"/>
          <p:cNvSpPr/>
          <p:nvPr/>
        </p:nvSpPr>
        <p:spPr>
          <a:xfrm>
            <a:off x="1047750" y="1514475"/>
            <a:ext cx="10096500" cy="447675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4-7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　阶乘之和：完整程序</a:t>
            </a:r>
          </a:p>
        </p:txBody>
      </p:sp>
      <p:sp>
        <p:nvSpPr>
          <p:cNvPr id="10" name="FilledText 44-10"/>
          <p:cNvSpPr/>
          <p:nvPr/>
        </p:nvSpPr>
        <p:spPr>
          <a:xfrm>
            <a:off x="1047750" y="2073371"/>
            <a:ext cx="7334250" cy="3797332"/>
          </a:xfrm>
          <a:prstGeom prst="rect">
            <a:avLst/>
          </a:prstGeom>
          <a:noFill/>
          <a:ln>
            <a:noFill/>
          </a:ln>
        </p:spPr>
        <p:txBody>
          <a:bodyPr wrap="none" lIns="114300" tIns="50013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main() {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n;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cin &gt;&gt; n;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ans = </a:t>
            </a:r>
            <a:r>
              <a:rPr lang="en-US" sz="20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0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factor = </a:t>
            </a:r>
            <a:r>
              <a:rPr lang="en-US" sz="20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lang="en-US" sz="20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j = </a:t>
            </a:r>
            <a:r>
              <a:rPr lang="en-US" sz="20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j &lt;= i; j++) {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    factor *= j;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}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ans += factor;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cout &lt;&lt; ans;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sz="2000" dirty="0"/>
            </a:br>
            <a:r>
              <a:rPr lang="en-US" sz="20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A2B19A-F40E-5815-804E-32D8AE31B699}"/>
              </a:ext>
            </a:extLst>
          </p:cNvPr>
          <p:cNvSpPr txBox="1"/>
          <p:nvPr/>
        </p:nvSpPr>
        <p:spPr>
          <a:xfrm>
            <a:off x="2133600" y="5870703"/>
            <a:ext cx="807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请将本代码写在</a:t>
            </a:r>
            <a:r>
              <a:rPr lang="en-US" altLang="zh-CN" sz="2000" dirty="0"/>
              <a:t>Dev C++</a:t>
            </a:r>
            <a:r>
              <a:rPr lang="zh-CN" altLang="en-US" sz="2000" dirty="0"/>
              <a:t>中进行测试，无误后提交到 </a:t>
            </a:r>
            <a:r>
              <a:rPr lang="en-US" altLang="zh-CN" sz="2000" dirty="0"/>
              <a:t>OJ </a:t>
            </a:r>
            <a:r>
              <a:rPr lang="zh-CN" altLang="en-US" sz="2000" dirty="0"/>
              <a:t>中进行评测</a:t>
            </a:r>
          </a:p>
        </p:txBody>
      </p:sp>
    </p:spTree>
    <p:extLst>
      <p:ext uri="{BB962C8B-B14F-4D97-AF65-F5344CB8AC3E}">
        <p14:creationId xmlns:p14="http://schemas.microsoft.com/office/powerpoint/2010/main" val="3911260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5-7"/>
          <p:cNvSpPr/>
          <p:nvPr/>
        </p:nvSpPr>
        <p:spPr>
          <a:xfrm>
            <a:off x="1047750" y="1514475"/>
            <a:ext cx="100965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835"/>
              </a:lnSpc>
            </a:pP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观察代码的执行过程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graphicFrame>
        <p:nvGraphicFramePr>
          <p:cNvPr id="9" name="execution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505871"/>
              </p:ext>
            </p:extLst>
          </p:nvPr>
        </p:nvGraphicFramePr>
        <p:xfrm>
          <a:off x="952500" y="2276475"/>
          <a:ext cx="10287000" cy="29527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935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5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1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4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i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factor的变化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加入的阶乘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ans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 </a:t>
                      </a:r>
                      <a:r>
                        <a:rPr lang="en-US" alt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x 1</a:t>
                      </a:r>
                      <a:endParaRPr lang="en-US" sz="2020" b="0" dirty="0">
                        <a:solidFill>
                          <a:srgbClr val="000000"/>
                        </a:solidFill>
                        <a:latin typeface="Consolas"/>
                        <a:ea typeface="微软雅黑"/>
                        <a:cs typeface="Consolas"/>
                      </a:endParaRP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1! = 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0+1=1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2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alt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 x 1 x 2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2! = 2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1+2=3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3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alt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 x 1 x 2 x 3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3! = 6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3+6=9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4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altLang="zh-CN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 x 1 x 2 x 3 x 4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4! = 24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9+24=33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FilledText 45-11"/>
          <p:cNvSpPr/>
          <p:nvPr/>
        </p:nvSpPr>
        <p:spPr>
          <a:xfrm>
            <a:off x="1062990" y="5759480"/>
            <a:ext cx="10096500" cy="412720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ts val="2727"/>
              </a:lnSpc>
            </a:pP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n=4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，最终得到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33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。每轮算完一个阶乘，再把它加入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ans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alt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中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42925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4645924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6-7"/>
          <p:cNvSpPr/>
          <p:nvPr/>
        </p:nvSpPr>
        <p:spPr>
          <a:xfrm>
            <a:off x="1047750" y="2241705"/>
            <a:ext cx="10096500" cy="1485897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刚才的方法每项都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会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从头计算。</a:t>
            </a:r>
            <a:r>
              <a:rPr lang="en-US" alt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factor</a:t>
            </a:r>
            <a:br>
              <a:rPr dirty="0"/>
            </a:b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可是如果不重置的话，就会发生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算完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2!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 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factor=2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不重置，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算 </a:t>
            </a:r>
            <a:r>
              <a:rPr lang="en-US" altLang="zh-CN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3!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又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会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乘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，就得到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3=12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3!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应该是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6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46-10"/>
          <p:cNvSpPr/>
          <p:nvPr/>
        </p:nvSpPr>
        <p:spPr>
          <a:xfrm>
            <a:off x="1047750" y="4175277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把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上一项的乘积混进了这一项，结果就错了。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因此，这个算法开始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每一项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都要执行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factor=1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46-13"/>
          <p:cNvSpPr/>
          <p:nvPr/>
        </p:nvSpPr>
        <p:spPr>
          <a:xfrm>
            <a:off x="1047750" y="5418456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  <a:cs typeface="Consolas"/>
              </a:rPr>
              <a:t>而 </a:t>
            </a:r>
            <a:r>
              <a:rPr lang="en-US" sz="210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ans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还要记住前面各项的总和，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所以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不能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在计算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一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项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的时候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清零。</a:t>
            </a:r>
            <a:br>
              <a:rPr dirty="0"/>
            </a:b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故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变量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需要保留的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结果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不同，初始化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位置也不同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9348713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如果</a:t>
            </a:r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不重置 factor，</a:t>
            </a: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把它跟 </a:t>
            </a:r>
            <a:r>
              <a:rPr lang="en-US" altLang="zh-CN" sz="2550" b="1" dirty="0" err="1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ans</a:t>
            </a:r>
            <a:r>
              <a:rPr lang="en-US" alt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 </a:t>
            </a:r>
            <a:r>
              <a:rPr lang="zh-CN" altLang="en-US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一样放在最外面</a:t>
            </a:r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会发生什么？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951439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51816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1624520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7-7"/>
          <p:cNvSpPr/>
          <p:nvPr/>
        </p:nvSpPr>
        <p:spPr>
          <a:xfrm>
            <a:off x="1047750" y="2143125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13! = 6227020800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，已经超过</a:t>
            </a:r>
            <a:r>
              <a:rPr lang="en-US" alt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int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的上限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2147483647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</a:rPr>
              <a:t>循环变量 </a:t>
            </a:r>
            <a:r>
              <a:rPr lang="en-US" sz="210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j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用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int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足够，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但是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乘积和总和却放不下。</a:t>
            </a:r>
          </a:p>
        </p:txBody>
      </p:sp>
      <p:sp>
        <p:nvSpPr>
          <p:cNvPr id="10" name="FilledText 47-10"/>
          <p:cNvSpPr/>
          <p:nvPr/>
        </p:nvSpPr>
        <p:spPr>
          <a:xfrm>
            <a:off x="1047750" y="3581400"/>
            <a:ext cx="10458450" cy="110490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不过这些值能放进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long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long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中，所以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factor </a:t>
            </a:r>
            <a:r>
              <a:rPr lang="zh-CN" altLang="en-US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和</a:t>
            </a:r>
            <a:r>
              <a:rPr lang="zh-CN" altLang="en-US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b="1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ans</a:t>
            </a:r>
            <a:r>
              <a:rPr lang="en-US" altLang="zh-CN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zh-CN" altLang="en-US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都用</a:t>
            </a:r>
            <a:r>
              <a:rPr lang="zh-CN" altLang="en-US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long </a:t>
            </a:r>
            <a:r>
              <a:rPr lang="en-US" altLang="zh-CN" sz="2100" b="1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long</a:t>
            </a:r>
            <a:r>
              <a:rPr lang="en-US" altLang="zh-CN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zh-CN" altLang="en-US" sz="2100" b="1" dirty="0">
                <a:solidFill>
                  <a:srgbClr val="202B3A"/>
                </a:solidFill>
                <a:latin typeface="+mj-ea"/>
                <a:ea typeface="+mj-ea"/>
                <a:cs typeface="Consolas"/>
              </a:rPr>
              <a:t>数据类型</a:t>
            </a: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  <a:cs typeface="Microsoft YaHei"/>
              </a:rPr>
              <a:t>。</a:t>
            </a:r>
            <a:br>
              <a:rPr lang="en-US" altLang="zh-CN" sz="2400" dirty="0">
                <a:latin typeface="+mj-ea"/>
                <a:ea typeface="+mj-ea"/>
              </a:rPr>
            </a:b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如果先在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int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中溢出，再存入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long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long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，错误的结果也不会恢复。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阶乘这么大，用什么类型保存？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280411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3" name="FilledText 47-10">
            <a:extLst>
              <a:ext uri="{FF2B5EF4-FFF2-40B4-BE49-F238E27FC236}">
                <a16:creationId xmlns:a16="http://schemas.microsoft.com/office/drawing/2014/main" id="{53FC8881-352F-B852-2A4B-205CB8261AAA}"/>
              </a:ext>
            </a:extLst>
          </p:cNvPr>
          <p:cNvSpPr/>
          <p:nvPr/>
        </p:nvSpPr>
        <p:spPr>
          <a:xfrm>
            <a:off x="1047750" y="5137785"/>
            <a:ext cx="10458450" cy="10572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long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long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可以储存的最大值非常大，可以达到万亿兆的级别</a:t>
            </a: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  <a:cs typeface="Microsoft YaHei"/>
              </a:rPr>
              <a:t>。</a:t>
            </a:r>
            <a:br>
              <a:rPr lang="en-US" altLang="zh-CN" sz="2100" dirty="0">
                <a:latin typeface="+mj-ea"/>
                <a:ea typeface="+mj-ea"/>
              </a:rPr>
            </a:br>
            <a:r>
              <a:rPr lang="zh-CN" altLang="en-US" sz="2100" dirty="0">
                <a:latin typeface="+mj-ea"/>
                <a:ea typeface="+mj-ea"/>
              </a:rPr>
              <a:t>所以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以后如果需要储存特别大的数，就可以使用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long </a:t>
            </a:r>
            <a:r>
              <a:rPr lang="en-US" altLang="zh-CN" sz="2100" dirty="0" err="1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long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4" name="Line 11">
            <a:extLst>
              <a:ext uri="{FF2B5EF4-FFF2-40B4-BE49-F238E27FC236}">
                <a16:creationId xmlns:a16="http://schemas.microsoft.com/office/drawing/2014/main" id="{D5F14394-865C-AEAD-66CB-2EBD57C2A3FA}"/>
              </a:ext>
            </a:extLst>
          </p:cNvPr>
          <p:cNvSpPr/>
          <p:nvPr/>
        </p:nvSpPr>
        <p:spPr>
          <a:xfrm>
            <a:off x="1047750" y="4888231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48-7"/>
          <p:cNvSpPr/>
          <p:nvPr/>
        </p:nvSpPr>
        <p:spPr>
          <a:xfrm>
            <a:off x="1047750" y="1448402"/>
            <a:ext cx="10096500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改进写法：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已经算出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3!=1</a:t>
            </a:r>
            <a:r>
              <a:rPr 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，再乘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4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就得到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4!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，不用从头重算。</a:t>
            </a:r>
            <a:br>
              <a:rPr dirty="0"/>
            </a:b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利用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i! = (i-1)! </a:t>
            </a:r>
            <a:r>
              <a:rPr 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×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i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，可以保留上一个阶乘。</a:t>
            </a:r>
          </a:p>
        </p:txBody>
      </p:sp>
      <p:sp>
        <p:nvSpPr>
          <p:cNvPr id="10" name="FilledText 48-10"/>
          <p:cNvSpPr/>
          <p:nvPr/>
        </p:nvSpPr>
        <p:spPr>
          <a:xfrm>
            <a:off x="952500" y="2676525"/>
            <a:ext cx="10287000" cy="2451068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025"/>
              </a:lnSpc>
            </a:pP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long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ans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, factor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/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/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factor *= i;</a:t>
            </a:r>
            <a:br/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ans += factor;</a:t>
            </a:r>
            <a:br/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  <a:br/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ans;</a:t>
            </a:r>
          </a:p>
        </p:txBody>
      </p:sp>
      <p:sp>
        <p:nvSpPr>
          <p:cNvPr id="13" name="FilledText 48-13"/>
          <p:cNvSpPr/>
          <p:nvPr/>
        </p:nvSpPr>
        <p:spPr>
          <a:xfrm>
            <a:off x="1047750" y="5343526"/>
            <a:ext cx="10382250" cy="990606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这次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factor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放在循环外，因为新方法需要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保留上一项结果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en-US" altLang="zh-CN" sz="202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这种方法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减少了重复乘法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，效率会更高。</a:t>
            </a:r>
            <a:endParaRPr lang="zh-CN" sz="202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Line 8"/>
          <p:cNvSpPr/>
          <p:nvPr/>
        </p:nvSpPr>
        <p:spPr>
          <a:xfrm>
            <a:off x="1047750" y="5213318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29048599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1-7"/>
          <p:cNvSpPr/>
          <p:nvPr/>
        </p:nvSpPr>
        <p:spPr>
          <a:xfrm>
            <a:off x="1047750" y="2143126"/>
            <a:ext cx="10096500" cy="61284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回看书本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P54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至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55 </a:t>
            </a: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  <a:cs typeface="Consolas"/>
              </a:rPr>
              <a:t>进行总结复习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：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1962076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阶乘之和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总结</a:t>
            </a:r>
            <a:endParaRPr lang="zh-CN" sz="255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35D8342-9F35-8047-5DF7-30866E8E8076}"/>
              </a:ext>
            </a:extLst>
          </p:cNvPr>
          <p:cNvSpPr txBox="1"/>
          <p:nvPr/>
        </p:nvSpPr>
        <p:spPr>
          <a:xfrm>
            <a:off x="990600" y="2971800"/>
            <a:ext cx="10471404" cy="100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外层循环</a:t>
            </a:r>
            <a:r>
              <a:rPr lang="zh-CN" altLang="en-US" sz="21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决定当前该算哪个数字的阶乘并负责最终的累加</a:t>
            </a:r>
            <a:r>
              <a:rPr lang="zh-CN" altLang="en-US" sz="2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内层循环</a:t>
            </a:r>
            <a:r>
              <a:rPr lang="zh-CN" altLang="en-US" sz="21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是一个计算器，专门负责把当前数字的阶乘算出来</a:t>
            </a:r>
            <a:r>
              <a:rPr lang="zh-CN" altLang="en-US" sz="2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6476011-BB89-B8F1-D216-234CC64B29EC}"/>
                  </a:ext>
                </a:extLst>
              </p:cNvPr>
              <p:cNvSpPr txBox="1"/>
              <p:nvPr/>
            </p:nvSpPr>
            <p:spPr>
              <a:xfrm>
                <a:off x="990600" y="4346302"/>
                <a:ext cx="10529570" cy="1978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100" dirty="0">
                    <a:effectLst/>
                    <a:latin typeface="+mn-lt"/>
                    <a:ea typeface="微软雅黑" panose="020B0503020204020204" pitchFamily="34" charset="-122"/>
                  </a:rPr>
                  <a:t>其中累乘器 </a:t>
                </a:r>
                <a:r>
                  <a:rPr lang="en-US" altLang="zh-CN" sz="2100" dirty="0">
                    <a:solidFill>
                      <a:srgbClr val="C00000"/>
                    </a:solidFill>
                    <a:effectLst/>
                    <a:latin typeface="+mn-lt"/>
                    <a:ea typeface="微软雅黑" panose="020B0503020204020204" pitchFamily="34" charset="-122"/>
                  </a:rPr>
                  <a:t>factor</a:t>
                </a:r>
                <a:r>
                  <a:rPr lang="zh-CN" altLang="en-US" sz="2100" dirty="0">
                    <a:effectLst/>
                    <a:latin typeface="+mn-lt"/>
                    <a:ea typeface="微软雅黑" panose="020B0503020204020204" pitchFamily="34" charset="-122"/>
                  </a:rPr>
                  <a:t> 必须声明在内层循环的外面、外层循环的里面。这保证了每当外层循环进入下一轮（例如从算 </a:t>
                </a:r>
                <a14:m>
                  <m:oMath xmlns:m="http://schemas.openxmlformats.org/officeDocument/2006/math">
                    <m:r>
                      <a:rPr lang="en-US" altLang="zh-CN" sz="21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2!</m:t>
                    </m:r>
                  </m:oMath>
                </a14:m>
                <a:r>
                  <a:rPr lang="en-US" altLang="zh-CN" sz="2100" dirty="0">
                    <a:effectLst/>
                    <a:latin typeface="+mn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100" dirty="0">
                    <a:effectLst/>
                    <a:latin typeface="+mn-lt"/>
                    <a:ea typeface="微软雅黑" panose="020B0503020204020204" pitchFamily="34" charset="-122"/>
                  </a:rPr>
                  <a:t>变成算 </a:t>
                </a:r>
                <a14:m>
                  <m:oMath xmlns:m="http://schemas.openxmlformats.org/officeDocument/2006/math">
                    <m:r>
                      <a:rPr lang="en-US" altLang="zh-CN" sz="21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3!</m:t>
                    </m:r>
                  </m:oMath>
                </a14:m>
                <a:r>
                  <a:rPr lang="zh-CN" altLang="en-US" sz="2100" dirty="0">
                    <a:effectLst/>
                    <a:latin typeface="+mn-lt"/>
                    <a:ea typeface="微软雅黑" panose="020B0503020204020204" pitchFamily="34" charset="-122"/>
                  </a:rPr>
                  <a:t>）时，</a:t>
                </a:r>
                <a:r>
                  <a:rPr lang="en-US" altLang="zh-CN" sz="2100" dirty="0">
                    <a:solidFill>
                      <a:srgbClr val="C00000"/>
                    </a:solidFill>
                    <a:latin typeface="+mn-lt"/>
                    <a:ea typeface="微软雅黑" panose="020B0503020204020204" pitchFamily="34" charset="-122"/>
                  </a:rPr>
                  <a:t> factor </a:t>
                </a:r>
                <a:r>
                  <a:rPr lang="zh-CN" altLang="en-US" sz="2100" dirty="0">
                    <a:effectLst/>
                    <a:latin typeface="+mn-lt"/>
                    <a:ea typeface="微软雅黑" panose="020B0503020204020204" pitchFamily="34" charset="-122"/>
                  </a:rPr>
                  <a:t> 都能重新从 </a:t>
                </a:r>
                <a:r>
                  <a:rPr lang="en-US" altLang="zh-CN" sz="2100" dirty="0">
                    <a:effectLst/>
                    <a:latin typeface="+mn-lt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100" dirty="0">
                    <a:effectLst/>
                    <a:latin typeface="+mn-lt"/>
                    <a:ea typeface="微软雅黑" panose="020B0503020204020204" pitchFamily="34" charset="-122"/>
                  </a:rPr>
                  <a:t>开始计算。如果把它写在所有循环的最外面，会导致以前的乘积被带入到下一次计算中，引发连环错误。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6476011-BB89-B8F1-D216-234CC64B2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346302"/>
                <a:ext cx="10529570" cy="1978298"/>
              </a:xfrm>
              <a:prstGeom prst="rect">
                <a:avLst/>
              </a:prstGeom>
              <a:blipFill>
                <a:blip r:embed="rId3"/>
                <a:stretch>
                  <a:fillRect l="-695" b="-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Line 8">
            <a:extLst>
              <a:ext uri="{FF2B5EF4-FFF2-40B4-BE49-F238E27FC236}">
                <a16:creationId xmlns:a16="http://schemas.microsoft.com/office/drawing/2014/main" id="{AD66FE6A-A68E-0115-9F28-37932A11D3F4}"/>
              </a:ext>
            </a:extLst>
          </p:cNvPr>
          <p:cNvSpPr/>
          <p:nvPr/>
        </p:nvSpPr>
        <p:spPr>
          <a:xfrm>
            <a:off x="990600" y="4191299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5A3A1957-0DB7-F5E5-C058-BD441093D30F}"/>
              </a:ext>
            </a:extLst>
          </p:cNvPr>
          <p:cNvSpPr/>
          <p:nvPr/>
        </p:nvSpPr>
        <p:spPr>
          <a:xfrm>
            <a:off x="990600" y="28194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3828029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2-7"/>
          <p:cNvSpPr/>
          <p:nvPr/>
        </p:nvSpPr>
        <p:spPr>
          <a:xfrm>
            <a:off x="1047750" y="2143125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输入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n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x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，统计从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到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n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的所有整数中，数字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x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出现的总次数。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 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≤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n 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≤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⁶，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0 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≤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x </a:t>
            </a:r>
            <a:r>
              <a:rPr 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≤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9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52-10"/>
          <p:cNvSpPr/>
          <p:nvPr/>
        </p:nvSpPr>
        <p:spPr>
          <a:xfrm>
            <a:off x="1047750" y="3403600"/>
            <a:ext cx="10096500" cy="113919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例如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n=12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x=1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：</a:t>
            </a:r>
            <a:br>
              <a:rPr sz="2100" dirty="0">
                <a:latin typeface="+mn-lt"/>
              </a:rPr>
            </a:br>
            <a:r>
              <a:rPr lang="zh-CN" altLang="en-US" sz="2100" dirty="0">
                <a:latin typeface="+mn-lt"/>
              </a:rPr>
              <a:t>在 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Microsoft YaHei"/>
              </a:rPr>
              <a:t>1~12 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</a:rPr>
              <a:t>的数字中 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10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12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各贡献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而 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11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贡献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2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次。</a:t>
            </a:r>
            <a:br>
              <a:rPr sz="2100" dirty="0">
                <a:latin typeface="+mn-lt"/>
              </a:rPr>
            </a:b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加起来，数字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共出现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5 </a:t>
            </a:r>
            <a:r>
              <a:rPr lang="zh-CN" sz="2100" b="1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次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52-13"/>
          <p:cNvSpPr/>
          <p:nvPr/>
        </p:nvSpPr>
        <p:spPr>
          <a:xfrm>
            <a:off x="1047750" y="5029200"/>
            <a:ext cx="10096500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一个整数可能有多个数位等于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x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，每一位都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需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要计入。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例如检查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，找到第一个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后，还要检查另一个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631076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 4-8　计数问题（书本 P56）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134678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47750" y="4721542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3891086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3-7"/>
          <p:cNvSpPr/>
          <p:nvPr/>
        </p:nvSpPr>
        <p:spPr>
          <a:xfrm>
            <a:off x="1047750" y="2095024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外层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循环可以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依次取出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2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3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、…、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n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。</a:t>
            </a:r>
            <a:br>
              <a:rPr dirty="0">
                <a:latin typeface="+mn-lt"/>
              </a:rPr>
            </a:b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范围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是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已知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的从 </a:t>
            </a:r>
            <a:r>
              <a:rPr lang="en-US" alt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1~n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，</a:t>
            </a:r>
            <a:r>
              <a:rPr lang="zh-CN" altLang="en-US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故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可以用</a:t>
            </a:r>
            <a:r>
              <a:rPr lang="en-US" sz="2100" dirty="0">
                <a:solidFill>
                  <a:srgbClr val="202B3A"/>
                </a:solidFill>
                <a:latin typeface="+mn-lt"/>
                <a:ea typeface="Consolas"/>
                <a:cs typeface="Consolas"/>
              </a:rPr>
              <a:t> for </a:t>
            </a:r>
            <a:r>
              <a:rPr lang="zh-CN" sz="2100" dirty="0">
                <a:solidFill>
                  <a:srgbClr val="202B3A"/>
                </a:solidFill>
                <a:latin typeface="+mn-lt"/>
                <a:ea typeface="Microsoft YaHei"/>
                <a:cs typeface="Microsoft YaHei"/>
              </a:rPr>
              <a:t>逐个枚举整数。</a:t>
            </a:r>
          </a:p>
        </p:txBody>
      </p:sp>
      <p:sp>
        <p:nvSpPr>
          <p:cNvPr id="10" name="FilledText 53-10"/>
          <p:cNvSpPr/>
          <p:nvPr/>
        </p:nvSpPr>
        <p:spPr>
          <a:xfrm>
            <a:off x="1047750" y="3358515"/>
            <a:ext cx="10096500" cy="113919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拿到一个整数，还要检查它的每一位。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例如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1020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，要检查个位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、十位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、百位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、千位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</a:rPr>
              <a:t>如果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每找到一位等于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x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最终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答案就加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53-13"/>
          <p:cNvSpPr/>
          <p:nvPr/>
        </p:nvSpPr>
        <p:spPr>
          <a:xfrm>
            <a:off x="1034796" y="5181600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可以把外层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循环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想成送来整数的传送带。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内层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则要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检查当前整数的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所有数位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，检查完，再接下一个整数。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先取一个整数，再检查它的每一位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47750" y="3237071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17270" y="50292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4447382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4-7"/>
          <p:cNvSpPr/>
          <p:nvPr/>
        </p:nvSpPr>
        <p:spPr>
          <a:xfrm>
            <a:off x="1047750" y="2143125"/>
            <a:ext cx="10096500" cy="113919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怎样取出一个整数的个位？用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1020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试试：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1020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除以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，商是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，余数是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102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除以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，商是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，余数是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54-10"/>
          <p:cNvSpPr/>
          <p:nvPr/>
        </p:nvSpPr>
        <p:spPr>
          <a:xfrm>
            <a:off x="1047750" y="3993356"/>
            <a:ext cx="10096500" cy="98679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对这里的正整数，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除以</a:t>
            </a:r>
            <a:r>
              <a:rPr lang="en-US" sz="210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10 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的余数</a:t>
            </a:r>
            <a:r>
              <a:rPr lang="en-US" alt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(</a:t>
            </a:r>
            <a:r>
              <a:rPr lang="zh-CN" altLang="en-US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提取器</a:t>
            </a:r>
            <a:r>
              <a:rPr lang="en-US" alt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)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正好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是个位数字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代码写成：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int digit = </a:t>
            </a:r>
            <a:r>
              <a:rPr lang="en-US" altLang="zh-CN" sz="2100" dirty="0" err="1">
                <a:solidFill>
                  <a:srgbClr val="C00000"/>
                </a:solidFill>
                <a:ea typeface="Consolas"/>
              </a:rPr>
              <a:t>tmp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 % 10;</a:t>
            </a:r>
          </a:p>
        </p:txBody>
      </p:sp>
      <p:sp>
        <p:nvSpPr>
          <p:cNvPr id="13" name="FilledText 54-13"/>
          <p:cNvSpPr/>
          <p:nvPr/>
        </p:nvSpPr>
        <p:spPr>
          <a:xfrm>
            <a:off x="1047750" y="5252085"/>
            <a:ext cx="10096500" cy="986790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</a:rPr>
              <a:t>当 </a:t>
            </a:r>
            <a:r>
              <a:rPr lang="en-US" sz="210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tmp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=1020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digit=0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；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tmp=102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digit=2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个位已经取出来了，怎样继续处理前面的数位？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怎样取出当前整数的个位？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1" name="Line 11"/>
          <p:cNvSpPr/>
          <p:nvPr/>
        </p:nvSpPr>
        <p:spPr>
          <a:xfrm>
            <a:off x="1055116" y="3803333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55116" y="5107941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8776672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5-7"/>
          <p:cNvSpPr/>
          <p:nvPr/>
        </p:nvSpPr>
        <p:spPr>
          <a:xfrm>
            <a:off x="1047750" y="2143125"/>
            <a:ext cx="10096500" cy="1928956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可以利用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/ 10</a:t>
            </a:r>
            <a:r>
              <a:rPr lang="en-US" sz="2100" dirty="0">
                <a:solidFill>
                  <a:srgbClr val="202B3A"/>
                </a:solidFill>
                <a:ea typeface="Consolas"/>
              </a:rPr>
              <a:t>(</a:t>
            </a:r>
            <a:r>
              <a:rPr lang="zh-CN" altLang="en-US" sz="2100" dirty="0">
                <a:solidFill>
                  <a:srgbClr val="202B3A"/>
                </a:solidFill>
                <a:latin typeface="+mj-ea"/>
                <a:ea typeface="+mj-ea"/>
              </a:rPr>
              <a:t>削减器</a:t>
            </a:r>
            <a:r>
              <a:rPr lang="en-US" sz="2100" dirty="0">
                <a:solidFill>
                  <a:srgbClr val="202B3A"/>
                </a:solidFill>
                <a:ea typeface="Consolas"/>
              </a:rPr>
              <a:t>)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</a:rPr>
              <a:t>削去数字的最后一位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：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1020 / 10 = 102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ts val="2925"/>
              </a:lnSpc>
            </a:pP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102 / 10 = 10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ts val="2925"/>
              </a:lnSpc>
            </a:pP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10 / 10 = 1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ts val="2925"/>
              </a:lnSpc>
            </a:pP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 / 10 = 0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55-10"/>
          <p:cNvSpPr/>
          <p:nvPr/>
        </p:nvSpPr>
        <p:spPr>
          <a:xfrm>
            <a:off x="1034796" y="4257517"/>
            <a:ext cx="10096500" cy="7677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检查完个位，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就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执行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tmp = tmp / 10;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，也可写成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tmp /= 10;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刚检查过的个位就去掉了，剩下的数可以继续检查。</a:t>
            </a:r>
          </a:p>
        </p:txBody>
      </p:sp>
      <p:sp>
        <p:nvSpPr>
          <p:cNvPr id="13" name="FilledText 55-13"/>
          <p:cNvSpPr/>
          <p:nvPr/>
        </p:nvSpPr>
        <p:spPr>
          <a:xfrm>
            <a:off x="1047750" y="5314949"/>
            <a:ext cx="10471404" cy="92011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每轮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都可以</a:t>
            </a:r>
            <a:r>
              <a:rPr 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先取个位，再去掉个位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r>
              <a:rPr lang="zh-CN" altLang="en-US" sz="2100" dirty="0"/>
              <a:t>当</a:t>
            </a:r>
            <a:r>
              <a:rPr lang="zh-CN" altLang="en-US" dirty="0"/>
              <a:t> </a:t>
            </a:r>
            <a:r>
              <a:rPr lang="en-US" sz="210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tmp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变成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 </a:t>
            </a:r>
            <a:r>
              <a:rPr lang="zh-CN" altLang="en-US" sz="2100" dirty="0">
                <a:solidFill>
                  <a:srgbClr val="202B3A"/>
                </a:solidFill>
                <a:latin typeface="+mn-ea"/>
                <a:ea typeface="+mn-ea"/>
                <a:cs typeface="Consolas"/>
              </a:rPr>
              <a:t>的时候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，说明原数已经全部处理完。</a:t>
            </a:r>
            <a:endParaRPr lang="en-US" alt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故如果 </a:t>
            </a:r>
            <a:r>
              <a:rPr lang="zh-CN" alt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先取个位，再去掉个位</a:t>
            </a:r>
            <a:r>
              <a:rPr lang="en-US" altLang="zh-CN" sz="210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的流程如果反复执行，就能得到数字的每一位。</a:t>
            </a:r>
            <a:endParaRPr lang="zh-CN" sz="210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5886227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检查完个位，怎样继续</a:t>
            </a:r>
            <a:r>
              <a:rPr lang="zh-CN" altLang="en-US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处理前面的部分</a:t>
            </a:r>
            <a:r>
              <a:rPr lang="zh-CN" sz="255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34796" y="5165328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3" name="Line 12">
            <a:extLst>
              <a:ext uri="{FF2B5EF4-FFF2-40B4-BE49-F238E27FC236}">
                <a16:creationId xmlns:a16="http://schemas.microsoft.com/office/drawing/2014/main" id="{6DC2323C-2E79-C451-8072-7AFA690F6230}"/>
              </a:ext>
            </a:extLst>
          </p:cNvPr>
          <p:cNvSpPr/>
          <p:nvPr/>
        </p:nvSpPr>
        <p:spPr>
          <a:xfrm>
            <a:off x="1047750" y="4072081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6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只要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tmp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还不是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0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，就</a:t>
            </a: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可以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继续取个位、去掉个位。用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while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表达这个过程。</a:t>
            </a:r>
          </a:p>
        </p:txBody>
      </p:sp>
      <p:sp>
        <p:nvSpPr>
          <p:cNvPr id="10" name="FilledText 56-10"/>
          <p:cNvSpPr/>
          <p:nvPr/>
        </p:nvSpPr>
        <p:spPr>
          <a:xfrm>
            <a:off x="952500" y="2178082"/>
            <a:ext cx="10287000" cy="2962275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725"/>
              </a:lnSpc>
            </a:pP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tmp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1020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while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(tmp !=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digit = tmp %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cout &lt;&lt; digit &lt;&lt; </a:t>
            </a:r>
            <a:r>
              <a:rPr lang="en-US" sz="2100" dirty="0">
                <a:solidFill>
                  <a:srgbClr val="A31515"/>
                </a:solidFill>
                <a:latin typeface="Consolas"/>
                <a:ea typeface="Consolas"/>
                <a:cs typeface="Consolas"/>
              </a:rPr>
              <a:t>“ ”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</a:t>
            </a:r>
            <a:r>
              <a:rPr lang="zh-CN" altLang="en-US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输出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每一位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tmp /=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56-13"/>
          <p:cNvSpPr/>
          <p:nvPr/>
        </p:nvSpPr>
        <p:spPr>
          <a:xfrm>
            <a:off x="1047750" y="5373370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输出为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0 2 0 1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，顺序是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从个位向高位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不可以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漏写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tmp/=10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tmp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不变，程序就会一直检查同一位。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226082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7-7"/>
          <p:cNvSpPr/>
          <p:nvPr/>
        </p:nvSpPr>
        <p:spPr>
          <a:xfrm>
            <a:off x="952500" y="1419224"/>
            <a:ext cx="10096500" cy="7524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ts val="2835"/>
              </a:lnSpc>
            </a:pPr>
            <a:r>
              <a:rPr lang="zh-CN" altLang="en-US" sz="21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假设数字是</a:t>
            </a:r>
            <a:r>
              <a:rPr lang="en-US" sz="21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1020</a:t>
            </a:r>
            <a:r>
              <a:rPr lang="en-US" sz="2100" b="1" dirty="0">
                <a:solidFill>
                  <a:srgbClr val="244D87"/>
                </a:solidFill>
                <a:ea typeface="Consolas"/>
              </a:rPr>
              <a:t>,</a:t>
            </a:r>
            <a:r>
              <a:rPr lang="zh-CN" altLang="en-US" sz="2100" b="1" dirty="0">
                <a:solidFill>
                  <a:srgbClr val="244D87"/>
                </a:solidFill>
                <a:ea typeface="Consolas"/>
              </a:rPr>
              <a:t> </a:t>
            </a:r>
            <a:r>
              <a:rPr lang="zh-CN" altLang="en-US" sz="2100" b="1" dirty="0">
                <a:solidFill>
                  <a:srgbClr val="244D87"/>
                </a:solidFill>
                <a:latin typeface="Microsoft YaHei"/>
                <a:ea typeface="Microsoft YaHei"/>
              </a:rPr>
              <a:t>需要</a:t>
            </a:r>
            <a:r>
              <a:rPr lang="zh-CN" sz="21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统计</a:t>
            </a:r>
            <a:r>
              <a:rPr lang="en-US" sz="21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x=0</a:t>
            </a:r>
            <a:r>
              <a:rPr lang="zh-CN" sz="21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：</a:t>
            </a:r>
            <a:endParaRPr lang="en-US" altLang="zh-CN" sz="2100" b="1" dirty="0">
              <a:solidFill>
                <a:srgbClr val="244D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lnSpc>
                <a:spcPts val="2835"/>
              </a:lnSpc>
            </a:pPr>
            <a:r>
              <a:rPr lang="zh-CN" altLang="en-US" sz="21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那么就可以</a:t>
            </a:r>
            <a:r>
              <a:rPr lang="zh-CN" sz="21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每轮取个位、检查是否等于</a:t>
            </a:r>
            <a:r>
              <a:rPr lang="en-US" sz="21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0</a:t>
            </a:r>
            <a:r>
              <a:rPr lang="zh-CN" sz="21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，再执行</a:t>
            </a:r>
            <a:r>
              <a:rPr lang="en-US" sz="21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tmp/=10</a:t>
            </a:r>
            <a:r>
              <a:rPr lang="zh-CN" sz="21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graphicFrame>
        <p:nvGraphicFramePr>
          <p:cNvPr id="9" name="execution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510510"/>
              </p:ext>
            </p:extLst>
          </p:nvPr>
        </p:nvGraphicFramePr>
        <p:xfrm>
          <a:off x="952500" y="2371725"/>
          <a:ext cx="10287000" cy="29527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36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4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本轮tmp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digit=tmp%10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本位等于0？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altLang="zh-CN" sz="2020" b="1" dirty="0" err="1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tmp</a:t>
                      </a:r>
                      <a:r>
                        <a:rPr lang="en-US" altLang="zh-CN" sz="2020" b="1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 /= 10</a:t>
                      </a:r>
                      <a:endParaRPr lang="zh-CN" sz="2020" b="1" dirty="0">
                        <a:solidFill>
                          <a:srgbClr val="000000"/>
                        </a:solidFill>
                        <a:latin typeface="Consolas"/>
                        <a:ea typeface="微软雅黑"/>
                        <a:cs typeface="Consolas"/>
                      </a:endParaRP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1020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0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是，计数+1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102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102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2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否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10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10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0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是，计数+1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zh-CN" sz="2020" b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否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>
                          <a:latin typeface="Consolas"/>
                          <a:ea typeface="微软雅黑"/>
                          <a:cs typeface="Consolas"/>
                        </a:defRPr>
                      </a:pPr>
                      <a:r>
                        <a:rPr lang="en-US" sz="2020" b="0" dirty="0">
                          <a:solidFill>
                            <a:srgbClr val="000000"/>
                          </a:solidFill>
                          <a:latin typeface="Consolas"/>
                          <a:ea typeface="微软雅黑"/>
                          <a:cs typeface="Consolas"/>
                        </a:rPr>
                        <a:t>0</a:t>
                      </a:r>
                    </a:p>
                  </a:txBody>
                  <a:tcPr marL="57150" marR="57150" marT="38100" marB="3810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FilledText 57-11"/>
          <p:cNvSpPr/>
          <p:nvPr/>
        </p:nvSpPr>
        <p:spPr>
          <a:xfrm>
            <a:off x="1219200" y="5654707"/>
            <a:ext cx="10096500" cy="517493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20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tmp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变成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while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条件不成立，停止检查。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而在计算中</a:t>
            </a:r>
            <a:r>
              <a:rPr lang="zh-CN" alt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两个</a:t>
            </a:r>
            <a:r>
              <a:rPr lang="en-US" altLang="zh-CN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 </a:t>
            </a:r>
            <a:r>
              <a:rPr lang="zh-CN" alt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都计入了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答案。</a:t>
            </a:r>
            <a:endParaRPr lang="zh-CN" sz="202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Line 8"/>
          <p:cNvSpPr/>
          <p:nvPr/>
        </p:nvSpPr>
        <p:spPr>
          <a:xfrm>
            <a:off x="1047750" y="542925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</p:spTree>
    <p:extLst>
      <p:ext uri="{BB962C8B-B14F-4D97-AF65-F5344CB8AC3E}">
        <p14:creationId xmlns:p14="http://schemas.microsoft.com/office/powerpoint/2010/main" val="34645924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8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那么在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取出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digit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后，</a:t>
            </a:r>
            <a:r>
              <a:rPr lang="zh-CN" altLang="en-US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就可以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检查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digit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是否等于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x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。相等，就让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ans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加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0" name="FilledText 58-10"/>
          <p:cNvSpPr/>
          <p:nvPr/>
        </p:nvSpPr>
        <p:spPr>
          <a:xfrm>
            <a:off x="952500" y="2178082"/>
            <a:ext cx="10287000" cy="2917793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125"/>
              </a:lnSpc>
            </a:pP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while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(tmp !=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digit = tmp %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if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(digit == x)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ans++;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tmp /=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58-13"/>
          <p:cNvSpPr/>
          <p:nvPr/>
        </p:nvSpPr>
        <p:spPr>
          <a:xfrm>
            <a:off x="1047750" y="5353685"/>
            <a:ext cx="10096500" cy="904875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while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每轮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都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取出一位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数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里面的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if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决定这一位是否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应该被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计数。</a:t>
            </a:r>
            <a:br>
              <a:rPr dirty="0"/>
            </a:b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这部分代码实现了检查一个数字并判断其中有多少个数位等于 </a:t>
            </a:r>
            <a:r>
              <a:rPr lang="en-US" alt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x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zh-CN" sz="202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Line 8"/>
          <p:cNvSpPr/>
          <p:nvPr/>
        </p:nvSpPr>
        <p:spPr>
          <a:xfrm>
            <a:off x="1047750" y="51816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9" name="Line 9"/>
          <p:cNvSpPr/>
          <p:nvPr/>
        </p:nvSpPr>
        <p:spPr>
          <a:xfrm>
            <a:off x="952500" y="2244757"/>
            <a:ext cx="9525" cy="2784443"/>
          </a:xfrm>
          <a:custGeom>
            <a:avLst/>
            <a:gdLst/>
            <a:ahLst/>
            <a:cxnLst/>
            <a:rect l="l" t="t" r="r" b="b"/>
            <a:pathLst>
              <a:path w="9525" h="2784443">
                <a:moveTo>
                  <a:pt x="0" y="0"/>
                </a:moveTo>
                <a:lnTo>
                  <a:pt x="0" y="2784443"/>
                </a:lnTo>
              </a:path>
            </a:pathLst>
          </a:custGeom>
          <a:noFill/>
          <a:ln w="22860">
            <a:solidFill>
              <a:srgbClr val="244D87"/>
            </a:solidFill>
          </a:ln>
        </p:spPr>
      </p:sp>
    </p:spTree>
    <p:extLst>
      <p:ext uri="{BB962C8B-B14F-4D97-AF65-F5344CB8AC3E}">
        <p14:creationId xmlns:p14="http://schemas.microsoft.com/office/powerpoint/2010/main" val="694241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59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18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题目要求的是统计从 </a:t>
            </a:r>
            <a:r>
              <a:rPr lang="en-US" altLang="zh-CN" sz="218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1 </a:t>
            </a:r>
            <a:r>
              <a:rPr lang="zh-CN" altLang="en-US" sz="218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到 </a:t>
            </a:r>
            <a:r>
              <a:rPr lang="en-US" altLang="zh-CN" sz="218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n </a:t>
            </a:r>
            <a:r>
              <a:rPr lang="zh-CN" altLang="en-US" sz="218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的所有整数中，数字 </a:t>
            </a:r>
            <a:r>
              <a:rPr lang="en-US" altLang="zh-CN" sz="218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x </a:t>
            </a:r>
            <a:r>
              <a:rPr lang="zh-CN" altLang="en-US" sz="218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出现的总次数。</a:t>
            </a:r>
            <a:endParaRPr lang="zh-CN" sz="2180" b="1" dirty="0">
              <a:solidFill>
                <a:srgbClr val="244D87"/>
              </a:solidFill>
              <a:latin typeface="+mn-lt"/>
              <a:ea typeface="Microsoft YaHei"/>
              <a:cs typeface="Microsoft YaHei"/>
            </a:endParaRPr>
          </a:p>
        </p:txBody>
      </p:sp>
      <p:sp>
        <p:nvSpPr>
          <p:cNvPr id="10" name="FilledText 59-10"/>
          <p:cNvSpPr/>
          <p:nvPr/>
        </p:nvSpPr>
        <p:spPr>
          <a:xfrm>
            <a:off x="1047750" y="3156013"/>
            <a:ext cx="10287000" cy="1939862"/>
          </a:xfrm>
          <a:prstGeom prst="rect">
            <a:avLst/>
          </a:prstGeom>
          <a:noFill/>
          <a:ln>
            <a:noFill/>
          </a:ln>
        </p:spPr>
        <p:txBody>
          <a:bodyPr wrap="none" lIns="114300" tIns="50190" rIns="0" bIns="0" anchor="t" anchorCtr="0">
            <a:noAutofit/>
          </a:bodyPr>
          <a:lstStyle/>
          <a:p>
            <a:pPr algn="l">
              <a:lnSpc>
                <a:spcPts val="2425"/>
              </a:lnSpc>
            </a:pP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ans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br>
              <a:rPr dirty="0"/>
            </a:br>
            <a:r>
              <a:rPr lang="en-US" sz="202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02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02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</a:p>
          <a:p>
            <a:pPr algn="l">
              <a:lnSpc>
                <a:spcPts val="2425"/>
              </a:lnSpc>
            </a:pPr>
            <a:r>
              <a:rPr lang="en-US" sz="2020" dirty="0">
                <a:solidFill>
                  <a:srgbClr val="000000"/>
                </a:solidFill>
              </a:rPr>
              <a:t>    </a:t>
            </a:r>
            <a:r>
              <a:rPr lang="en-US" altLang="zh-CN" sz="2020" dirty="0">
                <a:solidFill>
                  <a:srgbClr val="000000"/>
                </a:solidFill>
              </a:rPr>
              <a:t>int </a:t>
            </a:r>
            <a:r>
              <a:rPr lang="en-US" altLang="zh-CN" sz="2020" dirty="0" err="1">
                <a:solidFill>
                  <a:srgbClr val="000000"/>
                </a:solidFill>
              </a:rPr>
              <a:t>tmp</a:t>
            </a:r>
            <a:r>
              <a:rPr lang="en-US" altLang="zh-CN" sz="2020" dirty="0">
                <a:solidFill>
                  <a:srgbClr val="000000"/>
                </a:solidFill>
              </a:rPr>
              <a:t> = </a:t>
            </a:r>
            <a:r>
              <a:rPr lang="en-US" altLang="zh-CN" sz="2020" dirty="0" err="1">
                <a:solidFill>
                  <a:srgbClr val="000000"/>
                </a:solidFill>
              </a:rPr>
              <a:t>i</a:t>
            </a:r>
            <a:r>
              <a:rPr lang="en-US" altLang="zh-CN" sz="2020" dirty="0">
                <a:solidFill>
                  <a:srgbClr val="000000"/>
                </a:solidFill>
              </a:rPr>
              <a:t>;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020" dirty="0">
                <a:solidFill>
                  <a:srgbClr val="008000"/>
                </a:solidFill>
                <a:ea typeface="Microsoft YaHei"/>
              </a:rPr>
              <a:t>// </a:t>
            </a:r>
            <a:r>
              <a:rPr lang="zh-CN" altLang="en-US" sz="2020" dirty="0">
                <a:solidFill>
                  <a:srgbClr val="008000"/>
                </a:solidFill>
                <a:ea typeface="Microsoft YaHei"/>
              </a:rPr>
              <a:t>通过刚刚的</a:t>
            </a:r>
            <a:r>
              <a:rPr lang="en-US" altLang="zh-CN" sz="2020" dirty="0">
                <a:solidFill>
                  <a:srgbClr val="008000"/>
                </a:solidFill>
                <a:ea typeface="Microsoft YaHei"/>
              </a:rPr>
              <a:t>while</a:t>
            </a:r>
            <a:r>
              <a:rPr lang="zh-CN" altLang="en-US" sz="2020" dirty="0">
                <a:solidFill>
                  <a:srgbClr val="008000"/>
                </a:solidFill>
                <a:ea typeface="Microsoft YaHei"/>
              </a:rPr>
              <a:t>循环，去检查元素 </a:t>
            </a:r>
            <a:r>
              <a:rPr lang="en-US" altLang="zh-CN" sz="2020" dirty="0" err="1">
                <a:solidFill>
                  <a:srgbClr val="008000"/>
                </a:solidFill>
                <a:ea typeface="Microsoft YaHei"/>
              </a:rPr>
              <a:t>tmp</a:t>
            </a:r>
            <a:r>
              <a:rPr lang="en-US" altLang="zh-CN" sz="2020" dirty="0">
                <a:solidFill>
                  <a:srgbClr val="008000"/>
                </a:solidFill>
                <a:ea typeface="Microsoft YaHei"/>
              </a:rPr>
              <a:t> </a:t>
            </a:r>
            <a:r>
              <a:rPr lang="zh-CN" altLang="en-US" sz="2020" dirty="0">
                <a:solidFill>
                  <a:srgbClr val="008000"/>
                </a:solidFill>
                <a:ea typeface="Microsoft YaHei"/>
              </a:rPr>
              <a:t>的每一位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，</a:t>
            </a:r>
            <a:r>
              <a:rPr lang="zh-CN" altLang="en-US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如果</a:t>
            </a:r>
            <a:r>
              <a:rPr lang="zh-CN" sz="202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符合条件就计数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  <a:br>
              <a:rPr dirty="0"/>
            </a:br>
            <a:r>
              <a:rPr lang="en-US" sz="202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cout &lt;&lt; ans;</a:t>
            </a:r>
          </a:p>
        </p:txBody>
      </p:sp>
      <p:sp>
        <p:nvSpPr>
          <p:cNvPr id="8" name="Line 8"/>
          <p:cNvSpPr/>
          <p:nvPr/>
        </p:nvSpPr>
        <p:spPr>
          <a:xfrm>
            <a:off x="1143000" y="51816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71CF97F-4A08-927C-06D3-56F32C3E0017}"/>
              </a:ext>
            </a:extLst>
          </p:cNvPr>
          <p:cNvSpPr txBox="1"/>
          <p:nvPr/>
        </p:nvSpPr>
        <p:spPr>
          <a:xfrm>
            <a:off x="1047750" y="2133600"/>
            <a:ext cx="10153650" cy="80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943"/>
              </a:lnSpc>
            </a:pPr>
            <a:r>
              <a:rPr lang="zh-CN" altLang="en-US" sz="2000" b="1" dirty="0">
                <a:latin typeface="+mn-lt"/>
                <a:ea typeface="Microsoft YaHei"/>
                <a:cs typeface="Microsoft YaHei"/>
              </a:rPr>
              <a:t>故需要</a:t>
            </a:r>
            <a:r>
              <a:rPr lang="zh-CN" altLang="zh-CN" sz="2000" b="1" dirty="0">
                <a:latin typeface="+mn-lt"/>
                <a:ea typeface="Microsoft YaHei"/>
                <a:cs typeface="Microsoft YaHei"/>
              </a:rPr>
              <a:t>用外层</a:t>
            </a:r>
            <a:r>
              <a:rPr lang="zh-CN" altLang="en-US" sz="2000" b="1" dirty="0">
                <a:latin typeface="+mn-lt"/>
                <a:ea typeface="Microsoft YaHei"/>
                <a:cs typeface="Microsoft YaHei"/>
              </a:rPr>
              <a:t>循环</a:t>
            </a:r>
            <a:r>
              <a:rPr lang="en-US" altLang="zh-CN" sz="2000" b="1" dirty="0">
                <a:latin typeface="+mn-lt"/>
                <a:ea typeface="Consolas"/>
                <a:cs typeface="Consolas"/>
              </a:rPr>
              <a:t> </a:t>
            </a:r>
            <a:r>
              <a:rPr lang="en-US" altLang="zh-CN" sz="2000" b="1" dirty="0" err="1">
                <a:latin typeface="+mn-lt"/>
                <a:ea typeface="Consolas"/>
                <a:cs typeface="Consolas"/>
              </a:rPr>
              <a:t>i</a:t>
            </a:r>
            <a:r>
              <a:rPr lang="en-US" altLang="zh-CN" sz="2000" b="1" dirty="0">
                <a:latin typeface="+mn-lt"/>
                <a:ea typeface="Consolas"/>
                <a:cs typeface="Consolas"/>
              </a:rPr>
              <a:t> </a:t>
            </a:r>
            <a:r>
              <a:rPr lang="zh-CN" altLang="zh-CN" sz="2000" b="1" dirty="0">
                <a:latin typeface="+mn-lt"/>
                <a:ea typeface="Microsoft YaHei"/>
                <a:cs typeface="Microsoft YaHei"/>
              </a:rPr>
              <a:t>枚举</a:t>
            </a:r>
            <a:r>
              <a:rPr lang="en-US" altLang="zh-CN" sz="2000" b="1" dirty="0">
                <a:latin typeface="+mn-lt"/>
                <a:ea typeface="Consolas"/>
                <a:cs typeface="Consolas"/>
              </a:rPr>
              <a:t> 1 </a:t>
            </a:r>
            <a:r>
              <a:rPr lang="zh-CN" altLang="zh-CN" sz="2000" b="1" dirty="0">
                <a:latin typeface="+mn-lt"/>
                <a:ea typeface="Microsoft YaHei"/>
                <a:cs typeface="Microsoft YaHei"/>
              </a:rPr>
              <a:t>到</a:t>
            </a:r>
            <a:r>
              <a:rPr lang="en-US" altLang="zh-CN" sz="2000" b="1" dirty="0">
                <a:latin typeface="+mn-lt"/>
                <a:ea typeface="Consolas"/>
                <a:cs typeface="Consolas"/>
              </a:rPr>
              <a:t> n</a:t>
            </a:r>
            <a:r>
              <a:rPr lang="zh-CN" altLang="zh-CN" sz="2000" b="1" dirty="0">
                <a:latin typeface="+mn-lt"/>
                <a:ea typeface="Microsoft YaHei"/>
                <a:cs typeface="Microsoft YaHei"/>
              </a:rPr>
              <a:t>。</a:t>
            </a:r>
            <a:r>
              <a:rPr lang="zh-CN" altLang="en-US" sz="2000" b="1" dirty="0">
                <a:latin typeface="+mn-lt"/>
                <a:ea typeface="Microsoft YaHei"/>
                <a:cs typeface="Microsoft YaHei"/>
              </a:rPr>
              <a:t>来判断 </a:t>
            </a:r>
            <a:r>
              <a:rPr lang="en-US" altLang="zh-CN" sz="2000" b="1" dirty="0">
                <a:latin typeface="+mn-lt"/>
                <a:ea typeface="Microsoft YaHei"/>
                <a:cs typeface="Microsoft YaHei"/>
              </a:rPr>
              <a:t>1~n </a:t>
            </a:r>
            <a:r>
              <a:rPr lang="zh-CN" altLang="en-US" sz="2000" b="1" dirty="0">
                <a:latin typeface="+mn-lt"/>
                <a:ea typeface="Microsoft YaHei"/>
                <a:cs typeface="Microsoft YaHei"/>
              </a:rPr>
              <a:t>中的每一个数字，</a:t>
            </a:r>
            <a:r>
              <a:rPr lang="zh-CN" altLang="zh-CN" sz="2000" b="1" dirty="0">
                <a:latin typeface="+mn-lt"/>
                <a:ea typeface="Microsoft YaHei"/>
                <a:cs typeface="Microsoft YaHei"/>
              </a:rPr>
              <a:t>每取到一个</a:t>
            </a:r>
            <a:r>
              <a:rPr lang="en-US" altLang="zh-CN" sz="2000" b="1" dirty="0">
                <a:latin typeface="+mn-lt"/>
                <a:ea typeface="Consolas"/>
                <a:cs typeface="Consolas"/>
              </a:rPr>
              <a:t> </a:t>
            </a:r>
            <a:r>
              <a:rPr lang="en-US" altLang="zh-CN" sz="2000" b="1" dirty="0" err="1">
                <a:latin typeface="+mn-lt"/>
                <a:ea typeface="Consolas"/>
                <a:cs typeface="Consolas"/>
              </a:rPr>
              <a:t>i</a:t>
            </a:r>
            <a:r>
              <a:rPr lang="zh-CN" altLang="zh-CN" sz="2000" b="1" dirty="0">
                <a:latin typeface="+mn-lt"/>
                <a:ea typeface="Microsoft YaHei"/>
                <a:cs typeface="Microsoft YaHei"/>
              </a:rPr>
              <a:t>，</a:t>
            </a:r>
            <a:r>
              <a:rPr lang="zh-CN" altLang="en-US" sz="2000" b="1" dirty="0">
                <a:latin typeface="+mn-lt"/>
                <a:ea typeface="Microsoft YaHei"/>
                <a:cs typeface="Microsoft YaHei"/>
              </a:rPr>
              <a:t>需要先复制一份副本，再通过刚刚的 </a:t>
            </a:r>
            <a:r>
              <a:rPr lang="en-US" altLang="zh-CN" sz="2000" b="1" dirty="0">
                <a:latin typeface="+mn-lt"/>
                <a:ea typeface="Microsoft YaHei"/>
                <a:cs typeface="Microsoft YaHei"/>
              </a:rPr>
              <a:t>while </a:t>
            </a:r>
            <a:r>
              <a:rPr lang="zh-CN" altLang="en-US" sz="2000" b="1" dirty="0">
                <a:latin typeface="+mn-lt"/>
                <a:ea typeface="Microsoft YaHei"/>
                <a:cs typeface="Microsoft YaHei"/>
              </a:rPr>
              <a:t>检查它的每一位是否符合条件</a:t>
            </a:r>
            <a:r>
              <a:rPr lang="zh-CN" altLang="zh-CN" sz="2000" b="1" dirty="0">
                <a:latin typeface="+mn-lt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3EF230C-3C5F-278D-D4BC-93DB4A54F356}"/>
              </a:ext>
            </a:extLst>
          </p:cNvPr>
          <p:cNvSpPr txBox="1"/>
          <p:nvPr/>
        </p:nvSpPr>
        <p:spPr>
          <a:xfrm>
            <a:off x="1047750" y="5343525"/>
            <a:ext cx="10287000" cy="1008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solidFill>
                  <a:srgbClr val="000000"/>
                </a:solidFill>
              </a:rPr>
              <a:t>为什么要复制一份 </a:t>
            </a:r>
            <a:r>
              <a:rPr lang="en-US" altLang="zh-CN" sz="2100" dirty="0" err="1">
                <a:solidFill>
                  <a:srgbClr val="000000"/>
                </a:solidFill>
              </a:rPr>
              <a:t>i</a:t>
            </a:r>
            <a:r>
              <a:rPr lang="en-US" altLang="zh-CN" sz="2100" dirty="0">
                <a:solidFill>
                  <a:srgbClr val="000000"/>
                </a:solidFill>
              </a:rPr>
              <a:t> </a:t>
            </a:r>
            <a:r>
              <a:rPr lang="zh-CN" altLang="en-US" sz="2100" dirty="0">
                <a:solidFill>
                  <a:srgbClr val="000000"/>
                </a:solidFill>
              </a:rPr>
              <a:t>呢</a:t>
            </a:r>
            <a:r>
              <a:rPr lang="en-US" altLang="zh-CN" sz="2100" dirty="0">
                <a:solidFill>
                  <a:srgbClr val="000000"/>
                </a:solidFill>
              </a:rPr>
              <a:t>(int </a:t>
            </a:r>
            <a:r>
              <a:rPr lang="en-US" altLang="zh-CN" sz="2100" dirty="0" err="1">
                <a:solidFill>
                  <a:srgbClr val="000000"/>
                </a:solidFill>
              </a:rPr>
              <a:t>tmp</a:t>
            </a:r>
            <a:r>
              <a:rPr lang="en-US" altLang="zh-CN" sz="2100" dirty="0">
                <a:solidFill>
                  <a:srgbClr val="000000"/>
                </a:solidFill>
              </a:rPr>
              <a:t> = </a:t>
            </a:r>
            <a:r>
              <a:rPr lang="en-US" altLang="zh-CN" sz="2100" dirty="0" err="1">
                <a:solidFill>
                  <a:srgbClr val="000000"/>
                </a:solidFill>
              </a:rPr>
              <a:t>i</a:t>
            </a:r>
            <a:r>
              <a:rPr lang="en-US" altLang="zh-CN" sz="2100" dirty="0">
                <a:solidFill>
                  <a:srgbClr val="000000"/>
                </a:solidFill>
              </a:rPr>
              <a:t>;)</a:t>
            </a:r>
            <a:r>
              <a:rPr lang="zh-CN" altLang="en-US" sz="2100" dirty="0">
                <a:solidFill>
                  <a:srgbClr val="000000"/>
                </a:solidFill>
              </a:rPr>
              <a:t>？ 直接拿 </a:t>
            </a:r>
            <a:r>
              <a:rPr lang="en-US" altLang="zh-CN" sz="2100" dirty="0" err="1">
                <a:solidFill>
                  <a:srgbClr val="000000"/>
                </a:solidFill>
              </a:rPr>
              <a:t>i</a:t>
            </a:r>
            <a:r>
              <a:rPr lang="en-US" altLang="zh-CN" sz="2100" dirty="0">
                <a:solidFill>
                  <a:srgbClr val="000000"/>
                </a:solidFill>
              </a:rPr>
              <a:t> </a:t>
            </a:r>
            <a:r>
              <a:rPr lang="zh-CN" altLang="en-US" sz="2100" dirty="0">
                <a:solidFill>
                  <a:srgbClr val="000000"/>
                </a:solidFill>
              </a:rPr>
              <a:t>放到 </a:t>
            </a:r>
            <a:r>
              <a:rPr lang="en-US" altLang="zh-CN" sz="2100" dirty="0">
                <a:solidFill>
                  <a:srgbClr val="000000"/>
                </a:solidFill>
              </a:rPr>
              <a:t>while </a:t>
            </a:r>
            <a:r>
              <a:rPr lang="zh-CN" altLang="en-US" sz="2100" dirty="0">
                <a:solidFill>
                  <a:srgbClr val="000000"/>
                </a:solidFill>
              </a:rPr>
              <a:t>循环中不可以吗？</a:t>
            </a:r>
            <a:endParaRPr lang="en-US" altLang="zh-CN" sz="21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100" dirty="0">
                <a:solidFill>
                  <a:srgbClr val="000000"/>
                </a:solidFill>
              </a:rPr>
              <a:t>在这之前，让我们先来看看完整代码。</a:t>
            </a:r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60-7"/>
          <p:cNvSpPr/>
          <p:nvPr/>
        </p:nvSpPr>
        <p:spPr>
          <a:xfrm>
            <a:off x="1047750" y="1514475"/>
            <a:ext cx="10096500" cy="447675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例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4-8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　计数问题：完整程序</a:t>
            </a:r>
          </a:p>
        </p:txBody>
      </p:sp>
      <p:sp>
        <p:nvSpPr>
          <p:cNvPr id="13" name="FilledText 60-13"/>
          <p:cNvSpPr/>
          <p:nvPr/>
        </p:nvSpPr>
        <p:spPr>
          <a:xfrm>
            <a:off x="7772400" y="2141612"/>
            <a:ext cx="3495675" cy="2057400"/>
          </a:xfrm>
          <a:prstGeom prst="rect">
            <a:avLst/>
          </a:prstGeom>
          <a:noFill/>
          <a:ln>
            <a:noFill/>
          </a:ln>
        </p:spPr>
        <p:txBody>
          <a:bodyPr wrap="none" lIns="0" tIns="2572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每层的任务：</a:t>
            </a:r>
            <a:br>
              <a:rPr dirty="0"/>
            </a:b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for 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负责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取出一个整数。</a:t>
            </a:r>
            <a:br>
              <a:rPr dirty="0"/>
            </a:b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while </a:t>
            </a:r>
            <a:r>
              <a:rPr lang="zh-CN" altLang="en-US" sz="2020" dirty="0">
                <a:solidFill>
                  <a:srgbClr val="202B3A"/>
                </a:solidFill>
                <a:latin typeface="+mj-ea"/>
                <a:ea typeface="+mj-ea"/>
                <a:cs typeface="Consolas"/>
              </a:rPr>
              <a:t>负责</a:t>
            </a:r>
            <a:r>
              <a:rPr lang="zh-CN" sz="2020" dirty="0">
                <a:solidFill>
                  <a:srgbClr val="202B3A"/>
                </a:solidFill>
                <a:latin typeface="+mj-ea"/>
                <a:ea typeface="+mj-ea"/>
                <a:cs typeface="Microsoft YaHei"/>
              </a:rPr>
              <a:t>取出</a:t>
            </a:r>
            <a:r>
              <a:rPr lang="zh-CN" altLang="en-US" sz="2020" dirty="0">
                <a:solidFill>
                  <a:srgbClr val="202B3A"/>
                </a:solidFill>
                <a:latin typeface="+mj-ea"/>
                <a:ea typeface="+mj-ea"/>
                <a:cs typeface="Microsoft YaHei"/>
              </a:rPr>
              <a:t>每</a:t>
            </a:r>
            <a:r>
              <a:rPr lang="zh-CN" sz="2020" dirty="0">
                <a:solidFill>
                  <a:srgbClr val="202B3A"/>
                </a:solidFill>
                <a:latin typeface="+mj-ea"/>
                <a:ea typeface="+mj-ea"/>
                <a:cs typeface="Microsoft YaHei"/>
              </a:rPr>
              <a:t>一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位。</a:t>
            </a:r>
            <a:br>
              <a:rPr dirty="0"/>
            </a:b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if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判断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这一位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是否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需要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计数。</a:t>
            </a:r>
            <a:br>
              <a:rPr dirty="0"/>
            </a:br>
            <a:endParaRPr lang="zh-CN" sz="2020" dirty="0">
              <a:solidFill>
                <a:srgbClr val="202B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180A55-C018-42F0-561B-6B5045484077}"/>
              </a:ext>
            </a:extLst>
          </p:cNvPr>
          <p:cNvSpPr txBox="1"/>
          <p:nvPr/>
        </p:nvSpPr>
        <p:spPr>
          <a:xfrm>
            <a:off x="1047750" y="2057400"/>
            <a:ext cx="6350000" cy="42832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int n, x,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&gt;&gt; n &gt;&gt; x;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&lt;= n;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++) {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外层循环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tmp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tmp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!=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) {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  <a:ea typeface="微软雅黑"/>
                <a:cs typeface="Consolas"/>
              </a:rPr>
              <a:t>内层循环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int num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tmp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%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(num == x)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++;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tmp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/=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  <a:ea typeface="微软雅黑"/>
                <a:cs typeface="Consolas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  <a:ea typeface="微软雅黑"/>
                <a:cs typeface="Consolas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  <a:ea typeface="微软雅黑"/>
                <a:cs typeface="Consolas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  <a:ea typeface="微软雅黑"/>
              <a:cs typeface="Consola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25FDF24-DA91-AA34-0C77-7F727E1DBD8A}"/>
              </a:ext>
            </a:extLst>
          </p:cNvPr>
          <p:cNvSpPr txBox="1"/>
          <p:nvPr/>
        </p:nvSpPr>
        <p:spPr>
          <a:xfrm>
            <a:off x="7996237" y="5318125"/>
            <a:ext cx="3048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202B3A"/>
                </a:solidFill>
                <a:latin typeface="+mn-lt"/>
                <a:ea typeface="Microsoft YaHei"/>
              </a:rPr>
              <a:t>请写好后提交到 </a:t>
            </a:r>
            <a:r>
              <a:rPr lang="en-US" altLang="zh-CN" sz="2000" dirty="0">
                <a:solidFill>
                  <a:srgbClr val="202B3A"/>
                </a:solidFill>
                <a:latin typeface="+mn-lt"/>
                <a:ea typeface="Microsoft YaHei"/>
              </a:rPr>
              <a:t>OJ </a:t>
            </a:r>
            <a:r>
              <a:rPr lang="zh-CN" altLang="en-US" sz="2000" dirty="0">
                <a:solidFill>
                  <a:srgbClr val="202B3A"/>
                </a:solidFill>
                <a:latin typeface="+mn-lt"/>
                <a:ea typeface="Microsoft YaHei"/>
              </a:rPr>
              <a:t>中</a:t>
            </a:r>
            <a:endParaRPr lang="zh-CN" alt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12604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62-7"/>
          <p:cNvSpPr/>
          <p:nvPr/>
        </p:nvSpPr>
        <p:spPr>
          <a:xfrm>
            <a:off x="1047750" y="1514475"/>
            <a:ext cx="10096500" cy="549307"/>
          </a:xfrm>
          <a:prstGeom prst="rect">
            <a:avLst/>
          </a:prstGeom>
          <a:noFill/>
          <a:ln>
            <a:noFill/>
          </a:ln>
        </p:spPr>
        <p:txBody>
          <a:bodyPr wrap="none" lIns="0" tIns="2769" rIns="0" bIns="0" anchor="t" anchorCtr="0">
            <a:noAutofit/>
          </a:bodyPr>
          <a:lstStyle/>
          <a:p>
            <a:pPr algn="l">
              <a:lnSpc>
                <a:spcPts val="2943"/>
              </a:lnSpc>
            </a:pP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如果不复制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tmp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，而是直接对外层的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i 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除以</a:t>
            </a:r>
            <a:r>
              <a:rPr lang="en-US" sz="218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 10</a:t>
            </a:r>
            <a:r>
              <a:rPr lang="zh-CN" sz="218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，会怎样？</a:t>
            </a:r>
          </a:p>
        </p:txBody>
      </p:sp>
      <p:sp>
        <p:nvSpPr>
          <p:cNvPr id="10" name="FilledText 62-10"/>
          <p:cNvSpPr/>
          <p:nvPr/>
        </p:nvSpPr>
        <p:spPr>
          <a:xfrm>
            <a:off x="952500" y="2178082"/>
            <a:ext cx="10287000" cy="2962275"/>
          </a:xfrm>
          <a:prstGeom prst="rect">
            <a:avLst/>
          </a:prstGeom>
          <a:noFill/>
          <a:ln>
            <a:noFill/>
          </a:ln>
        </p:spPr>
        <p:txBody>
          <a:bodyPr wrap="none" lIns="114300" tIns="50292" rIns="0" bIns="0" anchor="t" anchorCtr="0">
            <a:noAutofit/>
          </a:bodyPr>
          <a:lstStyle/>
          <a:p>
            <a:pPr algn="l">
              <a:lnSpc>
                <a:spcPts val="3725"/>
              </a:lnSpc>
            </a:pP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for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int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i 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 i &lt;= n; i++)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en-US" sz="2100" dirty="0">
                <a:solidFill>
                  <a:srgbClr val="0000FF"/>
                </a:solidFill>
                <a:latin typeface="Consolas"/>
                <a:ea typeface="Consolas"/>
                <a:cs typeface="Consolas"/>
              </a:rPr>
              <a:t>while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(i != </a:t>
            </a:r>
            <a:r>
              <a:rPr lang="en-US" sz="2100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0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) {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检查</a:t>
            </a:r>
            <a:r>
              <a:rPr lang="en-US" alt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i</a:t>
            </a:r>
            <a:r>
              <a:rPr lang="en-US" alt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的</a:t>
            </a:r>
            <a:r>
              <a:rPr lang="zh-CN" altLang="en-US" sz="2100" dirty="0">
                <a:solidFill>
                  <a:srgbClr val="008000"/>
                </a:solidFill>
                <a:ea typeface="Microsoft YaHei"/>
              </a:rPr>
              <a:t>每一位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    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i /= </a:t>
            </a:r>
            <a:r>
              <a:rPr lang="en-US" sz="2100" b="1" dirty="0">
                <a:solidFill>
                  <a:srgbClr val="098658"/>
                </a:solidFill>
                <a:latin typeface="Consolas"/>
                <a:ea typeface="Consolas"/>
                <a:cs typeface="Consolas"/>
              </a:rPr>
              <a:t>10</a:t>
            </a:r>
            <a:r>
              <a:rPr lang="en-US" sz="2100" b="1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;</a:t>
            </a: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// </a:t>
            </a:r>
            <a:r>
              <a:rPr lang="zh-CN" altLang="en-US" sz="2100" dirty="0">
                <a:solidFill>
                  <a:srgbClr val="008000"/>
                </a:solidFill>
                <a:ea typeface="Microsoft YaHei"/>
              </a:rPr>
              <a:t>外</a:t>
            </a:r>
            <a:r>
              <a:rPr lang="zh-CN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层</a:t>
            </a:r>
            <a:r>
              <a:rPr lang="zh-CN" altLang="en-US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循环还需要用 </a:t>
            </a:r>
            <a:r>
              <a:rPr lang="en-US" altLang="zh-CN" sz="2100" dirty="0" err="1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i</a:t>
            </a:r>
            <a:r>
              <a:rPr lang="zh-CN" altLang="en-US" sz="2100" dirty="0">
                <a:solidFill>
                  <a:srgbClr val="008000"/>
                </a:solidFill>
                <a:latin typeface="Consolas"/>
                <a:ea typeface="Microsoft YaHei"/>
                <a:cs typeface="Consolas"/>
              </a:rPr>
              <a:t>，所以不能直接修改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    }</a:t>
            </a:r>
            <a:br>
              <a:rPr dirty="0"/>
            </a:br>
            <a:r>
              <a:rPr lang="en-US" sz="2100" dirty="0">
                <a:solidFill>
                  <a:srgbClr val="00000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13" name="FilledText 62-13"/>
          <p:cNvSpPr/>
          <p:nvPr/>
        </p:nvSpPr>
        <p:spPr>
          <a:xfrm>
            <a:off x="1047750" y="5340382"/>
            <a:ext cx="10096500" cy="977932"/>
          </a:xfrm>
          <a:prstGeom prst="rect">
            <a:avLst/>
          </a:prstGeom>
          <a:noFill/>
          <a:ln>
            <a:noFill/>
          </a:ln>
        </p:spPr>
        <p:txBody>
          <a:bodyPr wrap="none" lIns="0" tIns="2565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i=1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开始，内层把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除成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0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，外层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i++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又把它变回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n</a:t>
            </a:r>
            <a:r>
              <a:rPr 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≥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1 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时，就会反复处理</a:t>
            </a:r>
            <a:r>
              <a:rPr lang="en-US" sz="202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1</a:t>
            </a:r>
            <a:r>
              <a:rPr lang="zh-CN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r>
              <a:rPr lang="zh-CN" altLang="en-US" sz="202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所以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复制到</a:t>
            </a:r>
            <a:r>
              <a:rPr lang="zh-CN" altLang="en-US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一个临时变量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en-US" sz="2020" b="1" dirty="0" err="1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tmp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</a:t>
            </a:r>
            <a:r>
              <a:rPr lang="zh-CN" altLang="en-US" sz="2020" b="1" dirty="0">
                <a:solidFill>
                  <a:srgbClr val="202B3A"/>
                </a:solidFill>
                <a:latin typeface="Microsoft YaHei"/>
                <a:ea typeface="Microsoft YaHei"/>
              </a:rPr>
              <a:t>中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，保留</a:t>
            </a:r>
            <a:r>
              <a:rPr lang="en-US" sz="2020" b="1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i </a:t>
            </a:r>
            <a:r>
              <a:rPr lang="zh-CN" sz="2020" b="1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的进度。</a:t>
            </a:r>
          </a:p>
        </p:txBody>
      </p:sp>
      <p:sp>
        <p:nvSpPr>
          <p:cNvPr id="8" name="Line 8"/>
          <p:cNvSpPr/>
          <p:nvPr/>
        </p:nvSpPr>
        <p:spPr>
          <a:xfrm>
            <a:off x="1047750" y="5226082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9" name="Line 9"/>
          <p:cNvSpPr/>
          <p:nvPr/>
        </p:nvSpPr>
        <p:spPr>
          <a:xfrm>
            <a:off x="952500" y="2244757"/>
            <a:ext cx="9525" cy="2828925"/>
          </a:xfrm>
          <a:custGeom>
            <a:avLst/>
            <a:gdLst/>
            <a:ahLst/>
            <a:cxnLst/>
            <a:rect l="l" t="t" r="r" b="b"/>
            <a:pathLst>
              <a:path w="9525" h="2828925">
                <a:moveTo>
                  <a:pt x="0" y="0"/>
                </a:moveTo>
                <a:lnTo>
                  <a:pt x="0" y="2828925"/>
                </a:lnTo>
              </a:path>
            </a:pathLst>
          </a:custGeom>
          <a:noFill/>
          <a:ln w="22860">
            <a:solidFill>
              <a:srgbClr val="244D87"/>
            </a:solidFill>
          </a:ln>
        </p:spPr>
      </p:sp>
    </p:spTree>
    <p:extLst>
      <p:ext uri="{BB962C8B-B14F-4D97-AF65-F5344CB8AC3E}">
        <p14:creationId xmlns:p14="http://schemas.microsoft.com/office/powerpoint/2010/main" val="1624520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70151" y="685800"/>
            <a:ext cx="1195984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  <a:defRPr>
                <a:latin typeface="Consolas"/>
                <a:ea typeface="微软雅黑"/>
                <a:cs typeface="Consolas"/>
              </a:defRPr>
            </a:pPr>
            <a:r>
              <a:rPr lang="zh-CN" sz="2180" b="1" dirty="0">
                <a:solidFill>
                  <a:srgbClr val="FFFFFF"/>
                </a:solidFill>
                <a:latin typeface="Consolas"/>
                <a:ea typeface="微软雅黑"/>
                <a:cs typeface="Consolas"/>
              </a:rPr>
              <a:t>循环嵌套</a:t>
            </a:r>
          </a:p>
        </p:txBody>
      </p:sp>
      <p:sp>
        <p:nvSpPr>
          <p:cNvPr id="7" name="FilledText 67-7"/>
          <p:cNvSpPr/>
          <p:nvPr/>
        </p:nvSpPr>
        <p:spPr>
          <a:xfrm>
            <a:off x="1047750" y="2133600"/>
            <a:ext cx="10096500" cy="159067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循环嵌套表示包含关系。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for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的循环体可以放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for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，也可以放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while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while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的循环体同样可以按需要放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for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while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3" name="FilledText 67-13"/>
          <p:cNvSpPr/>
          <p:nvPr/>
        </p:nvSpPr>
        <p:spPr>
          <a:xfrm>
            <a:off x="1066800" y="3886200"/>
            <a:ext cx="10096500" cy="973455"/>
          </a:xfrm>
          <a:prstGeom prst="rect">
            <a:avLst/>
          </a:prstGeom>
          <a:noFill/>
          <a:ln>
            <a:noFill/>
          </a:ln>
        </p:spPr>
        <p:txBody>
          <a:bodyPr wrap="none" lIns="0" tIns="2667" rIns="0" bIns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有一个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明确范围</a:t>
            </a: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需要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逐个处理时，常用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 for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。</a:t>
            </a:r>
            <a:br>
              <a:rPr dirty="0"/>
            </a:br>
            <a:r>
              <a:rPr lang="zh-CN" altLang="en-US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而需要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根据当前状态决定是否继续时，</a:t>
            </a:r>
            <a:r>
              <a:rPr lang="en-US" sz="2100" dirty="0">
                <a:solidFill>
                  <a:srgbClr val="202B3A"/>
                </a:solidFill>
                <a:latin typeface="Consolas"/>
                <a:ea typeface="Consolas"/>
                <a:cs typeface="Consolas"/>
              </a:rPr>
              <a:t>while </a:t>
            </a:r>
            <a:r>
              <a:rPr lang="zh-CN" sz="2100" dirty="0">
                <a:solidFill>
                  <a:srgbClr val="202B3A"/>
                </a:solidFill>
                <a:latin typeface="Microsoft YaHei"/>
                <a:ea typeface="Microsoft YaHei"/>
                <a:cs typeface="Microsoft YaHei"/>
              </a:rPr>
              <a:t>往往更方便表达。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4796" y="1448752"/>
            <a:ext cx="4738477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244D87"/>
                </a:solidFill>
                <a:latin typeface="+mn-lt"/>
                <a:ea typeface="Microsoft YaHei"/>
                <a:cs typeface="Microsoft YaHei"/>
              </a:rPr>
              <a:t>for 和 while，可以怎样组合？</a:t>
            </a:r>
          </a:p>
        </p:txBody>
      </p:sp>
      <p:sp>
        <p:nvSpPr>
          <p:cNvPr id="9" name="Line 9"/>
          <p:cNvSpPr/>
          <p:nvPr/>
        </p:nvSpPr>
        <p:spPr>
          <a:xfrm>
            <a:off x="1047750" y="1933575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12" name="Line 12"/>
          <p:cNvSpPr/>
          <p:nvPr/>
        </p:nvSpPr>
        <p:spPr>
          <a:xfrm>
            <a:off x="1066800" y="3734753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3" name="Line 12">
            <a:extLst>
              <a:ext uri="{FF2B5EF4-FFF2-40B4-BE49-F238E27FC236}">
                <a16:creationId xmlns:a16="http://schemas.microsoft.com/office/drawing/2014/main" id="{6E384B4D-143A-28E4-8310-18F21BDAB14B}"/>
              </a:ext>
            </a:extLst>
          </p:cNvPr>
          <p:cNvSpPr/>
          <p:nvPr/>
        </p:nvSpPr>
        <p:spPr>
          <a:xfrm>
            <a:off x="1047750" y="5029200"/>
            <a:ext cx="10096500" cy="9525"/>
          </a:xfrm>
          <a:custGeom>
            <a:avLst/>
            <a:gdLst/>
            <a:ahLst/>
            <a:cxnLst/>
            <a:rect l="l" t="t" r="r" b="b"/>
            <a:pathLst>
              <a:path w="10096500" h="9525">
                <a:moveTo>
                  <a:pt x="0" y="0"/>
                </a:moveTo>
                <a:lnTo>
                  <a:pt x="10096500" y="0"/>
                </a:lnTo>
              </a:path>
            </a:pathLst>
          </a:custGeom>
          <a:noFill/>
          <a:ln w="11430">
            <a:solidFill>
              <a:srgbClr val="D6DEE8"/>
            </a:solidFill>
          </a:ln>
        </p:spPr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389AB0-2D5D-0490-AB78-2BEBC619F888}"/>
              </a:ext>
            </a:extLst>
          </p:cNvPr>
          <p:cNvSpPr txBox="1"/>
          <p:nvPr/>
        </p:nvSpPr>
        <p:spPr>
          <a:xfrm>
            <a:off x="1034796" y="5357336"/>
            <a:ext cx="102400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100" dirty="0"/>
              <a:t>实际上</a:t>
            </a:r>
            <a:r>
              <a:rPr lang="en-US" altLang="zh-CN" sz="2100" dirty="0"/>
              <a:t>, </a:t>
            </a:r>
            <a:r>
              <a:rPr lang="zh-CN" altLang="en-US" sz="2100" dirty="0"/>
              <a:t>各种循环都可以进行嵌套</a:t>
            </a:r>
            <a:r>
              <a:rPr lang="en-US" altLang="zh-CN" sz="2100" dirty="0"/>
              <a:t>, </a:t>
            </a:r>
            <a:r>
              <a:rPr lang="zh-CN" altLang="en-US" sz="2100" dirty="0"/>
              <a:t>而且可以嵌套很多层，具体如何实现还是要以题目的实际需求为主。</a:t>
            </a:r>
          </a:p>
        </p:txBody>
      </p:sp>
    </p:spTree>
    <p:extLst>
      <p:ext uri="{BB962C8B-B14F-4D97-AF65-F5344CB8AC3E}">
        <p14:creationId xmlns:p14="http://schemas.microsoft.com/office/powerpoint/2010/main" val="3382802994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latin typeface="Consolas"/>
            <a:ea typeface="微软雅黑"/>
            <a:cs typeface="Consola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nsolas" panose="020F0302020204030204"/>
        <a:ea typeface="微软雅黑"/>
        <a:cs typeface="Consolas"/>
        <a:font script="Jpan" typeface="微软雅黑"/>
        <a:font script="Hang" typeface="微软雅黑"/>
        <a:font script="Hans" typeface="微软雅黑"/>
        <a:font script="Hant" typeface="微软雅黑"/>
        <a:font script="Arab" typeface="Consolas"/>
        <a:font script="Hebr" typeface="Consolas"/>
        <a:font script="Thai" typeface="Consolas"/>
        <a:font script="Ethi" typeface="Consolas"/>
        <a:font script="Beng" typeface="Consolas"/>
        <a:font script="Gujr" typeface="Consolas"/>
        <a:font script="Khmr" typeface="Consolas"/>
        <a:font script="Knda" typeface="Consolas"/>
        <a:font script="Guru" typeface="Consolas"/>
        <a:font script="Cans" typeface="Consolas"/>
        <a:font script="Cher" typeface="Consolas"/>
        <a:font script="Yiii" typeface="Consolas"/>
        <a:font script="Tibt" typeface="Consolas"/>
        <a:font script="Thaa" typeface="Consolas"/>
        <a:font script="Deva" typeface="Consolas"/>
        <a:font script="Telu" typeface="Consolas"/>
        <a:font script="Taml" typeface="Consolas"/>
        <a:font script="Syrc" typeface="Consolas"/>
        <a:font script="Orya" typeface="Consolas"/>
        <a:font script="Mlym" typeface="Consolas"/>
        <a:font script="Laoo" typeface="Consolas"/>
        <a:font script="Sinh" typeface="Consolas"/>
        <a:font script="Mong" typeface="Consolas"/>
        <a:font script="Viet" typeface="Consolas"/>
        <a:font script="Uigh" typeface="Consolas"/>
        <a:font script="Geor" typeface="Consolas"/>
        <a:font script="Armn" typeface="Consolas"/>
        <a:font script="Bugi" typeface="Consolas"/>
        <a:font script="Bopo" typeface="Consolas"/>
        <a:font script="Java" typeface="Consolas"/>
        <a:font script="Lisu" typeface="Consolas"/>
        <a:font script="Mymr" typeface="Consolas"/>
        <a:font script="Nkoo" typeface="Consolas"/>
        <a:font script="Olck" typeface="Consolas"/>
        <a:font script="Osma" typeface="Consolas"/>
        <a:font script="Phag" typeface="Consolas"/>
        <a:font script="Syrn" typeface="Consolas"/>
        <a:font script="Syrj" typeface="Consolas"/>
        <a:font script="Syre" typeface="Consolas"/>
        <a:font script="Sora" typeface="Consolas"/>
        <a:font script="Tale" typeface="Consolas"/>
        <a:font script="Talu" typeface="Consolas"/>
        <a:font script="Tfng" typeface="Consolas"/>
      </a:majorFont>
      <a:minorFont>
        <a:latin typeface="Consolas" panose="020F0502020204030204"/>
        <a:ea typeface="微软雅黑"/>
        <a:cs typeface="Consolas"/>
        <a:font script="Jpan" typeface="微软雅黑"/>
        <a:font script="Hang" typeface="微软雅黑"/>
        <a:font script="Hans" typeface="微软雅黑"/>
        <a:font script="Hant" typeface="微软雅黑"/>
        <a:font script="Arab" typeface="Consolas"/>
        <a:font script="Hebr" typeface="Consolas"/>
        <a:font script="Thai" typeface="Consolas"/>
        <a:font script="Ethi" typeface="Consolas"/>
        <a:font script="Beng" typeface="Consolas"/>
        <a:font script="Gujr" typeface="Consolas"/>
        <a:font script="Khmr" typeface="Consolas"/>
        <a:font script="Knda" typeface="Consolas"/>
        <a:font script="Guru" typeface="Consolas"/>
        <a:font script="Cans" typeface="Consolas"/>
        <a:font script="Cher" typeface="Consolas"/>
        <a:font script="Yiii" typeface="Consolas"/>
        <a:font script="Tibt" typeface="Consolas"/>
        <a:font script="Thaa" typeface="Consolas"/>
        <a:font script="Deva" typeface="Consolas"/>
        <a:font script="Telu" typeface="Consolas"/>
        <a:font script="Taml" typeface="Consolas"/>
        <a:font script="Syrc" typeface="Consolas"/>
        <a:font script="Orya" typeface="Consolas"/>
        <a:font script="Mlym" typeface="Consolas"/>
        <a:font script="Laoo" typeface="Consolas"/>
        <a:font script="Sinh" typeface="Consolas"/>
        <a:font script="Mong" typeface="Consolas"/>
        <a:font script="Viet" typeface="Consolas"/>
        <a:font script="Uigh" typeface="Consolas"/>
        <a:font script="Geor" typeface="Consolas"/>
        <a:font script="Armn" typeface="Consolas"/>
        <a:font script="Bugi" typeface="Consolas"/>
        <a:font script="Bopo" typeface="Consolas"/>
        <a:font script="Java" typeface="Consolas"/>
        <a:font script="Lisu" typeface="Consolas"/>
        <a:font script="Mymr" typeface="Consolas"/>
        <a:font script="Nkoo" typeface="Consolas"/>
        <a:font script="Olck" typeface="Consolas"/>
        <a:font script="Osma" typeface="Consolas"/>
        <a:font script="Phag" typeface="Consolas"/>
        <a:font script="Syrn" typeface="Consolas"/>
        <a:font script="Syrj" typeface="Consolas"/>
        <a:font script="Syre" typeface="Consolas"/>
        <a:font script="Sora" typeface="Consolas"/>
        <a:font script="Tale" typeface="Consolas"/>
        <a:font script="Talu" typeface="Consolas"/>
        <a:font script="Tfng" typeface="Consola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nsolas" panose="020F0302020204030204"/>
        <a:ea typeface="微软雅黑"/>
        <a:cs typeface="Consolas"/>
        <a:font script="Jpan" typeface="微软雅黑"/>
        <a:font script="Hang" typeface="微软雅黑"/>
        <a:font script="Hans" typeface="微软雅黑"/>
        <a:font script="Hant" typeface="微软雅黑"/>
        <a:font script="Arab" typeface="Consolas"/>
        <a:font script="Hebr" typeface="Consolas"/>
        <a:font script="Thai" typeface="Consolas"/>
        <a:font script="Ethi" typeface="Consolas"/>
        <a:font script="Beng" typeface="Consolas"/>
        <a:font script="Gujr" typeface="Consolas"/>
        <a:font script="Khmr" typeface="Consolas"/>
        <a:font script="Knda" typeface="Consolas"/>
        <a:font script="Guru" typeface="Consolas"/>
        <a:font script="Cans" typeface="Consolas"/>
        <a:font script="Cher" typeface="Consolas"/>
        <a:font script="Yiii" typeface="Consolas"/>
        <a:font script="Tibt" typeface="Consolas"/>
        <a:font script="Thaa" typeface="Consolas"/>
        <a:font script="Deva" typeface="Consolas"/>
        <a:font script="Telu" typeface="Consolas"/>
        <a:font script="Taml" typeface="Consolas"/>
        <a:font script="Syrc" typeface="Consolas"/>
        <a:font script="Orya" typeface="Consolas"/>
        <a:font script="Mlym" typeface="Consolas"/>
        <a:font script="Laoo" typeface="Consolas"/>
        <a:font script="Sinh" typeface="Consolas"/>
        <a:font script="Mong" typeface="Consolas"/>
        <a:font script="Viet" typeface="Consolas"/>
        <a:font script="Uigh" typeface="Consolas"/>
        <a:font script="Geor" typeface="Consolas"/>
        <a:font script="Armn" typeface="Consolas"/>
        <a:font script="Bugi" typeface="Consolas"/>
        <a:font script="Bopo" typeface="Consolas"/>
        <a:font script="Java" typeface="Consolas"/>
        <a:font script="Lisu" typeface="Consolas"/>
        <a:font script="Mymr" typeface="Consolas"/>
        <a:font script="Nkoo" typeface="Consolas"/>
        <a:font script="Olck" typeface="Consolas"/>
        <a:font script="Osma" typeface="Consolas"/>
        <a:font script="Phag" typeface="Consolas"/>
        <a:font script="Syrn" typeface="Consolas"/>
        <a:font script="Syrj" typeface="Consolas"/>
        <a:font script="Syre" typeface="Consolas"/>
        <a:font script="Sora" typeface="Consolas"/>
        <a:font script="Tale" typeface="Consolas"/>
        <a:font script="Talu" typeface="Consolas"/>
        <a:font script="Tfng" typeface="Consolas"/>
      </a:majorFont>
      <a:minorFont>
        <a:latin typeface="Consolas" panose="020F0502020204030204"/>
        <a:ea typeface="微软雅黑"/>
        <a:cs typeface="Consolas"/>
        <a:font script="Jpan" typeface="微软雅黑"/>
        <a:font script="Hang" typeface="微软雅黑"/>
        <a:font script="Hans" typeface="微软雅黑"/>
        <a:font script="Hant" typeface="微软雅黑"/>
        <a:font script="Arab" typeface="Consolas"/>
        <a:font script="Hebr" typeface="Consolas"/>
        <a:font script="Thai" typeface="Consolas"/>
        <a:font script="Ethi" typeface="Consolas"/>
        <a:font script="Beng" typeface="Consolas"/>
        <a:font script="Gujr" typeface="Consolas"/>
        <a:font script="Khmr" typeface="Consolas"/>
        <a:font script="Knda" typeface="Consolas"/>
        <a:font script="Guru" typeface="Consolas"/>
        <a:font script="Cans" typeface="Consolas"/>
        <a:font script="Cher" typeface="Consolas"/>
        <a:font script="Yiii" typeface="Consolas"/>
        <a:font script="Tibt" typeface="Consolas"/>
        <a:font script="Thaa" typeface="Consolas"/>
        <a:font script="Deva" typeface="Consolas"/>
        <a:font script="Telu" typeface="Consolas"/>
        <a:font script="Taml" typeface="Consolas"/>
        <a:font script="Syrc" typeface="Consolas"/>
        <a:font script="Orya" typeface="Consolas"/>
        <a:font script="Mlym" typeface="Consolas"/>
        <a:font script="Laoo" typeface="Consolas"/>
        <a:font script="Sinh" typeface="Consolas"/>
        <a:font script="Mong" typeface="Consolas"/>
        <a:font script="Viet" typeface="Consolas"/>
        <a:font script="Uigh" typeface="Consolas"/>
        <a:font script="Geor" typeface="Consolas"/>
        <a:font script="Armn" typeface="Consolas"/>
        <a:font script="Bugi" typeface="Consolas"/>
        <a:font script="Bopo" typeface="Consolas"/>
        <a:font script="Java" typeface="Consolas"/>
        <a:font script="Lisu" typeface="Consolas"/>
        <a:font script="Mymr" typeface="Consolas"/>
        <a:font script="Nkoo" typeface="Consolas"/>
        <a:font script="Olck" typeface="Consolas"/>
        <a:font script="Osma" typeface="Consolas"/>
        <a:font script="Phag" typeface="Consolas"/>
        <a:font script="Syrn" typeface="Consolas"/>
        <a:font script="Syrj" typeface="Consolas"/>
        <a:font script="Syre" typeface="Consolas"/>
        <a:font script="Sora" typeface="Consolas"/>
        <a:font script="Tale" typeface="Consolas"/>
        <a:font script="Talu" typeface="Consolas"/>
        <a:font script="Tfng" typeface="Consola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6871</TotalTime>
  <Words>8741</Words>
  <Application>Microsoft Office PowerPoint</Application>
  <PresentationFormat>宽屏</PresentationFormat>
  <Paragraphs>438</Paragraphs>
  <Slides>53</Slides>
  <Notes>52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1" baseType="lpstr">
      <vt:lpstr>等线</vt:lpstr>
      <vt:lpstr>宋体</vt:lpstr>
      <vt:lpstr>微软雅黑</vt:lpstr>
      <vt:lpstr>微软雅黑</vt:lpstr>
      <vt:lpstr>Arial</vt:lpstr>
      <vt:lpstr>Cambria Math</vt:lpstr>
      <vt:lpstr>Consolas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342</cp:revision>
  <dcterms:created xsi:type="dcterms:W3CDTF">2024-12-19T06:36:53Z</dcterms:created>
  <dcterms:modified xsi:type="dcterms:W3CDTF">2026-10-21T04:35:44Z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