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9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  <Relationship Id="rId91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_rels/notesSlide3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7.xml"/>
</Relationships>
</file>

<file path=ppt/notesSlides/_rels/notesSlide3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8.xml"/>
</Relationships>
</file>

<file path=ppt/notesSlides/_rels/notesSlide3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9.xml"/>
</Relationships>
</file>

<file path=ppt/notesSlides/_rels/notesSlide4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0.xml"/>
</Relationships>
</file>

<file path=ppt/notesSlides/_rels/notesSlide4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1.xml"/>
</Relationships>
</file>

<file path=ppt/notesSlides/_rels/notesSlide4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2.xml"/>
</Relationships>
</file>

<file path=ppt/notesSlides/_rels/notesSlide4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3.xml"/>
</Relationships>
</file>

<file path=ppt/notesSlides/_rels/notesSlide4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4.xml"/>
</Relationships>
</file>

<file path=ppt/notesSlides/_rels/notesSlide4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5.xml"/>
</Relationships>
</file>

<file path=ppt/notesSlides/_rels/notesSlide4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6.xml"/>
</Relationships>
</file>

<file path=ppt/notesSlides/_rels/notesSlide4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7.xml"/>
</Relationships>
</file>

<file path=ppt/notesSlides/_rels/notesSlide4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8.xml"/>
</Relationships>
</file>

<file path=ppt/notesSlides/_rels/notesSlide4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9.xml"/>
</Relationships>
</file>

<file path=ppt/notesSlides/_rels/notesSlide5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0.xml"/>
</Relationships>
</file>

<file path=ppt/notesSlides/_rels/notesSlide5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1.xml"/>
</Relationships>
</file>

<file path=ppt/notesSlides/_rels/notesSlide5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2.xml"/>
</Relationships>
</file>

<file path=ppt/notesSlides/_rels/notesSlide5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3.xml"/>
</Relationships>
</file>

<file path=ppt/notesSlides/_rels/notesSlide5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4.xml"/>
</Relationships>
</file>

<file path=ppt/notesSlides/_rels/notesSlide5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5.xml"/>
</Relationships>
</file>

<file path=ppt/notesSlides/_rels/notesSlide5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6.xml"/>
</Relationships>
</file>

<file path=ppt/notesSlides/_rels/notesSlide5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7.xml"/>
</Relationships>
</file>

<file path=ppt/notesSlides/_rels/notesSlide5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8.xml"/>
</Relationships>
</file>

<file path=ppt/notesSlides/_rels/notesSlide5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9.xml"/>
</Relationships>
</file>

<file path=ppt/notesSlides/_rels/notesSlide6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0.xml"/>
</Relationships>
</file>

<file path=ppt/notesSlides/_rels/notesSlide6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1.xml"/>
</Relationships>
</file>

<file path=ppt/notesSlides/_rels/notesSlide6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2.xml"/>
</Relationships>
</file>

<file path=ppt/notesSlides/_rels/notesSlide6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3.xml"/>
</Relationships>
</file>

<file path=ppt/notesSlides/_rels/notesSlide6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4.xml"/>
</Relationships>
</file>

<file path=ppt/notesSlides/_rels/notesSlide6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5.xml"/>
</Relationships>
</file>

<file path=ppt/notesSlides/_rels/notesSlide6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6.xml"/>
</Relationships>
</file>

<file path=ppt/notesSlides/_rels/notesSlide6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7.xml"/>
</Relationships>
</file>

<file path=ppt/notesSlides/_rels/notesSlide6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8.xml"/>
</Relationships>
</file>

<file path=ppt/notesSlides/_rels/notesSlide6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9.xml"/>
</Relationships>
</file>

<file path=ppt/notesSlides/_rels/notesSlide7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0.xml"/>
</Relationships>
</file>

<file path=ppt/notesSlides/_rels/notesSlide7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1.xml"/>
</Relationships>
</file>

<file path=ppt/notesSlides/_rels/notesSlide7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2.xml"/>
</Relationships>
</file>

<file path=ppt/notesSlides/_rels/notesSlide7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3.xml"/>
</Relationships>
</file>

<file path=ppt/notesSlides/_rels/notesSlide7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4.xml"/>
</Relationships>
</file>

<file path=ppt/notesSlides/_rels/notesSlide7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5.xml"/>
</Relationships>
</file>

<file path=ppt/notesSlides/_rels/notesSlide7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6.xml"/>
</Relationships>
</file>

<file path=ppt/notesSlides/_rels/notesSlide7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7.xml"/>
</Relationships>
</file>

<file path=ppt/notesSlides/_rels/notesSlide7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8.xml"/>
</Relationships>
</file>

<file path=ppt/notesSlides/_rels/notesSlide7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9.xml"/>
</Relationships>
</file>

<file path=ppt/notesSlides/_rels/notesSlide8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0.xml"/>
</Relationships>
</file>

<file path=ppt/notesSlides/_rels/notesSlide8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1.xml"/>
</Relationships>
</file>

<file path=ppt/notesSlides/_rels/notesSlide8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2.xml"/>
</Relationships>
</file>

<file path=ppt/notesSlides/_rels/notesSlide8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3.xml"/>
</Relationships>
</file>

<file path=ppt/notesSlides/_rels/notesSlide8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4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同学们好，循环的几种写法我们都学完了：while、do-while、for，还有循环套循环。今天开始做书上 4.3 节的案例，题目会复杂一点，前面学过的知识几乎都会用上。这一讲分四节课，一共六道例题，加一道练习。做每道题之前，我们都先问自己三个问题：每一轮处理什么？要记住什么？什么时候停？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这一讲分四节课。第一节课做整数求和，顺便把 i++ 和 ++i 的区别再弄清楚；第二节课做小数求和和级数求和，会碰到小数算不准的问题。第三节课做金币和质数口袋，会学两个新朋友：break 和 continue。第四节课简单了解回文质数，再做一道练习、一次小测，把整讲收个尾。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说一件生活里的事：记账。每天收到的钱都不一样，可记账的动作从来不变，就是把今天这笔加到原来的总额上。循环也是这样，题目一直在换，可每一轮做的事是固定的。还记得上一讲的预习问题吗？一直往上加，加到总和第一次超过 k 为止，要加多少项事先知道吗？这个问题我们第二节课就能回答。今天每做一道题，都先问三件事：每一轮处理什么，要记住什么，什么时候停。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第一部分，我们从最简单的整数求和开始。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做案例之前，先复习一下 for 循环是怎样一步步走的。第一步，i 等于 1，这个初始化只做一次；然后判断 1 小于等于 3，成立，输出 1。接下来先执行 i++，i 变成 2，再判断、再输出；就这样一圈一圈地走。等 i 变成 4，条件不成立，循环结束。大家记住：每一轮都是先判断，循环体做完以后才执行 i++。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我们先看一个小账本。第 1 天收到 2 元，总额 2 元；第 2 天收到 4 元，总额变成 6 元。第 3 天又收到 4 元，记完账总额是多少？对，昨天的 6 元留着，加上今天的 4 元，是 10 元。这里有两个数：今天收到的钱，是这一轮要处理的；累计的总额，是要一直记住的。新记录等于旧记录加上本次的贡献，这句话今天会反复用到，大家先记在心里。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请大家翻到书本第 58 页，例 4-11 数列求和，OJ 题号 B0052，洛谷 P5722。题目很简单：输入 n，算 1 加 2 加 3 一直加到 n。书上还开了个玩笑，说你没有高斯聪明，不许用公式，只能一个数一个数地加。输入 4，就是 1 加 2 加 3 加 4，等于 10。先别急着写代码，想一想：如果每次只加一个数，程序得记住哪些信息？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 1 加到 4 的过程画出来。开始时一个数也没加，总和是 0。加上 1，变成 1；再加 2，变成 3；再加 3，变成 6；最后加 4，变成 10。大家发现没有，每一步做的事都一样：旧的和加上当前这个数。旧的和就像账本上昨天的总额，必须留着，每轮结束以后，它正好等于从 1 加到当前数的和。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这道题要用三个变量。n 是终点，表示最后一个要加的数，它由输入决定，求和过程中不会变。i 是当前这一项，从 1 开始，每轮加 1，看 i 就知道现在轮到谁了。s 是总和，开始时是 0，它要保存整个求和过程的结果，所以必须在循环外面准备好。一句话：n 定终点，i 指着当前这项，s 存着前面算出的和。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每一轮要做什么？先准备：s 等于 0，i 等于 1。千万别在每一轮都让 s 等于 0，那样前面加过的数就全丢了。每轮处理一次：s 等于 s 加 i，也可以简写成 s += i；加完以后 i++，走到下一个数。继续条件是 i 小于等于 n，等号不能丢，因为 n 本身也要加进去。其实这就是 while 那一讲的滚雪球：累加器从 0 开始，每轮滚上一个数，今天我们用 for 来写。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现在把刚才的想法写成代码。s 在循环外面定义，从 0 开始。for 循环让 i 从 1 走到 n，每一轮把 i 加进 s。i 等于 n 的那一轮也要做，做完 i 变成 n 加 1，条件不成立，循环结束。每一轮结束时，s 正好是 1 加到 i 的和，等循环全部结束，s 就是 1 加到 n 的和了。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把读入和输出接上，就是完整的程序，它和书上第 58 页的解法 1 一模一样。注意 for 后面只有一句 s += i，所以书上没写大括号。循环里只更新 s，不输出中间结果；全部加完以后，在循环外面输出一次。n 最大是 100，1 加到 100 等于 5050，用 int 存完全够用。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我们输入 n 等于 4，跟着程序走一遍，大家先在草稿纸上填表，我再一行一行点出来。i 等于 1，1 小于等于 4 成立，s 变成 1；i 等于 2，s 变成 3；i 等于 3，s 变成 6；i 等于 4，s 变成 10。i 变成 5，5 小于等于 4 不成立，循环结束，输出 10。注意，停下来的时候 i 已经是 5 了，但 5 并没有被加进去，因为条件不成立时循环体不会执行。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样例对了，程序就一定对吗？不一定，我们再试两个特别的输入。最小输入 n 等于 1，只做一轮，输出 1；要是把条件写成 i &lt; n，这一轮就被漏掉了，输出 0。最大输入 n 等于 100，做 100 轮，结果 5050，int 完全存得下；要加几项，循环就做几轮，很快。以后写完程序，都用最小和最大的输入各试一次，最小的容易发现少做一轮，最大的容易发现装不下。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第二部分，我们看看书上更短的解法 2，先把 i++ 和 ++i 的区别弄清楚。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 3 章我们学过 i++ 和 ++i，这里复习一下。i++ 是后置，先用旧值，再加 1；++i 是前置，先加 1，再用新值。打个比方，排队叫号：i++ 像先报出手上的旧号码，再换下一个号；++i 像先换号，再把新号码报出来。两种做法号码都加了 1，可报出来的数不一样。如果单独写成一句 i++ 或者 ++i，效果完全一样；只有当它放在别的式子里面时，才看得出区别。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书上第 59 页有这样一段代码，大家先猜猜会输出什么。第一句 s1 += i1++，相当于先 s1 += i1，再 i1 加 1，所以 s1 加的是旧值 1。第二句 s2 += ++i2，相当于先 i2 加 1，再 s2 += i2，所以 s2 加的是新值 2。最后输出 2 2 1 2：i1、i2 都变成了 2，但加进 s1 和 s2 的数不一样。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再来练一练：两段代码只差一个加号的位置，请大家先把两段的输出写在草稿纸上，并写出理由。代码 A 是 s += i++，用的是旧值 3，s 变成 13，然后 i 变成 4，输出 4 13。代码 B 是 s += ++i，i 先变成 4，再用新值，s 变成 14，输出 4 14。i 最后都是 4，加进 s 的值却不同。下面我们就用这个知识，看懂书上更短的解法 2。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书上第 58 到 59 页给了一个很短的解法 2，循环只有一行：while (n--) s += ++i。还记得 while 那一讲说过的吗？条件里 0 表示假，不是 0 都表示真。n-- 是后置，所以条件用的是 n 的旧值：旧值不是 0，就进入循环，看完以后 n 再减 1。循环体里 i 从 0 开始，++i 先变成 1 再加进 s，所以第一次加的正好是 1。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 n 等于 3 跟一遍，请大家先自己填表。n 的旧值是 3，成立，n 变成 2，++i 得 1，s 是 1；旧值 2，成立，n 变成 1，i 是 2，s 是 3；旧值 1，成立，n 变成 0，i 是 3，s 是 6。旧值是 0，不成立，循环体不做了，但是 n-- 还是执行了，n 变成 -1。所以循环体正好做了 3 次，结果是 6；只是循环结束后，n 已经不是原来的 3 了。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代码短了，有三个地方要特别小心。第一，while (n--) 会把 n 改掉，循环结束后 n 变成了 -1，后面要是还想用原来的 n，就得先另存一份。第二，如果写成 while (--n)，是先减再判断，第一次判断用的就是 n 减 1，循环只做 n 减 1 次，会少加一项。第三，书上提到 i = i++ + ++i 这种写法，同一个式子里把 i 改了好几次，C++ 没规定先算哪个，结果说不准，我们不要这样写。请大家在书本第 59 页倒数第三段，while(n--) 的意思是这句下面画线：先判断 n 是否非零，再减 1。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这节课我们做了整数求和：累加就像记账，新记录等于旧记录加本次的贡献，总和要在循环外从 0 开始。从 1 加到 n，条件要写 i &lt;= n，写完用最小、最大的输入各试一次。我们还复习了 i++ 和 ++i，看懂了书上 while (n--) 的写法。下节课算一串小数的和，请大家想一想：让 double 类型的 i 从 0.1 开始，每次加 0.1，一直加到 n，这样行不行？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第二节课，我们先做例 4-12，一串小数的和。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请翻到书本第 59 页最下面，例 4-12，这道题没有 OJ 题号，我们主要看书上讲的坑。题目要算 0.1 加 0.2 加 0.3，一直加到 n 减 0.1。比如 n 等于 1，就是从 0.1 加到 0.9，一共 9 项，和是 4.5。注意最后一项是 n 减 0.1，n 本身不加。上节课留的预习问题：用 double 类型的 i，每次加 0.1，一直加到 n，行不行？大家举手说说看。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很多同学的想法和书上一样：i 从 0.1 开始，每次加 0.1，等 i 等于 n 的时候停下，于是写出了这段代码。书上第 60 页把它标成了错误的程序。我们运行一下，输入 10，结果程序一直在跑，不出结果。按理说 i 加到 10 就该停，可它就是不停，这就是我们在 while 那一讲见过的死循环。遇到这种情况，按 Ctrl+C 可以强制停止程序。那 i 为什么没有停在 10 呢？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我们做个实验：让 i 从 0 开始，加 100 次 0.1，再多显示几位数字看看。setprecision 是格式化输出那一讲学过的，这里让它显示 17 位。数学上 100 乘 0.1 等于 10，可运行结果是 9.9999999999999805，只是很接近 10。所以刚才那个程序里，i 一直没有正好等于 10，i != n 永远成立，循环就停不下来了。小数为什么会算不准呢？我们用计算器来想一想。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拿出计算器算 1 除以 3，屏幕上是 0.33333333，后面还有无数个 3，可屏幕只有这么长，只能留下一个差不多的数。计算机存小数也是这样，能用的位数是有限的。0.1 在计算机里其实也写不完，存进去的只是一个非常接近 0.1 的数。加一次差一点点，加了 100 次，误差就攒起来了，所以得到 9.99999……而不是 10。第 3 章我们学过，两个小数比较相等不能直接用两个等号，今天这个 bug 就是同一个原因。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有同学说，那把 != 改成小于号不就行了？书上第 60 页说，这样虽然不会死循环，但还是可能出错。n 等于 10 时，i 本该变成 10，实际可能是 9.9999……，这时 i &lt; n 还成立，就会多加一项。书上的办法是把条件写成 i + 0.01 &lt; n，多留出 0.01 的余地。可这样总觉得心里没底。这道题每一项都差 0.1，项数是数得清的，我们能不能干脆用整数来数？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想一想零花钱：0.1 元就是 1 角，0.3 元就是 3 角，用角来记账，就全是整数了。这道题也一样：把每一项都乘 10，0.1、0.2、0.3 就变成 1、2、3，最后一项 n 减 0.1 变成 10n 减 1。这正是书上第 60 页第一段说的：最好的办法是把所有数字乘 10 后累加，从 1 加到 10n 减 1。整数加法是精确的，最后再除以 10.0，把角换回元就行了。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这是完整的程序。sum10 记的是一共多少角，是整数。k 从 1 数到 10n 减 1，条件写成 k &lt; 10 * n，正好不把 n 本身加进去。最后要除以 10.0 而不是 10，因为两个整数相除会把小数部分去掉，这个第 1 章就学过。输出用格式化输入输出那一讲学过的 fixed 和 setprecision(1)，保留一位小数。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我们用三个输入验证一下，大家先自己算。n 等于 1，k 从 1 数到 9，一共 45 角，输出 4.5；n 等于 2，k 数到 19，一共 190 角，输出 19.0。n 等于 100，k 数到 999，一共 499500 角，输出 49950.0，int 完全存得下。以后遇到钱精确到分的题，也可以都换成分来算，这样就不怕小数误差了。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第四部分，我们回到上一讲的预习问题，做例 4-9 级数求和。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先看两种存钱的问题。连续存 7 天，一共多少钱？次数是给定的，数够 7 次就停，这用 for 最方便。存到超过 100 元为止，要存几天？这个次数事先数不出来，只能每存一次，就看看够没够。上一讲的预习问题就是第二种：加到总和第一次超过 k，要加几项事先不知道。所以答案是：只知道什么时候停，不知道要做几次，就用 while，还没超过，就再加一项。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请翻到书本第 57 页，例 4-9 级数求和，OJ 题号 B0050，洛谷 P1035。S 等于 1 加二分之一，加三分之一，一直加到 n 分之一。输入 k，求最小的 n，让 S 严格大于 k。说白了就是：一项一项往上加，第一次超过 k 的时候，一共加了几项。注意两点：这里的 n 是加了几项，不是输入的数；而且等于 k 还不够，必须大于 k。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我们用样例 k 等于 1 手算一下。加入第 1 项，总和是 1，1 等于 1，没有超过，还不能停。加入第 2 项，总和是 1.5，1.5 大于 1，第一次超过了，所以答案是 2。从这里可以看出继续的条件：只要总和还小于或等于 k，就再加一项。还有，最后输出的是加了几项，也就是 2，不是总和 1.5。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这道题要记住两样东西：n 是已经加了几项，开始是 0；sum 是已经加出来的和，开始也是 0，因为要存小数，用 double。要加的每一项是 1 除以 n，代码写 1 / n 行不行？不行。第 1 章学过，两个整数相除，小数部分会被去掉，n 等于 2 时，1 / 2 得到的是 0。要写成 1.0 / n，只要有一个数是小数，就做小数除法，得到 0.5。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每一轮要做两件事：把项数加 1，再把这一项加进总和。顺序很重要。开始 n 是 0，要加第 1 项，就得先让 n 变成 1，再加 1.0 除以 1；下一轮 n 变成 2，再加二分之一。要是反过来，先加再 n++，第一次就成了 1.0 除以 0，用 0 当除数，结果就不对了。这样写，每做完一轮，n 正好是加了几项，sum 正好是这几项的和。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把刚才的分析写成完整程序。条件是 sum &lt;= k：还没超过，就继续加。循环里先 n++，再加 1.0 / n。循环结束的时候，sum 已经大于 k 了，这时的 n 正好就是加了几项，直接输出。这道题就回答了上一讲的预习问题：不知道要做几次，只知道什么时候停，用 while 很自然。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 k 等于 2，我们跟一遍，大家先在草稿纸上算。第 1 轮总和是 1，第 2 轮是 1.5，第 3 轮约是 1.833，都没超过 2，继续。第 4 轮加上四分之一，约是 2.083，第一次超过 2，条件 sum &lt;= 2 不成立，循环结束。输出 4。为什么第一次超过时得到的就是最小的项数呢？下一页说说。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为什么第一次超过 k 时得到的项数，就是最少的项数？因为每一项都是正数，多加一项，总和一定变大；我们又是从第 1 项开始一项一项加的，没有跳过任何一个。停下来之前试过的每个项数，总和都没超过 k，都不满足要求。所以第一个满足要求的，一定就是最小的，就像从 1 号开始一个个报数，第一个超过的人号码一定最小。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书上第 57 页的写法更短，整个循环压成了一行，变量名也不一样：Sn 是总和，ans 是项数。for 的第一部分让 Sn 等于 0，第二部分判断 Sn &lt;= k，和我们的 while 一样。第三部分用逗号隔开了两件事：先 ans++，再把 1.0 / ans 加进 Sn；最后那个分号说明循环体是空的。这种写法读懂就行，自己写题时展开来写更容易查错。请大家在书上第 6 行旁边写上这句笔记。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这道题输入只有一个数，可循环次数一点也不少。k 等于 15 时，要加 183 万多项，好在电脑很快，一眨眼就算完了。书上说，k 再大一点，比如 20，要加的项数就到了两亿多，比赛一般限时 1 秒，程序就会超时。书上第 57 页的方框里还介绍了一个投机取巧的办法：k 只有 15 种情况，先在自己电脑上把答案都算好，再写一个直接输出答案的程序，这叫打表。打表只适合输入范围很小的题，大家了解一下就行。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最后做三道找错题，请大家先想好再回答，我一题一题点出答案。第一题，条件改成 sum &lt; k，输入 1，加完第一项 sum 等于 1，1 &lt; 1 不成立就停了，输出 1，可 1 并没有严格大于 1，错了。第二题，先加再 n++，第一轮就是 1.0 除以 0，用 0 当除数，不对，所以一定要先 n++。第三题，如果题目改成总和不小于 k，达到 k 就够了，继续的条件就是 sum &lt; k。条件里的符号，要跟着题目的要求来改。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这节课我们先遇到了小数算不准的问题：循环条件不要写 i != n，能换成整数来数，就换成整数，就像把元换成角。然后做了级数求和：只知道什么时候停、不知道要做几次，就用 while，还没超过就再加一项。别忘了 1 / n 是整数除法，要写 1.0 / n，而且要先 n++ 再累加。下节课做例 4-10 金币，请大家先算一算：第 7 天结束时，骑士一共拿到多少枚金币？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第三节课，我们先做例 4-10 金币，这是一道循环套循环的题。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先来看一张打卡奖励表。第 1 组只有 1 天，每天 1 颗星；第 2 组连续 2 天，每天 2 颗星；第 3 组连续 3 天，每天 3 颗星，就这样一直往下。大家发现没有：一组里面每天的奖励一样多，换到新的一组，天数和每天的奖励一起变多。如果只算前 7 天，一共拿到多少颗星？你得同时记住现在是第几组、一共过了几天。还要注意，最后一组可能还没发完，天数就够了，这时候就该停了。今天的例题就是这个规则。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请翻到书本第 57 页下面，例 4-10 金币，OJ 题号 B0051，洛谷 P2669。国王给骑士发金币：第 1 天 1 枚，之后 2 天每天 2 枚，之后 3 天每天 3 枚，和刚才的打卡奖励表一模一样。图里一个圆表示一天，圆里的数字是那天发的金币数，第 i 轮有 i 天，每天 i 枚。样例输入 6，前 6 天正好发完 3 轮，1 加 4 加 9 等于 14。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揭晓上节课的预习问题：第 7 天结束时一共多少枚金币？前 3 轮一共 6 天，金币是 1 加 4 加 9 等于 14 枚。第 7 天是第 4 轮的第 1 天，再发 4 枚，一共 18 枚。第 4 轮后面那 3 天还没到，不能算进去，图上用空心圆表示。所以程序要能在一轮的中间停下来。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这道题要用好几个变量，我们一个个说清楚：i 是第几轮，正好也是这轮每天发几枚；j 是这一轮的第几天。day 是一共发了几天，coin 是一共发了多少金币，k 是输入的目标天数。哪些会重来？j 每到新的一轮，都从 1 重新数；day 和 coin 要一直累计，不能清零。大家特别注意 j 和 day：j 只管这一轮，day 管整个过程，两个可别混用。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先把轮和天的结构搭起来。外层 i 表示第几轮，内层 j 从 1 数到 i，表示这一轮的每一天。i 等于 1 时内层做 1 次；i 等于 2 时，j 从 1 重新数，做 2 次；第 i 轮就做 i 天。注意外层的 for 中间是空的，没写结束条件。书上说，事先不知道要发几轮，所以外层可以不设终止条件。没有条件不就是死循环吗？别急，我们会在发够 k 天时，主动让程序停下来。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内层循环的每一次就是一天，这一天要做三件事。第一，发金币：这一天发 i 枚，加到 coin 上；第二，记天数：day 加 1。第三，看看够没够：day 等于 k，说明发够了，输出 coin，然后用 return 0 结束整个程序。顺序不能乱，要先发金币、记天数，再检查，第 k 天的金币才能算进去。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这就是完整程序，和书上第 58 页一样。day 和 coin 在循环外面准备好，整个过程一直累计。外层数轮，内层数天，内层每做一次就是一天，发金币、记天数、看够没够。发够 k 天，输出金币数，然后 return 0。return 0 写在 main 里，一执行整个程序就立刻结束了，所以外层虽然没写条件，也不会一直跑下去。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我们输入 k 等于 7，一天一天跟着走，大家先自己填 coin 和 day。第 1 轮 1 天，coin 是 1；第 2 轮两天，coin 变成 3、5；第 3 轮三天，coin 变成 8、11、14，day 到了 6。第 7 天是第 4 轮的第 1 天，coin 变成 18，day 等于 7，输出 18，程序结束。j 不会走到 2，第 4 轮后面那 3 天的金币不会加进去，和我们手算的一样。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有同学问：把 return 0 换成 break 行不行？break 我们在 switch 那一讲见过。写在循环里的 break，只会跳出离它最近的那一层循环。这里它只结束 j 的循环，外层的 i 又会进入下一轮，接着发金币，程序停不下来。return 0 写在 main 里，不管外面套了几层循环，整个程序都直接结束，这正是我们要的。以后看到 break，先找它管的是哪一层循环。break 的用法，等会儿质数口袋还会细讲。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来做三道练习，先想好理由再回答。第一题，k 等于 4，前 4 天分别发 1、2、2、3 枚，一共 8 枚，第 4 天是第 3 轮的第 1 天。第二题，coin += j 不对，j 只是这轮的第几天，第 i 轮每天发的都是 i 枚，不会一天比一天多。第三题，每轮把 day 清零，前面的天数就丢了，day 不再是一共过了几天，程序停的位置就错了。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这道题有两层循环，是不是就很慢呢？我们数一数最里面的事做了几次。内层每做一次就是一天，day 加 1；day 从 0 加到 k，程序就结束了。所以发金币这件事一共只做 k 次，k 最大才 10000，一眨眼就算完了。以后估计程序跑多久，别只看有几层循环，要看最里面的事一共做了几次。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第六部分，例 4-13 质数口袋，我们会正式认识 break 和 continue。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大家收拾书包的时候，是不是先想这件东西要不要带，再看书包还装不装得下？不要带的，放到一边，接着看下一件；要带也装得下的，放进书包，心里记一下装了多少。要带，可书包已经装不下了，那就不收拾了。今天的数字游戏也是这样：书包只收质数，而且装进去的数加起来不能超过容量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请翻到书本第 61 页，例 4-13 质数口袋，OJ 题号 B0053，洛谷 P5723。小 A 从 2 开始，一个一个判断自然数是不是质数，是质数就装进口袋，但口袋里所有数的和不能超过 L。样例输入 100，装进去 2、3、5、7 一直到 23，一共 9 个，加起来正好 100。注意实际输出每个数单独一行，这里为了省地方写在一行了。下一个质数是 29，为什么不能装？因为再装就超过 100 了。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先弄清楚什么是质数。9 块饼干，每组 3 块，正好分完，没有剩下，我们就说 3 是 9 的因数；7 块饼干每组 3 块，会剩 1 块，3 就不是 7 的因数。一个大于 1 的整数，如果只能被 1 和它自己整除，就叫质数，比如 2、3、5、7。大于 1、还有别的因数的叫合数，比如 9；1 比较特别，既不是质数也不是合数。请大家在书本第 61 页“如何判断 i 是否为质数呢”这一段下面画线，旁边写上：1 既不是质数也不是合数。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怎样判断一个数 i 是不是质数？书上的办法是：让 j 从 2 开始，一个一个试，看 i % j 是不是 0。比如 9，9 % 2 等于 1，不能整除；9 % 3 等于 0，找到因数 3 了，9 就不是质数，后面不用再试。再比如 7，从 2 试到 6，都不能整除，所以 7 是质数。这个办法没问题，可要是 i 很大，比如 9973，难道要从 2 一直试到 9972 吗？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我们来看看 36 的因数：1 乘 36，2 乘 18，3 乘 12，4 乘 9，6 乘 6，它们是一对一对出现的。6 乘 6 等于 36，6 叫做 36 的平方根，也就是自己乘自己等于 36 的那个数。大家想想，一对因数如果都比 6 大，乘起来一定比 36 大，凑不成一对，所以每一对里至少有一个不大于 6。因此只要从 2 试到平方根，如果有因数，一定能找到，后面那一半根本不用试。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所以试除的循环这样写：j 从 2 开始，条件是 j * j &lt;= i。j 不超过 i 的平方根，就是 j 乘 j 不超过 i，书上说用乘法比开平方要快。注意等号不能丢：i 等于 49 时一定要试到 7，因为 7 乘 7 等于 49，要是写成小于号，49 就会被当成质数。这样能省多少？判断 9973，原来要试 9971 个数，现在只试到 99，一百个都不到。请在书本第 62 页第一段 j*j≤i 旁边写上：试到平方根就够了，等号不能丢。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试除完了，结果要记下来，我们用一个变量 is_prime 当记号，就像表格里打勾的小方框。一开始先打上勾，is_prime 等于 1，假设它是质数；试除时一旦找到因数，就把勾划掉，改成 0，再用 break 停止试除。i 等于 2 时，2 乘 2 小于等于 2 不成立，一次都不试，is_prime 还是 1，2 是质数，正好对。书上用 int 的 1 和 0 当记号，用第 3 章学过的 bool 类型的 true 和 false 也一样。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想一想：判断 4 的时候，记号改成了 0；接着判断 5，要是还用这个 0，5 就被当成合数了。所以 is_prime 只管当前这个 i，外层每一轮开始，都要重新设成 1。另外两个变量不一样：load 是已经装进去的数的和，ans 是已经装了几个，它们要一直累计，只在循环外面清零一次。这跟金币题是一个道理：j 每轮重来，day 和 coin 一直累计。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找到一个质数以后，先别急着装，算一算 i 加 load 是多少，也就是装进去以后一共是多少。大于 L 才是装不下，这时就用 break 结束；正好等于 L 是可以装的，题目只说不能超过，所以用大于号，不用大于等于。装得下，才输出这个数，个数 ans 加 1，再把它加进 load。顺序不能反：要是先输出、先加进去，再发现装不下，就来不及了。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现在正式认识两个新朋友。continue 的意思是跳过这一轮后面的语句，直接开始下一轮，就像书包里这件东西不要带，放一边，接着看下一件。break 的意思是直接跳出这一层循环，循环不再继续，就像书包装不下了，不收拾了。在质数口袋里：不是质数，就 continue，去看下一个数；是质数但装不下，就 break，不再找了。感叹号是第 3 章学的“非”，!is_prime 就是“不是质数”。请大家在书本第 62 页第三段下画线。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这是完整程序，和书上第 61 页一样。外层 i 从 2 开始一个个看，也没写结束条件，靠 break 停下来。每个 i 先重新打上勾，再用内层循环试除；内层里的 break 只结束试除，不会结束外层。不是质数就 continue，看下一个；装不下就 break，结束外层循环；装得下就输出、计数、累加。循环结束后，再单独输出一共装了几个。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 L 等于 20 跟一遍，大家先在草稿纸上填。2 是质数，装进去，load 是 2；3 也装，load 是 5；4 不是质数，continue 跳过；5 装进去，load 是 10。6 跳过，7 装进去，load 是 17；8、9、10 都不是质数，跳过。11 是质数，可 17 加 11 等于 28，超过 20 了，break 结束。最后输出 2、3、5、7，再输出个数 4。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再试两个边界。L 等于 1，最小的质数 2 都装不下，只输出一行 0。L 等于 5，装 2 和 3，正好等于 5，可以装，要是把条件写成大于等于就错了。为什么一个质数装不下，就可以直接停？因为我们是从小到大找的，后面的质数只会更大，现在这个都装不下，后面的更装不下。所以停下来的理由，来自题目规定的从小到大的顺序和容量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最后四道练习，每题都要说出理由。第一题，i 等于 2 时试除循环一次也不做，is_prime 还是 1，2 是质数，没问题。第二题，写成 j * j &lt; i，判断 49 时 j 只试到 6，漏掉了 7，49 会被当成质数。第三题，正好等于 L 可以装；第四题，试除里的 break 只结束 j 的循环，接下来还要根据记号处理当前这个 i。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这节课做了两道题。金币：外层数第几轮，内层数这一轮的每一天，day 和 coin 一直累计，j 每轮重来。发够 k 天用 return 0 结束整个程序；break 只跳出最近的一层循环。质数口袋：判断质数时从 2 试到平方根，找到因数就改记号并 break；不是质数用 continue 看下一个，装不下用 break 结束。下节课了解例 4-14 回文质数，请大家想一想：11 到 99 之间，正着读倒着读都一样、又是质数的数有几个？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第四节课，我们先简单了解书上的选读例题 4-14 回文质数。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请翻到书本第 62 页，例 4-14 回文质数，这是一道选读题，OJ 题号 B0054，洛谷 P1217，我们只花几页了解它的思路。回文数就是正着读、倒着读都一样的数，比如 151，它又是质数，所以叫回文质数；121 也是回文，可它等于 11 乘 11，不是质数。揭晓预习问题：11 到 99 之间的回文数是 11、22、33 一直到 99，它们都是 11 的倍数，只有 11 自己是质数。题目的区间最大到 1 亿，一个个检查行不行呢？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要是从 a 一个个查到 b，最多要查近 1 亿个数，可里面大部分根本不是回文，白白浪费时间。换个想法：回文的后一半是由前一半决定的。三位回文，百位和个位相同，只要选 d1 和 d2 两个数字就行。用乘法把它拼起来：num 等于 100 乘 d1 加 10 乘 d2 加 d1，比如 d1 是 1、d2 是 5，就造出了 151。书上说，这样 1 亿以内的回文数只要枚举 1 万次左右就能全造出来，比一个个查少太多了。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再想想，哪些回文要造，哪些根本不用管？一位和两位的回文质数只有 5、7、11，单独判断一下就行。偶数位的回文，比如 4 位、6 位，书上证明了它们都是 11 的倍数，不可能是质数，干脆不造。剩下三位、五位、七位，分别用两层、三层、四层循环造出来。还有，回文的末位等于首位，首位是偶数的话整个数就是偶数，肯定不是质数，所以 d1 只取奇数，写成 d1 += 2。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这是书上程序里造三位回文的那一段，五位、七位的两段长得几乎一样，只是多套了几层循环。造出一个回文 num：小于 a 就 continue，看下一个；大于 b 就 return 0，因为后面造出来的只会更大。然后用今天学的试除法判断它是不是质数，flag 就是质数口袋里的那个记号。这道题最值得记住的是书上第 64 页方框里的一句话：在不影响结果的情况下，应当尽可能减少循环的次数。请大家在这句下面画线。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第八部分，我们用今天的三个问题，再分析一道在 while 那一讲做过的题。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这道题在书本第 64 到 65 页，习题 4-2 小玉在游泳，OJ 题号 B0055，while 那一讲的课后已经做过了，今天用新学的三个问题再分析一遍。每一轮处理什么？游这一步，距离是 step 米；要记住什么？一共游了多少米 total，游了几步 count；什么时候停？total 达到 x 就停。我们先手算 x 等于 3.9：第一步 2 米，第二步游 2 乘 0.98 等于 1.96 米，一共 3.96 米，已经够了，答案是 2 步。请大家先在草稿纸上试着写一写程序。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程序和级数求和很像：还没达到目标，就游一步，加进 total，下一步的距离乘 0.98，步数加 1。大家比一比两道题的条件：级数求和要严格大于 k，等于 k 还得继续，所以写 sum &lt;= k；游泳只要不少于 x，达到就够了，所以写 total &lt; x。x 等于 0 的话，一步都不用游，循环一次也不做，输出 0，也是对的。所以条件里有没有等号，一定要回到题目里看：是超过，还是达到？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最后做个课堂小测，请大家先写在草稿纸上。第一题，n 的旧值 3、2、1 都成立，输出 3 个星号；第二题，1 除以 2 是整数除法，得 0，存进 double 也还是 0。第三题，i 等于 3 时 continue 跳过了输出，i 等于 5 时 break 跳出循环，所以输出 124。第四题，条件少了等号，判断 25 时 j 只试到 4，漏掉了 5，25 会被当成质数。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还记得开篇的问题吗？一直往上加，加到总和第一次超过 k 为止，要加多少项事先知道吗？现在大家都能回答了：事先不知道要加几项，只知道什么时候停，所以用 while。用今天的三个问题来说：每一轮处理第 n 项，也就是 1.0 除以 n；要记住加了几项 n 和总和 sum；sum 第一次大于 k 时停下。以后拿到任何一道循环题，都先问这三个问题。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我们回头看看这一讲的几道题。整数和小数求和，每轮加当前项，记住总和，加够就停，小数要换成整数来数。级数求和，每轮加 1.0 除以 n，第一次超过 k 就停；金币外层数轮、内层数天，够 k 天就 return 0。质数口袋用试除判断质数，装不下就 break；回文质数直接造回文，再判断质数。以后拿到新题，先问三个问题：处理什么，记住什么，何时停止；写完再用最小的输入、最后一项、正好达标这几种情况各试一次。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课后请在 OJ 上提交 B0050 级数求和、B0051 金币、B0052 数列求和和 B0053 质数口袋，B0054 回文质数选做。还可以选做书本第 65 页习题 4-3 数字反转，用上一讲学的拆数位就能做。别忘了把 break、continue 和试到平方根的笔记整理在书本第 62 页。下一讲进入第 5 章数组，请预习书本第 68 页的例 5-2。带着问题去预习：今天的题只要记住总和、个数，几个变量就够了；可要是读入一串数，要倒过来输出，每个数都得记住，该怎么办？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4067592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4009076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600901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449816014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8.xml" />
</Relationships>
</file>

<file path=ppt/slides/_rels/slide2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9.xml" />
</Relationships>
</file>

<file path=ppt/slides/_rels/slide3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0.xml" />
</Relationships>
</file>

<file path=ppt/slides/_rels/slide3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1.xml" />
</Relationships>
</file>

<file path=ppt/slides/_rels/slide3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2.xml" />
</Relationships>
</file>

<file path=ppt/slides/_rels/slide3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3.xml" />
</Relationships>
</file>

<file path=ppt/slides/_rels/slide3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4.xml" />
</Relationships>
</file>

<file path=ppt/slides/_rels/slide3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5.xml" />
</Relationships>
</file>

<file path=ppt/slides/_rels/slide3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6.xml" />
</Relationships>
</file>

<file path=ppt/slides/_rels/slide3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7.xml" />
</Relationships>
</file>

<file path=ppt/slides/_rels/slide3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8.xml" />
</Relationships>
</file>

<file path=ppt/slides/_rels/slide3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9.xml" />
</Relationships>
</file>

<file path=ppt/slides/_rels/slide4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0.xml" />
</Relationships>
</file>

<file path=ppt/slides/_rels/slide4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1.xml" />
</Relationships>
</file>

<file path=ppt/slides/_rels/slide4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2.xml" />
</Relationships>
</file>

<file path=ppt/slides/_rels/slide4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3.xml" />
</Relationships>
</file>

<file path=ppt/slides/_rels/slide4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4.xml" />
</Relationships>
</file>

<file path=ppt/slides/_rels/slide4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5.xml" />
</Relationships>
</file>

<file path=ppt/slides/_rels/slide4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6.xml" />
</Relationships>
</file>

<file path=ppt/slides/_rels/slide4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7.xml" />
</Relationships>
</file>

<file path=ppt/slides/_rels/slide4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8.xml" />
</Relationships>
</file>

<file path=ppt/slides/_rels/slide4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9.xml" />
</Relationships>
</file>

<file path=ppt/slides/_rels/slide5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0.xml" />
</Relationships>
</file>

<file path=ppt/slides/_rels/slide5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1.xml" />
</Relationships>
</file>

<file path=ppt/slides/_rels/slide5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2.xml" />
</Relationships>
</file>

<file path=ppt/slides/_rels/slide5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3.xml" />
</Relationships>
</file>

<file path=ppt/slides/_rels/slide5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4.xml" />
</Relationships>
</file>

<file path=ppt/slides/_rels/slide5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5.xml" />
</Relationships>
</file>

<file path=ppt/slides/_rels/slide5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6.xml" />
</Relationships>
</file>

<file path=ppt/slides/_rels/slide5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7.xml" />
</Relationships>
</file>

<file path=ppt/slides/_rels/slide5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8.xml" />
</Relationships>
</file>

<file path=ppt/slides/_rels/slide5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9.xml" />
</Relationships>
</file>

<file path=ppt/slides/_rels/slide6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0.xml" />
</Relationships>
</file>

<file path=ppt/slides/_rels/slide6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1.xml" />
</Relationships>
</file>

<file path=ppt/slides/_rels/slide6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2.xml" />
</Relationships>
</file>

<file path=ppt/slides/_rels/slide6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3.xml" />
</Relationships>
</file>

<file path=ppt/slides/_rels/slide6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4.xml" />
</Relationships>
</file>

<file path=ppt/slides/_rels/slide6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5.xml" />
</Relationships>
</file>

<file path=ppt/slides/_rels/slide6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6.xml" />
</Relationships>
</file>

<file path=ppt/slides/_rels/slide6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7.xml" />
</Relationships>
</file>

<file path=ppt/slides/_rels/slide6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8.xml" />
</Relationships>
</file>

<file path=ppt/slides/_rels/slide6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9.xml" />
</Relationships>
</file>

<file path=ppt/slides/_rels/slide7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0.xml" />
</Relationships>
</file>

<file path=ppt/slides/_rels/slide7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1.xml" />
</Relationships>
</file>

<file path=ppt/slides/_rels/slide7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2.xml" />
</Relationships>
</file>

<file path=ppt/slides/_rels/slide7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73.xml" />
</Relationships>
</file>

<file path=ppt/slides/_rels/slide7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4.xml" />
</Relationships>
</file>

<file path=ppt/slides/_rels/slide7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5.xml" />
</Relationships>
</file>

<file path=ppt/slides/_rels/slide7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6.xml" />
</Relationships>
</file>

<file path=ppt/slides/_rels/slide7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7.xml" />
</Relationships>
</file>

<file path=ppt/slides/_rels/slide7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78.xml" />
</Relationships>
</file>

<file path=ppt/slides/_rels/slide7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9.xml" />
</Relationships>
</file>

<file path=ppt/slides/_rels/slide8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80.xml" />
</Relationships>
</file>

<file path=ppt/slides/_rels/slide8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81.xml" />
</Relationships>
</file>

<file path=ppt/slides/_rels/slide8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82.xml" />
</Relationships>
</file>

<file path=ppt/slides/_rels/slide8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83.xml" />
</Relationships>
</file>

<file path=ppt/slides/_rels/slide8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84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2442210" y="2520950"/>
            <a:ext cx="7307580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循环结构程序设计案例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4220747" y="3467100"/>
            <a:ext cx="3750507" cy="498729"/>
            <a:chOff x="4220747" y="3467100"/>
            <a:chExt cx="3750507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4220747" y="3467100"/>
              <a:ext cx="375050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第4章 循环结构程序设计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75818"/>
            <a:chOff x="3143250" y="4248150"/>
            <a:chExt cx="5905500" cy="575818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106418" y="4413250"/>
              <a:ext cx="397916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同样是循环，换道题就换种想法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635000"/>
            <a:ext cx="2299716" cy="819150"/>
            <a:chOff x="4946142" y="63500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63500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5" name="toc-1"/>
          <p:cNvGrpSpPr/>
          <p:nvPr/>
        </p:nvGrpSpPr>
        <p:grpSpPr>
          <a:xfrm>
            <a:off x="914400" y="1968500"/>
            <a:ext cx="2400300" cy="3365500"/>
            <a:chOff x="914400" y="1968500"/>
            <a:chExt cx="2400300" cy="3365500"/>
          </a:xfrm>
        </p:grpSpPr>
        <p:sp>
          <p:nvSpPr>
            <p:cNvPr id="6" name="TextBox 6"/>
            <p:cNvSpPr txBox="1"/>
            <p:nvPr/>
          </p:nvSpPr>
          <p:spPr>
            <a:xfrm>
              <a:off x="1497330" y="1968500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第一课时</a:t>
              </a:r>
            </a:p>
          </p:txBody>
        </p:sp>
        <p:sp>
          <p:nvSpPr>
            <p:cNvPr id="7" name="Rectangle 7"/>
            <p:cNvSpPr/>
            <p:nvPr/>
          </p:nvSpPr>
          <p:spPr>
            <a:xfrm>
              <a:off x="914400" y="2762250"/>
              <a:ext cx="2400300" cy="1047750"/>
            </a:xfrm>
            <a:prstGeom prst="roundRect">
              <a:avLst>
                <a:gd name="adj" fmla="val 21818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1085850" y="30765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16287" y="31559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628013" y="3140075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整数求和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914400" y="4286250"/>
              <a:ext cx="2400300" cy="1047750"/>
            </a:xfrm>
            <a:prstGeom prst="roundRect">
              <a:avLst>
                <a:gd name="adj" fmla="val 21818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085850" y="46005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216287" y="46799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28013" y="4664075"/>
              <a:ext cx="121707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i++ 和 ++i</a:t>
              </a:r>
            </a:p>
          </p:txBody>
        </p:sp>
      </p:grpSp>
      <p:grpSp>
        <p:nvGrpSpPr>
          <p:cNvPr id="25" name="toc-2"/>
          <p:cNvGrpSpPr/>
          <p:nvPr/>
        </p:nvGrpSpPr>
        <p:grpSpPr>
          <a:xfrm>
            <a:off x="3543300" y="1968500"/>
            <a:ext cx="2400300" cy="3365500"/>
            <a:chOff x="3543300" y="1968500"/>
            <a:chExt cx="2400300" cy="3365500"/>
          </a:xfrm>
        </p:grpSpPr>
        <p:sp>
          <p:nvSpPr>
            <p:cNvPr id="16" name="TextBox 16"/>
            <p:cNvSpPr txBox="1"/>
            <p:nvPr/>
          </p:nvSpPr>
          <p:spPr>
            <a:xfrm>
              <a:off x="4126230" y="1968500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第二课时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3543300" y="2762250"/>
              <a:ext cx="2400300" cy="1047750"/>
            </a:xfrm>
            <a:prstGeom prst="roundRect">
              <a:avLst>
                <a:gd name="adj" fmla="val 21818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3714750" y="30765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845187" y="31559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256913" y="3140075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小数求和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3543300" y="4286250"/>
              <a:ext cx="2400300" cy="1047750"/>
            </a:xfrm>
            <a:prstGeom prst="roundRect">
              <a:avLst>
                <a:gd name="adj" fmla="val 21818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3714750" y="46005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845187" y="46799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256913" y="4664075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级数求和</a:t>
              </a:r>
            </a:p>
          </p:txBody>
        </p:sp>
      </p:grpSp>
      <p:grpSp>
        <p:nvGrpSpPr>
          <p:cNvPr id="35" name="toc-3"/>
          <p:cNvGrpSpPr/>
          <p:nvPr/>
        </p:nvGrpSpPr>
        <p:grpSpPr>
          <a:xfrm>
            <a:off x="6172200" y="1968500"/>
            <a:ext cx="2400300" cy="3365500"/>
            <a:chOff x="6172200" y="1968500"/>
            <a:chExt cx="2400300" cy="3365500"/>
          </a:xfrm>
        </p:grpSpPr>
        <p:sp>
          <p:nvSpPr>
            <p:cNvPr id="26" name="TextBox 26"/>
            <p:cNvSpPr txBox="1"/>
            <p:nvPr/>
          </p:nvSpPr>
          <p:spPr>
            <a:xfrm>
              <a:off x="6755130" y="1968500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第三课时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6172200" y="2762250"/>
              <a:ext cx="2400300" cy="1047750"/>
            </a:xfrm>
            <a:prstGeom prst="roundRect">
              <a:avLst>
                <a:gd name="adj" fmla="val 21818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8" name="Ellipse 28"/>
            <p:cNvSpPr/>
            <p:nvPr/>
          </p:nvSpPr>
          <p:spPr>
            <a:xfrm>
              <a:off x="6343650" y="30765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474087" y="31559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885813" y="3140075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金币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6172200" y="4286250"/>
              <a:ext cx="2400300" cy="1047750"/>
            </a:xfrm>
            <a:prstGeom prst="roundRect">
              <a:avLst>
                <a:gd name="adj" fmla="val 21818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32" name="Ellipse 32"/>
            <p:cNvSpPr/>
            <p:nvPr/>
          </p:nvSpPr>
          <p:spPr>
            <a:xfrm>
              <a:off x="6343650" y="46005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6474087" y="46799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885813" y="4664075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质数口袋</a:t>
              </a:r>
            </a:p>
          </p:txBody>
        </p:sp>
      </p:grpSp>
      <p:grpSp>
        <p:nvGrpSpPr>
          <p:cNvPr id="45" name="toc-4"/>
          <p:cNvGrpSpPr/>
          <p:nvPr/>
        </p:nvGrpSpPr>
        <p:grpSpPr>
          <a:xfrm>
            <a:off x="8801100" y="1968500"/>
            <a:ext cx="2400300" cy="3365500"/>
            <a:chOff x="8801100" y="1968500"/>
            <a:chExt cx="2400300" cy="3365500"/>
          </a:xfrm>
        </p:grpSpPr>
        <p:sp>
          <p:nvSpPr>
            <p:cNvPr id="36" name="TextBox 36"/>
            <p:cNvSpPr txBox="1"/>
            <p:nvPr/>
          </p:nvSpPr>
          <p:spPr>
            <a:xfrm>
              <a:off x="9384030" y="1968500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第四课时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8801100" y="2762250"/>
              <a:ext cx="2400300" cy="1047750"/>
            </a:xfrm>
            <a:prstGeom prst="roundRect">
              <a:avLst>
                <a:gd name="adj" fmla="val 21818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38" name="Ellipse 38"/>
            <p:cNvSpPr/>
            <p:nvPr/>
          </p:nvSpPr>
          <p:spPr>
            <a:xfrm>
              <a:off x="8972550" y="30765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9102987" y="31559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514713" y="3140075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回文质数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8801100" y="4286250"/>
              <a:ext cx="2400300" cy="1047750"/>
            </a:xfrm>
            <a:prstGeom prst="roundRect">
              <a:avLst>
                <a:gd name="adj" fmla="val 21818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42" name="Ellipse 42"/>
            <p:cNvSpPr/>
            <p:nvPr/>
          </p:nvSpPr>
          <p:spPr>
            <a:xfrm>
              <a:off x="8972550" y="46005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9102987" y="46799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9514713" y="4664075"/>
              <a:ext cx="138023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练习与小结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循环案例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同样是循环，换道题就得换种想法</a:t>
            </a:r>
          </a:p>
        </p:txBody>
      </p:sp>
      <p:grpSp>
        <p:nvGrpSpPr>
          <p:cNvPr id="11" name="story"/>
          <p:cNvGrpSpPr/>
          <p:nvPr/>
        </p:nvGrpSpPr>
        <p:grpSpPr>
          <a:xfrm>
            <a:off x="838200" y="2038350"/>
            <a:ext cx="10515600" cy="1257300"/>
            <a:chOff x="838200" y="2038350"/>
            <a:chExt cx="10515600" cy="12573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257300"/>
            </a:xfrm>
            <a:prstGeom prst="roundRect">
              <a:avLst>
                <a:gd name="adj" fmla="val 909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94994" y="2178050"/>
              <a:ext cx="4972812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每天入账的钱都不一样，可记账的动作没变：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把今天这笔，加到原来的总额上。</a:t>
              </a:r>
            </a:p>
          </p:txBody>
        </p:sp>
      </p:grpSp>
      <p:grpSp>
        <p:nvGrpSpPr>
          <p:cNvPr id="15" name="pre"/>
          <p:cNvGrpSpPr/>
          <p:nvPr/>
        </p:nvGrpSpPr>
        <p:grpSpPr>
          <a:xfrm>
            <a:off x="838200" y="3505200"/>
            <a:ext cx="10515600" cy="838200"/>
            <a:chOff x="838200" y="3505200"/>
            <a:chExt cx="10515600" cy="838200"/>
          </a:xfrm>
        </p:grpSpPr>
        <p:sp>
          <p:nvSpPr>
            <p:cNvPr id="12" name="Rectangle 12"/>
            <p:cNvSpPr/>
            <p:nvPr/>
          </p:nvSpPr>
          <p:spPr>
            <a:xfrm>
              <a:off x="838200" y="3505200"/>
              <a:ext cx="10515600" cy="8382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9368" y="3654425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上一讲的预习问题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9368" y="3968750"/>
              <a:ext cx="916656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一直往上加，加到总和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第一次超过 k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为止，要加多少项，事先知道吗？该用 for 还是 while？</a:t>
              </a:r>
            </a:p>
          </p:txBody>
        </p:sp>
      </p:grpSp>
      <p:grpSp>
        <p:nvGrpSpPr>
          <p:cNvPr id="31" name="three"/>
          <p:cNvGrpSpPr/>
          <p:nvPr/>
        </p:nvGrpSpPr>
        <p:grpSpPr>
          <a:xfrm>
            <a:off x="838200" y="4476750"/>
            <a:ext cx="10515600" cy="1257300"/>
            <a:chOff x="838200" y="4476750"/>
            <a:chExt cx="10515600" cy="1257300"/>
          </a:xfrm>
        </p:grpSpPr>
        <p:sp>
          <p:nvSpPr>
            <p:cNvPr id="16" name="Rectangle 16"/>
            <p:cNvSpPr/>
            <p:nvPr/>
          </p:nvSpPr>
          <p:spPr>
            <a:xfrm>
              <a:off x="838200" y="4476750"/>
              <a:ext cx="3352800" cy="12573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1009650" y="46863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08580" y="47299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56182" y="469900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处理什么？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15187" y="525145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这一轮轮到哪一项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4419600" y="4476750"/>
              <a:ext cx="3352800" cy="12573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4591050" y="46863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689980" y="47299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037582" y="469900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记住什么？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696587" y="5251450"/>
              <a:ext cx="2332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做完以后要留下的结果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8001000" y="4476750"/>
              <a:ext cx="3352800" cy="12573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8172450" y="46863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271380" y="47299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618982" y="469900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何时停止？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277987" y="52514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题目要求的条件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832296" y="3111500"/>
            <a:ext cx="452740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4-11 整数求和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551556" y="4038600"/>
            <a:ext cx="5088887" cy="308991"/>
            <a:chOff x="3551556" y="4038600"/>
            <a:chExt cx="5088887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551556" y="4038600"/>
              <a:ext cx="508888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复习 for 的执行顺序 · 记账 · 三个变量 · 跟踪 · 边界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一、整数求和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22127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复习：for 循环到底是怎样一步步走的？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334000" cy="1285875"/>
            <a:chOff x="838200" y="2114550"/>
            <a:chExt cx="5334000" cy="12858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334000" cy="12858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2858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70125"/>
              <a:ext cx="4106037" cy="1067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3; i++) {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i &lt;&lt; endl;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out"/>
          <p:cNvGrpSpPr/>
          <p:nvPr/>
        </p:nvGrpSpPr>
        <p:grpSpPr>
          <a:xfrm>
            <a:off x="6667500" y="2114550"/>
            <a:ext cx="2286000" cy="1581150"/>
            <a:chOff x="6667500" y="2114550"/>
            <a:chExt cx="2286000" cy="1581150"/>
          </a:xfrm>
        </p:grpSpPr>
        <p:sp>
          <p:nvSpPr>
            <p:cNvPr id="13" name="Rectangle 13"/>
            <p:cNvSpPr/>
            <p:nvPr/>
          </p:nvSpPr>
          <p:spPr>
            <a:xfrm>
              <a:off x="6667500" y="2114550"/>
              <a:ext cx="2286000" cy="1581150"/>
            </a:xfrm>
            <a:prstGeom prst="roundRect">
              <a:avLst>
                <a:gd name="adj" fmla="val 481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667500" y="2114550"/>
              <a:ext cx="2286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667500" y="2305050"/>
              <a:ext cx="2286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67818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69723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1628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461504" y="217170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829806" y="2593975"/>
              <a:ext cx="144018" cy="999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25" name="s1"/>
          <p:cNvGrpSpPr/>
          <p:nvPr/>
        </p:nvGrpSpPr>
        <p:grpSpPr>
          <a:xfrm>
            <a:off x="914400" y="3771900"/>
            <a:ext cx="5554980" cy="364744"/>
            <a:chOff x="914400" y="3771900"/>
            <a:chExt cx="5554980" cy="364744"/>
          </a:xfrm>
        </p:grpSpPr>
        <p:sp>
          <p:nvSpPr>
            <p:cNvPr id="22" name="Ellipse 22"/>
            <p:cNvSpPr/>
            <p:nvPr/>
          </p:nvSpPr>
          <p:spPr>
            <a:xfrm>
              <a:off x="914400" y="3771900"/>
              <a:ext cx="304800" cy="304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00873" y="381508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362456" y="3784600"/>
              <a:ext cx="5106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，只做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一次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；判断 1 &lt;= 3 成立，输出 1。</a:t>
              </a:r>
            </a:p>
          </p:txBody>
        </p:sp>
      </p:grpSp>
      <p:grpSp>
        <p:nvGrpSpPr>
          <p:cNvPr id="29" name="s2"/>
          <p:cNvGrpSpPr/>
          <p:nvPr/>
        </p:nvGrpSpPr>
        <p:grpSpPr>
          <a:xfrm>
            <a:off x="914400" y="4305300"/>
            <a:ext cx="5397475" cy="364744"/>
            <a:chOff x="914400" y="4305300"/>
            <a:chExt cx="5397475" cy="364744"/>
          </a:xfrm>
        </p:grpSpPr>
        <p:sp>
          <p:nvSpPr>
            <p:cNvPr id="26" name="Ellipse 26"/>
            <p:cNvSpPr/>
            <p:nvPr/>
          </p:nvSpPr>
          <p:spPr>
            <a:xfrm>
              <a:off x="914400" y="4305300"/>
              <a:ext cx="304800" cy="304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00873" y="434848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362456" y="4318000"/>
              <a:ext cx="49494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执行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，i 变成 2；再判断 2 &lt;= 3，输出 2。</a:t>
              </a:r>
            </a:p>
          </p:txBody>
        </p:sp>
      </p:grpSp>
      <p:grpSp>
        <p:nvGrpSpPr>
          <p:cNvPr id="33" name="s3"/>
          <p:cNvGrpSpPr/>
          <p:nvPr/>
        </p:nvGrpSpPr>
        <p:grpSpPr>
          <a:xfrm>
            <a:off x="914400" y="4838700"/>
            <a:ext cx="5130927" cy="364744"/>
            <a:chOff x="914400" y="4838700"/>
            <a:chExt cx="5130927" cy="364744"/>
          </a:xfrm>
        </p:grpSpPr>
        <p:sp>
          <p:nvSpPr>
            <p:cNvPr id="30" name="Ellipse 30"/>
            <p:cNvSpPr/>
            <p:nvPr/>
          </p:nvSpPr>
          <p:spPr>
            <a:xfrm>
              <a:off x="914400" y="4838700"/>
              <a:ext cx="304800" cy="304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00873" y="488188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362456" y="4851400"/>
              <a:ext cx="46828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再执行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，i 变成 3；判断成立，输出 3。</a:t>
              </a:r>
            </a:p>
          </p:txBody>
        </p:sp>
      </p:grpSp>
      <p:grpSp>
        <p:nvGrpSpPr>
          <p:cNvPr id="37" name="s4"/>
          <p:cNvGrpSpPr/>
          <p:nvPr/>
        </p:nvGrpSpPr>
        <p:grpSpPr>
          <a:xfrm>
            <a:off x="914400" y="5372100"/>
            <a:ext cx="5918454" cy="364744"/>
            <a:chOff x="914400" y="5372100"/>
            <a:chExt cx="5918454" cy="364744"/>
          </a:xfrm>
        </p:grpSpPr>
        <p:sp>
          <p:nvSpPr>
            <p:cNvPr id="34" name="Ellipse 34"/>
            <p:cNvSpPr/>
            <p:nvPr/>
          </p:nvSpPr>
          <p:spPr>
            <a:xfrm>
              <a:off x="914400" y="5372100"/>
              <a:ext cx="304800" cy="304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00873" y="541528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362456" y="5384800"/>
              <a:ext cx="547039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再执行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，i 变成 4；4 &lt;= 3 不成立，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结束循环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一、整数求和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54824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记账时，哪一笔是今天的，哪个数是总额？</a:t>
            </a:r>
          </a:p>
        </p:txBody>
      </p:sp>
      <p:grpSp>
        <p:nvGrpSpPr>
          <p:cNvPr id="26" name="book"/>
          <p:cNvGrpSpPr/>
          <p:nvPr/>
        </p:nvGrpSpPr>
        <p:grpSpPr>
          <a:xfrm>
            <a:off x="838200" y="2038350"/>
            <a:ext cx="6477000" cy="2143125"/>
            <a:chOff x="838200" y="2038350"/>
            <a:chExt cx="6477000" cy="21431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4770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1714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日期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86456" y="2171446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今天收到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172456" y="21714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总额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456" y="2708275"/>
              <a:ext cx="7955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1 天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886456" y="2708275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元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72456" y="2708275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元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0515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05150"/>
              <a:ext cx="6477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241675"/>
              <a:ext cx="7955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2 天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886456" y="3241675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元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172456" y="3241675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 元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63855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456" y="3775075"/>
              <a:ext cx="7955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3 天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86456" y="3775075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元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172456" y="3775075"/>
              <a:ext cx="2606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17195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1" name="q"/>
          <p:cNvGrpSpPr/>
          <p:nvPr/>
        </p:nvGrpSpPr>
        <p:grpSpPr>
          <a:xfrm>
            <a:off x="7810500" y="2038350"/>
            <a:ext cx="3543300" cy="914400"/>
            <a:chOff x="7810500" y="2038350"/>
            <a:chExt cx="3543300" cy="914400"/>
          </a:xfrm>
        </p:grpSpPr>
        <p:sp>
          <p:nvSpPr>
            <p:cNvPr id="27" name="Rectangle 27"/>
            <p:cNvSpPr/>
            <p:nvPr/>
          </p:nvSpPr>
          <p:spPr>
            <a:xfrm>
              <a:off x="7810500" y="2038350"/>
              <a:ext cx="35433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7810500" y="203835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010906" y="22034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906256" y="2165350"/>
              <a:ext cx="165277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3 天记完账，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总额是多少？</a:t>
              </a:r>
            </a:p>
          </p:txBody>
        </p:sp>
      </p:grpSp>
      <p:grpSp>
        <p:nvGrpSpPr>
          <p:cNvPr id="35" name="a"/>
          <p:cNvGrpSpPr/>
          <p:nvPr/>
        </p:nvGrpSpPr>
        <p:grpSpPr>
          <a:xfrm>
            <a:off x="7810500" y="3143250"/>
            <a:ext cx="3543300" cy="1257300"/>
            <a:chOff x="7810500" y="3143250"/>
            <a:chExt cx="3543300" cy="1257300"/>
          </a:xfrm>
        </p:grpSpPr>
        <p:sp>
          <p:nvSpPr>
            <p:cNvPr id="32" name="Rectangle 32"/>
            <p:cNvSpPr/>
            <p:nvPr/>
          </p:nvSpPr>
          <p:spPr>
            <a:xfrm>
              <a:off x="7810500" y="3143250"/>
              <a:ext cx="3543300" cy="1257300"/>
            </a:xfrm>
            <a:prstGeom prst="roundRect">
              <a:avLst>
                <a:gd name="adj" fmla="val 606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8010906" y="33083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677656" y="3270250"/>
              <a:ext cx="1881378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昨天的 6 元留着，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加上今天的 4 元：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 + 4 = 10 元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8" name="rule"/>
          <p:cNvGrpSpPr/>
          <p:nvPr/>
        </p:nvGrpSpPr>
        <p:grpSpPr>
          <a:xfrm>
            <a:off x="838200" y="4533900"/>
            <a:ext cx="10515600" cy="704850"/>
            <a:chOff x="838200" y="4533900"/>
            <a:chExt cx="10515600" cy="704850"/>
          </a:xfrm>
        </p:grpSpPr>
        <p:sp>
          <p:nvSpPr>
            <p:cNvPr id="36" name="Rectangle 36"/>
            <p:cNvSpPr/>
            <p:nvPr/>
          </p:nvSpPr>
          <p:spPr>
            <a:xfrm>
              <a:off x="838200" y="4533900"/>
              <a:ext cx="10515600" cy="704850"/>
            </a:xfrm>
            <a:prstGeom prst="roundRect">
              <a:avLst>
                <a:gd name="adj" fmla="val 13514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4052902" y="4733925"/>
              <a:ext cx="40861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新记录 = 旧记录 + 本次的贡献</a:t>
              </a:r>
            </a:p>
          </p:txBody>
        </p:sp>
      </p:grpSp>
      <p:grpSp>
        <p:nvGrpSpPr>
          <p:cNvPr id="40" name="tip"/>
          <p:cNvGrpSpPr/>
          <p:nvPr/>
        </p:nvGrpSpPr>
        <p:grpSpPr>
          <a:xfrm>
            <a:off x="829437" y="5499100"/>
            <a:ext cx="8353196" cy="337376"/>
            <a:chOff x="829437" y="5499100"/>
            <a:chExt cx="8353196" cy="337376"/>
          </a:xfrm>
        </p:grpSpPr>
        <p:sp>
          <p:nvSpPr>
            <p:cNvPr id="39" name="TextBox 39"/>
            <p:cNvSpPr txBox="1"/>
            <p:nvPr/>
          </p:nvSpPr>
          <p:spPr>
            <a:xfrm>
              <a:off x="829437" y="5499100"/>
              <a:ext cx="835319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今天收到的钱和累计的总额，可不能记混：旧的总额要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一直留着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，不能每天清零。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一、整数求和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802683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4-11　求 1 + 2 + … + n（B0052，洛谷 P5722）</a:t>
            </a:r>
          </a:p>
        </p:txBody>
      </p:sp>
      <p:grpSp>
        <p:nvGrpSpPr>
          <p:cNvPr id="11" name="prob"/>
          <p:cNvGrpSpPr/>
          <p:nvPr/>
        </p:nvGrpSpPr>
        <p:grpSpPr>
          <a:xfrm>
            <a:off x="838200" y="2038350"/>
            <a:ext cx="10515600" cy="1562100"/>
            <a:chOff x="838200" y="2038350"/>
            <a:chExt cx="10515600" cy="15621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562100"/>
            </a:xfrm>
            <a:prstGeom prst="roundRect">
              <a:avLst>
                <a:gd name="adj" fmla="val 609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184400"/>
              <a:ext cx="7356348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输入一个整数 n（n ≤ 100），计算 1 + 2 + 3 + … + (n−1) + n 的值。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书上还说：“由于你没有高斯聪明，所以不允许使用等差数列求和公式。”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也就是说，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要一个数一个数地加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0" name="sample"/>
          <p:cNvGrpSpPr/>
          <p:nvPr/>
        </p:nvGrpSpPr>
        <p:grpSpPr>
          <a:xfrm>
            <a:off x="838200" y="3848100"/>
            <a:ext cx="2857500" cy="1314450"/>
            <a:chOff x="838200" y="3848100"/>
            <a:chExt cx="2857500" cy="1314450"/>
          </a:xfrm>
        </p:grpSpPr>
        <p:sp>
          <p:nvSpPr>
            <p:cNvPr id="12" name="Rectangle 12"/>
            <p:cNvSpPr/>
            <p:nvPr/>
          </p:nvSpPr>
          <p:spPr>
            <a:xfrm>
              <a:off x="838200" y="3848100"/>
              <a:ext cx="285750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8481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40386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952500" y="39433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1143000" y="39433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1333500" y="39433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632204" y="390525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99744" y="4321175"/>
              <a:ext cx="292227" cy="743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4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  <p:grpSp>
        <p:nvGrpSpPr>
          <p:cNvPr id="25" name="q"/>
          <p:cNvGrpSpPr/>
          <p:nvPr/>
        </p:nvGrpSpPr>
        <p:grpSpPr>
          <a:xfrm>
            <a:off x="4000500" y="3848100"/>
            <a:ext cx="7353300" cy="914400"/>
            <a:chOff x="4000500" y="3848100"/>
            <a:chExt cx="7353300" cy="914400"/>
          </a:xfrm>
        </p:grpSpPr>
        <p:sp>
          <p:nvSpPr>
            <p:cNvPr id="21" name="Rectangle 21"/>
            <p:cNvSpPr/>
            <p:nvPr/>
          </p:nvSpPr>
          <p:spPr>
            <a:xfrm>
              <a:off x="4000500" y="3848100"/>
              <a:ext cx="73533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4000500" y="384810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200906" y="40132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096256" y="3975100"/>
              <a:ext cx="45902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4，就是算 1 + 2 + 3 + 4 = 10。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如果每次只加一个数，程序要记住哪些信息？</a:t>
              </a:r>
            </a:p>
          </p:txBody>
        </p:sp>
      </p:grpSp>
      <p:grpSp>
        <p:nvGrpSpPr>
          <p:cNvPr id="27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6" name="TextBox 26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P58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一、整数求和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已经求出的和，加上当前这个数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7985032" cy="352044"/>
            <a:chOff x="829056" y="2108200"/>
            <a:chExt cx="7985032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79850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开始时一个数也没加，所以总和是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。然后像记账一样，一笔一笔往上加：</a:t>
              </a:r>
            </a:p>
          </p:txBody>
        </p:sp>
      </p:grpSp>
      <p:grpSp>
        <p:nvGrpSpPr>
          <p:cNvPr id="14" name="start-w"/>
          <p:cNvGrpSpPr/>
          <p:nvPr/>
        </p:nvGrpSpPr>
        <p:grpSpPr>
          <a:xfrm>
            <a:off x="838200" y="2724150"/>
            <a:ext cx="1295400" cy="1299591"/>
            <a:chOff x="838200" y="2724150"/>
            <a:chExt cx="1295400" cy="1299591"/>
          </a:xfrm>
        </p:grpSpPr>
        <p:sp>
          <p:nvSpPr>
            <p:cNvPr id="11" name="Rectangle 11"/>
            <p:cNvSpPr/>
            <p:nvPr/>
          </p:nvSpPr>
          <p:spPr>
            <a:xfrm>
              <a:off x="838200" y="2724150"/>
              <a:ext cx="1295400" cy="838200"/>
            </a:xfrm>
            <a:prstGeom prst="roundRect">
              <a:avLst>
                <a:gd name="adj" fmla="val 11364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72229" y="295910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65199" y="37147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</p:grpSp>
      <p:grpSp>
        <p:nvGrpSpPr>
          <p:cNvPr id="20" name="c1"/>
          <p:cNvGrpSpPr/>
          <p:nvPr/>
        </p:nvGrpSpPr>
        <p:grpSpPr>
          <a:xfrm>
            <a:off x="2171700" y="2628900"/>
            <a:ext cx="2171700" cy="1394841"/>
            <a:chOff x="2171700" y="2628900"/>
            <a:chExt cx="2171700" cy="1394841"/>
          </a:xfrm>
        </p:grpSpPr>
        <p:sp>
          <p:nvSpPr>
            <p:cNvPr id="15" name="Freeform 15"/>
            <p:cNvSpPr/>
            <p:nvPr/>
          </p:nvSpPr>
          <p:spPr>
            <a:xfrm>
              <a:off x="2171700" y="3000375"/>
              <a:ext cx="762000" cy="285750"/>
            </a:xfrm>
            <a:custGeom>
              <a:avLst/>
              <a:gdLst/>
              <a:ahLst/>
              <a:cxnLst/>
              <a:rect l="l" t="t" r="r" b="b"/>
              <a:pathLst>
                <a:path w="762000" h="285750">
                  <a:moveTo>
                    <a:pt x="0" y="80010"/>
                  </a:moveTo>
                  <a:lnTo>
                    <a:pt x="619125" y="80010"/>
                  </a:lnTo>
                  <a:lnTo>
                    <a:pt x="619125" y="0"/>
                  </a:lnTo>
                  <a:lnTo>
                    <a:pt x="762000" y="142875"/>
                  </a:lnTo>
                  <a:lnTo>
                    <a:pt x="619125" y="285750"/>
                  </a:lnTo>
                  <a:lnTo>
                    <a:pt x="619125" y="205740"/>
                  </a:lnTo>
                  <a:lnTo>
                    <a:pt x="0" y="2057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391195" y="2628900"/>
              <a:ext cx="323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+1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3048000" y="2724150"/>
              <a:ext cx="1295400" cy="838200"/>
            </a:xfrm>
            <a:prstGeom prst="roundRect">
              <a:avLst>
                <a:gd name="adj" fmla="val 11364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582029" y="295910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384602" y="3714750"/>
              <a:ext cx="622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加完 1</a:t>
              </a:r>
            </a:p>
          </p:txBody>
        </p:sp>
      </p:grpSp>
      <p:grpSp>
        <p:nvGrpSpPr>
          <p:cNvPr id="26" name="c2"/>
          <p:cNvGrpSpPr/>
          <p:nvPr/>
        </p:nvGrpSpPr>
        <p:grpSpPr>
          <a:xfrm>
            <a:off x="4381500" y="2628900"/>
            <a:ext cx="2171700" cy="1394841"/>
            <a:chOff x="4381500" y="2628900"/>
            <a:chExt cx="2171700" cy="1394841"/>
          </a:xfrm>
        </p:grpSpPr>
        <p:sp>
          <p:nvSpPr>
            <p:cNvPr id="21" name="Freeform 21"/>
            <p:cNvSpPr/>
            <p:nvPr/>
          </p:nvSpPr>
          <p:spPr>
            <a:xfrm>
              <a:off x="4381500" y="3000375"/>
              <a:ext cx="762000" cy="285750"/>
            </a:xfrm>
            <a:custGeom>
              <a:avLst/>
              <a:gdLst/>
              <a:ahLst/>
              <a:cxnLst/>
              <a:rect l="l" t="t" r="r" b="b"/>
              <a:pathLst>
                <a:path w="762000" h="285750">
                  <a:moveTo>
                    <a:pt x="0" y="80010"/>
                  </a:moveTo>
                  <a:lnTo>
                    <a:pt x="619125" y="80010"/>
                  </a:lnTo>
                  <a:lnTo>
                    <a:pt x="619125" y="0"/>
                  </a:lnTo>
                  <a:lnTo>
                    <a:pt x="762000" y="142875"/>
                  </a:lnTo>
                  <a:lnTo>
                    <a:pt x="619125" y="285750"/>
                  </a:lnTo>
                  <a:lnTo>
                    <a:pt x="619125" y="205740"/>
                  </a:lnTo>
                  <a:lnTo>
                    <a:pt x="0" y="2057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4600995" y="2628900"/>
              <a:ext cx="323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+2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5257800" y="2724150"/>
              <a:ext cx="1295400" cy="838200"/>
            </a:xfrm>
            <a:prstGeom prst="roundRect">
              <a:avLst>
                <a:gd name="adj" fmla="val 11364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791829" y="295910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594402" y="3714750"/>
              <a:ext cx="622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加完 2</a:t>
              </a:r>
            </a:p>
          </p:txBody>
        </p:sp>
      </p:grpSp>
      <p:grpSp>
        <p:nvGrpSpPr>
          <p:cNvPr id="32" name="c3"/>
          <p:cNvGrpSpPr/>
          <p:nvPr/>
        </p:nvGrpSpPr>
        <p:grpSpPr>
          <a:xfrm>
            <a:off x="6591300" y="2628900"/>
            <a:ext cx="2171700" cy="1394841"/>
            <a:chOff x="6591300" y="2628900"/>
            <a:chExt cx="2171700" cy="1394841"/>
          </a:xfrm>
        </p:grpSpPr>
        <p:sp>
          <p:nvSpPr>
            <p:cNvPr id="27" name="Freeform 27"/>
            <p:cNvSpPr/>
            <p:nvPr/>
          </p:nvSpPr>
          <p:spPr>
            <a:xfrm>
              <a:off x="6591300" y="3000375"/>
              <a:ext cx="762000" cy="285750"/>
            </a:xfrm>
            <a:custGeom>
              <a:avLst/>
              <a:gdLst/>
              <a:ahLst/>
              <a:cxnLst/>
              <a:rect l="l" t="t" r="r" b="b"/>
              <a:pathLst>
                <a:path w="762000" h="285750">
                  <a:moveTo>
                    <a:pt x="0" y="80010"/>
                  </a:moveTo>
                  <a:lnTo>
                    <a:pt x="619125" y="80010"/>
                  </a:lnTo>
                  <a:lnTo>
                    <a:pt x="619125" y="0"/>
                  </a:lnTo>
                  <a:lnTo>
                    <a:pt x="762000" y="142875"/>
                  </a:lnTo>
                  <a:lnTo>
                    <a:pt x="619125" y="285750"/>
                  </a:lnTo>
                  <a:lnTo>
                    <a:pt x="619125" y="205740"/>
                  </a:lnTo>
                  <a:lnTo>
                    <a:pt x="0" y="2057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810795" y="2628900"/>
              <a:ext cx="323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+3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7467600" y="2724150"/>
              <a:ext cx="1295400" cy="838200"/>
            </a:xfrm>
            <a:prstGeom prst="roundRect">
              <a:avLst>
                <a:gd name="adj" fmla="val 11364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001629" y="295910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804202" y="3714750"/>
              <a:ext cx="622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加完 3</a:t>
              </a:r>
            </a:p>
          </p:txBody>
        </p:sp>
      </p:grpSp>
      <p:grpSp>
        <p:nvGrpSpPr>
          <p:cNvPr id="38" name="c4"/>
          <p:cNvGrpSpPr/>
          <p:nvPr/>
        </p:nvGrpSpPr>
        <p:grpSpPr>
          <a:xfrm>
            <a:off x="8801100" y="2628900"/>
            <a:ext cx="2171700" cy="1394841"/>
            <a:chOff x="8801100" y="2628900"/>
            <a:chExt cx="2171700" cy="1394841"/>
          </a:xfrm>
        </p:grpSpPr>
        <p:sp>
          <p:nvSpPr>
            <p:cNvPr id="33" name="Freeform 33"/>
            <p:cNvSpPr/>
            <p:nvPr/>
          </p:nvSpPr>
          <p:spPr>
            <a:xfrm>
              <a:off x="8801100" y="3000375"/>
              <a:ext cx="762000" cy="285750"/>
            </a:xfrm>
            <a:custGeom>
              <a:avLst/>
              <a:gdLst/>
              <a:ahLst/>
              <a:cxnLst/>
              <a:rect l="l" t="t" r="r" b="b"/>
              <a:pathLst>
                <a:path w="762000" h="285750">
                  <a:moveTo>
                    <a:pt x="0" y="80010"/>
                  </a:moveTo>
                  <a:lnTo>
                    <a:pt x="619125" y="80010"/>
                  </a:lnTo>
                  <a:lnTo>
                    <a:pt x="619125" y="0"/>
                  </a:lnTo>
                  <a:lnTo>
                    <a:pt x="762000" y="142875"/>
                  </a:lnTo>
                  <a:lnTo>
                    <a:pt x="619125" y="285750"/>
                  </a:lnTo>
                  <a:lnTo>
                    <a:pt x="619125" y="205740"/>
                  </a:lnTo>
                  <a:lnTo>
                    <a:pt x="0" y="2057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020595" y="2628900"/>
              <a:ext cx="323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+4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9677400" y="2724150"/>
              <a:ext cx="1295400" cy="838200"/>
            </a:xfrm>
            <a:prstGeom prst="roundRect">
              <a:avLst>
                <a:gd name="adj" fmla="val 11364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111473" y="2959100"/>
              <a:ext cx="4272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014002" y="3714750"/>
              <a:ext cx="622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加完 4</a:t>
              </a:r>
            </a:p>
          </p:txBody>
        </p:sp>
      </p:grpSp>
      <p:grpSp>
        <p:nvGrpSpPr>
          <p:cNvPr id="42" name="note"/>
          <p:cNvGrpSpPr/>
          <p:nvPr/>
        </p:nvGrpSpPr>
        <p:grpSpPr>
          <a:xfrm>
            <a:off x="838200" y="4381500"/>
            <a:ext cx="10515600" cy="895350"/>
            <a:chOff x="838200" y="4381500"/>
            <a:chExt cx="10515600" cy="895350"/>
          </a:xfrm>
        </p:grpSpPr>
        <p:sp>
          <p:nvSpPr>
            <p:cNvPr id="39" name="Rectangle 39"/>
            <p:cNvSpPr/>
            <p:nvPr/>
          </p:nvSpPr>
          <p:spPr>
            <a:xfrm>
              <a:off x="838200" y="4381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038987" y="45466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你发现了吗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343912" y="4508500"/>
              <a:ext cx="813257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每一步都只做一件事：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旧的和 + 当前这个数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旧的和像账本上昨天的总额，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要留下来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；每轮结束后，它都等于 1 加到当前数的和。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一、整数求和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2049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要算到哪里、这轮加谁、已经加了多少？</a:t>
            </a:r>
          </a:p>
        </p:txBody>
      </p:sp>
      <p:grpSp>
        <p:nvGrpSpPr>
          <p:cNvPr id="16" name="v1"/>
          <p:cNvGrpSpPr/>
          <p:nvPr/>
        </p:nvGrpSpPr>
        <p:grpSpPr>
          <a:xfrm>
            <a:off x="838200" y="2038350"/>
            <a:ext cx="3352800" cy="2819400"/>
            <a:chOff x="838200" y="2038350"/>
            <a:chExt cx="3352800" cy="28194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3352800" cy="2819400"/>
            </a:xfrm>
            <a:prstGeom prst="roundRect">
              <a:avLst>
                <a:gd name="adj" fmla="val 405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8851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n：终点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800225" y="2781300"/>
              <a:ext cx="1428750" cy="609600"/>
            </a:xfrm>
            <a:prstGeom prst="roundRect">
              <a:avLst>
                <a:gd name="adj" fmla="val 12500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426189" y="294640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58037" y="3651250"/>
              <a:ext cx="1983486" cy="1023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最后一个要加的数，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由输入决定。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求和过程中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不改变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4" name="v2"/>
          <p:cNvGrpSpPr/>
          <p:nvPr/>
        </p:nvGrpSpPr>
        <p:grpSpPr>
          <a:xfrm>
            <a:off x="4419600" y="2038350"/>
            <a:ext cx="3352800" cy="2819400"/>
            <a:chOff x="4419600" y="2038350"/>
            <a:chExt cx="3352800" cy="2819400"/>
          </a:xfrm>
        </p:grpSpPr>
        <p:sp>
          <p:nvSpPr>
            <p:cNvPr id="17" name="Rectangle 17"/>
            <p:cNvSpPr/>
            <p:nvPr/>
          </p:nvSpPr>
          <p:spPr>
            <a:xfrm>
              <a:off x="4419600" y="2038350"/>
              <a:ext cx="3352800" cy="2819400"/>
            </a:xfrm>
            <a:prstGeom prst="roundRect">
              <a:avLst>
                <a:gd name="adj" fmla="val 405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44196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19600" y="23241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620006" y="2155825"/>
              <a:ext cx="130619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i：当前这项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5381625" y="2781300"/>
              <a:ext cx="1428750" cy="609600"/>
            </a:xfrm>
            <a:prstGeom prst="roundRect">
              <a:avLst>
                <a:gd name="adj" fmla="val 12500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5852103" y="2946400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1→4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639437" y="3651250"/>
              <a:ext cx="2201926" cy="1023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这一轮要加的数，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1 开始，每轮加 1。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它告诉我们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轮到谁了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2" name="v3"/>
          <p:cNvGrpSpPr/>
          <p:nvPr/>
        </p:nvGrpSpPr>
        <p:grpSpPr>
          <a:xfrm>
            <a:off x="8001000" y="2038350"/>
            <a:ext cx="3352800" cy="2819400"/>
            <a:chOff x="8001000" y="2038350"/>
            <a:chExt cx="3352800" cy="2819400"/>
          </a:xfrm>
        </p:grpSpPr>
        <p:sp>
          <p:nvSpPr>
            <p:cNvPr id="25" name="Rectangle 25"/>
            <p:cNvSpPr/>
            <p:nvPr/>
          </p:nvSpPr>
          <p:spPr>
            <a:xfrm>
              <a:off x="8001000" y="2038350"/>
              <a:ext cx="3352800" cy="2819400"/>
            </a:xfrm>
            <a:prstGeom prst="roundRect">
              <a:avLst>
                <a:gd name="adj" fmla="val 405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0010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001000" y="23241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201406" y="2155825"/>
              <a:ext cx="8851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s：总和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8963025" y="2781300"/>
              <a:ext cx="1428750" cy="609600"/>
            </a:xfrm>
            <a:prstGeom prst="roundRect">
              <a:avLst>
                <a:gd name="adj" fmla="val 12500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355760" y="2946400"/>
              <a:ext cx="64328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0→10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220837" y="3651250"/>
              <a:ext cx="1983486" cy="1023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已经加出来的和，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开始时是 0。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循环外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准备好。</a:t>
              </a:r>
            </a:p>
          </p:txBody>
        </p:sp>
      </p:grpSp>
      <p:grpSp>
        <p:nvGrpSpPr>
          <p:cNvPr id="37" name="sum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33" name="Rectangle 33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838200" y="51435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38606" y="5308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一句话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933956" y="5308600"/>
              <a:ext cx="54388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定终点，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指着当前这项，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存着前面算出的和。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一、整数求和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每轮只加当前的数，旧的总和别清掉</a:t>
            </a:r>
          </a:p>
        </p:txBody>
      </p:sp>
      <p:grpSp>
        <p:nvGrpSpPr>
          <p:cNvPr id="15" name="r1"/>
          <p:cNvGrpSpPr/>
          <p:nvPr/>
        </p:nvGrpSpPr>
        <p:grpSpPr>
          <a:xfrm>
            <a:off x="838200" y="2038350"/>
            <a:ext cx="10515600" cy="952500"/>
            <a:chOff x="838200" y="2038350"/>
            <a:chExt cx="10515600" cy="952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952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009650" y="23431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08580" y="23868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14475" y="2209800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准备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134106" y="2222500"/>
              <a:ext cx="159334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 = 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134868" y="2597150"/>
              <a:ext cx="45813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如果每轮都让 s = 0，前面加过的数就全丢了。</a:t>
              </a:r>
            </a:p>
          </p:txBody>
        </p:sp>
      </p:grpSp>
      <p:grpSp>
        <p:nvGrpSpPr>
          <p:cNvPr id="22" name="r2"/>
          <p:cNvGrpSpPr/>
          <p:nvPr/>
        </p:nvGrpSpPr>
        <p:grpSpPr>
          <a:xfrm>
            <a:off x="838200" y="3143250"/>
            <a:ext cx="10515600" cy="952500"/>
            <a:chOff x="838200" y="3143250"/>
            <a:chExt cx="10515600" cy="952500"/>
          </a:xfrm>
        </p:grpSpPr>
        <p:sp>
          <p:nvSpPr>
            <p:cNvPr id="16" name="Rectangle 16"/>
            <p:cNvSpPr/>
            <p:nvPr/>
          </p:nvSpPr>
          <p:spPr>
            <a:xfrm>
              <a:off x="838200" y="3143250"/>
              <a:ext cx="10515600" cy="952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1009650" y="34480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08580" y="34917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14475" y="3314700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处理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134106" y="3327400"/>
              <a:ext cx="35439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 = s + i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，也可以写成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 += i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134868" y="3702050"/>
              <a:ext cx="40705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加完当前这个数，用 </a:t>
              </a:r>
              <a:r>
                <a:rPr lang="en-US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走到下一个数。</a:t>
              </a:r>
            </a:p>
          </p:txBody>
        </p:sp>
      </p:grpSp>
      <p:grpSp>
        <p:nvGrpSpPr>
          <p:cNvPr id="29" name="r3"/>
          <p:cNvGrpSpPr/>
          <p:nvPr/>
        </p:nvGrpSpPr>
        <p:grpSpPr>
          <a:xfrm>
            <a:off x="838200" y="4248150"/>
            <a:ext cx="10515600" cy="952500"/>
            <a:chOff x="838200" y="4248150"/>
            <a:chExt cx="10515600" cy="952500"/>
          </a:xfrm>
        </p:grpSpPr>
        <p:sp>
          <p:nvSpPr>
            <p:cNvPr id="23" name="Rectangle 23"/>
            <p:cNvSpPr/>
            <p:nvPr/>
          </p:nvSpPr>
          <p:spPr>
            <a:xfrm>
              <a:off x="838200" y="4248150"/>
              <a:ext cx="10515600" cy="952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4" name="Ellipse 24"/>
            <p:cNvSpPr/>
            <p:nvPr/>
          </p:nvSpPr>
          <p:spPr>
            <a:xfrm>
              <a:off x="1009650" y="45529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108580" y="45966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14475" y="441960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继续条件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134106" y="443230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&lt;= n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134868" y="4806950"/>
              <a:ext cx="50589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 本身也要加进去，所以带等号；i 变成 n+1 才停。</a:t>
              </a:r>
            </a:p>
          </p:txBody>
        </p:sp>
      </p:grpSp>
      <p:grpSp>
        <p:nvGrpSpPr>
          <p:cNvPr id="33" name="link"/>
          <p:cNvGrpSpPr/>
          <p:nvPr/>
        </p:nvGrpSpPr>
        <p:grpSpPr>
          <a:xfrm>
            <a:off x="838200" y="5467350"/>
            <a:ext cx="10515600" cy="561975"/>
            <a:chOff x="838200" y="5467350"/>
            <a:chExt cx="10515600" cy="561975"/>
          </a:xfrm>
        </p:grpSpPr>
        <p:sp>
          <p:nvSpPr>
            <p:cNvPr id="30" name="Rectangle 30"/>
            <p:cNvSpPr/>
            <p:nvPr/>
          </p:nvSpPr>
          <p:spPr>
            <a:xfrm>
              <a:off x="838200" y="54673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9368" y="5635625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想起来了吗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296668" y="5635625"/>
              <a:ext cx="696921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这就是 while 那一讲的“滚雪球”：累加器从 0 开始，每轮滚上一个数。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一、整数求和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7254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写循环：从 1 加到 n，n 也算进去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715000" cy="1628775"/>
            <a:chOff x="838200" y="2114550"/>
            <a:chExt cx="5715000" cy="16287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715000" cy="16287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6287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70125"/>
              <a:ext cx="4106037" cy="14100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s = 0;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n; i++) {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s += i;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039356" y="2070100"/>
            <a:ext cx="4314444" cy="1914144"/>
            <a:chOff x="7039356" y="2070100"/>
            <a:chExt cx="4314444" cy="1914144"/>
          </a:xfrm>
        </p:grpSpPr>
        <p:sp>
          <p:nvSpPr>
            <p:cNvPr id="13" name="TextBox 13"/>
            <p:cNvSpPr txBox="1"/>
            <p:nvPr/>
          </p:nvSpPr>
          <p:spPr>
            <a:xfrm>
              <a:off x="7039356" y="207010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这几行在做什么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048500" y="2400300"/>
              <a:ext cx="4305300" cy="9525"/>
            </a:xfrm>
            <a:custGeom>
              <a:avLst/>
              <a:gdLst/>
              <a:ahLst/>
              <a:cxnLst/>
              <a:rect l="l" t="t" r="r" b="b"/>
              <a:pathLst>
                <a:path w="4305300" h="9525">
                  <a:moveTo>
                    <a:pt x="0" y="0"/>
                  </a:moveTo>
                  <a:lnTo>
                    <a:pt x="4305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039356" y="2489200"/>
              <a:ext cx="3070098" cy="1495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 从 0 开始。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这一轮轮到 i，就把 i 加进 s。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n 的那一轮也要做。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 i 变成 n+1，循环结束。</a:t>
              </a:r>
            </a:p>
          </p:txBody>
        </p:sp>
      </p:grpSp>
      <p:grpSp>
        <p:nvGrpSpPr>
          <p:cNvPr id="20" name="note"/>
          <p:cNvGrpSpPr/>
          <p:nvPr/>
        </p:nvGrpSpPr>
        <p:grpSpPr>
          <a:xfrm>
            <a:off x="838200" y="4667250"/>
            <a:ext cx="10515600" cy="914400"/>
            <a:chOff x="838200" y="4667250"/>
            <a:chExt cx="10515600" cy="914400"/>
          </a:xfrm>
        </p:grpSpPr>
        <p:sp>
          <p:nvSpPr>
            <p:cNvPr id="17" name="Rectangle 17"/>
            <p:cNvSpPr/>
            <p:nvPr/>
          </p:nvSpPr>
          <p:spPr>
            <a:xfrm>
              <a:off x="838200" y="466725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8606" y="483235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你发现了吗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391156" y="4794250"/>
              <a:ext cx="465886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每轮结束时，s 正好等于 1 + 2 + … + i。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 n 和输出 s 还没写，下一页把它们接上。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一、整数求和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整数求和：完整程序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905500" cy="3314700"/>
            <a:chOff x="838200" y="2038350"/>
            <a:chExt cx="5905500" cy="33147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905500" cy="331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31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3862070" cy="30805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s = 0,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for (int i = 1; i &lt;= n; i++)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    s += i;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s;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229856" y="1993900"/>
            <a:ext cx="4123944" cy="1914144"/>
            <a:chOff x="7229856" y="1993900"/>
            <a:chExt cx="4123944" cy="1914144"/>
          </a:xfrm>
        </p:grpSpPr>
        <p:sp>
          <p:nvSpPr>
            <p:cNvPr id="13" name="TextBox 13"/>
            <p:cNvSpPr txBox="1"/>
            <p:nvPr/>
          </p:nvSpPr>
          <p:spPr>
            <a:xfrm>
              <a:off x="7229856" y="19939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239000" y="2324100"/>
              <a:ext cx="4114800" cy="9525"/>
            </a:xfrm>
            <a:custGeom>
              <a:avLst/>
              <a:gdLst/>
              <a:ahLst/>
              <a:cxnLst/>
              <a:rect l="l" t="t" r="r" b="b"/>
              <a:pathLst>
                <a:path w="4114800" h="9525">
                  <a:moveTo>
                    <a:pt x="0" y="0"/>
                  </a:moveTo>
                  <a:lnTo>
                    <a:pt x="41148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229856" y="2413000"/>
              <a:ext cx="1847088" cy="1495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循环里只更新 s，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不输出中间的值。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全部加完，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循环外输出 s。</a:t>
              </a:r>
            </a:p>
          </p:txBody>
        </p:sp>
      </p:grpSp>
      <p:grpSp>
        <p:nvGrpSpPr>
          <p:cNvPr id="25" name="run"/>
          <p:cNvGrpSpPr/>
          <p:nvPr/>
        </p:nvGrpSpPr>
        <p:grpSpPr>
          <a:xfrm>
            <a:off x="7239000" y="4229100"/>
            <a:ext cx="4114800" cy="1257300"/>
            <a:chOff x="7239000" y="4229100"/>
            <a:chExt cx="4114800" cy="1257300"/>
          </a:xfrm>
        </p:grpSpPr>
        <p:sp>
          <p:nvSpPr>
            <p:cNvPr id="17" name="Rectangle 17"/>
            <p:cNvSpPr/>
            <p:nvPr/>
          </p:nvSpPr>
          <p:spPr>
            <a:xfrm>
              <a:off x="7239000" y="4229100"/>
              <a:ext cx="41148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239000" y="4229100"/>
              <a:ext cx="4114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7239000" y="4419600"/>
              <a:ext cx="4114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353300" y="43243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7543800" y="43243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7734300" y="43243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033004" y="428625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运行结果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401306" y="4708525"/>
              <a:ext cx="26974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4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  <p:grpSp>
        <p:nvGrpSpPr>
          <p:cNvPr id="27" name="bookref"/>
          <p:cNvGrpSpPr/>
          <p:nvPr/>
        </p:nvGrpSpPr>
        <p:grpSpPr>
          <a:xfrm>
            <a:off x="10033464" y="6121400"/>
            <a:ext cx="1327194" cy="264033"/>
            <a:chOff x="10033464" y="6121400"/>
            <a:chExt cx="1327194" cy="264033"/>
          </a:xfrm>
        </p:grpSpPr>
        <p:sp>
          <p:nvSpPr>
            <p:cNvPr id="26" name="TextBox 26"/>
            <p:cNvSpPr txBox="1"/>
            <p:nvPr/>
          </p:nvSpPr>
          <p:spPr>
            <a:xfrm>
              <a:off x="10033464" y="6121400"/>
              <a:ext cx="132719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P58 解法 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一、整数求和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7785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 n = 4，按执行顺序跟踪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038350"/>
            <a:ext cx="9525000" cy="552450"/>
            <a:chOff x="838200" y="2038350"/>
            <a:chExt cx="9525000" cy="5524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9525000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90242"/>
              <a:ext cx="9046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696337" y="2190242"/>
              <a:ext cx="9419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 &lt;= 4 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791837" y="2190242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 变成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49337" y="21775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然后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838200" y="2740025"/>
            <a:ext cx="1714500" cy="2622550"/>
            <a:chOff x="838200" y="2740025"/>
            <a:chExt cx="1714500" cy="2622550"/>
          </a:xfrm>
        </p:grpSpPr>
        <p:sp>
          <p:nvSpPr>
            <p:cNvPr id="15" name="TextBox 15"/>
            <p:cNvSpPr txBox="1"/>
            <p:nvPr/>
          </p:nvSpPr>
          <p:spPr>
            <a:xfrm>
              <a:off x="981837" y="27400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43250"/>
              <a:ext cx="1714500" cy="9525"/>
            </a:xfrm>
            <a:custGeom>
              <a:avLst/>
              <a:gdLst/>
              <a:ahLst/>
              <a:cxnLst/>
              <a:rect l="l" t="t" r="r" b="b"/>
              <a:pathLst>
                <a:path w="1714500" h="9525">
                  <a:moveTo>
                    <a:pt x="0" y="0"/>
                  </a:moveTo>
                  <a:lnTo>
                    <a:pt x="1714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43250"/>
              <a:ext cx="17145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2924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695700"/>
              <a:ext cx="1714500" cy="9525"/>
            </a:xfrm>
            <a:custGeom>
              <a:avLst/>
              <a:gdLst/>
              <a:ahLst/>
              <a:cxnLst/>
              <a:rect l="l" t="t" r="r" b="b"/>
              <a:pathLst>
                <a:path w="1714500" h="9525">
                  <a:moveTo>
                    <a:pt x="0" y="0"/>
                  </a:moveTo>
                  <a:lnTo>
                    <a:pt x="1714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8449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248150"/>
              <a:ext cx="1714500" cy="9525"/>
            </a:xfrm>
            <a:custGeom>
              <a:avLst/>
              <a:gdLst/>
              <a:ahLst/>
              <a:cxnLst/>
              <a:rect l="l" t="t" r="r" b="b"/>
              <a:pathLst>
                <a:path w="1714500" h="9525">
                  <a:moveTo>
                    <a:pt x="0" y="0"/>
                  </a:moveTo>
                  <a:lnTo>
                    <a:pt x="1714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248150"/>
              <a:ext cx="17145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43973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800600"/>
              <a:ext cx="1714500" cy="9525"/>
            </a:xfrm>
            <a:custGeom>
              <a:avLst/>
              <a:gdLst/>
              <a:ahLst/>
              <a:cxnLst/>
              <a:rect l="l" t="t" r="r" b="b"/>
              <a:pathLst>
                <a:path w="1714500" h="9525">
                  <a:moveTo>
                    <a:pt x="0" y="0"/>
                  </a:moveTo>
                  <a:lnTo>
                    <a:pt x="1714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837" y="49498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353050"/>
              <a:ext cx="1714500" cy="9525"/>
            </a:xfrm>
            <a:custGeom>
              <a:avLst/>
              <a:gdLst/>
              <a:ahLst/>
              <a:cxnLst/>
              <a:rect l="l" t="t" r="r" b="b"/>
              <a:pathLst>
                <a:path w="1714500" h="9525">
                  <a:moveTo>
                    <a:pt x="0" y="0"/>
                  </a:moveTo>
                  <a:lnTo>
                    <a:pt x="1714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0" name="answers"/>
          <p:cNvGrpSpPr/>
          <p:nvPr/>
        </p:nvGrpSpPr>
        <p:grpSpPr>
          <a:xfrm>
            <a:off x="2552700" y="2727325"/>
            <a:ext cx="7810500" cy="2635250"/>
            <a:chOff x="2552700" y="2727325"/>
            <a:chExt cx="7810500" cy="2635250"/>
          </a:xfrm>
        </p:grpSpPr>
        <p:sp>
          <p:nvSpPr>
            <p:cNvPr id="28" name="Line 28"/>
            <p:cNvSpPr/>
            <p:nvPr/>
          </p:nvSpPr>
          <p:spPr>
            <a:xfrm>
              <a:off x="2552700" y="3143250"/>
              <a:ext cx="7810500" cy="9525"/>
            </a:xfrm>
            <a:custGeom>
              <a:avLst/>
              <a:gdLst/>
              <a:ahLst/>
              <a:cxnLst/>
              <a:rect l="l" t="t" r="r" b="b"/>
              <a:pathLst>
                <a:path w="7810500" h="9525">
                  <a:moveTo>
                    <a:pt x="0" y="0"/>
                  </a:moveTo>
                  <a:lnTo>
                    <a:pt x="781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2552700" y="3143250"/>
              <a:ext cx="78105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2552700" y="3695700"/>
              <a:ext cx="7810500" cy="9525"/>
            </a:xfrm>
            <a:custGeom>
              <a:avLst/>
              <a:gdLst/>
              <a:ahLst/>
              <a:cxnLst/>
              <a:rect l="l" t="t" r="r" b="b"/>
              <a:pathLst>
                <a:path w="7810500" h="9525">
                  <a:moveTo>
                    <a:pt x="0" y="0"/>
                  </a:moveTo>
                  <a:lnTo>
                    <a:pt x="781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2552700" y="4248150"/>
              <a:ext cx="7810500" cy="9525"/>
            </a:xfrm>
            <a:custGeom>
              <a:avLst/>
              <a:gdLst/>
              <a:ahLst/>
              <a:cxnLst/>
              <a:rect l="l" t="t" r="r" b="b"/>
              <a:pathLst>
                <a:path w="7810500" h="9525">
                  <a:moveTo>
                    <a:pt x="0" y="0"/>
                  </a:moveTo>
                  <a:lnTo>
                    <a:pt x="781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2552700" y="4248150"/>
              <a:ext cx="78105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2552700" y="4800600"/>
              <a:ext cx="7810500" cy="9525"/>
            </a:xfrm>
            <a:custGeom>
              <a:avLst/>
              <a:gdLst/>
              <a:ahLst/>
              <a:cxnLst/>
              <a:rect l="l" t="t" r="r" b="b"/>
              <a:pathLst>
                <a:path w="7810500" h="9525">
                  <a:moveTo>
                    <a:pt x="0" y="0"/>
                  </a:moveTo>
                  <a:lnTo>
                    <a:pt x="781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Line 34"/>
            <p:cNvSpPr/>
            <p:nvPr/>
          </p:nvSpPr>
          <p:spPr>
            <a:xfrm>
              <a:off x="2552700" y="5353050"/>
              <a:ext cx="7810500" cy="9525"/>
            </a:xfrm>
            <a:custGeom>
              <a:avLst/>
              <a:gdLst/>
              <a:ahLst/>
              <a:cxnLst/>
              <a:rect l="l" t="t" r="r" b="b"/>
              <a:pathLst>
                <a:path w="7810500" h="9525">
                  <a:moveTo>
                    <a:pt x="0" y="0"/>
                  </a:moveTo>
                  <a:lnTo>
                    <a:pt x="781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2696337" y="272732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4791837" y="2740025"/>
              <a:ext cx="9778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+ 1 = 1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649337" y="2740025"/>
              <a:ext cx="83314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 变成 2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2696337" y="327977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4791837" y="3292475"/>
              <a:ext cx="9778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+ 2 = 3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649337" y="3292475"/>
              <a:ext cx="83314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 变成 3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696337" y="383222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4791837" y="3844925"/>
              <a:ext cx="9778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 + 3 = 6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649337" y="3844925"/>
              <a:ext cx="83314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 变成 4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2696337" y="438467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4791837" y="4397375"/>
              <a:ext cx="11115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 + 4 = 10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649337" y="4397375"/>
              <a:ext cx="83314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 变成 5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2696337" y="493712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4791837" y="493712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不再加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7649337" y="4949825"/>
              <a:ext cx="82099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10</a:t>
              </a:r>
            </a:p>
          </p:txBody>
        </p:sp>
      </p:grpSp>
      <p:grpSp>
        <p:nvGrpSpPr>
          <p:cNvPr id="55" name="note"/>
          <p:cNvGrpSpPr/>
          <p:nvPr/>
        </p:nvGrpSpPr>
        <p:grpSpPr>
          <a:xfrm>
            <a:off x="838200" y="5524500"/>
            <a:ext cx="10515600" cy="571500"/>
            <a:chOff x="838200" y="5524500"/>
            <a:chExt cx="10515600" cy="571500"/>
          </a:xfrm>
        </p:grpSpPr>
        <p:sp>
          <p:nvSpPr>
            <p:cNvPr id="51" name="Rectangle 51"/>
            <p:cNvSpPr/>
            <p:nvPr/>
          </p:nvSpPr>
          <p:spPr>
            <a:xfrm>
              <a:off x="838200" y="55245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52" name="Rectangle 52"/>
            <p:cNvSpPr/>
            <p:nvPr/>
          </p:nvSpPr>
          <p:spPr>
            <a:xfrm>
              <a:off x="838200" y="55245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1038987" y="56896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小提醒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905762" y="5702300"/>
              <a:ext cx="462529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停下来时 i 已经是 5，但 5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没有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被加进总和。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一、整数求和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只试一组还不够：最小和最大各算一次</a:t>
            </a:r>
          </a:p>
        </p:txBody>
      </p:sp>
      <p:grpSp>
        <p:nvGrpSpPr>
          <p:cNvPr id="14" name="min"/>
          <p:cNvGrpSpPr/>
          <p:nvPr/>
        </p:nvGrpSpPr>
        <p:grpSpPr>
          <a:xfrm>
            <a:off x="838200" y="2038350"/>
            <a:ext cx="5067300" cy="2381250"/>
            <a:chOff x="838200" y="2038350"/>
            <a:chExt cx="5067300" cy="23812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067300" cy="2381250"/>
            </a:xfrm>
            <a:prstGeom prst="roundRect">
              <a:avLst>
                <a:gd name="adj" fmla="val 48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50673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18023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最小输入：n = 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7656" y="2717800"/>
              <a:ext cx="2727198" cy="1495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只执行 i = 1 这一轮，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 = 0 + 1 = 1，输出 1。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如果把条件写成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 n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这一项就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漏掉了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，输出 0。</a:t>
              </a:r>
            </a:p>
          </p:txBody>
        </p:sp>
      </p:grpSp>
      <p:grpSp>
        <p:nvGrpSpPr>
          <p:cNvPr id="20" name="max"/>
          <p:cNvGrpSpPr/>
          <p:nvPr/>
        </p:nvGrpSpPr>
        <p:grpSpPr>
          <a:xfrm>
            <a:off x="6286500" y="2038350"/>
            <a:ext cx="5067300" cy="2381250"/>
            <a:chOff x="6286500" y="2038350"/>
            <a:chExt cx="5067300" cy="2381250"/>
          </a:xfrm>
        </p:grpSpPr>
        <p:sp>
          <p:nvSpPr>
            <p:cNvPr id="15" name="Rectangle 15"/>
            <p:cNvSpPr/>
            <p:nvPr/>
          </p:nvSpPr>
          <p:spPr>
            <a:xfrm>
              <a:off x="6286500" y="2038350"/>
              <a:ext cx="5067300" cy="2381250"/>
            </a:xfrm>
            <a:prstGeom prst="roundRect">
              <a:avLst>
                <a:gd name="adj" fmla="val 48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0383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86500" y="2324100"/>
              <a:ext cx="50673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86906" y="2155825"/>
              <a:ext cx="20822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最大输入：n = 100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05956" y="2717800"/>
              <a:ext cx="3298698" cy="1495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1 加到 100，一共做 100 轮，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5050，int 存得下。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要加几项，循环就做几轮，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再大一点也很快。</a:t>
              </a:r>
            </a:p>
          </p:txBody>
        </p:sp>
      </p:grpSp>
      <p:grpSp>
        <p:nvGrpSpPr>
          <p:cNvPr id="25" name="tip"/>
          <p:cNvGrpSpPr/>
          <p:nvPr/>
        </p:nvGrpSpPr>
        <p:grpSpPr>
          <a:xfrm>
            <a:off x="838200" y="4762500"/>
            <a:ext cx="10515600" cy="895350"/>
            <a:chOff x="838200" y="4762500"/>
            <a:chExt cx="10515600" cy="895350"/>
          </a:xfrm>
        </p:grpSpPr>
        <p:sp>
          <p:nvSpPr>
            <p:cNvPr id="21" name="Rectangle 21"/>
            <p:cNvSpPr/>
            <p:nvPr/>
          </p:nvSpPr>
          <p:spPr>
            <a:xfrm>
              <a:off x="838200" y="4762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7625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49276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小窍门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905762" y="4889500"/>
              <a:ext cx="6395974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写完程序，用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最小的输入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最大的输入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各试一次：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最小的输入容易发现“少做一轮”，最大的输入容易发现“装不下”。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785002" y="3111500"/>
            <a:ext cx="262199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i++ 和 ++i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030130" y="4038600"/>
            <a:ext cx="4131739" cy="308991"/>
            <a:chOff x="4030130" y="4038600"/>
            <a:chExt cx="413173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030130" y="4038600"/>
              <a:ext cx="413173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书上的解法 2 · 先预测再运行 · while(n--)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87868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二、i++ 和 ++i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93291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复习：加 1 的同时，表达式取哪个值？</a:t>
            </a:r>
          </a:p>
        </p:txBody>
      </p:sp>
      <p:grpSp>
        <p:nvGrpSpPr>
          <p:cNvPr id="14" name="post"/>
          <p:cNvGrpSpPr/>
          <p:nvPr/>
        </p:nvGrpSpPr>
        <p:grpSpPr>
          <a:xfrm>
            <a:off x="838200" y="2038350"/>
            <a:ext cx="5067300" cy="2095500"/>
            <a:chOff x="838200" y="2038350"/>
            <a:chExt cx="5067300" cy="2095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067300" cy="2095500"/>
            </a:xfrm>
            <a:prstGeom prst="roundRect">
              <a:avLst>
                <a:gd name="adj" fmla="val 545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50673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110144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后置：i++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7656" y="2679700"/>
              <a:ext cx="3293555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先用旧值，再加 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原来是 3：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表达式的值是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，i 随后变成 4。</a:t>
              </a:r>
            </a:p>
          </p:txBody>
        </p:sp>
      </p:grpSp>
      <p:grpSp>
        <p:nvGrpSpPr>
          <p:cNvPr id="20" name="pre"/>
          <p:cNvGrpSpPr/>
          <p:nvPr/>
        </p:nvGrpSpPr>
        <p:grpSpPr>
          <a:xfrm>
            <a:off x="6286500" y="2038350"/>
            <a:ext cx="5067300" cy="2095500"/>
            <a:chOff x="6286500" y="2038350"/>
            <a:chExt cx="5067300" cy="2095500"/>
          </a:xfrm>
        </p:grpSpPr>
        <p:sp>
          <p:nvSpPr>
            <p:cNvPr id="15" name="Rectangle 15"/>
            <p:cNvSpPr/>
            <p:nvPr/>
          </p:nvSpPr>
          <p:spPr>
            <a:xfrm>
              <a:off x="6286500" y="2038350"/>
              <a:ext cx="5067300" cy="2095500"/>
            </a:xfrm>
            <a:prstGeom prst="roundRect">
              <a:avLst>
                <a:gd name="adj" fmla="val 545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0383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86500" y="2324100"/>
              <a:ext cx="50673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86906" y="2155825"/>
              <a:ext cx="110144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前置：++i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05956" y="2679700"/>
              <a:ext cx="3064955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先加 1，再用新值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原来是 3：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 先变成 4，表达式的值是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4" name="life"/>
          <p:cNvGrpSpPr/>
          <p:nvPr/>
        </p:nvGrpSpPr>
        <p:grpSpPr>
          <a:xfrm>
            <a:off x="838200" y="4381500"/>
            <a:ext cx="10515600" cy="895350"/>
            <a:chOff x="838200" y="4381500"/>
            <a:chExt cx="10515600" cy="895350"/>
          </a:xfrm>
        </p:grpSpPr>
        <p:sp>
          <p:nvSpPr>
            <p:cNvPr id="21" name="Rectangle 21"/>
            <p:cNvSpPr/>
            <p:nvPr/>
          </p:nvSpPr>
          <p:spPr>
            <a:xfrm>
              <a:off x="838200" y="4381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987" y="45466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打个比方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124837" y="4508500"/>
              <a:ext cx="800150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排队叫号：i++ 像先报出手上的旧号码，再换下一个号；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++i 像先换成下一个号，再把新号码报出来。号码都加了 1，报出来的数却不一样。</a:t>
              </a:r>
            </a:p>
          </p:txBody>
        </p:sp>
      </p:grpSp>
      <p:grpSp>
        <p:nvGrpSpPr>
          <p:cNvPr id="26" name="same"/>
          <p:cNvGrpSpPr/>
          <p:nvPr/>
        </p:nvGrpSpPr>
        <p:grpSpPr>
          <a:xfrm>
            <a:off x="829437" y="5683250"/>
            <a:ext cx="6152927" cy="337376"/>
            <a:chOff x="829437" y="5683250"/>
            <a:chExt cx="6152927" cy="337376"/>
          </a:xfrm>
        </p:grpSpPr>
        <p:sp>
          <p:nvSpPr>
            <p:cNvPr id="25" name="TextBox 25"/>
            <p:cNvSpPr txBox="1"/>
            <p:nvPr/>
          </p:nvSpPr>
          <p:spPr>
            <a:xfrm>
              <a:off x="829437" y="5683250"/>
              <a:ext cx="61529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单独写成一句 </a:t>
              </a:r>
              <a:r>
                <a:rPr lang="en-US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i++;</a:t>
              </a:r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 或 </a:t>
              </a:r>
              <a:r>
                <a:rPr lang="en-US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++i;</a:t>
              </a:r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 时，效果一样，都是让 i 加 1。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87868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二、i++ 和 ++i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书上的例子：分别加进了哪个值？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7239000" cy="1485900"/>
            <a:chOff x="838200" y="2038350"/>
            <a:chExt cx="7239000" cy="1485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239000" cy="148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485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6024626" cy="1251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s1 = 0, s2 = 0, i1 = 1, i2 = 1;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s1 += i1++;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s2 += ++i2;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i1 &lt;&lt; " " &lt;&lt; i2 &lt;&lt; " " &lt;&lt; s1 &lt;&lt; " " &lt;&lt; s2;</a:t>
              </a:r>
            </a:p>
          </p:txBody>
        </p:sp>
      </p:grpSp>
      <p:grpSp>
        <p:nvGrpSpPr>
          <p:cNvPr id="17" name="q"/>
          <p:cNvGrpSpPr/>
          <p:nvPr/>
        </p:nvGrpSpPr>
        <p:grpSpPr>
          <a:xfrm>
            <a:off x="8382000" y="2038350"/>
            <a:ext cx="2971800" cy="914400"/>
            <a:chOff x="8382000" y="2038350"/>
            <a:chExt cx="2971800" cy="914400"/>
          </a:xfrm>
        </p:grpSpPr>
        <p:sp>
          <p:nvSpPr>
            <p:cNvPr id="13" name="Rectangle 13"/>
            <p:cNvSpPr/>
            <p:nvPr/>
          </p:nvSpPr>
          <p:spPr>
            <a:xfrm>
              <a:off x="8382000" y="2038350"/>
              <a:ext cx="29718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0" y="203835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582406" y="22034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77756" y="2165350"/>
              <a:ext cx="13898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先猜一猜，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会输出什么？</a:t>
              </a:r>
            </a:p>
          </p:txBody>
        </p:sp>
      </p:grpSp>
      <p:grpSp>
        <p:nvGrpSpPr>
          <p:cNvPr id="21" name="a1"/>
          <p:cNvGrpSpPr/>
          <p:nvPr/>
        </p:nvGrpSpPr>
        <p:grpSpPr>
          <a:xfrm>
            <a:off x="838200" y="3657600"/>
            <a:ext cx="10515600" cy="561975"/>
            <a:chOff x="838200" y="3657600"/>
            <a:chExt cx="10515600" cy="561975"/>
          </a:xfrm>
        </p:grpSpPr>
        <p:sp>
          <p:nvSpPr>
            <p:cNvPr id="18" name="Rectangle 18"/>
            <p:cNvSpPr/>
            <p:nvPr/>
          </p:nvSpPr>
          <p:spPr>
            <a:xfrm>
              <a:off x="838200" y="36576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9368" y="382587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第一句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877568" y="3825875"/>
              <a:ext cx="77022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s1 += i1++;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等于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s1 += i1; i1 += 1;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：s1 加旧值 1，s1 = 1，i1 变成 2。</a:t>
              </a:r>
            </a:p>
          </p:txBody>
        </p:sp>
      </p:grpSp>
      <p:grpSp>
        <p:nvGrpSpPr>
          <p:cNvPr id="25" name="a2"/>
          <p:cNvGrpSpPr/>
          <p:nvPr/>
        </p:nvGrpSpPr>
        <p:grpSpPr>
          <a:xfrm>
            <a:off x="838200" y="4495800"/>
            <a:ext cx="10515600" cy="561975"/>
            <a:chOff x="838200" y="4495800"/>
            <a:chExt cx="10515600" cy="561975"/>
          </a:xfrm>
        </p:grpSpPr>
        <p:sp>
          <p:nvSpPr>
            <p:cNvPr id="22" name="Rectangle 22"/>
            <p:cNvSpPr/>
            <p:nvPr/>
          </p:nvSpPr>
          <p:spPr>
            <a:xfrm>
              <a:off x="838200" y="44958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9368" y="466407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第二句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877568" y="4664075"/>
              <a:ext cx="79243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s2 += ++i2;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等于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i2 += 1; s2 += i2;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：i2 先变成 2，s2 加新值 2，s2 = 2。</a:t>
              </a:r>
            </a:p>
          </p:txBody>
        </p:sp>
      </p:grpSp>
      <p:grpSp>
        <p:nvGrpSpPr>
          <p:cNvPr id="27" name="out"/>
          <p:cNvGrpSpPr/>
          <p:nvPr/>
        </p:nvGrpSpPr>
        <p:grpSpPr>
          <a:xfrm>
            <a:off x="828675" y="5486400"/>
            <a:ext cx="6726451" cy="367665"/>
            <a:chOff x="828675" y="5486400"/>
            <a:chExt cx="6726451" cy="367665"/>
          </a:xfrm>
        </p:grpSpPr>
        <p:sp>
          <p:nvSpPr>
            <p:cNvPr id="26" name="TextBox 26"/>
            <p:cNvSpPr txBox="1"/>
            <p:nvPr/>
          </p:nvSpPr>
          <p:spPr>
            <a:xfrm>
              <a:off x="828675" y="5486400"/>
              <a:ext cx="672645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输出：</a:t>
              </a:r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2 2 1 2</a:t>
              </a:r>
              <a:r>
                <a:rPr lang="zh-CN" sz="18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i1、i2 都变成了 2，s1 和 s2 却不一样。</a:t>
              </a:r>
            </a:p>
          </p:txBody>
        </p:sp>
      </p:grpSp>
      <p:grpSp>
        <p:nvGrpSpPr>
          <p:cNvPr id="29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8" name="TextBox 28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P59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87868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二、i++ 和 ++i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2049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先预测，再运行：两段代码有什么不同？</a:t>
            </a:r>
          </a:p>
        </p:txBody>
      </p:sp>
      <p:grpSp>
        <p:nvGrpSpPr>
          <p:cNvPr id="13" name="c1"/>
          <p:cNvGrpSpPr/>
          <p:nvPr/>
        </p:nvGrpSpPr>
        <p:grpSpPr>
          <a:xfrm>
            <a:off x="828294" y="2057400"/>
            <a:ext cx="5077206" cy="1609725"/>
            <a:chOff x="828294" y="2057400"/>
            <a:chExt cx="5077206" cy="1609725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57400"/>
              <a:ext cx="792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 A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57450"/>
              <a:ext cx="5067300" cy="1209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57450"/>
              <a:ext cx="38100" cy="1209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606675"/>
              <a:ext cx="2784348" cy="980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3, s = 10;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 += i++;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i &lt;&lt; " " &lt;&lt; s;</a:t>
              </a:r>
            </a:p>
          </p:txBody>
        </p:sp>
      </p:grpSp>
      <p:grpSp>
        <p:nvGrpSpPr>
          <p:cNvPr id="18" name="c2"/>
          <p:cNvGrpSpPr/>
          <p:nvPr/>
        </p:nvGrpSpPr>
        <p:grpSpPr>
          <a:xfrm>
            <a:off x="6276594" y="2057400"/>
            <a:ext cx="5077206" cy="1609725"/>
            <a:chOff x="6276594" y="2057400"/>
            <a:chExt cx="5077206" cy="1609725"/>
          </a:xfrm>
        </p:grpSpPr>
        <p:sp>
          <p:nvSpPr>
            <p:cNvPr id="14" name="TextBox 14"/>
            <p:cNvSpPr txBox="1"/>
            <p:nvPr/>
          </p:nvSpPr>
          <p:spPr>
            <a:xfrm>
              <a:off x="6276594" y="2057400"/>
              <a:ext cx="792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 B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457450"/>
              <a:ext cx="5067300" cy="1209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457450"/>
              <a:ext cx="38100" cy="1209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86906" y="2606675"/>
              <a:ext cx="2784348" cy="980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3, s = 10;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 += ++i;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i &lt;&lt; " " &lt;&lt; s;</a:t>
              </a:r>
            </a:p>
          </p:txBody>
        </p:sp>
      </p:grpSp>
      <p:grpSp>
        <p:nvGrpSpPr>
          <p:cNvPr id="21" name="a1"/>
          <p:cNvGrpSpPr/>
          <p:nvPr/>
        </p:nvGrpSpPr>
        <p:grpSpPr>
          <a:xfrm>
            <a:off x="838200" y="3848100"/>
            <a:ext cx="5067300" cy="1428750"/>
            <a:chOff x="838200" y="3848100"/>
            <a:chExt cx="5067300" cy="1428750"/>
          </a:xfrm>
        </p:grpSpPr>
        <p:sp>
          <p:nvSpPr>
            <p:cNvPr id="19" name="Rectangle 19"/>
            <p:cNvSpPr/>
            <p:nvPr/>
          </p:nvSpPr>
          <p:spPr>
            <a:xfrm>
              <a:off x="838200" y="384810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57656" y="3962400"/>
              <a:ext cx="2898648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用旧值 3：s = 10 + 3 = 13，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 i 变成 4。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输出：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4 13</a:t>
              </a:r>
            </a:p>
          </p:txBody>
        </p:sp>
      </p:grpSp>
      <p:grpSp>
        <p:nvGrpSpPr>
          <p:cNvPr id="24" name="a2"/>
          <p:cNvGrpSpPr/>
          <p:nvPr/>
        </p:nvGrpSpPr>
        <p:grpSpPr>
          <a:xfrm>
            <a:off x="6286500" y="3848100"/>
            <a:ext cx="5067300" cy="1428750"/>
            <a:chOff x="6286500" y="3848100"/>
            <a:chExt cx="5067300" cy="1428750"/>
          </a:xfrm>
        </p:grpSpPr>
        <p:sp>
          <p:nvSpPr>
            <p:cNvPr id="22" name="Rectangle 22"/>
            <p:cNvSpPr/>
            <p:nvPr/>
          </p:nvSpPr>
          <p:spPr>
            <a:xfrm>
              <a:off x="6286500" y="384810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505956" y="3962400"/>
              <a:ext cx="2178558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先变成 4，用新值：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 = 10 + 4 = 14。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输出：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4 14</a:t>
              </a:r>
            </a:p>
          </p:txBody>
        </p:sp>
      </p:grpSp>
      <p:grpSp>
        <p:nvGrpSpPr>
          <p:cNvPr id="26" name="sum"/>
          <p:cNvGrpSpPr/>
          <p:nvPr/>
        </p:nvGrpSpPr>
        <p:grpSpPr>
          <a:xfrm>
            <a:off x="829056" y="5594350"/>
            <a:ext cx="6737711" cy="352044"/>
            <a:chOff x="829056" y="5594350"/>
            <a:chExt cx="6737711" cy="352044"/>
          </a:xfrm>
        </p:grpSpPr>
        <p:sp>
          <p:nvSpPr>
            <p:cNvPr id="25" name="TextBox 25"/>
            <p:cNvSpPr txBox="1"/>
            <p:nvPr/>
          </p:nvSpPr>
          <p:spPr>
            <a:xfrm>
              <a:off x="829056" y="5594350"/>
              <a:ext cx="67377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i 最后都是 4，加进 s 的值却不同：一个加旧值，一个加新值。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87868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二、i++ 和 ++i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7300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书上的解法 2：while (n--) 为什么能做 n 次？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4953000" cy="1628775"/>
            <a:chOff x="838200" y="2038350"/>
            <a:chExt cx="4953000" cy="16287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4953000" cy="16287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6287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193925"/>
              <a:ext cx="2880170" cy="14100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s = 0, i = 0, n;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while (n--) s += ++i;</a:t>
              </a:r>
              <a:b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s;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6277356" y="1993900"/>
            <a:ext cx="5076444" cy="1533144"/>
            <a:chOff x="6277356" y="1993900"/>
            <a:chExt cx="5076444" cy="1533144"/>
          </a:xfrm>
        </p:grpSpPr>
        <p:sp>
          <p:nvSpPr>
            <p:cNvPr id="13" name="TextBox 13"/>
            <p:cNvSpPr txBox="1"/>
            <p:nvPr/>
          </p:nvSpPr>
          <p:spPr>
            <a:xfrm>
              <a:off x="6277356" y="1993900"/>
              <a:ext cx="24632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 (n--) 先看再减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6286500" y="2324100"/>
              <a:ext cx="5067300" cy="9525"/>
            </a:xfrm>
            <a:custGeom>
              <a:avLst/>
              <a:gdLst/>
              <a:ahLst/>
              <a:cxnLst/>
              <a:rect l="l" t="t" r="r" b="b"/>
              <a:pathLst>
                <a:path w="5067300" h="9525">
                  <a:moveTo>
                    <a:pt x="0" y="0"/>
                  </a:moveTo>
                  <a:lnTo>
                    <a:pt x="5067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277356" y="2413000"/>
              <a:ext cx="2750058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条件里用的是 n 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旧值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旧值不是 0，就算“成立”；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看完以后，n 再减 1。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6277356" y="3784600"/>
            <a:ext cx="5076444" cy="1152144"/>
            <a:chOff x="6277356" y="3784600"/>
            <a:chExt cx="5076444" cy="1152144"/>
          </a:xfrm>
        </p:grpSpPr>
        <p:sp>
          <p:nvSpPr>
            <p:cNvPr id="17" name="TextBox 17"/>
            <p:cNvSpPr txBox="1"/>
            <p:nvPr/>
          </p:nvSpPr>
          <p:spPr>
            <a:xfrm>
              <a:off x="6277356" y="3784600"/>
              <a:ext cx="9469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 += ++i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6286500" y="4114800"/>
              <a:ext cx="5067300" cy="9525"/>
            </a:xfrm>
            <a:custGeom>
              <a:avLst/>
              <a:gdLst/>
              <a:ahLst/>
              <a:cxnLst/>
              <a:rect l="l" t="t" r="r" b="b"/>
              <a:pathLst>
                <a:path w="5067300" h="9525">
                  <a:moveTo>
                    <a:pt x="0" y="0"/>
                  </a:moveTo>
                  <a:lnTo>
                    <a:pt x="5067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277356" y="4203700"/>
              <a:ext cx="262432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从 0 开始，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++i 先变成 1，再加进 s。</a:t>
              </a:r>
            </a:p>
          </p:txBody>
        </p:sp>
      </p:grpSp>
      <p:grpSp>
        <p:nvGrpSpPr>
          <p:cNvPr id="24" name="link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987" y="53086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想起来了吗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343912" y="5321300"/>
              <a:ext cx="584091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while 那一讲学过：条件里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 表示假，不是 0 都表示真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6" name="bookref"/>
          <p:cNvGrpSpPr/>
          <p:nvPr/>
        </p:nvGrpSpPr>
        <p:grpSpPr>
          <a:xfrm>
            <a:off x="9716624" y="6121400"/>
            <a:ext cx="1644034" cy="264033"/>
            <a:chOff x="9716624" y="6121400"/>
            <a:chExt cx="1644034" cy="264033"/>
          </a:xfrm>
        </p:grpSpPr>
        <p:sp>
          <p:nvSpPr>
            <p:cNvPr id="25" name="TextBox 25"/>
            <p:cNvSpPr txBox="1"/>
            <p:nvPr/>
          </p:nvSpPr>
          <p:spPr>
            <a:xfrm>
              <a:off x="9716624" y="6121400"/>
              <a:ext cx="16440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P58–59 解法 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87868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二、i++ 和 ++i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22575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 = 3：判断用旧值，循环体用 ++i</a:t>
            </a:r>
          </a:p>
        </p:txBody>
      </p:sp>
      <p:grpSp>
        <p:nvGrpSpPr>
          <p:cNvPr id="15" name="thead-w"/>
          <p:cNvGrpSpPr/>
          <p:nvPr/>
        </p:nvGrpSpPr>
        <p:grpSpPr>
          <a:xfrm>
            <a:off x="838200" y="2038350"/>
            <a:ext cx="10515600" cy="571500"/>
            <a:chOff x="838200" y="20383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99767"/>
              <a:ext cx="91882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 的旧值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791587" y="2187067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成立吗？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077587" y="2199767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 变成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982587" y="2199767"/>
              <a:ext cx="8939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++i 得到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078087" y="2199767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 变成</a:t>
              </a:r>
            </a:p>
          </p:txBody>
        </p:sp>
      </p:grpSp>
      <p:grpSp>
        <p:nvGrpSpPr>
          <p:cNvPr id="26" name="table-w"/>
          <p:cNvGrpSpPr/>
          <p:nvPr/>
        </p:nvGrpSpPr>
        <p:grpSpPr>
          <a:xfrm>
            <a:off x="838200" y="2768600"/>
            <a:ext cx="1809750" cy="2136775"/>
            <a:chOff x="838200" y="2768600"/>
            <a:chExt cx="1809750" cy="2136775"/>
          </a:xfrm>
        </p:grpSpPr>
        <p:sp>
          <p:nvSpPr>
            <p:cNvPr id="16" name="TextBox 16"/>
            <p:cNvSpPr txBox="1"/>
            <p:nvPr/>
          </p:nvSpPr>
          <p:spPr>
            <a:xfrm>
              <a:off x="981837" y="27686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181350"/>
              <a:ext cx="1809750" cy="9525"/>
            </a:xfrm>
            <a:custGeom>
              <a:avLst/>
              <a:gdLst/>
              <a:ahLst/>
              <a:cxnLst/>
              <a:rect l="l" t="t" r="r" b="b"/>
              <a:pathLst>
                <a:path w="1809750" h="9525">
                  <a:moveTo>
                    <a:pt x="0" y="0"/>
                  </a:moveTo>
                  <a:lnTo>
                    <a:pt x="1809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181350"/>
              <a:ext cx="18097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33401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752850"/>
              <a:ext cx="1809750" cy="9525"/>
            </a:xfrm>
            <a:custGeom>
              <a:avLst/>
              <a:gdLst/>
              <a:ahLst/>
              <a:cxnLst/>
              <a:rect l="l" t="t" r="r" b="b"/>
              <a:pathLst>
                <a:path w="1809750" h="9525">
                  <a:moveTo>
                    <a:pt x="0" y="0"/>
                  </a:moveTo>
                  <a:lnTo>
                    <a:pt x="1809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837" y="39116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324350"/>
              <a:ext cx="1809750" cy="9525"/>
            </a:xfrm>
            <a:custGeom>
              <a:avLst/>
              <a:gdLst/>
              <a:ahLst/>
              <a:cxnLst/>
              <a:rect l="l" t="t" r="r" b="b"/>
              <a:pathLst>
                <a:path w="1809750" h="9525">
                  <a:moveTo>
                    <a:pt x="0" y="0"/>
                  </a:moveTo>
                  <a:lnTo>
                    <a:pt x="1809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324350"/>
              <a:ext cx="18097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837" y="44831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895850"/>
              <a:ext cx="1809750" cy="9525"/>
            </a:xfrm>
            <a:custGeom>
              <a:avLst/>
              <a:gdLst/>
              <a:ahLst/>
              <a:cxnLst/>
              <a:rect l="l" t="t" r="r" b="b"/>
              <a:pathLst>
                <a:path w="1809750" h="9525">
                  <a:moveTo>
                    <a:pt x="0" y="0"/>
                  </a:moveTo>
                  <a:lnTo>
                    <a:pt x="1809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9" name="answers"/>
          <p:cNvGrpSpPr/>
          <p:nvPr/>
        </p:nvGrpSpPr>
        <p:grpSpPr>
          <a:xfrm>
            <a:off x="2647950" y="2755900"/>
            <a:ext cx="8705850" cy="2149475"/>
            <a:chOff x="2647950" y="2755900"/>
            <a:chExt cx="8705850" cy="2149475"/>
          </a:xfrm>
        </p:grpSpPr>
        <p:sp>
          <p:nvSpPr>
            <p:cNvPr id="27" name="Line 27"/>
            <p:cNvSpPr/>
            <p:nvPr/>
          </p:nvSpPr>
          <p:spPr>
            <a:xfrm>
              <a:off x="2647950" y="3181350"/>
              <a:ext cx="8705850" cy="9525"/>
            </a:xfrm>
            <a:custGeom>
              <a:avLst/>
              <a:gdLst/>
              <a:ahLst/>
              <a:cxnLst/>
              <a:rect l="l" t="t" r="r" b="b"/>
              <a:pathLst>
                <a:path w="8705850" h="9525">
                  <a:moveTo>
                    <a:pt x="0" y="0"/>
                  </a:moveTo>
                  <a:lnTo>
                    <a:pt x="8705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2647950" y="3181350"/>
              <a:ext cx="87058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Line 29"/>
            <p:cNvSpPr/>
            <p:nvPr/>
          </p:nvSpPr>
          <p:spPr>
            <a:xfrm>
              <a:off x="2647950" y="3752850"/>
              <a:ext cx="8705850" cy="9525"/>
            </a:xfrm>
            <a:custGeom>
              <a:avLst/>
              <a:gdLst/>
              <a:ahLst/>
              <a:cxnLst/>
              <a:rect l="l" t="t" r="r" b="b"/>
              <a:pathLst>
                <a:path w="8705850" h="9525">
                  <a:moveTo>
                    <a:pt x="0" y="0"/>
                  </a:moveTo>
                  <a:lnTo>
                    <a:pt x="8705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Line 30"/>
            <p:cNvSpPr/>
            <p:nvPr/>
          </p:nvSpPr>
          <p:spPr>
            <a:xfrm>
              <a:off x="2647950" y="4324350"/>
              <a:ext cx="8705850" cy="9525"/>
            </a:xfrm>
            <a:custGeom>
              <a:avLst/>
              <a:gdLst/>
              <a:ahLst/>
              <a:cxnLst/>
              <a:rect l="l" t="t" r="r" b="b"/>
              <a:pathLst>
                <a:path w="8705850" h="9525">
                  <a:moveTo>
                    <a:pt x="0" y="0"/>
                  </a:moveTo>
                  <a:lnTo>
                    <a:pt x="8705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2647950" y="4324350"/>
              <a:ext cx="87058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Line 32"/>
            <p:cNvSpPr/>
            <p:nvPr/>
          </p:nvSpPr>
          <p:spPr>
            <a:xfrm>
              <a:off x="2647950" y="4895850"/>
              <a:ext cx="8705850" cy="9525"/>
            </a:xfrm>
            <a:custGeom>
              <a:avLst/>
              <a:gdLst/>
              <a:ahLst/>
              <a:cxnLst/>
              <a:rect l="l" t="t" r="r" b="b"/>
              <a:pathLst>
                <a:path w="8705850" h="9525">
                  <a:moveTo>
                    <a:pt x="0" y="0"/>
                  </a:moveTo>
                  <a:lnTo>
                    <a:pt x="8705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2791587" y="27559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5077587" y="27686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982587" y="27686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078087" y="27686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791587" y="33274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077587" y="33401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982587" y="33401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078087" y="33401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791587" y="38989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077587" y="39116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982587" y="39116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9078087" y="39116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2791587" y="44704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077587" y="4483100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-1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982587" y="44704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不执行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9078087" y="44831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</p:grpSp>
      <p:grpSp>
        <p:nvGrpSpPr>
          <p:cNvPr id="53" name="end"/>
          <p:cNvGrpSpPr/>
          <p:nvPr/>
        </p:nvGrpSpPr>
        <p:grpSpPr>
          <a:xfrm>
            <a:off x="838200" y="5143500"/>
            <a:ext cx="10515600" cy="895350"/>
            <a:chOff x="838200" y="5143500"/>
            <a:chExt cx="10515600" cy="895350"/>
          </a:xfrm>
        </p:grpSpPr>
        <p:sp>
          <p:nvSpPr>
            <p:cNvPr id="50" name="Rectangle 50"/>
            <p:cNvSpPr/>
            <p:nvPr/>
          </p:nvSpPr>
          <p:spPr>
            <a:xfrm>
              <a:off x="838200" y="5143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1038987" y="53086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你发现了吗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2343912" y="5270500"/>
              <a:ext cx="5841683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循环体做了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 次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，s = 1 + 2 + 3 = 6。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最后一次判断时 n 也减了 1，所以循环结束后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 变成了 -1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87868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二、i++ 和 ++i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代码更短了，变量和条件也要更小心</a:t>
            </a:r>
          </a:p>
        </p:txBody>
      </p:sp>
      <p:grpSp>
        <p:nvGrpSpPr>
          <p:cNvPr id="12" name="n1"/>
          <p:cNvGrpSpPr/>
          <p:nvPr/>
        </p:nvGrpSpPr>
        <p:grpSpPr>
          <a:xfrm>
            <a:off x="838200" y="2038350"/>
            <a:ext cx="10515600" cy="561975"/>
            <a:chOff x="838200" y="2038350"/>
            <a:chExt cx="10515600" cy="5619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39368" y="2206625"/>
              <a:ext cx="11035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 被改掉了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325243" y="2206625"/>
              <a:ext cx="813536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循环结束后 n 变成 -1，后面不能再把它当成输入的数用。要用的话，先另存一份。</a:t>
              </a:r>
            </a:p>
          </p:txBody>
        </p:sp>
      </p:grpSp>
      <p:grpSp>
        <p:nvGrpSpPr>
          <p:cNvPr id="16" name="n2"/>
          <p:cNvGrpSpPr/>
          <p:nvPr/>
        </p:nvGrpSpPr>
        <p:grpSpPr>
          <a:xfrm>
            <a:off x="838200" y="2752725"/>
            <a:ext cx="10515600" cy="561975"/>
            <a:chOff x="838200" y="2752725"/>
            <a:chExt cx="10515600" cy="561975"/>
          </a:xfrm>
        </p:grpSpPr>
        <p:sp>
          <p:nvSpPr>
            <p:cNvPr id="13" name="Rectangle 13"/>
            <p:cNvSpPr/>
            <p:nvPr/>
          </p:nvSpPr>
          <p:spPr>
            <a:xfrm>
              <a:off x="838200" y="2752725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9368" y="2921000"/>
              <a:ext cx="18137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换成 while (--n)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077718" y="2921000"/>
              <a:ext cx="71691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先减再看：第一次判断用的就是 n−1，循环体只做 n−1 次，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会少加一项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1" name="n3"/>
          <p:cNvGrpSpPr/>
          <p:nvPr/>
        </p:nvGrpSpPr>
        <p:grpSpPr>
          <a:xfrm>
            <a:off x="838200" y="3467100"/>
            <a:ext cx="10515600" cy="838200"/>
            <a:chOff x="838200" y="3467100"/>
            <a:chExt cx="10515600" cy="838200"/>
          </a:xfrm>
        </p:grpSpPr>
        <p:sp>
          <p:nvSpPr>
            <p:cNvPr id="17" name="Rectangle 17"/>
            <p:cNvSpPr/>
            <p:nvPr/>
          </p:nvSpPr>
          <p:spPr>
            <a:xfrm>
              <a:off x="838200" y="3467100"/>
              <a:ext cx="10515600" cy="8382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467100"/>
              <a:ext cx="47625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9368" y="3616325"/>
              <a:ext cx="20125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不要写 i = i++ + ++i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39368" y="3930650"/>
              <a:ext cx="822651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同一个式子里对 i 改好几次，C++ 没有规定先算哪个，不同编译器结果可能不一样。</a:t>
              </a:r>
            </a:p>
          </p:txBody>
        </p:sp>
      </p:grpSp>
      <p:grpSp>
        <p:nvGrpSpPr>
          <p:cNvPr id="25" name="note"/>
          <p:cNvGrpSpPr/>
          <p:nvPr/>
        </p:nvGrpSpPr>
        <p:grpSpPr>
          <a:xfrm>
            <a:off x="838200" y="4457700"/>
            <a:ext cx="10515600" cy="552450"/>
            <a:chOff x="838200" y="4457700"/>
            <a:chExt cx="10515600" cy="552450"/>
          </a:xfrm>
        </p:grpSpPr>
        <p:sp>
          <p:nvSpPr>
            <p:cNvPr id="22" name="Rectangle 22"/>
            <p:cNvSpPr/>
            <p:nvPr/>
          </p:nvSpPr>
          <p:spPr>
            <a:xfrm>
              <a:off x="838200" y="44577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9749" y="46291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49349" y="4629150"/>
              <a:ext cx="830647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P59 倒数第三段“while(n--) 的意思是”下画线：先判断 n 是否非零，再减 1。</a:t>
              </a:r>
            </a:p>
          </p:txBody>
        </p:sp>
      </p:grpSp>
      <p:grpSp>
        <p:nvGrpSpPr>
          <p:cNvPr id="27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6" name="TextBox 26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P59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87868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二、i++ 和 ++i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第一课时小结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904875" y="2009775"/>
            <a:ext cx="8034847" cy="372301"/>
            <a:chOff x="904875" y="2009775"/>
            <a:chExt cx="8034847" cy="372301"/>
          </a:xfrm>
        </p:grpSpPr>
        <p:sp>
          <p:nvSpPr>
            <p:cNvPr id="9" name="Ellipse 9"/>
            <p:cNvSpPr/>
            <p:nvPr/>
          </p:nvSpPr>
          <p:spPr>
            <a:xfrm>
              <a:off x="904875" y="20097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7382" y="20532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887" y="2044700"/>
              <a:ext cx="75578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累加就像记账：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新记录 = 旧记录 + 本次的贡献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，总和在循环外从 0 开始。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904875" y="2676525"/>
            <a:ext cx="8737590" cy="372301"/>
            <a:chOff x="904875" y="2676525"/>
            <a:chExt cx="8737590" cy="372301"/>
          </a:xfrm>
        </p:grpSpPr>
        <p:sp>
          <p:nvSpPr>
            <p:cNvPr id="13" name="Ellipse 13"/>
            <p:cNvSpPr/>
            <p:nvPr/>
          </p:nvSpPr>
          <p:spPr>
            <a:xfrm>
              <a:off x="904875" y="26765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7382" y="27199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887" y="2711450"/>
              <a:ext cx="8260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从 1 加到 n，条件是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&lt;= n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，等号不能丢；写完用最小、最大的输入各试一次。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904875" y="3343275"/>
            <a:ext cx="7649322" cy="372301"/>
            <a:chOff x="904875" y="3343275"/>
            <a:chExt cx="7649322" cy="372301"/>
          </a:xfrm>
        </p:grpSpPr>
        <p:sp>
          <p:nvSpPr>
            <p:cNvPr id="17" name="Ellipse 17"/>
            <p:cNvSpPr/>
            <p:nvPr/>
          </p:nvSpPr>
          <p:spPr>
            <a:xfrm>
              <a:off x="904875" y="33432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7382" y="33867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887" y="3378200"/>
              <a:ext cx="717231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先用旧值再加 1，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++i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先加 1 再用新值；单独成一句时效果一样。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904875" y="4010025"/>
            <a:ext cx="8112415" cy="372301"/>
            <a:chOff x="904875" y="4010025"/>
            <a:chExt cx="8112415" cy="372301"/>
          </a:xfrm>
        </p:grpSpPr>
        <p:sp>
          <p:nvSpPr>
            <p:cNvPr id="21" name="Ellipse 21"/>
            <p:cNvSpPr/>
            <p:nvPr/>
          </p:nvSpPr>
          <p:spPr>
            <a:xfrm>
              <a:off x="904875" y="40100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7382" y="40534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887" y="4044950"/>
              <a:ext cx="763540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(n--)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能做 n 次：先看 n 是不是 0，再减 1；循环结束后 n 是 -1。</a:t>
              </a:r>
            </a:p>
          </p:txBody>
        </p:sp>
      </p:grpSp>
      <p:grpSp>
        <p:nvGrpSpPr>
          <p:cNvPr id="29" name="next"/>
          <p:cNvGrpSpPr/>
          <p:nvPr/>
        </p:nvGrpSpPr>
        <p:grpSpPr>
          <a:xfrm>
            <a:off x="838200" y="5048250"/>
            <a:ext cx="10515600" cy="895350"/>
            <a:chOff x="838200" y="5048250"/>
            <a:chExt cx="10515600" cy="895350"/>
          </a:xfrm>
        </p:grpSpPr>
        <p:sp>
          <p:nvSpPr>
            <p:cNvPr id="25" name="Rectangle 25"/>
            <p:cNvSpPr/>
            <p:nvPr/>
          </p:nvSpPr>
          <p:spPr>
            <a:xfrm>
              <a:off x="838200" y="50482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04825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987" y="5213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86687" y="5175250"/>
              <a:ext cx="701852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下节课算 0.1 + 0.2 + … + (n−0.1)。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想一想：让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i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从 0.1 开始，每次加 0.1，一直加到 n，行不行？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570095" y="2578100"/>
            <a:ext cx="305181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第三部分（第二课时）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832296" y="3111500"/>
            <a:ext cx="452740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4-12 小数求和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184649" y="4038600"/>
            <a:ext cx="5822701" cy="308991"/>
            <a:chOff x="3184649" y="4038600"/>
            <a:chExt cx="5822701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184649" y="4038600"/>
              <a:ext cx="58227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让 i 每次加 0.1 · 停不下来 · 小数为什么不准 · 换成整数来数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三、小数求和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28907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4-12　0.1、0.2……究竟要加到哪里？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428750"/>
            <a:chOff x="838200" y="2038350"/>
            <a:chExt cx="10515600" cy="1428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241550"/>
              <a:ext cx="56400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输入正整数 n（n ≤ 100），计算下面这串小数的和：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69486" y="2774950"/>
              <a:ext cx="645302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0.1 + 0.2 + 0.3 + … + (n−0.2) + (n−0.1)</a:t>
              </a:r>
            </a:p>
          </p:txBody>
        </p:sp>
      </p:grpSp>
      <p:grpSp>
        <p:nvGrpSpPr>
          <p:cNvPr id="16" name="eg"/>
          <p:cNvGrpSpPr/>
          <p:nvPr/>
        </p:nvGrpSpPr>
        <p:grpSpPr>
          <a:xfrm>
            <a:off x="838200" y="3695700"/>
            <a:ext cx="6096000" cy="1257300"/>
            <a:chOff x="838200" y="3695700"/>
            <a:chExt cx="6096000" cy="1257300"/>
          </a:xfrm>
        </p:grpSpPr>
        <p:sp>
          <p:nvSpPr>
            <p:cNvPr id="13" name="Rectangle 13"/>
            <p:cNvSpPr/>
            <p:nvPr/>
          </p:nvSpPr>
          <p:spPr>
            <a:xfrm>
              <a:off x="838200" y="3695700"/>
              <a:ext cx="6096000" cy="1257300"/>
            </a:xfrm>
            <a:prstGeom prst="roundRect">
              <a:avLst>
                <a:gd name="adj" fmla="val 606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8606" y="3860800"/>
              <a:ext cx="11517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例如 n = 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476881" y="3822700"/>
              <a:ext cx="3070098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0.1 加到 0.9，一共 9 项，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和是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4.5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0.9 要加，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不加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1" name="q"/>
          <p:cNvGrpSpPr/>
          <p:nvPr/>
        </p:nvGrpSpPr>
        <p:grpSpPr>
          <a:xfrm>
            <a:off x="7239000" y="3695700"/>
            <a:ext cx="4114800" cy="1562100"/>
            <a:chOff x="7239000" y="3695700"/>
            <a:chExt cx="4114800" cy="1562100"/>
          </a:xfrm>
        </p:grpSpPr>
        <p:sp>
          <p:nvSpPr>
            <p:cNvPr id="17" name="Rectangle 17"/>
            <p:cNvSpPr/>
            <p:nvPr/>
          </p:nvSpPr>
          <p:spPr>
            <a:xfrm>
              <a:off x="7239000" y="3695700"/>
              <a:ext cx="4114800" cy="1562100"/>
            </a:xfrm>
            <a:prstGeom prst="roundRect">
              <a:avLst>
                <a:gd name="adj" fmla="val 4878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239000" y="3695700"/>
              <a:ext cx="47625" cy="1562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439406" y="384175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回到预习问题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439406" y="4146550"/>
              <a:ext cx="2235708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能不能用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i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每次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+= 0.1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一直加到 n？</a:t>
              </a:r>
            </a:p>
          </p:txBody>
        </p:sp>
      </p:grpSp>
      <p:grpSp>
        <p:nvGrpSpPr>
          <p:cNvPr id="23" name="bookref"/>
          <p:cNvGrpSpPr/>
          <p:nvPr/>
        </p:nvGrpSpPr>
        <p:grpSpPr>
          <a:xfrm>
            <a:off x="10292182" y="6121400"/>
            <a:ext cx="1068476" cy="264033"/>
            <a:chOff x="10292182" y="6121400"/>
            <a:chExt cx="1068476" cy="264033"/>
          </a:xfrm>
        </p:grpSpPr>
        <p:sp>
          <p:nvSpPr>
            <p:cNvPr id="22" name="TextBox 22"/>
            <p:cNvSpPr txBox="1"/>
            <p:nvPr/>
          </p:nvSpPr>
          <p:spPr>
            <a:xfrm>
              <a:off x="10292182" y="6121400"/>
              <a:ext cx="10684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P59–60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三、小数求和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50877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先照着想法写：i 每次加 0.1，加到 n 就停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477000" cy="2705100"/>
            <a:chOff x="838200" y="2038350"/>
            <a:chExt cx="6477000" cy="27051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477000" cy="2705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705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4823206" cy="2470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错误的程序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s =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for (double i = 0.1; i != n; i += 0.1) {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s += i;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s;</a:t>
              </a:r>
            </a:p>
          </p:txBody>
        </p:sp>
      </p:grpSp>
      <p:grpSp>
        <p:nvGrpSpPr>
          <p:cNvPr id="16" name="idea"/>
          <p:cNvGrpSpPr/>
          <p:nvPr/>
        </p:nvGrpSpPr>
        <p:grpSpPr>
          <a:xfrm>
            <a:off x="7706106" y="1993900"/>
            <a:ext cx="3647694" cy="1533144"/>
            <a:chOff x="7706106" y="1993900"/>
            <a:chExt cx="3647694" cy="1533144"/>
          </a:xfrm>
        </p:grpSpPr>
        <p:sp>
          <p:nvSpPr>
            <p:cNvPr id="13" name="TextBox 13"/>
            <p:cNvSpPr txBox="1"/>
            <p:nvPr/>
          </p:nvSpPr>
          <p:spPr>
            <a:xfrm>
              <a:off x="7706106" y="19939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想法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715250" y="2324100"/>
              <a:ext cx="3638550" cy="9525"/>
            </a:xfrm>
            <a:custGeom>
              <a:avLst/>
              <a:gdLst/>
              <a:ahLst/>
              <a:cxnLst/>
              <a:rect l="l" t="t" r="r" b="b"/>
              <a:pathLst>
                <a:path w="3638550" h="9525">
                  <a:moveTo>
                    <a:pt x="0" y="0"/>
                  </a:moveTo>
                  <a:lnTo>
                    <a:pt x="3638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706106" y="2413000"/>
              <a:ext cx="2087118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从 0.1 开始，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每次加 0.1，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 i 等于 n 时停下。</a:t>
              </a:r>
            </a:p>
          </p:txBody>
        </p:sp>
      </p:grpSp>
      <p:grpSp>
        <p:nvGrpSpPr>
          <p:cNvPr id="21" name="run"/>
          <p:cNvGrpSpPr/>
          <p:nvPr/>
        </p:nvGrpSpPr>
        <p:grpSpPr>
          <a:xfrm>
            <a:off x="838200" y="4933950"/>
            <a:ext cx="10515600" cy="914400"/>
            <a:chOff x="838200" y="4933950"/>
            <a:chExt cx="10515600" cy="914400"/>
          </a:xfrm>
        </p:grpSpPr>
        <p:sp>
          <p:nvSpPr>
            <p:cNvPr id="17" name="Rectangle 17"/>
            <p:cNvSpPr/>
            <p:nvPr/>
          </p:nvSpPr>
          <p:spPr>
            <a:xfrm>
              <a:off x="838200" y="4933950"/>
              <a:ext cx="10515600" cy="9144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4933950"/>
              <a:ext cx="47625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8606" y="50990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运行一下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162556" y="5060950"/>
              <a:ext cx="611047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10，程序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一直在运行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，不出结果，光标也不动。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这叫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死循环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；遇到这种情况，按 Ctrl+C 可以强制停止程序。</a:t>
              </a:r>
            </a:p>
          </p:txBody>
        </p:sp>
      </p:grpSp>
      <p:grpSp>
        <p:nvGrpSpPr>
          <p:cNvPr id="23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2" name="TextBox 22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三、小数求和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45833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加 100 次 0.1，i 真的等于 10 吗？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905500" cy="3314700"/>
            <a:chOff x="838200" y="2038350"/>
            <a:chExt cx="5905500" cy="33147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905500" cy="331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31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4102354" cy="30805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&lt;iomanip&gt;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double i =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for (int t = 0; t &lt; 100; t++)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i += 0.1;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setprecision(17) &lt;&lt; i;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math"/>
          <p:cNvGrpSpPr/>
          <p:nvPr/>
        </p:nvGrpSpPr>
        <p:grpSpPr>
          <a:xfrm>
            <a:off x="7162800" y="2038350"/>
            <a:ext cx="4191000" cy="581025"/>
            <a:chOff x="7162800" y="2038350"/>
            <a:chExt cx="4191000" cy="581025"/>
          </a:xfrm>
        </p:grpSpPr>
        <p:sp>
          <p:nvSpPr>
            <p:cNvPr id="13" name="Rectangle 13"/>
            <p:cNvSpPr/>
            <p:nvPr/>
          </p:nvSpPr>
          <p:spPr>
            <a:xfrm>
              <a:off x="7162800" y="2038350"/>
              <a:ext cx="4191000" cy="581025"/>
            </a:xfrm>
            <a:prstGeom prst="roundRect">
              <a:avLst>
                <a:gd name="adj" fmla="val 1311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362825" y="2200275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数学上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86750" y="2200275"/>
              <a:ext cx="1728643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100 × 0.1 = 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  <p:grpSp>
        <p:nvGrpSpPr>
          <p:cNvPr id="25" name="run"/>
          <p:cNvGrpSpPr/>
          <p:nvPr/>
        </p:nvGrpSpPr>
        <p:grpSpPr>
          <a:xfrm>
            <a:off x="7162800" y="2990850"/>
            <a:ext cx="4191000" cy="952500"/>
            <a:chOff x="7162800" y="2990850"/>
            <a:chExt cx="4191000" cy="952500"/>
          </a:xfrm>
        </p:grpSpPr>
        <p:sp>
          <p:nvSpPr>
            <p:cNvPr id="17" name="Rectangle 17"/>
            <p:cNvSpPr/>
            <p:nvPr/>
          </p:nvSpPr>
          <p:spPr>
            <a:xfrm>
              <a:off x="7162800" y="2990850"/>
              <a:ext cx="4191000" cy="952500"/>
            </a:xfrm>
            <a:prstGeom prst="roundRect">
              <a:avLst>
                <a:gd name="adj" fmla="val 800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162800" y="2990850"/>
              <a:ext cx="4191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7162800" y="3181350"/>
              <a:ext cx="4191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277100" y="30861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7467600" y="30861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7658100" y="30861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956804" y="304800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运行结果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324344" y="3514725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9.9999999999999805</a:t>
              </a:r>
            </a:p>
          </p:txBody>
        </p:sp>
      </p:grpSp>
      <p:grpSp>
        <p:nvGrpSpPr>
          <p:cNvPr id="27" name="e"/>
          <p:cNvGrpSpPr/>
          <p:nvPr/>
        </p:nvGrpSpPr>
        <p:grpSpPr>
          <a:xfrm>
            <a:off x="7153656" y="4184650"/>
            <a:ext cx="2898648" cy="1495044"/>
            <a:chOff x="7153656" y="4184650"/>
            <a:chExt cx="2898648" cy="1495044"/>
          </a:xfrm>
        </p:grpSpPr>
        <p:sp>
          <p:nvSpPr>
            <p:cNvPr id="26" name="TextBox 26"/>
            <p:cNvSpPr txBox="1"/>
            <p:nvPr/>
          </p:nvSpPr>
          <p:spPr>
            <a:xfrm>
              <a:off x="7153656" y="4184650"/>
              <a:ext cx="2898648" cy="1495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setprecision(17)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让 cout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多显示几位数字。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只是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很接近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10，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并不正好等于 10。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三、小数求和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能存小数，为什么还会有误差？</a:t>
            </a:r>
          </a:p>
        </p:txBody>
      </p:sp>
      <p:grpSp>
        <p:nvGrpSpPr>
          <p:cNvPr id="44" name="calc"/>
          <p:cNvGrpSpPr/>
          <p:nvPr/>
        </p:nvGrpSpPr>
        <p:grpSpPr>
          <a:xfrm>
            <a:off x="838200" y="2095500"/>
            <a:ext cx="2095500" cy="2857500"/>
            <a:chOff x="838200" y="2095500"/>
            <a:chExt cx="2095500" cy="2857500"/>
          </a:xfrm>
        </p:grpSpPr>
        <p:sp>
          <p:nvSpPr>
            <p:cNvPr id="9" name="Rectangle 9"/>
            <p:cNvSpPr/>
            <p:nvPr/>
          </p:nvSpPr>
          <p:spPr>
            <a:xfrm>
              <a:off x="838200" y="2095500"/>
              <a:ext cx="2095500" cy="2857500"/>
            </a:xfrm>
            <a:prstGeom prst="roundRect">
              <a:avLst>
                <a:gd name="adj" fmla="val 8182"/>
              </a:avLst>
            </a:prstGeom>
            <a:solidFill>
              <a:srgbClr val="3B4A5E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990600" y="2266950"/>
              <a:ext cx="1790700" cy="571500"/>
            </a:xfrm>
            <a:prstGeom prst="roundRect">
              <a:avLst>
                <a:gd name="adj" fmla="val 10000"/>
              </a:avLst>
            </a:prstGeom>
            <a:solidFill>
              <a:srgbClr val="DDEBD5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344168" y="245110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0.33333333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990600" y="30099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E8EDF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15173" y="30988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447800" y="30099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E8EDF3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572373" y="30988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905000" y="30099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E8EDF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029573" y="30988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2362200" y="30099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F4B183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486773" y="30988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÷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990600" y="34671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E8EDF3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115173" y="35560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1447800" y="34671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E8EDF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572373" y="35560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1905000" y="34671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E8EDF3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2029573" y="35560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2362200" y="34671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F4B18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2486773" y="35560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90600" y="39243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E8EDF3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115173" y="40132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1447800" y="39243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E8EDF3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572373" y="40132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1905000" y="39243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E8EDF3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2029573" y="40132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2362200" y="39243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F4B183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2486773" y="40132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−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990600" y="43815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E8EDF3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115173" y="44704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1447800" y="43815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E8EDF3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572373" y="44704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1905000" y="43815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E8EDF3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2029573" y="44704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=</a:t>
              </a:r>
            </a:p>
          </p:txBody>
        </p:sp>
        <p:sp>
          <p:nvSpPr>
            <p:cNvPr id="42" name="Rectangle 42"/>
            <p:cNvSpPr/>
            <p:nvPr/>
          </p:nvSpPr>
          <p:spPr>
            <a:xfrm>
              <a:off x="2362200" y="4381500"/>
              <a:ext cx="381000" cy="381000"/>
            </a:xfrm>
            <a:prstGeom prst="roundRect">
              <a:avLst>
                <a:gd name="adj" fmla="val 15000"/>
              </a:avLst>
            </a:prstGeom>
            <a:solidFill>
              <a:srgbClr val="F4B183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2486773" y="447040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</a:t>
              </a:r>
            </a:p>
          </p:txBody>
        </p:sp>
      </p:grpSp>
      <p:grpSp>
        <p:nvGrpSpPr>
          <p:cNvPr id="47" name="e1"/>
          <p:cNvGrpSpPr/>
          <p:nvPr/>
        </p:nvGrpSpPr>
        <p:grpSpPr>
          <a:xfrm>
            <a:off x="3352800" y="2095500"/>
            <a:ext cx="8001000" cy="1238250"/>
            <a:chOff x="3352800" y="2095500"/>
            <a:chExt cx="8001000" cy="1238250"/>
          </a:xfrm>
        </p:grpSpPr>
        <p:sp>
          <p:nvSpPr>
            <p:cNvPr id="45" name="Rectangle 45"/>
            <p:cNvSpPr/>
            <p:nvPr/>
          </p:nvSpPr>
          <p:spPr>
            <a:xfrm>
              <a:off x="3352800" y="2095500"/>
              <a:ext cx="8001000" cy="1238250"/>
            </a:xfrm>
            <a:prstGeom prst="roundRect">
              <a:avLst>
                <a:gd name="adj" fmla="val 923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3610356" y="2260600"/>
              <a:ext cx="559612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用计算器算 1 ÷ 3，屏幕再长，也写不完后面所有的 3，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只能留下一个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差不多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的数。</a:t>
              </a:r>
            </a:p>
          </p:txBody>
        </p:sp>
      </p:grpSp>
      <p:grpSp>
        <p:nvGrpSpPr>
          <p:cNvPr id="50" name="e2"/>
          <p:cNvGrpSpPr/>
          <p:nvPr/>
        </p:nvGrpSpPr>
        <p:grpSpPr>
          <a:xfrm>
            <a:off x="3352800" y="3543300"/>
            <a:ext cx="8001000" cy="1409700"/>
            <a:chOff x="3352800" y="3543300"/>
            <a:chExt cx="8001000" cy="1409700"/>
          </a:xfrm>
        </p:grpSpPr>
        <p:sp>
          <p:nvSpPr>
            <p:cNvPr id="48" name="Rectangle 48"/>
            <p:cNvSpPr/>
            <p:nvPr/>
          </p:nvSpPr>
          <p:spPr>
            <a:xfrm>
              <a:off x="3352800" y="3543300"/>
              <a:ext cx="8001000" cy="1409700"/>
            </a:xfrm>
            <a:prstGeom prst="roundRect">
              <a:avLst>
                <a:gd name="adj" fmla="val 810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3610356" y="3708400"/>
              <a:ext cx="6407658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计算机存小数也一样：位数是有限的。0.1 在计算机里写不完，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存进去的只是一个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非常接近 0.1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的数。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加的次数一多，小小的误差就一点点攒起来了。</a:t>
              </a:r>
            </a:p>
          </p:txBody>
        </p:sp>
      </p:grpSp>
      <p:grpSp>
        <p:nvGrpSpPr>
          <p:cNvPr id="54" name="link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51" name="Rectangle 51"/>
            <p:cNvSpPr/>
            <p:nvPr/>
          </p:nvSpPr>
          <p:spPr>
            <a:xfrm>
              <a:off x="838200" y="52197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1038987" y="53848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想起来了吗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2343912" y="5397500"/>
              <a:ext cx="783221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第 3 章学过：两个小数比相等，不写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== b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，要看它们的差是不是足够小。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三、小数求和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310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 != 改成 &lt;，这次就稳了吗？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10515600" cy="581025"/>
            <a:chOff x="838200" y="2038350"/>
            <a:chExt cx="10515600" cy="5810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12975"/>
              <a:ext cx="60156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for (double i = 0.1; i &lt; n; i += 0.1) s += i;</a:t>
              </a:r>
            </a:p>
          </p:txBody>
        </p:sp>
      </p:grpSp>
      <p:grpSp>
        <p:nvGrpSpPr>
          <p:cNvPr id="17" name="bad"/>
          <p:cNvGrpSpPr/>
          <p:nvPr/>
        </p:nvGrpSpPr>
        <p:grpSpPr>
          <a:xfrm>
            <a:off x="838200" y="2857500"/>
            <a:ext cx="10515600" cy="914400"/>
            <a:chOff x="838200" y="2857500"/>
            <a:chExt cx="10515600" cy="914400"/>
          </a:xfrm>
        </p:grpSpPr>
        <p:sp>
          <p:nvSpPr>
            <p:cNvPr id="13" name="Rectangle 13"/>
            <p:cNvSpPr/>
            <p:nvPr/>
          </p:nvSpPr>
          <p:spPr>
            <a:xfrm>
              <a:off x="838200" y="2857500"/>
              <a:ext cx="10515600" cy="9144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2857500"/>
              <a:ext cx="47625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606" y="3022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会怎样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933956" y="2984500"/>
              <a:ext cx="661339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 10 时，i 本该变成 10，实际却可能是 9.9999……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这时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 n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还成立，就会把“差不多是 10”的那一项也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多加进去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1" name="book"/>
          <p:cNvGrpSpPr/>
          <p:nvPr/>
        </p:nvGrpSpPr>
        <p:grpSpPr>
          <a:xfrm>
            <a:off x="838200" y="4095750"/>
            <a:ext cx="10515600" cy="914400"/>
            <a:chOff x="838200" y="4095750"/>
            <a:chExt cx="10515600" cy="914400"/>
          </a:xfrm>
        </p:grpSpPr>
        <p:sp>
          <p:nvSpPr>
            <p:cNvPr id="18" name="Rectangle 18"/>
            <p:cNvSpPr/>
            <p:nvPr/>
          </p:nvSpPr>
          <p:spPr>
            <a:xfrm>
              <a:off x="838200" y="409575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8606" y="426085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书上的办法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391156" y="4222750"/>
              <a:ext cx="605332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把条件写成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+ 0.01 &lt; n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：0.01 是这道题能接受的误差。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多留出一点余地，就不会被“差一点点”骗了。</a:t>
              </a:r>
            </a:p>
          </p:txBody>
        </p:sp>
      </p:grpSp>
      <p:grpSp>
        <p:nvGrpSpPr>
          <p:cNvPr id="26" name="q"/>
          <p:cNvGrpSpPr/>
          <p:nvPr/>
        </p:nvGrpSpPr>
        <p:grpSpPr>
          <a:xfrm>
            <a:off x="838200" y="5334000"/>
            <a:ext cx="10515600" cy="571500"/>
            <a:chOff x="838200" y="5334000"/>
            <a:chExt cx="10515600" cy="571500"/>
          </a:xfrm>
        </p:grpSpPr>
        <p:sp>
          <p:nvSpPr>
            <p:cNvPr id="22" name="Rectangle 22"/>
            <p:cNvSpPr/>
            <p:nvPr/>
          </p:nvSpPr>
          <p:spPr>
            <a:xfrm>
              <a:off x="838200" y="5334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53340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8606" y="5499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933956" y="5499100"/>
              <a:ext cx="67910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这道题每项都差 0.1，项数是数得清的。何不干脆用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来数？</a:t>
              </a:r>
            </a:p>
          </p:txBody>
        </p:sp>
      </p:grpSp>
      <p:grpSp>
        <p:nvGrpSpPr>
          <p:cNvPr id="28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7" name="TextBox 27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三、小数求和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31138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像把“元”换成“角”，先用整数数清每一项</a:t>
            </a:r>
          </a:p>
        </p:txBody>
      </p:sp>
      <p:grpSp>
        <p:nvGrpSpPr>
          <p:cNvPr id="11" name="life"/>
          <p:cNvGrpSpPr/>
          <p:nvPr/>
        </p:nvGrpSpPr>
        <p:grpSpPr>
          <a:xfrm>
            <a:off x="838200" y="2038350"/>
            <a:ext cx="10515600" cy="876300"/>
            <a:chOff x="838200" y="2038350"/>
            <a:chExt cx="10515600" cy="8763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876300"/>
            </a:xfrm>
            <a:prstGeom prst="roundRect">
              <a:avLst>
                <a:gd name="adj" fmla="val 1304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343150"/>
              <a:ext cx="770905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0.1 元就是 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 角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，0.3 元就是 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 角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。用“角”来记账，就只剩整数了。</a:t>
              </a:r>
            </a:p>
          </p:txBody>
        </p:sp>
      </p:grpSp>
      <p:grpSp>
        <p:nvGrpSpPr>
          <p:cNvPr id="30" name="t"/>
          <p:cNvGrpSpPr/>
          <p:nvPr/>
        </p:nvGrpSpPr>
        <p:grpSpPr>
          <a:xfrm>
            <a:off x="838200" y="3143250"/>
            <a:ext cx="10515600" cy="1666875"/>
            <a:chOff x="838200" y="3143250"/>
            <a:chExt cx="10515600" cy="1666875"/>
          </a:xfrm>
        </p:grpSpPr>
        <p:sp>
          <p:nvSpPr>
            <p:cNvPr id="12" name="Rectangle 12"/>
            <p:cNvSpPr/>
            <p:nvPr/>
          </p:nvSpPr>
          <p:spPr>
            <a:xfrm>
              <a:off x="838200" y="3143250"/>
              <a:ext cx="10515600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838956" y="3285871"/>
              <a:ext cx="7955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第 1 项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743956" y="3285871"/>
              <a:ext cx="7955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第 2 项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48956" y="3285871"/>
              <a:ext cx="7955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第 3 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553956" y="3285871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最后一项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81456" y="384175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原来的数（元）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838956" y="3841750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0.1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743956" y="3841750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0.2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48956" y="3841750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0.3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553956" y="384175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− 0.1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248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248150"/>
              <a:ext cx="105156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456" y="439420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换成整数（角）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838956" y="43942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743956" y="43942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48956" y="43942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553956" y="4394200"/>
              <a:ext cx="110871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× n − 1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8006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4" name="how"/>
          <p:cNvGrpSpPr/>
          <p:nvPr/>
        </p:nvGrpSpPr>
        <p:grpSpPr>
          <a:xfrm>
            <a:off x="838200" y="5010150"/>
            <a:ext cx="10515600" cy="914400"/>
            <a:chOff x="838200" y="5010150"/>
            <a:chExt cx="10515600" cy="914400"/>
          </a:xfrm>
        </p:grpSpPr>
        <p:sp>
          <p:nvSpPr>
            <p:cNvPr id="31" name="Rectangle 31"/>
            <p:cNvSpPr/>
            <p:nvPr/>
          </p:nvSpPr>
          <p:spPr>
            <a:xfrm>
              <a:off x="838200" y="501015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8606" y="51752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怎么做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933956" y="5137150"/>
              <a:ext cx="644194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让整数 k 从 1 数到 10n−1，每轮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sum10 += k;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最后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sum10 / 10.0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，把“角”换回“元”。整数加法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不会有误差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6" name="bookref"/>
          <p:cNvGrpSpPr/>
          <p:nvPr/>
        </p:nvGrpSpPr>
        <p:grpSpPr>
          <a:xfrm>
            <a:off x="10006203" y="6121400"/>
            <a:ext cx="1354455" cy="264033"/>
            <a:chOff x="10006203" y="6121400"/>
            <a:chExt cx="1354455" cy="264033"/>
          </a:xfrm>
        </p:grpSpPr>
        <p:sp>
          <p:nvSpPr>
            <p:cNvPr id="35" name="TextBox 35"/>
            <p:cNvSpPr txBox="1"/>
            <p:nvPr/>
          </p:nvSpPr>
          <p:spPr>
            <a:xfrm>
              <a:off x="10006203" y="6121400"/>
              <a:ext cx="135445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P60 第一段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三、小数求和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换单位、累加、再换回来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096000" cy="3705225"/>
            <a:chOff x="838200" y="2038350"/>
            <a:chExt cx="6096000" cy="37052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37052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705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3450"/>
              <a:ext cx="4165854" cy="34659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&lt;iomanip&gt;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n, sum10 =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n;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for (int k = 1; k &lt; 10 * n; k++)</a:t>
              </a:r>
              <a:b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    sum10 += k;</a:t>
              </a:r>
              <a:b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fixed &lt;&lt; setprecision(1)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&lt;&lt; sum10 / 10.0;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344156" y="1993900"/>
            <a:ext cx="4009644" cy="1855025"/>
            <a:chOff x="7344156" y="1993900"/>
            <a:chExt cx="4009644" cy="1855025"/>
          </a:xfrm>
        </p:grpSpPr>
        <p:sp>
          <p:nvSpPr>
            <p:cNvPr id="13" name="TextBox 13"/>
            <p:cNvSpPr txBox="1"/>
            <p:nvPr/>
          </p:nvSpPr>
          <p:spPr>
            <a:xfrm>
              <a:off x="7344156" y="19939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353300" y="2324100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344537" y="2425700"/>
              <a:ext cx="3283204" cy="14232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是第几项，也是这项的“角”数。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&lt; 10 * n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：到 10n−1 为止。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除以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10.0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才是小数除法。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 1 位小数输出。</a:t>
              </a:r>
            </a:p>
          </p:txBody>
        </p:sp>
      </p:grpSp>
      <p:grpSp>
        <p:nvGrpSpPr>
          <p:cNvPr id="25" name="run"/>
          <p:cNvGrpSpPr/>
          <p:nvPr/>
        </p:nvGrpSpPr>
        <p:grpSpPr>
          <a:xfrm>
            <a:off x="7353300" y="4286250"/>
            <a:ext cx="4000500" cy="1257300"/>
            <a:chOff x="7353300" y="4286250"/>
            <a:chExt cx="4000500" cy="1257300"/>
          </a:xfrm>
        </p:grpSpPr>
        <p:sp>
          <p:nvSpPr>
            <p:cNvPr id="17" name="Rectangle 17"/>
            <p:cNvSpPr/>
            <p:nvPr/>
          </p:nvSpPr>
          <p:spPr>
            <a:xfrm>
              <a:off x="7353300" y="4286250"/>
              <a:ext cx="40005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353300" y="4286250"/>
              <a:ext cx="4000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7353300" y="4476750"/>
              <a:ext cx="4000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467600" y="43815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7658100" y="43815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7848600" y="43815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147304" y="434340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运行结果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515606" y="4765675"/>
              <a:ext cx="39547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4.5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三、小数求和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82755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 n = 1、2、100，各算一次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038350"/>
            <a:ext cx="10515600" cy="628650"/>
            <a:chOff x="838200" y="2038350"/>
            <a:chExt cx="10515600" cy="6286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628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219071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 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86456" y="2219071"/>
              <a:ext cx="1254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k 从 1 数到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29706" y="2219071"/>
              <a:ext cx="149581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sum10（角）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01456" y="2219071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输出（元）</a:t>
              </a:r>
            </a:p>
          </p:txBody>
        </p:sp>
      </p:grpSp>
      <p:grpSp>
        <p:nvGrpSpPr>
          <p:cNvPr id="25" name="table-w"/>
          <p:cNvGrpSpPr/>
          <p:nvPr/>
        </p:nvGrpSpPr>
        <p:grpSpPr>
          <a:xfrm>
            <a:off x="838200" y="2851150"/>
            <a:ext cx="5048250" cy="1711325"/>
            <a:chOff x="838200" y="2851150"/>
            <a:chExt cx="5048250" cy="1711325"/>
          </a:xfrm>
        </p:grpSpPr>
        <p:sp>
          <p:nvSpPr>
            <p:cNvPr id="15" name="TextBox 15"/>
            <p:cNvSpPr txBox="1"/>
            <p:nvPr/>
          </p:nvSpPr>
          <p:spPr>
            <a:xfrm>
              <a:off x="981456" y="28511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886456" y="2851150"/>
              <a:ext cx="11571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9，共 9 项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295650"/>
              <a:ext cx="5048250" cy="9525"/>
            </a:xfrm>
            <a:custGeom>
              <a:avLst/>
              <a:gdLst/>
              <a:ahLst/>
              <a:cxnLst/>
              <a:rect l="l" t="t" r="r" b="b"/>
              <a:pathLst>
                <a:path w="5048250" h="9525">
                  <a:moveTo>
                    <a:pt x="0" y="0"/>
                  </a:moveTo>
                  <a:lnTo>
                    <a:pt x="5048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295650"/>
              <a:ext cx="504825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456" y="34798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886456" y="3479800"/>
              <a:ext cx="14237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19，共 19 项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924300"/>
              <a:ext cx="5048250" cy="9525"/>
            </a:xfrm>
            <a:custGeom>
              <a:avLst/>
              <a:gdLst/>
              <a:ahLst/>
              <a:cxnLst/>
              <a:rect l="l" t="t" r="r" b="b"/>
              <a:pathLst>
                <a:path w="5048250" h="9525">
                  <a:moveTo>
                    <a:pt x="0" y="0"/>
                  </a:moveTo>
                  <a:lnTo>
                    <a:pt x="5048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456" y="4108450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86456" y="4108450"/>
              <a:ext cx="16902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999，共 999 项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552950"/>
              <a:ext cx="5048250" cy="9525"/>
            </a:xfrm>
            <a:custGeom>
              <a:avLst/>
              <a:gdLst/>
              <a:ahLst/>
              <a:cxnLst/>
              <a:rect l="l" t="t" r="r" b="b"/>
              <a:pathLst>
                <a:path w="5048250" h="9525">
                  <a:moveTo>
                    <a:pt x="0" y="0"/>
                  </a:moveTo>
                  <a:lnTo>
                    <a:pt x="5048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6" name="answers"/>
          <p:cNvGrpSpPr/>
          <p:nvPr/>
        </p:nvGrpSpPr>
        <p:grpSpPr>
          <a:xfrm>
            <a:off x="5886450" y="2851150"/>
            <a:ext cx="5467350" cy="1711325"/>
            <a:chOff x="5886450" y="2851150"/>
            <a:chExt cx="5467350" cy="1711325"/>
          </a:xfrm>
        </p:grpSpPr>
        <p:sp>
          <p:nvSpPr>
            <p:cNvPr id="26" name="Line 26"/>
            <p:cNvSpPr/>
            <p:nvPr/>
          </p:nvSpPr>
          <p:spPr>
            <a:xfrm>
              <a:off x="5886450" y="3295650"/>
              <a:ext cx="5467350" cy="9525"/>
            </a:xfrm>
            <a:custGeom>
              <a:avLst/>
              <a:gdLst/>
              <a:ahLst/>
              <a:cxnLst/>
              <a:rect l="l" t="t" r="r" b="b"/>
              <a:pathLst>
                <a:path w="5467350" h="9525">
                  <a:moveTo>
                    <a:pt x="0" y="0"/>
                  </a:moveTo>
                  <a:lnTo>
                    <a:pt x="5467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5886450" y="3295650"/>
              <a:ext cx="546735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Line 28"/>
            <p:cNvSpPr/>
            <p:nvPr/>
          </p:nvSpPr>
          <p:spPr>
            <a:xfrm>
              <a:off x="5886450" y="3924300"/>
              <a:ext cx="5467350" cy="9525"/>
            </a:xfrm>
            <a:custGeom>
              <a:avLst/>
              <a:gdLst/>
              <a:ahLst/>
              <a:cxnLst/>
              <a:rect l="l" t="t" r="r" b="b"/>
              <a:pathLst>
                <a:path w="5467350" h="9525">
                  <a:moveTo>
                    <a:pt x="0" y="0"/>
                  </a:moveTo>
                  <a:lnTo>
                    <a:pt x="5467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5886450" y="4552950"/>
              <a:ext cx="5467350" cy="9525"/>
            </a:xfrm>
            <a:custGeom>
              <a:avLst/>
              <a:gdLst/>
              <a:ahLst/>
              <a:cxnLst/>
              <a:rect l="l" t="t" r="r" b="b"/>
              <a:pathLst>
                <a:path w="5467350" h="9525">
                  <a:moveTo>
                    <a:pt x="0" y="0"/>
                  </a:moveTo>
                  <a:lnTo>
                    <a:pt x="5467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029706" y="2851150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45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01456" y="2851150"/>
              <a:ext cx="438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4.5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029706" y="3479800"/>
              <a:ext cx="438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190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601456" y="3479800"/>
              <a:ext cx="578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19.0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029706" y="4108450"/>
              <a:ext cx="8579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499500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601456" y="4108450"/>
              <a:ext cx="9978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49950.0</a:t>
              </a:r>
            </a:p>
          </p:txBody>
        </p:sp>
      </p:grpSp>
      <p:grpSp>
        <p:nvGrpSpPr>
          <p:cNvPr id="40" name="note"/>
          <p:cNvGrpSpPr/>
          <p:nvPr/>
        </p:nvGrpSpPr>
        <p:grpSpPr>
          <a:xfrm>
            <a:off x="838200" y="4743450"/>
            <a:ext cx="10515600" cy="895350"/>
            <a:chOff x="838200" y="4743450"/>
            <a:chExt cx="10515600" cy="895350"/>
          </a:xfrm>
        </p:grpSpPr>
        <p:sp>
          <p:nvSpPr>
            <p:cNvPr id="37" name="Rectangle 37"/>
            <p:cNvSpPr/>
            <p:nvPr/>
          </p:nvSpPr>
          <p:spPr>
            <a:xfrm>
              <a:off x="838200" y="47434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38987" y="49085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你发现了吗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2343912" y="4870450"/>
              <a:ext cx="712774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sum10 最大是 499500，int 存得下；换成整数以后，项数数得清清楚楚。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钱精确到“分”时，也可以都换成“分”来算。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995557" y="3111500"/>
            <a:ext cx="4200887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4-9 级数求和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407984" y="4038600"/>
            <a:ext cx="5376032" cy="308991"/>
            <a:chOff x="3407984" y="4038600"/>
            <a:chExt cx="5376032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407984" y="4038600"/>
              <a:ext cx="537603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存钱到目标 · 1.0/n · 第一次超过就停 · 书上的一行写法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四、级数求和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2581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如果只说“存到超过目标”，要循环几次？</a:t>
            </a:r>
          </a:p>
        </p:txBody>
      </p:sp>
      <p:grpSp>
        <p:nvGrpSpPr>
          <p:cNvPr id="14" name="a"/>
          <p:cNvGrpSpPr/>
          <p:nvPr/>
        </p:nvGrpSpPr>
        <p:grpSpPr>
          <a:xfrm>
            <a:off x="838200" y="2038350"/>
            <a:ext cx="5067300" cy="2190750"/>
            <a:chOff x="838200" y="2038350"/>
            <a:chExt cx="5067300" cy="2190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067300" cy="2190750"/>
            </a:xfrm>
            <a:prstGeom prst="roundRect">
              <a:avLst>
                <a:gd name="adj" fmla="val 521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50673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7955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存 n 天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7656" y="2705100"/>
              <a:ext cx="3047238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“连续存 7 天，一共多少钱？”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次数已经给定，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数够 7 次就停：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 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0" name="b"/>
          <p:cNvGrpSpPr/>
          <p:nvPr/>
        </p:nvGrpSpPr>
        <p:grpSpPr>
          <a:xfrm>
            <a:off x="6286500" y="2038350"/>
            <a:ext cx="5067300" cy="2190750"/>
            <a:chOff x="6286500" y="2038350"/>
            <a:chExt cx="5067300" cy="2190750"/>
          </a:xfrm>
        </p:grpSpPr>
        <p:sp>
          <p:nvSpPr>
            <p:cNvPr id="15" name="Rectangle 15"/>
            <p:cNvSpPr/>
            <p:nvPr/>
          </p:nvSpPr>
          <p:spPr>
            <a:xfrm>
              <a:off x="6286500" y="2038350"/>
              <a:ext cx="5067300" cy="2190750"/>
            </a:xfrm>
            <a:prstGeom prst="roundRect">
              <a:avLst>
                <a:gd name="adj" fmla="val 521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0383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86500" y="2324100"/>
              <a:ext cx="50673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86906" y="21558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存到目标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05956" y="2705100"/>
              <a:ext cx="3527298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“存到超过 100 元为止，要几天？”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事先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数不出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次数，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每存一次，都要看看够没够。</a:t>
              </a:r>
            </a:p>
          </p:txBody>
        </p:sp>
      </p:grpSp>
      <p:grpSp>
        <p:nvGrpSpPr>
          <p:cNvPr id="24" name="ans"/>
          <p:cNvGrpSpPr/>
          <p:nvPr/>
        </p:nvGrpSpPr>
        <p:grpSpPr>
          <a:xfrm>
            <a:off x="838200" y="4514850"/>
            <a:ext cx="10515600" cy="914400"/>
            <a:chOff x="838200" y="4514850"/>
            <a:chExt cx="10515600" cy="914400"/>
          </a:xfrm>
        </p:grpSpPr>
        <p:sp>
          <p:nvSpPr>
            <p:cNvPr id="21" name="Rectangle 21"/>
            <p:cNvSpPr/>
            <p:nvPr/>
          </p:nvSpPr>
          <p:spPr>
            <a:xfrm>
              <a:off x="838200" y="451485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606" y="467995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预习问题的答案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48356" y="4641850"/>
              <a:ext cx="6161342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加到总和第一次超过 k，要加几项事先不知道；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只知道停下来的条件，就用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：还没超过，就再加一项。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四、级数求和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71378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4-9　级数求和（B0050，洛谷 P1035）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866900"/>
            <a:chOff x="838200" y="2038350"/>
            <a:chExt cx="10515600" cy="1866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866900"/>
            </a:xfrm>
            <a:prstGeom prst="roundRect">
              <a:avLst>
                <a:gd name="adj" fmla="val 5102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929699" y="2279650"/>
              <a:ext cx="43326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 = 1 + 1/2 + 1/3 + … + 1/n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774950"/>
              <a:ext cx="715060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输入一个整数 k（1 ≤ k ≤ 15），求一个最小的 n，使得 S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严格大于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k。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也就是：一项一项往上加，第一次超过 k 时，一共加了几项？</a:t>
              </a:r>
            </a:p>
          </p:txBody>
        </p:sp>
      </p:grpSp>
      <p:grpSp>
        <p:nvGrpSpPr>
          <p:cNvPr id="21" name="sample"/>
          <p:cNvGrpSpPr/>
          <p:nvPr/>
        </p:nvGrpSpPr>
        <p:grpSpPr>
          <a:xfrm>
            <a:off x="838200" y="4152900"/>
            <a:ext cx="2857500" cy="1314450"/>
            <a:chOff x="838200" y="4152900"/>
            <a:chExt cx="2857500" cy="1314450"/>
          </a:xfrm>
        </p:grpSpPr>
        <p:sp>
          <p:nvSpPr>
            <p:cNvPr id="13" name="Rectangle 13"/>
            <p:cNvSpPr/>
            <p:nvPr/>
          </p:nvSpPr>
          <p:spPr>
            <a:xfrm>
              <a:off x="838200" y="4152900"/>
              <a:ext cx="285750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41529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3434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952500" y="42481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1143000" y="42481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1333500" y="42481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632204" y="421005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99744" y="4625975"/>
              <a:ext cx="156020" cy="743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26" name="q"/>
          <p:cNvGrpSpPr/>
          <p:nvPr/>
        </p:nvGrpSpPr>
        <p:grpSpPr>
          <a:xfrm>
            <a:off x="4000500" y="4152900"/>
            <a:ext cx="7353300" cy="895350"/>
            <a:chOff x="4000500" y="4152900"/>
            <a:chExt cx="7353300" cy="895350"/>
          </a:xfrm>
        </p:grpSpPr>
        <p:sp>
          <p:nvSpPr>
            <p:cNvPr id="22" name="Rectangle 22"/>
            <p:cNvSpPr/>
            <p:nvPr/>
          </p:nvSpPr>
          <p:spPr>
            <a:xfrm>
              <a:off x="4000500" y="4152900"/>
              <a:ext cx="73533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4000500" y="41529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201287" y="43180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小提醒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068062" y="4279900"/>
              <a:ext cx="528193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这里的 n 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加了几项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，和例 4-11 里输入的 n 不一样。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“等于 k”还不够，要“大于 k”。</a:t>
              </a:r>
            </a:p>
          </p:txBody>
        </p:sp>
      </p:grpSp>
      <p:grpSp>
        <p:nvGrpSpPr>
          <p:cNvPr id="28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7" name="TextBox 27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P57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四、级数求和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09425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k = 1 时，为什么加完第一项还不能停？</a:t>
            </a:r>
          </a:p>
        </p:txBody>
      </p:sp>
      <p:grpSp>
        <p:nvGrpSpPr>
          <p:cNvPr id="14" name="s1"/>
          <p:cNvGrpSpPr/>
          <p:nvPr/>
        </p:nvGrpSpPr>
        <p:grpSpPr>
          <a:xfrm>
            <a:off x="838200" y="2038350"/>
            <a:ext cx="5067300" cy="2190750"/>
            <a:chOff x="838200" y="2038350"/>
            <a:chExt cx="5067300" cy="2190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067300" cy="2190750"/>
            </a:xfrm>
            <a:prstGeom prst="roundRect">
              <a:avLst>
                <a:gd name="adj" fmla="val 521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50673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12801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加入第 1 项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7656" y="2705100"/>
              <a:ext cx="2727198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总和 = 1，已经加了 1 项。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= 1，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没有超过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1，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还得接着加。</a:t>
              </a:r>
            </a:p>
          </p:txBody>
        </p:sp>
      </p:grpSp>
      <p:grpSp>
        <p:nvGrpSpPr>
          <p:cNvPr id="20" name="s2"/>
          <p:cNvGrpSpPr/>
          <p:nvPr/>
        </p:nvGrpSpPr>
        <p:grpSpPr>
          <a:xfrm>
            <a:off x="6286500" y="2038350"/>
            <a:ext cx="5067300" cy="2190750"/>
            <a:chOff x="6286500" y="2038350"/>
            <a:chExt cx="5067300" cy="2190750"/>
          </a:xfrm>
        </p:grpSpPr>
        <p:sp>
          <p:nvSpPr>
            <p:cNvPr id="15" name="Rectangle 15"/>
            <p:cNvSpPr/>
            <p:nvPr/>
          </p:nvSpPr>
          <p:spPr>
            <a:xfrm>
              <a:off x="6286500" y="2038350"/>
              <a:ext cx="5067300" cy="2190750"/>
            </a:xfrm>
            <a:prstGeom prst="roundRect">
              <a:avLst>
                <a:gd name="adj" fmla="val 521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0383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86500" y="2324100"/>
              <a:ext cx="50673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86906" y="2155825"/>
              <a:ext cx="12801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加入第 2 项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05956" y="2705100"/>
              <a:ext cx="3550158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总和 = 1 + 0.5 = 1.5，加了 2 项。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1.5 &gt; 1，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第一次超过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答案是 2。</a:t>
              </a:r>
            </a:p>
          </p:txBody>
        </p:sp>
      </p:grpSp>
      <p:grpSp>
        <p:nvGrpSpPr>
          <p:cNvPr id="24" name="rule"/>
          <p:cNvGrpSpPr/>
          <p:nvPr/>
        </p:nvGrpSpPr>
        <p:grpSpPr>
          <a:xfrm>
            <a:off x="838200" y="4514850"/>
            <a:ext cx="10515600" cy="914400"/>
            <a:chOff x="838200" y="4514850"/>
            <a:chExt cx="10515600" cy="914400"/>
          </a:xfrm>
        </p:grpSpPr>
        <p:sp>
          <p:nvSpPr>
            <p:cNvPr id="21" name="Rectangle 21"/>
            <p:cNvSpPr/>
            <p:nvPr/>
          </p:nvSpPr>
          <p:spPr>
            <a:xfrm>
              <a:off x="838200" y="451485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606" y="46799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05356" y="4641850"/>
              <a:ext cx="409879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只要总和还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小于或等于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k，就再加一项。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输出的是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项数 2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，不是总和 1.5。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四、级数求和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06441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要记住什么？1 ÷ n 又该怎么写？</a:t>
            </a:r>
          </a:p>
        </p:txBody>
      </p:sp>
      <p:grpSp>
        <p:nvGrpSpPr>
          <p:cNvPr id="22" name="v"/>
          <p:cNvGrpSpPr/>
          <p:nvPr/>
        </p:nvGrpSpPr>
        <p:grpSpPr>
          <a:xfrm>
            <a:off x="838200" y="2038350"/>
            <a:ext cx="10515600" cy="1666875"/>
            <a:chOff x="838200" y="2038350"/>
            <a:chExt cx="10515600" cy="16668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18097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变量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076956" y="2180971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记什么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34456" y="2180971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开始时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456" y="273685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076956" y="273685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已经加了几项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34456" y="2736850"/>
              <a:ext cx="16054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0：一项也没加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432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43250"/>
              <a:ext cx="105156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28930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double sum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076956" y="328930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已经加出来的和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934456" y="3289300"/>
              <a:ext cx="26595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0：要存小数，用 double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6957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4" name="q"/>
          <p:cNvGrpSpPr/>
          <p:nvPr/>
        </p:nvGrpSpPr>
        <p:grpSpPr>
          <a:xfrm>
            <a:off x="828675" y="3771900"/>
            <a:ext cx="4589143" cy="367665"/>
            <a:chOff x="828675" y="3771900"/>
            <a:chExt cx="4589143" cy="367665"/>
          </a:xfrm>
        </p:grpSpPr>
        <p:sp>
          <p:nvSpPr>
            <p:cNvPr id="23" name="TextBox 23"/>
            <p:cNvSpPr txBox="1"/>
            <p:nvPr/>
          </p:nvSpPr>
          <p:spPr>
            <a:xfrm>
              <a:off x="828675" y="3771900"/>
              <a:ext cx="4589143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要加的是 1 ÷ n，代码写 </a:t>
              </a: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 / n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行不行？</a:t>
              </a:r>
            </a:p>
          </p:txBody>
        </p:sp>
      </p:grpSp>
      <p:grpSp>
        <p:nvGrpSpPr>
          <p:cNvPr id="28" name="thead-w"/>
          <p:cNvGrpSpPr/>
          <p:nvPr/>
        </p:nvGrpSpPr>
        <p:grpSpPr>
          <a:xfrm>
            <a:off x="838200" y="4191000"/>
            <a:ext cx="10515600" cy="552450"/>
            <a:chOff x="838200" y="419100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4191000"/>
              <a:ext cx="10515600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456" y="433362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838956" y="4333621"/>
              <a:ext cx="13940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 = 2 时得到</a:t>
              </a:r>
            </a:p>
          </p:txBody>
        </p:sp>
      </p:grpSp>
      <p:grpSp>
        <p:nvGrpSpPr>
          <p:cNvPr id="34" name="table-w"/>
          <p:cNvGrpSpPr/>
          <p:nvPr/>
        </p:nvGrpSpPr>
        <p:grpSpPr>
          <a:xfrm>
            <a:off x="838200" y="4889500"/>
            <a:ext cx="2857500" cy="968375"/>
            <a:chOff x="838200" y="4889500"/>
            <a:chExt cx="2857500" cy="968375"/>
          </a:xfrm>
        </p:grpSpPr>
        <p:sp>
          <p:nvSpPr>
            <p:cNvPr id="29" name="TextBox 29"/>
            <p:cNvSpPr txBox="1"/>
            <p:nvPr/>
          </p:nvSpPr>
          <p:spPr>
            <a:xfrm>
              <a:off x="981456" y="488950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/ n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529590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838200" y="5295900"/>
              <a:ext cx="28575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81456" y="5441950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1.0 / n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838200" y="58483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0" name="answers"/>
          <p:cNvGrpSpPr/>
          <p:nvPr/>
        </p:nvGrpSpPr>
        <p:grpSpPr>
          <a:xfrm>
            <a:off x="3695700" y="4889500"/>
            <a:ext cx="7658100" cy="968375"/>
            <a:chOff x="3695700" y="4889500"/>
            <a:chExt cx="7658100" cy="968375"/>
          </a:xfrm>
        </p:grpSpPr>
        <p:sp>
          <p:nvSpPr>
            <p:cNvPr id="35" name="Line 35"/>
            <p:cNvSpPr/>
            <p:nvPr/>
          </p:nvSpPr>
          <p:spPr>
            <a:xfrm>
              <a:off x="3695700" y="529590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3695700" y="5295900"/>
              <a:ext cx="76581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Line 37"/>
            <p:cNvSpPr/>
            <p:nvPr/>
          </p:nvSpPr>
          <p:spPr>
            <a:xfrm>
              <a:off x="3695700" y="58483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3838956" y="4889500"/>
              <a:ext cx="40352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：两个整数相除，小数部分被去掉了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838956" y="5441950"/>
              <a:ext cx="38305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0.5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：有一个是小数，就做小数除法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四、级数求和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先改编号，再加进总和：顺序不能反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4000500" cy="990600"/>
            <a:chOff x="838200" y="2038350"/>
            <a:chExt cx="4000500" cy="9906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4000500" cy="990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990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082" y="2178050"/>
              <a:ext cx="2221611" cy="78219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n++;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 += 1.0 / n;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5324856" y="1993900"/>
            <a:ext cx="6028944" cy="1152144"/>
            <a:chOff x="5324856" y="1993900"/>
            <a:chExt cx="6028944" cy="1152144"/>
          </a:xfrm>
        </p:grpSpPr>
        <p:sp>
          <p:nvSpPr>
            <p:cNvPr id="13" name="TextBox 13"/>
            <p:cNvSpPr txBox="1"/>
            <p:nvPr/>
          </p:nvSpPr>
          <p:spPr>
            <a:xfrm>
              <a:off x="5324856" y="1993900"/>
              <a:ext cx="14836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为什么先 n++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5334000" y="232410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324856" y="2413000"/>
              <a:ext cx="488746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 n = 0。要加第 1 项，先让 n 变成 1，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再加 1.0 / 1。下一轮 n 变成 2，再加 1.0 / 2。</a:t>
              </a:r>
            </a:p>
          </p:txBody>
        </p:sp>
      </p:grpSp>
      <p:grpSp>
        <p:nvGrpSpPr>
          <p:cNvPr id="21" name="bad"/>
          <p:cNvGrpSpPr/>
          <p:nvPr/>
        </p:nvGrpSpPr>
        <p:grpSpPr>
          <a:xfrm>
            <a:off x="838200" y="3810000"/>
            <a:ext cx="10515600" cy="914400"/>
            <a:chOff x="838200" y="3810000"/>
            <a:chExt cx="10515600" cy="914400"/>
          </a:xfrm>
        </p:grpSpPr>
        <p:sp>
          <p:nvSpPr>
            <p:cNvPr id="17" name="Rectangle 17"/>
            <p:cNvSpPr/>
            <p:nvPr/>
          </p:nvSpPr>
          <p:spPr>
            <a:xfrm>
              <a:off x="838200" y="3810000"/>
              <a:ext cx="10515600" cy="9144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810000"/>
              <a:ext cx="47625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8606" y="397510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反过来会怎样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619756" y="3937000"/>
              <a:ext cx="55046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先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+= 1.0 / n;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再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n++;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，第一次就是 1.0 / 0，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用 0 当除数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，算出来的不是我们要的数。</a:t>
              </a:r>
            </a:p>
          </p:txBody>
        </p:sp>
      </p:grpSp>
      <p:grpSp>
        <p:nvGrpSpPr>
          <p:cNvPr id="25" name="sum"/>
          <p:cNvGrpSpPr/>
          <p:nvPr/>
        </p:nvGrpSpPr>
        <p:grpSpPr>
          <a:xfrm>
            <a:off x="838200" y="5048250"/>
            <a:ext cx="10515600" cy="571500"/>
            <a:chOff x="838200" y="5048250"/>
            <a:chExt cx="10515600" cy="571500"/>
          </a:xfrm>
        </p:grpSpPr>
        <p:sp>
          <p:nvSpPr>
            <p:cNvPr id="22" name="Rectangle 22"/>
            <p:cNvSpPr/>
            <p:nvPr/>
          </p:nvSpPr>
          <p:spPr>
            <a:xfrm>
              <a:off x="838200" y="50482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606" y="52133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记一记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933956" y="5213350"/>
              <a:ext cx="68031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循环每做完一轮，n 就是已经加了几项，sum 就是这几项的和。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四、级数求和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0837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还没超过 k，就再加下一项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334000" cy="3990975"/>
            <a:chOff x="838200" y="2038350"/>
            <a:chExt cx="5334000" cy="39909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334000" cy="3990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990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3450"/>
              <a:ext cx="2667571" cy="3751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k, n =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double sum =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k;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while (sum &lt;= k) {</a:t>
              </a:r>
              <a:b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    n++;</a:t>
              </a:r>
              <a:b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    sum += 1.0 / n;</a:t>
              </a:r>
              <a:b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n;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6658356" y="1993900"/>
            <a:ext cx="4695444" cy="1914144"/>
            <a:chOff x="6658356" y="1993900"/>
            <a:chExt cx="4695444" cy="1914144"/>
          </a:xfrm>
        </p:grpSpPr>
        <p:sp>
          <p:nvSpPr>
            <p:cNvPr id="13" name="TextBox 13"/>
            <p:cNvSpPr txBox="1"/>
            <p:nvPr/>
          </p:nvSpPr>
          <p:spPr>
            <a:xfrm>
              <a:off x="6658356" y="19939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6667500" y="2324100"/>
              <a:ext cx="4686300" cy="9525"/>
            </a:xfrm>
            <a:custGeom>
              <a:avLst/>
              <a:gdLst/>
              <a:ahLst/>
              <a:cxnLst/>
              <a:rect l="l" t="t" r="r" b="b"/>
              <a:pathLst>
                <a:path w="4686300" h="9525">
                  <a:moveTo>
                    <a:pt x="0" y="0"/>
                  </a:moveTo>
                  <a:lnTo>
                    <a:pt x="4686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658356" y="2413000"/>
              <a:ext cx="3081528" cy="1495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还没超过就继续，所以用 &lt;=。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每轮只加一项。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循环结束时 sum &gt; k，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正好是加了几项。</a:t>
              </a:r>
            </a:p>
          </p:txBody>
        </p:sp>
      </p:grpSp>
      <p:grpSp>
        <p:nvGrpSpPr>
          <p:cNvPr id="25" name="run"/>
          <p:cNvGrpSpPr/>
          <p:nvPr/>
        </p:nvGrpSpPr>
        <p:grpSpPr>
          <a:xfrm>
            <a:off x="6667500" y="4343400"/>
            <a:ext cx="4686300" cy="1257300"/>
            <a:chOff x="6667500" y="4343400"/>
            <a:chExt cx="4686300" cy="1257300"/>
          </a:xfrm>
        </p:grpSpPr>
        <p:sp>
          <p:nvSpPr>
            <p:cNvPr id="17" name="Rectangle 17"/>
            <p:cNvSpPr/>
            <p:nvPr/>
          </p:nvSpPr>
          <p:spPr>
            <a:xfrm>
              <a:off x="6667500" y="4343400"/>
              <a:ext cx="46863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667500" y="4343400"/>
              <a:ext cx="4686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667500" y="4533900"/>
              <a:ext cx="4686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6781800" y="44386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6972300" y="44386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7162800" y="44386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461504" y="440055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运行结果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829806" y="4822825"/>
              <a:ext cx="14401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四、级数求和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09425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 k = 2，第一次超过发生在哪一轮？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038350"/>
            <a:ext cx="10515600" cy="571500"/>
            <a:chOff x="838200" y="20383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99767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 变成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505837" y="21870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加入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363337" y="2199767"/>
              <a:ext cx="10033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sum 约为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411337" y="2199767"/>
              <a:ext cx="14548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超过 2 了吗？</a:t>
              </a:r>
            </a:p>
          </p:txBody>
        </p:sp>
      </p:grpSp>
      <p:grpSp>
        <p:nvGrpSpPr>
          <p:cNvPr id="25" name="table-w"/>
          <p:cNvGrpSpPr/>
          <p:nvPr/>
        </p:nvGrpSpPr>
        <p:grpSpPr>
          <a:xfrm>
            <a:off x="838200" y="2768600"/>
            <a:ext cx="1524000" cy="2136775"/>
            <a:chOff x="838200" y="2768600"/>
            <a:chExt cx="1524000" cy="2136775"/>
          </a:xfrm>
        </p:grpSpPr>
        <p:sp>
          <p:nvSpPr>
            <p:cNvPr id="15" name="TextBox 15"/>
            <p:cNvSpPr txBox="1"/>
            <p:nvPr/>
          </p:nvSpPr>
          <p:spPr>
            <a:xfrm>
              <a:off x="981837" y="27686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8135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81350"/>
              <a:ext cx="1524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3401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75285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9116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32435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324350"/>
              <a:ext cx="1524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44831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89585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4" name="answers"/>
          <p:cNvGrpSpPr/>
          <p:nvPr/>
        </p:nvGrpSpPr>
        <p:grpSpPr>
          <a:xfrm>
            <a:off x="2362200" y="2755900"/>
            <a:ext cx="8991600" cy="2149475"/>
            <a:chOff x="2362200" y="2755900"/>
            <a:chExt cx="8991600" cy="2149475"/>
          </a:xfrm>
        </p:grpSpPr>
        <p:sp>
          <p:nvSpPr>
            <p:cNvPr id="26" name="Line 26"/>
            <p:cNvSpPr/>
            <p:nvPr/>
          </p:nvSpPr>
          <p:spPr>
            <a:xfrm>
              <a:off x="2362200" y="3181350"/>
              <a:ext cx="8991600" cy="9525"/>
            </a:xfrm>
            <a:custGeom>
              <a:avLst/>
              <a:gdLst/>
              <a:ahLst/>
              <a:cxnLst/>
              <a:rect l="l" t="t" r="r" b="b"/>
              <a:pathLst>
                <a:path w="8991600" h="9525">
                  <a:moveTo>
                    <a:pt x="0" y="0"/>
                  </a:moveTo>
                  <a:lnTo>
                    <a:pt x="8991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2362200" y="3181350"/>
              <a:ext cx="8991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Line 28"/>
            <p:cNvSpPr/>
            <p:nvPr/>
          </p:nvSpPr>
          <p:spPr>
            <a:xfrm>
              <a:off x="2362200" y="3752850"/>
              <a:ext cx="8991600" cy="9525"/>
            </a:xfrm>
            <a:custGeom>
              <a:avLst/>
              <a:gdLst/>
              <a:ahLst/>
              <a:cxnLst/>
              <a:rect l="l" t="t" r="r" b="b"/>
              <a:pathLst>
                <a:path w="8991600" h="9525">
                  <a:moveTo>
                    <a:pt x="0" y="0"/>
                  </a:moveTo>
                  <a:lnTo>
                    <a:pt x="8991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2362200" y="4324350"/>
              <a:ext cx="8991600" cy="9525"/>
            </a:xfrm>
            <a:custGeom>
              <a:avLst/>
              <a:gdLst/>
              <a:ahLst/>
              <a:cxnLst/>
              <a:rect l="l" t="t" r="r" b="b"/>
              <a:pathLst>
                <a:path w="8991600" h="9525">
                  <a:moveTo>
                    <a:pt x="0" y="0"/>
                  </a:moveTo>
                  <a:lnTo>
                    <a:pt x="8991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2362200" y="4324350"/>
              <a:ext cx="8991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2362200" y="4895850"/>
              <a:ext cx="8991600" cy="9525"/>
            </a:xfrm>
            <a:custGeom>
              <a:avLst/>
              <a:gdLst/>
              <a:ahLst/>
              <a:cxnLst/>
              <a:rect l="l" t="t" r="r" b="b"/>
              <a:pathLst>
                <a:path w="8991600" h="9525">
                  <a:moveTo>
                    <a:pt x="0" y="0"/>
                  </a:moveTo>
                  <a:lnTo>
                    <a:pt x="8991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2505837" y="2768600"/>
              <a:ext cx="831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1.0 / 1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363337" y="27686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411337" y="27559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没有，继续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505837" y="3340100"/>
              <a:ext cx="831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1.0 / 2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363337" y="3340100"/>
              <a:ext cx="4186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1.5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411337" y="33274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没有，继续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2505837" y="3911600"/>
              <a:ext cx="831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1.0 / 3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363337" y="3911600"/>
              <a:ext cx="108727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1.833333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411337" y="38989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没有，继续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505837" y="4483100"/>
              <a:ext cx="831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1.0 / 4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363337" y="4483100"/>
              <a:ext cx="108727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2.083333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8411337" y="44704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超过了，停</a:t>
              </a:r>
            </a:p>
          </p:txBody>
        </p:sp>
      </p:grpSp>
      <p:grpSp>
        <p:nvGrpSpPr>
          <p:cNvPr id="48" name="end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45" name="Rectangle 45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1038606" y="5308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705356" y="5308600"/>
              <a:ext cx="4834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第 4 项加进去，总和第一次超过 2，输出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四、级数求和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89152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为什么第一次超过，得到的就是最少的项数？</a:t>
            </a:r>
          </a:p>
        </p:txBody>
      </p:sp>
      <p:grpSp>
        <p:nvGrpSpPr>
          <p:cNvPr id="13" name="s1"/>
          <p:cNvGrpSpPr/>
          <p:nvPr/>
        </p:nvGrpSpPr>
        <p:grpSpPr>
          <a:xfrm>
            <a:off x="838200" y="2038350"/>
            <a:ext cx="10515600" cy="723900"/>
            <a:chOff x="838200" y="2038350"/>
            <a:chExt cx="10515600" cy="723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009650" y="2228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08580" y="2272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14475" y="2257425"/>
              <a:ext cx="508076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每一项都是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正数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，多加一项，总和一定变大。</a:t>
              </a:r>
            </a:p>
          </p:txBody>
        </p:sp>
      </p:grpSp>
      <p:grpSp>
        <p:nvGrpSpPr>
          <p:cNvPr id="18" name="s2"/>
          <p:cNvGrpSpPr/>
          <p:nvPr/>
        </p:nvGrpSpPr>
        <p:grpSpPr>
          <a:xfrm>
            <a:off x="838200" y="2914650"/>
            <a:ext cx="10515600" cy="723900"/>
            <a:chOff x="838200" y="2914650"/>
            <a:chExt cx="10515600" cy="723900"/>
          </a:xfrm>
        </p:grpSpPr>
        <p:sp>
          <p:nvSpPr>
            <p:cNvPr id="14" name="Rectangle 14"/>
            <p:cNvSpPr/>
            <p:nvPr/>
          </p:nvSpPr>
          <p:spPr>
            <a:xfrm>
              <a:off x="838200" y="29146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1009650" y="31051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108580" y="31488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14475" y="3133725"/>
              <a:ext cx="587798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我们从第 1 项开始，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一项一项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地加，一项也没跳过。</a:t>
              </a:r>
            </a:p>
          </p:txBody>
        </p:sp>
      </p:grpSp>
      <p:grpSp>
        <p:nvGrpSpPr>
          <p:cNvPr id="23" name="s3"/>
          <p:cNvGrpSpPr/>
          <p:nvPr/>
        </p:nvGrpSpPr>
        <p:grpSpPr>
          <a:xfrm>
            <a:off x="838200" y="3790950"/>
            <a:ext cx="10515600" cy="723900"/>
            <a:chOff x="838200" y="3790950"/>
            <a:chExt cx="10515600" cy="723900"/>
          </a:xfrm>
        </p:grpSpPr>
        <p:sp>
          <p:nvSpPr>
            <p:cNvPr id="19" name="Rectangle 19"/>
            <p:cNvSpPr/>
            <p:nvPr/>
          </p:nvSpPr>
          <p:spPr>
            <a:xfrm>
              <a:off x="838200" y="37909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1009650" y="39814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108580" y="40251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514475" y="4010025"/>
              <a:ext cx="5042799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停下来之前的每个项数，总和都还没超过 k。</a:t>
              </a:r>
            </a:p>
          </p:txBody>
        </p:sp>
      </p:grpSp>
      <p:grpSp>
        <p:nvGrpSpPr>
          <p:cNvPr id="28" name="s4"/>
          <p:cNvGrpSpPr/>
          <p:nvPr/>
        </p:nvGrpSpPr>
        <p:grpSpPr>
          <a:xfrm>
            <a:off x="838200" y="4667250"/>
            <a:ext cx="10515600" cy="723900"/>
            <a:chOff x="838200" y="4667250"/>
            <a:chExt cx="10515600" cy="723900"/>
          </a:xfrm>
        </p:grpSpPr>
        <p:sp>
          <p:nvSpPr>
            <p:cNvPr id="24" name="Rectangle 24"/>
            <p:cNvSpPr/>
            <p:nvPr/>
          </p:nvSpPr>
          <p:spPr>
            <a:xfrm>
              <a:off x="838200" y="46672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Ellipse 25"/>
            <p:cNvSpPr/>
            <p:nvPr/>
          </p:nvSpPr>
          <p:spPr>
            <a:xfrm>
              <a:off x="1009650" y="4857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108580" y="4901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514475" y="4886325"/>
              <a:ext cx="508076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所以第一次超过时的项数，就是</a:t>
              </a:r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最少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的项数。</a:t>
              </a:r>
            </a:p>
          </p:txBody>
        </p:sp>
      </p:grpSp>
      <p:grpSp>
        <p:nvGrpSpPr>
          <p:cNvPr id="30" name="life"/>
          <p:cNvGrpSpPr/>
          <p:nvPr/>
        </p:nvGrpSpPr>
        <p:grpSpPr>
          <a:xfrm>
            <a:off x="829437" y="5607050"/>
            <a:ext cx="7461743" cy="337376"/>
            <a:chOff x="829437" y="5607050"/>
            <a:chExt cx="7461743" cy="337376"/>
          </a:xfrm>
        </p:grpSpPr>
        <p:sp>
          <p:nvSpPr>
            <p:cNvPr id="29" name="TextBox 29"/>
            <p:cNvSpPr txBox="1"/>
            <p:nvPr/>
          </p:nvSpPr>
          <p:spPr>
            <a:xfrm>
              <a:off x="829437" y="5607050"/>
              <a:ext cx="746174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就像排队报数，从 1 号开始一个个报，第一个超过的人，号码一定最小。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四、级数求和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2049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书上把循环压成了一行，动作藏在哪儿？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10515600" cy="1524000"/>
            <a:chOff x="838200" y="2038350"/>
            <a:chExt cx="10515600" cy="15240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524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52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187575"/>
              <a:ext cx="6681978" cy="12950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k, ans = 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k;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for (double Sn = 0; Sn &lt;= k; ans++, Sn += 1.0 / ans);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ans;</a:t>
              </a:r>
            </a:p>
          </p:txBody>
        </p:sp>
      </p:grpSp>
      <p:grpSp>
        <p:nvGrpSpPr>
          <p:cNvPr id="15" name="p1"/>
          <p:cNvGrpSpPr/>
          <p:nvPr/>
        </p:nvGrpSpPr>
        <p:grpSpPr>
          <a:xfrm>
            <a:off x="829056" y="3727450"/>
            <a:ext cx="4855302" cy="352044"/>
            <a:chOff x="829056" y="3727450"/>
            <a:chExt cx="4855302" cy="35204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7274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第一部分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467356" y="3727450"/>
              <a:ext cx="32170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Sn = 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：只做一次。</a:t>
              </a:r>
            </a:p>
          </p:txBody>
        </p:sp>
      </p:grpSp>
      <p:grpSp>
        <p:nvGrpSpPr>
          <p:cNvPr id="18" name="p2"/>
          <p:cNvGrpSpPr/>
          <p:nvPr/>
        </p:nvGrpSpPr>
        <p:grpSpPr>
          <a:xfrm>
            <a:off x="829056" y="4165600"/>
            <a:ext cx="4787951" cy="352044"/>
            <a:chOff x="829056" y="4165600"/>
            <a:chExt cx="4787951" cy="352044"/>
          </a:xfrm>
        </p:grpSpPr>
        <p:sp>
          <p:nvSpPr>
            <p:cNvPr id="16" name="TextBox 16"/>
            <p:cNvSpPr txBox="1"/>
            <p:nvPr/>
          </p:nvSpPr>
          <p:spPr>
            <a:xfrm>
              <a:off x="829056" y="41656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第二部分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467356" y="4165600"/>
              <a:ext cx="314965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Sn &lt;= k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：还没超过就继续。</a:t>
              </a:r>
            </a:p>
          </p:txBody>
        </p:sp>
      </p:grpSp>
      <p:grpSp>
        <p:nvGrpSpPr>
          <p:cNvPr id="21" name="p3"/>
          <p:cNvGrpSpPr/>
          <p:nvPr/>
        </p:nvGrpSpPr>
        <p:grpSpPr>
          <a:xfrm>
            <a:off x="829056" y="4603750"/>
            <a:ext cx="8486413" cy="352044"/>
            <a:chOff x="829056" y="4603750"/>
            <a:chExt cx="8486413" cy="352044"/>
          </a:xfrm>
        </p:grpSpPr>
        <p:sp>
          <p:nvSpPr>
            <p:cNvPr id="19" name="TextBox 19"/>
            <p:cNvSpPr txBox="1"/>
            <p:nvPr/>
          </p:nvSpPr>
          <p:spPr>
            <a:xfrm>
              <a:off x="829056" y="46037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第三部分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467356" y="4603750"/>
              <a:ext cx="68481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ans++, Sn += 1.0 / ans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：用逗号隔开，先加项数，再累加。</a:t>
              </a:r>
            </a:p>
          </p:txBody>
        </p:sp>
      </p:grpSp>
      <p:grpSp>
        <p:nvGrpSpPr>
          <p:cNvPr id="24" name="p4"/>
          <p:cNvGrpSpPr/>
          <p:nvPr/>
        </p:nvGrpSpPr>
        <p:grpSpPr>
          <a:xfrm>
            <a:off x="829056" y="5041900"/>
            <a:ext cx="6502908" cy="352044"/>
            <a:chOff x="829056" y="5041900"/>
            <a:chExt cx="6502908" cy="352044"/>
          </a:xfrm>
        </p:grpSpPr>
        <p:sp>
          <p:nvSpPr>
            <p:cNvPr id="22" name="TextBox 22"/>
            <p:cNvSpPr txBox="1"/>
            <p:nvPr/>
          </p:nvSpPr>
          <p:spPr>
            <a:xfrm>
              <a:off x="829056" y="50419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最后的分号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467356" y="5041900"/>
              <a:ext cx="48646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循环体是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空的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，所有事都在第三部分做完了。</a:t>
              </a:r>
            </a:p>
          </p:txBody>
        </p:sp>
      </p:grpSp>
      <p:grpSp>
        <p:nvGrpSpPr>
          <p:cNvPr id="28" name="note"/>
          <p:cNvGrpSpPr/>
          <p:nvPr/>
        </p:nvGrpSpPr>
        <p:grpSpPr>
          <a:xfrm>
            <a:off x="838200" y="5467350"/>
            <a:ext cx="10515600" cy="552450"/>
            <a:chOff x="838200" y="546735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4673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9749" y="56388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49349" y="5638800"/>
              <a:ext cx="80405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P57 例 4-9 代码第 6 行旁写上：循环体是空的，n++ 和累加都在第三部分。</a:t>
              </a:r>
            </a:p>
          </p:txBody>
        </p:sp>
      </p:grpSp>
      <p:grpSp>
        <p:nvGrpSpPr>
          <p:cNvPr id="30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9" name="TextBox 29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P57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四、级数求和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输入只有一个数，循环却可能跑很多次</a:t>
            </a:r>
          </a:p>
        </p:txBody>
      </p:sp>
      <p:grpSp>
        <p:nvGrpSpPr>
          <p:cNvPr id="14" name="a"/>
          <p:cNvGrpSpPr/>
          <p:nvPr/>
        </p:nvGrpSpPr>
        <p:grpSpPr>
          <a:xfrm>
            <a:off x="838200" y="2038350"/>
            <a:ext cx="5067300" cy="2247900"/>
            <a:chOff x="838200" y="2038350"/>
            <a:chExt cx="5067300" cy="2247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067300" cy="2247900"/>
            </a:xfrm>
            <a:prstGeom prst="roundRect">
              <a:avLst>
                <a:gd name="adj" fmla="val 508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50673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10493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k = 15 时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7656" y="2705100"/>
              <a:ext cx="2304288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要加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1835421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项，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循环跑 180 多万次，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电脑一眨眼就算完了。</a:t>
              </a:r>
            </a:p>
          </p:txBody>
        </p:sp>
      </p:grpSp>
      <p:grpSp>
        <p:nvGrpSpPr>
          <p:cNvPr id="20" name="b"/>
          <p:cNvGrpSpPr/>
          <p:nvPr/>
        </p:nvGrpSpPr>
        <p:grpSpPr>
          <a:xfrm>
            <a:off x="6286500" y="2038350"/>
            <a:ext cx="5067300" cy="2247900"/>
            <a:chOff x="6286500" y="2038350"/>
            <a:chExt cx="5067300" cy="2247900"/>
          </a:xfrm>
        </p:grpSpPr>
        <p:sp>
          <p:nvSpPr>
            <p:cNvPr id="15" name="Rectangle 15"/>
            <p:cNvSpPr/>
            <p:nvPr/>
          </p:nvSpPr>
          <p:spPr>
            <a:xfrm>
              <a:off x="6286500" y="2038350"/>
              <a:ext cx="5067300" cy="2247900"/>
            </a:xfrm>
            <a:prstGeom prst="roundRect">
              <a:avLst>
                <a:gd name="adj" fmla="val 508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0383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86500" y="2324100"/>
              <a:ext cx="506730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86906" y="2155825"/>
              <a:ext cx="10493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k = 20 时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05956" y="2705100"/>
              <a:ext cx="2532888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要加的项数到了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两亿多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比赛一般限时 1 秒，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程序就会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超时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4" name="c"/>
          <p:cNvGrpSpPr/>
          <p:nvPr/>
        </p:nvGrpSpPr>
        <p:grpSpPr>
          <a:xfrm>
            <a:off x="838200" y="4572000"/>
            <a:ext cx="10515600" cy="895350"/>
            <a:chOff x="838200" y="4572000"/>
            <a:chExt cx="10515600" cy="895350"/>
          </a:xfrm>
        </p:grpSpPr>
        <p:sp>
          <p:nvSpPr>
            <p:cNvPr id="21" name="Rectangle 21"/>
            <p:cNvSpPr/>
            <p:nvPr/>
          </p:nvSpPr>
          <p:spPr>
            <a:xfrm>
              <a:off x="838200" y="45720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987" y="47371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了解：打表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343912" y="4699000"/>
              <a:ext cx="722604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只有 1~15 这 15 种情况，可以先在自己电脑上把答案都算出来，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再写一个程序直接输出记下的答案。这叫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打表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，只适合输入范围很小的题。</a:t>
              </a:r>
            </a:p>
          </p:txBody>
        </p:sp>
      </p:grpSp>
      <p:grpSp>
        <p:nvGrpSpPr>
          <p:cNvPr id="26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5" name="TextBox 25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P57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四、级数求和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条件和顺序改了，程序还对吗？</a:t>
            </a:r>
          </a:p>
        </p:txBody>
      </p:sp>
      <p:grpSp>
        <p:nvGrpSpPr>
          <p:cNvPr id="10" name="q1"/>
          <p:cNvGrpSpPr/>
          <p:nvPr/>
        </p:nvGrpSpPr>
        <p:grpSpPr>
          <a:xfrm>
            <a:off x="829056" y="2089150"/>
            <a:ext cx="7553104" cy="352044"/>
            <a:chOff x="829056" y="2089150"/>
            <a:chExt cx="7553104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89150"/>
              <a:ext cx="75531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① 把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 (sum &lt;= k)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改成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 (sum &lt; k)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，输入 1 会输出几？</a:t>
              </a:r>
            </a:p>
          </p:txBody>
        </p:sp>
      </p:grpSp>
      <p:grpSp>
        <p:nvGrpSpPr>
          <p:cNvPr id="13" name="a1"/>
          <p:cNvGrpSpPr/>
          <p:nvPr/>
        </p:nvGrpSpPr>
        <p:grpSpPr>
          <a:xfrm>
            <a:off x="838200" y="2495550"/>
            <a:ext cx="10515600" cy="609600"/>
            <a:chOff x="838200" y="2495550"/>
            <a:chExt cx="10515600" cy="609600"/>
          </a:xfrm>
        </p:grpSpPr>
        <p:sp>
          <p:nvSpPr>
            <p:cNvPr id="11" name="Rectangle 11"/>
            <p:cNvSpPr/>
            <p:nvPr/>
          </p:nvSpPr>
          <p:spPr>
            <a:xfrm>
              <a:off x="838200" y="2495550"/>
              <a:ext cx="105156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58037" y="2692400"/>
              <a:ext cx="821426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答：输出 1。加完第 1 项 sum = 1，1 &lt; 1 不成立就停了，可 1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没有严格大于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1。</a:t>
              </a:r>
            </a:p>
          </p:txBody>
        </p:sp>
      </p:grpSp>
      <p:grpSp>
        <p:nvGrpSpPr>
          <p:cNvPr id="15" name="q2-w"/>
          <p:cNvGrpSpPr/>
          <p:nvPr/>
        </p:nvGrpSpPr>
        <p:grpSpPr>
          <a:xfrm>
            <a:off x="829056" y="3422650"/>
            <a:ext cx="6388170" cy="352044"/>
            <a:chOff x="829056" y="3422650"/>
            <a:chExt cx="6388170" cy="352044"/>
          </a:xfrm>
        </p:grpSpPr>
        <p:sp>
          <p:nvSpPr>
            <p:cNvPr id="14" name="TextBox 14"/>
            <p:cNvSpPr txBox="1"/>
            <p:nvPr/>
          </p:nvSpPr>
          <p:spPr>
            <a:xfrm>
              <a:off x="829056" y="3422650"/>
              <a:ext cx="63881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② 先写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sum += 1.0 / n;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再写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n++;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，第一轮加的是什么？</a:t>
              </a:r>
            </a:p>
          </p:txBody>
        </p:sp>
      </p:grpSp>
      <p:grpSp>
        <p:nvGrpSpPr>
          <p:cNvPr id="18" name="a2"/>
          <p:cNvGrpSpPr/>
          <p:nvPr/>
        </p:nvGrpSpPr>
        <p:grpSpPr>
          <a:xfrm>
            <a:off x="838200" y="3829050"/>
            <a:ext cx="10515600" cy="609600"/>
            <a:chOff x="838200" y="3829050"/>
            <a:chExt cx="10515600" cy="609600"/>
          </a:xfrm>
        </p:grpSpPr>
        <p:sp>
          <p:nvSpPr>
            <p:cNvPr id="16" name="Rectangle 16"/>
            <p:cNvSpPr/>
            <p:nvPr/>
          </p:nvSpPr>
          <p:spPr>
            <a:xfrm>
              <a:off x="838200" y="3829050"/>
              <a:ext cx="105156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58037" y="4025900"/>
              <a:ext cx="638678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答：1.0 / 0，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用 0 当除数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。要先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n++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，让第 1 项的分母是 1。</a:t>
              </a:r>
            </a:p>
          </p:txBody>
        </p:sp>
      </p:grpSp>
      <p:grpSp>
        <p:nvGrpSpPr>
          <p:cNvPr id="20" name="q3-w"/>
          <p:cNvGrpSpPr/>
          <p:nvPr/>
        </p:nvGrpSpPr>
        <p:grpSpPr>
          <a:xfrm>
            <a:off x="829056" y="4756150"/>
            <a:ext cx="6061649" cy="352044"/>
            <a:chOff x="829056" y="4756150"/>
            <a:chExt cx="6061649" cy="352044"/>
          </a:xfrm>
        </p:grpSpPr>
        <p:sp>
          <p:nvSpPr>
            <p:cNvPr id="19" name="TextBox 19"/>
            <p:cNvSpPr txBox="1"/>
            <p:nvPr/>
          </p:nvSpPr>
          <p:spPr>
            <a:xfrm>
              <a:off x="829056" y="4756150"/>
              <a:ext cx="60616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如果题目改成“总和不小于 k”，继续的条件该怎么写？</a:t>
              </a:r>
            </a:p>
          </p:txBody>
        </p:sp>
      </p:grpSp>
      <p:grpSp>
        <p:nvGrpSpPr>
          <p:cNvPr id="23" name="a3"/>
          <p:cNvGrpSpPr/>
          <p:nvPr/>
        </p:nvGrpSpPr>
        <p:grpSpPr>
          <a:xfrm>
            <a:off x="838200" y="5162550"/>
            <a:ext cx="10515600" cy="609600"/>
            <a:chOff x="838200" y="5162550"/>
            <a:chExt cx="10515600" cy="609600"/>
          </a:xfrm>
        </p:grpSpPr>
        <p:sp>
          <p:nvSpPr>
            <p:cNvPr id="21" name="Rectangle 21"/>
            <p:cNvSpPr/>
            <p:nvPr/>
          </p:nvSpPr>
          <p:spPr>
            <a:xfrm>
              <a:off x="838200" y="5162550"/>
              <a:ext cx="105156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58037" y="5359400"/>
              <a:ext cx="6130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答：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(sum &lt; k)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：达到 k 就够了，还没达到才继续。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四、级数求和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第二课时小结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904875" y="2009775"/>
            <a:ext cx="8737590" cy="372301"/>
            <a:chOff x="904875" y="2009775"/>
            <a:chExt cx="8737590" cy="372301"/>
          </a:xfrm>
        </p:grpSpPr>
        <p:sp>
          <p:nvSpPr>
            <p:cNvPr id="9" name="Ellipse 9"/>
            <p:cNvSpPr/>
            <p:nvPr/>
          </p:nvSpPr>
          <p:spPr>
            <a:xfrm>
              <a:off x="904875" y="20097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7382" y="20532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887" y="2044700"/>
              <a:ext cx="8260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小数在计算机里存不准，循环条件别写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!= n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；能换成整数来数，就换成整数。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904875" y="2676525"/>
            <a:ext cx="6424441" cy="372301"/>
            <a:chOff x="904875" y="2676525"/>
            <a:chExt cx="6424441" cy="372301"/>
          </a:xfrm>
        </p:grpSpPr>
        <p:sp>
          <p:nvSpPr>
            <p:cNvPr id="13" name="Ellipse 13"/>
            <p:cNvSpPr/>
            <p:nvPr/>
          </p:nvSpPr>
          <p:spPr>
            <a:xfrm>
              <a:off x="904875" y="26765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7382" y="27199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887" y="2711450"/>
              <a:ext cx="59474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元换角：0.1 当作 1，从 1 加到 10n−1，最后除以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10.0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904875" y="3343275"/>
            <a:ext cx="8106047" cy="372301"/>
            <a:chOff x="904875" y="3343275"/>
            <a:chExt cx="8106047" cy="372301"/>
          </a:xfrm>
        </p:grpSpPr>
        <p:sp>
          <p:nvSpPr>
            <p:cNvPr id="17" name="Ellipse 17"/>
            <p:cNvSpPr/>
            <p:nvPr/>
          </p:nvSpPr>
          <p:spPr>
            <a:xfrm>
              <a:off x="904875" y="33432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7382" y="33867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887" y="3378200"/>
              <a:ext cx="76290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只知道什么时候停、不知道要做几次，用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：还没超过，就再加一项。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904875" y="4010025"/>
            <a:ext cx="6086384" cy="372301"/>
            <a:chOff x="904875" y="4010025"/>
            <a:chExt cx="6086384" cy="372301"/>
          </a:xfrm>
        </p:grpSpPr>
        <p:sp>
          <p:nvSpPr>
            <p:cNvPr id="21" name="Ellipse 21"/>
            <p:cNvSpPr/>
            <p:nvPr/>
          </p:nvSpPr>
          <p:spPr>
            <a:xfrm>
              <a:off x="904875" y="40100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7382" y="40534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887" y="4044950"/>
              <a:ext cx="56093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/ n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是整数除法，要写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1.0 / n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；先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n++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，再累加。</a:t>
              </a:r>
            </a:p>
          </p:txBody>
        </p:sp>
      </p:grpSp>
      <p:grpSp>
        <p:nvGrpSpPr>
          <p:cNvPr id="29" name="next"/>
          <p:cNvGrpSpPr/>
          <p:nvPr/>
        </p:nvGrpSpPr>
        <p:grpSpPr>
          <a:xfrm>
            <a:off x="838200" y="5048250"/>
            <a:ext cx="10515600" cy="895350"/>
            <a:chOff x="838200" y="5048250"/>
            <a:chExt cx="10515600" cy="895350"/>
          </a:xfrm>
        </p:grpSpPr>
        <p:sp>
          <p:nvSpPr>
            <p:cNvPr id="25" name="Rectangle 25"/>
            <p:cNvSpPr/>
            <p:nvPr/>
          </p:nvSpPr>
          <p:spPr>
            <a:xfrm>
              <a:off x="838200" y="50482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04825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987" y="5213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86687" y="5175250"/>
              <a:ext cx="805611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下节课做例 4-10 金币：第 1 天 1 枚，之后 2 天每天 2 枚，再之后 3 天每天 3 枚……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请先算一算：第 7 天结束时，骑士一共拿到多少枚金币？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570095" y="2578100"/>
            <a:ext cx="305181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第五部分（第三课时）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397700" y="3111500"/>
            <a:ext cx="3396600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4-10 金币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205919" y="4038600"/>
            <a:ext cx="5780161" cy="308991"/>
            <a:chOff x="3205919" y="4038600"/>
            <a:chExt cx="5780161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205919" y="4038600"/>
              <a:ext cx="578016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打卡奖励表 · 轮和天 · 发够 k 天就结束 · break 和 return 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五、金币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每天都有奖励，奖励规则却会分组变化</a:t>
            </a:r>
          </a:p>
        </p:txBody>
      </p:sp>
      <p:grpSp>
        <p:nvGrpSpPr>
          <p:cNvPr id="11" name="story"/>
          <p:cNvGrpSpPr/>
          <p:nvPr/>
        </p:nvGrpSpPr>
        <p:grpSpPr>
          <a:xfrm>
            <a:off x="838200" y="2038350"/>
            <a:ext cx="10515600" cy="1257300"/>
            <a:chOff x="838200" y="2038350"/>
            <a:chExt cx="10515600" cy="12573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257300"/>
            </a:xfrm>
            <a:prstGeom prst="roundRect">
              <a:avLst>
                <a:gd name="adj" fmla="val 909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95375" y="2178050"/>
              <a:ext cx="6943090" cy="7867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想象一张打卡奖励表：第 1 组只有 1 天，每天 1 颗星；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2 组连续 2 天，每天 2 颗星；第 3 组连续 3 天，每天 3 颗星……</a:t>
              </a:r>
            </a:p>
          </p:txBody>
        </p:sp>
      </p:grpSp>
      <p:grpSp>
        <p:nvGrpSpPr>
          <p:cNvPr id="15" name="find"/>
          <p:cNvGrpSpPr/>
          <p:nvPr/>
        </p:nvGrpSpPr>
        <p:grpSpPr>
          <a:xfrm>
            <a:off x="838200" y="3543300"/>
            <a:ext cx="10515600" cy="571500"/>
            <a:chOff x="838200" y="3543300"/>
            <a:chExt cx="10515600" cy="571500"/>
          </a:xfrm>
        </p:grpSpPr>
        <p:sp>
          <p:nvSpPr>
            <p:cNvPr id="12" name="Rectangle 12"/>
            <p:cNvSpPr/>
            <p:nvPr/>
          </p:nvSpPr>
          <p:spPr>
            <a:xfrm>
              <a:off x="838200" y="35433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606" y="37084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你发现了吗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391156" y="3708400"/>
              <a:ext cx="80147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一组里面，每天的奖励一样多；换到新的一组，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天数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每天的奖励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一起变。</a:t>
              </a:r>
            </a:p>
          </p:txBody>
        </p:sp>
      </p:grpSp>
      <p:grpSp>
        <p:nvGrpSpPr>
          <p:cNvPr id="20" name="q"/>
          <p:cNvGrpSpPr/>
          <p:nvPr/>
        </p:nvGrpSpPr>
        <p:grpSpPr>
          <a:xfrm>
            <a:off x="838200" y="4438650"/>
            <a:ext cx="10515600" cy="914400"/>
            <a:chOff x="838200" y="4438650"/>
            <a:chExt cx="10515600" cy="914400"/>
          </a:xfrm>
        </p:grpSpPr>
        <p:sp>
          <p:nvSpPr>
            <p:cNvPr id="16" name="Rectangle 16"/>
            <p:cNvSpPr/>
            <p:nvPr/>
          </p:nvSpPr>
          <p:spPr>
            <a:xfrm>
              <a:off x="838200" y="443865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43865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8606" y="46037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933956" y="4565650"/>
              <a:ext cx="87050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只算前 7 天，一共拿到多少颗星？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要同时记住两件事：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现在是第几组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一共过了几天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。最后一组可能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还没发完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就该停了。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五、金币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2254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4-10　金币（B0051，洛谷 P2669）</a:t>
            </a:r>
          </a:p>
        </p:txBody>
      </p:sp>
      <p:grpSp>
        <p:nvGrpSpPr>
          <p:cNvPr id="11" name="prob"/>
          <p:cNvGrpSpPr/>
          <p:nvPr/>
        </p:nvGrpSpPr>
        <p:grpSpPr>
          <a:xfrm>
            <a:off x="838200" y="2038350"/>
            <a:ext cx="10515600" cy="1219200"/>
            <a:chOff x="838200" y="2038350"/>
            <a:chExt cx="10515600" cy="12192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219200"/>
            </a:xfrm>
            <a:prstGeom prst="roundRect">
              <a:avLst>
                <a:gd name="adj" fmla="val 7812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146300"/>
              <a:ext cx="71048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国王发金币：第 1 天 1 枚；之后 2 天每天 2 枚；之后 3 天每天 3 枚……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k（k ≤ 10000），问前 k 天骑士一共拿到多少枚金币？</a:t>
              </a:r>
            </a:p>
          </p:txBody>
        </p:sp>
      </p:grpSp>
      <p:grpSp>
        <p:nvGrpSpPr>
          <p:cNvPr id="40" name="coins"/>
          <p:cNvGrpSpPr/>
          <p:nvPr/>
        </p:nvGrpSpPr>
        <p:grpSpPr>
          <a:xfrm>
            <a:off x="829818" y="3505200"/>
            <a:ext cx="4338066" cy="2228850"/>
            <a:chOff x="829818" y="3505200"/>
            <a:chExt cx="4338066" cy="2228850"/>
          </a:xfrm>
        </p:grpSpPr>
        <p:sp>
          <p:nvSpPr>
            <p:cNvPr id="12" name="TextBox 12"/>
            <p:cNvSpPr txBox="1"/>
            <p:nvPr/>
          </p:nvSpPr>
          <p:spPr>
            <a:xfrm>
              <a:off x="829818" y="360680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1 轮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752600" y="350520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908680" y="36068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526030" y="3632200"/>
              <a:ext cx="6513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1 天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818" y="419735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2 轮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1752600" y="409575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908680" y="41973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2305050" y="409575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2461130" y="41973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78480" y="4222750"/>
              <a:ext cx="87344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2~3 天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29818" y="478790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3 轮</a:t>
              </a:r>
            </a:p>
          </p:txBody>
        </p:sp>
        <p:sp>
          <p:nvSpPr>
            <p:cNvPr id="23" name="Ellipse 23"/>
            <p:cNvSpPr/>
            <p:nvPr/>
          </p:nvSpPr>
          <p:spPr>
            <a:xfrm>
              <a:off x="1752600" y="468630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908680" y="47879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Ellipse 25"/>
            <p:cNvSpPr/>
            <p:nvPr/>
          </p:nvSpPr>
          <p:spPr>
            <a:xfrm>
              <a:off x="2305050" y="468630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2461130" y="47879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7" name="Ellipse 27"/>
            <p:cNvSpPr/>
            <p:nvPr/>
          </p:nvSpPr>
          <p:spPr>
            <a:xfrm>
              <a:off x="2857500" y="468630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3013580" y="47879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630930" y="4813300"/>
              <a:ext cx="87344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4~6 天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29818" y="537845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4 轮</a:t>
              </a:r>
            </a:p>
          </p:txBody>
        </p:sp>
        <p:sp>
          <p:nvSpPr>
            <p:cNvPr id="31" name="Ellipse 31"/>
            <p:cNvSpPr/>
            <p:nvPr/>
          </p:nvSpPr>
          <p:spPr>
            <a:xfrm>
              <a:off x="1752600" y="527685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908680" y="53784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3" name="Ellipse 33"/>
            <p:cNvSpPr/>
            <p:nvPr/>
          </p:nvSpPr>
          <p:spPr>
            <a:xfrm>
              <a:off x="2305050" y="527685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2461130" y="53784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5" name="Ellipse 35"/>
            <p:cNvSpPr/>
            <p:nvPr/>
          </p:nvSpPr>
          <p:spPr>
            <a:xfrm>
              <a:off x="2857500" y="527685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3013580" y="53784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7" name="Ellipse 37"/>
            <p:cNvSpPr/>
            <p:nvPr/>
          </p:nvSpPr>
          <p:spPr>
            <a:xfrm>
              <a:off x="3409950" y="527685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3566030" y="53784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4183380" y="5403850"/>
              <a:ext cx="98450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7~10 天</a:t>
              </a:r>
            </a:p>
          </p:txBody>
        </p:sp>
      </p:grpSp>
      <p:grpSp>
        <p:nvGrpSpPr>
          <p:cNvPr id="49" name="sample"/>
          <p:cNvGrpSpPr/>
          <p:nvPr/>
        </p:nvGrpSpPr>
        <p:grpSpPr>
          <a:xfrm>
            <a:off x="8572500" y="3448050"/>
            <a:ext cx="2781300" cy="1257300"/>
            <a:chOff x="8572500" y="3448050"/>
            <a:chExt cx="2781300" cy="1257300"/>
          </a:xfrm>
        </p:grpSpPr>
        <p:sp>
          <p:nvSpPr>
            <p:cNvPr id="41" name="Rectangle 41"/>
            <p:cNvSpPr/>
            <p:nvPr/>
          </p:nvSpPr>
          <p:spPr>
            <a:xfrm>
              <a:off x="8572500" y="3448050"/>
              <a:ext cx="27813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42" name="Rectangle 42"/>
            <p:cNvSpPr/>
            <p:nvPr/>
          </p:nvSpPr>
          <p:spPr>
            <a:xfrm>
              <a:off x="8572500" y="3448050"/>
              <a:ext cx="2781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43" name="Rectangle 43"/>
            <p:cNvSpPr/>
            <p:nvPr/>
          </p:nvSpPr>
          <p:spPr>
            <a:xfrm>
              <a:off x="8572500" y="3638550"/>
              <a:ext cx="2781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44" name="Ellipse 44"/>
            <p:cNvSpPr/>
            <p:nvPr/>
          </p:nvSpPr>
          <p:spPr>
            <a:xfrm>
              <a:off x="8686800" y="35433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45" name="Ellipse 45"/>
            <p:cNvSpPr/>
            <p:nvPr/>
          </p:nvSpPr>
          <p:spPr>
            <a:xfrm>
              <a:off x="8877300" y="35433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46" name="Ellipse 46"/>
            <p:cNvSpPr/>
            <p:nvPr/>
          </p:nvSpPr>
          <p:spPr>
            <a:xfrm>
              <a:off x="9067800" y="35433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9366504" y="350520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8734806" y="3927475"/>
              <a:ext cx="26974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6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</p:grpSp>
      <p:grpSp>
        <p:nvGrpSpPr>
          <p:cNvPr id="51" name="tip"/>
          <p:cNvGrpSpPr/>
          <p:nvPr/>
        </p:nvGrpSpPr>
        <p:grpSpPr>
          <a:xfrm>
            <a:off x="830199" y="5734050"/>
            <a:ext cx="6545880" cy="308991"/>
            <a:chOff x="830199" y="5734050"/>
            <a:chExt cx="6545880" cy="308991"/>
          </a:xfrm>
        </p:grpSpPr>
        <p:sp>
          <p:nvSpPr>
            <p:cNvPr id="50" name="TextBox 50"/>
            <p:cNvSpPr txBox="1"/>
            <p:nvPr/>
          </p:nvSpPr>
          <p:spPr>
            <a:xfrm>
              <a:off x="830199" y="5734050"/>
              <a:ext cx="654588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一个圆是一天，圆里的数是当天的金币数；第 i 轮有 i 天，每天 i 枚。</a:t>
              </a:r>
            </a:p>
          </p:txBody>
        </p:sp>
      </p:grpSp>
      <p:grpSp>
        <p:nvGrpSpPr>
          <p:cNvPr id="53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52" name="TextBox 52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P57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五、金币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75097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 k = 7：最后一轮可能只发一部分</a:t>
            </a:r>
          </a:p>
        </p:txBody>
      </p:sp>
      <p:grpSp>
        <p:nvGrpSpPr>
          <p:cNvPr id="37" name="coins"/>
          <p:cNvGrpSpPr/>
          <p:nvPr/>
        </p:nvGrpSpPr>
        <p:grpSpPr>
          <a:xfrm>
            <a:off x="829818" y="2152650"/>
            <a:ext cx="4338066" cy="2228850"/>
            <a:chOff x="829818" y="2152650"/>
            <a:chExt cx="4338066" cy="2228850"/>
          </a:xfrm>
        </p:grpSpPr>
        <p:sp>
          <p:nvSpPr>
            <p:cNvPr id="9" name="TextBox 9"/>
            <p:cNvSpPr txBox="1"/>
            <p:nvPr/>
          </p:nvSpPr>
          <p:spPr>
            <a:xfrm>
              <a:off x="829818" y="225425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1 轮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752600" y="215265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908680" y="22542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526030" y="2279650"/>
              <a:ext cx="6513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1 天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818" y="284480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2 轮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1752600" y="274320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908680" y="28448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2305050" y="274320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461130" y="28448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078480" y="2870200"/>
              <a:ext cx="87344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2~3 天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29818" y="343535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3 轮</a:t>
              </a:r>
            </a:p>
          </p:txBody>
        </p:sp>
        <p:sp>
          <p:nvSpPr>
            <p:cNvPr id="20" name="Ellipse 20"/>
            <p:cNvSpPr/>
            <p:nvPr/>
          </p:nvSpPr>
          <p:spPr>
            <a:xfrm>
              <a:off x="1752600" y="333375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908680" y="34353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Ellipse 22"/>
            <p:cNvSpPr/>
            <p:nvPr/>
          </p:nvSpPr>
          <p:spPr>
            <a:xfrm>
              <a:off x="2305050" y="333375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461130" y="34353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Ellipse 24"/>
            <p:cNvSpPr/>
            <p:nvPr/>
          </p:nvSpPr>
          <p:spPr>
            <a:xfrm>
              <a:off x="2857500" y="333375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3013580" y="34353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630930" y="3460750"/>
              <a:ext cx="87344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4~6 天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29818" y="402590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4 轮</a:t>
              </a:r>
            </a:p>
          </p:txBody>
        </p:sp>
        <p:sp>
          <p:nvSpPr>
            <p:cNvPr id="28" name="Ellipse 28"/>
            <p:cNvSpPr/>
            <p:nvPr/>
          </p:nvSpPr>
          <p:spPr>
            <a:xfrm>
              <a:off x="1752600" y="3924300"/>
              <a:ext cx="457200" cy="457200"/>
            </a:xfrm>
            <a:prstGeom prst="ellipse">
              <a:avLst/>
            </a:prstGeom>
            <a:solidFill>
              <a:srgbClr val="F4C542"/>
            </a:solidFill>
            <a:ln w="19050">
              <a:solidFill>
                <a:srgbClr val="B8860B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908680" y="40259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0" name="Ellipse 30"/>
            <p:cNvSpPr/>
            <p:nvPr/>
          </p:nvSpPr>
          <p:spPr>
            <a:xfrm>
              <a:off x="2305050" y="3924300"/>
              <a:ext cx="457200" cy="4572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2461130" y="40259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Ellipse 32"/>
            <p:cNvSpPr/>
            <p:nvPr/>
          </p:nvSpPr>
          <p:spPr>
            <a:xfrm>
              <a:off x="2857500" y="3924300"/>
              <a:ext cx="457200" cy="4572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3013580" y="40259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4" name="Ellipse 34"/>
            <p:cNvSpPr/>
            <p:nvPr/>
          </p:nvSpPr>
          <p:spPr>
            <a:xfrm>
              <a:off x="3409950" y="3924300"/>
              <a:ext cx="457200" cy="4572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3566030" y="40259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4183380" y="4051300"/>
              <a:ext cx="98450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7~10 天</a:t>
              </a:r>
            </a:p>
          </p:txBody>
        </p:sp>
      </p:grpSp>
      <p:grpSp>
        <p:nvGrpSpPr>
          <p:cNvPr id="40" name="calc"/>
          <p:cNvGrpSpPr/>
          <p:nvPr/>
        </p:nvGrpSpPr>
        <p:grpSpPr>
          <a:xfrm>
            <a:off x="838200" y="4629150"/>
            <a:ext cx="10515600" cy="704850"/>
            <a:chOff x="838200" y="4629150"/>
            <a:chExt cx="10515600" cy="704850"/>
          </a:xfrm>
        </p:grpSpPr>
        <p:sp>
          <p:nvSpPr>
            <p:cNvPr id="38" name="Rectangle 38"/>
            <p:cNvSpPr/>
            <p:nvPr/>
          </p:nvSpPr>
          <p:spPr>
            <a:xfrm>
              <a:off x="838200" y="4629150"/>
              <a:ext cx="10515600" cy="704850"/>
            </a:xfrm>
            <a:prstGeom prst="roundRect">
              <a:avLst>
                <a:gd name="adj" fmla="val 1351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57656" y="4851400"/>
              <a:ext cx="86162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前 3 轮：1 + 4 + 9 =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14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枚，已经 6 天；第 7 天是第 4 轮的第 1 天，再发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枚。</a:t>
              </a:r>
            </a:p>
          </p:txBody>
        </p:sp>
      </p:grpSp>
      <p:grpSp>
        <p:nvGrpSpPr>
          <p:cNvPr id="42" name="ans"/>
          <p:cNvGrpSpPr/>
          <p:nvPr/>
        </p:nvGrpSpPr>
        <p:grpSpPr>
          <a:xfrm>
            <a:off x="828675" y="5581650"/>
            <a:ext cx="8379100" cy="367665"/>
            <a:chOff x="828675" y="5581650"/>
            <a:chExt cx="8379100" cy="367665"/>
          </a:xfrm>
        </p:grpSpPr>
        <p:sp>
          <p:nvSpPr>
            <p:cNvPr id="41" name="TextBox 41"/>
            <p:cNvSpPr txBox="1"/>
            <p:nvPr/>
          </p:nvSpPr>
          <p:spPr>
            <a:xfrm>
              <a:off x="828675" y="5581650"/>
              <a:ext cx="837910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预习问题的答案：14 + 4 = </a:t>
              </a:r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18</a:t>
              </a:r>
              <a:r>
                <a:rPr lang="zh-CN" sz="18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枚。第 4 轮后面 3 天还没到，</a:t>
              </a:r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不能算进去</a:t>
              </a:r>
              <a:r>
                <a:rPr lang="zh-CN" sz="18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五、金币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哪些数每轮重来，哪些数要一直记着？</a:t>
            </a:r>
          </a:p>
        </p:txBody>
      </p:sp>
      <p:grpSp>
        <p:nvGrpSpPr>
          <p:cNvPr id="13" name="thead-w"/>
          <p:cNvGrpSpPr/>
          <p:nvPr/>
        </p:nvGrpSpPr>
        <p:grpSpPr>
          <a:xfrm>
            <a:off x="838200" y="2038350"/>
            <a:ext cx="10515600" cy="571500"/>
            <a:chOff x="838200" y="20383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1904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变量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695956" y="2190496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记什么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124956" y="2190496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会不会重来？</a:t>
              </a:r>
            </a:p>
          </p:txBody>
        </p:sp>
      </p:grpSp>
      <p:grpSp>
        <p:nvGrpSpPr>
          <p:cNvPr id="31" name="table-w"/>
          <p:cNvGrpSpPr/>
          <p:nvPr/>
        </p:nvGrpSpPr>
        <p:grpSpPr>
          <a:xfrm>
            <a:off x="838200" y="2765425"/>
            <a:ext cx="5143500" cy="2711450"/>
            <a:chOff x="838200" y="2765425"/>
            <a:chExt cx="5143500" cy="2711450"/>
          </a:xfrm>
        </p:grpSpPr>
        <p:sp>
          <p:nvSpPr>
            <p:cNvPr id="14" name="TextBox 14"/>
            <p:cNvSpPr txBox="1"/>
            <p:nvPr/>
          </p:nvSpPr>
          <p:spPr>
            <a:xfrm>
              <a:off x="981456" y="27654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695956" y="2765425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第几轮，也是这轮每天发几枚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813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81350"/>
              <a:ext cx="51435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3369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695956" y="333692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这一轮的第几天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7528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456" y="3908425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day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695956" y="390842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一共发了几天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3243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324350"/>
              <a:ext cx="51435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456" y="4479925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coin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695956" y="4479925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一共发了多少金币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48958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81456" y="50514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695956" y="5051425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目标天数，输入的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54673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4" name="answers"/>
          <p:cNvGrpSpPr/>
          <p:nvPr/>
        </p:nvGrpSpPr>
        <p:grpSpPr>
          <a:xfrm>
            <a:off x="5981700" y="2765425"/>
            <a:ext cx="5372100" cy="2711450"/>
            <a:chOff x="5981700" y="2765425"/>
            <a:chExt cx="5372100" cy="2711450"/>
          </a:xfrm>
        </p:grpSpPr>
        <p:sp>
          <p:nvSpPr>
            <p:cNvPr id="32" name="Line 32"/>
            <p:cNvSpPr/>
            <p:nvPr/>
          </p:nvSpPr>
          <p:spPr>
            <a:xfrm>
              <a:off x="5981700" y="31813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5981700" y="3181350"/>
              <a:ext cx="53721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Line 34"/>
            <p:cNvSpPr/>
            <p:nvPr/>
          </p:nvSpPr>
          <p:spPr>
            <a:xfrm>
              <a:off x="5981700" y="37528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Line 35"/>
            <p:cNvSpPr/>
            <p:nvPr/>
          </p:nvSpPr>
          <p:spPr>
            <a:xfrm>
              <a:off x="5981700" y="43243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5981700" y="4324350"/>
              <a:ext cx="53721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Line 37"/>
            <p:cNvSpPr/>
            <p:nvPr/>
          </p:nvSpPr>
          <p:spPr>
            <a:xfrm>
              <a:off x="5981700" y="48958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Line 38"/>
            <p:cNvSpPr/>
            <p:nvPr/>
          </p:nvSpPr>
          <p:spPr>
            <a:xfrm>
              <a:off x="5981700" y="54673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6124956" y="2765425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每轮加 1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124956" y="3336925"/>
              <a:ext cx="17647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每轮从 1 重新数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124956" y="3908425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一直累计，不清零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124956" y="4479925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一直累计，不清零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124956" y="505142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不变</a:t>
              </a:r>
            </a:p>
          </p:txBody>
        </p:sp>
      </p:grpSp>
      <p:grpSp>
        <p:nvGrpSpPr>
          <p:cNvPr id="49" name="note"/>
          <p:cNvGrpSpPr/>
          <p:nvPr/>
        </p:nvGrpSpPr>
        <p:grpSpPr>
          <a:xfrm>
            <a:off x="838200" y="5638800"/>
            <a:ext cx="10515600" cy="571500"/>
            <a:chOff x="838200" y="5638800"/>
            <a:chExt cx="10515600" cy="571500"/>
          </a:xfrm>
        </p:grpSpPr>
        <p:sp>
          <p:nvSpPr>
            <p:cNvPr id="45" name="Rectangle 45"/>
            <p:cNvSpPr/>
            <p:nvPr/>
          </p:nvSpPr>
          <p:spPr>
            <a:xfrm>
              <a:off x="838200" y="56388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46" name="Rectangle 46"/>
            <p:cNvSpPr/>
            <p:nvPr/>
          </p:nvSpPr>
          <p:spPr>
            <a:xfrm>
              <a:off x="838200" y="56388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1038987" y="58039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小提醒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905762" y="5816600"/>
              <a:ext cx="5007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 只管这一轮，day 管整个过程，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两个可别混用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五、金币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外层数第几轮，内层数这一轮的每一天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7239000" cy="1524000"/>
            <a:chOff x="838200" y="2038350"/>
            <a:chExt cx="7239000" cy="15240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239000" cy="1524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52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187575"/>
              <a:ext cx="6213348" cy="12950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for (int i = 1; ; i++)   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第 i 轮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for (int j = 1; j &lt;= i; j++) {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这轮第 j 天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发这一天的金币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829056" y="3765550"/>
            <a:ext cx="4962144" cy="1533144"/>
            <a:chOff x="829056" y="3765550"/>
            <a:chExt cx="4962144" cy="153314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7655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内层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40957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4184650"/>
              <a:ext cx="3195828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1：内层做 1 次。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2：j 从 1 重新数，做 2 次。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i 轮就做 i 天。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6391656" y="3765550"/>
            <a:ext cx="4962144" cy="1533144"/>
            <a:chOff x="6391656" y="3765550"/>
            <a:chExt cx="4962144" cy="1533144"/>
          </a:xfrm>
        </p:grpSpPr>
        <p:sp>
          <p:nvSpPr>
            <p:cNvPr id="17" name="TextBox 17"/>
            <p:cNvSpPr txBox="1"/>
            <p:nvPr/>
          </p:nvSpPr>
          <p:spPr>
            <a:xfrm>
              <a:off x="6391656" y="376555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外层的条件空着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6400800" y="40957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391656" y="4184650"/>
              <a:ext cx="2567178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事先不知道要发几轮，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外层就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不写结束条件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发够 k 天，再让它停下。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五、金币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54824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一天做三件事：发金币、记天数、看够没够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4572000" cy="2314575"/>
            <a:chOff x="838200" y="2038350"/>
            <a:chExt cx="4572000" cy="23145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4572000" cy="23145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3145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193925"/>
              <a:ext cx="3425000" cy="20958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coin += i;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day++;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(day == k) {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coin &lt;&lt; endl;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s1"/>
          <p:cNvGrpSpPr/>
          <p:nvPr/>
        </p:nvGrpSpPr>
        <p:grpSpPr>
          <a:xfrm>
            <a:off x="5829300" y="2114550"/>
            <a:ext cx="5524500" cy="952500"/>
            <a:chOff x="5829300" y="2114550"/>
            <a:chExt cx="5524500" cy="952500"/>
          </a:xfrm>
        </p:grpSpPr>
        <p:sp>
          <p:nvSpPr>
            <p:cNvPr id="13" name="Rectangle 13"/>
            <p:cNvSpPr/>
            <p:nvPr/>
          </p:nvSpPr>
          <p:spPr>
            <a:xfrm>
              <a:off x="5829300" y="2114550"/>
              <a:ext cx="5524500" cy="952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5991225" y="22764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083732" y="23199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448806" y="22987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发金币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087999" y="2686050"/>
              <a:ext cx="287681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这一天发 i 枚，加到 coin 上。</a:t>
              </a:r>
            </a:p>
          </p:txBody>
        </p:sp>
      </p:grpSp>
      <p:grpSp>
        <p:nvGrpSpPr>
          <p:cNvPr id="24" name="s2"/>
          <p:cNvGrpSpPr/>
          <p:nvPr/>
        </p:nvGrpSpPr>
        <p:grpSpPr>
          <a:xfrm>
            <a:off x="5829300" y="3219450"/>
            <a:ext cx="5524500" cy="952500"/>
            <a:chOff x="5829300" y="3219450"/>
            <a:chExt cx="5524500" cy="952500"/>
          </a:xfrm>
        </p:grpSpPr>
        <p:sp>
          <p:nvSpPr>
            <p:cNvPr id="19" name="Rectangle 19"/>
            <p:cNvSpPr/>
            <p:nvPr/>
          </p:nvSpPr>
          <p:spPr>
            <a:xfrm>
              <a:off x="5829300" y="3219450"/>
              <a:ext cx="5524500" cy="952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5991225" y="33813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083732" y="34248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448806" y="3403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记天数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087999" y="3790950"/>
              <a:ext cx="210045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过完一天，day 加 1。</a:t>
              </a:r>
            </a:p>
          </p:txBody>
        </p:sp>
      </p:grpSp>
      <p:grpSp>
        <p:nvGrpSpPr>
          <p:cNvPr id="30" name="s3"/>
          <p:cNvGrpSpPr/>
          <p:nvPr/>
        </p:nvGrpSpPr>
        <p:grpSpPr>
          <a:xfrm>
            <a:off x="5829300" y="4324350"/>
            <a:ext cx="5524500" cy="952500"/>
            <a:chOff x="5829300" y="4324350"/>
            <a:chExt cx="5524500" cy="952500"/>
          </a:xfrm>
        </p:grpSpPr>
        <p:sp>
          <p:nvSpPr>
            <p:cNvPr id="25" name="Rectangle 25"/>
            <p:cNvSpPr/>
            <p:nvPr/>
          </p:nvSpPr>
          <p:spPr>
            <a:xfrm>
              <a:off x="5829300" y="4324350"/>
              <a:ext cx="5524500" cy="952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5991225" y="44862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083732" y="45297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448806" y="45085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看够没够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087999" y="4895850"/>
              <a:ext cx="456777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day == k 就是发够了：输出 coin，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0;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5" name="note"/>
          <p:cNvGrpSpPr/>
          <p:nvPr/>
        </p:nvGrpSpPr>
        <p:grpSpPr>
          <a:xfrm>
            <a:off x="838200" y="5562600"/>
            <a:ext cx="10515600" cy="571500"/>
            <a:chOff x="838200" y="5562600"/>
            <a:chExt cx="10515600" cy="571500"/>
          </a:xfrm>
        </p:grpSpPr>
        <p:sp>
          <p:nvSpPr>
            <p:cNvPr id="31" name="Rectangle 31"/>
            <p:cNvSpPr/>
            <p:nvPr/>
          </p:nvSpPr>
          <p:spPr>
            <a:xfrm>
              <a:off x="838200" y="55626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55626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8987" y="57277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小提醒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905762" y="5740400"/>
              <a:ext cx="584091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先发金币、记天数，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检查，第 k 天的金币才算得进去。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五、金币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金币：完整程序（和书上一样）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096000" cy="3876675"/>
            <a:chOff x="838200" y="2038350"/>
            <a:chExt cx="6096000" cy="38766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3876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876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222500"/>
              <a:ext cx="3996690" cy="3627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k, coin = 0, day = 0;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k;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for (int i = 1; ; i++)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    for (int j = 1; j &lt;= i; j++) {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coin += i; day++;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if (day == k)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    cout &lt;&lt; coin &lt;&lt; endl;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        return 0;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}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}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344156" y="1993900"/>
            <a:ext cx="4009644" cy="1493076"/>
            <a:chOff x="7344156" y="1993900"/>
            <a:chExt cx="4009644" cy="1493076"/>
          </a:xfrm>
        </p:grpSpPr>
        <p:sp>
          <p:nvSpPr>
            <p:cNvPr id="13" name="TextBox 13"/>
            <p:cNvSpPr txBox="1"/>
            <p:nvPr/>
          </p:nvSpPr>
          <p:spPr>
            <a:xfrm>
              <a:off x="7344156" y="19939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353300" y="2324100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344537" y="2425700"/>
              <a:ext cx="2638806" cy="1061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day、coin 在循环外准备，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整个过程一直累计。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内层每做一次，就是一天。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7344156" y="3784600"/>
            <a:ext cx="4009644" cy="1493076"/>
            <a:chOff x="7344156" y="3784600"/>
            <a:chExt cx="4009644" cy="1493076"/>
          </a:xfrm>
        </p:grpSpPr>
        <p:sp>
          <p:nvSpPr>
            <p:cNvPr id="17" name="TextBox 17"/>
            <p:cNvSpPr txBox="1"/>
            <p:nvPr/>
          </p:nvSpPr>
          <p:spPr>
            <a:xfrm>
              <a:off x="7344156" y="3784600"/>
              <a:ext cx="10741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return 0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353300" y="4114800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344537" y="4216400"/>
              <a:ext cx="1983486" cy="1061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main 里执行它，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整个程序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立刻结束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后面的天不会再发。</a:t>
              </a:r>
            </a:p>
          </p:txBody>
        </p:sp>
      </p:grpSp>
      <p:grpSp>
        <p:nvGrpSpPr>
          <p:cNvPr id="22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1" name="TextBox 21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P58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五、金币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7785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 k = 7，一天一天跟着走</a:t>
            </a:r>
          </a:p>
        </p:txBody>
      </p:sp>
      <p:grpSp>
        <p:nvGrpSpPr>
          <p:cNvPr id="15" name="thead-w"/>
          <p:cNvGrpSpPr/>
          <p:nvPr/>
        </p:nvGrpSpPr>
        <p:grpSpPr>
          <a:xfrm>
            <a:off x="838200" y="2038350"/>
            <a:ext cx="10515600" cy="476250"/>
            <a:chOff x="838200" y="2038350"/>
            <a:chExt cx="10515600" cy="4762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476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148713"/>
              <a:ext cx="867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220468" y="2148713"/>
              <a:ext cx="867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j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58718" y="2148713"/>
              <a:ext cx="47156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coin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316218" y="2148713"/>
              <a:ext cx="4015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day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21218" y="2148713"/>
              <a:ext cx="12184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day == 7 ？</a:t>
              </a:r>
            </a:p>
          </p:txBody>
        </p:sp>
      </p:grpSp>
      <p:grpSp>
        <p:nvGrpSpPr>
          <p:cNvPr id="40" name="table-w"/>
          <p:cNvGrpSpPr/>
          <p:nvPr/>
        </p:nvGrpSpPr>
        <p:grpSpPr>
          <a:xfrm>
            <a:off x="838200" y="2625725"/>
            <a:ext cx="2476500" cy="3232150"/>
            <a:chOff x="838200" y="2625725"/>
            <a:chExt cx="2476500" cy="3232150"/>
          </a:xfrm>
        </p:grpSpPr>
        <p:sp>
          <p:nvSpPr>
            <p:cNvPr id="16" name="TextBox 16"/>
            <p:cNvSpPr txBox="1"/>
            <p:nvPr/>
          </p:nvSpPr>
          <p:spPr>
            <a:xfrm>
              <a:off x="982218" y="26257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220468" y="26257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299085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2990850"/>
              <a:ext cx="24765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2218" y="31019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220468" y="31019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346710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2218" y="35782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220468" y="35782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394335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3943350"/>
              <a:ext cx="24765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2218" y="40544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220468" y="40544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41960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82218" y="45307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220468" y="45307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38200" y="489585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838200" y="4895850"/>
              <a:ext cx="24765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2218" y="50069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220468" y="50069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838200" y="537210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982218" y="54832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2220468" y="54832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9" name="Line 39"/>
            <p:cNvSpPr/>
            <p:nvPr/>
          </p:nvSpPr>
          <p:spPr>
            <a:xfrm>
              <a:off x="838200" y="584835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72" name="answers"/>
          <p:cNvGrpSpPr/>
          <p:nvPr/>
        </p:nvGrpSpPr>
        <p:grpSpPr>
          <a:xfrm>
            <a:off x="3314700" y="2625725"/>
            <a:ext cx="8039100" cy="3232150"/>
            <a:chOff x="3314700" y="2625725"/>
            <a:chExt cx="8039100" cy="3232150"/>
          </a:xfrm>
        </p:grpSpPr>
        <p:sp>
          <p:nvSpPr>
            <p:cNvPr id="41" name="Line 41"/>
            <p:cNvSpPr/>
            <p:nvPr/>
          </p:nvSpPr>
          <p:spPr>
            <a:xfrm>
              <a:off x="3314700" y="299085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Rectangle 42"/>
            <p:cNvSpPr/>
            <p:nvPr/>
          </p:nvSpPr>
          <p:spPr>
            <a:xfrm>
              <a:off x="3314700" y="2990850"/>
              <a:ext cx="80391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3" name="Line 43"/>
            <p:cNvSpPr/>
            <p:nvPr/>
          </p:nvSpPr>
          <p:spPr>
            <a:xfrm>
              <a:off x="3314700" y="346710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4" name="Line 44"/>
            <p:cNvSpPr/>
            <p:nvPr/>
          </p:nvSpPr>
          <p:spPr>
            <a:xfrm>
              <a:off x="3314700" y="394335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5" name="Rectangle 45"/>
            <p:cNvSpPr/>
            <p:nvPr/>
          </p:nvSpPr>
          <p:spPr>
            <a:xfrm>
              <a:off x="3314700" y="3943350"/>
              <a:ext cx="80391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6" name="Line 46"/>
            <p:cNvSpPr/>
            <p:nvPr/>
          </p:nvSpPr>
          <p:spPr>
            <a:xfrm>
              <a:off x="3314700" y="441960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7" name="Line 47"/>
            <p:cNvSpPr/>
            <p:nvPr/>
          </p:nvSpPr>
          <p:spPr>
            <a:xfrm>
              <a:off x="3314700" y="489585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8" name="Rectangle 48"/>
            <p:cNvSpPr/>
            <p:nvPr/>
          </p:nvSpPr>
          <p:spPr>
            <a:xfrm>
              <a:off x="3314700" y="4895850"/>
              <a:ext cx="80391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9" name="Line 49"/>
            <p:cNvSpPr/>
            <p:nvPr/>
          </p:nvSpPr>
          <p:spPr>
            <a:xfrm>
              <a:off x="3314700" y="537210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0" name="Line 50"/>
            <p:cNvSpPr/>
            <p:nvPr/>
          </p:nvSpPr>
          <p:spPr>
            <a:xfrm>
              <a:off x="3314700" y="584835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3458718" y="2625725"/>
              <a:ext cx="93801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+ 1 = 1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6316218" y="262572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221218" y="26257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不是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3458718" y="3101975"/>
              <a:ext cx="93801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+ 2 = 3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6316218" y="310197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8221218" y="31019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不是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3458718" y="3578225"/>
              <a:ext cx="93801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 + 2 = 5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6316218" y="357822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8221218" y="35782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不是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3458718" y="4054475"/>
              <a:ext cx="93801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 + 3 = 8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6316218" y="405447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8221218" y="40544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不是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3458718" y="4530725"/>
              <a:ext cx="106629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 + 3 = 11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6316218" y="453072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8221218" y="45307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不是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3458718" y="5006975"/>
              <a:ext cx="11945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11 + 3 = 14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6316218" y="500697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8221218" y="50069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不是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3458718" y="5483225"/>
              <a:ext cx="11945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14 + 4 = 18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6316218" y="548322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8221218" y="5483225"/>
              <a:ext cx="189814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是：输出 18，结束</a:t>
              </a:r>
            </a:p>
          </p:txBody>
        </p:sp>
      </p:grpSp>
      <p:grpSp>
        <p:nvGrpSpPr>
          <p:cNvPr id="74" name="end"/>
          <p:cNvGrpSpPr/>
          <p:nvPr/>
        </p:nvGrpSpPr>
        <p:grpSpPr>
          <a:xfrm>
            <a:off x="829437" y="6007100"/>
            <a:ext cx="5328622" cy="337376"/>
            <a:chOff x="829437" y="6007100"/>
            <a:chExt cx="5328622" cy="337376"/>
          </a:xfrm>
        </p:grpSpPr>
        <p:sp>
          <p:nvSpPr>
            <p:cNvPr id="73" name="TextBox 73"/>
            <p:cNvSpPr txBox="1"/>
            <p:nvPr/>
          </p:nvSpPr>
          <p:spPr>
            <a:xfrm>
              <a:off x="829437" y="6007100"/>
              <a:ext cx="53286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 不会走到 2，第 4 轮后面 3 天的金币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不会</a:t>
              </a:r>
              <a:r>
                <a:rPr lang="zh-CN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加进去。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五、金币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98011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 return 0; 换成 break;，行不行？</a:t>
            </a:r>
          </a:p>
        </p:txBody>
      </p:sp>
      <p:grpSp>
        <p:nvGrpSpPr>
          <p:cNvPr id="14" name="b"/>
          <p:cNvGrpSpPr/>
          <p:nvPr/>
        </p:nvGrpSpPr>
        <p:grpSpPr>
          <a:xfrm>
            <a:off x="838200" y="2038350"/>
            <a:ext cx="5067300" cy="2381250"/>
            <a:chOff x="838200" y="2038350"/>
            <a:chExt cx="5067300" cy="23812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067300" cy="2381250"/>
            </a:xfrm>
            <a:prstGeom prst="roundRect">
              <a:avLst>
                <a:gd name="adj" fmla="val 48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506730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8579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break;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8037" y="2717800"/>
              <a:ext cx="3731006" cy="1480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 那一讲见过它。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写在循环里，只跳出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最近的一层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这里只结束 j 的循环，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 i 又进入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下一轮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，接着发。</a:t>
              </a:r>
            </a:p>
          </p:txBody>
        </p:sp>
      </p:grpSp>
      <p:grpSp>
        <p:nvGrpSpPr>
          <p:cNvPr id="20" name="r"/>
          <p:cNvGrpSpPr/>
          <p:nvPr/>
        </p:nvGrpSpPr>
        <p:grpSpPr>
          <a:xfrm>
            <a:off x="6286500" y="2038350"/>
            <a:ext cx="5067300" cy="2381250"/>
            <a:chOff x="6286500" y="2038350"/>
            <a:chExt cx="5067300" cy="2381250"/>
          </a:xfrm>
        </p:grpSpPr>
        <p:sp>
          <p:nvSpPr>
            <p:cNvPr id="15" name="Rectangle 15"/>
            <p:cNvSpPr/>
            <p:nvPr/>
          </p:nvSpPr>
          <p:spPr>
            <a:xfrm>
              <a:off x="6286500" y="2038350"/>
              <a:ext cx="5067300" cy="2381250"/>
            </a:xfrm>
            <a:prstGeom prst="roundRect">
              <a:avLst>
                <a:gd name="adj" fmla="val 48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0383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86500" y="2324100"/>
              <a:ext cx="50673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86906" y="2155825"/>
              <a:ext cx="12141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return 0;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06337" y="2717800"/>
              <a:ext cx="2857246" cy="1480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写在 main 里，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整个程序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直接结束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外面还有几层循环都不管了。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这里要的就是全部结束。</a:t>
              </a:r>
            </a:p>
          </p:txBody>
        </p:sp>
      </p:grpSp>
      <p:grpSp>
        <p:nvGrpSpPr>
          <p:cNvPr id="24" name="tip"/>
          <p:cNvGrpSpPr/>
          <p:nvPr/>
        </p:nvGrpSpPr>
        <p:grpSpPr>
          <a:xfrm>
            <a:off x="838200" y="4705350"/>
            <a:ext cx="10515600" cy="914400"/>
            <a:chOff x="838200" y="4705350"/>
            <a:chExt cx="10515600" cy="914400"/>
          </a:xfrm>
        </p:grpSpPr>
        <p:sp>
          <p:nvSpPr>
            <p:cNvPr id="21" name="Rectangle 21"/>
            <p:cNvSpPr/>
            <p:nvPr/>
          </p:nvSpPr>
          <p:spPr>
            <a:xfrm>
              <a:off x="838200" y="470535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606" y="48704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记一记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933956" y="4832350"/>
              <a:ext cx="48188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看到 break，先找它管的是哪一层循环；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想让整个程序结束，在 main 里用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0;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五、金币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金币练习：从变量的意思找答案</a:t>
            </a:r>
          </a:p>
        </p:txBody>
      </p:sp>
      <p:grpSp>
        <p:nvGrpSpPr>
          <p:cNvPr id="10" name="q1"/>
          <p:cNvGrpSpPr/>
          <p:nvPr/>
        </p:nvGrpSpPr>
        <p:grpSpPr>
          <a:xfrm>
            <a:off x="829056" y="2089150"/>
            <a:ext cx="3306516" cy="352044"/>
            <a:chOff x="829056" y="2089150"/>
            <a:chExt cx="3306516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89150"/>
              <a:ext cx="33065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输入 k = 4，应该输出多少？</a:t>
              </a:r>
            </a:p>
          </p:txBody>
        </p:sp>
      </p:grpSp>
      <p:grpSp>
        <p:nvGrpSpPr>
          <p:cNvPr id="13" name="a1"/>
          <p:cNvGrpSpPr/>
          <p:nvPr/>
        </p:nvGrpSpPr>
        <p:grpSpPr>
          <a:xfrm>
            <a:off x="838200" y="2495550"/>
            <a:ext cx="10515600" cy="609600"/>
            <a:chOff x="838200" y="2495550"/>
            <a:chExt cx="10515600" cy="609600"/>
          </a:xfrm>
        </p:grpSpPr>
        <p:sp>
          <p:nvSpPr>
            <p:cNvPr id="11" name="Rectangle 11"/>
            <p:cNvSpPr/>
            <p:nvPr/>
          </p:nvSpPr>
          <p:spPr>
            <a:xfrm>
              <a:off x="838200" y="2495550"/>
              <a:ext cx="105156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58037" y="2692400"/>
              <a:ext cx="78385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答：前 4 天发 1、2、2、3 枚，1 + 2 + 2 + 3 =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。第 4 天是第 3 轮第 1 天。</a:t>
              </a:r>
            </a:p>
          </p:txBody>
        </p:sp>
      </p:grpSp>
      <p:grpSp>
        <p:nvGrpSpPr>
          <p:cNvPr id="15" name="q2-w"/>
          <p:cNvGrpSpPr/>
          <p:nvPr/>
        </p:nvGrpSpPr>
        <p:grpSpPr>
          <a:xfrm>
            <a:off x="829056" y="3422650"/>
            <a:ext cx="4825232" cy="352044"/>
            <a:chOff x="829056" y="3422650"/>
            <a:chExt cx="4825232" cy="352044"/>
          </a:xfrm>
        </p:grpSpPr>
        <p:sp>
          <p:nvSpPr>
            <p:cNvPr id="14" name="TextBox 14"/>
            <p:cNvSpPr txBox="1"/>
            <p:nvPr/>
          </p:nvSpPr>
          <p:spPr>
            <a:xfrm>
              <a:off x="829056" y="3422650"/>
              <a:ext cx="48252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② 把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coin += i;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改成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coin += j;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，对吗？</a:t>
              </a:r>
            </a:p>
          </p:txBody>
        </p:sp>
      </p:grpSp>
      <p:grpSp>
        <p:nvGrpSpPr>
          <p:cNvPr id="18" name="a2"/>
          <p:cNvGrpSpPr/>
          <p:nvPr/>
        </p:nvGrpSpPr>
        <p:grpSpPr>
          <a:xfrm>
            <a:off x="838200" y="3829050"/>
            <a:ext cx="10515600" cy="609600"/>
            <a:chOff x="838200" y="3829050"/>
            <a:chExt cx="10515600" cy="609600"/>
          </a:xfrm>
        </p:grpSpPr>
        <p:sp>
          <p:nvSpPr>
            <p:cNvPr id="16" name="Rectangle 16"/>
            <p:cNvSpPr/>
            <p:nvPr/>
          </p:nvSpPr>
          <p:spPr>
            <a:xfrm>
              <a:off x="838200" y="3829050"/>
              <a:ext cx="105156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58037" y="4025900"/>
              <a:ext cx="719546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答：不对。j 是这轮第几天，i 才是每天发几枚，第 i 轮每天都发 i 枚。</a:t>
              </a:r>
            </a:p>
          </p:txBody>
        </p:sp>
      </p:grpSp>
      <p:grpSp>
        <p:nvGrpSpPr>
          <p:cNvPr id="20" name="q3-w"/>
          <p:cNvGrpSpPr/>
          <p:nvPr/>
        </p:nvGrpSpPr>
        <p:grpSpPr>
          <a:xfrm>
            <a:off x="829056" y="4756150"/>
            <a:ext cx="4284867" cy="352044"/>
            <a:chOff x="829056" y="4756150"/>
            <a:chExt cx="4284867" cy="352044"/>
          </a:xfrm>
        </p:grpSpPr>
        <p:sp>
          <p:nvSpPr>
            <p:cNvPr id="19" name="TextBox 19"/>
            <p:cNvSpPr txBox="1"/>
            <p:nvPr/>
          </p:nvSpPr>
          <p:spPr>
            <a:xfrm>
              <a:off x="829056" y="4756150"/>
              <a:ext cx="42848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③ 在每轮开始时写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day = 0;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，会怎样？</a:t>
              </a:r>
            </a:p>
          </p:txBody>
        </p:sp>
      </p:grpSp>
      <p:grpSp>
        <p:nvGrpSpPr>
          <p:cNvPr id="23" name="a3"/>
          <p:cNvGrpSpPr/>
          <p:nvPr/>
        </p:nvGrpSpPr>
        <p:grpSpPr>
          <a:xfrm>
            <a:off x="838200" y="5162550"/>
            <a:ext cx="10515600" cy="609600"/>
            <a:chOff x="838200" y="5162550"/>
            <a:chExt cx="10515600" cy="609600"/>
          </a:xfrm>
        </p:grpSpPr>
        <p:sp>
          <p:nvSpPr>
            <p:cNvPr id="21" name="Rectangle 21"/>
            <p:cNvSpPr/>
            <p:nvPr/>
          </p:nvSpPr>
          <p:spPr>
            <a:xfrm>
              <a:off x="838200" y="5162550"/>
              <a:ext cx="105156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58037" y="5359400"/>
              <a:ext cx="71838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答：前面的天数被清掉，day 不再是一共过了几天，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停的位置就错了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五、金币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两层循环，一定很慢吗？</a:t>
            </a:r>
          </a:p>
        </p:txBody>
      </p:sp>
      <p:grpSp>
        <p:nvGrpSpPr>
          <p:cNvPr id="11" name="a"/>
          <p:cNvGrpSpPr/>
          <p:nvPr/>
        </p:nvGrpSpPr>
        <p:grpSpPr>
          <a:xfrm>
            <a:off x="838200" y="2038350"/>
            <a:ext cx="10515600" cy="1257300"/>
            <a:chOff x="838200" y="2038350"/>
            <a:chExt cx="10515600" cy="12573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257300"/>
            </a:xfrm>
            <a:prstGeom prst="roundRect">
              <a:avLst>
                <a:gd name="adj" fmla="val 909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94994" y="2178050"/>
              <a:ext cx="4180332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内层每做一次，就是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一天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，day 加 1；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day 从 0 加到 k，程序就结束了。</a:t>
              </a:r>
            </a:p>
          </p:txBody>
        </p:sp>
      </p:grpSp>
      <p:grpSp>
        <p:nvGrpSpPr>
          <p:cNvPr id="15" name="b"/>
          <p:cNvGrpSpPr/>
          <p:nvPr/>
        </p:nvGrpSpPr>
        <p:grpSpPr>
          <a:xfrm>
            <a:off x="838200" y="3543300"/>
            <a:ext cx="10515600" cy="571500"/>
            <a:chOff x="838200" y="3543300"/>
            <a:chExt cx="10515600" cy="571500"/>
          </a:xfrm>
        </p:grpSpPr>
        <p:sp>
          <p:nvSpPr>
            <p:cNvPr id="12" name="Rectangle 12"/>
            <p:cNvSpPr/>
            <p:nvPr/>
          </p:nvSpPr>
          <p:spPr>
            <a:xfrm>
              <a:off x="838200" y="35433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606" y="37084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05356" y="3708400"/>
              <a:ext cx="706786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发金币这件事，一共只做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k 次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。k 最大 10000，一眨眼就算完了。</a:t>
              </a:r>
            </a:p>
          </p:txBody>
        </p:sp>
      </p:grpSp>
      <p:grpSp>
        <p:nvGrpSpPr>
          <p:cNvPr id="20" name="c"/>
          <p:cNvGrpSpPr/>
          <p:nvPr/>
        </p:nvGrpSpPr>
        <p:grpSpPr>
          <a:xfrm>
            <a:off x="838200" y="4438650"/>
            <a:ext cx="10515600" cy="914400"/>
            <a:chOff x="838200" y="4438650"/>
            <a:chExt cx="10515600" cy="914400"/>
          </a:xfrm>
        </p:grpSpPr>
        <p:sp>
          <p:nvSpPr>
            <p:cNvPr id="16" name="Rectangle 16"/>
            <p:cNvSpPr/>
            <p:nvPr/>
          </p:nvSpPr>
          <p:spPr>
            <a:xfrm>
              <a:off x="838200" y="443865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43865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8606" y="46037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小窍门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933956" y="4565650"/>
              <a:ext cx="438454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估计程序要跑多久，别只数“有几层循环”，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要看最里面的事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一共做了几次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第六部分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832296" y="3111500"/>
            <a:ext cx="452740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4-13 质数口袋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221872" y="4038600"/>
            <a:ext cx="5748256" cy="308991"/>
            <a:chOff x="3221872" y="4038600"/>
            <a:chExt cx="5748256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221872" y="4038600"/>
              <a:ext cx="574825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收拾书包 · 什么是质数 · 试除到平方根 · break 和 continue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六、质数口袋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书包容量有限，什么东西可以放进去？</a:t>
            </a:r>
          </a:p>
        </p:txBody>
      </p:sp>
      <p:grpSp>
        <p:nvGrpSpPr>
          <p:cNvPr id="11" name="story"/>
          <p:cNvGrpSpPr/>
          <p:nvPr/>
        </p:nvGrpSpPr>
        <p:grpSpPr>
          <a:xfrm>
            <a:off x="838200" y="2038350"/>
            <a:ext cx="10515600" cy="1257300"/>
            <a:chOff x="838200" y="2038350"/>
            <a:chExt cx="10515600" cy="12573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257300"/>
            </a:xfrm>
            <a:prstGeom prst="roundRect">
              <a:avLst>
                <a:gd name="adj" fmla="val 909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94994" y="2178050"/>
              <a:ext cx="4477512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收拾书包时，先决定这件东西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要不要带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再看书包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还装不装得下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7" name="c1"/>
          <p:cNvGrpSpPr/>
          <p:nvPr/>
        </p:nvGrpSpPr>
        <p:grpSpPr>
          <a:xfrm>
            <a:off x="838200" y="3543300"/>
            <a:ext cx="3352800" cy="1485900"/>
            <a:chOff x="838200" y="3543300"/>
            <a:chExt cx="3352800" cy="1485900"/>
          </a:xfrm>
        </p:grpSpPr>
        <p:sp>
          <p:nvSpPr>
            <p:cNvPr id="12" name="Rectangle 12"/>
            <p:cNvSpPr/>
            <p:nvPr/>
          </p:nvSpPr>
          <p:spPr>
            <a:xfrm>
              <a:off x="838200" y="3543300"/>
              <a:ext cx="3352800" cy="1485900"/>
            </a:xfrm>
            <a:prstGeom prst="roundRect">
              <a:avLst>
                <a:gd name="adj" fmla="val 7692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54330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82905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606" y="366077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不要带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58037" y="4356100"/>
              <a:ext cx="2796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放到一边，接着看下一件。</a:t>
              </a:r>
            </a:p>
          </p:txBody>
        </p:sp>
      </p:grpSp>
      <p:grpSp>
        <p:nvGrpSpPr>
          <p:cNvPr id="23" name="c2"/>
          <p:cNvGrpSpPr/>
          <p:nvPr/>
        </p:nvGrpSpPr>
        <p:grpSpPr>
          <a:xfrm>
            <a:off x="4419600" y="3543300"/>
            <a:ext cx="3352800" cy="1485900"/>
            <a:chOff x="4419600" y="3543300"/>
            <a:chExt cx="3352800" cy="1485900"/>
          </a:xfrm>
        </p:grpSpPr>
        <p:sp>
          <p:nvSpPr>
            <p:cNvPr id="18" name="Rectangle 18"/>
            <p:cNvSpPr/>
            <p:nvPr/>
          </p:nvSpPr>
          <p:spPr>
            <a:xfrm>
              <a:off x="4419600" y="3543300"/>
              <a:ext cx="3352800" cy="1485900"/>
            </a:xfrm>
            <a:prstGeom prst="roundRect">
              <a:avLst>
                <a:gd name="adj" fmla="val 7692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19600" y="354330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4419600" y="3829050"/>
              <a:ext cx="33528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620006" y="366077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要带，也装得下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639437" y="4356100"/>
              <a:ext cx="3027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放进书包，记一下装了多少。</a:t>
              </a:r>
            </a:p>
          </p:txBody>
        </p:sp>
      </p:grpSp>
      <p:grpSp>
        <p:nvGrpSpPr>
          <p:cNvPr id="29" name="c3"/>
          <p:cNvGrpSpPr/>
          <p:nvPr/>
        </p:nvGrpSpPr>
        <p:grpSpPr>
          <a:xfrm>
            <a:off x="8001000" y="3543300"/>
            <a:ext cx="3352800" cy="1485900"/>
            <a:chOff x="8001000" y="3543300"/>
            <a:chExt cx="3352800" cy="1485900"/>
          </a:xfrm>
        </p:grpSpPr>
        <p:sp>
          <p:nvSpPr>
            <p:cNvPr id="24" name="Rectangle 24"/>
            <p:cNvSpPr/>
            <p:nvPr/>
          </p:nvSpPr>
          <p:spPr>
            <a:xfrm>
              <a:off x="8001000" y="3543300"/>
              <a:ext cx="3352800" cy="1485900"/>
            </a:xfrm>
            <a:prstGeom prst="roundRect">
              <a:avLst>
                <a:gd name="adj" fmla="val 7692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001000" y="354330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001000" y="3829050"/>
              <a:ext cx="335280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201406" y="3660775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要带，可装不下了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220837" y="43561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不收拾了。</a:t>
              </a:r>
            </a:p>
          </p:txBody>
        </p:sp>
      </p:grpSp>
      <p:grpSp>
        <p:nvGrpSpPr>
          <p:cNvPr id="33" name="game"/>
          <p:cNvGrpSpPr/>
          <p:nvPr/>
        </p:nvGrpSpPr>
        <p:grpSpPr>
          <a:xfrm>
            <a:off x="838200" y="5257800"/>
            <a:ext cx="10515600" cy="571500"/>
            <a:chOff x="838200" y="5257800"/>
            <a:chExt cx="10515600" cy="571500"/>
          </a:xfrm>
        </p:grpSpPr>
        <p:sp>
          <p:nvSpPr>
            <p:cNvPr id="30" name="Rectangle 30"/>
            <p:cNvSpPr/>
            <p:nvPr/>
          </p:nvSpPr>
          <p:spPr>
            <a:xfrm>
              <a:off x="838200" y="52578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8606" y="54229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数字游戏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162556" y="5422900"/>
              <a:ext cx="68273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今天的“书包”只收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质数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，而且装进去的数加起来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不能超过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容量。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六、质数口袋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91202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4-13　质数口袋（B0053，洛谷 P5723）</a:t>
            </a:r>
          </a:p>
        </p:txBody>
      </p:sp>
      <p:grpSp>
        <p:nvGrpSpPr>
          <p:cNvPr id="11" name="prob"/>
          <p:cNvGrpSpPr/>
          <p:nvPr/>
        </p:nvGrpSpPr>
        <p:grpSpPr>
          <a:xfrm>
            <a:off x="838200" y="2038350"/>
            <a:ext cx="10515600" cy="1676400"/>
            <a:chOff x="838200" y="2038350"/>
            <a:chExt cx="10515600" cy="16764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676400"/>
            </a:xfrm>
            <a:prstGeom prst="roundRect">
              <a:avLst>
                <a:gd name="adj" fmla="val 5682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184400"/>
              <a:ext cx="7402068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 A 的口袋只装质数。他从 2 开始，按顺序判断每个自然数是不是质数，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是质数就装进口袋。口袋里所有数的和不能超过 L（1 ≤ L ≤ 100000）。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从小到大输出装进去的质数，每个一行，最后输出一共装了几个。</a:t>
              </a:r>
            </a:p>
          </p:txBody>
        </p:sp>
      </p:grpSp>
      <p:grpSp>
        <p:nvGrpSpPr>
          <p:cNvPr id="20" name="sample"/>
          <p:cNvGrpSpPr/>
          <p:nvPr/>
        </p:nvGrpSpPr>
        <p:grpSpPr>
          <a:xfrm>
            <a:off x="838200" y="4114800"/>
            <a:ext cx="5334000" cy="1485900"/>
            <a:chOff x="838200" y="4114800"/>
            <a:chExt cx="5334000" cy="1485900"/>
          </a:xfrm>
        </p:grpSpPr>
        <p:sp>
          <p:nvSpPr>
            <p:cNvPr id="12" name="Rectangle 12"/>
            <p:cNvSpPr/>
            <p:nvPr/>
          </p:nvSpPr>
          <p:spPr>
            <a:xfrm>
              <a:off x="838200" y="4114800"/>
              <a:ext cx="5334000" cy="1485900"/>
            </a:xfrm>
            <a:prstGeom prst="roundRect">
              <a:avLst>
                <a:gd name="adj" fmla="val 512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4114800"/>
              <a:ext cx="5334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4305300"/>
              <a:ext cx="5334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952500" y="4210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1143000" y="4210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1333500" y="4210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632204" y="4171950"/>
              <a:ext cx="21122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样例（实际每个数各占一行）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01268" y="4622800"/>
              <a:ext cx="3474339" cy="894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100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2  3  5  7  11  13  17  19  23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</p:grpSp>
      <p:grpSp>
        <p:nvGrpSpPr>
          <p:cNvPr id="25" name="q"/>
          <p:cNvGrpSpPr/>
          <p:nvPr/>
        </p:nvGrpSpPr>
        <p:grpSpPr>
          <a:xfrm>
            <a:off x="6477000" y="4114800"/>
            <a:ext cx="4876800" cy="1219200"/>
            <a:chOff x="6477000" y="4114800"/>
            <a:chExt cx="4876800" cy="1219200"/>
          </a:xfrm>
        </p:grpSpPr>
        <p:sp>
          <p:nvSpPr>
            <p:cNvPr id="21" name="Rectangle 21"/>
            <p:cNvSpPr/>
            <p:nvPr/>
          </p:nvSpPr>
          <p:spPr>
            <a:xfrm>
              <a:off x="6477000" y="4114800"/>
              <a:ext cx="4876800" cy="1219200"/>
            </a:xfrm>
            <a:prstGeom prst="roundRect">
              <a:avLst>
                <a:gd name="adj" fmla="val 6250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77000" y="4114800"/>
              <a:ext cx="47625" cy="1219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677787" y="42799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544562" y="4241800"/>
              <a:ext cx="220192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+ 3 + … + 23 = 100，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正好装满。为什么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29 不能装进去？</a:t>
              </a:r>
            </a:p>
          </p:txBody>
        </p:sp>
      </p:grpSp>
      <p:grpSp>
        <p:nvGrpSpPr>
          <p:cNvPr id="27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6" name="TextBox 26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六、质数口袋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51582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9 块饼干能每组 3 块分完，7 块呢？</a:t>
            </a:r>
          </a:p>
        </p:txBody>
      </p:sp>
      <p:grpSp>
        <p:nvGrpSpPr>
          <p:cNvPr id="22" name="cookie9"/>
          <p:cNvGrpSpPr/>
          <p:nvPr/>
        </p:nvGrpSpPr>
        <p:grpSpPr>
          <a:xfrm>
            <a:off x="829437" y="2095500"/>
            <a:ext cx="4885563" cy="1048576"/>
            <a:chOff x="829437" y="2095500"/>
            <a:chExt cx="4885563" cy="1048576"/>
          </a:xfrm>
        </p:grpSpPr>
        <p:sp>
          <p:nvSpPr>
            <p:cNvPr id="9" name="Ellipse 9"/>
            <p:cNvSpPr/>
            <p:nvPr/>
          </p:nvSpPr>
          <p:spPr>
            <a:xfrm>
              <a:off x="9334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4287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19240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26098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31051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36004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42862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7815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52768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76300" y="2095500"/>
              <a:ext cx="1485900" cy="57150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2552700" y="2095500"/>
              <a:ext cx="1485900" cy="57150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4229100" y="2095500"/>
              <a:ext cx="1485900" cy="57150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29437" y="2806700"/>
              <a:ext cx="37106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 ÷ 3 = 3，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分完了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：3 是 9 的因数。</a:t>
              </a:r>
            </a:p>
          </p:txBody>
        </p:sp>
      </p:grpSp>
      <p:grpSp>
        <p:nvGrpSpPr>
          <p:cNvPr id="33" name="cookie7"/>
          <p:cNvGrpSpPr/>
          <p:nvPr/>
        </p:nvGrpSpPr>
        <p:grpSpPr>
          <a:xfrm>
            <a:off x="6277737" y="2095500"/>
            <a:ext cx="4451640" cy="1048576"/>
            <a:chOff x="6277737" y="2095500"/>
            <a:chExt cx="4451640" cy="1048576"/>
          </a:xfrm>
        </p:grpSpPr>
        <p:sp>
          <p:nvSpPr>
            <p:cNvPr id="23" name="Ellipse 23"/>
            <p:cNvSpPr/>
            <p:nvPr/>
          </p:nvSpPr>
          <p:spPr>
            <a:xfrm>
              <a:off x="63817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24" name="Ellipse 24"/>
            <p:cNvSpPr/>
            <p:nvPr/>
          </p:nvSpPr>
          <p:spPr>
            <a:xfrm>
              <a:off x="68770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25" name="Ellipse 25"/>
            <p:cNvSpPr/>
            <p:nvPr/>
          </p:nvSpPr>
          <p:spPr>
            <a:xfrm>
              <a:off x="73723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80581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85534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28" name="Ellipse 28"/>
            <p:cNvSpPr/>
            <p:nvPr/>
          </p:nvSpPr>
          <p:spPr>
            <a:xfrm>
              <a:off x="90487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29" name="Ellipse 29"/>
            <p:cNvSpPr/>
            <p:nvPr/>
          </p:nvSpPr>
          <p:spPr>
            <a:xfrm>
              <a:off x="9734550" y="2190750"/>
              <a:ext cx="381000" cy="381000"/>
            </a:xfrm>
            <a:prstGeom prst="ellipse">
              <a:avLst/>
            </a:pr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6324600" y="2095500"/>
              <a:ext cx="1485900" cy="57150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8001000" y="2095500"/>
              <a:ext cx="1485900" cy="57150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277737" y="2806700"/>
              <a:ext cx="445164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每组 3 块，还剩 1 块：3 不是 7 的因数。</a:t>
              </a:r>
            </a:p>
          </p:txBody>
        </p:sp>
      </p:grpSp>
      <p:grpSp>
        <p:nvGrpSpPr>
          <p:cNvPr id="50" name="def"/>
          <p:cNvGrpSpPr/>
          <p:nvPr/>
        </p:nvGrpSpPr>
        <p:grpSpPr>
          <a:xfrm>
            <a:off x="838200" y="3333750"/>
            <a:ext cx="10515600" cy="2066925"/>
            <a:chOff x="838200" y="3333750"/>
            <a:chExt cx="10515600" cy="2066925"/>
          </a:xfrm>
        </p:grpSpPr>
        <p:sp>
          <p:nvSpPr>
            <p:cNvPr id="34" name="Rectangle 34"/>
            <p:cNvSpPr/>
            <p:nvPr/>
          </p:nvSpPr>
          <p:spPr>
            <a:xfrm>
              <a:off x="838200" y="333375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3458718" y="346316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例子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49718" y="346316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说法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82218" y="39782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质数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3458718" y="3978275"/>
              <a:ext cx="342635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2、3、5、7（因数只有 1 和自己）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49718" y="3978275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大于 1，只能被 1 和自己整除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838200" y="43624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838200" y="43624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982218" y="44926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合数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3458718" y="4492625"/>
              <a:ext cx="2126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9（因数有 1、3、9）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649718" y="4492625"/>
              <a:ext cx="22046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大于 1，还有别的因数</a:t>
              </a:r>
            </a:p>
          </p:txBody>
        </p:sp>
        <p:sp>
          <p:nvSpPr>
            <p:cNvPr id="45" name="Line 45"/>
            <p:cNvSpPr/>
            <p:nvPr/>
          </p:nvSpPr>
          <p:spPr>
            <a:xfrm>
              <a:off x="838200" y="48768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982218" y="500697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3458718" y="5006975"/>
              <a:ext cx="109406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因数只有 1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7649718" y="5006975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既不是质数，也不是合数</a:t>
              </a:r>
            </a:p>
          </p:txBody>
        </p:sp>
        <p:sp>
          <p:nvSpPr>
            <p:cNvPr id="49" name="Line 49"/>
            <p:cNvSpPr/>
            <p:nvPr/>
          </p:nvSpPr>
          <p:spPr>
            <a:xfrm>
              <a:off x="838200" y="5391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4" name="note"/>
          <p:cNvGrpSpPr/>
          <p:nvPr/>
        </p:nvGrpSpPr>
        <p:grpSpPr>
          <a:xfrm>
            <a:off x="838200" y="5467350"/>
            <a:ext cx="10515600" cy="552450"/>
            <a:chOff x="838200" y="5467350"/>
            <a:chExt cx="10515600" cy="552450"/>
          </a:xfrm>
        </p:grpSpPr>
        <p:sp>
          <p:nvSpPr>
            <p:cNvPr id="51" name="Rectangle 51"/>
            <p:cNvSpPr/>
            <p:nvPr/>
          </p:nvSpPr>
          <p:spPr>
            <a:xfrm>
              <a:off x="838200" y="54673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1039749" y="56388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649349" y="5638800"/>
              <a:ext cx="808614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P61“如何判断 i 是否为质数”一段下画线，旁写：1 既不是质数也不是合数。</a:t>
              </a:r>
            </a:p>
          </p:txBody>
        </p:sp>
      </p:grpSp>
      <p:grpSp>
        <p:nvGrpSpPr>
          <p:cNvPr id="56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55" name="TextBox 55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六、质数口袋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怎样判断：把中间的数都试着除一遍</a:t>
            </a:r>
          </a:p>
        </p:txBody>
      </p:sp>
      <p:grpSp>
        <p:nvGrpSpPr>
          <p:cNvPr id="11" name="how"/>
          <p:cNvGrpSpPr/>
          <p:nvPr/>
        </p:nvGrpSpPr>
        <p:grpSpPr>
          <a:xfrm>
            <a:off x="838200" y="2038350"/>
            <a:ext cx="10515600" cy="876300"/>
            <a:chOff x="838200" y="2038350"/>
            <a:chExt cx="10515600" cy="8763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876300"/>
            </a:xfrm>
            <a:prstGeom prst="roundRect">
              <a:avLst>
                <a:gd name="adj" fmla="val 1304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95756" y="2101850"/>
              <a:ext cx="5698998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对要判断的数 i，让 j 从 2 开始试，看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% j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是不是 0。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余数是 0，就是能整除，j 是 i 的因数。</a:t>
              </a:r>
            </a:p>
          </p:txBody>
        </p:sp>
      </p:grpSp>
      <p:grpSp>
        <p:nvGrpSpPr>
          <p:cNvPr id="17" name="e9"/>
          <p:cNvGrpSpPr/>
          <p:nvPr/>
        </p:nvGrpSpPr>
        <p:grpSpPr>
          <a:xfrm>
            <a:off x="838200" y="3143250"/>
            <a:ext cx="5067300" cy="2000250"/>
            <a:chOff x="838200" y="3143250"/>
            <a:chExt cx="5067300" cy="2000250"/>
          </a:xfrm>
        </p:grpSpPr>
        <p:sp>
          <p:nvSpPr>
            <p:cNvPr id="12" name="Rectangle 12"/>
            <p:cNvSpPr/>
            <p:nvPr/>
          </p:nvSpPr>
          <p:spPr>
            <a:xfrm>
              <a:off x="838200" y="3143250"/>
              <a:ext cx="5067300" cy="2000250"/>
            </a:xfrm>
            <a:prstGeom prst="roundRect">
              <a:avLst>
                <a:gd name="adj" fmla="val 571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1432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429000"/>
              <a:ext cx="50673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606" y="3260725"/>
              <a:ext cx="5271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 = 9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57656" y="3784600"/>
              <a:ext cx="3184398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9 % 2 = 1，不能整除；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9 % 3 =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，找到因数 3！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 不是质数，后面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不用再试了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3" name="e7"/>
          <p:cNvGrpSpPr/>
          <p:nvPr/>
        </p:nvGrpSpPr>
        <p:grpSpPr>
          <a:xfrm>
            <a:off x="6286500" y="3143250"/>
            <a:ext cx="5067300" cy="2000250"/>
            <a:chOff x="6286500" y="3143250"/>
            <a:chExt cx="5067300" cy="2000250"/>
          </a:xfrm>
        </p:grpSpPr>
        <p:sp>
          <p:nvSpPr>
            <p:cNvPr id="18" name="Rectangle 18"/>
            <p:cNvSpPr/>
            <p:nvPr/>
          </p:nvSpPr>
          <p:spPr>
            <a:xfrm>
              <a:off x="6286500" y="3143250"/>
              <a:ext cx="5067300" cy="2000250"/>
            </a:xfrm>
            <a:prstGeom prst="roundRect">
              <a:avLst>
                <a:gd name="adj" fmla="val 571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286500" y="31432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286500" y="3429000"/>
              <a:ext cx="50673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486906" y="3260725"/>
              <a:ext cx="5271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 = 7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505956" y="3784600"/>
              <a:ext cx="2121408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 = 2、3、4、5、6，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都不能整除 7，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所以 7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是质数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8" name="q"/>
          <p:cNvGrpSpPr/>
          <p:nvPr/>
        </p:nvGrpSpPr>
        <p:grpSpPr>
          <a:xfrm>
            <a:off x="838200" y="5391150"/>
            <a:ext cx="10515600" cy="571500"/>
            <a:chOff x="838200" y="5391150"/>
            <a:chExt cx="10515600" cy="571500"/>
          </a:xfrm>
        </p:grpSpPr>
        <p:sp>
          <p:nvSpPr>
            <p:cNvPr id="24" name="Rectangle 24"/>
            <p:cNvSpPr/>
            <p:nvPr/>
          </p:nvSpPr>
          <p:spPr>
            <a:xfrm>
              <a:off x="838200" y="53911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53911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606" y="55562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933956" y="5556250"/>
              <a:ext cx="616099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要是 i 很大，比如 9973，难道要从 2 一直试到 9972 吗？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六、质数口袋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0662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因数是成对出现的：看看 36</a:t>
            </a:r>
          </a:p>
        </p:txBody>
      </p:sp>
      <p:grpSp>
        <p:nvGrpSpPr>
          <p:cNvPr id="19" name="pairs"/>
          <p:cNvGrpSpPr/>
          <p:nvPr/>
        </p:nvGrpSpPr>
        <p:grpSpPr>
          <a:xfrm>
            <a:off x="838200" y="2190750"/>
            <a:ext cx="10439400" cy="914400"/>
            <a:chOff x="838200" y="2190750"/>
            <a:chExt cx="10439400" cy="914400"/>
          </a:xfrm>
        </p:grpSpPr>
        <p:sp>
          <p:nvSpPr>
            <p:cNvPr id="9" name="Rectangle 9"/>
            <p:cNvSpPr/>
            <p:nvPr/>
          </p:nvSpPr>
          <p:spPr>
            <a:xfrm>
              <a:off x="838200" y="2190750"/>
              <a:ext cx="1905000" cy="914400"/>
            </a:xfrm>
            <a:prstGeom prst="roundRect">
              <a:avLst>
                <a:gd name="adj" fmla="val 125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245413" y="2470150"/>
              <a:ext cx="10905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 × 36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2971800" y="2190750"/>
              <a:ext cx="1905000" cy="914400"/>
            </a:xfrm>
            <a:prstGeom prst="roundRect">
              <a:avLst>
                <a:gd name="adj" fmla="val 125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379013" y="2470150"/>
              <a:ext cx="10905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 × 18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5105400" y="2190750"/>
              <a:ext cx="1905000" cy="914400"/>
            </a:xfrm>
            <a:prstGeom prst="roundRect">
              <a:avLst>
                <a:gd name="adj" fmla="val 125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512613" y="2470150"/>
              <a:ext cx="10905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 × 12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7239000" y="2190750"/>
              <a:ext cx="1905000" cy="914400"/>
            </a:xfrm>
            <a:prstGeom prst="roundRect">
              <a:avLst>
                <a:gd name="adj" fmla="val 125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735062" y="2470150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 × 9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9372600" y="2190750"/>
              <a:ext cx="1905000" cy="9144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68662" y="2470150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 × 6</a:t>
              </a:r>
            </a:p>
          </p:txBody>
        </p:sp>
      </p:grpSp>
      <p:grpSp>
        <p:nvGrpSpPr>
          <p:cNvPr id="21" name="e"/>
          <p:cNvGrpSpPr/>
          <p:nvPr/>
        </p:nvGrpSpPr>
        <p:grpSpPr>
          <a:xfrm>
            <a:off x="829056" y="3352800"/>
            <a:ext cx="6156198" cy="752094"/>
            <a:chOff x="829056" y="3352800"/>
            <a:chExt cx="6156198" cy="752094"/>
          </a:xfrm>
        </p:grpSpPr>
        <p:sp>
          <p:nvSpPr>
            <p:cNvPr id="20" name="TextBox 20"/>
            <p:cNvSpPr txBox="1"/>
            <p:nvPr/>
          </p:nvSpPr>
          <p:spPr>
            <a:xfrm>
              <a:off x="829056" y="3352800"/>
              <a:ext cx="615619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每一对相乘都等于 36。6 × 6 = 36，6 就是 36 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平方根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两个因数要是都比 6 大，乘起来一定比 36 大，凑不成一对。</a:t>
              </a:r>
            </a:p>
          </p:txBody>
        </p:sp>
      </p:grpSp>
      <p:grpSp>
        <p:nvGrpSpPr>
          <p:cNvPr id="25" name="so"/>
          <p:cNvGrpSpPr/>
          <p:nvPr/>
        </p:nvGrpSpPr>
        <p:grpSpPr>
          <a:xfrm>
            <a:off x="838200" y="4629150"/>
            <a:ext cx="10515600" cy="914400"/>
            <a:chOff x="838200" y="4629150"/>
            <a:chExt cx="10515600" cy="914400"/>
          </a:xfrm>
        </p:grpSpPr>
        <p:sp>
          <p:nvSpPr>
            <p:cNvPr id="22" name="Rectangle 22"/>
            <p:cNvSpPr/>
            <p:nvPr/>
          </p:nvSpPr>
          <p:spPr>
            <a:xfrm>
              <a:off x="838200" y="462915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606" y="47942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705356" y="4756150"/>
              <a:ext cx="691057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每一对因数里，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至少有一个不大于平方根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只要从 2 试到平方根，有因数的话一定能找到，后面一半不用试了。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六、质数口袋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试到平方根就够了，等号不能丢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096000" cy="619125"/>
            <a:chOff x="838200" y="2038350"/>
            <a:chExt cx="6096000" cy="6191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619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082" y="2203450"/>
              <a:ext cx="499689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j = 2; j * j &lt;= i; j++)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420356" y="1993900"/>
            <a:ext cx="3933444" cy="1493076"/>
            <a:chOff x="7420356" y="1993900"/>
            <a:chExt cx="3933444" cy="1493076"/>
          </a:xfrm>
        </p:grpSpPr>
        <p:sp>
          <p:nvSpPr>
            <p:cNvPr id="13" name="TextBox 13"/>
            <p:cNvSpPr txBox="1"/>
            <p:nvPr/>
          </p:nvSpPr>
          <p:spPr>
            <a:xfrm>
              <a:off x="7420356" y="1993900"/>
              <a:ext cx="15091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为什么写 j * j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429500" y="2324100"/>
              <a:ext cx="3924300" cy="9525"/>
            </a:xfrm>
            <a:custGeom>
              <a:avLst/>
              <a:gdLst/>
              <a:ahLst/>
              <a:cxnLst/>
              <a:rect l="l" t="t" r="r" b="b"/>
              <a:pathLst>
                <a:path w="3924300" h="9525">
                  <a:moveTo>
                    <a:pt x="0" y="0"/>
                  </a:moveTo>
                  <a:lnTo>
                    <a:pt x="3924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420737" y="2425700"/>
              <a:ext cx="2638806" cy="1061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“j 不超过 i 的平方根”，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就是“j × j 不超过 i”。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书上说：乘法比开平方快。</a:t>
              </a:r>
            </a:p>
          </p:txBody>
        </p:sp>
      </p:grpSp>
      <p:grpSp>
        <p:nvGrpSpPr>
          <p:cNvPr id="21" name="eq"/>
          <p:cNvGrpSpPr/>
          <p:nvPr/>
        </p:nvGrpSpPr>
        <p:grpSpPr>
          <a:xfrm>
            <a:off x="838200" y="3143250"/>
            <a:ext cx="6096000" cy="1257300"/>
            <a:chOff x="838200" y="3143250"/>
            <a:chExt cx="6096000" cy="1257300"/>
          </a:xfrm>
        </p:grpSpPr>
        <p:sp>
          <p:nvSpPr>
            <p:cNvPr id="17" name="Rectangle 17"/>
            <p:cNvSpPr/>
            <p:nvPr/>
          </p:nvSpPr>
          <p:spPr>
            <a:xfrm>
              <a:off x="838200" y="3143250"/>
              <a:ext cx="6096000" cy="12573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143250"/>
              <a:ext cx="47625" cy="1257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8606" y="330835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等号不能丢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391156" y="3270250"/>
              <a:ext cx="2887218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49 时一定要试 j = 7，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因为 7 × 7 = 49。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写成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 * j &lt; i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就漏掉了。</a:t>
              </a:r>
            </a:p>
          </p:txBody>
        </p:sp>
      </p:grpSp>
      <p:grpSp>
        <p:nvGrpSpPr>
          <p:cNvPr id="25" name="save"/>
          <p:cNvGrpSpPr/>
          <p:nvPr/>
        </p:nvGrpSpPr>
        <p:grpSpPr>
          <a:xfrm>
            <a:off x="838200" y="4743450"/>
            <a:ext cx="10515600" cy="571500"/>
            <a:chOff x="838200" y="4743450"/>
            <a:chExt cx="10515600" cy="571500"/>
          </a:xfrm>
        </p:grpSpPr>
        <p:sp>
          <p:nvSpPr>
            <p:cNvPr id="22" name="Rectangle 22"/>
            <p:cNvSpPr/>
            <p:nvPr/>
          </p:nvSpPr>
          <p:spPr>
            <a:xfrm>
              <a:off x="838200" y="47434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606" y="49085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省了多少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162556" y="4908550"/>
              <a:ext cx="72150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 9973：原来要试 9971 个数，现在只试到 99，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一百个都不到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9" name="note"/>
          <p:cNvGrpSpPr/>
          <p:nvPr/>
        </p:nvGrpSpPr>
        <p:grpSpPr>
          <a:xfrm>
            <a:off x="838200" y="5486400"/>
            <a:ext cx="10515600" cy="552450"/>
            <a:chOff x="838200" y="5486400"/>
            <a:chExt cx="10515600" cy="552450"/>
          </a:xfrm>
        </p:grpSpPr>
        <p:sp>
          <p:nvSpPr>
            <p:cNvPr id="26" name="Rectangle 26"/>
            <p:cNvSpPr/>
            <p:nvPr/>
          </p:nvSpPr>
          <p:spPr>
            <a:xfrm>
              <a:off x="838200" y="54864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749" y="56578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9349" y="5657850"/>
              <a:ext cx="660487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P62 第一段 j*j≤i 旁写上：试到平方根就够了，等号不能丢。</a:t>
              </a:r>
            </a:p>
          </p:txBody>
        </p:sp>
      </p:grpSp>
      <p:grpSp>
        <p:nvGrpSpPr>
          <p:cNvPr id="31" name="bookref"/>
          <p:cNvGrpSpPr/>
          <p:nvPr/>
        </p:nvGrpSpPr>
        <p:grpSpPr>
          <a:xfrm>
            <a:off x="10292182" y="6121400"/>
            <a:ext cx="1068476" cy="264033"/>
            <a:chOff x="10292182" y="6121400"/>
            <a:chExt cx="1068476" cy="264033"/>
          </a:xfrm>
        </p:grpSpPr>
        <p:sp>
          <p:nvSpPr>
            <p:cNvPr id="30" name="TextBox 30"/>
            <p:cNvSpPr txBox="1"/>
            <p:nvPr/>
          </p:nvSpPr>
          <p:spPr>
            <a:xfrm>
              <a:off x="10292182" y="6121400"/>
              <a:ext cx="10684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P61–62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六、质数口袋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试除的结果，怎样记下来？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715000" cy="2152650"/>
            <a:chOff x="838200" y="2038350"/>
            <a:chExt cx="5715000" cy="21526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715000" cy="2152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152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187575"/>
              <a:ext cx="4041648" cy="19236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is_prime = 1;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j = 2; j * j &lt;= i; j++)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(i % j == 0)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is_prime = 0;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</a:p>
          </p:txBody>
        </p:sp>
      </p:grpSp>
      <p:grpSp>
        <p:nvGrpSpPr>
          <p:cNvPr id="16" name="life"/>
          <p:cNvGrpSpPr/>
          <p:nvPr/>
        </p:nvGrpSpPr>
        <p:grpSpPr>
          <a:xfrm>
            <a:off x="7039356" y="1993900"/>
            <a:ext cx="4314444" cy="1855025"/>
            <a:chOff x="7039356" y="1993900"/>
            <a:chExt cx="4314444" cy="1855025"/>
          </a:xfrm>
        </p:grpSpPr>
        <p:sp>
          <p:nvSpPr>
            <p:cNvPr id="13" name="TextBox 13"/>
            <p:cNvSpPr txBox="1"/>
            <p:nvPr/>
          </p:nvSpPr>
          <p:spPr>
            <a:xfrm>
              <a:off x="7039356" y="199390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像打勾的小方框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048500" y="2324100"/>
              <a:ext cx="4305300" cy="9525"/>
            </a:xfrm>
            <a:custGeom>
              <a:avLst/>
              <a:gdLst/>
              <a:ahLst/>
              <a:cxnLst/>
              <a:rect l="l" t="t" r="r" b="b"/>
              <a:pathLst>
                <a:path w="4305300" h="9525">
                  <a:moveTo>
                    <a:pt x="0" y="0"/>
                  </a:moveTo>
                  <a:lnTo>
                    <a:pt x="4305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039737" y="2425700"/>
              <a:ext cx="2758948" cy="14232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先打上勾：1，假设是质数。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试除时找到因数，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就把勾划掉：改成 0，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再用 break 停止试除。</a:t>
              </a:r>
            </a:p>
          </p:txBody>
        </p:sp>
      </p:grpSp>
      <p:grpSp>
        <p:nvGrpSpPr>
          <p:cNvPr id="20" name="i2"/>
          <p:cNvGrpSpPr/>
          <p:nvPr/>
        </p:nvGrpSpPr>
        <p:grpSpPr>
          <a:xfrm>
            <a:off x="838200" y="4572000"/>
            <a:ext cx="10515600" cy="571500"/>
            <a:chOff x="838200" y="4572000"/>
            <a:chExt cx="10515600" cy="571500"/>
          </a:xfrm>
        </p:grpSpPr>
        <p:sp>
          <p:nvSpPr>
            <p:cNvPr id="17" name="Rectangle 17"/>
            <p:cNvSpPr/>
            <p:nvPr/>
          </p:nvSpPr>
          <p:spPr>
            <a:xfrm>
              <a:off x="838200" y="4572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8987" y="4749800"/>
              <a:ext cx="80825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i = 2 时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201037" y="4749800"/>
              <a:ext cx="727650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× 2 ≤ 2 不成立，一次也不试，is_prime 还是 1，2 是质数，正好对。</a:t>
              </a:r>
            </a:p>
          </p:txBody>
        </p:sp>
      </p:grpSp>
      <p:grpSp>
        <p:nvGrpSpPr>
          <p:cNvPr id="24" name="same"/>
          <p:cNvGrpSpPr/>
          <p:nvPr/>
        </p:nvGrpSpPr>
        <p:grpSpPr>
          <a:xfrm>
            <a:off x="838200" y="5353050"/>
            <a:ext cx="10515600" cy="561975"/>
            <a:chOff x="838200" y="5353050"/>
            <a:chExt cx="10515600" cy="561975"/>
          </a:xfrm>
        </p:grpSpPr>
        <p:sp>
          <p:nvSpPr>
            <p:cNvPr id="21" name="Rectangle 21"/>
            <p:cNvSpPr/>
            <p:nvPr/>
          </p:nvSpPr>
          <p:spPr>
            <a:xfrm>
              <a:off x="838200" y="53530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9368" y="55213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668018" y="5521325"/>
              <a:ext cx="640280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书上用 int 的 1 和 0 当记号；用 bool 的 true 和 false 也一样。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六、质数口袋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每个新的数，都要重新打上勾</a:t>
            </a:r>
          </a:p>
        </p:txBody>
      </p:sp>
      <p:grpSp>
        <p:nvGrpSpPr>
          <p:cNvPr id="13" name="bad"/>
          <p:cNvGrpSpPr/>
          <p:nvPr/>
        </p:nvGrpSpPr>
        <p:grpSpPr>
          <a:xfrm>
            <a:off x="838200" y="2038350"/>
            <a:ext cx="10515600" cy="571500"/>
            <a:chOff x="838200" y="20383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034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933956" y="2203450"/>
              <a:ext cx="72150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 4 时，记号改成了 0。接着判断 5，要是还用这个 0，会怎样？</a:t>
              </a:r>
            </a:p>
          </p:txBody>
        </p:sp>
      </p:grpSp>
      <p:grpSp>
        <p:nvGrpSpPr>
          <p:cNvPr id="19" name="a"/>
          <p:cNvGrpSpPr/>
          <p:nvPr/>
        </p:nvGrpSpPr>
        <p:grpSpPr>
          <a:xfrm>
            <a:off x="838200" y="3009900"/>
            <a:ext cx="5067300" cy="2190750"/>
            <a:chOff x="838200" y="3009900"/>
            <a:chExt cx="5067300" cy="2190750"/>
          </a:xfrm>
        </p:grpSpPr>
        <p:sp>
          <p:nvSpPr>
            <p:cNvPr id="14" name="Rectangle 14"/>
            <p:cNvSpPr/>
            <p:nvPr/>
          </p:nvSpPr>
          <p:spPr>
            <a:xfrm>
              <a:off x="838200" y="3009900"/>
              <a:ext cx="5067300" cy="2190750"/>
            </a:xfrm>
            <a:prstGeom prst="roundRect">
              <a:avLst>
                <a:gd name="adj" fmla="val 521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00990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295650"/>
              <a:ext cx="50673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38606" y="312737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每轮重来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57656" y="3676650"/>
              <a:ext cx="2836926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is_prime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只管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当前这个 i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所以外层每一轮开始，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都要重新设成 1。</a:t>
              </a:r>
            </a:p>
          </p:txBody>
        </p:sp>
      </p:grpSp>
      <p:grpSp>
        <p:nvGrpSpPr>
          <p:cNvPr id="25" name="b"/>
          <p:cNvGrpSpPr/>
          <p:nvPr/>
        </p:nvGrpSpPr>
        <p:grpSpPr>
          <a:xfrm>
            <a:off x="6286500" y="3009900"/>
            <a:ext cx="5067300" cy="2190750"/>
            <a:chOff x="6286500" y="3009900"/>
            <a:chExt cx="5067300" cy="2190750"/>
          </a:xfrm>
        </p:grpSpPr>
        <p:sp>
          <p:nvSpPr>
            <p:cNvPr id="20" name="Rectangle 20"/>
            <p:cNvSpPr/>
            <p:nvPr/>
          </p:nvSpPr>
          <p:spPr>
            <a:xfrm>
              <a:off x="6286500" y="3009900"/>
              <a:ext cx="5067300" cy="2190750"/>
            </a:xfrm>
            <a:prstGeom prst="roundRect">
              <a:avLst>
                <a:gd name="adj" fmla="val 521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286500" y="300990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286500" y="3295650"/>
              <a:ext cx="50673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486906" y="312737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一直累计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505956" y="3676650"/>
              <a:ext cx="2761488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load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：已经装进去的和；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：已经装了几个。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它们在循环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外面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清零一次。</a:t>
              </a:r>
            </a:p>
          </p:txBody>
        </p:sp>
      </p:grpSp>
      <p:grpSp>
        <p:nvGrpSpPr>
          <p:cNvPr id="27" name="link"/>
          <p:cNvGrpSpPr/>
          <p:nvPr/>
        </p:nvGrpSpPr>
        <p:grpSpPr>
          <a:xfrm>
            <a:off x="829437" y="5511800"/>
            <a:ext cx="5656839" cy="337376"/>
            <a:chOff x="829437" y="5511800"/>
            <a:chExt cx="5656839" cy="337376"/>
          </a:xfrm>
        </p:grpSpPr>
        <p:sp>
          <p:nvSpPr>
            <p:cNvPr id="26" name="TextBox 26"/>
            <p:cNvSpPr txBox="1"/>
            <p:nvPr/>
          </p:nvSpPr>
          <p:spPr>
            <a:xfrm>
              <a:off x="829437" y="5511800"/>
              <a:ext cx="565683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这和金币题一样：j 每轮重来，day 和 coin 一直累计。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六、质数口袋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先算一算装不装得下，再真的装进去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096000" cy="1524000"/>
            <a:chOff x="838200" y="2038350"/>
            <a:chExt cx="6096000" cy="15240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1524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52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187575"/>
              <a:ext cx="4578858" cy="12950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if (i + load &gt; L) break;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装不下了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i &lt;&lt; endl;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ans++;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load += i;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420356" y="1993900"/>
            <a:ext cx="3933444" cy="1493076"/>
            <a:chOff x="7420356" y="1993900"/>
            <a:chExt cx="3933444" cy="1493076"/>
          </a:xfrm>
        </p:grpSpPr>
        <p:sp>
          <p:nvSpPr>
            <p:cNvPr id="13" name="TextBox 13"/>
            <p:cNvSpPr txBox="1"/>
            <p:nvPr/>
          </p:nvSpPr>
          <p:spPr>
            <a:xfrm>
              <a:off x="7420356" y="19939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先试算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429500" y="2324100"/>
              <a:ext cx="3924300" cy="9525"/>
            </a:xfrm>
            <a:custGeom>
              <a:avLst/>
              <a:gdLst/>
              <a:ahLst/>
              <a:cxnLst/>
              <a:rect l="l" t="t" r="r" b="b"/>
              <a:pathLst>
                <a:path w="3924300" h="9525">
                  <a:moveTo>
                    <a:pt x="0" y="0"/>
                  </a:moveTo>
                  <a:lnTo>
                    <a:pt x="3924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420737" y="2425700"/>
              <a:ext cx="2289302" cy="1061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+ load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：装进去以后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一共是多少。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大于 L 才算装不下。</a:t>
              </a:r>
            </a:p>
          </p:txBody>
        </p:sp>
      </p:grpSp>
      <p:grpSp>
        <p:nvGrpSpPr>
          <p:cNvPr id="20" name="eq"/>
          <p:cNvGrpSpPr/>
          <p:nvPr/>
        </p:nvGrpSpPr>
        <p:grpSpPr>
          <a:xfrm>
            <a:off x="838200" y="3810000"/>
            <a:ext cx="10515600" cy="571500"/>
            <a:chOff x="838200" y="3810000"/>
            <a:chExt cx="10515600" cy="571500"/>
          </a:xfrm>
        </p:grpSpPr>
        <p:sp>
          <p:nvSpPr>
            <p:cNvPr id="17" name="Rectangle 17"/>
            <p:cNvSpPr/>
            <p:nvPr/>
          </p:nvSpPr>
          <p:spPr>
            <a:xfrm>
              <a:off x="838200" y="3810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8987" y="3987800"/>
              <a:ext cx="116206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正好等于 L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372487" y="3987800"/>
              <a:ext cx="704801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可以装！题目说不能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超过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L，等于 L 是允许的，所以用 &gt;，不用 &gt;=。</a:t>
              </a:r>
            </a:p>
          </p:txBody>
        </p:sp>
      </p:grpSp>
      <p:grpSp>
        <p:nvGrpSpPr>
          <p:cNvPr id="25" name="order"/>
          <p:cNvGrpSpPr/>
          <p:nvPr/>
        </p:nvGrpSpPr>
        <p:grpSpPr>
          <a:xfrm>
            <a:off x="838200" y="4629150"/>
            <a:ext cx="10515600" cy="895350"/>
            <a:chOff x="838200" y="4629150"/>
            <a:chExt cx="10515600" cy="895350"/>
          </a:xfrm>
        </p:grpSpPr>
        <p:sp>
          <p:nvSpPr>
            <p:cNvPr id="21" name="Rectangle 21"/>
            <p:cNvSpPr/>
            <p:nvPr/>
          </p:nvSpPr>
          <p:spPr>
            <a:xfrm>
              <a:off x="838200" y="4629150"/>
              <a:ext cx="105156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62915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47942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顺序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6687" y="4756150"/>
              <a:ext cx="553313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要先判断，装得下才输出、计数、累加。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要是先输出、先加进 load，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再发现装不下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，就来不及了。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六、质数口袋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5053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break 和 continue：一个跳出，一个跳过</a:t>
            </a:r>
          </a:p>
        </p:txBody>
      </p:sp>
      <p:grpSp>
        <p:nvGrpSpPr>
          <p:cNvPr id="14" name="c"/>
          <p:cNvGrpSpPr/>
          <p:nvPr/>
        </p:nvGrpSpPr>
        <p:grpSpPr>
          <a:xfrm>
            <a:off x="838200" y="2038350"/>
            <a:ext cx="5067300" cy="2247900"/>
            <a:chOff x="838200" y="2038350"/>
            <a:chExt cx="5067300" cy="2247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067300" cy="2247900"/>
            </a:xfrm>
            <a:prstGeom prst="roundRect">
              <a:avLst>
                <a:gd name="adj" fmla="val 508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50673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12141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continue;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8037" y="2692400"/>
              <a:ext cx="2420366" cy="14232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跳过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这一轮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后面的语句，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直接开始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下一轮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像书包里这件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不要带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放一边，看下一件。</a:t>
              </a:r>
            </a:p>
          </p:txBody>
        </p:sp>
      </p:grpSp>
      <p:grpSp>
        <p:nvGrpSpPr>
          <p:cNvPr id="20" name="b"/>
          <p:cNvGrpSpPr/>
          <p:nvPr/>
        </p:nvGrpSpPr>
        <p:grpSpPr>
          <a:xfrm>
            <a:off x="6286500" y="2038350"/>
            <a:ext cx="5067300" cy="2247900"/>
            <a:chOff x="6286500" y="2038350"/>
            <a:chExt cx="5067300" cy="2247900"/>
          </a:xfrm>
        </p:grpSpPr>
        <p:sp>
          <p:nvSpPr>
            <p:cNvPr id="15" name="Rectangle 15"/>
            <p:cNvSpPr/>
            <p:nvPr/>
          </p:nvSpPr>
          <p:spPr>
            <a:xfrm>
              <a:off x="6286500" y="2038350"/>
              <a:ext cx="5067300" cy="2247900"/>
            </a:xfrm>
            <a:prstGeom prst="roundRect">
              <a:avLst>
                <a:gd name="adj" fmla="val 508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0383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86500" y="2324100"/>
              <a:ext cx="506730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86906" y="2155825"/>
              <a:ext cx="8579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break;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06337" y="2692400"/>
              <a:ext cx="2201926" cy="14232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直接跳出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这一层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循环不再继续。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像书包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装不下了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不收拾了。</a:t>
              </a:r>
            </a:p>
          </p:txBody>
        </p:sp>
      </p:grpSp>
      <p:grpSp>
        <p:nvGrpSpPr>
          <p:cNvPr id="24" name="code"/>
          <p:cNvGrpSpPr/>
          <p:nvPr/>
        </p:nvGrpSpPr>
        <p:grpSpPr>
          <a:xfrm>
            <a:off x="838200" y="4533900"/>
            <a:ext cx="10515600" cy="876300"/>
            <a:chOff x="838200" y="4533900"/>
            <a:chExt cx="10515600" cy="876300"/>
          </a:xfrm>
        </p:grpSpPr>
        <p:sp>
          <p:nvSpPr>
            <p:cNvPr id="21" name="Rectangle 21"/>
            <p:cNvSpPr/>
            <p:nvPr/>
          </p:nvSpPr>
          <p:spPr>
            <a:xfrm>
              <a:off x="838200" y="4533900"/>
              <a:ext cx="10515600" cy="876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533900"/>
              <a:ext cx="38100" cy="876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4686300"/>
              <a:ext cx="5707888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if (!is_prime) continue;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不是质数，看下一个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if (i + load &gt; L) break;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装不下，不再找了</a:t>
              </a:r>
            </a:p>
          </p:txBody>
        </p:sp>
      </p:grpSp>
      <p:grpSp>
        <p:nvGrpSpPr>
          <p:cNvPr id="28" name="note"/>
          <p:cNvGrpSpPr/>
          <p:nvPr/>
        </p:nvGrpSpPr>
        <p:grpSpPr>
          <a:xfrm>
            <a:off x="838200" y="5448300"/>
            <a:ext cx="10515600" cy="552450"/>
            <a:chOff x="838200" y="544830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4483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9749" y="56197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49349" y="5619750"/>
              <a:ext cx="82852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P62 第三段下画线：break 跳出一层循环，continue 跳过本次，开始下一轮。</a:t>
              </a:r>
            </a:p>
          </p:txBody>
        </p:sp>
      </p:grpSp>
      <p:grpSp>
        <p:nvGrpSpPr>
          <p:cNvPr id="30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9" name="TextBox 29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六、质数口袋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质数口袋：完整程序（和书上一样）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00250"/>
            <a:ext cx="6096000" cy="3886200"/>
            <a:chOff x="838200" y="2000250"/>
            <a:chExt cx="6096000" cy="3886200"/>
          </a:xfrm>
        </p:grpSpPr>
        <p:sp>
          <p:nvSpPr>
            <p:cNvPr id="9" name="Rectangle 9"/>
            <p:cNvSpPr/>
            <p:nvPr/>
          </p:nvSpPr>
          <p:spPr>
            <a:xfrm>
              <a:off x="838200" y="2000250"/>
              <a:ext cx="6096000" cy="3886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00250"/>
              <a:ext cx="38100" cy="388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511" y="2187575"/>
              <a:ext cx="5172202" cy="36315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L, load = 0, ans = 0;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L;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for (int i = 2; ; i++) {</a:t>
              </a:r>
              <a:b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int is_prime = 1;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for (int j = 2; j * j &lt;= i; j++)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if (i % j == 0) { is_prime = 0; break; }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if (!is_prime) continue;</a:t>
              </a:r>
              <a:b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if (i + load &gt; L) break;</a:t>
              </a:r>
              <a:b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i &lt;&lt; endl;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ans++; load += i;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ans;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239000" y="2114550"/>
            <a:ext cx="4114800" cy="800100"/>
            <a:chOff x="7239000" y="2114550"/>
            <a:chExt cx="4114800" cy="800100"/>
          </a:xfrm>
        </p:grpSpPr>
        <p:sp>
          <p:nvSpPr>
            <p:cNvPr id="13" name="Rectangle 13"/>
            <p:cNvSpPr/>
            <p:nvPr/>
          </p:nvSpPr>
          <p:spPr>
            <a:xfrm>
              <a:off x="7239000" y="2114550"/>
              <a:ext cx="4114800" cy="800100"/>
            </a:xfrm>
            <a:prstGeom prst="roundRect">
              <a:avLst>
                <a:gd name="adj" fmla="val 1190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439787" y="2254250"/>
              <a:ext cx="183227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每个 i 重新打勾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440549" y="2590800"/>
              <a:ext cx="227061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试除只判断当前这个 i。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7239000" y="3067050"/>
            <a:ext cx="4114800" cy="800100"/>
            <a:chOff x="7239000" y="3067050"/>
            <a:chExt cx="4114800" cy="800100"/>
          </a:xfrm>
        </p:grpSpPr>
        <p:sp>
          <p:nvSpPr>
            <p:cNvPr id="17" name="Rectangle 17"/>
            <p:cNvSpPr/>
            <p:nvPr/>
          </p:nvSpPr>
          <p:spPr>
            <a:xfrm>
              <a:off x="7239000" y="3067050"/>
              <a:ext cx="4114800" cy="800100"/>
            </a:xfrm>
            <a:prstGeom prst="roundRect">
              <a:avLst>
                <a:gd name="adj" fmla="val 1190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439787" y="3206750"/>
              <a:ext cx="11503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不是质数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440549" y="3543300"/>
              <a:ext cx="238760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continue，看下一个数。</a:t>
              </a:r>
            </a:p>
          </p:txBody>
        </p:sp>
      </p:grpSp>
      <p:grpSp>
        <p:nvGrpSpPr>
          <p:cNvPr id="24" name="e3"/>
          <p:cNvGrpSpPr/>
          <p:nvPr/>
        </p:nvGrpSpPr>
        <p:grpSpPr>
          <a:xfrm>
            <a:off x="7239000" y="4019550"/>
            <a:ext cx="4114800" cy="800100"/>
            <a:chOff x="7239000" y="4019550"/>
            <a:chExt cx="4114800" cy="800100"/>
          </a:xfrm>
        </p:grpSpPr>
        <p:sp>
          <p:nvSpPr>
            <p:cNvPr id="21" name="Rectangle 21"/>
            <p:cNvSpPr/>
            <p:nvPr/>
          </p:nvSpPr>
          <p:spPr>
            <a:xfrm>
              <a:off x="7239000" y="4019550"/>
              <a:ext cx="4114800" cy="800100"/>
            </a:xfrm>
            <a:prstGeom prst="roundRect">
              <a:avLst>
                <a:gd name="adj" fmla="val 1190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439787" y="4159250"/>
              <a:ext cx="91882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③ 装不下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440549" y="4495800"/>
              <a:ext cx="230252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break，结束外层循环。</a:t>
              </a:r>
            </a:p>
          </p:txBody>
        </p:sp>
      </p:grpSp>
      <p:grpSp>
        <p:nvGrpSpPr>
          <p:cNvPr id="28" name="e4"/>
          <p:cNvGrpSpPr/>
          <p:nvPr/>
        </p:nvGrpSpPr>
        <p:grpSpPr>
          <a:xfrm>
            <a:off x="7239000" y="4972050"/>
            <a:ext cx="4114800" cy="800100"/>
            <a:chOff x="7239000" y="4972050"/>
            <a:chExt cx="4114800" cy="800100"/>
          </a:xfrm>
        </p:grpSpPr>
        <p:sp>
          <p:nvSpPr>
            <p:cNvPr id="25" name="Rectangle 25"/>
            <p:cNvSpPr/>
            <p:nvPr/>
          </p:nvSpPr>
          <p:spPr>
            <a:xfrm>
              <a:off x="7239000" y="4972050"/>
              <a:ext cx="4114800" cy="800100"/>
            </a:xfrm>
            <a:prstGeom prst="roundRect">
              <a:avLst>
                <a:gd name="adj" fmla="val 1190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439787" y="5111750"/>
              <a:ext cx="91882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④ 装得下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440549" y="5448300"/>
              <a:ext cx="19302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输出、计数、累加。</a:t>
              </a:r>
            </a:p>
          </p:txBody>
        </p:sp>
      </p:grpSp>
      <p:grpSp>
        <p:nvGrpSpPr>
          <p:cNvPr id="30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9" name="TextBox 29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六、质数口袋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35575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容量 L = 20，每装一个数，记录怎么变？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038350"/>
            <a:ext cx="8801100" cy="419100"/>
            <a:chOff x="838200" y="2038350"/>
            <a:chExt cx="8801100" cy="4191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8801100" cy="41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120138"/>
              <a:ext cx="867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315718" y="2120138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是质数吗？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220718" y="2120138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能装吗？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268718" y="2120138"/>
              <a:ext cx="1124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load / ans</a:t>
              </a:r>
            </a:p>
          </p:txBody>
        </p:sp>
      </p:grpSp>
      <p:grpSp>
        <p:nvGrpSpPr>
          <p:cNvPr id="35" name="table-w"/>
          <p:cNvGrpSpPr/>
          <p:nvPr/>
        </p:nvGrpSpPr>
        <p:grpSpPr>
          <a:xfrm>
            <a:off x="838200" y="2540000"/>
            <a:ext cx="1333500" cy="3279775"/>
            <a:chOff x="838200" y="2540000"/>
            <a:chExt cx="1333500" cy="3279775"/>
          </a:xfrm>
        </p:grpSpPr>
        <p:sp>
          <p:nvSpPr>
            <p:cNvPr id="15" name="TextBox 15"/>
            <p:cNvSpPr txBox="1"/>
            <p:nvPr/>
          </p:nvSpPr>
          <p:spPr>
            <a:xfrm>
              <a:off x="982218" y="25400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287655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2876550"/>
              <a:ext cx="13335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218" y="29591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29565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2218" y="33782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71475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3714750"/>
              <a:ext cx="13335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2218" y="37973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13385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2218" y="42164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455295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4552950"/>
              <a:ext cx="13335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82218" y="46355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97205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82218" y="5054600"/>
              <a:ext cx="6387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~ 10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539115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5391150"/>
              <a:ext cx="13335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82218" y="5473700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581025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72" name="answers"/>
          <p:cNvGrpSpPr/>
          <p:nvPr/>
        </p:nvGrpSpPr>
        <p:grpSpPr>
          <a:xfrm>
            <a:off x="2171700" y="2540000"/>
            <a:ext cx="7467600" cy="3279775"/>
            <a:chOff x="2171700" y="2540000"/>
            <a:chExt cx="7467600" cy="3279775"/>
          </a:xfrm>
        </p:grpSpPr>
        <p:sp>
          <p:nvSpPr>
            <p:cNvPr id="36" name="Line 36"/>
            <p:cNvSpPr/>
            <p:nvPr/>
          </p:nvSpPr>
          <p:spPr>
            <a:xfrm>
              <a:off x="2171700" y="2876550"/>
              <a:ext cx="7467600" cy="9525"/>
            </a:xfrm>
            <a:custGeom>
              <a:avLst/>
              <a:gdLst/>
              <a:ahLst/>
              <a:cxnLst/>
              <a:rect l="l" t="t" r="r" b="b"/>
              <a:pathLst>
                <a:path w="7467600" h="9525">
                  <a:moveTo>
                    <a:pt x="0" y="0"/>
                  </a:moveTo>
                  <a:lnTo>
                    <a:pt x="7467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2171700" y="2876550"/>
              <a:ext cx="74676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8" name="Line 38"/>
            <p:cNvSpPr/>
            <p:nvPr/>
          </p:nvSpPr>
          <p:spPr>
            <a:xfrm>
              <a:off x="2171700" y="3295650"/>
              <a:ext cx="7467600" cy="9525"/>
            </a:xfrm>
            <a:custGeom>
              <a:avLst/>
              <a:gdLst/>
              <a:ahLst/>
              <a:cxnLst/>
              <a:rect l="l" t="t" r="r" b="b"/>
              <a:pathLst>
                <a:path w="7467600" h="9525">
                  <a:moveTo>
                    <a:pt x="0" y="0"/>
                  </a:moveTo>
                  <a:lnTo>
                    <a:pt x="7467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Line 39"/>
            <p:cNvSpPr/>
            <p:nvPr/>
          </p:nvSpPr>
          <p:spPr>
            <a:xfrm>
              <a:off x="2171700" y="3714750"/>
              <a:ext cx="7467600" cy="9525"/>
            </a:xfrm>
            <a:custGeom>
              <a:avLst/>
              <a:gdLst/>
              <a:ahLst/>
              <a:cxnLst/>
              <a:rect l="l" t="t" r="r" b="b"/>
              <a:pathLst>
                <a:path w="7467600" h="9525">
                  <a:moveTo>
                    <a:pt x="0" y="0"/>
                  </a:moveTo>
                  <a:lnTo>
                    <a:pt x="7467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Rectangle 40"/>
            <p:cNvSpPr/>
            <p:nvPr/>
          </p:nvSpPr>
          <p:spPr>
            <a:xfrm>
              <a:off x="2171700" y="3714750"/>
              <a:ext cx="74676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1" name="Line 41"/>
            <p:cNvSpPr/>
            <p:nvPr/>
          </p:nvSpPr>
          <p:spPr>
            <a:xfrm>
              <a:off x="2171700" y="4133850"/>
              <a:ext cx="7467600" cy="9525"/>
            </a:xfrm>
            <a:custGeom>
              <a:avLst/>
              <a:gdLst/>
              <a:ahLst/>
              <a:cxnLst/>
              <a:rect l="l" t="t" r="r" b="b"/>
              <a:pathLst>
                <a:path w="7467600" h="9525">
                  <a:moveTo>
                    <a:pt x="0" y="0"/>
                  </a:moveTo>
                  <a:lnTo>
                    <a:pt x="7467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Line 42"/>
            <p:cNvSpPr/>
            <p:nvPr/>
          </p:nvSpPr>
          <p:spPr>
            <a:xfrm>
              <a:off x="2171700" y="4552950"/>
              <a:ext cx="7467600" cy="9525"/>
            </a:xfrm>
            <a:custGeom>
              <a:avLst/>
              <a:gdLst/>
              <a:ahLst/>
              <a:cxnLst/>
              <a:rect l="l" t="t" r="r" b="b"/>
              <a:pathLst>
                <a:path w="7467600" h="9525">
                  <a:moveTo>
                    <a:pt x="0" y="0"/>
                  </a:moveTo>
                  <a:lnTo>
                    <a:pt x="7467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3" name="Rectangle 43"/>
            <p:cNvSpPr/>
            <p:nvPr/>
          </p:nvSpPr>
          <p:spPr>
            <a:xfrm>
              <a:off x="2171700" y="4552950"/>
              <a:ext cx="74676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4" name="Line 44"/>
            <p:cNvSpPr/>
            <p:nvPr/>
          </p:nvSpPr>
          <p:spPr>
            <a:xfrm>
              <a:off x="2171700" y="4972050"/>
              <a:ext cx="7467600" cy="9525"/>
            </a:xfrm>
            <a:custGeom>
              <a:avLst/>
              <a:gdLst/>
              <a:ahLst/>
              <a:cxnLst/>
              <a:rect l="l" t="t" r="r" b="b"/>
              <a:pathLst>
                <a:path w="7467600" h="9525">
                  <a:moveTo>
                    <a:pt x="0" y="0"/>
                  </a:moveTo>
                  <a:lnTo>
                    <a:pt x="7467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5" name="Line 45"/>
            <p:cNvSpPr/>
            <p:nvPr/>
          </p:nvSpPr>
          <p:spPr>
            <a:xfrm>
              <a:off x="2171700" y="5391150"/>
              <a:ext cx="7467600" cy="9525"/>
            </a:xfrm>
            <a:custGeom>
              <a:avLst/>
              <a:gdLst/>
              <a:ahLst/>
              <a:cxnLst/>
              <a:rect l="l" t="t" r="r" b="b"/>
              <a:pathLst>
                <a:path w="7467600" h="9525">
                  <a:moveTo>
                    <a:pt x="0" y="0"/>
                  </a:moveTo>
                  <a:lnTo>
                    <a:pt x="7467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6" name="Rectangle 46"/>
            <p:cNvSpPr/>
            <p:nvPr/>
          </p:nvSpPr>
          <p:spPr>
            <a:xfrm>
              <a:off x="2171700" y="5391150"/>
              <a:ext cx="74676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7" name="Line 47"/>
            <p:cNvSpPr/>
            <p:nvPr/>
          </p:nvSpPr>
          <p:spPr>
            <a:xfrm>
              <a:off x="2171700" y="5810250"/>
              <a:ext cx="7467600" cy="9525"/>
            </a:xfrm>
            <a:custGeom>
              <a:avLst/>
              <a:gdLst/>
              <a:ahLst/>
              <a:cxnLst/>
              <a:rect l="l" t="t" r="r" b="b"/>
              <a:pathLst>
                <a:path w="7467600" h="9525">
                  <a:moveTo>
                    <a:pt x="0" y="0"/>
                  </a:moveTo>
                  <a:lnTo>
                    <a:pt x="7467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2315718" y="2540000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4220718" y="2540000"/>
              <a:ext cx="111405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 ≤ 20，装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7268718" y="2540000"/>
              <a:ext cx="54153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 / 1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2315718" y="2959100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4220718" y="2959100"/>
              <a:ext cx="111405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 ≤ 20，装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7268718" y="2959100"/>
              <a:ext cx="54153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 / 2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315718" y="33782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不是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4220718" y="3378200"/>
              <a:ext cx="98466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continue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7268718" y="33782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不变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2315718" y="3797300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4220718" y="3797300"/>
              <a:ext cx="124232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 ≤ 20，装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7268718" y="3797300"/>
              <a:ext cx="66980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 / 3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2315718" y="42164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不是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4220718" y="4216400"/>
              <a:ext cx="98466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continue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7268718" y="42164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不变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2315718" y="4635500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4220718" y="4635500"/>
              <a:ext cx="124232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17 ≤ 20，装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7268718" y="4635500"/>
              <a:ext cx="66980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17 / 4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2315718" y="505460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都不是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4220718" y="5054600"/>
              <a:ext cx="98466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continue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7268718" y="50546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不变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2315718" y="5473700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4220718" y="5473700"/>
              <a:ext cx="16615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28 &gt; 20，break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7268718" y="5473700"/>
              <a:ext cx="66980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17 / 4</a:t>
              </a:r>
            </a:p>
          </p:txBody>
        </p:sp>
      </p:grpSp>
      <p:grpSp>
        <p:nvGrpSpPr>
          <p:cNvPr id="81" name="out"/>
          <p:cNvGrpSpPr/>
          <p:nvPr/>
        </p:nvGrpSpPr>
        <p:grpSpPr>
          <a:xfrm>
            <a:off x="9829800" y="2038350"/>
            <a:ext cx="1524000" cy="2057400"/>
            <a:chOff x="9829800" y="2038350"/>
            <a:chExt cx="1524000" cy="2057400"/>
          </a:xfrm>
        </p:grpSpPr>
        <p:sp>
          <p:nvSpPr>
            <p:cNvPr id="73" name="Rectangle 73"/>
            <p:cNvSpPr/>
            <p:nvPr/>
          </p:nvSpPr>
          <p:spPr>
            <a:xfrm>
              <a:off x="9829800" y="2038350"/>
              <a:ext cx="1524000" cy="2057400"/>
            </a:xfrm>
            <a:prstGeom prst="roundRect">
              <a:avLst>
                <a:gd name="adj" fmla="val 500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74" name="Rectangle 74"/>
            <p:cNvSpPr/>
            <p:nvPr/>
          </p:nvSpPr>
          <p:spPr>
            <a:xfrm>
              <a:off x="9829800" y="2038350"/>
              <a:ext cx="1524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75" name="Rectangle 75"/>
            <p:cNvSpPr/>
            <p:nvPr/>
          </p:nvSpPr>
          <p:spPr>
            <a:xfrm>
              <a:off x="9829800" y="2228850"/>
              <a:ext cx="1524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76" name="Ellipse 76"/>
            <p:cNvSpPr/>
            <p:nvPr/>
          </p:nvSpPr>
          <p:spPr>
            <a:xfrm>
              <a:off x="99441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77" name="Ellipse 77"/>
            <p:cNvSpPr/>
            <p:nvPr/>
          </p:nvSpPr>
          <p:spPr>
            <a:xfrm>
              <a:off x="101346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78" name="Ellipse 78"/>
            <p:cNvSpPr/>
            <p:nvPr/>
          </p:nvSpPr>
          <p:spPr>
            <a:xfrm>
              <a:off x="103251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79" name="TextBox 79"/>
            <p:cNvSpPr txBox="1"/>
            <p:nvPr/>
          </p:nvSpPr>
          <p:spPr>
            <a:xfrm>
              <a:off x="10623804" y="209550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9992868" y="2546350"/>
              <a:ext cx="132016" cy="1465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7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六、质数口袋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边界试一试：为什么装不下就可以停？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571500"/>
            <a:chOff x="838200" y="20383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99767"/>
              <a:ext cx="69897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 L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39337" y="21870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18" name="table-w"/>
          <p:cNvGrpSpPr/>
          <p:nvPr/>
        </p:nvGrpSpPr>
        <p:grpSpPr>
          <a:xfrm>
            <a:off x="838200" y="2768600"/>
            <a:ext cx="2857500" cy="993775"/>
            <a:chOff x="838200" y="2768600"/>
            <a:chExt cx="2857500" cy="993775"/>
          </a:xfrm>
        </p:grpSpPr>
        <p:sp>
          <p:nvSpPr>
            <p:cNvPr id="13" name="TextBox 13"/>
            <p:cNvSpPr txBox="1"/>
            <p:nvPr/>
          </p:nvSpPr>
          <p:spPr>
            <a:xfrm>
              <a:off x="981837" y="2768600"/>
              <a:ext cx="56799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 = 1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1813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181350"/>
              <a:ext cx="28575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3340100"/>
              <a:ext cx="56799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 = 5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7528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4" name="answers"/>
          <p:cNvGrpSpPr/>
          <p:nvPr/>
        </p:nvGrpSpPr>
        <p:grpSpPr>
          <a:xfrm>
            <a:off x="3695700" y="2768600"/>
            <a:ext cx="7658100" cy="993775"/>
            <a:chOff x="3695700" y="2768600"/>
            <a:chExt cx="7658100" cy="993775"/>
          </a:xfrm>
        </p:grpSpPr>
        <p:sp>
          <p:nvSpPr>
            <p:cNvPr id="19" name="Line 19"/>
            <p:cNvSpPr/>
            <p:nvPr/>
          </p:nvSpPr>
          <p:spPr>
            <a:xfrm>
              <a:off x="3695700" y="31813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3695700" y="3181350"/>
              <a:ext cx="76581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Line 21"/>
            <p:cNvSpPr/>
            <p:nvPr/>
          </p:nvSpPr>
          <p:spPr>
            <a:xfrm>
              <a:off x="3695700" y="37528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839337" y="2768600"/>
              <a:ext cx="372226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只有一行 0：最小的质数 2 都装不下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839337" y="3340100"/>
              <a:ext cx="57135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2、3，再输出 2：2 + 3 = 5，正好装满（用 &gt;= 就错了）</a:t>
              </a:r>
            </a:p>
          </p:txBody>
        </p:sp>
      </p:grpSp>
      <p:grpSp>
        <p:nvGrpSpPr>
          <p:cNvPr id="28" name="why"/>
          <p:cNvGrpSpPr/>
          <p:nvPr/>
        </p:nvGrpSpPr>
        <p:grpSpPr>
          <a:xfrm>
            <a:off x="838200" y="4000500"/>
            <a:ext cx="10515600" cy="914400"/>
            <a:chOff x="838200" y="4000500"/>
            <a:chExt cx="10515600" cy="914400"/>
          </a:xfrm>
        </p:grpSpPr>
        <p:sp>
          <p:nvSpPr>
            <p:cNvPr id="25" name="Rectangle 25"/>
            <p:cNvSpPr/>
            <p:nvPr/>
          </p:nvSpPr>
          <p:spPr>
            <a:xfrm>
              <a:off x="838200" y="400050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606" y="41656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为什么装不下就停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076956" y="4127500"/>
              <a:ext cx="620191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我们是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从小到大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找质数的，后面的质数只会更大。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现在这个都装不下，后面的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更装不下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，所以可以直接 break。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29437" y="5403850"/>
            <a:ext cx="4648454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停下来的理由，来自题目规定的顺序和容量。</a:t>
            </a:r>
          </a:p>
        </p:txBody>
      </p: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六、质数口袋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质数口袋练习：用具体的数跑一遍</a:t>
            </a:r>
          </a:p>
        </p:txBody>
      </p:sp>
      <p:grpSp>
        <p:nvGrpSpPr>
          <p:cNvPr id="11" name="q1"/>
          <p:cNvGrpSpPr/>
          <p:nvPr/>
        </p:nvGrpSpPr>
        <p:grpSpPr>
          <a:xfrm>
            <a:off x="838200" y="2038350"/>
            <a:ext cx="5067300" cy="800100"/>
            <a:chOff x="838200" y="2038350"/>
            <a:chExt cx="5067300" cy="8001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067300" cy="800100"/>
            </a:xfrm>
            <a:prstGeom prst="roundRect">
              <a:avLst>
                <a:gd name="adj" fmla="val 11905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20699" y="2343150"/>
              <a:ext cx="433380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i = 2 时一次也不试除，会把 2 当成合数吗？</a:t>
              </a:r>
            </a:p>
          </p:txBody>
        </p:sp>
      </p:grpSp>
      <p:grpSp>
        <p:nvGrpSpPr>
          <p:cNvPr id="14" name="a1"/>
          <p:cNvGrpSpPr/>
          <p:nvPr/>
        </p:nvGrpSpPr>
        <p:grpSpPr>
          <a:xfrm>
            <a:off x="838200" y="2952750"/>
            <a:ext cx="5067300" cy="609600"/>
            <a:chOff x="838200" y="2952750"/>
            <a:chExt cx="5067300" cy="609600"/>
          </a:xfrm>
        </p:grpSpPr>
        <p:sp>
          <p:nvSpPr>
            <p:cNvPr id="12" name="Rectangle 12"/>
            <p:cNvSpPr/>
            <p:nvPr/>
          </p:nvSpPr>
          <p:spPr>
            <a:xfrm>
              <a:off x="838200" y="2952750"/>
              <a:ext cx="50673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20318" y="3149600"/>
              <a:ext cx="425931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答：不会。is_prime 一直是 1，2 是质数。</a:t>
              </a:r>
            </a:p>
          </p:txBody>
        </p:sp>
      </p:grpSp>
      <p:grpSp>
        <p:nvGrpSpPr>
          <p:cNvPr id="17" name="q2-w"/>
          <p:cNvGrpSpPr/>
          <p:nvPr/>
        </p:nvGrpSpPr>
        <p:grpSpPr>
          <a:xfrm>
            <a:off x="6286500" y="2038350"/>
            <a:ext cx="5067300" cy="800100"/>
            <a:chOff x="6286500" y="2038350"/>
            <a:chExt cx="5067300" cy="800100"/>
          </a:xfrm>
        </p:grpSpPr>
        <p:sp>
          <p:nvSpPr>
            <p:cNvPr id="15" name="Rectangle 15"/>
            <p:cNvSpPr/>
            <p:nvPr/>
          </p:nvSpPr>
          <p:spPr>
            <a:xfrm>
              <a:off x="6286500" y="2038350"/>
              <a:ext cx="5067300" cy="800100"/>
            </a:xfrm>
            <a:prstGeom prst="roundRect">
              <a:avLst>
                <a:gd name="adj" fmla="val 11905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468999" y="2343150"/>
              <a:ext cx="401475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条件写成 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 * j &lt; i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，判断 49 会怎样？</a:t>
              </a:r>
            </a:p>
          </p:txBody>
        </p:sp>
      </p:grpSp>
      <p:grpSp>
        <p:nvGrpSpPr>
          <p:cNvPr id="20" name="a2"/>
          <p:cNvGrpSpPr/>
          <p:nvPr/>
        </p:nvGrpSpPr>
        <p:grpSpPr>
          <a:xfrm>
            <a:off x="6286500" y="2952750"/>
            <a:ext cx="5067300" cy="609600"/>
            <a:chOff x="6286500" y="2952750"/>
            <a:chExt cx="5067300" cy="609600"/>
          </a:xfrm>
        </p:grpSpPr>
        <p:sp>
          <p:nvSpPr>
            <p:cNvPr id="18" name="Rectangle 18"/>
            <p:cNvSpPr/>
            <p:nvPr/>
          </p:nvSpPr>
          <p:spPr>
            <a:xfrm>
              <a:off x="6286500" y="2952750"/>
              <a:ext cx="50673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68618" y="3149600"/>
              <a:ext cx="418601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答：j 只试到 6，漏掉 7，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49 被当成质数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3" name="q3-w"/>
          <p:cNvGrpSpPr/>
          <p:nvPr/>
        </p:nvGrpSpPr>
        <p:grpSpPr>
          <a:xfrm>
            <a:off x="838200" y="3943350"/>
            <a:ext cx="5067300" cy="800100"/>
            <a:chOff x="838200" y="3943350"/>
            <a:chExt cx="5067300" cy="800100"/>
          </a:xfrm>
        </p:grpSpPr>
        <p:sp>
          <p:nvSpPr>
            <p:cNvPr id="21" name="Rectangle 21"/>
            <p:cNvSpPr/>
            <p:nvPr/>
          </p:nvSpPr>
          <p:spPr>
            <a:xfrm>
              <a:off x="838200" y="3943350"/>
              <a:ext cx="5067300" cy="800100"/>
            </a:xfrm>
            <a:prstGeom prst="roundRect">
              <a:avLst>
                <a:gd name="adj" fmla="val 11905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20699" y="4248150"/>
              <a:ext cx="357831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如果 load + i 正好等于 L，能装吗？</a:t>
              </a:r>
            </a:p>
          </p:txBody>
        </p:sp>
      </p:grpSp>
      <p:grpSp>
        <p:nvGrpSpPr>
          <p:cNvPr id="26" name="a3"/>
          <p:cNvGrpSpPr/>
          <p:nvPr/>
        </p:nvGrpSpPr>
        <p:grpSpPr>
          <a:xfrm>
            <a:off x="838200" y="4857750"/>
            <a:ext cx="5067300" cy="609600"/>
            <a:chOff x="838200" y="4857750"/>
            <a:chExt cx="5067300" cy="609600"/>
          </a:xfrm>
        </p:grpSpPr>
        <p:sp>
          <p:nvSpPr>
            <p:cNvPr id="24" name="Rectangle 24"/>
            <p:cNvSpPr/>
            <p:nvPr/>
          </p:nvSpPr>
          <p:spPr>
            <a:xfrm>
              <a:off x="838200" y="4857750"/>
              <a:ext cx="50673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20318" y="5054600"/>
              <a:ext cx="31038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答：能。题目只说不能超过 L。</a:t>
              </a:r>
            </a:p>
          </p:txBody>
        </p:sp>
      </p:grpSp>
      <p:grpSp>
        <p:nvGrpSpPr>
          <p:cNvPr id="29" name="q4-w"/>
          <p:cNvGrpSpPr/>
          <p:nvPr/>
        </p:nvGrpSpPr>
        <p:grpSpPr>
          <a:xfrm>
            <a:off x="6286500" y="3943350"/>
            <a:ext cx="5067300" cy="800100"/>
            <a:chOff x="6286500" y="3943350"/>
            <a:chExt cx="5067300" cy="800100"/>
          </a:xfrm>
        </p:grpSpPr>
        <p:sp>
          <p:nvSpPr>
            <p:cNvPr id="27" name="Rectangle 27"/>
            <p:cNvSpPr/>
            <p:nvPr/>
          </p:nvSpPr>
          <p:spPr>
            <a:xfrm>
              <a:off x="6286500" y="3943350"/>
              <a:ext cx="5067300" cy="800100"/>
            </a:xfrm>
            <a:prstGeom prst="roundRect">
              <a:avLst>
                <a:gd name="adj" fmla="val 11905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468999" y="4248150"/>
              <a:ext cx="382332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试除里的 break，会结束整个程序吗？</a:t>
              </a:r>
            </a:p>
          </p:txBody>
        </p:sp>
      </p:grpSp>
      <p:grpSp>
        <p:nvGrpSpPr>
          <p:cNvPr id="32" name="a4"/>
          <p:cNvGrpSpPr/>
          <p:nvPr/>
        </p:nvGrpSpPr>
        <p:grpSpPr>
          <a:xfrm>
            <a:off x="6286500" y="4857750"/>
            <a:ext cx="5067300" cy="609600"/>
            <a:chOff x="6286500" y="4857750"/>
            <a:chExt cx="5067300" cy="609600"/>
          </a:xfrm>
        </p:grpSpPr>
        <p:sp>
          <p:nvSpPr>
            <p:cNvPr id="30" name="Rectangle 30"/>
            <p:cNvSpPr/>
            <p:nvPr/>
          </p:nvSpPr>
          <p:spPr>
            <a:xfrm>
              <a:off x="6286500" y="4857750"/>
              <a:ext cx="50673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468618" y="5054600"/>
              <a:ext cx="35485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答：不会，它只结束 j 的试除循环。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六、质数口袋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第三课时小结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904875" y="2009775"/>
            <a:ext cx="8945982" cy="372301"/>
            <a:chOff x="904875" y="2009775"/>
            <a:chExt cx="8945982" cy="372301"/>
          </a:xfrm>
        </p:grpSpPr>
        <p:sp>
          <p:nvSpPr>
            <p:cNvPr id="9" name="Ellipse 9"/>
            <p:cNvSpPr/>
            <p:nvPr/>
          </p:nvSpPr>
          <p:spPr>
            <a:xfrm>
              <a:off x="904875" y="20097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7382" y="20532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887" y="2044700"/>
              <a:ext cx="846897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金币：外层数第几轮，内层数这一轮的每一天；day、coin 一直累计，j 每轮重来。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904875" y="2676525"/>
            <a:ext cx="8077683" cy="372301"/>
            <a:chOff x="904875" y="2676525"/>
            <a:chExt cx="8077683" cy="372301"/>
          </a:xfrm>
        </p:grpSpPr>
        <p:sp>
          <p:nvSpPr>
            <p:cNvPr id="13" name="Ellipse 13"/>
            <p:cNvSpPr/>
            <p:nvPr/>
          </p:nvSpPr>
          <p:spPr>
            <a:xfrm>
              <a:off x="904875" y="26765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7382" y="27199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887" y="2711450"/>
              <a:ext cx="760067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发够 k 天，用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0;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结束整个程序；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只跳出最近的一层循环。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904875" y="3343275"/>
            <a:ext cx="8077683" cy="372301"/>
            <a:chOff x="904875" y="3343275"/>
            <a:chExt cx="8077683" cy="372301"/>
          </a:xfrm>
        </p:grpSpPr>
        <p:sp>
          <p:nvSpPr>
            <p:cNvPr id="17" name="Ellipse 17"/>
            <p:cNvSpPr/>
            <p:nvPr/>
          </p:nvSpPr>
          <p:spPr>
            <a:xfrm>
              <a:off x="904875" y="33432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7382" y="33867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887" y="3378200"/>
              <a:ext cx="760067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判断质数：j 从 2 试到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 * j &lt;= i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，找到因数就把记号改成 0 并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904875" y="4010025"/>
            <a:ext cx="6919951" cy="372301"/>
            <a:chOff x="904875" y="4010025"/>
            <a:chExt cx="6919951" cy="372301"/>
          </a:xfrm>
        </p:grpSpPr>
        <p:sp>
          <p:nvSpPr>
            <p:cNvPr id="21" name="Ellipse 21"/>
            <p:cNvSpPr/>
            <p:nvPr/>
          </p:nvSpPr>
          <p:spPr>
            <a:xfrm>
              <a:off x="904875" y="40100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7382" y="40534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887" y="4044950"/>
              <a:ext cx="644293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continue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跳过本轮，看下一个；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跳出循环，不再继续。</a:t>
              </a:r>
            </a:p>
          </p:txBody>
        </p:sp>
      </p:grpSp>
      <p:grpSp>
        <p:nvGrpSpPr>
          <p:cNvPr id="29" name="next"/>
          <p:cNvGrpSpPr/>
          <p:nvPr/>
        </p:nvGrpSpPr>
        <p:grpSpPr>
          <a:xfrm>
            <a:off x="838200" y="5048250"/>
            <a:ext cx="10515600" cy="895350"/>
            <a:chOff x="838200" y="5048250"/>
            <a:chExt cx="10515600" cy="895350"/>
          </a:xfrm>
        </p:grpSpPr>
        <p:sp>
          <p:nvSpPr>
            <p:cNvPr id="25" name="Rectangle 25"/>
            <p:cNvSpPr/>
            <p:nvPr/>
          </p:nvSpPr>
          <p:spPr>
            <a:xfrm>
              <a:off x="838200" y="50482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04825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987" y="5213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86687" y="5175250"/>
              <a:ext cx="811072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下节课了解例 4-14 回文质数（书本 P62）。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想一想：151 正着读、倒着读都一样，还是质数。11 到 99 之间，这样的数有几个？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570095" y="2578100"/>
            <a:ext cx="305181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第七部分（第四课时）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2701488" y="3111500"/>
            <a:ext cx="6789024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4-14 回文质数（了解）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487746" y="4038600"/>
            <a:ext cx="5216507" cy="308991"/>
            <a:chOff x="3487746" y="4038600"/>
            <a:chExt cx="5216507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487746" y="4038600"/>
              <a:ext cx="521650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什么是回文 · 只造回文数 · 偶数位不用找 · 书上的程序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84835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七、回文质数（了解）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91202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4-14　回文质数（B0054，洛谷 P1217）</a:t>
            </a:r>
          </a:p>
        </p:txBody>
      </p:sp>
      <p:grpSp>
        <p:nvGrpSpPr>
          <p:cNvPr id="11" name="prob"/>
          <p:cNvGrpSpPr/>
          <p:nvPr/>
        </p:nvGrpSpPr>
        <p:grpSpPr>
          <a:xfrm>
            <a:off x="838200" y="2038350"/>
            <a:ext cx="10515600" cy="1066800"/>
            <a:chOff x="838200" y="2038350"/>
            <a:chExt cx="10515600" cy="1066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066800"/>
            </a:xfrm>
            <a:prstGeom prst="roundRect">
              <a:avLst>
                <a:gd name="adj" fmla="val 892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146300"/>
              <a:ext cx="791641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找出区间 [a, b]（5 ≤ a &lt; b ≤ 100000000，也就是 1 亿）里所有的回文质数，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每行输出一个。</a:t>
              </a:r>
            </a:p>
          </p:txBody>
        </p:sp>
      </p:grpSp>
      <p:grpSp>
        <p:nvGrpSpPr>
          <p:cNvPr id="17" name="e1"/>
          <p:cNvGrpSpPr/>
          <p:nvPr/>
        </p:nvGrpSpPr>
        <p:grpSpPr>
          <a:xfrm>
            <a:off x="838200" y="3295650"/>
            <a:ext cx="5067300" cy="1619250"/>
            <a:chOff x="838200" y="3295650"/>
            <a:chExt cx="5067300" cy="1619250"/>
          </a:xfrm>
        </p:grpSpPr>
        <p:sp>
          <p:nvSpPr>
            <p:cNvPr id="12" name="Rectangle 12"/>
            <p:cNvSpPr/>
            <p:nvPr/>
          </p:nvSpPr>
          <p:spPr>
            <a:xfrm>
              <a:off x="838200" y="3295650"/>
              <a:ext cx="5067300" cy="1619250"/>
            </a:xfrm>
            <a:prstGeom prst="roundRect">
              <a:avLst>
                <a:gd name="adj" fmla="val 7059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2956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581400"/>
              <a:ext cx="50673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606" y="3413125"/>
              <a:ext cx="16496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151：回文质数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58037" y="3930650"/>
              <a:ext cx="2627884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正着读、倒着读都是 151，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又是质数。</a:t>
              </a:r>
            </a:p>
          </p:txBody>
        </p:sp>
      </p:grpSp>
      <p:grpSp>
        <p:nvGrpSpPr>
          <p:cNvPr id="23" name="e2"/>
          <p:cNvGrpSpPr/>
          <p:nvPr/>
        </p:nvGrpSpPr>
        <p:grpSpPr>
          <a:xfrm>
            <a:off x="6286500" y="3295650"/>
            <a:ext cx="5067300" cy="1619250"/>
            <a:chOff x="6286500" y="3295650"/>
            <a:chExt cx="5067300" cy="1619250"/>
          </a:xfrm>
        </p:grpSpPr>
        <p:sp>
          <p:nvSpPr>
            <p:cNvPr id="18" name="Rectangle 18"/>
            <p:cNvSpPr/>
            <p:nvPr/>
          </p:nvSpPr>
          <p:spPr>
            <a:xfrm>
              <a:off x="6286500" y="3295650"/>
              <a:ext cx="5067300" cy="1619250"/>
            </a:xfrm>
            <a:prstGeom prst="roundRect">
              <a:avLst>
                <a:gd name="adj" fmla="val 7059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286500" y="3295650"/>
              <a:ext cx="5067300" cy="495300"/>
            </a:xfrm>
            <a:prstGeom prst="roundRect">
              <a:avLst>
                <a:gd name="adj" fmla="val 2307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286500" y="3581400"/>
              <a:ext cx="506730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486906" y="3413125"/>
              <a:ext cx="16496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121：只是回文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506337" y="3930650"/>
              <a:ext cx="2955544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正着倒着都一样，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 121 = 11 × 11，不是质数。</a:t>
              </a:r>
            </a:p>
          </p:txBody>
        </p:sp>
      </p:grpSp>
      <p:grpSp>
        <p:nvGrpSpPr>
          <p:cNvPr id="27" name="pre"/>
          <p:cNvGrpSpPr/>
          <p:nvPr/>
        </p:nvGrpSpPr>
        <p:grpSpPr>
          <a:xfrm>
            <a:off x="838200" y="5143500"/>
            <a:ext cx="10515600" cy="857250"/>
            <a:chOff x="838200" y="5143500"/>
            <a:chExt cx="10515600" cy="857250"/>
          </a:xfrm>
        </p:grpSpPr>
        <p:sp>
          <p:nvSpPr>
            <p:cNvPr id="24" name="Rectangle 24"/>
            <p:cNvSpPr/>
            <p:nvPr/>
          </p:nvSpPr>
          <p:spPr>
            <a:xfrm>
              <a:off x="838200" y="5143500"/>
              <a:ext cx="10515600" cy="857250"/>
            </a:xfrm>
            <a:prstGeom prst="roundRect">
              <a:avLst>
                <a:gd name="adj" fmla="val 888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987" y="52895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预习问题的答案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38987" y="5626100"/>
              <a:ext cx="923886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11 到 99 之间的回文数是 11、22、33……99，除了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，都能被 11 整除，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只有 11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是质数。</a:t>
              </a:r>
            </a:p>
          </p:txBody>
        </p:sp>
      </p:grpSp>
      <p:grpSp>
        <p:nvGrpSpPr>
          <p:cNvPr id="29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8" name="TextBox 28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84835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七、回文质数（了解）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57161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别一个个查，直接把回文数“造”出来</a:t>
            </a:r>
          </a:p>
        </p:txBody>
      </p:sp>
      <p:grpSp>
        <p:nvGrpSpPr>
          <p:cNvPr id="14" name="slow"/>
          <p:cNvGrpSpPr/>
          <p:nvPr/>
        </p:nvGrpSpPr>
        <p:grpSpPr>
          <a:xfrm>
            <a:off x="829056" y="2038350"/>
            <a:ext cx="10524744" cy="1374394"/>
            <a:chOff x="829056" y="2038350"/>
            <a:chExt cx="10524744" cy="1374394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034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一个个查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124837" y="2216150"/>
              <a:ext cx="723019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a 查到 b，最多近 1 亿个数，大部分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根本不是回文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，白白浪费时间。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056" y="3060700"/>
              <a:ext cx="60761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回文的后一半由前一半决定。三位回文只要选两个数字：</a:t>
              </a:r>
            </a:p>
          </p:txBody>
        </p:sp>
      </p:grpSp>
      <p:grpSp>
        <p:nvGrpSpPr>
          <p:cNvPr id="24" name="idea"/>
          <p:cNvGrpSpPr/>
          <p:nvPr/>
        </p:nvGrpSpPr>
        <p:grpSpPr>
          <a:xfrm>
            <a:off x="838200" y="3505200"/>
            <a:ext cx="3619500" cy="1204341"/>
            <a:chOff x="838200" y="3505200"/>
            <a:chExt cx="3619500" cy="1204341"/>
          </a:xfrm>
        </p:grpSpPr>
        <p:sp>
          <p:nvSpPr>
            <p:cNvPr id="15" name="Rectangle 15"/>
            <p:cNvSpPr/>
            <p:nvPr/>
          </p:nvSpPr>
          <p:spPr>
            <a:xfrm>
              <a:off x="838200" y="3505200"/>
              <a:ext cx="1104900" cy="800100"/>
            </a:xfrm>
            <a:prstGeom prst="roundRect">
              <a:avLst>
                <a:gd name="adj" fmla="val 11905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200760" y="3727450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69949" y="44005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百位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2095500" y="3505200"/>
              <a:ext cx="1104900" cy="800100"/>
            </a:xfrm>
            <a:prstGeom prst="roundRect">
              <a:avLst>
                <a:gd name="adj" fmla="val 11905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458060" y="3727450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d2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427249" y="44005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十位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3352800" y="3505200"/>
              <a:ext cx="1104900" cy="800100"/>
            </a:xfrm>
            <a:prstGeom prst="roundRect">
              <a:avLst>
                <a:gd name="adj" fmla="val 11905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715360" y="3727450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684549" y="44005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个位</a:t>
              </a:r>
            </a:p>
          </p:txBody>
        </p:sp>
      </p:grpSp>
      <p:grpSp>
        <p:nvGrpSpPr>
          <p:cNvPr id="29" name="code"/>
          <p:cNvGrpSpPr/>
          <p:nvPr/>
        </p:nvGrpSpPr>
        <p:grpSpPr>
          <a:xfrm>
            <a:off x="4943856" y="3505200"/>
            <a:ext cx="6409944" cy="1164844"/>
            <a:chOff x="4943856" y="3505200"/>
            <a:chExt cx="6409944" cy="1164844"/>
          </a:xfrm>
        </p:grpSpPr>
        <p:sp>
          <p:nvSpPr>
            <p:cNvPr id="25" name="Rectangle 25"/>
            <p:cNvSpPr/>
            <p:nvPr/>
          </p:nvSpPr>
          <p:spPr>
            <a:xfrm>
              <a:off x="4953000" y="3505200"/>
              <a:ext cx="64008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4953000" y="350520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5153406" y="3679825"/>
              <a:ext cx="40165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 = 100 * d1 + 10 * d2 + d1;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943856" y="4318000"/>
              <a:ext cx="395168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d1 = 1、d2 = 5 → 100 + 50 + 1 =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151</a:t>
              </a:r>
            </a:p>
          </p:txBody>
        </p:sp>
      </p:grpSp>
      <p:grpSp>
        <p:nvGrpSpPr>
          <p:cNvPr id="33" name="count"/>
          <p:cNvGrpSpPr/>
          <p:nvPr/>
        </p:nvGrpSpPr>
        <p:grpSpPr>
          <a:xfrm>
            <a:off x="838200" y="4972050"/>
            <a:ext cx="10515600" cy="571500"/>
            <a:chOff x="838200" y="4972050"/>
            <a:chExt cx="10515600" cy="571500"/>
          </a:xfrm>
        </p:grpSpPr>
        <p:sp>
          <p:nvSpPr>
            <p:cNvPr id="30" name="Rectangle 30"/>
            <p:cNvSpPr/>
            <p:nvPr/>
          </p:nvSpPr>
          <p:spPr>
            <a:xfrm>
              <a:off x="838200" y="49720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8987" y="51371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省了多少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124837" y="5149850"/>
              <a:ext cx="816969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书上说：1 亿以内的回文数，最多枚举 4 位数字就能造出来，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只要 1 万次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左右。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84835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七、回文质数（了解）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哪些回文要造？哪些根本不用管？</a:t>
            </a:r>
          </a:p>
        </p:txBody>
      </p:sp>
      <p:grpSp>
        <p:nvGrpSpPr>
          <p:cNvPr id="12" name="r1"/>
          <p:cNvGrpSpPr/>
          <p:nvPr/>
        </p:nvGrpSpPr>
        <p:grpSpPr>
          <a:xfrm>
            <a:off x="838200" y="2038350"/>
            <a:ext cx="10515600" cy="838200"/>
            <a:chOff x="838200" y="2038350"/>
            <a:chExt cx="10515600" cy="8382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838200"/>
            </a:xfrm>
            <a:prstGeom prst="roundRect">
              <a:avLst>
                <a:gd name="adj" fmla="val 11364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3368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一位、两位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01618" y="2349500"/>
              <a:ext cx="4126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只可能是 5、7、11，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单独判断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直接输出。</a:t>
              </a:r>
            </a:p>
          </p:txBody>
        </p:sp>
      </p:grpSp>
      <p:grpSp>
        <p:nvGrpSpPr>
          <p:cNvPr id="16" name="r2"/>
          <p:cNvGrpSpPr/>
          <p:nvPr/>
        </p:nvGrpSpPr>
        <p:grpSpPr>
          <a:xfrm>
            <a:off x="838200" y="3009900"/>
            <a:ext cx="10515600" cy="838200"/>
            <a:chOff x="838200" y="3009900"/>
            <a:chExt cx="10515600" cy="838200"/>
          </a:xfrm>
        </p:grpSpPr>
        <p:sp>
          <p:nvSpPr>
            <p:cNvPr id="13" name="Rectangle 13"/>
            <p:cNvSpPr/>
            <p:nvPr/>
          </p:nvSpPr>
          <p:spPr>
            <a:xfrm>
              <a:off x="838200" y="3009900"/>
              <a:ext cx="10515600" cy="838200"/>
            </a:xfrm>
            <a:prstGeom prst="roundRect">
              <a:avLst>
                <a:gd name="adj" fmla="val 11364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57656" y="3308350"/>
              <a:ext cx="24529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偶数位（4、6、8 位）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801618" y="3321050"/>
              <a:ext cx="55032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书上证明了：都是 11 的倍数，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不可能是质数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，不用造。</a:t>
              </a:r>
            </a:p>
          </p:txBody>
        </p:sp>
      </p:grpSp>
      <p:grpSp>
        <p:nvGrpSpPr>
          <p:cNvPr id="20" name="r3"/>
          <p:cNvGrpSpPr/>
          <p:nvPr/>
        </p:nvGrpSpPr>
        <p:grpSpPr>
          <a:xfrm>
            <a:off x="838200" y="3981450"/>
            <a:ext cx="10515600" cy="838200"/>
            <a:chOff x="838200" y="3981450"/>
            <a:chExt cx="10515600" cy="838200"/>
          </a:xfrm>
        </p:grpSpPr>
        <p:sp>
          <p:nvSpPr>
            <p:cNvPr id="17" name="Rectangle 17"/>
            <p:cNvSpPr/>
            <p:nvPr/>
          </p:nvSpPr>
          <p:spPr>
            <a:xfrm>
              <a:off x="838200" y="3981450"/>
              <a:ext cx="10515600" cy="838200"/>
            </a:xfrm>
            <a:prstGeom prst="roundRect">
              <a:avLst>
                <a:gd name="adj" fmla="val 11364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57656" y="427990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三、五、七位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801618" y="4292600"/>
              <a:ext cx="53477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用两层、三层、四层循环造出来，再判断是不是质数。</a:t>
              </a:r>
            </a:p>
          </p:txBody>
        </p:sp>
      </p:grpSp>
      <p:grpSp>
        <p:nvGrpSpPr>
          <p:cNvPr id="24" name="r4"/>
          <p:cNvGrpSpPr/>
          <p:nvPr/>
        </p:nvGrpSpPr>
        <p:grpSpPr>
          <a:xfrm>
            <a:off x="838200" y="4953000"/>
            <a:ext cx="10515600" cy="838200"/>
            <a:chOff x="838200" y="4953000"/>
            <a:chExt cx="10515600" cy="838200"/>
          </a:xfrm>
        </p:grpSpPr>
        <p:sp>
          <p:nvSpPr>
            <p:cNvPr id="21" name="Rectangle 21"/>
            <p:cNvSpPr/>
            <p:nvPr/>
          </p:nvSpPr>
          <p:spPr>
            <a:xfrm>
              <a:off x="838200" y="4953000"/>
              <a:ext cx="10515600" cy="838200"/>
            </a:xfrm>
            <a:prstGeom prst="roundRect">
              <a:avLst>
                <a:gd name="adj" fmla="val 11364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57656" y="5251450"/>
              <a:ext cx="8591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首位 d1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801618" y="5264150"/>
              <a:ext cx="715801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末位等于首位，首位是偶数整个数就是偶数，所以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只取奇数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d1 += 2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6" name="tip"/>
          <p:cNvGrpSpPr/>
          <p:nvPr/>
        </p:nvGrpSpPr>
        <p:grpSpPr>
          <a:xfrm>
            <a:off x="830199" y="5905500"/>
            <a:ext cx="7902341" cy="308991"/>
            <a:chOff x="830199" y="5905500"/>
            <a:chExt cx="7902341" cy="308991"/>
          </a:xfrm>
        </p:grpSpPr>
        <p:sp>
          <p:nvSpPr>
            <p:cNvPr id="25" name="TextBox 25"/>
            <p:cNvSpPr txBox="1"/>
            <p:nvPr/>
          </p:nvSpPr>
          <p:spPr>
            <a:xfrm>
              <a:off x="830199" y="5905500"/>
              <a:ext cx="79023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偶数位回文为什么是 11 的倍数，书上 P64 有证明，有兴趣的同学可以课后读一读。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84835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七、回文质数（了解）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书上的程序：三段长得很像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00250"/>
            <a:ext cx="7429500" cy="2857500"/>
            <a:chOff x="838200" y="2000250"/>
            <a:chExt cx="7429500" cy="2857500"/>
          </a:xfrm>
        </p:grpSpPr>
        <p:sp>
          <p:nvSpPr>
            <p:cNvPr id="9" name="Rectangle 9"/>
            <p:cNvSpPr/>
            <p:nvPr/>
          </p:nvSpPr>
          <p:spPr>
            <a:xfrm>
              <a:off x="838200" y="2000250"/>
              <a:ext cx="7429500" cy="2857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00250"/>
              <a:ext cx="38100" cy="2857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171700"/>
              <a:ext cx="5253990" cy="26079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for (int d1 = 1; d1 &lt;= 9; d1 += 2)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首位只取奇数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for (int d2 = 0; d2 &lt;= 9; d2++)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    int num = 100 * d1 + 10 * d2 + d1;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if (num &lt; a) continue; 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还没到区间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if (num &gt; b) return 0; 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超过区间，结束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int flag = 1;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for (int j = 3; j * j &lt;= num; j++)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if (num % j == 0) { flag = 0; break; }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if (flag) cout &lt;&lt; num &lt;&lt; endl;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</a:p>
          </p:txBody>
        </p:sp>
      </p:grpSp>
      <p:grpSp>
        <p:nvGrpSpPr>
          <p:cNvPr id="16" name="e"/>
          <p:cNvGrpSpPr/>
          <p:nvPr/>
        </p:nvGrpSpPr>
        <p:grpSpPr>
          <a:xfrm>
            <a:off x="8563356" y="1955800"/>
            <a:ext cx="2790444" cy="2494407"/>
            <a:chOff x="8563356" y="1955800"/>
            <a:chExt cx="2790444" cy="2494407"/>
          </a:xfrm>
        </p:grpSpPr>
        <p:sp>
          <p:nvSpPr>
            <p:cNvPr id="13" name="TextBox 13"/>
            <p:cNvSpPr txBox="1"/>
            <p:nvPr/>
          </p:nvSpPr>
          <p:spPr>
            <a:xfrm>
              <a:off x="8563356" y="19558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看得懂就行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572500" y="2286000"/>
              <a:ext cx="2781300" cy="9525"/>
            </a:xfrm>
            <a:custGeom>
              <a:avLst/>
              <a:gdLst/>
              <a:ahLst/>
              <a:cxnLst/>
              <a:rect l="l" t="t" r="r" b="b"/>
              <a:pathLst>
                <a:path w="2781300" h="9525">
                  <a:moveTo>
                    <a:pt x="0" y="0"/>
                  </a:moveTo>
                  <a:lnTo>
                    <a:pt x="2781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564118" y="2413000"/>
              <a:ext cx="1483614" cy="2037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造出回文 →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小于 a 跳过 →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大于 b 结束 →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试除判断质数。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五位、七位只是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多套几层。</a:t>
              </a:r>
            </a:p>
          </p:txBody>
        </p:sp>
      </p:grpSp>
      <p:grpSp>
        <p:nvGrpSpPr>
          <p:cNvPr id="20" name="note"/>
          <p:cNvGrpSpPr/>
          <p:nvPr/>
        </p:nvGrpSpPr>
        <p:grpSpPr>
          <a:xfrm>
            <a:off x="838200" y="5067300"/>
            <a:ext cx="10515600" cy="552450"/>
            <a:chOff x="838200" y="5067300"/>
            <a:chExt cx="10515600" cy="552450"/>
          </a:xfrm>
        </p:grpSpPr>
        <p:sp>
          <p:nvSpPr>
            <p:cNvPr id="17" name="Rectangle 17"/>
            <p:cNvSpPr/>
            <p:nvPr/>
          </p:nvSpPr>
          <p:spPr>
            <a:xfrm>
              <a:off x="838200" y="50673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9749" y="52387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49349" y="5238750"/>
              <a:ext cx="839155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P64 方框里这句下画线：在不影响结果的情况下，应当尽可能减少循环的次数。</a:t>
              </a:r>
            </a:p>
          </p:txBody>
        </p:sp>
      </p:grpSp>
      <p:grpSp>
        <p:nvGrpSpPr>
          <p:cNvPr id="22" name="bookref"/>
          <p:cNvGrpSpPr/>
          <p:nvPr/>
        </p:nvGrpSpPr>
        <p:grpSpPr>
          <a:xfrm>
            <a:off x="10292182" y="6121400"/>
            <a:ext cx="1068476" cy="264033"/>
            <a:chOff x="10292182" y="6121400"/>
            <a:chExt cx="1068476" cy="264033"/>
          </a:xfrm>
        </p:grpSpPr>
        <p:sp>
          <p:nvSpPr>
            <p:cNvPr id="21" name="TextBox 21"/>
            <p:cNvSpPr txBox="1"/>
            <p:nvPr/>
          </p:nvSpPr>
          <p:spPr>
            <a:xfrm>
              <a:off x="10292182" y="6121400"/>
              <a:ext cx="10684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P62–64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第八部分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712855" y="3111500"/>
            <a:ext cx="4766291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习题 4-2 小玉游泳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051400" y="4038600"/>
            <a:ext cx="4089199" cy="308991"/>
            <a:chOff x="4051400" y="4038600"/>
            <a:chExt cx="408919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051400" y="4038600"/>
              <a:ext cx="40891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用三个问题再分析一遍 · 和级数求和比一比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八、小玉游泳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740034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4-2　小玉在游泳（B0055，洛谷 P1423）</a:t>
            </a:r>
          </a:p>
        </p:txBody>
      </p:sp>
      <p:grpSp>
        <p:nvGrpSpPr>
          <p:cNvPr id="11" name="prob"/>
          <p:cNvGrpSpPr/>
          <p:nvPr/>
        </p:nvGrpSpPr>
        <p:grpSpPr>
          <a:xfrm>
            <a:off x="838200" y="2038350"/>
            <a:ext cx="10515600" cy="1066800"/>
            <a:chOff x="838200" y="2038350"/>
            <a:chExt cx="10515600" cy="1066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066800"/>
            </a:xfrm>
            <a:prstGeom prst="roundRect">
              <a:avLst>
                <a:gd name="adj" fmla="val 892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146300"/>
              <a:ext cx="625906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小玉第一步能游 2 米，之后每一步只能游上一步距离的 98%。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要游到不少于 x 米（x ≤ 100）的地方，她需要游多少步？</a:t>
              </a:r>
            </a:p>
          </p:txBody>
        </p:sp>
      </p:grpSp>
      <p:grpSp>
        <p:nvGrpSpPr>
          <p:cNvPr id="17" name="q1"/>
          <p:cNvGrpSpPr/>
          <p:nvPr/>
        </p:nvGrpSpPr>
        <p:grpSpPr>
          <a:xfrm>
            <a:off x="838200" y="3352800"/>
            <a:ext cx="3352800" cy="1562100"/>
            <a:chOff x="838200" y="3352800"/>
            <a:chExt cx="3352800" cy="1562100"/>
          </a:xfrm>
        </p:grpSpPr>
        <p:sp>
          <p:nvSpPr>
            <p:cNvPr id="12" name="Rectangle 12"/>
            <p:cNvSpPr/>
            <p:nvPr/>
          </p:nvSpPr>
          <p:spPr>
            <a:xfrm>
              <a:off x="838200" y="3352800"/>
              <a:ext cx="3352800" cy="1562100"/>
            </a:xfrm>
            <a:prstGeom prst="roundRect">
              <a:avLst>
                <a:gd name="adj" fmla="val 731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1009650" y="35623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08580" y="36060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56944" y="3587750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处理什么？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15568" y="4102100"/>
              <a:ext cx="19048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游这一步：step 米</a:t>
              </a:r>
            </a:p>
          </p:txBody>
        </p:sp>
      </p:grpSp>
      <p:grpSp>
        <p:nvGrpSpPr>
          <p:cNvPr id="23" name="q2"/>
          <p:cNvGrpSpPr/>
          <p:nvPr/>
        </p:nvGrpSpPr>
        <p:grpSpPr>
          <a:xfrm>
            <a:off x="4419600" y="3352800"/>
            <a:ext cx="3352800" cy="1562100"/>
            <a:chOff x="4419600" y="3352800"/>
            <a:chExt cx="3352800" cy="1562100"/>
          </a:xfrm>
        </p:grpSpPr>
        <p:sp>
          <p:nvSpPr>
            <p:cNvPr id="18" name="Rectangle 18"/>
            <p:cNvSpPr/>
            <p:nvPr/>
          </p:nvSpPr>
          <p:spPr>
            <a:xfrm>
              <a:off x="4419600" y="3352800"/>
              <a:ext cx="3352800" cy="1562100"/>
            </a:xfrm>
            <a:prstGeom prst="roundRect">
              <a:avLst>
                <a:gd name="adj" fmla="val 731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4591050" y="35623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689980" y="36060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038344" y="3587750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记住什么？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696968" y="4051300"/>
              <a:ext cx="2217039" cy="6656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total：一共游了多少米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count：游了几步</a:t>
              </a:r>
            </a:p>
          </p:txBody>
        </p:sp>
      </p:grpSp>
      <p:grpSp>
        <p:nvGrpSpPr>
          <p:cNvPr id="29" name="q3"/>
          <p:cNvGrpSpPr/>
          <p:nvPr/>
        </p:nvGrpSpPr>
        <p:grpSpPr>
          <a:xfrm>
            <a:off x="8001000" y="3352800"/>
            <a:ext cx="3352800" cy="1562100"/>
            <a:chOff x="8001000" y="3352800"/>
            <a:chExt cx="3352800" cy="1562100"/>
          </a:xfrm>
        </p:grpSpPr>
        <p:sp>
          <p:nvSpPr>
            <p:cNvPr id="24" name="Rectangle 24"/>
            <p:cNvSpPr/>
            <p:nvPr/>
          </p:nvSpPr>
          <p:spPr>
            <a:xfrm>
              <a:off x="8001000" y="3352800"/>
              <a:ext cx="3352800" cy="1562100"/>
            </a:xfrm>
            <a:prstGeom prst="roundRect">
              <a:avLst>
                <a:gd name="adj" fmla="val 731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5" name="Ellipse 25"/>
            <p:cNvSpPr/>
            <p:nvPr/>
          </p:nvSpPr>
          <p:spPr>
            <a:xfrm>
              <a:off x="8172450" y="35623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271380" y="36060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619744" y="3587750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何时停止？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278368" y="4102100"/>
              <a:ext cx="193812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total 达到 x，就停</a:t>
              </a:r>
            </a:p>
          </p:txBody>
        </p:sp>
      </p:grpSp>
      <p:grpSp>
        <p:nvGrpSpPr>
          <p:cNvPr id="34" name="try"/>
          <p:cNvGrpSpPr/>
          <p:nvPr/>
        </p:nvGrpSpPr>
        <p:grpSpPr>
          <a:xfrm>
            <a:off x="838200" y="5143500"/>
            <a:ext cx="10515600" cy="857250"/>
            <a:chOff x="838200" y="5143500"/>
            <a:chExt cx="10515600" cy="857250"/>
          </a:xfrm>
        </p:grpSpPr>
        <p:sp>
          <p:nvSpPr>
            <p:cNvPr id="30" name="Rectangle 30"/>
            <p:cNvSpPr/>
            <p:nvPr/>
          </p:nvSpPr>
          <p:spPr>
            <a:xfrm>
              <a:off x="838200" y="5143500"/>
              <a:ext cx="10515600" cy="857250"/>
            </a:xfrm>
            <a:prstGeom prst="roundRect">
              <a:avLst>
                <a:gd name="adj" fmla="val 888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838200" y="5143500"/>
              <a:ext cx="47625" cy="857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8987" y="52895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先手算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38987" y="5626100"/>
              <a:ext cx="928922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= 3.9：第一步后一共 2 米；第二步游 2 × 0.98 = 1.96 米，一共 3.96 米，够了，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 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6" name="bookref"/>
          <p:cNvGrpSpPr/>
          <p:nvPr/>
        </p:nvGrpSpPr>
        <p:grpSpPr>
          <a:xfrm>
            <a:off x="10292182" y="6121400"/>
            <a:ext cx="1068476" cy="264033"/>
            <a:chOff x="10292182" y="6121400"/>
            <a:chExt cx="1068476" cy="264033"/>
          </a:xfrm>
        </p:grpSpPr>
        <p:sp>
          <p:nvSpPr>
            <p:cNvPr id="35" name="TextBox 35"/>
            <p:cNvSpPr txBox="1"/>
            <p:nvPr/>
          </p:nvSpPr>
          <p:spPr>
            <a:xfrm>
              <a:off x="10292182" y="6121400"/>
              <a:ext cx="10684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P64–65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八、小玉游泳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2049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游泳：达到目标就停，和级数求和比一比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905500" cy="3009900"/>
            <a:chOff x="838200" y="2038350"/>
            <a:chExt cx="5905500" cy="3009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905500" cy="3009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009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3993134" cy="27757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x, step = 2, total =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count =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x;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 (total &lt; x) {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total += step;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游这一步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step *= 0.98;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下一步变短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count++;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count;</a:t>
              </a:r>
            </a:p>
          </p:txBody>
        </p:sp>
      </p:grpSp>
      <p:grpSp>
        <p:nvGrpSpPr>
          <p:cNvPr id="22" name="cmp"/>
          <p:cNvGrpSpPr/>
          <p:nvPr/>
        </p:nvGrpSpPr>
        <p:grpSpPr>
          <a:xfrm>
            <a:off x="7162800" y="2038350"/>
            <a:ext cx="4191000" cy="1609725"/>
            <a:chOff x="7162800" y="2038350"/>
            <a:chExt cx="4191000" cy="1609725"/>
          </a:xfrm>
        </p:grpSpPr>
        <p:sp>
          <p:nvSpPr>
            <p:cNvPr id="13" name="Rectangle 13"/>
            <p:cNvSpPr/>
            <p:nvPr/>
          </p:nvSpPr>
          <p:spPr>
            <a:xfrm>
              <a:off x="7162800" y="2038350"/>
              <a:ext cx="41910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735187" y="2168017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继续的条件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306437" y="26987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级数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735187" y="271145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&lt;= k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7162800" y="31051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7162800" y="3105150"/>
              <a:ext cx="4191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306437" y="32321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游泳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735187" y="3244850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total &lt; x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7162800" y="36385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4" name="why"/>
          <p:cNvGrpSpPr/>
          <p:nvPr/>
        </p:nvGrpSpPr>
        <p:grpSpPr>
          <a:xfrm>
            <a:off x="7154418" y="3702050"/>
            <a:ext cx="2321814" cy="1408557"/>
            <a:chOff x="7154418" y="3702050"/>
            <a:chExt cx="2321814" cy="1408557"/>
          </a:xfrm>
        </p:grpSpPr>
        <p:sp>
          <p:nvSpPr>
            <p:cNvPr id="23" name="TextBox 23"/>
            <p:cNvSpPr txBox="1"/>
            <p:nvPr/>
          </p:nvSpPr>
          <p:spPr>
            <a:xfrm>
              <a:off x="7154418" y="3702050"/>
              <a:ext cx="2321814" cy="1408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级数要“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严格大于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k”，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等于还得继续，带等号；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游泳只要“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不少于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x”，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达到就够了，不带等号。</a:t>
              </a:r>
            </a:p>
          </p:txBody>
        </p:sp>
      </p:grpSp>
      <p:grpSp>
        <p:nvGrpSpPr>
          <p:cNvPr id="29" name="tip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25" name="Rectangle 25"/>
            <p:cNvSpPr/>
            <p:nvPr/>
          </p:nvSpPr>
          <p:spPr>
            <a:xfrm>
              <a:off x="838200" y="54102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4102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987" y="55753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小提醒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905762" y="5588000"/>
              <a:ext cx="65471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条件里有没有等号，要回到题目里看：是“超过”，还是“达到”？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课堂小测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课堂小测</a:t>
            </a:r>
          </a:p>
        </p:txBody>
      </p:sp>
      <p:grpSp>
        <p:nvGrpSpPr>
          <p:cNvPr id="17" name="qs1"/>
          <p:cNvGrpSpPr/>
          <p:nvPr/>
        </p:nvGrpSpPr>
        <p:grpSpPr>
          <a:xfrm>
            <a:off x="829818" y="2025650"/>
            <a:ext cx="10523982" cy="946150"/>
            <a:chOff x="829818" y="2025650"/>
            <a:chExt cx="10523982" cy="946150"/>
          </a:xfrm>
        </p:grpSpPr>
        <p:sp>
          <p:nvSpPr>
            <p:cNvPr id="9" name="TextBox 9"/>
            <p:cNvSpPr txBox="1"/>
            <p:nvPr/>
          </p:nvSpPr>
          <p:spPr>
            <a:xfrm>
              <a:off x="829818" y="2025650"/>
              <a:ext cx="194423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 会输出几个 * ？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362200"/>
              <a:ext cx="50673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62200"/>
              <a:ext cx="381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5261" y="2441575"/>
              <a:ext cx="2394966" cy="5168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 = 3;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(n--) cout &lt;&lt; "*";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278118" y="2025650"/>
              <a:ext cx="14300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 x 是多少？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286500" y="2362200"/>
              <a:ext cx="50673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286500" y="2362200"/>
              <a:ext cx="381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393561" y="2441575"/>
              <a:ext cx="1700657" cy="5168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x = 1 / 2;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</a:t>
              </a:r>
            </a:p>
          </p:txBody>
        </p:sp>
      </p:grpSp>
      <p:grpSp>
        <p:nvGrpSpPr>
          <p:cNvPr id="26" name="qs2-w"/>
          <p:cNvGrpSpPr/>
          <p:nvPr/>
        </p:nvGrpSpPr>
        <p:grpSpPr>
          <a:xfrm>
            <a:off x="829818" y="3702050"/>
            <a:ext cx="10523982" cy="1660525"/>
            <a:chOff x="829818" y="3702050"/>
            <a:chExt cx="10523982" cy="1660525"/>
          </a:xfrm>
        </p:grpSpPr>
        <p:sp>
          <p:nvSpPr>
            <p:cNvPr id="18" name="TextBox 18"/>
            <p:cNvSpPr txBox="1"/>
            <p:nvPr/>
          </p:nvSpPr>
          <p:spPr>
            <a:xfrm>
              <a:off x="829818" y="3702050"/>
              <a:ext cx="145390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 输出什么？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38200" y="4038600"/>
              <a:ext cx="5067300" cy="1323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038600"/>
              <a:ext cx="38100" cy="1323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45261" y="4117975"/>
              <a:ext cx="2990088" cy="12312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5; i++)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(i == 3) continue;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(i == 5) break;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i;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278118" y="3702050"/>
              <a:ext cx="27388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 这样能正确判断 25 吗？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286500" y="4038600"/>
              <a:ext cx="5067300" cy="1323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286500" y="4038600"/>
              <a:ext cx="38100" cy="1323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393561" y="4117975"/>
              <a:ext cx="3089275" cy="12312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j = 2; j * j &lt; i; j++)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</a:t>
              </a:r>
            </a:p>
          </p:txBody>
        </p:sp>
      </p:grpSp>
      <p:grpSp>
        <p:nvGrpSpPr>
          <p:cNvPr id="28" name="a1"/>
          <p:cNvGrpSpPr/>
          <p:nvPr/>
        </p:nvGrpSpPr>
        <p:grpSpPr>
          <a:xfrm>
            <a:off x="830199" y="3105150"/>
            <a:ext cx="3663268" cy="308991"/>
            <a:chOff x="830199" y="3105150"/>
            <a:chExt cx="3663268" cy="308991"/>
          </a:xfrm>
        </p:grpSpPr>
        <p:sp>
          <p:nvSpPr>
            <p:cNvPr id="27" name="TextBox 27"/>
            <p:cNvSpPr txBox="1"/>
            <p:nvPr/>
          </p:nvSpPr>
          <p:spPr>
            <a:xfrm>
              <a:off x="830199" y="3105150"/>
              <a:ext cx="366326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答案：3 个：n 的旧值 3、2、1 都成立</a:t>
              </a:r>
            </a:p>
          </p:txBody>
        </p:sp>
      </p:grpSp>
      <p:grpSp>
        <p:nvGrpSpPr>
          <p:cNvPr id="30" name="a2"/>
          <p:cNvGrpSpPr/>
          <p:nvPr/>
        </p:nvGrpSpPr>
        <p:grpSpPr>
          <a:xfrm>
            <a:off x="6278499" y="3105150"/>
            <a:ext cx="3754729" cy="308991"/>
            <a:chOff x="6278499" y="3105150"/>
            <a:chExt cx="3754729" cy="308991"/>
          </a:xfrm>
        </p:grpSpPr>
        <p:sp>
          <p:nvSpPr>
            <p:cNvPr id="29" name="TextBox 29"/>
            <p:cNvSpPr txBox="1"/>
            <p:nvPr/>
          </p:nvSpPr>
          <p:spPr>
            <a:xfrm>
              <a:off x="6278499" y="3105150"/>
              <a:ext cx="375472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答案：0：两个整数相除，小数部分没了</a:t>
              </a:r>
            </a:p>
          </p:txBody>
        </p:sp>
      </p:grpSp>
      <p:grpSp>
        <p:nvGrpSpPr>
          <p:cNvPr id="32" name="a3"/>
          <p:cNvGrpSpPr/>
          <p:nvPr/>
        </p:nvGrpSpPr>
        <p:grpSpPr>
          <a:xfrm>
            <a:off x="830199" y="5495925"/>
            <a:ext cx="3383568" cy="308991"/>
            <a:chOff x="830199" y="5495925"/>
            <a:chExt cx="3383568" cy="308991"/>
          </a:xfrm>
        </p:grpSpPr>
        <p:sp>
          <p:nvSpPr>
            <p:cNvPr id="31" name="TextBox 31"/>
            <p:cNvSpPr txBox="1"/>
            <p:nvPr/>
          </p:nvSpPr>
          <p:spPr>
            <a:xfrm>
              <a:off x="830199" y="5495925"/>
              <a:ext cx="338356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答案：124：3 被跳过，到 5 就跳出</a:t>
              </a:r>
            </a:p>
          </p:txBody>
        </p:sp>
      </p:grpSp>
      <p:grpSp>
        <p:nvGrpSpPr>
          <p:cNvPr id="34" name="a4"/>
          <p:cNvGrpSpPr/>
          <p:nvPr/>
        </p:nvGrpSpPr>
        <p:grpSpPr>
          <a:xfrm>
            <a:off x="6278499" y="5495925"/>
            <a:ext cx="3820134" cy="308991"/>
            <a:chOff x="6278499" y="5495925"/>
            <a:chExt cx="3820134" cy="308991"/>
          </a:xfrm>
        </p:grpSpPr>
        <p:sp>
          <p:nvSpPr>
            <p:cNvPr id="33" name="TextBox 33"/>
            <p:cNvSpPr txBox="1"/>
            <p:nvPr/>
          </p:nvSpPr>
          <p:spPr>
            <a:xfrm>
              <a:off x="6278499" y="5495925"/>
              <a:ext cx="382013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答案：不能：漏掉 j = 5，25 被当成质数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51134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回到开篇：加到第一次超过 k，该怎么写？</a:t>
            </a:r>
          </a:p>
        </p:txBody>
      </p:sp>
      <p:grpSp>
        <p:nvGrpSpPr>
          <p:cNvPr id="12" name="q"/>
          <p:cNvGrpSpPr/>
          <p:nvPr/>
        </p:nvGrpSpPr>
        <p:grpSpPr>
          <a:xfrm>
            <a:off x="838200" y="2038350"/>
            <a:ext cx="10515600" cy="857250"/>
            <a:chOff x="838200" y="2038350"/>
            <a:chExt cx="10515600" cy="8572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857250"/>
            </a:xfrm>
            <a:prstGeom prst="roundRect">
              <a:avLst>
                <a:gd name="adj" fmla="val 888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38987" y="21844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开篇的问题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8987" y="2520950"/>
              <a:ext cx="931411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一直往上加，加到总和第一次超过 k 为止，要加多少项事先知道吗？该用 for 还是 while？</a:t>
              </a:r>
            </a:p>
          </p:txBody>
        </p:sp>
      </p:grpSp>
      <p:grpSp>
        <p:nvGrpSpPr>
          <p:cNvPr id="15" name="a"/>
          <p:cNvGrpSpPr/>
          <p:nvPr/>
        </p:nvGrpSpPr>
        <p:grpSpPr>
          <a:xfrm>
            <a:off x="838200" y="2952750"/>
            <a:ext cx="10515600" cy="952500"/>
            <a:chOff x="838200" y="2952750"/>
            <a:chExt cx="10515600" cy="952500"/>
          </a:xfrm>
        </p:grpSpPr>
        <p:sp>
          <p:nvSpPr>
            <p:cNvPr id="13" name="Rectangle 13"/>
            <p:cNvSpPr/>
            <p:nvPr/>
          </p:nvSpPr>
          <p:spPr>
            <a:xfrm>
              <a:off x="838200" y="2952750"/>
              <a:ext cx="10515600" cy="952500"/>
            </a:xfrm>
            <a:prstGeom prst="roundRect">
              <a:avLst>
                <a:gd name="adj" fmla="val 1200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57656" y="3060700"/>
              <a:ext cx="5932742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事先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不知道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要加几项，只知道什么时候停，所以用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(sum &lt;= k) { n++; sum += 1.0 / n; }</a:t>
              </a:r>
            </a:p>
          </p:txBody>
        </p:sp>
      </p:grpSp>
      <p:grpSp>
        <p:nvGrpSpPr>
          <p:cNvPr id="21" name="t1"/>
          <p:cNvGrpSpPr/>
          <p:nvPr/>
        </p:nvGrpSpPr>
        <p:grpSpPr>
          <a:xfrm>
            <a:off x="838200" y="4191000"/>
            <a:ext cx="3352800" cy="1333500"/>
            <a:chOff x="838200" y="4191000"/>
            <a:chExt cx="3352800" cy="1333500"/>
          </a:xfrm>
        </p:grpSpPr>
        <p:sp>
          <p:nvSpPr>
            <p:cNvPr id="16" name="Rectangle 16"/>
            <p:cNvSpPr/>
            <p:nvPr/>
          </p:nvSpPr>
          <p:spPr>
            <a:xfrm>
              <a:off x="838200" y="4191000"/>
              <a:ext cx="3352800" cy="1333500"/>
            </a:xfrm>
            <a:prstGeom prst="roundRect">
              <a:avLst>
                <a:gd name="adj" fmla="val 857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1009650" y="44005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08580" y="44442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56944" y="4425950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处理什么？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15568" y="5016500"/>
              <a:ext cx="16826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n 项：1.0 / n</a:t>
              </a:r>
            </a:p>
          </p:txBody>
        </p:sp>
      </p:grpSp>
      <p:grpSp>
        <p:nvGrpSpPr>
          <p:cNvPr id="27" name="t2"/>
          <p:cNvGrpSpPr/>
          <p:nvPr/>
        </p:nvGrpSpPr>
        <p:grpSpPr>
          <a:xfrm>
            <a:off x="4419600" y="4191000"/>
            <a:ext cx="3352800" cy="1333500"/>
            <a:chOff x="4419600" y="4191000"/>
            <a:chExt cx="3352800" cy="1333500"/>
          </a:xfrm>
        </p:grpSpPr>
        <p:sp>
          <p:nvSpPr>
            <p:cNvPr id="22" name="Rectangle 22"/>
            <p:cNvSpPr/>
            <p:nvPr/>
          </p:nvSpPr>
          <p:spPr>
            <a:xfrm>
              <a:off x="4419600" y="4191000"/>
              <a:ext cx="3352800" cy="1333500"/>
            </a:xfrm>
            <a:prstGeom prst="roundRect">
              <a:avLst>
                <a:gd name="adj" fmla="val 857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4591050" y="44005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689980" y="44442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038344" y="4425950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记住什么？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696968" y="5016500"/>
              <a:ext cx="23268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n：加了几项；sum：和</a:t>
              </a:r>
            </a:p>
          </p:txBody>
        </p:sp>
      </p:grpSp>
      <p:grpSp>
        <p:nvGrpSpPr>
          <p:cNvPr id="33" name="t3"/>
          <p:cNvGrpSpPr/>
          <p:nvPr/>
        </p:nvGrpSpPr>
        <p:grpSpPr>
          <a:xfrm>
            <a:off x="8001000" y="4191000"/>
            <a:ext cx="3352800" cy="1333500"/>
            <a:chOff x="8001000" y="4191000"/>
            <a:chExt cx="3352800" cy="1333500"/>
          </a:xfrm>
        </p:grpSpPr>
        <p:sp>
          <p:nvSpPr>
            <p:cNvPr id="28" name="Rectangle 28"/>
            <p:cNvSpPr/>
            <p:nvPr/>
          </p:nvSpPr>
          <p:spPr>
            <a:xfrm>
              <a:off x="8001000" y="4191000"/>
              <a:ext cx="3352800" cy="1333500"/>
            </a:xfrm>
            <a:prstGeom prst="roundRect">
              <a:avLst>
                <a:gd name="adj" fmla="val 857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9" name="Ellipse 29"/>
            <p:cNvSpPr/>
            <p:nvPr/>
          </p:nvSpPr>
          <p:spPr>
            <a:xfrm>
              <a:off x="8172450" y="44005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271380" y="44442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19744" y="4425950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何时停止？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278368" y="5016500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第一次大于 k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2049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本讲小结：这些题，循环都记住了什么？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552450"/>
            <a:chOff x="838200" y="2038350"/>
            <a:chExt cx="10515600" cy="5524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18681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题目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58718" y="2186813"/>
              <a:ext cx="32186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每轮做什么 / 记住什么 / 何时停</a:t>
              </a:r>
            </a:p>
          </p:txBody>
        </p:sp>
      </p:grpSp>
      <p:grpSp>
        <p:nvGrpSpPr>
          <p:cNvPr id="25" name="table-w"/>
          <p:cNvGrpSpPr/>
          <p:nvPr/>
        </p:nvGrpSpPr>
        <p:grpSpPr>
          <a:xfrm>
            <a:off x="838200" y="2740025"/>
            <a:ext cx="2476500" cy="2622550"/>
            <a:chOff x="838200" y="2740025"/>
            <a:chExt cx="2476500" cy="2622550"/>
          </a:xfrm>
        </p:grpSpPr>
        <p:sp>
          <p:nvSpPr>
            <p:cNvPr id="13" name="TextBox 13"/>
            <p:cNvSpPr txBox="1"/>
            <p:nvPr/>
          </p:nvSpPr>
          <p:spPr>
            <a:xfrm>
              <a:off x="982218" y="2740025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整数、小数求和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14325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143250"/>
              <a:ext cx="24765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2218" y="329247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级数求和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69570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218" y="38449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金币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24815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248150"/>
              <a:ext cx="24765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2218" y="439737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质数口袋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80060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2218" y="494982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回文质数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35305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answers"/>
          <p:cNvGrpSpPr/>
          <p:nvPr/>
        </p:nvGrpSpPr>
        <p:grpSpPr>
          <a:xfrm>
            <a:off x="3314700" y="2740025"/>
            <a:ext cx="8039100" cy="2622550"/>
            <a:chOff x="3314700" y="2740025"/>
            <a:chExt cx="8039100" cy="2622550"/>
          </a:xfrm>
        </p:grpSpPr>
        <p:sp>
          <p:nvSpPr>
            <p:cNvPr id="26" name="Line 26"/>
            <p:cNvSpPr/>
            <p:nvPr/>
          </p:nvSpPr>
          <p:spPr>
            <a:xfrm>
              <a:off x="3314700" y="314325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3314700" y="3143250"/>
              <a:ext cx="80391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Line 28"/>
            <p:cNvSpPr/>
            <p:nvPr/>
          </p:nvSpPr>
          <p:spPr>
            <a:xfrm>
              <a:off x="3314700" y="369570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3314700" y="424815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3314700" y="4248150"/>
              <a:ext cx="80391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3314700" y="480060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Line 32"/>
            <p:cNvSpPr/>
            <p:nvPr/>
          </p:nvSpPr>
          <p:spPr>
            <a:xfrm>
              <a:off x="3314700" y="535305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3458718" y="2740025"/>
              <a:ext cx="55698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加当前项；记总和；项数加够就停（小数换成整数来数）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3458718" y="3292475"/>
              <a:ext cx="46369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 1.0 / n；记项数和总和；第一次超过 k 就停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3458718" y="3844925"/>
              <a:ext cx="565868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外层数轮、内层数天；记天数和金币；够 k 天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0;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3458718" y="4397375"/>
              <a:ext cx="469245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试除判断质数；记总和与个数；装不下就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break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458718" y="4949825"/>
              <a:ext cx="404829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直接造回文，再判断质数；超过 b 就结束</a:t>
              </a:r>
            </a:p>
          </p:txBody>
        </p:sp>
      </p:grpSp>
      <p:grpSp>
        <p:nvGrpSpPr>
          <p:cNvPr id="42" name="three"/>
          <p:cNvGrpSpPr/>
          <p:nvPr/>
        </p:nvGrpSpPr>
        <p:grpSpPr>
          <a:xfrm>
            <a:off x="838200" y="5562600"/>
            <a:ext cx="10515600" cy="561975"/>
            <a:chOff x="838200" y="5562600"/>
            <a:chExt cx="10515600" cy="561975"/>
          </a:xfrm>
        </p:grpSpPr>
        <p:sp>
          <p:nvSpPr>
            <p:cNvPr id="39" name="Rectangle 39"/>
            <p:cNvSpPr/>
            <p:nvPr/>
          </p:nvSpPr>
          <p:spPr>
            <a:xfrm>
              <a:off x="838200" y="55626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039368" y="573087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拿到新题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087118" y="5730875"/>
              <a:ext cx="896832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先问：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处理什么？记住什么？何时停止？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再用最小的输入、最后一项、正好达标各试一次。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itle"/>
          <p:cNvGrpSpPr/>
          <p:nvPr/>
        </p:nvGrpSpPr>
        <p:grpSpPr>
          <a:xfrm>
            <a:off x="4946142" y="730250"/>
            <a:ext cx="2299716" cy="819150"/>
            <a:chOff x="4946142" y="73025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73025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</a:t>
              </a:r>
            </a:p>
          </p:txBody>
        </p:sp>
      </p:grpSp>
      <p:grpSp>
        <p:nvGrpSpPr>
          <p:cNvPr id="25" name="todo"/>
          <p:cNvGrpSpPr/>
          <p:nvPr/>
        </p:nvGrpSpPr>
        <p:grpSpPr>
          <a:xfrm>
            <a:off x="914400" y="1619250"/>
            <a:ext cx="4953000" cy="4381500"/>
            <a:chOff x="914400" y="1619250"/>
            <a:chExt cx="4953000" cy="43815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381500"/>
            </a:xfrm>
            <a:prstGeom prst="roundRect">
              <a:avLst>
                <a:gd name="adj" fmla="val 4348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90625" y="24669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74165" y="250647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3149" y="2470150"/>
              <a:ext cx="2644648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提交 B0050 级数求和、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B0051 金币、B0052 数列求和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90625" y="32861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74165" y="332562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3149" y="3314700"/>
              <a:ext cx="240465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提交 B0053 质数口袋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90625" y="38195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74165" y="385902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3149" y="3848100"/>
              <a:ext cx="219035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选做：B0054 回文质数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190625" y="43529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74165" y="439242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73149" y="4356100"/>
              <a:ext cx="312623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选做：书本 P65 习题 4-3 数字反转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（洛谷 P1307）</a:t>
              </a:r>
            </a:p>
          </p:txBody>
        </p:sp>
        <p:sp>
          <p:nvSpPr>
            <p:cNvPr id="22" name="Ellipse 22"/>
            <p:cNvSpPr/>
            <p:nvPr/>
          </p:nvSpPr>
          <p:spPr>
            <a:xfrm>
              <a:off x="1190625" y="51720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274165" y="521157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573149" y="5175250"/>
              <a:ext cx="3066034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整理笔记：break、continue 写在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书本 P62，试到平方根写在 P62</a:t>
              </a:r>
            </a:p>
          </p:txBody>
        </p:sp>
      </p:grpSp>
      <p:grpSp>
        <p:nvGrpSpPr>
          <p:cNvPr id="33" name="next"/>
          <p:cNvGrpSpPr/>
          <p:nvPr/>
        </p:nvGrpSpPr>
        <p:grpSpPr>
          <a:xfrm>
            <a:off x="6324600" y="1619250"/>
            <a:ext cx="4953000" cy="4381500"/>
            <a:chOff x="6324600" y="1619250"/>
            <a:chExt cx="4953000" cy="4381500"/>
          </a:xfrm>
        </p:grpSpPr>
        <p:sp>
          <p:nvSpPr>
            <p:cNvPr id="26" name="Rectangle 26"/>
            <p:cNvSpPr/>
            <p:nvPr/>
          </p:nvSpPr>
          <p:spPr>
            <a:xfrm>
              <a:off x="6324600" y="1619250"/>
              <a:ext cx="4953000" cy="4381500"/>
            </a:xfrm>
            <a:prstGeom prst="roundRect">
              <a:avLst>
                <a:gd name="adj" fmla="val 4348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79870" y="2590800"/>
              <a:ext cx="250887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5 章　一维数组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582537" y="3225800"/>
              <a:ext cx="384816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带着问题预习（书本 P68 例 5-2）：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582918" y="3556000"/>
              <a:ext cx="2950464" cy="16943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读入一串数，要倒过来输出。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今天的题只要记住总和、个数，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几个变量就够了；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可要把每个数都记住，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该怎么办？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84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2026-11-05T09:58:59Z</dcterms:created>
  <dcterms:modified xsi:type="dcterms:W3CDTF">2026-11-05T09:58:59Z</dcterms:modified>
  <cp:category/>
  <cp:contentStatus/>
</cp:coreProperties>
</file>