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1_tf1.xml" ContentType="application/vnd.openxmlformats-officedocument.presentationml.notesSlide+xml"/>
  <Override PartName="/ppt/notesSlides/notesSlide2_tf1.xml" ContentType="application/vnd.openxmlformats-officedocument.presentationml.notesSlide+xml"/>
  <Override PartName="/ppt/notesSlides/notesSlide3_tf1.xml" ContentType="application/vnd.openxmlformats-officedocument.presentationml.notesSlide+xml"/>
  <Override PartName="/ppt/notesSlides/notesSlide5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.xml" ContentType="application/vnd.openxmlformats-officedocument.presentationml.notesSlide+xml"/>
  <Override PartName="/ppt/notesSlides/notesSlide8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.xml" ContentType="application/vnd.openxmlformats-officedocument.presentationml.notesSlide+xml"/>
  <Override PartName="/ppt/notesSlides/notesSlide12_tf1.xml" ContentType="application/vnd.openxmlformats-officedocument.presentationml.notesSlide+xml"/>
  <Override PartName="/ppt/notesSlides/notesSlide14_tf1.xml" ContentType="application/vnd.openxmlformats-officedocument.presentationml.notesSlide+xml"/>
  <Override PartName="/ppt/notesSlides/notesSlide15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.xml" ContentType="application/vnd.openxmlformats-officedocument.presentationml.notesSlide+xml"/>
  <Override PartName="/ppt/notesSlides/notesSlide18_tf1.xml" ContentType="application/vnd.openxmlformats-officedocument.presentationml.notesSlide+xml"/>
  <Override PartName="/ppt/notesSlides/notesSlide21_tf1.xml" ContentType="application/vnd.openxmlformats-officedocument.presentationml.notesSlide+xml"/>
  <Override PartName="/ppt/notesSlides/notesSlide22_tf1.xml" ContentType="application/vnd.openxmlformats-officedocument.presentationml.notesSlide+xml"/>
  <Override PartName="/ppt/notesSlides/notesSlide23_tf1.xml" ContentType="application/vnd.openxmlformats-officedocument.presentationml.notesSlide+xml"/>
  <Override PartName="/ppt/notesSlides/notesSlide25_tf1.xml" ContentType="application/vnd.openxmlformats-officedocument.presentationml.notesSlide+xml"/>
  <Override PartName="/ppt/notesSlides/notesSlide26_tf1.xml" ContentType="application/vnd.openxmlformats-officedocument.presentationml.notesSlide+xml"/>
  <Override PartName="/ppt/notesSlides/notesSlide27_tf1.xml" ContentType="application/vnd.openxmlformats-officedocument.presentationml.notesSlide+xml"/>
  <Override PartName="/ppt/notesSlides/notesSlide28_tf1.xml" ContentType="application/vnd.openxmlformats-officedocument.presentationml.notesSlide+xml"/>
  <Override PartName="/ppt/notesSlides/notesSlide30_tf1.xml" ContentType="application/vnd.openxmlformats-officedocument.presentationml.notesSlide+xml"/>
  <Override PartName="/ppt/notesSlides/notesSlide31_tf1.xml" ContentType="application/vnd.openxmlformats-officedocument.presentationml.notesSlide+xml"/>
  <Override PartName="/ppt/notesSlides/notesSlide34_tf1.xml" ContentType="application/vnd.openxmlformats-officedocument.presentationml.notesSlide+xml"/>
  <Override PartName="/ppt/notesSlides/notesSlide35_tf1.xml" ContentType="application/vnd.openxmlformats-officedocument.presentationml.notesSlide+xml"/>
  <Override PartName="/ppt/notesSlides/notesSlide36_tf1.xml" ContentType="application/vnd.openxmlformats-officedocument.presentationml.notesSlide+xml"/>
  <Override PartName="/ppt/notesSlides/notesSlide39_tf1.xml" ContentType="application/vnd.openxmlformats-officedocument.presentationml.notesSlide+xml"/>
  <Override PartName="/ppt/notesSlides/notesSlide40_tf1.xml" ContentType="application/vnd.openxmlformats-officedocument.presentationml.notesSlide+xml"/>
  <Override PartName="/ppt/notesSlides/notesSlide41_tf1.xml" ContentType="application/vnd.openxmlformats-officedocument.presentationml.notesSlide+xml"/>
  <Override PartName="/ppt/notesSlides/notesSlide42_tf1.xml" ContentType="application/vnd.openxmlformats-officedocument.presentationml.notesSlide+xml"/>
  <Override PartName="/ppt/notesSlides/notesSlide45_tf1.xml" ContentType="application/vnd.openxmlformats-officedocument.presentationml.notesSlide+xml"/>
  <Override PartName="/ppt/notesSlides/notesSlide48_tf1.xml" ContentType="application/vnd.openxmlformats-officedocument.presentationml.notesSlide+xml"/>
  <Override PartName="/ppt/notesSlides/notesSlide49_tf1.xml" ContentType="application/vnd.openxmlformats-officedocument.presentationml.notesSlide+xml"/>
  <Override PartName="/ppt/notesSlides/notesSlide50_tf1.xml" ContentType="application/vnd.openxmlformats-officedocument.presentationml.notesSlide+xml"/>
  <Override PartName="/ppt/notesSlides/notesSlide51_tf1.xml" ContentType="application/vnd.openxmlformats-officedocument.presentationml.notesSlide+xml"/>
  <Override PartName="/ppt/notesSlides/notesSlide52_tf1.xml" ContentType="application/vnd.openxmlformats-officedocument.presentationml.notesSlide+xml"/>
  <Override PartName="/ppt/notesSlides/notesSlide53_tf1.xml" ContentType="application/vnd.openxmlformats-officedocument.presentationml.notesSlide+xml"/>
  <Override PartName="/ppt/notesSlides/notesSlide54_tf1.xml" ContentType="application/vnd.openxmlformats-officedocument.presentationml.notesSlide+xml"/>
  <Override PartName="/ppt/notesSlides/notesSlide55_tf1.xml" ContentType="application/vnd.openxmlformats-officedocument.presentationml.notesSlide+xml"/>
  <Override PartName="/ppt/notesSlides/notesSlide56_tf1.xml" ContentType="application/vnd.openxmlformats-officedocument.presentationml.notesSlide+xml"/>
  <Override PartName="/ppt/notesSlides/notesSlide57_tf1.xml" ContentType="application/vnd.openxmlformats-officedocument.presentationml.notesSlide+xml"/>
  <Override PartName="/ppt/notesSlides/notesSlide59_tf1.xml" ContentType="application/vnd.openxmlformats-officedocument.presentationml.notesSlide+xml"/>
  <Override PartName="/ppt/notesSlides/notesSlide60_tf1.xml" ContentType="application/vnd.openxmlformats-officedocument.presentationml.notesSlide+xml"/>
  <Override PartName="/ppt/notesSlides/notesSlide61_tf1.xml" ContentType="application/vnd.openxmlformats-officedocument.presentationml.notesSlide+xml"/>
  <Override PartName="/ppt/notesSlides/notesSlide62_tf1.xml" ContentType="application/vnd.openxmlformats-officedocument.presentationml.notesSlide+xml"/>
  <Override PartName="/ppt/notesSlides/notesSlide64_tf1.xml" ContentType="application/vnd.openxmlformats-officedocument.presentationml.notesSlide+xml"/>
  <Override PartName="/ppt/notesSlides/notesSlide66_tf1.xml" ContentType="application/vnd.openxmlformats-officedocument.presentationml.notesSlide+xml"/>
  <Override PartName="/ppt/notesSlides/notesSlide68_tf1.xml" ContentType="application/vnd.openxmlformats-officedocument.presentationml.notesSlide+xml"/>
  <Override PartName="/ppt/notesSlides/notesSlide69_tf1.xml" ContentType="application/vnd.openxmlformats-officedocument.presentationml.notesSlide+xml"/>
  <Override PartName="/ppt/notesSlides/notesSlide70_tf1.xml" ContentType="application/vnd.openxmlformats-officedocument.presentationml.notesSlide+xml"/>
  <Override PartName="/ppt/notesSlides/notesSlide71_tf1.xml" ContentType="application/vnd.openxmlformats-officedocument.presentationml.notesSlide+xml"/>
  <Override PartName="/ppt/notesSlides/notesSlide72_tf1.xml" ContentType="application/vnd.openxmlformats-officedocument.presentationml.notesSlide+xml"/>
  <Override PartName="/ppt/notesSlides/notesSlide73_tf1.xml" ContentType="application/vnd.openxmlformats-officedocument.presentationml.notesSlide+xml"/>
  <Override PartName="/ppt/notesSlides/notesSlide74_tf1.xml" ContentType="application/vnd.openxmlformats-officedocument.presentationml.notesSlide+xml"/>
  <Override PartName="/ppt/notesSlides/notesSlide75_tf1.xml" ContentType="application/vnd.openxmlformats-officedocument.presentationml.notesSlide+xml"/>
  <Override PartName="/ppt/notesSlides/notesSlide77_tf1.xml" ContentType="application/vnd.openxmlformats-officedocument.presentationml.notesSlide+xml"/>
  <Override PartName="/ppt/notesSlides/notesSlide78_tf1.xml" ContentType="application/vnd.openxmlformats-officedocument.presentationml.notesSlide+xml"/>
  <Override PartName="/ppt/notesSlides/notesSlide80_tf1.xml" ContentType="application/vnd.openxmlformats-officedocument.presentationml.notesSlide+xml"/>
  <Override PartName="/ppt/notesSlides/notesSlide81_tf1.xml" ContentType="application/vnd.openxmlformats-officedocument.presentationml.notesSlide+xml"/>
  <Override PartName="/ppt/notesSlides/notesSlide82_tf1.xml" ContentType="application/vnd.openxmlformats-officedocument.presentationml.notesSlide+xml"/>
  <Override PartName="/ppt/notesSlides/notesSlide83_tf1.xml" ContentType="application/vnd.openxmlformats-officedocument.presentationml.notesSlide+xml"/>
  <Override PartName="/ppt/notesSlides/notesSlide86_tf1.xml" ContentType="application/vnd.openxmlformats-officedocument.presentationml.notesSlide+xml"/>
  <Override PartName="/ppt/notesSlides/notesSlide87_tf1.xml" ContentType="application/vnd.openxmlformats-officedocument.presentationml.notesSlide+xml"/>
  <Override PartName="/ppt/notesSlides/notesSlide88_tf1.xml" ContentType="application/vnd.openxmlformats-officedocument.presentationml.notesSlide+xml"/>
  <Override PartName="/ppt/notesSlides/notesSlide89_tf1.xml" ContentType="application/vnd.openxmlformats-officedocument.presentationml.notesSlide+xml"/>
  <Override PartName="/ppt/notesSlides/notesSlide90_tf1.xml" ContentType="application/vnd.openxmlformats-officedocument.presentationml.notesSlide+xml"/>
  <Override PartName="/ppt/notesSlides/notesSlide91_tf1.xml" ContentType="application/vnd.openxmlformats-officedocument.presentationml.notesSlide+xml"/>
  <Override PartName="/ppt/notesSlides/notesSlide93_tf1.xml" ContentType="application/vnd.openxmlformats-officedocument.presentationml.notesSlide+xml"/>
  <Override PartName="/ppt/notesSlides/notesSlide95_tf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98"/>
  </p:notesMasterIdLst>
  <p:sldIdLst>
    <p:sldId id="256" r:id="rId103"/>
    <p:sldId id="257" r:id="rId104"/>
    <p:sldId id="258" r:id="rId105"/>
    <p:sldId id="259" r:id="rId106"/>
    <p:sldId id="260" r:id="rId107"/>
    <p:sldId id="261" r:id="rId108"/>
    <p:sldId id="262" r:id="rId109"/>
    <p:sldId id="263" r:id="rId110"/>
    <p:sldId id="264" r:id="rId111"/>
    <p:sldId id="265" r:id="rId112"/>
    <p:sldId id="266" r:id="rId113"/>
    <p:sldId id="267" r:id="rId114"/>
    <p:sldId id="268" r:id="rId115"/>
    <p:sldId id="269" r:id="rId116"/>
    <p:sldId id="270" r:id="rId117"/>
    <p:sldId id="271" r:id="rId118"/>
    <p:sldId id="272" r:id="rId119"/>
    <p:sldId id="273" r:id="rId120"/>
    <p:sldId id="274" r:id="rId121"/>
    <p:sldId id="275" r:id="rId122"/>
    <p:sldId id="276" r:id="rId123"/>
    <p:sldId id="277" r:id="rId124"/>
    <p:sldId id="278" r:id="rId125"/>
    <p:sldId id="279" r:id="rId126"/>
    <p:sldId id="280" r:id="rId127"/>
    <p:sldId id="281" r:id="rId128"/>
    <p:sldId id="282" r:id="rId129"/>
    <p:sldId id="283" r:id="rId130"/>
    <p:sldId id="284" r:id="rId131"/>
    <p:sldId id="285" r:id="rId132"/>
    <p:sldId id="286" r:id="rId133"/>
    <p:sldId id="287" r:id="rId134"/>
    <p:sldId id="288" r:id="rId135"/>
    <p:sldId id="289" r:id="rId136"/>
    <p:sldId id="290" r:id="rId137"/>
    <p:sldId id="291" r:id="rId138"/>
    <p:sldId id="292" r:id="rId139"/>
    <p:sldId id="293" r:id="rId140"/>
    <p:sldId id="294" r:id="rId141"/>
    <p:sldId id="295" r:id="rId142"/>
    <p:sldId id="296" r:id="rId143"/>
    <p:sldId id="297" r:id="rId144"/>
    <p:sldId id="298" r:id="rId145"/>
    <p:sldId id="299" r:id="rId146"/>
    <p:sldId id="300" r:id="rId147"/>
    <p:sldId id="301" r:id="rId148"/>
    <p:sldId id="302" r:id="rId149"/>
    <p:sldId id="303" r:id="rId150"/>
    <p:sldId id="304" r:id="rId151"/>
    <p:sldId id="305" r:id="rId152"/>
    <p:sldId id="306" r:id="rId153"/>
    <p:sldId id="307" r:id="rId154"/>
    <p:sldId id="308" r:id="rId155"/>
    <p:sldId id="309" r:id="rId156"/>
    <p:sldId id="310" r:id="rId157"/>
    <p:sldId id="311" r:id="rId158"/>
    <p:sldId id="312" r:id="rId159"/>
    <p:sldId id="313" r:id="rId160"/>
    <p:sldId id="314" r:id="rId161"/>
    <p:sldId id="315" r:id="rId162"/>
    <p:sldId id="316" r:id="rId163"/>
    <p:sldId id="317" r:id="rId164"/>
    <p:sldId id="318" r:id="rId165"/>
    <p:sldId id="319" r:id="rId166"/>
    <p:sldId id="320" r:id="rId167"/>
    <p:sldId id="321" r:id="rId168"/>
    <p:sldId id="322" r:id="rId169"/>
    <p:sldId id="323" r:id="rId170"/>
    <p:sldId id="324" r:id="rId171"/>
    <p:sldId id="325" r:id="rId172"/>
    <p:sldId id="326" r:id="rId173"/>
    <p:sldId id="327" r:id="rId174"/>
    <p:sldId id="328" r:id="rId175"/>
    <p:sldId id="329" r:id="rId176"/>
    <p:sldId id="330" r:id="rId177"/>
    <p:sldId id="331" r:id="rId178"/>
    <p:sldId id="332" r:id="rId179"/>
    <p:sldId id="333" r:id="rId180"/>
    <p:sldId id="334" r:id="rId181"/>
    <p:sldId id="335" r:id="rId182"/>
    <p:sldId id="336" r:id="rId183"/>
    <p:sldId id="337" r:id="rId184"/>
    <p:sldId id="338" r:id="rId185"/>
    <p:sldId id="339" r:id="rId186"/>
    <p:sldId id="340" r:id="rId187"/>
    <p:sldId id="341" r:id="rId188"/>
    <p:sldId id="342" r:id="rId189"/>
    <p:sldId id="343" r:id="rId190"/>
    <p:sldId id="344" r:id="rId191"/>
    <p:sldId id="345" r:id="rId192"/>
    <p:sldId id="346" r:id="rId193"/>
    <p:sldId id="347" r:id="rId194"/>
    <p:sldId id="348" r:id="rId195"/>
    <p:sldId id="349" r:id="rId196"/>
    <p:sldId id="350" r:id="rId197"/>
    <p:sldId id="351" r:id="rId19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1" d="100"/>
          <a:sy n="21" d="100"/>
        </p:scale>
        <p:origin x="729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02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99" Type="http://schemas.openxmlformats.org/officeDocument/2006/relationships/presProps" Target="presProps.xml" /><Relationship Id="rId101" Type="http://schemas.openxmlformats.org/officeDocument/2006/relationships/theme" Target="theme/theme1.xml" /><Relationship Id="rId100" Type="http://schemas.openxmlformats.org/officeDocument/2006/relationships/viewProps" Target="viewProps.xml" /><Relationship Id="rId98" Type="http://schemas.openxmlformats.org/officeDocument/2006/relationships/notesMaster" Target="notesMasters/notesMaster1.xml" /><Relationship Id="rId103" Type="http://schemas.openxmlformats.org/officeDocument/2006/relationships/slide" Target="slides/slide1.xml" /><Relationship Id="rId104" Type="http://schemas.openxmlformats.org/officeDocument/2006/relationships/slide" Target="slides/slide2.xml" /><Relationship Id="rId105" Type="http://schemas.openxmlformats.org/officeDocument/2006/relationships/slide" Target="slides/slide3.xml" /><Relationship Id="rId106" Type="http://schemas.openxmlformats.org/officeDocument/2006/relationships/slide" Target="slides/slide4.xml" /><Relationship Id="rId107" Type="http://schemas.openxmlformats.org/officeDocument/2006/relationships/slide" Target="slides/slide5.xml" /><Relationship Id="rId108" Type="http://schemas.openxmlformats.org/officeDocument/2006/relationships/slide" Target="slides/slide6.xml" /><Relationship Id="rId109" Type="http://schemas.openxmlformats.org/officeDocument/2006/relationships/slide" Target="slides/slide7.xml" /><Relationship Id="rId110" Type="http://schemas.openxmlformats.org/officeDocument/2006/relationships/slide" Target="slides/slide8.xml" /><Relationship Id="rId111" Type="http://schemas.openxmlformats.org/officeDocument/2006/relationships/slide" Target="slides/slide9.xml" /><Relationship Id="rId112" Type="http://schemas.openxmlformats.org/officeDocument/2006/relationships/slide" Target="slides/slide10.xml" /><Relationship Id="rId113" Type="http://schemas.openxmlformats.org/officeDocument/2006/relationships/slide" Target="slides/slide11.xml" /><Relationship Id="rId114" Type="http://schemas.openxmlformats.org/officeDocument/2006/relationships/slide" Target="slides/slide12.xml" /><Relationship Id="rId115" Type="http://schemas.openxmlformats.org/officeDocument/2006/relationships/slide" Target="slides/slide13.xml" /><Relationship Id="rId116" Type="http://schemas.openxmlformats.org/officeDocument/2006/relationships/slide" Target="slides/slide14.xml" /><Relationship Id="rId117" Type="http://schemas.openxmlformats.org/officeDocument/2006/relationships/slide" Target="slides/slide15.xml" /><Relationship Id="rId118" Type="http://schemas.openxmlformats.org/officeDocument/2006/relationships/slide" Target="slides/slide16.xml" /><Relationship Id="rId119" Type="http://schemas.openxmlformats.org/officeDocument/2006/relationships/slide" Target="slides/slide17.xml" /><Relationship Id="rId120" Type="http://schemas.openxmlformats.org/officeDocument/2006/relationships/slide" Target="slides/slide18.xml" /><Relationship Id="rId121" Type="http://schemas.openxmlformats.org/officeDocument/2006/relationships/slide" Target="slides/slide19.xml" /><Relationship Id="rId122" Type="http://schemas.openxmlformats.org/officeDocument/2006/relationships/slide" Target="slides/slide20.xml" /><Relationship Id="rId123" Type="http://schemas.openxmlformats.org/officeDocument/2006/relationships/slide" Target="slides/slide21.xml" /><Relationship Id="rId124" Type="http://schemas.openxmlformats.org/officeDocument/2006/relationships/slide" Target="slides/slide22.xml" /><Relationship Id="rId125" Type="http://schemas.openxmlformats.org/officeDocument/2006/relationships/slide" Target="slides/slide23.xml" /><Relationship Id="rId126" Type="http://schemas.openxmlformats.org/officeDocument/2006/relationships/slide" Target="slides/slide24.xml" /><Relationship Id="rId127" Type="http://schemas.openxmlformats.org/officeDocument/2006/relationships/slide" Target="slides/slide25.xml" /><Relationship Id="rId128" Type="http://schemas.openxmlformats.org/officeDocument/2006/relationships/slide" Target="slides/slide26.xml" /><Relationship Id="rId129" Type="http://schemas.openxmlformats.org/officeDocument/2006/relationships/slide" Target="slides/slide27.xml" /><Relationship Id="rId130" Type="http://schemas.openxmlformats.org/officeDocument/2006/relationships/slide" Target="slides/slide28.xml" /><Relationship Id="rId131" Type="http://schemas.openxmlformats.org/officeDocument/2006/relationships/slide" Target="slides/slide29.xml" /><Relationship Id="rId132" Type="http://schemas.openxmlformats.org/officeDocument/2006/relationships/slide" Target="slides/slide30.xml" /><Relationship Id="rId133" Type="http://schemas.openxmlformats.org/officeDocument/2006/relationships/slide" Target="slides/slide31.xml" /><Relationship Id="rId134" Type="http://schemas.openxmlformats.org/officeDocument/2006/relationships/slide" Target="slides/slide32.xml" /><Relationship Id="rId135" Type="http://schemas.openxmlformats.org/officeDocument/2006/relationships/slide" Target="slides/slide33.xml" /><Relationship Id="rId136" Type="http://schemas.openxmlformats.org/officeDocument/2006/relationships/slide" Target="slides/slide34.xml" /><Relationship Id="rId137" Type="http://schemas.openxmlformats.org/officeDocument/2006/relationships/slide" Target="slides/slide35.xml" /><Relationship Id="rId138" Type="http://schemas.openxmlformats.org/officeDocument/2006/relationships/slide" Target="slides/slide36.xml" /><Relationship Id="rId139" Type="http://schemas.openxmlformats.org/officeDocument/2006/relationships/slide" Target="slides/slide37.xml" /><Relationship Id="rId140" Type="http://schemas.openxmlformats.org/officeDocument/2006/relationships/slide" Target="slides/slide38.xml" /><Relationship Id="rId141" Type="http://schemas.openxmlformats.org/officeDocument/2006/relationships/slide" Target="slides/slide39.xml" /><Relationship Id="rId142" Type="http://schemas.openxmlformats.org/officeDocument/2006/relationships/slide" Target="slides/slide40.xml" /><Relationship Id="rId143" Type="http://schemas.openxmlformats.org/officeDocument/2006/relationships/slide" Target="slides/slide41.xml" /><Relationship Id="rId144" Type="http://schemas.openxmlformats.org/officeDocument/2006/relationships/slide" Target="slides/slide42.xml" /><Relationship Id="rId145" Type="http://schemas.openxmlformats.org/officeDocument/2006/relationships/slide" Target="slides/slide43.xml" /><Relationship Id="rId146" Type="http://schemas.openxmlformats.org/officeDocument/2006/relationships/slide" Target="slides/slide44.xml" /><Relationship Id="rId147" Type="http://schemas.openxmlformats.org/officeDocument/2006/relationships/slide" Target="slides/slide45.xml" /><Relationship Id="rId148" Type="http://schemas.openxmlformats.org/officeDocument/2006/relationships/slide" Target="slides/slide46.xml" /><Relationship Id="rId149" Type="http://schemas.openxmlformats.org/officeDocument/2006/relationships/slide" Target="slides/slide47.xml" /><Relationship Id="rId150" Type="http://schemas.openxmlformats.org/officeDocument/2006/relationships/slide" Target="slides/slide48.xml" /><Relationship Id="rId151" Type="http://schemas.openxmlformats.org/officeDocument/2006/relationships/slide" Target="slides/slide49.xml" /><Relationship Id="rId152" Type="http://schemas.openxmlformats.org/officeDocument/2006/relationships/slide" Target="slides/slide50.xml" /><Relationship Id="rId153" Type="http://schemas.openxmlformats.org/officeDocument/2006/relationships/slide" Target="slides/slide51.xml" /><Relationship Id="rId154" Type="http://schemas.openxmlformats.org/officeDocument/2006/relationships/slide" Target="slides/slide52.xml" /><Relationship Id="rId155" Type="http://schemas.openxmlformats.org/officeDocument/2006/relationships/slide" Target="slides/slide53.xml" /><Relationship Id="rId156" Type="http://schemas.openxmlformats.org/officeDocument/2006/relationships/slide" Target="slides/slide54.xml" /><Relationship Id="rId157" Type="http://schemas.openxmlformats.org/officeDocument/2006/relationships/slide" Target="slides/slide55.xml" /><Relationship Id="rId158" Type="http://schemas.openxmlformats.org/officeDocument/2006/relationships/slide" Target="slides/slide56.xml" /><Relationship Id="rId159" Type="http://schemas.openxmlformats.org/officeDocument/2006/relationships/slide" Target="slides/slide57.xml" /><Relationship Id="rId160" Type="http://schemas.openxmlformats.org/officeDocument/2006/relationships/slide" Target="slides/slide58.xml" /><Relationship Id="rId161" Type="http://schemas.openxmlformats.org/officeDocument/2006/relationships/slide" Target="slides/slide59.xml" /><Relationship Id="rId162" Type="http://schemas.openxmlformats.org/officeDocument/2006/relationships/slide" Target="slides/slide60.xml" /><Relationship Id="rId163" Type="http://schemas.openxmlformats.org/officeDocument/2006/relationships/slide" Target="slides/slide61.xml" /><Relationship Id="rId164" Type="http://schemas.openxmlformats.org/officeDocument/2006/relationships/slide" Target="slides/slide62.xml" /><Relationship Id="rId165" Type="http://schemas.openxmlformats.org/officeDocument/2006/relationships/slide" Target="slides/slide63.xml" /><Relationship Id="rId166" Type="http://schemas.openxmlformats.org/officeDocument/2006/relationships/slide" Target="slides/slide64.xml" /><Relationship Id="rId167" Type="http://schemas.openxmlformats.org/officeDocument/2006/relationships/slide" Target="slides/slide65.xml" /><Relationship Id="rId168" Type="http://schemas.openxmlformats.org/officeDocument/2006/relationships/slide" Target="slides/slide66.xml" /><Relationship Id="rId169" Type="http://schemas.openxmlformats.org/officeDocument/2006/relationships/slide" Target="slides/slide67.xml" /><Relationship Id="rId170" Type="http://schemas.openxmlformats.org/officeDocument/2006/relationships/slide" Target="slides/slide68.xml" /><Relationship Id="rId171" Type="http://schemas.openxmlformats.org/officeDocument/2006/relationships/slide" Target="slides/slide69.xml" /><Relationship Id="rId172" Type="http://schemas.openxmlformats.org/officeDocument/2006/relationships/slide" Target="slides/slide70.xml" /><Relationship Id="rId173" Type="http://schemas.openxmlformats.org/officeDocument/2006/relationships/slide" Target="slides/slide71.xml" /><Relationship Id="rId174" Type="http://schemas.openxmlformats.org/officeDocument/2006/relationships/slide" Target="slides/slide72.xml" /><Relationship Id="rId175" Type="http://schemas.openxmlformats.org/officeDocument/2006/relationships/slide" Target="slides/slide73.xml" /><Relationship Id="rId176" Type="http://schemas.openxmlformats.org/officeDocument/2006/relationships/slide" Target="slides/slide74.xml" /><Relationship Id="rId177" Type="http://schemas.openxmlformats.org/officeDocument/2006/relationships/slide" Target="slides/slide75.xml" /><Relationship Id="rId178" Type="http://schemas.openxmlformats.org/officeDocument/2006/relationships/slide" Target="slides/slide76.xml" /><Relationship Id="rId179" Type="http://schemas.openxmlformats.org/officeDocument/2006/relationships/slide" Target="slides/slide77.xml" /><Relationship Id="rId180" Type="http://schemas.openxmlformats.org/officeDocument/2006/relationships/slide" Target="slides/slide78.xml" /><Relationship Id="rId181" Type="http://schemas.openxmlformats.org/officeDocument/2006/relationships/slide" Target="slides/slide79.xml" /><Relationship Id="rId182" Type="http://schemas.openxmlformats.org/officeDocument/2006/relationships/slide" Target="slides/slide80.xml" /><Relationship Id="rId183" Type="http://schemas.openxmlformats.org/officeDocument/2006/relationships/slide" Target="slides/slide81.xml" /><Relationship Id="rId184" Type="http://schemas.openxmlformats.org/officeDocument/2006/relationships/slide" Target="slides/slide82.xml" /><Relationship Id="rId185" Type="http://schemas.openxmlformats.org/officeDocument/2006/relationships/slide" Target="slides/slide83.xml" /><Relationship Id="rId186" Type="http://schemas.openxmlformats.org/officeDocument/2006/relationships/slide" Target="slides/slide84.xml" /><Relationship Id="rId187" Type="http://schemas.openxmlformats.org/officeDocument/2006/relationships/slide" Target="slides/slide85.xml" /><Relationship Id="rId188" Type="http://schemas.openxmlformats.org/officeDocument/2006/relationships/slide" Target="slides/slide86.xml" /><Relationship Id="rId189" Type="http://schemas.openxmlformats.org/officeDocument/2006/relationships/slide" Target="slides/slide87.xml" /><Relationship Id="rId190" Type="http://schemas.openxmlformats.org/officeDocument/2006/relationships/slide" Target="slides/slide88.xml" /><Relationship Id="rId191" Type="http://schemas.openxmlformats.org/officeDocument/2006/relationships/slide" Target="slides/slide89.xml" /><Relationship Id="rId192" Type="http://schemas.openxmlformats.org/officeDocument/2006/relationships/slide" Target="slides/slide90.xml" /><Relationship Id="rId193" Type="http://schemas.openxmlformats.org/officeDocument/2006/relationships/slide" Target="slides/slide91.xml" /><Relationship Id="rId194" Type="http://schemas.openxmlformats.org/officeDocument/2006/relationships/slide" Target="slides/slide92.xml" /><Relationship Id="rId195" Type="http://schemas.openxmlformats.org/officeDocument/2006/relationships/slide" Target="slides/slide93.xml" /><Relationship Id="rId196" Type="http://schemas.openxmlformats.org/officeDocument/2006/relationships/slide" Target="slides/slide94.xml" /><Relationship Id="rId197" Type="http://schemas.openxmlformats.org/officeDocument/2006/relationships/slide" Target="slides/slide95.xml" /><Relationship Id="rId198" Type="http://schemas.openxmlformats.org/officeDocument/2006/relationships/slide" Target="slides/slide9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_tf1.xml.rels><?xml version='1.0' encoding='utf-8'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_tf1.xml.rels><?xml version='1.0' encoding='utf-8'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_tf1.xml.rels><?xml version='1.0' encoding='utf-8'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.xml.rels><?xml version='1.0' encoding='utf-8'?>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_tf1.xml.rels><?xml version='1.0' encoding='utf-8'?>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_tf1.xml.rels><?xml version='1.0' encoding='utf-8'?>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_tf1.xml.rels><?xml version='1.0' encoding='utf-8'?>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.xml.rels><?xml version='1.0' encoding='utf-8'?>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_tf1.xml.rels><?xml version='1.0' encoding='utf-8'?>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_tf1.xml.rels><?xml version='1.0' encoding='utf-8'?>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.xml.rels><?xml version='1.0' encoding='utf-8'?>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5_tf1.xml.rels><?xml version='1.0' encoding='utf-8'?>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6_tf1.xml.rels><?xml version='1.0' encoding='utf-8'?>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7_tf1.xml.rels><?xml version='1.0' encoding='utf-8'?>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8_tf1.xml.rels><?xml version='1.0' encoding='utf-8'?>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.xml.rels><?xml version='1.0' encoding='utf-8'?>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2_tf1.xml.rels><?xml version='1.0' encoding='utf-8'?>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3_tf1.xml.rels><?xml version='1.0' encoding='utf-8'?>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.xml.rels><?xml version='1.0' encoding='utf-8'?>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6_tf1.xml.rels><?xml version='1.0' encoding='utf-8'?>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7_tf1.xml.rels><?xml version='1.0' encoding='utf-8'?>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8_tf1.xml.rels><?xml version='1.0' encoding='utf-8'?>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0_tf1.xml.rels><?xml version='1.0' encoding='utf-8'?>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1_tf1.xml.rels><?xml version='1.0' encoding='utf-8'?>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.xml.rels><?xml version='1.0' encoding='utf-8'?>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5_tf1.xml.rels><?xml version='1.0' encoding='utf-8'?>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6_tf1.xml.rels><?xml version='1.0' encoding='utf-8'?>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39_tf1.xml.rels><?xml version='1.0' encoding='utf-8'?>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40_tf1.xml.rels><?xml version='1.0' encoding='utf-8'?>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41_tf1.xml.rels><?xml version='1.0' encoding='utf-8'?>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2_tf1.xml.rels><?xml version='1.0' encoding='utf-8'?>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5_tf1.xml.rels><?xml version='1.0' encoding='utf-8'?>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8_tf1.xml.rels><?xml version='1.0' encoding='utf-8'?>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49_tf1.xml.rels><?xml version='1.0' encoding='utf-8'?>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50_tf1.xml.rels><?xml version='1.0' encoding='utf-8'?>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51_tf1.xml.rels><?xml version='1.0' encoding='utf-8'?>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52_tf1.xml.rels><?xml version='1.0' encoding='utf-8'?>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53_tf1.xml.rels><?xml version='1.0' encoding='utf-8'?>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54_tf1.xml.rels><?xml version='1.0' encoding='utf-8'?>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55_tf1.xml.rels><?xml version='1.0' encoding='utf-8'?>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6_tf1.xml.rels><?xml version='1.0' encoding='utf-8'?>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57_tf1.xml.rels><?xml version='1.0' encoding='utf-8'?>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59_tf1.xml.rels><?xml version='1.0' encoding='utf-8'?>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60_tf1.xml.rels><?xml version='1.0' encoding='utf-8'?>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61_tf1.xml.rels><?xml version='1.0' encoding='utf-8'?>
<Relationships xmlns="http://schemas.openxmlformats.org/package/2006/relationships"><Relationship Id="rId2" Type="http://schemas.openxmlformats.org/officeDocument/2006/relationships/slide" Target="../slides/slide62.xml" /><Relationship Id="rId1" Type="http://schemas.openxmlformats.org/officeDocument/2006/relationships/notesMaster" Target="../notesMasters/notesMaster1.xml" /></Relationships>
</file>

<file path=ppt/notesSlides/_rels/notesSlide62_tf1.xml.rels><?xml version='1.0' encoding='utf-8'?>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4_tf1.xml.rels><?xml version='1.0' encoding='utf-8'?>
<Relationships xmlns="http://schemas.openxmlformats.org/package/2006/relationships"><Relationship Id="rId2" Type="http://schemas.openxmlformats.org/officeDocument/2006/relationships/slide" Target="../slides/slide65.xml" /><Relationship Id="rId1" Type="http://schemas.openxmlformats.org/officeDocument/2006/relationships/notesMaster" Target="../notesMasters/notesMaster1.xml" />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6_tf1.xml.rels><?xml version='1.0' encoding='utf-8'?>
<Relationships xmlns="http://schemas.openxmlformats.org/package/2006/relationships"><Relationship Id="rId2" Type="http://schemas.openxmlformats.org/officeDocument/2006/relationships/slide" Target="../slides/slide67.xml" /><Relationship Id="rId1" Type="http://schemas.openxmlformats.org/officeDocument/2006/relationships/notesMaster" Target="../notesMasters/notesMaster1.xml" />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8_tf1.xml.rels><?xml version='1.0' encoding='utf-8'?>
<Relationships xmlns="http://schemas.openxmlformats.org/package/2006/relationships"><Relationship Id="rId2" Type="http://schemas.openxmlformats.org/officeDocument/2006/relationships/slide" Target="../slides/slide69.xml" /><Relationship Id="rId1" Type="http://schemas.openxmlformats.org/officeDocument/2006/relationships/notesMaster" Target="../notesMasters/notesMaster1.xml" /></Relationships>
</file>

<file path=ppt/notesSlides/_rels/notesSlide69_tf1.xml.rels><?xml version='1.0' encoding='utf-8'?>
<Relationships xmlns="http://schemas.openxmlformats.org/package/2006/relationships"><Relationship Id="rId2" Type="http://schemas.openxmlformats.org/officeDocument/2006/relationships/slide" Target="../slides/slide70.xml" /><Relationship Id="rId1" Type="http://schemas.openxmlformats.org/officeDocument/2006/relationships/notesMaster" Target="../notesMasters/notesMaster1.xml" /></Relationships>
</file>

<file path=ppt/notesSlides/_rels/notesSlide70_tf1.xml.rels><?xml version='1.0' encoding='utf-8'?>
<Relationships xmlns="http://schemas.openxmlformats.org/package/2006/relationships"><Relationship Id="rId2" Type="http://schemas.openxmlformats.org/officeDocument/2006/relationships/slide" Target="../slides/slide71.xml" /><Relationship Id="rId1" Type="http://schemas.openxmlformats.org/officeDocument/2006/relationships/notesMaster" Target="../notesMasters/notesMaster1.xml" /></Relationships>
</file>

<file path=ppt/notesSlides/_rels/notesSlide71_tf1.xml.rels><?xml version='1.0' encoding='utf-8'?>
<Relationships xmlns="http://schemas.openxmlformats.org/package/2006/relationships"><Relationship Id="rId2" Type="http://schemas.openxmlformats.org/officeDocument/2006/relationships/slide" Target="../slides/slide72.xml" /><Relationship Id="rId1" Type="http://schemas.openxmlformats.org/officeDocument/2006/relationships/notesMaster" Target="../notesMasters/notesMaster1.xml" /></Relationships>
</file>

<file path=ppt/notesSlides/_rels/notesSlide72_tf1.xml.rels><?xml version='1.0' encoding='utf-8'?>
<Relationships xmlns="http://schemas.openxmlformats.org/package/2006/relationships"><Relationship Id="rId2" Type="http://schemas.openxmlformats.org/officeDocument/2006/relationships/slide" Target="../slides/slide73.xml" /><Relationship Id="rId1" Type="http://schemas.openxmlformats.org/officeDocument/2006/relationships/notesMaster" Target="../notesMasters/notesMaster1.xml" /></Relationships>
</file>

<file path=ppt/notesSlides/_rels/notesSlide73_tf1.xml.rels><?xml version='1.0' encoding='utf-8'?>
<Relationships xmlns="http://schemas.openxmlformats.org/package/2006/relationships"><Relationship Id="rId2" Type="http://schemas.openxmlformats.org/officeDocument/2006/relationships/slide" Target="../slides/slide74.xml" /><Relationship Id="rId1" Type="http://schemas.openxmlformats.org/officeDocument/2006/relationships/notesMaster" Target="../notesMasters/notesMaster1.xml" /></Relationships>
</file>

<file path=ppt/notesSlides/_rels/notesSlide74_tf1.xml.rels><?xml version='1.0' encoding='utf-8'?>
<Relationships xmlns="http://schemas.openxmlformats.org/package/2006/relationships"><Relationship Id="rId2" Type="http://schemas.openxmlformats.org/officeDocument/2006/relationships/slide" Target="../slides/slide75.xml" /><Relationship Id="rId1" Type="http://schemas.openxmlformats.org/officeDocument/2006/relationships/notesMaster" Target="../notesMasters/notesMaster1.xml" /></Relationships>
</file>

<file path=ppt/notesSlides/_rels/notesSlide75_tf1.xml.rels><?xml version='1.0' encoding='utf-8'?>
<Relationships xmlns="http://schemas.openxmlformats.org/package/2006/relationships"><Relationship Id="rId2" Type="http://schemas.openxmlformats.org/officeDocument/2006/relationships/slide" Target="../slides/slide76.xml" /><Relationship Id="rId1" Type="http://schemas.openxmlformats.org/officeDocument/2006/relationships/notesMaster" Target="../notesMasters/notesMaster1.xml" />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7_tf1.xml.rels><?xml version='1.0' encoding='utf-8'?>
<Relationships xmlns="http://schemas.openxmlformats.org/package/2006/relationships"><Relationship Id="rId2" Type="http://schemas.openxmlformats.org/officeDocument/2006/relationships/slide" Target="../slides/slide78.xml" /><Relationship Id="rId1" Type="http://schemas.openxmlformats.org/officeDocument/2006/relationships/notesMaster" Target="../notesMasters/notesMaster1.xml" /></Relationships>
</file>

<file path=ppt/notesSlides/_rels/notesSlide78_tf1.xml.rels><?xml version='1.0' encoding='utf-8'?>
<Relationships xmlns="http://schemas.openxmlformats.org/package/2006/relationships"><Relationship Id="rId2" Type="http://schemas.openxmlformats.org/officeDocument/2006/relationships/slide" Target="../slides/slide79.xml" /><Relationship Id="rId1" Type="http://schemas.openxmlformats.org/officeDocument/2006/relationships/notesMaster" Target="../notesMasters/notesMaster1.xml" />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0_tf1.xml.rels><?xml version='1.0' encoding='utf-8'?>
<Relationships xmlns="http://schemas.openxmlformats.org/package/2006/relationships"><Relationship Id="rId2" Type="http://schemas.openxmlformats.org/officeDocument/2006/relationships/slide" Target="../slides/slide81.xml" /><Relationship Id="rId1" Type="http://schemas.openxmlformats.org/officeDocument/2006/relationships/notesMaster" Target="../notesMasters/notesMaster1.xml" /></Relationships>
</file>

<file path=ppt/notesSlides/_rels/notesSlide81_tf1.xml.rels><?xml version='1.0' encoding='utf-8'?>
<Relationships xmlns="http://schemas.openxmlformats.org/package/2006/relationships"><Relationship Id="rId2" Type="http://schemas.openxmlformats.org/officeDocument/2006/relationships/slide" Target="../slides/slide82.xml" /><Relationship Id="rId1" Type="http://schemas.openxmlformats.org/officeDocument/2006/relationships/notesMaster" Target="../notesMasters/notesMaster1.xml" /></Relationships>
</file>

<file path=ppt/notesSlides/_rels/notesSlide82_tf1.xml.rels><?xml version='1.0' encoding='utf-8'?>
<Relationships xmlns="http://schemas.openxmlformats.org/package/2006/relationships"><Relationship Id="rId2" Type="http://schemas.openxmlformats.org/officeDocument/2006/relationships/slide" Target="../slides/slide83.xml" /><Relationship Id="rId1" Type="http://schemas.openxmlformats.org/officeDocument/2006/relationships/notesMaster" Target="../notesMasters/notesMaster1.xml" /></Relationships>
</file>

<file path=ppt/notesSlides/_rels/notesSlide83_tf1.xml.rels><?xml version='1.0' encoding='utf-8'?>
<Relationships xmlns="http://schemas.openxmlformats.org/package/2006/relationships"><Relationship Id="rId2" Type="http://schemas.openxmlformats.org/officeDocument/2006/relationships/slide" Target="../slides/slide84.xml" /><Relationship Id="rId1" Type="http://schemas.openxmlformats.org/officeDocument/2006/relationships/notesMaster" Target="../notesMasters/notesMaster1.xml" />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6_tf1.xml.rels><?xml version='1.0' encoding='utf-8'?>
<Relationships xmlns="http://schemas.openxmlformats.org/package/2006/relationships"><Relationship Id="rId2" Type="http://schemas.openxmlformats.org/officeDocument/2006/relationships/slide" Target="../slides/slide87.xml" /><Relationship Id="rId1" Type="http://schemas.openxmlformats.org/officeDocument/2006/relationships/notesMaster" Target="../notesMasters/notesMaster1.xml" /></Relationships>
</file>

<file path=ppt/notesSlides/_rels/notesSlide87_tf1.xml.rels><?xml version='1.0' encoding='utf-8'?>
<Relationships xmlns="http://schemas.openxmlformats.org/package/2006/relationships"><Relationship Id="rId2" Type="http://schemas.openxmlformats.org/officeDocument/2006/relationships/slide" Target="../slides/slide88.xml" /><Relationship Id="rId1" Type="http://schemas.openxmlformats.org/officeDocument/2006/relationships/notesMaster" Target="../notesMasters/notesMaster1.xml" /></Relationships>
</file>

<file path=ppt/notesSlides/_rels/notesSlide88_tf1.xml.rels><?xml version='1.0' encoding='utf-8'?>
<Relationships xmlns="http://schemas.openxmlformats.org/package/2006/relationships"><Relationship Id="rId2" Type="http://schemas.openxmlformats.org/officeDocument/2006/relationships/slide" Target="../slides/slide89.xml" /><Relationship Id="rId1" Type="http://schemas.openxmlformats.org/officeDocument/2006/relationships/notesMaster" Target="../notesMasters/notesMaster1.xml" /></Relationships>
</file>

<file path=ppt/notesSlides/_rels/notesSlide89_tf1.xml.rels><?xml version='1.0' encoding='utf-8'?>
<Relationships xmlns="http://schemas.openxmlformats.org/package/2006/relationships"><Relationship Id="rId2" Type="http://schemas.openxmlformats.org/officeDocument/2006/relationships/slide" Target="../slides/slide90.xml" /><Relationship Id="rId1" Type="http://schemas.openxmlformats.org/officeDocument/2006/relationships/notesMaster" Target="../notesMasters/notesMaster1.xml" /></Relationships>
</file>

<file path=ppt/notesSlides/_rels/notesSlide90_tf1.xml.rels><?xml version='1.0' encoding='utf-8'?>
<Relationships xmlns="http://schemas.openxmlformats.org/package/2006/relationships"><Relationship Id="rId2" Type="http://schemas.openxmlformats.org/officeDocument/2006/relationships/slide" Target="../slides/slide91.xml" /><Relationship Id="rId1" Type="http://schemas.openxmlformats.org/officeDocument/2006/relationships/notesMaster" Target="../notesMasters/notesMaster1.xml" />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1_tf1.xml.rels><?xml version='1.0' encoding='utf-8'?>
<Relationships xmlns="http://schemas.openxmlformats.org/package/2006/relationships"><Relationship Id="rId2" Type="http://schemas.openxmlformats.org/officeDocument/2006/relationships/slide" Target="../slides/slide92.xml" /><Relationship Id="rId1" Type="http://schemas.openxmlformats.org/officeDocument/2006/relationships/notesMaster" Target="../notesMasters/notesMaster1.xml" />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3_tf1.xml.rels><?xml version='1.0' encoding='utf-8'?>
<Relationships xmlns="http://schemas.openxmlformats.org/package/2006/relationships"><Relationship Id="rId2" Type="http://schemas.openxmlformats.org/officeDocument/2006/relationships/slide" Target="../slides/slide94.xml" /><Relationship Id="rId1" Type="http://schemas.openxmlformats.org/officeDocument/2006/relationships/notesMaster" Target="../notesMasters/notesMaster1.xml" />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5_tf1.xml.rels><?xml version='1.0' encoding='utf-8'?>
<Relationships xmlns="http://schemas.openxmlformats.org/package/2006/relationships"><Relationship Id="rId2" Type="http://schemas.openxmlformats.org/officeDocument/2006/relationships/slide" Target="../slides/slide96.xml" /><Relationship Id="rId1" Type="http://schemas.openxmlformats.org/officeDocument/2006/relationships/notesMaster" Target="../notesMasters/notesMaster1.xml" /></Relationships>
</file>

<file path=ppt/notesSlides/notesSlide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记账的动作很简单：旧总额加今天的金额。困难往往在于规则变化后，程序还要留下哪些记录、在哪一步停下来。基础案例会逐个练习这些判断，回文质数可放在基础任务完成后选学。</a:t>
            </a:r>
          </a:p>
        </p:txBody>
      </p:sp>
    </p:spTree>
  </p:cSld>
  <p:clrMapOvr>
    <a:masterClrMapping/>
  </p:clrMapOvr>
</p:notes>
</file>

<file path=ppt/notesSlides/notesSlide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初始化只执行一次，每轮先判断，输出之后才自增；第四次判断时 i 为四，不再输出。 “输出三次，是否只判断三次”？ 是四次，依据是最后还有一次失败判断。 接下来把重复动作改成留下累计记录。</a:t>
            </a:r>
          </a:p>
        </p:txBody>
      </p:sp>
    </p:spTree>
  </p:cSld>
  <p:clrMapOvr>
    <a:masterClrMapping/>
  </p:clrMapOvr>
</p:notes>
</file>

<file path=ppt/notesSlides/notesSlide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昨天已有6元，今天又收到4元，总额就是10元。今天的4元与累计的10元各有含义，写程序时不能混在一起。如果只算前几天，可以检查天数；如果要超过某个金额，就得检查总额。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 n=4 的任务说完整：输入 4，就要把 1、2、3、4 各加一次，最后只输出总和 10。接着问：如果每轮只处理一个数，前面算出的结果放在哪里？先听他们描述，再引出累计变量。</a:t>
            </a:r>
          </a:p>
        </p:txBody>
      </p:sp>
    </p:spTree>
  </p:cSld>
  <p:clrMapOvr>
    <a:masterClrMapping/>
  </p:clrMapOvr>
</p:notes>
</file>

<file path=ppt/notesSlides/notesSlide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每一步先让学生预测新总和，再揭示；箭头旁的数是当前加入的项，箭头末端是累计结果。 最后点击显示规则，强调保留旧总和而非每次从头计算，且记录应包含从一到当前项。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变量名称代表信息项，当前取值才表示做到哪里；不要把 i 的当前值当成累计答案。 s 从零开始且只在循环外准备一次，否则历史记录会丢失。</a:t>
            </a:r>
          </a:p>
        </p:txBody>
      </p:sp>
    </p:spTree>
  </p:cSld>
  <p:clrMapOvr>
    <a:masterClrMapping/>
  </p:clrMapOvr>
</p:notes>
</file>

<file path=ppt/notesSlides/notesSlide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准备 s 为零、i 为一；每轮先执行 s 加 i，再自增 i。 “为什么条件有等号”？ 因为最后一项 n 也必须加入；等于 n 要处理，等于 n 加一才停止。 让学生解释每轮重置 s 的错误，再进入代码片段。</a:t>
            </a:r>
          </a:p>
        </p:txBody>
      </p:sp>
    </p:spTree>
  </p:cSld>
  <p:clrMapOvr>
    <a:masterClrMapping/>
  </p:clrMapOvr>
</p:notes>
</file>

<file path=ppt/notesSlides/notesSlide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逐项对应 s 的初始化、i 的初始化、包含等号的判断、累加与自增，指出循环体结束时总和已经包含当前 i。 “n 在哪里输入”？ 本页只是片段，假设已读入 n，不能直接独立运行。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头文件和标准命名空间支持输入输出；读入 n 后循环更新 s，循环外输出最终结果，最后正常结束 main。 “把输出放进循环会怎样”？ 出现中间总和而非只输出一次最终答案。 最大输入一百对应总和五千零五十，int 足够；。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总和依次为一、三、六、十，第四轮的等号判断成立。 最后点击失败判断：i 已经变为五，但五没有进入循环体，因此没有被累加。 不要把停止时的循环变量当成最后处理的项。</a:t>
            </a:r>
          </a:p>
        </p:txBody>
      </p:sp>
    </p:spTree>
  </p:cSld>
  <p:clrMapOvr>
    <a:masterClrMapping/>
  </p:clrMapOvr>
</p:notes>
</file>

<file path=ppt/notesSlides/notesSlide1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先用 n=1 检查是否把唯一的一项加进来，再用 n=100 检查最后一项与总和上界。 让学生解释 i&lt;n 会遗漏什么，以及每轮清零为什么会丢掉旧记录。 执行次数随 n 增长，时间记为 O(n)；固定几个变量的空间不随输入增长，记为 O(1)。</a:t>
            </a:r>
          </a:p>
        </p:txBody>
      </p:sp>
    </p:spTree>
  </p:cSld>
  <p:clrMapOvr>
    <a:masterClrMapping/>
  </p:clrMapOvr>
</p:notes>
</file>

<file path=ppt/notesSlides/notesSlide1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i原来是3时，两种写法最后都会把i改成4。区别发生在表达式被使用的那一刻：i++提供旧值3，++i提供新值4。只单独写一条自增语句时，这个取值差别通常用不上。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i1、i2 初始都为一，总和都为零；后置加入一，前置加入二，最终两个 i 都是二。 输出按 i1、i2、s1、s2 排列，所以是二、二、一、二，不能交换观察顺序。。</a:t>
            </a:r>
          </a:p>
        </p:txBody>
      </p:sp>
    </p:spTree>
  </p:cSld>
  <p:clrMapOvr>
    <a:masterClrMapping/>
  </p:clrMapOvr>
</p:notes>
</file>

<file path=ppt/notesSlides/notesSlide1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两段都独立从 i 为三、s 为十开始，不能把 A 的结果带入 B。 本页不揭示答案；要求先说明使用旧值还是新值，不能只猜输出。 完成后进入下一页讲评。</a:t>
            </a:r>
          </a:p>
        </p:txBody>
      </p:sp>
    </p:spTree>
  </p:cSld>
  <p:clrMapOvr>
    <a:masterClrMapping/>
  </p:clrMapOvr>
</p:notes>
</file>

<file path=ppt/notesSlides/notesSlide1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 A 使用旧值三，得到 s=13，再揭示 B 使用新值四，得到 s=14。 两段最终的 i 都是四，加入 s 的值却不同；让学生指出差别发生在哪一步。 再看新旧值的判断方法，提醒每次求和都要知道当前加入哪个数。 接下来把加一换成减一，观察教材的 n-- 怎样一边判断、一边改变剩余次数。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 减少一发生在条件计算中，旧值决定本轮是否进入；i 从零开始，前置自增产生本轮要加的整数。 “最后失败判断是否也改变 n”？ 暂让学生预测。 明确输入为正整数且本页是技巧片段，不能忽略前提。</a:t>
            </a:r>
          </a:p>
        </p:txBody>
      </p:sp>
    </p:spTree>
  </p:cSld>
  <p:clrMapOvr>
    <a:masterClrMapping/>
  </p:clrMapOvr>
</p:notes>
</file>

<file path=ppt/notesSlides/notesSlide1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前三次进入循环体，i 为一、二、三，总和为一、三、六；第四次取旧零判假，但 n 仍变为负一。 最后显示最终状态，“循环体执行几次”？ 三次，条件计算四次。</a:t>
            </a:r>
          </a:p>
        </p:txBody>
      </p:sp>
    </p:spTree>
  </p:cSld>
  <p:clrMapOvr>
    <a:masterClrMapping/>
  </p:clrMapOvr>
</p:notes>
</file>

<file path=ppt/notesSlides/notesSlide1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先检查 n-- 改变输入的后果，学生应说明需要保留原输入时可以另存。 随后比较 --n，对正整数输入会少执行一轮。 最后说明同一表达式内无序修改同一变量，在本课 C++11 基准下属于行为未定义，不能依赖某个固定运行结果。 不要让学生猜结果，而要把修改拆成有先后顺序的语句。 整数求和的规则已经弄清。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0.1、0.2、0.3 念到 n-0.1，让学生自己说出最后一项不包含 n。拿 n=1 手数九项，答案是 4.5。问他们能否直接让小数当循环变量；带着这个猜想看后面的实验。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这段写法很像整数循环，问题在于停止条件要求 i 恰好等于 n。不要直接运行一个可能停不下来的循环。把次数固定住，再观察连续加 0.1 后存下的值，学生会更容易看见误差从哪里影响判断。</a:t>
            </a:r>
          </a:p>
        </p:txBody>
      </p:sp>
    </p:spTree>
  </p:cSld>
  <p:clrMapOvr>
    <a:masterClrMapping/>
  </p:clrMapOvr>
</p:notes>
</file>

<file path=ppt/notesSlides/notesSlide2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先预测数学结果十，再查看固定一百次累加的有限实验。 解释 setprecision 的参数十七是有效数字位数上限，从第一个非零数字起计数。 它改变显示方式，不会修正已经保存的误差；末位也可能因实现和环境不同而变化。 让学生比较屏幕上显示的十与内部保存值恰好等于十的区别。</a:t>
            </a:r>
          </a:p>
        </p:txBody>
      </p:sp>
    </p:spTree>
  </p:cSld>
  <p:clrMapOvr>
    <a:masterClrMapping/>
  </p:clrMapOvr>
</p:notes>
</file>

<file path=ppt/notesSlides/notesSlide2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先观察三分之一的十进制近似，再说明二进制只使用零和一记录数。 常见 double 使用有限二进制位，不能精确保存十进制零点一。 舍入就是在有限位数下取近似值，连续计算还可能产生新的小误差。 类比只解释有限表示，不能断言所有 double 运算都不精确。</a:t>
            </a:r>
          </a:p>
        </p:txBody>
      </p:sp>
    </p:spTree>
  </p:cSld>
  <p:clrMapOvr>
    <a:masterClrMapping/>
  </p:clrMapOvr>
</p:notes>
</file>

<file path=ppt/notesSlides/notesSlide2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先预测改用小于号的效果，再看本应到达十的值可能略小于十，导致多加入一项。 容差是比较时允许的微小差值，教材在本题步长下举零点零一为例。 强调容差必须结合范围、步长和误差，不能当成所有问题的固定答案。 本题项数本来就确定。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 0.1 看成一个单位，0.2 就是两个单位。这样 k 只需要在整数 1 到 10n-1 之间走，sum10 也只累加整数。算完再除以 10.0，把单位换回去；别把 n 那一项一起加进去。</a:t>
            </a:r>
          </a:p>
        </p:txBody>
      </p:sp>
    </p:spTree>
  </p:cSld>
  <p:clrMapOvr>
    <a:masterClrMapping/>
  </p:clrMapOvr>
</p:notes>
</file>

<file path=ppt/notesSlides/notesSlide2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 k 为当前项编号、sum10 为单位数，每个单位代表零点一。 代码按输入、整数累加、换回原单位输出三个功能段解释。 fixed 与 setprecision 一起使用时，这里的参数一表示小数点后保留一位。 让学生指出除以十点零与除以整数十的差别。</a:t>
            </a:r>
          </a:p>
        </p:txBody>
      </p:sp>
    </p:spTree>
  </p:cSld>
  <p:clrMapOvr>
    <a:masterClrMapping/>
  </p:clrMapOvr>
</p:notes>
</file>

<file path=ppt/notesSlides/notesSlide2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每一步加入当前 k 个十分之一单位。 最后点击还原：k 为十时条件失败，四十五个单位除以十点零得到四点五。 常见误解是把单位总和四十五直接当原题答案。</a:t>
            </a:r>
          </a:p>
        </p:txBody>
      </p:sp>
    </p:spTree>
  </p:cSld>
  <p:clrMapOvr>
    <a:masterClrMapping/>
  </p:clrMapOvr>
</p:notes>
</file>

<file path=ppt/notesSlides/notesSlide2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二对应单位总和一百九十，输出十九点零；一百对应四十九万九千五百个单位，输出四万九千九百五十点零。 执行十乘 n 减一次，所以时间与 n 成比例，固定变量占常数空间，int 可保存上限记录。 金额精确到分或固定刻度适合转换，任意测量值不能一概乘十。 下一页改变停止规则。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算前n天的金额，处理次数已经给定；要存到超过一个目标，却未必知道要存几次。此时每加一笔，都要看总额是否已经达到题目要求。级数求和也这样，累计结果决定循环是否继续。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让学生先说输入和输出各是什么：输入的是目标 k，输出的是已经加入的项数 n。等于 k 不算完成，必须第一次严格超过。用 k=1 手算两项，再讨论循环该在什么条件下继续。</a:t>
            </a:r>
          </a:p>
        </p:txBody>
      </p:sp>
    </p:spTree>
  </p:cSld>
  <p:clrMapOvr>
    <a:masterClrMapping/>
  </p:clrMapOvr>
</p:notes>
</file>

<file path=ppt/notesSlides/notesSlide3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点击显示第一项后停顿，“总和一是否已超过目标一”？ 只是相等，还要继续。 再显示第二项：一加零点五为一点五，首次超过，项数是二。 最后显示继续条件，总和小于或等于 k 都要再加一项。 纠正输出总和一点五的误解。</a:t>
            </a:r>
          </a:p>
        </p:txBody>
      </p:sp>
    </p:spTree>
  </p:cSld>
  <p:clrMapOvr>
    <a:masterClrMapping/>
  </p:clrMapOvr>
</p:notes>
</file>

<file path=ppt/notesSlides/notesSlide3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k 保持不变，n 初始零表示一项未加，sum 初始零表示空的总和，sum 用 double 保存小数。 “第一项的分母应为多少”？ 一，因此需要先把项数从零变成一。 每轮结束后 n 与 sum 必须对应同一批已加入的项。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此时我们还没写倒数的代码，先让学生猜 1/2 在 C++ 中会得到什么。两个操作数都是整数时，小数部分会丢掉；即使后来把结果放进 double，也找不回 0.5。把 1 改成 1.0，才会按浮点除法计算。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现在每轮只加下一项。n 起初为 0，所以要先加一，让它表示当前项的编号，再计算 1.0/n。若把两句交换，第一轮就会拿 0 当分母；请学生用第一轮直接检验更新顺序。</a:t>
            </a:r>
          </a:p>
        </p:txBody>
      </p:sp>
    </p:spTree>
  </p:cSld>
  <p:clrMapOvr>
    <a:masterClrMapping/>
  </p:clrMapOvr>
</p:notes>
</file>

<file path=ppt/notesSlides/notesSlide3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输入目标后，n 与 sum 在循环外准备，循环内先增加 n 再执行浮点倒数加法，首次超过后输出 n 并结束。 “为什么写一点零除以 n”？ 使除法按浮点计算，不能让整数除法先截掉小数。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我们要的是 sum 第一次大于 k，所以 sum 还小于或等于 k 时必须继续。请学生指出循环条件中的等号，再沿着代码读一轮：编号加一、加入倒数、回到条件。结束时输出 n，不输出 sum。</a:t>
            </a:r>
          </a:p>
        </p:txBody>
      </p:sp>
    </p:spTree>
  </p:cSld>
  <p:clrMapOvr>
    <a:masterClrMapping/>
  </p:clrMapOvr>
</p:notes>
</file>

<file path=ppt/notesSlides/notesSlide3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总和依次为一、一点五、约一点八三三三三三、约二点零八三三三三，第四轮首次超过二。 最后显示再次判断与输出四；近似显示值仅帮助观察，程序比较 double 内部值。</a:t>
            </a:r>
          </a:p>
        </p:txBody>
      </p:sp>
    </p:spTree>
  </p:cSld>
  <p:clrMapOvr>
    <a:masterClrMapping/>
  </p:clrMapOvr>
</p:notes>
</file>

<file path=ppt/notesSlides/notesSlide3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每项为正、逐项顺序加入且不跳项，因此总和不断增加；停止前所有较小项数都不满足，当前才首次满足。 “只跑一个例子能否证明最小”？ 还要说明上述一般规则。 n 记录项数、sum 记录对应总和，两者与首次停止共同保证解释成立。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末尾分号就是空循环体，更新部分仍执行；逗号保证先增加项数再加入当前倒数。 “空循环体是否表示什么也不做”？ 更新仍然工作。。初学者优先清晰写法。</a:t>
            </a:r>
          </a:p>
        </p:txBody>
      </p:sp>
    </p:spTree>
  </p:cSld>
  <p:clrMapOvr>
    <a:masterClrMapping/>
  </p:clrMapOvr>
</p:notes>
</file>

<file path=ppt/notesSlides/notesSlide3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若实际答案为 N，就做 N 次累加，额外变量数量固定，不能把阈值 k 直接当循环次数。 k 为十五约需一百八十四万次，教材讨论的二十在本题范围之外，会达到数亿量级。 打表是保存有限输入范围内已验证答案再查找，不能替代任意输入的算法。</a:t>
            </a:r>
          </a:p>
        </p:txBody>
      </p:sp>
    </p:spTree>
  </p:cSld>
  <p:clrMapOvr>
    <a:masterClrMapping/>
  </p:clrMapOvr>
</p:notes>
</file>

<file path=ppt/notesSlides/notesSlide4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第一个用 k 为一检验小于条件；第二个保持 n 初始零却交换更新；第三个改变目标为不小于。 不要在本页揭示参考答案，要求区分原题与改题，并记录第一次执行状态。</a:t>
            </a:r>
          </a:p>
        </p:txBody>
      </p:sp>
    </p:spTree>
  </p:cSld>
  <p:clrMapOvr>
    <a:masterClrMapping/>
  </p:clrMapOvr>
</p:notes>
</file>

<file path=ppt/notesSlides/notesSlide4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逐题点击答案并请学生补理由。 小于条件在第一项后停下，输出一，只相等而未严格超过；交换更新会先除以零；改成不小于目标时，继续条件应为严格小于。 原题和改题的等号位置不同，不能死记某个比较符号。 下一部分保留累计记录，但每天得到的值按轮次变化。</a:t>
            </a:r>
          </a:p>
        </p:txBody>
      </p:sp>
    </p:spTree>
  </p:cSld>
  <p:clrMapOvr>
    <a:masterClrMapping/>
  </p:clrMapOvr>
</p:notes>
</file>

<file path=ppt/notesSlides/notesSlide4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把金币规则看成一张分组奖励表。第1组1天、每天1枚，第2组2天、每天2枚，后面照这个规律继续。组内金额不变，换组才改变规则，因此要区分本组进度与全程天数。只算前7天时，最后一组发到第1天就应停下。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先沿着圆点数天数：第一轮一天，第二轮两天，第三轮三天。圆内数字才是当天得到的金币数。让学生试 k=7：第七天只取第四轮的第一天，不能把整轮四天都算进去。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前三轮持续六天，金币一加四加九为十四，第七天只再得到四枚。 “为什么不能把第四轮十六枚全部加入”？ 输入只要求前七天，最后一轮可以不完整。 输入七为例如。</a:t>
            </a:r>
          </a:p>
        </p:txBody>
      </p:sp>
    </p:spTree>
  </p:cSld>
  <p:clrMapOvr>
    <a:masterClrMapping/>
  </p:clrMapOvr>
</p:notes>
</file>

<file path=ppt/notesSlides/notesSlide4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 是轮次也确定每天金币数，j 只数本轮第几天；day 数全程已经发几天，coin 保存全程金币，二者从零开始且不每轮重置。 k 是输入目标。 “j 重新从一开始是否意味着 day 也清零”？ 不是，记录范围不同；本题 int 可保存。 下一页对照两层循环。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先说任务，再看代码：外层负责第几轮，内层负责这一轮的第几天。让学生口头走出 i=1 和 i=2 的内层次数。外层没有预设终点，所以处理到目标天数时，还要在循环中明确结束。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把一天当成一个完整步骤：当天金币先加入 coin，day 再加一，随后才检查是否到了第 k 天。这里的 i 表示当天金额，j 只表示本轮第几天。让学生试着把判断挪到前面，看会不会漏掉目标日。</a:t>
            </a:r>
          </a:p>
        </p:txBody>
      </p:sp>
    </p:spTree>
  </p:cSld>
  <p:clrMapOvr>
    <a:masterClrMapping/>
  </p:clrMapOvr>
</p:notes>
</file>

<file path=ppt/notesSlides/notesSlide4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输入 k 后只初始化一次 day 和 coin，两层循环中每次内层执行只发一天并更新两份全程记录。 请学生指明每个变量表示的范围，纠正把 j 当全程日期的读法。 本页停在 day 自增之后。</a:t>
            </a:r>
          </a:p>
        </p:txBody>
      </p:sp>
    </p:spTree>
  </p:cSld>
  <p:clrMapOvr>
    <a:masterClrMapping/>
  </p:clrMapOvr>
</p:notes>
</file>

<file path=ppt/notesSlides/notesSlide4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day 等于 k 时目标日已经计入 coin，输出后正常结束整个程序，剩余日与下一轮都不执行。 “哪层括号结束的是内层循环”？ 让学生从缩进对应 if、内层、外层和 main。 下一页使用七天检验两层循环与记录。</a:t>
            </a:r>
          </a:p>
        </p:txBody>
      </p:sp>
    </p:spTree>
  </p:cSld>
  <p:clrMapOvr>
    <a:masterClrMapping/>
  </p:clrMapOvr>
</p:notes>
</file>

<file path=ppt/notesSlides/notesSlide5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每次点击显示一天，先让学生报 i、j、旧 coin 与 day，逐日计算一、三、五、八、十一、十四。 第一轮一天、第二轮两天、第三轮三天，共六天，尚未到七。 新一轮 j 从一开始，但 coin 和 day 延续前一轮，不能清零。 最后停在 day 为六。</a:t>
            </a:r>
          </a:p>
        </p:txBody>
      </p:sp>
    </p:spTree>
  </p:cSld>
  <p:clrMapOvr>
    <a:masterClrMapping/>
  </p:clrMapOvr>
</p:notes>
</file>

<file path=ppt/notesSlides/notesSlide5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 为四，j 重新为一，十四加四得到十八，day 从六变七。 “j 下一次会不会变二”？ 不会，main 的 return 已结束整个程序。 这个停止不等待本轮结束。</a:t>
            </a:r>
          </a:p>
        </p:txBody>
      </p:sp>
    </p:spTree>
  </p:cSld>
  <p:clrMapOvr>
    <a:masterClrMapping/>
  </p:clrMapOvr>
</p:notes>
</file>

<file path=ppt/notesSlides/notesSlide5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break 只退出最近的 j 循环，外层仍会进入下一轮，因此换用它不能完成这里的全部终止。 main 返回才正常结束当前程序；这条解释限定在本页 main 的位置，不能说任何函数返回都结束整个程序。 请学生指明最近循环，再进入边界验证。</a:t>
            </a:r>
          </a:p>
        </p:txBody>
      </p:sp>
    </p:spTree>
  </p:cSld>
  <p:clrMapOvr>
    <a:masterClrMapping/>
  </p:clrMapOvr>
</p:notes>
</file>

<file path=ppt/notesSlides/notesSlide5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逐次点击一天、六天、七天、十天的结果，要求学生判断停在整轮末尾还是中途。 输出分别是一、十四、十八、三十，分别覆盖最小输入、第三轮末尾、第四轮中途和第四轮末尾。 每天更新以后检查目标天数，与本轮是否完整无关。 下一页独立诊断变量与初始化错误。</a:t>
            </a:r>
          </a:p>
        </p:txBody>
      </p:sp>
    </p:spTree>
  </p:cSld>
  <p:clrMapOvr>
    <a:masterClrMapping/>
  </p:clrMapOvr>
</p:notes>
</file>

<file path=ppt/notesSlides/notesSlide5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本页不提前揭示答案，提醒比较的是全程目标日，不是本轮的第几天。 要求指出具体变化而非只说错误。</a:t>
            </a:r>
          </a:p>
        </p:txBody>
      </p:sp>
    </p:spTree>
  </p:cSld>
  <p:clrMapOvr>
    <a:masterClrMapping/>
  </p:clrMapOvr>
</p:notes>
</file>

<file path=ppt/notesSlides/notesSlide5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逐题点击答案。 前四天是一、二、二、三，合计八；第四天是第三轮的第一天。 金额由轮次 i 确定，coin 加 j 会把本轮位置误当金额；每轮重置 day 会丢失全程日期，目标比较位置因此错误。 “初始化由什么决定”？ 由记录的范围决定。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先让学生说出前四天各拿多少：1、2、2、3，合起来是 8。第二问追问：j 在变，为什么同一轮每天仍发一样多？因为当天金额看 i。第三问回到 day 的含义，它记的是从第一天到现在的总天数；每轮清零后，就找不到全程的第 k 天了。</a:t>
            </a:r>
          </a:p>
        </p:txBody>
      </p:sp>
    </p:spTree>
  </p:cSld>
  <p:clrMapOvr>
    <a:masterClrMapping/>
  </p:clrMapOvr>
</p:notes>
</file>

<file path=ppt/notesSlides/notesSlide5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按实际动作、次数结论、上限边界点击。 每次内层执行只处理一天且让 day 增加一，直到 k 立即结束，因此主要处理 k 次，时间与 k 成比例，固定变量占常数空间。 双层循环不能一概判断为平方次数，最后一轮可能只有部分天数。 输入上限一万也按同样记录范围计算。</a:t>
            </a:r>
          </a:p>
        </p:txBody>
      </p:sp>
    </p:spTree>
  </p:cSld>
  <p:clrMapOvr>
    <a:masterClrMapping/>
  </p:clrMapOvr>
</p:notes>
</file>

<file path=ppt/notesSlides/notesSlide5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收拾书包时，会先决定要带什么，再看能否装下。质数口袋也有两道检查：数必须是质数，加入后的总和还不能超过容量。检查都通过，才真正装入并更新记录。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把题意分成三层读：从 2 起按顺序找质数，装之前检查总和不能超过 L，每装一个就按行输出，最后再输出个数。总和和个数是两份不同记录。L=1 时一个质数也装不下，正好检验输出 0 的情况。</a:t>
            </a:r>
          </a:p>
        </p:txBody>
      </p:sp>
    </p:spTree>
  </p:cSld>
  <p:clrMapOvr>
    <a:masterClrMapping/>
  </p:clrMapOvr>
</p:notes>
</file>

<file path=ppt/notesSlides/notesSlide5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9块饼干可以每组3块分完，因此3能整除9，是它的正因子。7除了每组1块或把7块放在一组，没有别的正整数分法。大于1且只有1和自身这两个正因子的整数，叫质数；1不满足大于1这项要求。</a:t>
            </a:r>
          </a:p>
        </p:txBody>
      </p:sp>
    </p:spTree>
  </p:cSld>
  <p:clrMapOvr>
    <a:masterClrMapping/>
  </p:clrMapOvr>
</p:notes>
</file>

<file path=ppt/notesSlides/notesSlide6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一与自身是必然因子，排除它们才能发现中间因子；九在三处发现整除即可证明合数，七检查二至六都不整除才判质数。 “找到一个因子后为何不必继续”？ 一个反例已足够。 大数会试很多候选。</a:t>
            </a:r>
          </a:p>
        </p:txBody>
      </p:sp>
    </p:spTree>
  </p:cSld>
  <p:clrMapOvr>
    <a:masterClrMapping/>
  </p:clrMapOvr>
</p:notes>
</file>

<file path=ppt/notesSlides/notesSlide6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六乘六等于三十六，所以六是平方根；若一对因子都大于六，乘积会大于三十六，不可能相乘得到原数。 平方根是乘自己等于原数的非负数。 因子至少一个不大于平方根。</a:t>
            </a:r>
          </a:p>
        </p:txBody>
      </p:sp>
    </p:spTree>
  </p:cSld>
  <p:clrMapOvr>
    <a:masterClrMapping/>
  </p:clrMapOvr>
</p:notes>
</file>

<file path=ppt/notesSlides/notesSlide6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合数的一对中间因子中有一个不大于平方根，因此试到那里即可发现。 四十九必须试七，条件的等号不能丢；当前范围 j 乘 j 安全，更大整数可改用 j 小于或等于 i 除以 j 避免溢出。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试除过程中需要留下一个结论：到目前为止是否发现了因子。每检查一个新 i，标记重新设为真；一旦找到因子，改成假并结束这次试除。请学生用 i=4 和 i=5 连续演示，看看为什么标记不能沿用。</a:t>
            </a:r>
          </a:p>
        </p:txBody>
      </p:sp>
    </p:spTree>
  </p:cSld>
  <p:clrMapOvr>
    <a:masterClrMapping/>
  </p:clrMapOvr>
</p:notes>
</file>

<file path=ppt/notesSlides/notesSlide6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四被判为假不能使新的五自动为假，每个 i 都要重新从尚未发现因子开始。 load 和 ans 则记录全程已装总和与个数，只在外层之前准备一次。 “哪份记录会换对象、哪份会延续”？ 标记换对象，累计量延续。 下一页加入容量判断。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这里的顺序最要紧。先试算 load+i；只有不超过 L，才真正输出 i，并增加 ans、load。若恰好等于 L，仍能装入；先改记录再判断，会把一个装不下的数算进去。</a:t>
            </a:r>
          </a:p>
        </p:txBody>
      </p:sp>
    </p:spTree>
  </p:cSld>
  <p:clrMapOvr>
    <a:masterClrMapping/>
  </p:clrMapOvr>
</p:notes>
</file>

<file path=ppt/notesSlides/notesSlide6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逐次点击试除内层、枚举外层跳过、枚举外层停止的三种动作。 找到因子的 break 只结束 j，标记为假后 continue 跳过当前 i 的剩余语句并执行外层更新；当前质数超重的 break 则在外层，结束 i 的枚举。 让学生每次指出“最近的循环是谁”，纠正看到关键词就认定程序结束的读法。 下一页连接完整程序。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先完整显示上半部分，再点击说明。 读入 L、只准备一次 load 与 ans，从二开始枚举，每个 i 重设 is_prime，再从二至平方根试除，找到因子设假并退出内层。 “内层结束后是否必然装入”？ 还要看标记与容量。 下一页紧接当前候选的判断，。</a:t>
            </a:r>
          </a:p>
        </p:txBody>
      </p:sp>
    </p:spTree>
  </p:cSld>
  <p:clrMapOvr>
    <a:masterClrMapping/>
  </p:clrMapOvr>
</p:notes>
</file>

<file path=ppt/notesSlides/notesSlide6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本页接上一页，先说明感叹号把真与假反过来，所以 is_prime 为假时跳到下一个候选。 随后依次解释容量检查、输出当前质数、更新个数和总和。 容量不够时退出外层循环，最后另起一行输出个数。 强调不能先改累计量，再判断能否装入。</a:t>
            </a:r>
          </a:p>
        </p:txBody>
      </p:sp>
    </p:spTree>
  </p:cSld>
  <p:clrMapOvr>
    <a:masterClrMapping/>
  </p:clrMapOvr>
</p:notes>
</file>

<file path=ppt/notesSlides/notesSlide6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先逐次点击装入二、三、五、七以及合数跳过，记录总和分别为二、五、十、十七，个数一至四。 随后点击停止解释：十一会使总和变二十八而超过二十，因此保留十七与四。 最后才显示完整五行输出二、三、五、七、四；最后的四表示个数，不是装入的合数。</a:t>
            </a:r>
          </a:p>
        </p:txBody>
      </p:sp>
    </p:spTree>
  </p:cSld>
  <p:clrMapOvr>
    <a:masterClrMapping/>
  </p:clrMapOvr>
</p:notes>
</file>

<file path=ppt/notesSlides/notesSlide7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一只能输出个数零；二的两行是质数二、个数一；五的三行是质数二、质数三、个数二。 容量恰好相等必须允许，写大于或等于会漏掉合法装入。 下一页说明为什么超重后无需再检查更大的质数。</a:t>
            </a:r>
          </a:p>
        </p:txBody>
      </p:sp>
    </p:spTree>
  </p:cSld>
  <p:clrMapOvr>
    <a:masterClrMapping/>
  </p:clrMapOvr>
</p:notes>
</file>

<file path=ppt/notesSlides/notesSlide7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load 不变时剩余容量固定，当前最小待装质数都放不下，后面的更大质数也放不下。 题目还要求从小到大依次装，不能改成任意挑选的优化问题。 “停止是猜测还是来自规则”？ 由容量与升序共同推出。</a:t>
            </a:r>
          </a:p>
        </p:txBody>
      </p:sp>
    </p:spTree>
  </p:cSld>
  <p:clrMapOvr>
    <a:masterClrMapping/>
  </p:clrMapOvr>
</p:notes>
</file>

<file path=ppt/notesSlides/notesSlide7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从二到 i 减一最多检查 i 减二个因子，平方根范围更少且找到因子会提前结束。 若实际枚举到 M，至多 M 个候选，每次至多约根号 M 次，保守界为 M 乘根号 M 的量级，固定变量占常数空间。 M 是实际最大候选，不等于容量 L，也不能据样例保证机器时间。 下一页进行判断练习。</a:t>
            </a:r>
          </a:p>
        </p:txBody>
      </p:sp>
    </p:spTree>
  </p:cSld>
  <p:clrMapOvr>
    <a:masterClrMapping/>
  </p:clrMapOvr>
</p:notes>
</file>

<file path=ppt/notesSlides/notesSlide7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每次点击显示一题，分别请学生依据定义、试除上界、容量规则、循环层级解释。 二的空试除、四十九的平方根、恰好装满、内层 break 是四个不同检查点。 先收集答案而不在本页揭示讲评，不能只报对错。 下一页逐题验证。</a:t>
            </a:r>
          </a:p>
        </p:txBody>
      </p:sp>
    </p:spTree>
  </p:cSld>
  <p:clrMapOvr>
    <a:masterClrMapping/>
  </p:clrMapOvr>
</p:notes>
</file>

<file path=ppt/notesSlides/notesSlide7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二没有中间因子，标记保持真；四十九必须检查到七，等号不能遗漏；负载等于容量时可以装入；内层 break 只结束试除。 区分当前候选标记与全程累计量的不同作用。 质数判断已经会了，后续选读再加入数字左右对称的条件，减少无效候选。</a:t>
            </a:r>
          </a:p>
        </p:txBody>
      </p:sp>
    </p:spTree>
  </p:cSld>
  <p:clrMapOvr>
    <a:masterClrMapping/>
  </p:clrMapOvr>
</p:notes>
</file>

<file path=ppt/notesSlides/notesSlide7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151正着读和倒着读一样，这叫回文。121也回文，却等于11乘11，并不是质数。选读部分要同时检查两条要求，还要利用对称关系，少枚举一些无关的数。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 151 和 121 对照：两个数都正反读相同，但只有 151 是质数。再读完整任务：在包含端点的区间内，找出同时满足两项条件的数，每个占一行。后面讨论减少无效枚举，不能只满足回文就直接输出。</a:t>
            </a:r>
          </a:p>
        </p:txBody>
      </p:sp>
    </p:spTree>
  </p:cSld>
  <p:clrMapOvr>
    <a:masterClrMapping/>
  </p:clrMapOvr>
</p:notes>
</file>

<file path=ppt/notesSlides/notesSlide7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基础方法可以验证小区间，但接近一亿的范围中大多数整数不是回文，即使先筛非回文也仍需逐个检查。 “能否少产生不符合条件的数”？ 利用对称只生成回文；不要断言所有机器一定超时。 下一页从三位数的对称关系开始。</a:t>
            </a:r>
          </a:p>
        </p:txBody>
      </p:sp>
    </p:spTree>
  </p:cSld>
  <p:clrMapOvr>
    <a:masterClrMapping/>
  </p:clrMapOvr>
</p:notes>
</file>

<file path=ppt/notesSlides/notesSlide7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决定一和五就得到一百五十一，中间位只出现一次，第三个数码无需独立枚举。 “是否需要三个独立循环”？ 两个选择已确定整个三位回文。 下一页按位权将图转为表达式。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在图中分别指出百位、十位、个位。百位和个位都由 d1 决定，中间位是 d2；于是三个位置合成 100*d1+10*d2+d1。此时程序只造出了回文，是否为质数还没检查。</a:t>
            </a:r>
          </a:p>
        </p:txBody>
      </p:sp>
    </p:spTree>
  </p:cSld>
  <p:clrMapOvr>
    <a:masterClrMapping/>
  </p:clrMapOvr>
</p:notes>
</file>

<file path=ppt/notesSlides/notesSlide8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正整数一百二十三余十得到三，整除十得到十二；每次先取个位再删除，依次取出三、二、一，x 最终为零。 “为什么先除再取会遗漏数字”？ 先删掉原来的个位。 这个方法从右向左提供镜像数字，不需要数组。</a:t>
            </a:r>
          </a:p>
        </p:txBody>
      </p:sp>
    </p:spTree>
  </p:cSld>
  <p:clrMapOvr>
    <a:masterClrMapping/>
  </p:clrMapOvr>
</p:notes>
</file>

<file path=ppt/notesSlides/notesSlide8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五位由前三位决定，一二三生成一二三二一；七位由前四位决定，一二三四生成一二三四三二一，中间位均不重复。 教材多重循环只枚举前半数码，首位不能零，其他位允许零。 “为什么暂不构造偶数位”？ 下一页先证明排除它们的依据。</a:t>
            </a:r>
          </a:p>
        </p:txBody>
      </p:sp>
    </p:spTree>
  </p:cSld>
  <p:clrMapOvr>
    <a:masterClrMapping/>
  </p:clrMapOvr>
</p:notes>
</file>

<file path=ppt/notesSlides/notesSlide8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 a、b 是数码，区别于输入区间端点；四位表达式可以提出十一，六位三个对称位权和也都能被十一整除。 一般偶数位回文的奇数位和与偶数位和相等，差为零，因此是十一的倍数。 除十一本身外都大于十一且有因子十一，所以不是质数。</a:t>
            </a:r>
          </a:p>
        </p:txBody>
      </p:sp>
    </p:spTree>
  </p:cSld>
  <p:clrMapOvr>
    <a:masterClrMapping/>
  </p:clrMapOvr>
</p:notes>
</file>

<file path=ppt/notesSlides/notesSlide8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下界至少五，一位质数只可能保留五和七，还必须特判十一；再生成三、五、七位回文，偶数位没有新质数，一亿本身也不是回文。 末位等于首位，首位偶数会得到大于二的偶数，可跳过后再试奇因子。 不要把“只生成奇数位”说成不用解释的技巧。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让学生先把前缀 1234 写下来，中间的 4 只保留一次。x 从 123 开始，每次取个位接到 num 后面，再删掉这个个位。三轮后得到 1234321；页面底部的 while 片段正好把这三个动作写成循环。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让学生沿着程序走一遍：先处理 5、7、11，再造奇数位回文；造出一个，就检查它是否在区间内、是不是质数。前缀越往后，回文也越大，所以超过 b 后可以停。小于 a 时只是暂时不输出，后面还有机会，不能也写成 break。</a:t>
            </a:r>
          </a:p>
        </p:txBody>
      </p:sp>
    </p:spTree>
  </p:cSld>
  <p:clrMapOvr>
    <a:masterClrMapping/>
  </p:clrMapOvr>
</p:notes>
</file>

<file path=ppt/notesSlides/notesSlide8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读入端点后按升序特判五、七、十一，各自也要判断区间；随后前缀递增，num 保存已构造部分，x 为前缀删末位后待镜像数字。 循环每次把 num 乘十再追加 x 的个位，然后删除 x 的个位。 这里没有数组或自定义函数。</a:t>
            </a:r>
          </a:p>
        </p:txBody>
      </p:sp>
    </p:spTree>
  </p:cSld>
  <p:clrMapOvr>
    <a:masterClrMapping/>
  </p:clrMapOvr>
</p:notes>
</file>

<file path=ppt/notesSlides/notesSlide8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小于下界跳过，大于上界停止，偶数跳过；已排除偶数，所以从三开始每次加二试奇因子，平方根等号仍要保留。 找到因子就设假并结束内层，最终为真才输出。</a:t>
            </a:r>
          </a:p>
        </p:txBody>
      </p:sp>
    </p:spTree>
  </p:cSld>
  <p:clrMapOvr>
    <a:masterClrMapping/>
  </p:clrMapOvr>
</p:notes>
</file>

<file path=ppt/notesSlides/notesSlide8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x 为一，追加一得到一百五十一，位于区间且为奇数；试三、五、七、九、十一都不整除，十三的平方超过候选，结束试除并输出。 “九不是质数为什么仍检查”？ 基础试除枚举奇数而非只枚举质数。</a:t>
            </a:r>
          </a:p>
        </p:txBody>
      </p:sp>
    </p:spTree>
  </p:cSld>
  <p:clrMapOvr>
    <a:masterClrMapping/>
  </p:clrMapOvr>
</p:notes>
</file>

<file path=ppt/notesSlides/notesSlide8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提醒构造位数与质数判断是不同任务，不要看见回文就当质数。 此页不揭示参考答案。</a:t>
            </a:r>
          </a:p>
        </p:txBody>
      </p:sp>
    </p:spTree>
  </p:cSld>
  <p:clrMapOvr>
    <a:masterClrMapping/>
  </p:clrMapOvr>
</p:notes>
</file>

<file path=ppt/notesSlides/notesSlide9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先揭示两种镜像结果：删掉中间位后是一二三二一，不删则变成六位的一二三三二一。 再显示小区间逐行输出五、七、十一，并明确漏掉十一的特判就少一个答案。 随后比较最多九千九百九十个前缀与接近一亿个整数，同时说明构造和试除仍有成本。 区间、偶数与找到因子后的退出会减少实际次数，不能把保守次数估计当作所有机器的时间保证。 下一页回到统一的累加与筛选模型。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先请学生核对两种镜像结果：去掉中间位，得到 12321；不去掉，就变成六位的 123321。区间 [5,12] 要逐行输出 5、7、11，漏掉对 11 的单独处理，就会少一个答案。这里最多生成 9990 个前缀，比逐个查看近一亿个整数少得多。不过每个候选还要构造和试除，实际速度要看这些动作执行了多少次。</a:t>
            </a:r>
          </a:p>
        </p:txBody>
      </p:sp>
    </p:spTree>
  </p:cSld>
  <p:clrMapOvr>
    <a:masterClrMapping/>
  </p:clrMapOvr>
</p:notes>
</file>

<file path=ppt/notesSlides/notesSlide9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整数和小数按项编号停止，小数换单位保证次数；级数首次严格超过；金币按全程天数结束；质数口袋先资格后容量再累计，回文通过构造减少候选。 问学生任选一题说出当前对象、已有记录和继续条件，纠正仅报循环语法的回答。 下一页换到游泳场景独立设计。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先把题目读完整：第一步游 2 米，以后每步只有前一步的 98%，输入目标距离，输出达到目标所需的步数。让学生手算 x=3.9：第二步后总距离为 3.96 米。再讨论 total、step、count 各保存什么，以及先更新哪一个。</a:t>
            </a:r>
          </a:p>
        </p:txBody>
      </p:sp>
    </p:spTree>
  </p:cSld>
  <p:clrMapOvr>
    <a:masterClrMapping/>
  </p:clrMapOvr>
</p:notes>
</file>

<file path=ppt/notesSlides/notesSlide9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total 初始零、step 初始二、count 初始零，每轮先加当前步、记一步，再把下一步乘零点九八；两步累计三点九六，所以输出二。 零输入不进入循环，输出零。 这里目标不小于，继续条件严格小于；级数目标严格大于，继续包含等号。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任选一道题，先说清输入、输出和这一轮处理什么，再写变量与循环。写完用小数据预测，运行后再看最小输入、最后一项和恰好达到目标时会怎样。不要只凭程序有输出就认为逻辑正确；应能解释每次更新与停止条件。</a:t>
            </a:r>
          </a:p>
        </p:txBody>
      </p:sp>
    </p:spTree>
  </p:cSld>
  <p:clrMapOvr>
    <a:masterClrMapping/>
  </p:clrMapOvr>
</p:notes>
</file>

<file path=ppt/notesSlides/notesSlide9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拿到新题，可以先手算一组很小的数据。计算过程中哪些东西必须记住，就为它们安排变量；每轮怎么改、何时停，都应当能从题目规则解释。写完再检查最小输入、最后一项和恰好达标的情况。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星空教学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yout-chapter Layout"/>
          <p:cNvSpPr/>
          <p:nvPr/>
        </p:nvSpPr>
        <p:spPr>
          <a:xfrm>
            <a:off x="800100" y="704850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chapter-slot Placeholder"/>
          <p:cNvSpPr>
            <a:spLocks noGrp="1"/>
          </p:cNvSpPr>
          <p:nvPr>
            <p:ph type="title"/>
          </p:nvPr>
        </p:nvSpPr>
        <p:spPr>
          <a:xfrm>
            <a:off x="952500" y="762000"/>
            <a:ext cx="31051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100"/>
            </a:lvl1pPr>
          </a:lstStyle>
          <a:p>
            <a:pPr algn="l"/>
            <a:r>
              <a:rPr lang="zh-CN" sz="21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44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resentation Co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tars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ster-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notesSlide" Target="../notesSlides/notesSlide1_tf1.xml" /><Relationship Id="rId1" Type="http://schemas.openxmlformats.org/officeDocument/2006/relationships/slideLayout" Target="../slideLayouts/slideLayout1.xml" /></Relationships>
</file>

<file path=ppt/slides/_rels/slide3.xml.rels><?xml version='1.0' encoding='utf-8'?>
<Relationships xmlns="http://schemas.openxmlformats.org/package/2006/relationships"><Relationship Id="rId2" Type="http://schemas.openxmlformats.org/officeDocument/2006/relationships/notesSlide" Target="../notesSlides/notesSlide2_tf1.xml" /><Relationship Id="rId1" Type="http://schemas.openxmlformats.org/officeDocument/2006/relationships/slideLayout" Target="../slideLayouts/slideLayout1.xml" /></Relationships>
</file>

<file path=ppt/slides/_rels/slide4.xml.rels><?xml version='1.0' encoding='utf-8'?>
<Relationships xmlns="http://schemas.openxmlformats.org/package/2006/relationships"><Relationship Id="rId2" Type="http://schemas.openxmlformats.org/officeDocument/2006/relationships/notesSlide" Target="../notesSlides/notesSlide3_tf1.xml" /><Relationship Id="rId1" Type="http://schemas.openxmlformats.org/officeDocument/2006/relationships/slideLayout" Target="../slideLayouts/slideLayout1.xml" />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.xml"/>
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notesSlide" Target="../notesSlides/notesSlide5_tf1.xml" /><Relationship Id="rId1" Type="http://schemas.openxmlformats.org/officeDocument/2006/relationships/slideLayout" Target="../slideLayouts/slideLayout1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notesSlide" Target="../notesSlides/notesSlide6_tf1.xml" /><Relationship Id="rId1" Type="http://schemas.openxmlformats.org/officeDocument/2006/relationships/slideLayout" Target="../slideLayouts/slideLayout1.xml" /></Relationships>
</file>

<file path=ppt/slides/_rels/slide8.xml.rels><?xml version='1.0' encoding='utf-8'?>
<Relationships xmlns="http://schemas.openxmlformats.org/package/2006/relationships"><Relationship Id="rId2" Type="http://schemas.openxmlformats.org/officeDocument/2006/relationships/notesSlide" Target="../notesSlides/notesSlide7_tf1.xml" /><Relationship Id="rId1" Type="http://schemas.openxmlformats.org/officeDocument/2006/relationships/slideLayout" Target="../slideLayouts/slideLayout1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notesSlide" Target="../notesSlides/notesSlide8_tf1.xml" /><Relationship Id="rId1" Type="http://schemas.openxmlformats.org/officeDocument/2006/relationships/slideLayout" Target="../slideLayouts/slideLayout1.xml" />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0.xml"/>
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notesSlide" Target="../notesSlides/notesSlide10_tf1.xml" /><Relationship Id="rId1" Type="http://schemas.openxmlformats.org/officeDocument/2006/relationships/slideLayout" Target="../slideLayouts/slideLayout1.xml" /></Relationships>
</file>

<file path=ppt/slides/_rels/slide12.xml.rels><?xml version='1.0' encoding='utf-8'?>
<Relationships xmlns="http://schemas.openxmlformats.org/package/2006/relationships"><Relationship Id="rId2" Type="http://schemas.openxmlformats.org/officeDocument/2006/relationships/notesSlide" Target="../notesSlides/notesSlide11_tf1.xml" /><Relationship Id="rId1" Type="http://schemas.openxmlformats.org/officeDocument/2006/relationships/slideLayout" Target="../slideLayouts/slideLayout1.xml" /></Relationships>
</file>

<file path=ppt/slides/_rels/slide13.xml.rels><?xml version='1.0' encoding='utf-8'?>
<Relationships xmlns="http://schemas.openxmlformats.org/package/2006/relationships"><Relationship Id="rId2" Type="http://schemas.openxmlformats.org/officeDocument/2006/relationships/notesSlide" Target="../notesSlides/notesSlide12_tf1.xml" /><Relationship Id="rId1" Type="http://schemas.openxmlformats.org/officeDocument/2006/relationships/slideLayout" Target="../slideLayouts/slideLayout1.xml" />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4.xml"/>
</Relationships>
</file>

<file path=ppt/slides/_rels/slide15.xml.rels><?xml version='1.0' encoding='utf-8'?>
<Relationships xmlns="http://schemas.openxmlformats.org/package/2006/relationships"><Relationship Id="rId2" Type="http://schemas.openxmlformats.org/officeDocument/2006/relationships/notesSlide" Target="../notesSlides/notesSlide14_tf1.xml" /><Relationship Id="rId1" Type="http://schemas.openxmlformats.org/officeDocument/2006/relationships/slideLayout" Target="../slideLayouts/slideLayout1.xml" /></Relationships>
</file>

<file path=ppt/slides/_rels/slide16.xml.rels><?xml version='1.0' encoding='utf-8'?>
<Relationships xmlns="http://schemas.openxmlformats.org/package/2006/relationships"><Relationship Id="rId2" Type="http://schemas.openxmlformats.org/officeDocument/2006/relationships/notesSlide" Target="../notesSlides/notesSlide15_tf1.xml" /><Relationship Id="rId1" Type="http://schemas.openxmlformats.org/officeDocument/2006/relationships/slideLayout" Target="../slideLayouts/slideLayout1.xml" /></Relationships>
</file>

<file path=ppt/slides/_rels/slide17.xml.rels><?xml version='1.0' encoding='utf-8'?>
<Relationships xmlns="http://schemas.openxmlformats.org/package/2006/relationships"><Relationship Id="rId2" Type="http://schemas.openxmlformats.org/officeDocument/2006/relationships/notesSlide" Target="../notesSlides/notesSlide16_tf1.xml" /><Relationship Id="rId1" Type="http://schemas.openxmlformats.org/officeDocument/2006/relationships/slideLayout" Target="../slideLayouts/slideLayout1.xml" /></Relationships>
</file>

<file path=ppt/slides/_rels/slide18.xml.rels><?xml version='1.0' encoding='utf-8'?>
<Relationships xmlns="http://schemas.openxmlformats.org/package/2006/relationships"><Relationship Id="rId2" Type="http://schemas.openxmlformats.org/officeDocument/2006/relationships/notesSlide" Target="../notesSlides/notesSlide17_tf1.xml" /><Relationship Id="rId1" Type="http://schemas.openxmlformats.org/officeDocument/2006/relationships/slideLayout" Target="../slideLayouts/slideLayout1.xml" /></Relationships>
</file>

<file path=ppt/slides/_rels/slide19.xml.rels><?xml version='1.0' encoding='utf-8'?>
<Relationships xmlns="http://schemas.openxmlformats.org/package/2006/relationships"><Relationship Id="rId2" Type="http://schemas.openxmlformats.org/officeDocument/2006/relationships/notesSlide" Target="../notesSlides/notesSlide18_tf1.xml" /><Relationship Id="rId1" Type="http://schemas.openxmlformats.org/officeDocument/2006/relationships/slideLayout" Target="../slideLayouts/slideLayout1.xml" />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1.xml"/>
</Relationships>
</file>

<file path=ppt/slides/_rels/slide22.xml.rels><?xml version='1.0' encoding='utf-8'?>
<Relationships xmlns="http://schemas.openxmlformats.org/package/2006/relationships"><Relationship Id="rId2" Type="http://schemas.openxmlformats.org/officeDocument/2006/relationships/notesSlide" Target="../notesSlides/notesSlide21_tf1.xml" /><Relationship Id="rId1" Type="http://schemas.openxmlformats.org/officeDocument/2006/relationships/slideLayout" Target="../slideLayouts/slideLayout1.xml" /></Relationships>
</file>

<file path=ppt/slides/_rels/slide23.xml.rels><?xml version='1.0' encoding='utf-8'?>
<Relationships xmlns="http://schemas.openxmlformats.org/package/2006/relationships"><Relationship Id="rId2" Type="http://schemas.openxmlformats.org/officeDocument/2006/relationships/notesSlide" Target="../notesSlides/notesSlide22_tf1.xml" /><Relationship Id="rId1" Type="http://schemas.openxmlformats.org/officeDocument/2006/relationships/slideLayout" Target="../slideLayouts/slideLayout1.xml" /></Relationships>
</file>

<file path=ppt/slides/_rels/slide24.xml.rels><?xml version='1.0' encoding='utf-8'?>
<Relationships xmlns="http://schemas.openxmlformats.org/package/2006/relationships"><Relationship Id="rId2" Type="http://schemas.openxmlformats.org/officeDocument/2006/relationships/notesSlide" Target="../notesSlides/notesSlide23_tf1.xml" /><Relationship Id="rId1" Type="http://schemas.openxmlformats.org/officeDocument/2006/relationships/slideLayout" Target="../slideLayouts/slideLayout1.xml" />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5.xml"/>
</Relationships>
</file>

<file path=ppt/slides/_rels/slide26.xml.rels><?xml version='1.0' encoding='utf-8'?>
<Relationships xmlns="http://schemas.openxmlformats.org/package/2006/relationships"><Relationship Id="rId2" Type="http://schemas.openxmlformats.org/officeDocument/2006/relationships/notesSlide" Target="../notesSlides/notesSlide25_tf1.xml" /><Relationship Id="rId1" Type="http://schemas.openxmlformats.org/officeDocument/2006/relationships/slideLayout" Target="../slideLayouts/slideLayout1.xml" /></Relationships>
</file>

<file path=ppt/slides/_rels/slide27.xml.rels><?xml version='1.0' encoding='utf-8'?>
<Relationships xmlns="http://schemas.openxmlformats.org/package/2006/relationships"><Relationship Id="rId2" Type="http://schemas.openxmlformats.org/officeDocument/2006/relationships/notesSlide" Target="../notesSlides/notesSlide26_tf1.xml" /><Relationship Id="rId1" Type="http://schemas.openxmlformats.org/officeDocument/2006/relationships/slideLayout" Target="../slideLayouts/slideLayout1.xml" /></Relationships>
</file>

<file path=ppt/slides/_rels/slide28.xml.rels><?xml version='1.0' encoding='utf-8'?>
<Relationships xmlns="http://schemas.openxmlformats.org/package/2006/relationships"><Relationship Id="rId2" Type="http://schemas.openxmlformats.org/officeDocument/2006/relationships/notesSlide" Target="../notesSlides/notesSlide27_tf1.xml" /><Relationship Id="rId1" Type="http://schemas.openxmlformats.org/officeDocument/2006/relationships/slideLayout" Target="../slideLayouts/slideLayout1.xml" /></Relationships>
</file>

<file path=ppt/slides/_rels/slide29.xml.rels><?xml version='1.0' encoding='utf-8'?>
<Relationships xmlns="http://schemas.openxmlformats.org/package/2006/relationships"><Relationship Id="rId2" Type="http://schemas.openxmlformats.org/officeDocument/2006/relationships/notesSlide" Target="../notesSlides/notesSlide28_tf1.xml" /><Relationship Id="rId1" Type="http://schemas.openxmlformats.org/officeDocument/2006/relationships/slideLayout" Target="../slideLayouts/slideLayout1.xml" />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0.xml"/>
</Relationships>
</file>

<file path=ppt/slides/_rels/slide31.xml.rels><?xml version='1.0' encoding='utf-8'?>
<Relationships xmlns="http://schemas.openxmlformats.org/package/2006/relationships"><Relationship Id="rId2" Type="http://schemas.openxmlformats.org/officeDocument/2006/relationships/notesSlide" Target="../notesSlides/notesSlide30_tf1.xml" /><Relationship Id="rId1" Type="http://schemas.openxmlformats.org/officeDocument/2006/relationships/slideLayout" Target="../slideLayouts/slideLayout1.xml" /></Relationships>
</file>

<file path=ppt/slides/_rels/slide32.xml.rels><?xml version='1.0' encoding='utf-8'?>
<Relationships xmlns="http://schemas.openxmlformats.org/package/2006/relationships"><Relationship Id="rId2" Type="http://schemas.openxmlformats.org/officeDocument/2006/relationships/notesSlide" Target="../notesSlides/notesSlide31_tf1.xml" /><Relationship Id="rId1" Type="http://schemas.openxmlformats.org/officeDocument/2006/relationships/slideLayout" Target="../slideLayouts/slideLayout1.xml" />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5.xml"/>
</Relationships>
</file>

<file path=ppt/slides/_rels/slide36.xml.rels><?xml version='1.0' encoding='utf-8'?>
<Relationships xmlns="http://schemas.openxmlformats.org/package/2006/relationships"><Relationship Id="rId2" Type="http://schemas.openxmlformats.org/officeDocument/2006/relationships/notesSlide" Target="../notesSlides/notesSlide34_tf1.xml" /><Relationship Id="rId1" Type="http://schemas.openxmlformats.org/officeDocument/2006/relationships/slideLayout" Target="../slideLayouts/slideLayout1.xml" /></Relationships>
</file>

<file path=ppt/slides/_rels/slide37.xml.rels><?xml version='1.0' encoding='utf-8'?>
<Relationships xmlns="http://schemas.openxmlformats.org/package/2006/relationships"><Relationship Id="rId2" Type="http://schemas.openxmlformats.org/officeDocument/2006/relationships/notesSlide" Target="../notesSlides/notesSlide35_tf1.xml" /><Relationship Id="rId1" Type="http://schemas.openxmlformats.org/officeDocument/2006/relationships/slideLayout" Target="../slideLayouts/slideLayout1.xml" /></Relationships>
</file>

<file path=ppt/slides/_rels/slide38.xml.rels><?xml version='1.0' encoding='utf-8'?>
<Relationships xmlns="http://schemas.openxmlformats.org/package/2006/relationships"><Relationship Id="rId2" Type="http://schemas.openxmlformats.org/officeDocument/2006/relationships/notesSlide" Target="../notesSlides/notesSlide36_tf1.xml" /><Relationship Id="rId1" Type="http://schemas.openxmlformats.org/officeDocument/2006/relationships/slideLayout" Target="../slideLayouts/slideLayout1.xml" />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9.xml"/>
</Relationships>
</file>

<file path=ppt/slides/_rels/slide40.xml.rels><?xml version='1.0' encoding='utf-8'?>
<Relationships xmlns="http://schemas.openxmlformats.org/package/2006/relationships"><Relationship Id="rId2" Type="http://schemas.openxmlformats.org/officeDocument/2006/relationships/notesSlide" Target="../notesSlides/notesSlide39_tf1.xml" /><Relationship Id="rId1" Type="http://schemas.openxmlformats.org/officeDocument/2006/relationships/slideLayout" Target="../slideLayouts/slideLayout1.xml" /></Relationships>
</file>

<file path=ppt/slides/_rels/slide41.xml.rels><?xml version='1.0' encoding='utf-8'?>
<Relationships xmlns="http://schemas.openxmlformats.org/package/2006/relationships"><Relationship Id="rId2" Type="http://schemas.openxmlformats.org/officeDocument/2006/relationships/notesSlide" Target="../notesSlides/notesSlide40_tf1.xml" /><Relationship Id="rId1" Type="http://schemas.openxmlformats.org/officeDocument/2006/relationships/slideLayout" Target="../slideLayouts/slideLayout1.xml" /></Relationships>
</file>

<file path=ppt/slides/_rels/slide42.xml.rels><?xml version='1.0' encoding='utf-8'?>
<Relationships xmlns="http://schemas.openxmlformats.org/package/2006/relationships"><Relationship Id="rId2" Type="http://schemas.openxmlformats.org/officeDocument/2006/relationships/notesSlide" Target="../notesSlides/notesSlide41_tf1.xml" /><Relationship Id="rId1" Type="http://schemas.openxmlformats.org/officeDocument/2006/relationships/slideLayout" Target="../slideLayouts/slideLayout1.xml" /></Relationships>
</file>

<file path=ppt/slides/_rels/slide43.xml.rels><?xml version='1.0' encoding='utf-8'?>
<Relationships xmlns="http://schemas.openxmlformats.org/package/2006/relationships"><Relationship Id="rId2" Type="http://schemas.openxmlformats.org/officeDocument/2006/relationships/notesSlide" Target="../notesSlides/notesSlide42_tf1.xml" /><Relationship Id="rId1" Type="http://schemas.openxmlformats.org/officeDocument/2006/relationships/slideLayout" Target="../slideLayouts/slideLayout1.xml" />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5.xml"/>
</Relationships>
</file>

<file path=ppt/slides/_rels/slide46.xml.rels><?xml version='1.0' encoding='utf-8'?>
<Relationships xmlns="http://schemas.openxmlformats.org/package/2006/relationships"><Relationship Id="rId2" Type="http://schemas.openxmlformats.org/officeDocument/2006/relationships/notesSlide" Target="../notesSlides/notesSlide45_tf1.xml" /><Relationship Id="rId1" Type="http://schemas.openxmlformats.org/officeDocument/2006/relationships/slideLayout" Target="../slideLayouts/slideLayout1.xml" />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8.xml"/>
</Relationships>
</file>

<file path=ppt/slides/_rels/slide49.xml.rels><?xml version='1.0' encoding='utf-8'?>
<Relationships xmlns="http://schemas.openxmlformats.org/package/2006/relationships"><Relationship Id="rId2" Type="http://schemas.openxmlformats.org/officeDocument/2006/relationships/notesSlide" Target="../notesSlides/notesSlide48_tf1.xml" /><Relationship Id="rId1" Type="http://schemas.openxmlformats.org/officeDocument/2006/relationships/slideLayout" Target="../slideLayouts/slideLayout1.xml" /></Relationships>
</file>

<file path=ppt/slides/_rels/slide50.xml.rels><?xml version='1.0' encoding='utf-8'?>
<Relationships xmlns="http://schemas.openxmlformats.org/package/2006/relationships"><Relationship Id="rId2" Type="http://schemas.openxmlformats.org/officeDocument/2006/relationships/notesSlide" Target="../notesSlides/notesSlide49_tf1.xml" /><Relationship Id="rId1" Type="http://schemas.openxmlformats.org/officeDocument/2006/relationships/slideLayout" Target="../slideLayouts/slideLayout1.xml" /></Relationships>
</file>

<file path=ppt/slides/_rels/slide51.xml.rels><?xml version='1.0' encoding='utf-8'?>
<Relationships xmlns="http://schemas.openxmlformats.org/package/2006/relationships"><Relationship Id="rId2" Type="http://schemas.openxmlformats.org/officeDocument/2006/relationships/notesSlide" Target="../notesSlides/notesSlide50_tf1.xml" /><Relationship Id="rId1" Type="http://schemas.openxmlformats.org/officeDocument/2006/relationships/slideLayout" Target="../slideLayouts/slideLayout1.xml" /></Relationships>
</file>

<file path=ppt/slides/_rels/slide52.xml.rels><?xml version='1.0' encoding='utf-8'?>
<Relationships xmlns="http://schemas.openxmlformats.org/package/2006/relationships"><Relationship Id="rId2" Type="http://schemas.openxmlformats.org/officeDocument/2006/relationships/notesSlide" Target="../notesSlides/notesSlide51_tf1.xml" /><Relationship Id="rId1" Type="http://schemas.openxmlformats.org/officeDocument/2006/relationships/slideLayout" Target="../slideLayouts/slideLayout1.xml" /></Relationships>
</file>

<file path=ppt/slides/_rels/slide53.xml.rels><?xml version='1.0' encoding='utf-8'?>
<Relationships xmlns="http://schemas.openxmlformats.org/package/2006/relationships"><Relationship Id="rId2" Type="http://schemas.openxmlformats.org/officeDocument/2006/relationships/notesSlide" Target="../notesSlides/notesSlide52_tf1.xml" /><Relationship Id="rId1" Type="http://schemas.openxmlformats.org/officeDocument/2006/relationships/slideLayout" Target="../slideLayouts/slideLayout1.xml" /></Relationships>
</file>

<file path=ppt/slides/_rels/slide54.xml.rels><?xml version='1.0' encoding='utf-8'?>
<Relationships xmlns="http://schemas.openxmlformats.org/package/2006/relationships"><Relationship Id="rId2" Type="http://schemas.openxmlformats.org/officeDocument/2006/relationships/notesSlide" Target="../notesSlides/notesSlide53_tf1.xml" /><Relationship Id="rId1" Type="http://schemas.openxmlformats.org/officeDocument/2006/relationships/slideLayout" Target="../slideLayouts/slideLayout1.xml" /></Relationships>
</file>

<file path=ppt/slides/_rels/slide55.xml.rels><?xml version='1.0' encoding='utf-8'?>
<Relationships xmlns="http://schemas.openxmlformats.org/package/2006/relationships"><Relationship Id="rId2" Type="http://schemas.openxmlformats.org/officeDocument/2006/relationships/notesSlide" Target="../notesSlides/notesSlide54_tf1.xml" /><Relationship Id="rId1" Type="http://schemas.openxmlformats.org/officeDocument/2006/relationships/slideLayout" Target="../slideLayouts/slideLayout1.xml" />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6.xml"/>
</Relationships>
</file>

<file path=ppt/slides/_rels/slide57.xml.rels><?xml version='1.0' encoding='utf-8'?>
<Relationships xmlns="http://schemas.openxmlformats.org/package/2006/relationships"><Relationship Id="rId2" Type="http://schemas.openxmlformats.org/officeDocument/2006/relationships/notesSlide" Target="../notesSlides/notesSlide56_tf1.xml" /><Relationship Id="rId1" Type="http://schemas.openxmlformats.org/officeDocument/2006/relationships/slideLayout" Target="../slideLayouts/slideLayout1.xml" /></Relationships>
</file>

<file path=ppt/slides/_rels/slide58.xml.rels><?xml version='1.0' encoding='utf-8'?>
<Relationships xmlns="http://schemas.openxmlformats.org/package/2006/relationships"><Relationship Id="rId2" Type="http://schemas.openxmlformats.org/officeDocument/2006/relationships/notesSlide" Target="../notesSlides/notesSlide57_tf1.xml" /><Relationship Id="rId1" Type="http://schemas.openxmlformats.org/officeDocument/2006/relationships/slideLayout" Target="../slideLayouts/slideLayout1.xml" />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9.xml"/>
</Relationships>
</file>

<file path=ppt/slides/_rels/slide60.xml.rels><?xml version='1.0' encoding='utf-8'?>
<Relationships xmlns="http://schemas.openxmlformats.org/package/2006/relationships"><Relationship Id="rId2" Type="http://schemas.openxmlformats.org/officeDocument/2006/relationships/notesSlide" Target="../notesSlides/notesSlide59_tf1.xml" /><Relationship Id="rId1" Type="http://schemas.openxmlformats.org/officeDocument/2006/relationships/slideLayout" Target="../slideLayouts/slideLayout1.xml" /></Relationships>
</file>

<file path=ppt/slides/_rels/slide61.xml.rels><?xml version='1.0' encoding='utf-8'?>
<Relationships xmlns="http://schemas.openxmlformats.org/package/2006/relationships"><Relationship Id="rId2" Type="http://schemas.openxmlformats.org/officeDocument/2006/relationships/notesSlide" Target="../notesSlides/notesSlide60_tf1.xml" /><Relationship Id="rId1" Type="http://schemas.openxmlformats.org/officeDocument/2006/relationships/slideLayout" Target="../slideLayouts/slideLayout1.xml" /></Relationships>
</file>

<file path=ppt/slides/_rels/slide62.xml.rels><?xml version='1.0' encoding='utf-8'?>
<Relationships xmlns="http://schemas.openxmlformats.org/package/2006/relationships"><Relationship Id="rId2" Type="http://schemas.openxmlformats.org/officeDocument/2006/relationships/notesSlide" Target="../notesSlides/notesSlide61_tf1.xml" /><Relationship Id="rId1" Type="http://schemas.openxmlformats.org/officeDocument/2006/relationships/slideLayout" Target="../slideLayouts/slideLayout1.xml" /></Relationships>
</file>

<file path=ppt/slides/_rels/slide63.xml.rels><?xml version='1.0' encoding='utf-8'?>
<Relationships xmlns="http://schemas.openxmlformats.org/package/2006/relationships"><Relationship Id="rId2" Type="http://schemas.openxmlformats.org/officeDocument/2006/relationships/notesSlide" Target="../notesSlides/notesSlide62_tf1.xml" /><Relationship Id="rId1" Type="http://schemas.openxmlformats.org/officeDocument/2006/relationships/slideLayout" Target="../slideLayouts/slideLayout1.xml" />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4.xml"/>
</Relationships>
</file>

<file path=ppt/slides/_rels/slide65.xml.rels><?xml version='1.0' encoding='utf-8'?>
<Relationships xmlns="http://schemas.openxmlformats.org/package/2006/relationships"><Relationship Id="rId2" Type="http://schemas.openxmlformats.org/officeDocument/2006/relationships/notesSlide" Target="../notesSlides/notesSlide64_tf1.xml" /><Relationship Id="rId1" Type="http://schemas.openxmlformats.org/officeDocument/2006/relationships/slideLayout" Target="../slideLayouts/slideLayout1.xml" />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6.xml"/>
</Relationships>
</file>

<file path=ppt/slides/_rels/slide67.xml.rels><?xml version='1.0' encoding='utf-8'?>
<Relationships xmlns="http://schemas.openxmlformats.org/package/2006/relationships"><Relationship Id="rId2" Type="http://schemas.openxmlformats.org/officeDocument/2006/relationships/notesSlide" Target="../notesSlides/notesSlide66_tf1.xml" /><Relationship Id="rId1" Type="http://schemas.openxmlformats.org/officeDocument/2006/relationships/slideLayout" Target="../slideLayouts/slideLayout1.xml" />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8.xml"/>
</Relationships>
</file>

<file path=ppt/slides/_rels/slide69.xml.rels><?xml version='1.0' encoding='utf-8'?>
<Relationships xmlns="http://schemas.openxmlformats.org/package/2006/relationships"><Relationship Id="rId2" Type="http://schemas.openxmlformats.org/officeDocument/2006/relationships/notesSlide" Target="../notesSlides/notesSlide68_tf1.xml" /><Relationship Id="rId1" Type="http://schemas.openxmlformats.org/officeDocument/2006/relationships/slideLayout" Target="../slideLayouts/slideLayout1.xml" /></Relationships>
</file>

<file path=ppt/slides/_rels/slide70.xml.rels><?xml version='1.0' encoding='utf-8'?>
<Relationships xmlns="http://schemas.openxmlformats.org/package/2006/relationships"><Relationship Id="rId2" Type="http://schemas.openxmlformats.org/officeDocument/2006/relationships/notesSlide" Target="../notesSlides/notesSlide69_tf1.xml" /><Relationship Id="rId1" Type="http://schemas.openxmlformats.org/officeDocument/2006/relationships/slideLayout" Target="../slideLayouts/slideLayout1.xml" /></Relationships>
</file>

<file path=ppt/slides/_rels/slide71.xml.rels><?xml version='1.0' encoding='utf-8'?>
<Relationships xmlns="http://schemas.openxmlformats.org/package/2006/relationships"><Relationship Id="rId2" Type="http://schemas.openxmlformats.org/officeDocument/2006/relationships/notesSlide" Target="../notesSlides/notesSlide70_tf1.xml" /><Relationship Id="rId1" Type="http://schemas.openxmlformats.org/officeDocument/2006/relationships/slideLayout" Target="../slideLayouts/slideLayout1.xml" /></Relationships>
</file>

<file path=ppt/slides/_rels/slide72.xml.rels><?xml version='1.0' encoding='utf-8'?>
<Relationships xmlns="http://schemas.openxmlformats.org/package/2006/relationships"><Relationship Id="rId2" Type="http://schemas.openxmlformats.org/officeDocument/2006/relationships/notesSlide" Target="../notesSlides/notesSlide71_tf1.xml" /><Relationship Id="rId1" Type="http://schemas.openxmlformats.org/officeDocument/2006/relationships/slideLayout" Target="../slideLayouts/slideLayout1.xml" /></Relationships>
</file>

<file path=ppt/slides/_rels/slide73.xml.rels><?xml version='1.0' encoding='utf-8'?>
<Relationships xmlns="http://schemas.openxmlformats.org/package/2006/relationships"><Relationship Id="rId2" Type="http://schemas.openxmlformats.org/officeDocument/2006/relationships/notesSlide" Target="../notesSlides/notesSlide72_tf1.xml" /><Relationship Id="rId1" Type="http://schemas.openxmlformats.org/officeDocument/2006/relationships/slideLayout" Target="../slideLayouts/slideLayout1.xml" /></Relationships>
</file>

<file path=ppt/slides/_rels/slide74.xml.rels><?xml version='1.0' encoding='utf-8'?>
<Relationships xmlns="http://schemas.openxmlformats.org/package/2006/relationships"><Relationship Id="rId2" Type="http://schemas.openxmlformats.org/officeDocument/2006/relationships/notesSlide" Target="../notesSlides/notesSlide73_tf1.xml" /><Relationship Id="rId1" Type="http://schemas.openxmlformats.org/officeDocument/2006/relationships/slideLayout" Target="../slideLayouts/slideLayout1.xml" /></Relationships>
</file>

<file path=ppt/slides/_rels/slide75.xml.rels><?xml version='1.0' encoding='utf-8'?>
<Relationships xmlns="http://schemas.openxmlformats.org/package/2006/relationships"><Relationship Id="rId2" Type="http://schemas.openxmlformats.org/officeDocument/2006/relationships/notesSlide" Target="../notesSlides/notesSlide74_tf1.xml" /><Relationship Id="rId1" Type="http://schemas.openxmlformats.org/officeDocument/2006/relationships/slideLayout" Target="../slideLayouts/slideLayout1.xml" /></Relationships>
</file>

<file path=ppt/slides/_rels/slide76.xml.rels><?xml version='1.0' encoding='utf-8'?>
<Relationships xmlns="http://schemas.openxmlformats.org/package/2006/relationships"><Relationship Id="rId2" Type="http://schemas.openxmlformats.org/officeDocument/2006/relationships/notesSlide" Target="../notesSlides/notesSlide75_tf1.xml" /><Relationship Id="rId1" Type="http://schemas.openxmlformats.org/officeDocument/2006/relationships/slideLayout" Target="../slideLayouts/slideLayout1.xml" />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77.xml"/>
</Relationships>
</file>

<file path=ppt/slides/_rels/slide78.xml.rels><?xml version='1.0' encoding='utf-8'?>
<Relationships xmlns="http://schemas.openxmlformats.org/package/2006/relationships"><Relationship Id="rId2" Type="http://schemas.openxmlformats.org/officeDocument/2006/relationships/notesSlide" Target="../notesSlides/notesSlide77_tf1.xml" /><Relationship Id="rId1" Type="http://schemas.openxmlformats.org/officeDocument/2006/relationships/slideLayout" Target="../slideLayouts/slideLayout1.xml" /></Relationships>
</file>

<file path=ppt/slides/_rels/slide79.xml.rels><?xml version='1.0' encoding='utf-8'?>
<Relationships xmlns="http://schemas.openxmlformats.org/package/2006/relationships"><Relationship Id="rId2" Type="http://schemas.openxmlformats.org/officeDocument/2006/relationships/notesSlide" Target="../notesSlides/notesSlide78_tf1.xml" /><Relationship Id="rId1" Type="http://schemas.openxmlformats.org/officeDocument/2006/relationships/slideLayout" Target="../slideLayouts/slideLayout1.xml" />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0.xml"/>
</Relationships>
</file>

<file path=ppt/slides/_rels/slide81.xml.rels><?xml version='1.0' encoding='utf-8'?>
<Relationships xmlns="http://schemas.openxmlformats.org/package/2006/relationships"><Relationship Id="rId2" Type="http://schemas.openxmlformats.org/officeDocument/2006/relationships/notesSlide" Target="../notesSlides/notesSlide80_tf1.xml" /><Relationship Id="rId1" Type="http://schemas.openxmlformats.org/officeDocument/2006/relationships/slideLayout" Target="../slideLayouts/slideLayout1.xml" /></Relationships>
</file>

<file path=ppt/slides/_rels/slide82.xml.rels><?xml version='1.0' encoding='utf-8'?>
<Relationships xmlns="http://schemas.openxmlformats.org/package/2006/relationships"><Relationship Id="rId2" Type="http://schemas.openxmlformats.org/officeDocument/2006/relationships/notesSlide" Target="../notesSlides/notesSlide81_tf1.xml" /><Relationship Id="rId1" Type="http://schemas.openxmlformats.org/officeDocument/2006/relationships/slideLayout" Target="../slideLayouts/slideLayout1.xml" /></Relationships>
</file>

<file path=ppt/slides/_rels/slide83.xml.rels><?xml version='1.0' encoding='utf-8'?>
<Relationships xmlns="http://schemas.openxmlformats.org/package/2006/relationships"><Relationship Id="rId2" Type="http://schemas.openxmlformats.org/officeDocument/2006/relationships/notesSlide" Target="../notesSlides/notesSlide82_tf1.xml" /><Relationship Id="rId1" Type="http://schemas.openxmlformats.org/officeDocument/2006/relationships/slideLayout" Target="../slideLayouts/slideLayout1.xml" /></Relationships>
</file>

<file path=ppt/slides/_rels/slide84.xml.rels><?xml version='1.0' encoding='utf-8'?>
<Relationships xmlns="http://schemas.openxmlformats.org/package/2006/relationships"><Relationship Id="rId2" Type="http://schemas.openxmlformats.org/officeDocument/2006/relationships/notesSlide" Target="../notesSlides/notesSlide83_tf1.xml" /><Relationship Id="rId1" Type="http://schemas.openxmlformats.org/officeDocument/2006/relationships/slideLayout" Target="../slideLayouts/slideLayout1.xml" />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  <Relationship Id="rId2" Type="http://schemas.openxmlformats.org/officeDocument/2006/relationships/notesSlide" Target="../notesSlides/notesSlide86.xml"/>
</Relationships>
</file>

<file path=ppt/slides/_rels/slide87.xml.rels><?xml version='1.0' encoding='utf-8'?>
<Relationships xmlns="http://schemas.openxmlformats.org/package/2006/relationships"><Relationship Id="rId2" Type="http://schemas.openxmlformats.org/officeDocument/2006/relationships/notesSlide" Target="../notesSlides/notesSlide86_tf1.xml" /><Relationship Id="rId1" Type="http://schemas.openxmlformats.org/officeDocument/2006/relationships/slideLayout" Target="../slideLayouts/slideLayout1.xml" /></Relationships>
</file>

<file path=ppt/slides/_rels/slide88.xml.rels><?xml version='1.0' encoding='utf-8'?>
<Relationships xmlns="http://schemas.openxmlformats.org/package/2006/relationships"><Relationship Id="rId2" Type="http://schemas.openxmlformats.org/officeDocument/2006/relationships/notesSlide" Target="../notesSlides/notesSlide87_tf1.xml" /><Relationship Id="rId1" Type="http://schemas.openxmlformats.org/officeDocument/2006/relationships/slideLayout" Target="../slideLayouts/slideLayout1.xml" /></Relationships>
</file>

<file path=ppt/slides/_rels/slide89.xml.rels><?xml version='1.0' encoding='utf-8'?>
<Relationships xmlns="http://schemas.openxmlformats.org/package/2006/relationships"><Relationship Id="rId2" Type="http://schemas.openxmlformats.org/officeDocument/2006/relationships/notesSlide" Target="../notesSlides/notesSlide88_tf1.xml" /><Relationship Id="rId1" Type="http://schemas.openxmlformats.org/officeDocument/2006/relationships/slideLayout" Target="../slideLayouts/slideLayout1.xml" /></Relationships>
</file>

<file path=ppt/slides/_rels/slide90.xml.rels><?xml version='1.0' encoding='utf-8'?>
<Relationships xmlns="http://schemas.openxmlformats.org/package/2006/relationships"><Relationship Id="rId2" Type="http://schemas.openxmlformats.org/officeDocument/2006/relationships/notesSlide" Target="../notesSlides/notesSlide89_tf1.xml" /><Relationship Id="rId1" Type="http://schemas.openxmlformats.org/officeDocument/2006/relationships/slideLayout" Target="../slideLayouts/slideLayout1.xml" /></Relationships>
</file>

<file path=ppt/slides/_rels/slide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1.xml"/>
</Relationships>
</file>

<file path=ppt/slides/_rels/slide92.xml.rels><?xml version='1.0' encoding='utf-8'?>
<Relationships xmlns="http://schemas.openxmlformats.org/package/2006/relationships"><Relationship Id="rId2" Type="http://schemas.openxmlformats.org/officeDocument/2006/relationships/notesSlide" Target="../notesSlides/notesSlide91_tf1.xml" /><Relationship Id="rId1" Type="http://schemas.openxmlformats.org/officeDocument/2006/relationships/slideLayout" Target="../slideLayouts/slideLayout1.xml" />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3.xml"/>
</Relationships>
</file>

<file path=ppt/slides/_rels/slide94.xml.rels><?xml version='1.0' encoding='utf-8'?>
<Relationships xmlns="http://schemas.openxmlformats.org/package/2006/relationships"><Relationship Id="rId2" Type="http://schemas.openxmlformats.org/officeDocument/2006/relationships/notesSlide" Target="../notesSlides/notesSlide93_tf1.xml" /><Relationship Id="rId1" Type="http://schemas.openxmlformats.org/officeDocument/2006/relationships/slideLayout" Target="../slideLayouts/slideLayout1.xml" />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5.xml"/>
</Relationships>
</file>

<file path=ppt/slides/_rels/slide96.xml.rels><?xml version='1.0' encoding='utf-8'?>
<Relationships xmlns="http://schemas.openxmlformats.org/package/2006/relationships"><Relationship Id="rId2" Type="http://schemas.openxmlformats.org/officeDocument/2006/relationships/notesSlide" Target="../notesSlides/notesSlide95_tf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884380" y="2252584"/>
            <a:ext cx="509642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Consolas"/>
                <a:ea typeface="微软雅黑"/>
                <a:cs typeface="Consola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5913" y="3885157"/>
            <a:ext cx="399335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循环结构程序设计案例</a:t>
            </a: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同样是循环，换道题就得换种想法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9051" y="1991296"/>
            <a:ext cx="10698099" cy="911162"/>
            <a:chOff x="789051" y="1991296"/>
            <a:chExt cx="10698099" cy="911162"/>
          </a:xfrm>
        </p:grpSpPr>
        <p:sp>
          <p:nvSpPr>
            <p:cNvPr id="8" name="TextBox 8"/>
            <p:cNvSpPr/>
            <p:nvPr/>
          </p:nvSpPr>
          <p:spPr>
            <a:xfrm>
              <a:off x="789051" y="1991296"/>
              <a:ext cx="10698099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每天入账的钱都不一样，可记账的动作没变：把今天这笔加到原来的总额上。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循环已经会写了。这节要弄清：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做什么，做完后记住什么。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32284"/>
            <a:ext cx="10812399" cy="977836"/>
            <a:chOff x="674751" y="30322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0322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基础案例：整数求和 → 小数求和 → 级数求和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　　　　→ 金币 →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270534"/>
            <a:ext cx="10812399" cy="558736"/>
            <a:chOff x="674751" y="42705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270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选读拓展：回文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——减少无效枚举。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051" y="5191696"/>
            <a:ext cx="10698099" cy="911162"/>
            <a:chOff x="789051" y="5191696"/>
            <a:chExt cx="10698099" cy="911162"/>
          </a:xfrm>
        </p:grpSpPr>
        <p:sp>
          <p:nvSpPr>
            <p:cNvPr id="16" name="TextBox 16"/>
            <p:cNvSpPr/>
            <p:nvPr/>
          </p:nvSpPr>
          <p:spPr>
            <a:xfrm>
              <a:off x="789051" y="5191696"/>
              <a:ext cx="10698099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看到“累计”“达到”“不能超过”，先想想该记住哪个数、在哪一步停。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先看懂每轮在做什么，再把代码接成能运行的程序。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15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0771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循环到底怎样往下走？我们再跑一遍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9813" y="2048351"/>
            <a:ext cx="4507420" cy="1005650"/>
            <a:chOff x="789813" y="2048351"/>
            <a:chExt cx="4507420" cy="1005650"/>
          </a:xfrm>
        </p:grpSpPr>
        <p:sp>
          <p:nvSpPr>
            <p:cNvPr id="8" name="TextBox 8"/>
            <p:cNvSpPr/>
            <p:nvPr/>
          </p:nvSpPr>
          <p:spPr>
            <a:xfrm>
              <a:off x="789813" y="2048351"/>
              <a:ext cx="4507420" cy="1005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 = 1; i &lt;= 3;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i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03734"/>
            <a:ext cx="10812399" cy="558736"/>
            <a:chOff x="674751" y="320373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03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①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i=1（只做一次） → 判断 i&lt;=3 → 输出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908584"/>
            <a:ext cx="10812399" cy="977836"/>
            <a:chOff x="674751" y="39085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39085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执行 i++，得到 i=2 → 再判断 → 输出 2。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再执行 i++，得到 i=3 → 再判断 → 输出 3。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127784"/>
            <a:ext cx="10812399" cy="977836"/>
            <a:chOff x="674751" y="5127784"/>
            <a:chExt cx="10812399" cy="977836"/>
          </a:xfrm>
        </p:grpSpPr>
        <p:sp>
          <p:nvSpPr>
            <p:cNvPr id="17" name="TextBox 17"/>
            <p:cNvSpPr/>
            <p:nvPr/>
          </p:nvSpPr>
          <p:spPr>
            <a:xfrm>
              <a:off x="674751" y="51277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执行 i++，得到 i=4 → 条件不成立 → 结束循环。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先判断；循环体执行后，才进行 i++。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665988" y="2057876"/>
            <a:ext cx="9525" cy="898398"/>
          </a:xfrm>
          <a:custGeom>
            <a:avLst/>
            <a:gdLst/>
            <a:ahLst/>
            <a:cxnLst/>
            <a:rect l="l" t="t" r="r" b="b"/>
            <a:pathLst>
              <a:path w="9525" h="898398">
                <a:moveTo>
                  <a:pt x="0" y="0"/>
                </a:moveTo>
                <a:lnTo>
                  <a:pt x="0" y="89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943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72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记账时，哪一笔是今天的，哪一个数是总额？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051" y="2238945"/>
            <a:ext cx="10698099" cy="558736"/>
            <a:chOff x="789051" y="2238945"/>
            <a:chExt cx="10698099" cy="558736"/>
          </a:xfrm>
        </p:grpSpPr>
        <p:sp>
          <p:nvSpPr>
            <p:cNvPr id="8" name="TextBox 8"/>
            <p:cNvSpPr/>
            <p:nvPr/>
          </p:nvSpPr>
          <p:spPr>
            <a:xfrm>
              <a:off x="789051" y="223894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今天收到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4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元，这是本次要加入的钱；昨天的总额要保留下来。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96195"/>
            <a:ext cx="10812399" cy="913925"/>
            <a:chOff x="674751" y="3096195"/>
            <a:chExt cx="10812399" cy="913925"/>
          </a:xfrm>
        </p:grpSpPr>
        <p:sp>
          <p:nvSpPr>
            <p:cNvPr id="10" name="TextBox 10"/>
            <p:cNvSpPr/>
            <p:nvPr/>
          </p:nvSpPr>
          <p:spPr>
            <a:xfrm>
              <a:off x="789051" y="30961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如果昨天已有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6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元，今天记账后就是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6+4=10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新记录 = 旧记录 + 本次的贡献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051" y="4372545"/>
            <a:ext cx="10698099" cy="558736"/>
            <a:chOff x="789051" y="4372545"/>
            <a:chExt cx="10698099" cy="558736"/>
          </a:xfrm>
        </p:grpSpPr>
        <p:sp>
          <p:nvSpPr>
            <p:cNvPr id="13" name="TextBox 13"/>
            <p:cNvSpPr/>
            <p:nvPr/>
          </p:nvSpPr>
          <p:spPr>
            <a:xfrm>
              <a:off x="789051" y="437254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天，就看天数；要存够目标金额，就看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累计总额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82195"/>
            <a:ext cx="10698099" cy="558736"/>
            <a:chOff x="789051" y="5382195"/>
            <a:chExt cx="10698099" cy="558736"/>
          </a:xfrm>
        </p:grpSpPr>
        <p:sp>
          <p:nvSpPr>
            <p:cNvPr id="15" name="TextBox 15"/>
            <p:cNvSpPr/>
            <p:nvPr/>
          </p:nvSpPr>
          <p:spPr>
            <a:xfrm>
              <a:off x="789051" y="538219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写循环前，先给每个数说明用途。今天的金额和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累计总额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，可不能记混。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29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19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4-11：求 1+2+…+n 的值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输入一个整数 n（1≤n≤100）。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把从 1 到 n 的每个整数各加一次，输出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03759"/>
            <a:ext cx="10812399" cy="977836"/>
            <a:chOff x="674751" y="34037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037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例如输入 4，要计算 1+2+3+4。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输出：10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927759"/>
            <a:ext cx="10812399" cy="558736"/>
            <a:chOff x="674751" y="49277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927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如果每次只加一个数，程序需要保存哪些信息？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3242" y="5835968"/>
            <a:ext cx="5763292" cy="264033"/>
            <a:chOff x="793242" y="5835968"/>
            <a:chExt cx="5763292" cy="264033"/>
          </a:xfrm>
        </p:grpSpPr>
        <p:sp>
          <p:nvSpPr>
            <p:cNvPr id="16" name="TextBox 16"/>
            <p:cNvSpPr/>
            <p:nvPr/>
          </p:nvSpPr>
          <p:spPr>
            <a:xfrm>
              <a:off x="793242" y="5835968"/>
              <a:ext cx="57632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4-11｜洛谷 P5722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91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38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已经求出的和，加上当前这个数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27409"/>
            <a:ext cx="10812399" cy="558736"/>
            <a:chOff x="674751" y="21274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开始时，一个数也没加，所以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1659" y="3242310"/>
            <a:ext cx="403193" cy="528066"/>
            <a:chOff x="1081659" y="3242310"/>
            <a:chExt cx="403193" cy="528066"/>
          </a:xfrm>
        </p:grpSpPr>
        <p:sp>
          <p:nvSpPr>
            <p:cNvPr id="10" name="TextBox 10"/>
            <p:cNvSpPr/>
            <p:nvPr/>
          </p:nvSpPr>
          <p:spPr>
            <a:xfrm>
              <a:off x="108165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71625" y="2958465"/>
            <a:ext cx="1799177" cy="811911"/>
            <a:chOff x="1571625" y="2958465"/>
            <a:chExt cx="1799177" cy="811911"/>
          </a:xfrm>
        </p:grpSpPr>
        <p:sp>
          <p:nvSpPr>
            <p:cNvPr id="12" name="Line 12"/>
            <p:cNvSpPr/>
            <p:nvPr/>
          </p:nvSpPr>
          <p:spPr>
            <a:xfrm>
              <a:off x="1571625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3" name="TextBox 13"/>
            <p:cNvSpPr/>
            <p:nvPr/>
          </p:nvSpPr>
          <p:spPr>
            <a:xfrm>
              <a:off x="1924431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6760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429000" y="2958465"/>
            <a:ext cx="1799177" cy="811911"/>
            <a:chOff x="3429000" y="2958465"/>
            <a:chExt cx="1799177" cy="811911"/>
          </a:xfrm>
        </p:grpSpPr>
        <p:sp>
          <p:nvSpPr>
            <p:cNvPr id="16" name="Line 16"/>
            <p:cNvSpPr/>
            <p:nvPr/>
          </p:nvSpPr>
          <p:spPr>
            <a:xfrm>
              <a:off x="3429000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7" name="TextBox 17"/>
            <p:cNvSpPr/>
            <p:nvPr/>
          </p:nvSpPr>
          <p:spPr>
            <a:xfrm>
              <a:off x="3781806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824984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86375" y="2958465"/>
            <a:ext cx="1799177" cy="811911"/>
            <a:chOff x="5286375" y="2958465"/>
            <a:chExt cx="1799177" cy="811911"/>
          </a:xfrm>
        </p:grpSpPr>
        <p:sp>
          <p:nvSpPr>
            <p:cNvPr id="20" name="Line 20"/>
            <p:cNvSpPr/>
            <p:nvPr/>
          </p:nvSpPr>
          <p:spPr>
            <a:xfrm>
              <a:off x="5286375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1" name="TextBox 21"/>
            <p:cNvSpPr/>
            <p:nvPr/>
          </p:nvSpPr>
          <p:spPr>
            <a:xfrm>
              <a:off x="5639181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+3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68235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143750" y="2958465"/>
            <a:ext cx="2007203" cy="811911"/>
            <a:chOff x="7143750" y="2958465"/>
            <a:chExt cx="2007203" cy="811911"/>
          </a:xfrm>
        </p:grpSpPr>
        <p:sp>
          <p:nvSpPr>
            <p:cNvPr id="24" name="Line 24"/>
            <p:cNvSpPr/>
            <p:nvPr/>
          </p:nvSpPr>
          <p:spPr>
            <a:xfrm>
              <a:off x="7143750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5" name="TextBox 25"/>
            <p:cNvSpPr/>
            <p:nvPr/>
          </p:nvSpPr>
          <p:spPr>
            <a:xfrm>
              <a:off x="7496556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+4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558784" y="324231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74751" y="4505896"/>
            <a:ext cx="10812399" cy="913924"/>
            <a:chOff x="674751" y="4505896"/>
            <a:chExt cx="10812399" cy="913924"/>
          </a:xfrm>
        </p:grpSpPr>
        <p:sp>
          <p:nvSpPr>
            <p:cNvPr id="28" name="TextBox 28"/>
            <p:cNvSpPr/>
            <p:nvPr/>
          </p:nvSpPr>
          <p:spPr>
            <a:xfrm>
              <a:off x="674751" y="4505896"/>
              <a:ext cx="10812399" cy="913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像接着昨天的账本记账，旧的和要留下。每处理一个新数，就把它加到旧的和上。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结束后，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必须包含“从 1 到当前数”的所有项。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40609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7260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要算到哪里、这轮加谁、已经加了多少？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32159"/>
            <a:ext cx="10812399" cy="977836"/>
            <a:chOff x="674751" y="20321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n：最后一个要加的整数，由输入确定。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n=4，表示要一直加到 4，不在求和过程中改变 n。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27559"/>
            <a:ext cx="10812399" cy="977836"/>
            <a:chOff x="674751" y="33275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275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i：本轮要加入的整数，从 1 开始，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的变化告诉我们：目前轮到哪个数。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61059"/>
            <a:ext cx="10812399" cy="1394174"/>
            <a:chOff x="674751" y="4661059"/>
            <a:chExt cx="10812399" cy="1394174"/>
          </a:xfrm>
        </p:grpSpPr>
        <p:sp>
          <p:nvSpPr>
            <p:cNvPr id="14" name="TextBox 14"/>
            <p:cNvSpPr/>
            <p:nvPr/>
          </p:nvSpPr>
          <p:spPr>
            <a:xfrm>
              <a:off x="674751" y="4661059"/>
              <a:ext cx="10812399" cy="13941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s：已经求出的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，初值为 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保存整个求和过程的记录，要放在循环外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定终点，i 指着当前这项，s 存着前面算出的和。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00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056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每轮只加当前的数，旧的总和别清掉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13109"/>
            <a:ext cx="10812399" cy="977836"/>
            <a:chOff x="674751" y="20131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131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准备：s=0，i=1。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都让 s=0，就会丢掉前面已经加过的数。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08509"/>
            <a:ext cx="10812399" cy="977836"/>
            <a:chOff x="674751" y="33085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085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一次处理：s=s+i，也可以写成 s+=i。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处理完当前整数后，用 i++ 转到下一个整数。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594384"/>
            <a:ext cx="10926699" cy="1394174"/>
            <a:chOff x="674751" y="4594384"/>
            <a:chExt cx="10926699" cy="1394174"/>
          </a:xfrm>
        </p:grpSpPr>
        <p:sp>
          <p:nvSpPr>
            <p:cNvPr id="14" name="TextBox 14"/>
            <p:cNvSpPr/>
            <p:nvPr/>
          </p:nvSpPr>
          <p:spPr>
            <a:xfrm>
              <a:off x="674751" y="4594384"/>
              <a:ext cx="10926699" cy="13941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继续条件：i&lt;=n，因为 n 本身也要加入。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i=n 时仍要执行；i=n+1 时才能停止。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别在每轮清零 s，也别漏了条件里的等号：n 本身还要加进去。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6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772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现在写循环：从 1 加到 n，n 也算进去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400776"/>
            <a:ext cx="3909250" cy="1481900"/>
            <a:chOff x="789813" y="2400776"/>
            <a:chExt cx="3909250" cy="1481900"/>
          </a:xfrm>
        </p:grpSpPr>
        <p:sp>
          <p:nvSpPr>
            <p:cNvPr id="8" name="TextBox 8"/>
            <p:cNvSpPr/>
            <p:nvPr/>
          </p:nvSpPr>
          <p:spPr>
            <a:xfrm>
              <a:off x="789813" y="2400776"/>
              <a:ext cx="3909250" cy="1481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 = 0;</a:t>
              </a:r>
            </a:p>
            <a:p>
              <a:pPr algn="l">
                <a:lnSpc>
                  <a:spcPts val="2550"/>
                </a:lnSpc>
                <a:spcBef>
                  <a:spcPts val="900"/>
                </a:spcBef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i=1; i&lt;=n;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 += 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42151" y="2232184"/>
            <a:ext cx="4906899" cy="1816036"/>
            <a:chOff x="6542151" y="2232184"/>
            <a:chExt cx="4906899" cy="1816036"/>
          </a:xfrm>
        </p:grpSpPr>
        <p:sp>
          <p:nvSpPr>
            <p:cNvPr id="13" name="TextBox 13"/>
            <p:cNvSpPr/>
            <p:nvPr/>
          </p:nvSpPr>
          <p:spPr>
            <a:xfrm>
              <a:off x="6542151" y="2232184"/>
              <a:ext cx="4906899" cy="18160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先让 s 从 0 开始。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这一轮轮到 i，就把它加进 s。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i=n 的那一轮也要执行。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随后 i 变成 n+1，结束。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946809"/>
            <a:ext cx="10812399" cy="977836"/>
            <a:chOff x="674751" y="4946809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49468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循环体结束时，s 就是 1+2+…+i。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这里先写求和部分；读入 n 和输出结果随后接上。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665988" y="2410301"/>
            <a:ext cx="9525" cy="1374648"/>
          </a:xfrm>
          <a:custGeom>
            <a:avLst/>
            <a:gdLst/>
            <a:ahLst/>
            <a:cxnLst/>
            <a:rect l="l" t="t" r="r" b="b"/>
            <a:pathLst>
              <a:path w="9525" h="1374648">
                <a:moveTo>
                  <a:pt x="0" y="0"/>
                </a:moveTo>
                <a:lnTo>
                  <a:pt x="0" y="1374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34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整数求和：完整程序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813" y="1953101"/>
            <a:ext cx="4507420" cy="3444050"/>
            <a:chOff x="789813" y="1953101"/>
            <a:chExt cx="4507420" cy="3444050"/>
          </a:xfrm>
        </p:grpSpPr>
        <p:sp>
          <p:nvSpPr>
            <p:cNvPr id="8" name="TextBox 8"/>
            <p:cNvSpPr/>
            <p:nvPr/>
          </p:nvSpPr>
          <p:spPr>
            <a:xfrm>
              <a:off x="789813" y="1953101"/>
              <a:ext cx="4507420" cy="344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s =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i=1; i&lt;=n;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 += 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770751" y="2013109"/>
            <a:ext cx="4640199" cy="2654237"/>
            <a:chOff x="6770751" y="2013109"/>
            <a:chExt cx="4640199" cy="2654237"/>
          </a:xfrm>
        </p:grpSpPr>
        <p:sp>
          <p:nvSpPr>
            <p:cNvPr id="20" name="TextBox 20"/>
            <p:cNvSpPr/>
            <p:nvPr/>
          </p:nvSpPr>
          <p:spPr>
            <a:xfrm>
              <a:off x="6770751" y="2013109"/>
              <a:ext cx="4640199" cy="26542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n 后开始循环。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更新 s，不输出中间值。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全部加入后，输出最终 s。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最大为 100，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最大为 5050，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本题使用 int 可以保存。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886956" y="5282565"/>
            <a:ext cx="2794159" cy="352044"/>
            <a:chOff x="6886956" y="5282565"/>
            <a:chExt cx="2794159" cy="352044"/>
          </a:xfrm>
        </p:grpSpPr>
        <p:sp>
          <p:nvSpPr>
            <p:cNvPr id="27" name="TextBox 27"/>
            <p:cNvSpPr/>
            <p:nvPr/>
          </p:nvSpPr>
          <p:spPr>
            <a:xfrm>
              <a:off x="6886956" y="5282565"/>
              <a:ext cx="27941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这段程序可直接运行。</a:t>
              </a:r>
            </a:p>
          </p:txBody>
        </p:sp>
      </p:grpSp>
      <p:sp>
        <p:nvSpPr>
          <p:cNvPr id="29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5"/>
          <p:cNvSpPr/>
          <p:nvPr/>
        </p:nvSpPr>
        <p:spPr>
          <a:xfrm>
            <a:off x="665988" y="1962626"/>
            <a:ext cx="9525" cy="3336798"/>
          </a:xfrm>
          <a:custGeom>
            <a:avLst/>
            <a:gdLst/>
            <a:ahLst/>
            <a:cxnLst/>
            <a:rect l="l" t="t" r="r" b="b"/>
            <a:pathLst>
              <a:path w="9525" h="3336798">
                <a:moveTo>
                  <a:pt x="0" y="0"/>
                </a:moveTo>
                <a:lnTo>
                  <a:pt x="0" y="3336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n=4，按照执行顺序跟踪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32159"/>
            <a:ext cx="10812399" cy="558736"/>
            <a:chOff x="674751" y="20321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准备：s=0。第一次判断前，i=1。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13209"/>
            <a:ext cx="10812399" cy="558736"/>
            <a:chOff x="674751" y="281320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13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轮：1≤4 → s=0+1=1 → i 变成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32309"/>
            <a:ext cx="10812399" cy="558736"/>
            <a:chOff x="674751" y="323230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323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轮：2≤4 → s=1+2=3 → i 变成 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51409"/>
            <a:ext cx="10812399" cy="558736"/>
            <a:chOff x="674751" y="365140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51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轮：3≤4 → s=3+3=6 → i 变成 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070509"/>
            <a:ext cx="10812399" cy="558736"/>
            <a:chOff x="674751" y="407050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0705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轮：4≤4 → s=6+4=10 → i 变成 5。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5108734"/>
            <a:ext cx="10812399" cy="977836"/>
            <a:chOff x="674751" y="5108734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51087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再判断：5≤4 不成立，循环体不再执行，输出 10。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停止时 i 已经是 5，但 5 没有被加入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058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389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只试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n=4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还不够：最少和最多各算一次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2108359"/>
            <a:ext cx="5078349" cy="1816036"/>
            <a:chOff x="674751" y="2108359"/>
            <a:chExt cx="5078349" cy="1816036"/>
          </a:xfrm>
        </p:grpSpPr>
        <p:sp>
          <p:nvSpPr>
            <p:cNvPr id="8" name="TextBox 8"/>
            <p:cNvSpPr/>
            <p:nvPr/>
          </p:nvSpPr>
          <p:spPr>
            <a:xfrm>
              <a:off x="674751" y="2108359"/>
              <a:ext cx="5078349" cy="18160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最小输入：n=1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只执行 i=1 的一轮。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s=0+1=1，输出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 i&lt;n，这一项会遗漏。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46901" y="2108359"/>
            <a:ext cx="5059299" cy="1816036"/>
            <a:chOff x="6446901" y="2108359"/>
            <a:chExt cx="5059299" cy="1816036"/>
          </a:xfrm>
        </p:grpSpPr>
        <p:sp>
          <p:nvSpPr>
            <p:cNvPr id="13" name="TextBox 13"/>
            <p:cNvSpPr/>
            <p:nvPr/>
          </p:nvSpPr>
          <p:spPr>
            <a:xfrm>
              <a:off x="6446901" y="2108359"/>
              <a:ext cx="5059299" cy="18160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最大输入：n=100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1 到 100，共执行 100 轮。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5050，int 足够。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不能在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 s 清零。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822984"/>
            <a:ext cx="10926699" cy="975074"/>
            <a:chOff x="674751" y="4822984"/>
            <a:chExt cx="10926699" cy="975074"/>
          </a:xfrm>
        </p:grpSpPr>
        <p:sp>
          <p:nvSpPr>
            <p:cNvPr id="18" name="TextBox 18"/>
            <p:cNvSpPr/>
            <p:nvPr/>
          </p:nvSpPr>
          <p:spPr>
            <a:xfrm>
              <a:off x="674751" y="4822984"/>
              <a:ext cx="10926699" cy="975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1 走到 n，每个数只加一次，一共 n 轮，所以时间是 O(n)。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n 再大，程序也只用这几个变量；额外空间是 O(1)。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310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i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加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的同时，表达式取哪个值？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136934"/>
            <a:ext cx="5097399" cy="2235136"/>
            <a:chOff x="674751" y="2136934"/>
            <a:chExt cx="5097399" cy="2235136"/>
          </a:xfrm>
        </p:grpSpPr>
        <p:sp>
          <p:nvSpPr>
            <p:cNvPr id="8" name="TextBox 8"/>
            <p:cNvSpPr/>
            <p:nvPr/>
          </p:nvSpPr>
          <p:spPr>
            <a:xfrm>
              <a:off x="674751" y="2136934"/>
              <a:ext cx="5097399" cy="22351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后置：i++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这次表达式使用旧值。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原来是 3：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表达式的值是 3，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 i 随后变成 4。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136934"/>
            <a:ext cx="5059299" cy="2235136"/>
            <a:chOff x="6446901" y="2136934"/>
            <a:chExt cx="5059299" cy="2235136"/>
          </a:xfrm>
        </p:grpSpPr>
        <p:sp>
          <p:nvSpPr>
            <p:cNvPr id="14" name="TextBox 14"/>
            <p:cNvSpPr/>
            <p:nvPr/>
          </p:nvSpPr>
          <p:spPr>
            <a:xfrm>
              <a:off x="6446901" y="2136934"/>
              <a:ext cx="5059299" cy="22351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前置：++i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先加 1，表达式使用新值。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原来是 3：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 i 先变成 4，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表达式的值也是 4。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4918234"/>
            <a:ext cx="10926699" cy="975074"/>
            <a:chOff x="674751" y="4918234"/>
            <a:chExt cx="10926699" cy="975074"/>
          </a:xfrm>
        </p:grpSpPr>
        <p:sp>
          <p:nvSpPr>
            <p:cNvPr id="20" name="TextBox 20"/>
            <p:cNvSpPr/>
            <p:nvPr/>
          </p:nvSpPr>
          <p:spPr>
            <a:xfrm>
              <a:off x="674751" y="4918234"/>
              <a:ext cx="10926699" cy="975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只写成一条独立语句时，i++ 和 ++i 都让 i 增加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像先报旧号码再换号，或先换号再报数：都加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，报出的数却可能不同。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教材的两种写法，分别加进了哪个值？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143601"/>
            <a:ext cx="2286000" cy="1558100"/>
            <a:chOff x="789813" y="2143601"/>
            <a:chExt cx="2286000" cy="1558100"/>
          </a:xfrm>
        </p:grpSpPr>
        <p:sp>
          <p:nvSpPr>
            <p:cNvPr id="8" name="TextBox 8"/>
            <p:cNvSpPr/>
            <p:nvPr/>
          </p:nvSpPr>
          <p:spPr>
            <a:xfrm>
              <a:off x="789813" y="2143601"/>
              <a:ext cx="2286000" cy="15581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i1=1, i2=1;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s1=0, s2=0;</a:t>
              </a:r>
            </a:p>
            <a:p>
              <a:pPr algn="l">
                <a:lnSpc>
                  <a:spcPts val="2550"/>
                </a:lnSpc>
                <a:spcBef>
                  <a:spcPts val="750"/>
                </a:spcBef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s1 += i1++;</a:t>
              </a:r>
            </a:p>
            <a:p>
              <a:pPr algn="l">
                <a:lnSpc>
                  <a:spcPts val="2550"/>
                </a:lnSpc>
                <a:spcBef>
                  <a:spcPts val="750"/>
                </a:spcBef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s2 += ++i2;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32601" y="2041684"/>
            <a:ext cx="5154549" cy="1949386"/>
            <a:chOff x="6332601" y="2041684"/>
            <a:chExt cx="5154549" cy="1949386"/>
          </a:xfrm>
        </p:grpSpPr>
        <p:sp>
          <p:nvSpPr>
            <p:cNvPr id="13" name="TextBox 13"/>
            <p:cNvSpPr/>
            <p:nvPr/>
          </p:nvSpPr>
          <p:spPr>
            <a:xfrm>
              <a:off x="6332601" y="2041684"/>
              <a:ext cx="5154549" cy="1949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第一条：s1 加旧值 1，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 s1=1；i1 变成 2。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第二条：i2 先变成 2，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 s2 加新值 2，s2=2。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705826"/>
            <a:ext cx="10812399" cy="1319308"/>
            <a:chOff x="674751" y="4705826"/>
            <a:chExt cx="10812399" cy="1319308"/>
          </a:xfrm>
        </p:grpSpPr>
        <p:sp>
          <p:nvSpPr>
            <p:cNvPr id="18" name="TextBox 18"/>
            <p:cNvSpPr txBox="1"/>
            <p:nvPr/>
          </p:nvSpPr>
          <p:spPr>
            <a:xfrm>
              <a:off x="789813" y="4705826"/>
              <a:ext cx="74987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i1 &lt;&lt; ' ' &lt;&lt; i2 &lt;&lt; ' ' &lt;&lt; s1 &lt;&lt; ' ' &lt;&lt; s2;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0801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输出顺序是 i1、i2、s1、s2，结果：2 2 1 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6656" y="56064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先预测输出，再沿着四个变量的变化核对。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153126"/>
            <a:ext cx="9525" cy="1450848"/>
          </a:xfrm>
          <a:custGeom>
            <a:avLst/>
            <a:gdLst/>
            <a:ahLst/>
            <a:cxnLst/>
            <a:rect l="l" t="t" r="r" b="b"/>
            <a:pathLst>
              <a:path w="9525" h="1450848">
                <a:moveTo>
                  <a:pt x="0" y="0"/>
                </a:moveTo>
                <a:lnTo>
                  <a:pt x="0" y="14508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665988" y="47153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2532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先预测，再运行：两段代码有什么不同？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372201"/>
            <a:ext cx="3310985" cy="1462850"/>
            <a:chOff x="789813" y="2372201"/>
            <a:chExt cx="3310985" cy="1462850"/>
          </a:xfrm>
        </p:grpSpPr>
        <p:sp>
          <p:nvSpPr>
            <p:cNvPr id="8" name="TextBox 8"/>
            <p:cNvSpPr/>
            <p:nvPr/>
          </p:nvSpPr>
          <p:spPr>
            <a:xfrm>
              <a:off x="789813" y="2372201"/>
              <a:ext cx="3079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89813" y="2791301"/>
              <a:ext cx="3310985" cy="1043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i=3, s=10;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 += i++;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i &lt;&lt; ' ' &lt;&lt; s;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1963" y="2372201"/>
            <a:ext cx="3310985" cy="1462850"/>
            <a:chOff x="6561963" y="2372201"/>
            <a:chExt cx="3310985" cy="1462850"/>
          </a:xfrm>
        </p:grpSpPr>
        <p:sp>
          <p:nvSpPr>
            <p:cNvPr id="13" name="TextBox 13"/>
            <p:cNvSpPr/>
            <p:nvPr/>
          </p:nvSpPr>
          <p:spPr>
            <a:xfrm>
              <a:off x="6561963" y="2372201"/>
              <a:ext cx="3079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561963" y="2791301"/>
              <a:ext cx="3310985" cy="1043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i=3, s=10;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 += ++i;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i &lt;&lt; ' ' &lt;&lt; s;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556284"/>
            <a:ext cx="10812399" cy="1396936"/>
            <a:chOff x="674751" y="4556284"/>
            <a:chExt cx="10812399" cy="1396936"/>
          </a:xfrm>
        </p:grpSpPr>
        <p:sp>
          <p:nvSpPr>
            <p:cNvPr id="18" name="TextBox 18"/>
            <p:cNvSpPr/>
            <p:nvPr/>
          </p:nvSpPr>
          <p:spPr>
            <a:xfrm>
              <a:off x="674751" y="45562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两段分别输出什么？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加进 s 的是旧值，还是新值？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把理由也写上，下一页对照着看。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665988" y="280082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6438138" y="280082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183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 的最终值相同，加入 s 的值不同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213134"/>
            <a:ext cx="5097399" cy="2501837"/>
            <a:chOff x="674751" y="2213134"/>
            <a:chExt cx="5097399" cy="2501837"/>
          </a:xfrm>
        </p:grpSpPr>
        <p:sp>
          <p:nvSpPr>
            <p:cNvPr id="8" name="TextBox 8"/>
            <p:cNvSpPr/>
            <p:nvPr/>
          </p:nvSpPr>
          <p:spPr>
            <a:xfrm>
              <a:off x="674751" y="2213134"/>
              <a:ext cx="509739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A：s += i++;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使用旧值 3。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s=10+3=13。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变成 4。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输出：4 13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213134"/>
            <a:ext cx="5059299" cy="2501837"/>
            <a:chOff x="6446901" y="2213134"/>
            <a:chExt cx="5059299" cy="2501837"/>
          </a:xfrm>
        </p:grpSpPr>
        <p:sp>
          <p:nvSpPr>
            <p:cNvPr id="14" name="TextBox 14"/>
            <p:cNvSpPr/>
            <p:nvPr/>
          </p:nvSpPr>
          <p:spPr>
            <a:xfrm>
              <a:off x="6446901" y="2213134"/>
              <a:ext cx="505929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B：s += ++i;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先变成 4。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使用新值 4。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s=10+4=14。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输出：4 14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051" y="5353620"/>
            <a:ext cx="10698099" cy="558736"/>
            <a:chOff x="789051" y="5353620"/>
            <a:chExt cx="10698099" cy="558736"/>
          </a:xfrm>
        </p:grpSpPr>
        <p:sp>
          <p:nvSpPr>
            <p:cNvPr id="20" name="TextBox 20"/>
            <p:cNvSpPr/>
            <p:nvPr/>
          </p:nvSpPr>
          <p:spPr>
            <a:xfrm>
              <a:off x="789051" y="5353620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同样有“用旧值还是新值”的区别，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n--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会怎样影响循环？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609600" y="22893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6323076" y="22893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9391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0962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while(n--) 为什么能重复 n 次？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353151"/>
            <a:ext cx="2003393" cy="1481900"/>
            <a:chOff x="789813" y="2353151"/>
            <a:chExt cx="2003393" cy="1481900"/>
          </a:xfrm>
        </p:grpSpPr>
        <p:sp>
          <p:nvSpPr>
            <p:cNvPr id="8" name="TextBox 8"/>
            <p:cNvSpPr/>
            <p:nvPr/>
          </p:nvSpPr>
          <p:spPr>
            <a:xfrm>
              <a:off x="789813" y="2353151"/>
              <a:ext cx="2003393" cy="1481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i=0, s=0;</a:t>
              </a:r>
            </a:p>
            <a:p>
              <a:pPr algn="l">
                <a:lnSpc>
                  <a:spcPts val="2550"/>
                </a:lnSpc>
                <a:spcBef>
                  <a:spcPts val="900"/>
                </a:spcBef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(n--)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 += ++i;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27751" y="2127409"/>
            <a:ext cx="5878449" cy="2235136"/>
            <a:chOff x="5627751" y="2127409"/>
            <a:chExt cx="5878449" cy="2235136"/>
          </a:xfrm>
        </p:grpSpPr>
        <p:sp>
          <p:nvSpPr>
            <p:cNvPr id="13" name="TextBox 13"/>
            <p:cNvSpPr/>
            <p:nvPr/>
          </p:nvSpPr>
          <p:spPr>
            <a:xfrm>
              <a:off x="5627751" y="2127409"/>
              <a:ext cx="5878449" cy="22351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条件判断中，0 表示假，非 0 表示真。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n-- 提供旧值作为条件，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同时让变量 n 减少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只要旧值还不是 0，就执行循环体。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 i=0，++i 先产生要加入的 1。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927759"/>
            <a:ext cx="10812399" cy="977836"/>
            <a:chOff x="674751" y="4927759"/>
            <a:chExt cx="10812399" cy="977836"/>
          </a:xfrm>
        </p:grpSpPr>
        <p:sp>
          <p:nvSpPr>
            <p:cNvPr id="19" name="TextBox 19"/>
            <p:cNvSpPr/>
            <p:nvPr/>
          </p:nvSpPr>
          <p:spPr>
            <a:xfrm>
              <a:off x="674751" y="49277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这里只看正整数 n。读条件时，别把“旧值”和“减一后”混了。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条件和循环体都会改变变量，下一页逐次看它的旧值。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362676"/>
            <a:ext cx="9525" cy="1374648"/>
          </a:xfrm>
          <a:custGeom>
            <a:avLst/>
            <a:gdLst/>
            <a:ahLst/>
            <a:cxnLst/>
            <a:rect l="l" t="t" r="r" b="b"/>
            <a:pathLst>
              <a:path w="9525" h="1374648">
                <a:moveTo>
                  <a:pt x="0" y="0"/>
                </a:moveTo>
                <a:lnTo>
                  <a:pt x="0" y="1374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 初始为 3：判断使用旧值，循环体使用 ++i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1975009"/>
            <a:ext cx="10812399" cy="558736"/>
            <a:chOff x="674751" y="19750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19750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初值：n=3，i=0，s=0。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60834"/>
            <a:ext cx="10812399" cy="558736"/>
            <a:chOff x="674751" y="286083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608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n=3 → 条件为真，n 变 2 → ++i 得 1 → s=1。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79934"/>
            <a:ext cx="10812399" cy="558736"/>
            <a:chOff x="674751" y="327993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799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n=2 → 条件为真，n 变 1 → ++i 得 2 → s=3。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99034"/>
            <a:ext cx="10812399" cy="558736"/>
            <a:chOff x="674751" y="36990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990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n=1 → 条件为真，n 变 0 → ++i 得 3 → s=6。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251484"/>
            <a:ext cx="10812399" cy="558736"/>
            <a:chOff x="674751" y="4251484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2514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n=0 → 条件为假，n 仍减为 -1 → 不执行循环体。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413534"/>
            <a:ext cx="10812399" cy="558736"/>
            <a:chOff x="674751" y="5413534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413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循环结束时：n=-1，i=3，s=6。共执行 3 次循环体。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48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6341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代码更短以后，仍要检查变量和条件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while(n--) 会改变 n；循环后不能再把它当作原输入。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需要保留原值时，先另存，或使用不改变 n 的 for 写法。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79934"/>
            <a:ext cx="10812399" cy="977836"/>
            <a:chOff x="674751" y="32799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2799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若改成 while(--n)，第一次判断使用的是 n-1。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对正整数 n，循环体只执行 n-1 次，会少加一项。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527709"/>
            <a:ext cx="10812399" cy="1396936"/>
            <a:chOff x="674751" y="452770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52770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不要用 i = i++ + ++i; 猜测“某个固定结果”。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 C++11 中，这叫“行为未定义”：不能依赖任何固定结果。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把每次修改拆开，再按顺序计算，才能说明每一步的变化。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67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295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例 4-12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：0.1、0.2……究竟要加到哪里？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105596"/>
            <a:ext cx="10926699" cy="1333024"/>
            <a:chOff x="674751" y="2105596"/>
            <a:chExt cx="10926699" cy="1333024"/>
          </a:xfrm>
        </p:grpSpPr>
        <p:sp>
          <p:nvSpPr>
            <p:cNvPr id="8" name="TextBox 8"/>
            <p:cNvSpPr/>
            <p:nvPr/>
          </p:nvSpPr>
          <p:spPr>
            <a:xfrm>
              <a:off x="789051" y="2105596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输入正整数 n（1≤n≤100），计算下面这串小数的和：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0.1+0.2+0.3+…+(n-0.1)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2946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每项增加 0.1；最后一项是 n-0.1，不能加入 n。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70484"/>
            <a:ext cx="10812399" cy="977836"/>
            <a:chOff x="674751" y="387048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n=1：从 0.1 加到 0.9，共 9 项。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算出来是 4.5。0.9 要加，1 不加；程序可别多走一步。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261134"/>
            <a:ext cx="10812399" cy="558736"/>
            <a:chOff x="674751" y="526113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2611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能不能用 double i，再写 i+=0.1 一直加到 n？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591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991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先试着让 i 每次加 0.1，会卡在哪里？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286476"/>
            <a:ext cx="5105686" cy="1367600"/>
            <a:chOff x="789813" y="2286476"/>
            <a:chExt cx="5105686" cy="1367600"/>
          </a:xfrm>
        </p:grpSpPr>
        <p:sp>
          <p:nvSpPr>
            <p:cNvPr id="8" name="TextBox 8"/>
            <p:cNvSpPr/>
            <p:nvPr/>
          </p:nvSpPr>
          <p:spPr>
            <a:xfrm>
              <a:off x="789813" y="2286476"/>
              <a:ext cx="5105686" cy="1367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 = 0;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i=0.1; i!=n; i+=0.1)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 += 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908584"/>
            <a:ext cx="10812399" cy="977836"/>
            <a:chOff x="674751" y="3908584"/>
            <a:chExt cx="10812399" cy="977836"/>
          </a:xfrm>
        </p:grpSpPr>
        <p:sp>
          <p:nvSpPr>
            <p:cNvPr id="13" name="TextBox 13"/>
            <p:cNvSpPr/>
            <p:nvPr/>
          </p:nvSpPr>
          <p:spPr>
            <a:xfrm>
              <a:off x="674751" y="39085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原本希望 i 到达 n 时结束，这依赖“恰好相等”。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但常见浮点表示中，反复加 0.1 得到的值可能不是精确的 n。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194459"/>
            <a:ext cx="10812399" cy="887825"/>
            <a:chOff x="674751" y="5194459"/>
            <a:chExt cx="10812399" cy="887825"/>
          </a:xfrm>
        </p:grpSpPr>
        <p:sp>
          <p:nvSpPr>
            <p:cNvPr id="16" name="TextBox 16"/>
            <p:cNvSpPr/>
            <p:nvPr/>
          </p:nvSpPr>
          <p:spPr>
            <a:xfrm>
              <a:off x="674751" y="5194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没有刚好等于 n，循环就会一直往下跑。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6656" y="566356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先让它固定加 100 次，看看 i 实际存下的值。</a:t>
              </a:r>
            </a:p>
          </p:txBody>
        </p:sp>
      </p:grpSp>
      <p:sp>
        <p:nvSpPr>
          <p:cNvPr id="22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96001"/>
            <a:ext cx="9525" cy="1260348"/>
          </a:xfrm>
          <a:custGeom>
            <a:avLst/>
            <a:gdLst/>
            <a:ahLst/>
            <a:cxnLst/>
            <a:rect l="l" t="t" r="r" b="b"/>
            <a:pathLst>
              <a:path w="9525" h="1260348">
                <a:moveTo>
                  <a:pt x="0" y="0"/>
                </a:moveTo>
                <a:lnTo>
                  <a:pt x="0" y="12603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977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769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加 100 次 0.1，i 真的是 10 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813" y="2067401"/>
            <a:ext cx="4357878" cy="3139250"/>
            <a:chOff x="789813" y="2067401"/>
            <a:chExt cx="4357878" cy="3139250"/>
          </a:xfrm>
        </p:grpSpPr>
        <p:sp>
          <p:nvSpPr>
            <p:cNvPr id="8" name="TextBox 8"/>
            <p:cNvSpPr/>
            <p:nvPr/>
          </p:nvSpPr>
          <p:spPr>
            <a:xfrm>
              <a:off x="789813" y="2067401"/>
              <a:ext cx="4357878" cy="3139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&lt;iomanip&gt;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t=0; t&lt;100; t++)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 += 0.1;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setprecision(17)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&lt;&lt; i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37401" y="2175034"/>
            <a:ext cx="4821174" cy="2787587"/>
            <a:chOff x="6637401" y="2175034"/>
            <a:chExt cx="4821174" cy="2787587"/>
          </a:xfrm>
        </p:grpSpPr>
        <p:sp>
          <p:nvSpPr>
            <p:cNvPr id="19" name="TextBox 19"/>
            <p:cNvSpPr/>
            <p:nvPr/>
          </p:nvSpPr>
          <p:spPr>
            <a:xfrm>
              <a:off x="6637401" y="2175034"/>
              <a:ext cx="4821174" cy="27875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数学上：100×0.1=10。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常见运行结果会接近</a:t>
              </a:r>
              <a:br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9.99999999999998…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setprecision(17) 指定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显示的有效数字最多 17 位；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从第一个非零数字开始数。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6656" y="5530215"/>
            <a:ext cx="10810494" cy="485394"/>
            <a:chOff x="676656" y="5530215"/>
            <a:chExt cx="10810494" cy="485394"/>
          </a:xfrm>
        </p:grpSpPr>
        <p:sp>
          <p:nvSpPr>
            <p:cNvPr id="26" name="TextBox 26"/>
            <p:cNvSpPr/>
            <p:nvPr/>
          </p:nvSpPr>
          <p:spPr>
            <a:xfrm>
              <a:off x="676656" y="5530215"/>
              <a:ext cx="1081049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显示更多位数不会消除误差；末位可能随运行环境变化。</a:t>
              </a:r>
            </a:p>
          </p:txBody>
        </p:sp>
      </p:grpSp>
      <p:sp>
        <p:nvSpPr>
          <p:cNvPr id="28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5"/>
          <p:cNvSpPr/>
          <p:nvPr/>
        </p:nvSpPr>
        <p:spPr>
          <a:xfrm>
            <a:off x="665988" y="2076926"/>
            <a:ext cx="9525" cy="3031998"/>
          </a:xfrm>
          <a:custGeom>
            <a:avLst/>
            <a:gdLst/>
            <a:ahLst/>
            <a:cxnLst/>
            <a:rect l="l" t="t" r="r" b="b"/>
            <a:pathLst>
              <a:path w="9525" h="3031998">
                <a:moveTo>
                  <a:pt x="0" y="0"/>
                </a:moveTo>
                <a:lnTo>
                  <a:pt x="0" y="3031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6"/>
          <p:cNvSpPr/>
          <p:nvPr/>
        </p:nvSpPr>
        <p:spPr>
          <a:xfrm>
            <a:off x="838200" y="5356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double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能存小数，为什么还会有误差？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34172"/>
            <a:ext cx="10812399" cy="913924"/>
            <a:chOff x="674751" y="2134172"/>
            <a:chExt cx="10812399" cy="913924"/>
          </a:xfrm>
        </p:grpSpPr>
        <p:sp>
          <p:nvSpPr>
            <p:cNvPr id="8" name="TextBox 8"/>
            <p:cNvSpPr/>
            <p:nvPr/>
          </p:nvSpPr>
          <p:spPr>
            <a:xfrm>
              <a:off x="674751" y="2134172"/>
              <a:ext cx="10812399" cy="913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算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÷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时，计算器屏幕再长，也写不完所有的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。只能留下近似值。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这是“位数有限”造成的；数学上的数和记录下来的数有区别。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94234"/>
            <a:ext cx="10812399" cy="977836"/>
            <a:chOff x="674751" y="33942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942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常见 double 使用二进制记录数，也就是只用 0 和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0.1 的二进制表示写不完，保存时只能取非常接近它的近似值。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08684"/>
            <a:ext cx="10812399" cy="977836"/>
            <a:chOff x="674751" y="47086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086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舍入就是按有限位数取近似值；计算时还可能产生新的误差。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屏幕上显示“10”，不一定说明保存的值恰好等于 10。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580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772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 != 改成 &lt;，这次就稳了吗？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813" y="2257901"/>
            <a:ext cx="6451775" cy="396050"/>
            <a:chOff x="789813" y="2257901"/>
            <a:chExt cx="6451775" cy="3960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257901"/>
              <a:ext cx="64517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i=0.1; i&lt;n; i+=0.1) { s += i; 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89434"/>
            <a:ext cx="10812399" cy="977836"/>
            <a:chOff x="674751" y="3089434"/>
            <a:chExt cx="10812399" cy="977836"/>
          </a:xfrm>
        </p:grpSpPr>
        <p:sp>
          <p:nvSpPr>
            <p:cNvPr id="10" name="TextBox 10"/>
            <p:cNvSpPr/>
            <p:nvPr/>
          </p:nvSpPr>
          <p:spPr>
            <a:xfrm>
              <a:off x="674751" y="3089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 n=10，i 本应到达 10，却可能得到略小于 10 的值。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这时 i&lt;n 仍成立，就会把“接近 10”的额外一项也加入。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489609"/>
            <a:ext cx="10812399" cy="1394174"/>
            <a:chOff x="674751" y="4489609"/>
            <a:chExt cx="10812399" cy="1394174"/>
          </a:xfrm>
        </p:grpSpPr>
        <p:sp>
          <p:nvSpPr>
            <p:cNvPr id="13" name="TextBox 13"/>
            <p:cNvSpPr/>
            <p:nvPr/>
          </p:nvSpPr>
          <p:spPr>
            <a:xfrm>
              <a:off x="674751" y="4489609"/>
              <a:ext cx="10812399" cy="13941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容差是比较时允许的微小差值；教材在本题取 0.01。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容差要结合数值范围、步长和误差分析，不能把 0.01 当通用值。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这道题每隔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0.1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加一项，项数可以数清。何不用整数来计数？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665988" y="22674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215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595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像把“元”换成“角”，先用整数数清每一项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203609"/>
            <a:ext cx="5097399" cy="1663636"/>
            <a:chOff x="674751" y="2203609"/>
            <a:chExt cx="5097399" cy="1663636"/>
          </a:xfrm>
        </p:grpSpPr>
        <p:sp>
          <p:nvSpPr>
            <p:cNvPr id="8" name="TextBox 8"/>
            <p:cNvSpPr/>
            <p:nvPr/>
          </p:nvSpPr>
          <p:spPr>
            <a:xfrm>
              <a:off x="674751" y="2203609"/>
              <a:ext cx="5097399" cy="16636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435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原来每项的数值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0.1、0.2、0.3、…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最后一项：n-0.1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46901" y="2203609"/>
            <a:ext cx="5059299" cy="1663636"/>
            <a:chOff x="6446901" y="2203609"/>
            <a:chExt cx="5059299" cy="1663636"/>
          </a:xfrm>
        </p:grpSpPr>
        <p:sp>
          <p:nvSpPr>
            <p:cNvPr id="12" name="TextBox 12"/>
            <p:cNvSpPr/>
            <p:nvPr/>
          </p:nvSpPr>
          <p:spPr>
            <a:xfrm>
              <a:off x="6446901" y="2203609"/>
              <a:ext cx="5059299" cy="16636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435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0.1 为单位记录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1、2、3、…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最后一项：10*n-1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575334"/>
            <a:ext cx="10812399" cy="1396936"/>
            <a:chOff x="674751" y="4575334"/>
            <a:chExt cx="10812399" cy="1396936"/>
          </a:xfrm>
        </p:grpSpPr>
        <p:sp>
          <p:nvSpPr>
            <p:cNvPr id="16" name="TextBox 16"/>
            <p:cNvSpPr/>
            <p:nvPr/>
          </p:nvSpPr>
          <p:spPr>
            <a:xfrm>
              <a:off x="674751" y="457533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让 k 从 1 数到 10*n-1；这一轮要加的就是 k 个 0.1。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每轮写 sum10 += k;　算完再用 sum10/10.0 换回原数值。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停在整数 10*n 之前，就不会把原题不需要的 n 加进去。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1581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6960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把“换单位、累加、还原”接成完整程序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62626"/>
            <a:ext cx="5404866" cy="4053650"/>
            <a:chOff x="789813" y="1962626"/>
            <a:chExt cx="5404866" cy="4053650"/>
          </a:xfrm>
        </p:grpSpPr>
        <p:sp>
          <p:nvSpPr>
            <p:cNvPr id="8" name="TextBox 8"/>
            <p:cNvSpPr/>
            <p:nvPr/>
          </p:nvSpPr>
          <p:spPr>
            <a:xfrm>
              <a:off x="789813" y="1962626"/>
              <a:ext cx="5404866" cy="4053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&lt;iomanip&gt;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n, sum10=0;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k=1; k&lt;10*n; k++)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sum10 += k;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fixed &lt;&lt; setprecision(1)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&lt;&lt; sum10/10.0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113651" y="2032159"/>
            <a:ext cx="4363974" cy="3307175"/>
            <a:chOff x="7113651" y="2032159"/>
            <a:chExt cx="4363974" cy="3307175"/>
          </a:xfrm>
        </p:grpSpPr>
        <p:sp>
          <p:nvSpPr>
            <p:cNvPr id="22" name="TextBox 22"/>
            <p:cNvSpPr/>
            <p:nvPr/>
          </p:nvSpPr>
          <p:spPr>
            <a:xfrm>
              <a:off x="7113651" y="2032159"/>
              <a:ext cx="43639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是当前项的编号。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113651" y="2517934"/>
              <a:ext cx="4363974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sum10 记录单位数，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每个单位代表 0.1。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113651" y="3422809"/>
              <a:ext cx="4363974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fixed 固定小数位数，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再用 setprecision(1)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保留小数点后一位。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115556" y="4853940"/>
              <a:ext cx="43620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最后除以 10.0。</a:t>
              </a:r>
            </a:p>
          </p:txBody>
        </p:sp>
      </p:grpSp>
      <p:sp>
        <p:nvSpPr>
          <p:cNvPr id="30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15"/>
          <p:cNvSpPr/>
          <p:nvPr/>
        </p:nvSpPr>
        <p:spPr>
          <a:xfrm>
            <a:off x="665988" y="1972151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n=1：整数记录怎样对应原题？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27409"/>
            <a:ext cx="10812399" cy="558736"/>
            <a:chOff x="674751" y="21274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 10*n=10，k 从 1 到 9，共执行 9 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51334"/>
            <a:ext cx="10812399" cy="1530286"/>
            <a:chOff x="674751" y="3051334"/>
            <a:chExt cx="10812399" cy="1530286"/>
          </a:xfrm>
        </p:grpSpPr>
        <p:sp>
          <p:nvSpPr>
            <p:cNvPr id="10" name="TextBox 10"/>
            <p:cNvSpPr/>
            <p:nvPr/>
          </p:nvSpPr>
          <p:spPr>
            <a:xfrm>
              <a:off x="674751" y="3051334"/>
              <a:ext cx="10812399" cy="15302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sum10：0 → 1 → 3 → 6 → 10 → 15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　　　　　　　　　　　　→ 21 → 28 → 36 → 45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每一步分别加入 1、2、3、4、5、6、7、8、9 个单位。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变成 10 后，k&lt;10 不成立，不再加入。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45 个 0.1 单位 → 45/10.0=4.5，输出 4.5。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4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055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边界验证：项数正确，单位也要正确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9784"/>
            <a:ext cx="10812399" cy="977836"/>
            <a:chOff x="674751" y="20797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n=2：加入 1 至 19，单位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190，输出 19.0。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n=100：加入 1 至 999，单位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499500，输出 49950.0。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75184"/>
            <a:ext cx="10812399" cy="977836"/>
            <a:chOff x="674751" y="33751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751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循环执行 10*n-1 次，时间 O(n)，额外空间 O(1)。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最大整数记录 499500，使用 int 可以保存。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13434"/>
            <a:ext cx="10812399" cy="1394174"/>
            <a:chOff x="674751" y="4613434"/>
            <a:chExt cx="10812399" cy="1394174"/>
          </a:xfrm>
        </p:grpSpPr>
        <p:sp>
          <p:nvSpPr>
            <p:cNvPr id="14" name="TextBox 14"/>
            <p:cNvSpPr/>
            <p:nvPr/>
          </p:nvSpPr>
          <p:spPr>
            <a:xfrm>
              <a:off x="674751" y="4613434"/>
              <a:ext cx="10812399" cy="13941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金额若精确到“分”、长度若按固定刻度计数，可以类似转换。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随意的测量值未必有这样的固定单位，不能一律乘 10。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项数已知时，可以数着加。如果只说“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超过目标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，还差哪一步？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532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4200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如果只说“存到超过目标”，要循环几次？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667572"/>
            <a:ext cx="10231374" cy="1166050"/>
            <a:chOff x="1055751" y="2667572"/>
            <a:chExt cx="10231374" cy="1166050"/>
          </a:xfrm>
        </p:grpSpPr>
        <p:sp>
          <p:nvSpPr>
            <p:cNvPr id="8" name="TextBox 8"/>
            <p:cNvSpPr/>
            <p:nvPr/>
          </p:nvSpPr>
          <p:spPr>
            <a:xfrm>
              <a:off x="1055751" y="2667572"/>
              <a:ext cx="10231374" cy="116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天的金额，次数已经给定。数够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次就可以停。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如果只给一个目标，就没法提前数出次数。每加一次，都得看总额够不够。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5751" y="4248722"/>
            <a:ext cx="10231374" cy="911162"/>
            <a:chOff x="1055751" y="4248722"/>
            <a:chExt cx="10231374" cy="911162"/>
          </a:xfrm>
        </p:grpSpPr>
        <p:sp>
          <p:nvSpPr>
            <p:cNvPr id="11" name="TextBox 11"/>
            <p:cNvSpPr/>
            <p:nvPr/>
          </p:nvSpPr>
          <p:spPr>
            <a:xfrm>
              <a:off x="1055751" y="4248722"/>
              <a:ext cx="10231374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每加一笔，都要检查新的总额。还没超过，就再加下一笔。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马上要做的级数求和，也是算完一项，就问一次：够了吗？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9971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4-9：求第一次超过 k 时的项数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41684"/>
            <a:ext cx="10812399" cy="1396936"/>
            <a:chOff x="674751" y="204168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每项是 1÷当前编号；输入整数 k（1≤k≤15），依次累加：</a:t>
              </a:r>
              <a:br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+ 1÷2 + 1÷3 + … + 1÷n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求最小的 n，使这个和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k，输出 n。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4041934"/>
            <a:ext cx="10812399" cy="977836"/>
            <a:chOff x="674751" y="404193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40419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n 是已经加入的项数，和整数求和中的输入 n 不同。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“等于 k”还不够；“最小”要求在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时停止。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93242" y="5702618"/>
            <a:ext cx="3546062" cy="264033"/>
            <a:chOff x="793242" y="5702618"/>
            <a:chExt cx="3546062" cy="264033"/>
          </a:xfrm>
        </p:grpSpPr>
        <p:sp>
          <p:nvSpPr>
            <p:cNvPr id="15" name="TextBox 15"/>
            <p:cNvSpPr/>
            <p:nvPr/>
          </p:nvSpPr>
          <p:spPr>
            <a:xfrm>
              <a:off x="793242" y="5702618"/>
              <a:ext cx="35460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4-9｜洛谷 P1035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2652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771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k=1 时，为什么加完第一项还不能停？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75034"/>
            <a:ext cx="10812399" cy="977836"/>
            <a:chOff x="674751" y="21750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750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加入第 1 项：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1，n=1。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1=1，没有严格超过目标，所以还要继续。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75209"/>
            <a:ext cx="10812399" cy="977836"/>
            <a:chOff x="674751" y="35752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752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加入第 2 项：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1+0.5=1.5，n=2。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1.5&gt;1，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目标，答案为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108734"/>
            <a:ext cx="10812399" cy="977836"/>
            <a:chOff x="674751" y="51087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1087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只要当前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还小于或等于 k，就应该再加一项。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输出的是项数 2，不是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1.5。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67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300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已经加了几项？总和到了多少？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51209"/>
            <a:ext cx="10812399" cy="558736"/>
            <a:chOff x="674751" y="20512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k：需要超过的目标，由输入确定，不在循环中改变。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2984659"/>
            <a:ext cx="10812399" cy="1150906"/>
            <a:chOff x="674751" y="2984659"/>
            <a:chExt cx="10812399" cy="1150906"/>
          </a:xfrm>
        </p:grpSpPr>
        <p:sp>
          <p:nvSpPr>
            <p:cNvPr id="10" name="TextBox 10"/>
            <p:cNvSpPr/>
            <p:nvPr/>
          </p:nvSpPr>
          <p:spPr>
            <a:xfrm>
              <a:off x="674751" y="2984659"/>
              <a:ext cx="10812399" cy="1150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4663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n=0：已经加入的项数。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起初一项也没加，所以是 0；下一项的分母将是 n+1。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441984"/>
            <a:ext cx="10812399" cy="1396936"/>
            <a:chOff x="674751" y="4441984"/>
            <a:chExt cx="10812399" cy="1396936"/>
          </a:xfrm>
        </p:grpSpPr>
        <p:sp>
          <p:nvSpPr>
            <p:cNvPr id="13" name="TextBox 13"/>
            <p:cNvSpPr/>
            <p:nvPr/>
          </p:nvSpPr>
          <p:spPr>
            <a:xfrm>
              <a:off x="674751" y="44419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double sum=0：已经加入的各项的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因为要保存小数，使用 double。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循环体结束时，n 项已加入，sum 就记录这 n 项的和。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341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25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要加 1÷n，为什么代码要写 1.0/n？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165509"/>
            <a:ext cx="5097399" cy="2368486"/>
            <a:chOff x="674751" y="2165509"/>
            <a:chExt cx="5097399" cy="2368486"/>
          </a:xfrm>
        </p:grpSpPr>
        <p:sp>
          <p:nvSpPr>
            <p:cNvPr id="8" name="TextBox 8"/>
            <p:cNvSpPr/>
            <p:nvPr/>
          </p:nvSpPr>
          <p:spPr>
            <a:xfrm>
              <a:off x="674751" y="2165509"/>
              <a:ext cx="5097399" cy="2368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1/n：两个操作数都是整数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，丢弃小数部分。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n=1：1/1=1。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n=2：1/2=0。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后续正整数 n&gt;1 时也是 0。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165509"/>
            <a:ext cx="5059299" cy="2368486"/>
            <a:chOff x="6446901" y="2165509"/>
            <a:chExt cx="5059299" cy="2368486"/>
          </a:xfrm>
        </p:grpSpPr>
        <p:sp>
          <p:nvSpPr>
            <p:cNvPr id="14" name="TextBox 14"/>
            <p:cNvSpPr/>
            <p:nvPr/>
          </p:nvSpPr>
          <p:spPr>
            <a:xfrm>
              <a:off x="6446901" y="2165509"/>
              <a:ext cx="5059299" cy="2368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1.0/n：有浮点操作数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执行浮点除法。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n=1：得到 1.0。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n=2：得到 0.5。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n=3：得到约 0.333333。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127784"/>
            <a:ext cx="10812399" cy="977836"/>
            <a:chOff x="674751" y="5127784"/>
            <a:chExt cx="10812399" cy="977836"/>
          </a:xfrm>
        </p:grpSpPr>
        <p:sp>
          <p:nvSpPr>
            <p:cNvPr id="20" name="TextBox 20"/>
            <p:cNvSpPr/>
            <p:nvPr/>
          </p:nvSpPr>
          <p:spPr>
            <a:xfrm>
              <a:off x="674751" y="51277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表达式先计算，再把结果加进 sum。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得到的 0 存到 double 中，也不会变回 0.5。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767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2657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本轮要加第几项？先改编号，再加进总和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9813" y="2457926"/>
            <a:ext cx="2003393" cy="815150"/>
            <a:chOff x="789813" y="2457926"/>
            <a:chExt cx="2003393" cy="815150"/>
          </a:xfrm>
        </p:grpSpPr>
        <p:sp>
          <p:nvSpPr>
            <p:cNvPr id="8" name="TextBox 8"/>
            <p:cNvSpPr/>
            <p:nvPr/>
          </p:nvSpPr>
          <p:spPr>
            <a:xfrm>
              <a:off x="789813" y="2457926"/>
              <a:ext cx="2003393" cy="815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n++;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sum += 1.0/n;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27776" y="2136934"/>
            <a:ext cx="5649849" cy="2368486"/>
            <a:chOff x="5827776" y="2136934"/>
            <a:chExt cx="5649849" cy="2368486"/>
          </a:xfrm>
        </p:grpSpPr>
        <p:sp>
          <p:nvSpPr>
            <p:cNvPr id="11" name="TextBox 11"/>
            <p:cNvSpPr/>
            <p:nvPr/>
          </p:nvSpPr>
          <p:spPr>
            <a:xfrm>
              <a:off x="5827776" y="2136934"/>
              <a:ext cx="5649849" cy="2368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起初 n=0；要加第 1 项，先让 n=1。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 n++ 后，n=1。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然后加入 1.0/1，也就是第 1 项。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下次 n 先变成 2，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再加入 1.0/2，也就是第 2 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880134"/>
            <a:ext cx="10812399" cy="977836"/>
            <a:chOff x="674751" y="4880134"/>
            <a:chExt cx="10812399" cy="977836"/>
          </a:xfrm>
        </p:grpSpPr>
        <p:sp>
          <p:nvSpPr>
            <p:cNvPr id="17" name="TextBox 17"/>
            <p:cNvSpPr/>
            <p:nvPr/>
          </p:nvSpPr>
          <p:spPr>
            <a:xfrm>
              <a:off x="674751" y="48801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如果把两条语句交换，第一次就会用 0 作分母。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顺序可不能反：先把 n 变成 1，才能算 1.0/1。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467451"/>
            <a:ext cx="9525" cy="707898"/>
          </a:xfrm>
          <a:custGeom>
            <a:avLst/>
            <a:gdLst/>
            <a:ahLst/>
            <a:cxnLst/>
            <a:rect l="l" t="t" r="r" b="b"/>
            <a:pathLst>
              <a:path w="9525" h="707898">
                <a:moveTo>
                  <a:pt x="0" y="0"/>
                </a:moveTo>
                <a:lnTo>
                  <a:pt x="0" y="707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6296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7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和还没超过 k，就再加下一项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813" y="2305526"/>
            <a:ext cx="2712720" cy="2015300"/>
            <a:chOff x="789813" y="2305526"/>
            <a:chExt cx="2712720" cy="2015300"/>
          </a:xfrm>
        </p:grpSpPr>
        <p:sp>
          <p:nvSpPr>
            <p:cNvPr id="8" name="TextBox 8"/>
            <p:cNvSpPr/>
            <p:nvPr/>
          </p:nvSpPr>
          <p:spPr>
            <a:xfrm>
              <a:off x="789813" y="2305526"/>
              <a:ext cx="2712720" cy="201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n=0;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sum=0;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(sum &lt;= k)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n++;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sum += 1.0/n;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27776" y="2365534"/>
            <a:ext cx="5649849" cy="1949386"/>
            <a:chOff x="5827776" y="2365534"/>
            <a:chExt cx="5649849" cy="1949386"/>
          </a:xfrm>
        </p:grpSpPr>
        <p:sp>
          <p:nvSpPr>
            <p:cNvPr id="15" name="TextBox 15"/>
            <p:cNvSpPr/>
            <p:nvPr/>
          </p:nvSpPr>
          <p:spPr>
            <a:xfrm>
              <a:off x="5827776" y="2365534"/>
              <a:ext cx="5649849" cy="1949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还没有超过目标，就要继续。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因此比较符号是 &lt;=。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每次判断用已经求出的和；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只加入下一项。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20" name="TextBox 20"/>
            <p:cNvSpPr/>
            <p:nvPr/>
          </p:nvSpPr>
          <p:spPr>
            <a:xfrm>
              <a:off x="674751" y="4994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循环结束后，sum&gt;k，此时 n 正好是已经加入的项数。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这里先写循环；读入 k 和输出 n 接着补上。</a:t>
              </a:r>
            </a:p>
          </p:txBody>
        </p:sp>
      </p:grpSp>
      <p:sp>
        <p:nvSpPr>
          <p:cNvPr id="25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665988" y="2315051"/>
            <a:ext cx="9525" cy="1908048"/>
          </a:xfrm>
          <a:custGeom>
            <a:avLst/>
            <a:gdLst/>
            <a:ahLst/>
            <a:cxnLst/>
            <a:rect l="l" t="t" r="r" b="b"/>
            <a:pathLst>
              <a:path w="9525" h="1908048">
                <a:moveTo>
                  <a:pt x="0" y="0"/>
                </a:moveTo>
                <a:lnTo>
                  <a:pt x="0" y="19080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6454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级数求和：完整程序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53101"/>
            <a:ext cx="3310985" cy="4053650"/>
            <a:chOff x="789813" y="1953101"/>
            <a:chExt cx="3310985" cy="4053650"/>
          </a:xfrm>
        </p:grpSpPr>
        <p:sp>
          <p:nvSpPr>
            <p:cNvPr id="8" name="TextBox 8"/>
            <p:cNvSpPr/>
            <p:nvPr/>
          </p:nvSpPr>
          <p:spPr>
            <a:xfrm>
              <a:off x="789813" y="1953101"/>
              <a:ext cx="3310985" cy="4053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k, n=0;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k;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(sum&lt;=k)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n++;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sum += 1.0/n;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n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70751" y="2136934"/>
            <a:ext cx="4706874" cy="3021425"/>
            <a:chOff x="6770751" y="2136934"/>
            <a:chExt cx="4706874" cy="3021425"/>
          </a:xfrm>
        </p:grpSpPr>
        <p:sp>
          <p:nvSpPr>
            <p:cNvPr id="22" name="TextBox 22"/>
            <p:cNvSpPr/>
            <p:nvPr/>
          </p:nvSpPr>
          <p:spPr>
            <a:xfrm>
              <a:off x="6770751" y="2136934"/>
              <a:ext cx="4706874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 sum，逐项累加。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 n，记录已经加几项。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1.0/n 使用浮点除法。</a:t>
              </a:r>
              <a:br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sum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k 后停止。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最后输出 n。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772656" y="4672965"/>
              <a:ext cx="47049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输出的是项数 n，而不是最后的和。</a:t>
              </a:r>
            </a:p>
          </p:txBody>
        </p:sp>
      </p:grpSp>
      <p:sp>
        <p:nvSpPr>
          <p:cNvPr id="29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4"/>
          <p:cNvSpPr/>
          <p:nvPr/>
        </p:nvSpPr>
        <p:spPr>
          <a:xfrm>
            <a:off x="665988" y="1962626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k=2，第一次超过发生在哪一轮？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1984534"/>
            <a:ext cx="10812399" cy="558736"/>
            <a:chOff x="674751" y="198453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1984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 n=0，sum=0；0≤2，进入循环。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32259"/>
            <a:ext cx="10812399" cy="558736"/>
            <a:chOff x="674751" y="28322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322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轮：n=1，加入 1.0/1，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 1，还要继续。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51359"/>
            <a:ext cx="10812399" cy="558736"/>
            <a:chOff x="674751" y="32513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51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轮：n=2，加入 1.0/2，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 1.5，还要继续。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70459"/>
            <a:ext cx="10812399" cy="558736"/>
            <a:chOff x="674751" y="36704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70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轮：n=3，加入 1.0/3，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 1.833333，还要继续。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222909"/>
            <a:ext cx="10812399" cy="558736"/>
            <a:chOff x="674751" y="422290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2229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轮：n=4，加入 1.0/4，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 2.083333，首次超过 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442109"/>
            <a:ext cx="10812399" cy="558736"/>
            <a:chOff x="674751" y="5442109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4421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再判断 sum≤2 不成立，退出循环，输出 4。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48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6246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为什么第一次超过，得到的就是最小项数？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每一项都是正数，加入下一项后，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一定增加。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我们从第 1 项开始，按顺序一项一项加入，没有跳过任何项。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37109"/>
            <a:ext cx="10812399" cy="977836"/>
            <a:chOff x="674751" y="35371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371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停止前的所有项数，对应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都还没有超过 k。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这次增加后首次超过，当前项数才第一次满足要求。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61109"/>
            <a:ext cx="10812399" cy="975074"/>
            <a:chOff x="674751" y="5061109"/>
            <a:chExt cx="10812399" cy="975074"/>
          </a:xfrm>
        </p:grpSpPr>
        <p:sp>
          <p:nvSpPr>
            <p:cNvPr id="14" name="TextBox 14"/>
            <p:cNvSpPr/>
            <p:nvPr/>
          </p:nvSpPr>
          <p:spPr>
            <a:xfrm>
              <a:off x="674751" y="5061109"/>
              <a:ext cx="10812399" cy="975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记录加入几项，sum 记录这几项的和。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前面的项数都试过，也都没达标。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目标时，得到的项数就是最小的。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4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675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教材把循环压成一行，动作藏在哪儿？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9813" y="2229326"/>
            <a:ext cx="6601301" cy="1234250"/>
            <a:chOff x="789813" y="2229326"/>
            <a:chExt cx="6601301" cy="1234250"/>
          </a:xfrm>
        </p:grpSpPr>
        <p:sp>
          <p:nvSpPr>
            <p:cNvPr id="8" name="TextBox 8"/>
            <p:cNvSpPr/>
            <p:nvPr/>
          </p:nvSpPr>
          <p:spPr>
            <a:xfrm>
              <a:off x="789813" y="2229326"/>
              <a:ext cx="6601301" cy="1234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n=0;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sum=0; sum&lt;=k; n++, sum+=1.0/n);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n;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870484"/>
            <a:ext cx="10812399" cy="1396936"/>
            <a:chOff x="674751" y="3870484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sum 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一次；② 判断 sum&lt;=k。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循环体只有一个分号，不做处理。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更新部分按逗号顺序：先 n++，再 sum+=1.0/n。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6656" y="5596890"/>
            <a:ext cx="10810494" cy="485394"/>
            <a:chOff x="676656" y="5596890"/>
            <a:chExt cx="10810494" cy="485394"/>
          </a:xfrm>
        </p:grpSpPr>
        <p:sp>
          <p:nvSpPr>
            <p:cNvPr id="16" name="TextBox 16"/>
            <p:cNvSpPr/>
            <p:nvPr/>
          </p:nvSpPr>
          <p:spPr>
            <a:xfrm>
              <a:off x="676656" y="5596890"/>
              <a:ext cx="1081049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这一行适合读懂教材写法；自己写题时，展开来更容易查错。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38851"/>
            <a:ext cx="9525" cy="1126998"/>
          </a:xfrm>
          <a:custGeom>
            <a:avLst/>
            <a:gdLst/>
            <a:ahLst/>
            <a:cxnLst/>
            <a:rect l="l" t="t" r="r" b="b"/>
            <a:pathLst>
              <a:path w="9525" h="1126998">
                <a:moveTo>
                  <a:pt x="0" y="0"/>
                </a:moveTo>
                <a:lnTo>
                  <a:pt x="0" y="1126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3692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6548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输入只有一个数，循环次数却不一定少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13109"/>
            <a:ext cx="10812399" cy="977836"/>
            <a:chOff x="674751" y="20131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131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如果答案为 N，就需要加入 N 项：时间 O(N)，额外空间 O(1)。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N 是实际答案，不能把循环次数直接当作输入 k。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98984"/>
            <a:ext cx="10812399" cy="977836"/>
            <a:chOff x="674751" y="32989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2989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 k 最大为 15，需要约 184 万次累加。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教材讨论的 k=20 已超出本题范围，次数会达到数亿量级。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48772"/>
            <a:ext cx="10812399" cy="1333024"/>
            <a:chOff x="674751" y="4648772"/>
            <a:chExt cx="10812399" cy="1333024"/>
          </a:xfrm>
        </p:grpSpPr>
        <p:sp>
          <p:nvSpPr>
            <p:cNvPr id="14" name="TextBox 14"/>
            <p:cNvSpPr/>
            <p:nvPr/>
          </p:nvSpPr>
          <p:spPr>
            <a:xfrm>
              <a:off x="674751" y="4648772"/>
              <a:ext cx="10812399" cy="13330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k 只有 1 到 15 这几种情况。可以先把每个 k 的答案算好，之后直接查。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这种做法叫“打表”，使用时查找已验证的记录。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它依赖有限的已知范围，不能代替对任意输入的算法。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18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67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条件和顺序改变后，程序还符合题意吗？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36934"/>
            <a:ext cx="10812399" cy="977836"/>
            <a:chOff x="674751" y="21369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369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把 while(sum&lt;=k) 改成 while(sum&lt;k)。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k=1 检查：在哪一步停止？得到的和是否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1？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94259"/>
            <a:ext cx="10812399" cy="977836"/>
            <a:chOff x="674751" y="35942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942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n 仍从 0 开始，先执行 sum+=1.0/n，再执行 n++。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第一次循环加入了什么？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如果目标变为“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不小于 k”，继续条件应怎样改？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先写下你的判断依据，再看下一页讲评。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291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7201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用最小例子，把每个判断说明白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9784"/>
            <a:ext cx="10812399" cy="977836"/>
            <a:chOff x="674751" y="20797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k=1，加入第 1 项后 sum=1，sum&lt;1 为假，输出 n=1。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只是等于 1，未满足原题的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，所以错误。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9959"/>
            <a:ext cx="10812399" cy="977836"/>
            <a:chOff x="674751" y="34799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99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首次计算使用 n=0，会以 0 作分母，不符合求和规则。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应先执行 n++，让第 1 项的分母变成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18234"/>
            <a:ext cx="10812399" cy="977836"/>
            <a:chOff x="674751" y="49182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182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若目标改成 sum≥k，那么 sum&lt;k 时才继续。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 k=1 的答案就是 1。条件符号要随题目目标改变。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248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056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每天都有奖励，奖励规则却会分组变化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496122"/>
            <a:ext cx="10231374" cy="911162"/>
            <a:chOff x="1055751" y="2496122"/>
            <a:chExt cx="10231374" cy="911162"/>
          </a:xfrm>
        </p:grpSpPr>
        <p:sp>
          <p:nvSpPr>
            <p:cNvPr id="8" name="TextBox 8"/>
            <p:cNvSpPr/>
            <p:nvPr/>
          </p:nvSpPr>
          <p:spPr>
            <a:xfrm>
              <a:off x="1055751" y="2496122"/>
              <a:ext cx="10231374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想象一张打卡奖励表：第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组只发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枚金币。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组连续发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枚；第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组连续发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枚……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5751" y="4143946"/>
            <a:ext cx="10231374" cy="1330262"/>
            <a:chOff x="1055751" y="4143946"/>
            <a:chExt cx="10231374" cy="1330262"/>
          </a:xfrm>
        </p:grpSpPr>
        <p:sp>
          <p:nvSpPr>
            <p:cNvPr id="11" name="TextBox 11"/>
            <p:cNvSpPr/>
            <p:nvPr/>
          </p:nvSpPr>
          <p:spPr>
            <a:xfrm>
              <a:off x="1055751" y="4143946"/>
              <a:ext cx="10231374" cy="1330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一组内，每天金额相同；换到新的一组，天数和金额一起改变。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k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天收到多少，得同时记住“当前这组”和“总共发了几天”。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比如只算前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7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天，最后一组可能还没发完就该停。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681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4-10：国王发金币，前 k 天一共拿到多少？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03584"/>
            <a:ext cx="10812399" cy="558736"/>
            <a:chOff x="674751" y="20035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k（1≤k≤10000），求前 k 天收到的金币总数。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051" y="2879884"/>
            <a:ext cx="1187482" cy="1545050"/>
            <a:chOff x="789051" y="2879884"/>
            <a:chExt cx="1187482" cy="1545050"/>
          </a:xfrm>
        </p:grpSpPr>
        <p:sp>
          <p:nvSpPr>
            <p:cNvPr id="10" name="TextBox 10"/>
            <p:cNvSpPr/>
            <p:nvPr/>
          </p:nvSpPr>
          <p:spPr>
            <a:xfrm>
              <a:off x="7890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10858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2291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90956" y="4072890"/>
              <a:ext cx="9842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天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46451" y="2879884"/>
            <a:ext cx="1340167" cy="1545050"/>
            <a:chOff x="2846451" y="2879884"/>
            <a:chExt cx="1340167" cy="1545050"/>
          </a:xfrm>
        </p:grpSpPr>
        <p:sp>
          <p:nvSpPr>
            <p:cNvPr id="15" name="TextBox 15"/>
            <p:cNvSpPr/>
            <p:nvPr/>
          </p:nvSpPr>
          <p:spPr>
            <a:xfrm>
              <a:off x="28464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28670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147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30198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6675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848356" y="4072890"/>
              <a:ext cx="13382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2、3 天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56276" y="2879884"/>
            <a:ext cx="1792224" cy="1545050"/>
            <a:chOff x="5256276" y="2879884"/>
            <a:chExt cx="1792224" cy="1545050"/>
          </a:xfrm>
        </p:grpSpPr>
        <p:sp>
          <p:nvSpPr>
            <p:cNvPr id="22" name="TextBox 22"/>
            <p:cNvSpPr/>
            <p:nvPr/>
          </p:nvSpPr>
          <p:spPr>
            <a:xfrm>
              <a:off x="5256276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52768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59245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65722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54296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0773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250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5258181" y="4072890"/>
              <a:ext cx="16923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4、5、6 天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99451" y="2879884"/>
            <a:ext cx="2439924" cy="1545050"/>
            <a:chOff x="7799451" y="2879884"/>
            <a:chExt cx="2439924" cy="1545050"/>
          </a:xfrm>
        </p:grpSpPr>
        <p:sp>
          <p:nvSpPr>
            <p:cNvPr id="31" name="TextBox 31"/>
            <p:cNvSpPr/>
            <p:nvPr/>
          </p:nvSpPr>
          <p:spPr>
            <a:xfrm>
              <a:off x="77994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</a:t>
              </a:r>
            </a:p>
          </p:txBody>
        </p:sp>
        <p:sp>
          <p:nvSpPr>
            <p:cNvPr id="32" name="Ellipse 32"/>
            <p:cNvSpPr/>
            <p:nvPr/>
          </p:nvSpPr>
          <p:spPr>
            <a:xfrm>
              <a:off x="78200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4677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91154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97631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6" name="TextBox 36"/>
            <p:cNvSpPr/>
            <p:nvPr/>
          </p:nvSpPr>
          <p:spPr>
            <a:xfrm>
              <a:off x="79728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86205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92682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99159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7801356" y="4072890"/>
              <a:ext cx="2171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7、8、9、10 天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4751" y="5003959"/>
            <a:ext cx="10812399" cy="977836"/>
            <a:chOff x="674751" y="5003959"/>
            <a:chExt cx="10812399" cy="977836"/>
          </a:xfrm>
        </p:grpSpPr>
        <p:sp>
          <p:nvSpPr>
            <p:cNvPr id="42" name="TextBox 42"/>
            <p:cNvSpPr/>
            <p:nvPr/>
          </p:nvSpPr>
          <p:spPr>
            <a:xfrm>
              <a:off x="674751" y="50039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一个圆表示一天；圆中的数字表示当天发的金币数。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i 轮的“天数”和“每天金额”都是 i，但含义不同。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6949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6246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k=7：最后一轮可能只进行一部分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127409"/>
            <a:ext cx="10812399" cy="1396936"/>
            <a:chOff x="674751" y="2127409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轮：1 天，每天 1 枚，总共 1 枚。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轮：2 天，每天 2 枚，总共 4 枚。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轮：3 天，每天 3 枚，总共 9 枚。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946684"/>
            <a:ext cx="10812399" cy="977836"/>
            <a:chOff x="674751" y="394668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9466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前三轮已发 1+2+3=6 天，总共 1+4+9=14 枚。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7 天进入第 4 轮，只发当天的 4 枚，就到达目标天数。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413534"/>
            <a:ext cx="10812399" cy="558736"/>
            <a:chOff x="674751" y="541353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413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因此输出 14+4=18，不能把第 4 轮的 4 天全部算进去。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105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72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哪些数每轮重来，哪些数要一直记着？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i：当前轮次。第 i 轮持续 i 天，每天发 i 枚。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j：本轮第几天。每进入新一轮，j 从 1 重新开始。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56134"/>
            <a:ext cx="10812399" cy="977836"/>
            <a:chOff x="674751" y="33561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561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day：全程已经发了多少天，初值为 0，不能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重置。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coin：全程已经发了多少金币，初值为 0，持续累加。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718209"/>
            <a:ext cx="10812399" cy="1396936"/>
            <a:chOff x="674751" y="471820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71820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k：目标天数，从输入读入。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只记录当前一轮，day 记录整个过程；二者不能混用。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这些变量都是整数，本题范围内 int 可以保存。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629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342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先数第几轮，再数这一轮的每一天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89813" y="2324576"/>
            <a:ext cx="4507420" cy="1691450"/>
            <a:chOff x="789813" y="2324576"/>
            <a:chExt cx="4507420" cy="1691450"/>
          </a:xfrm>
        </p:grpSpPr>
        <p:sp>
          <p:nvSpPr>
            <p:cNvPr id="8" name="TextBox 8"/>
            <p:cNvSpPr/>
            <p:nvPr/>
          </p:nvSpPr>
          <p:spPr>
            <a:xfrm>
              <a:off x="789813" y="2324576"/>
              <a:ext cx="4507420" cy="1691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i=1; 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j=1; j&lt;=i; j++) {</a:t>
              </a:r>
              <a:br/>
              <a:r>
                <a:rPr lang="zh-CN" sz="202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 xml:space="preserve">        // 处理一天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42201" y="2175034"/>
            <a:ext cx="4525899" cy="2368486"/>
            <a:chOff x="6942201" y="2175034"/>
            <a:chExt cx="4525899" cy="2368486"/>
          </a:xfrm>
        </p:grpSpPr>
        <p:sp>
          <p:nvSpPr>
            <p:cNvPr id="14" name="TextBox 14"/>
            <p:cNvSpPr/>
            <p:nvPr/>
          </p:nvSpPr>
          <p:spPr>
            <a:xfrm>
              <a:off x="6942201" y="2175034"/>
              <a:ext cx="4525899" cy="23684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i=1：内层执行 1 天。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i=2：j 重新从 1 开始，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内层执行 2 天。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本轮结束后，外层 i++，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进入下一轮。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213509"/>
            <a:ext cx="10812399" cy="887825"/>
            <a:chOff x="674751" y="5213509"/>
            <a:chExt cx="10812399" cy="887825"/>
          </a:xfrm>
        </p:grpSpPr>
        <p:sp>
          <p:nvSpPr>
            <p:cNvPr id="20" name="TextBox 20"/>
            <p:cNvSpPr/>
            <p:nvPr/>
          </p:nvSpPr>
          <p:spPr>
            <a:xfrm>
              <a:off x="674751" y="5213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外层暂时不写结束条件；等数到第 k 天，再主动结束。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6656" y="56826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这段只安排“轮”和“天”；发到第 k 天还需要主动停下。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665988" y="2334101"/>
            <a:ext cx="9525" cy="612648"/>
          </a:xfrm>
          <a:custGeom>
            <a:avLst/>
            <a:gdLst/>
            <a:ahLst/>
            <a:cxnLst/>
            <a:rect l="l" t="t" r="r" b="b"/>
            <a:pathLst>
              <a:path w="9525" h="612648">
                <a:moveTo>
                  <a:pt x="0" y="0"/>
                </a:moveTo>
                <a:lnTo>
                  <a:pt x="0" y="61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665988" y="3305651"/>
            <a:ext cx="9525" cy="612648"/>
          </a:xfrm>
          <a:custGeom>
            <a:avLst/>
            <a:gdLst/>
            <a:ahLst/>
            <a:cxnLst/>
            <a:rect l="l" t="t" r="r" b="b"/>
            <a:pathLst>
              <a:path w="9525" h="612648">
                <a:moveTo>
                  <a:pt x="0" y="0"/>
                </a:moveTo>
                <a:lnTo>
                  <a:pt x="0" y="61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815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一天要做三件事：发金币、记天数、查终点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89813" y="2457926"/>
            <a:ext cx="2441543" cy="1881950"/>
            <a:chOff x="789813" y="2457926"/>
            <a:chExt cx="2441543" cy="1881950"/>
          </a:xfrm>
        </p:grpSpPr>
        <p:sp>
          <p:nvSpPr>
            <p:cNvPr id="8" name="TextBox 8"/>
            <p:cNvSpPr/>
            <p:nvPr/>
          </p:nvSpPr>
          <p:spPr>
            <a:xfrm>
              <a:off x="789813" y="2457926"/>
              <a:ext cx="2441543" cy="1881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coin += i;</a:t>
              </a:r>
            </a:p>
            <a:p>
              <a:pPr algn="l">
                <a:lnSpc>
                  <a:spcPts val="2550"/>
                </a:lnSpc>
                <a:spcBef>
                  <a:spcPts val="750"/>
                </a:spcBef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day++;</a:t>
              </a:r>
            </a:p>
            <a:p>
              <a:pPr algn="l">
                <a:lnSpc>
                  <a:spcPts val="2550"/>
                </a:lnSpc>
                <a:spcBef>
                  <a:spcPts val="750"/>
                </a:spcBef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(day == k) {</a:t>
              </a:r>
              <a:br/>
              <a:r>
                <a:rPr lang="zh-CN" sz="202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 xml:space="preserve">    // 输出并结束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27776" y="2136934"/>
            <a:ext cx="5649849" cy="2501837"/>
            <a:chOff x="5827776" y="2136934"/>
            <a:chExt cx="5649849" cy="2501837"/>
          </a:xfrm>
        </p:grpSpPr>
        <p:sp>
          <p:nvSpPr>
            <p:cNvPr id="14" name="TextBox 14"/>
            <p:cNvSpPr/>
            <p:nvPr/>
          </p:nvSpPr>
          <p:spPr>
            <a:xfrm>
              <a:off x="5827776" y="2136934"/>
              <a:ext cx="564984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当天发 i 枚，加到 coin。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处理完一天，让 day 增加 1。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day==k，说明目标天数已完成。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这时 coin 包含前 k 天的金币，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可以输出并结束。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213509"/>
            <a:ext cx="10812399" cy="887825"/>
            <a:chOff x="674751" y="5213509"/>
            <a:chExt cx="10812399" cy="887825"/>
          </a:xfrm>
        </p:grpSpPr>
        <p:sp>
          <p:nvSpPr>
            <p:cNvPr id="20" name="TextBox 20"/>
            <p:cNvSpPr/>
            <p:nvPr/>
          </p:nvSpPr>
          <p:spPr>
            <a:xfrm>
              <a:off x="674751" y="5213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检查在当天更新以后进行，才能把第 k 天的金币算进去。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6656" y="56826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把这段放在内层循环里，才是在逐日发金币。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665988" y="2467451"/>
            <a:ext cx="9525" cy="1126998"/>
          </a:xfrm>
          <a:custGeom>
            <a:avLst/>
            <a:gdLst/>
            <a:ahLst/>
            <a:cxnLst/>
            <a:rect l="l" t="t" r="r" b="b"/>
            <a:pathLst>
              <a:path w="9525" h="1126998">
                <a:moveTo>
                  <a:pt x="0" y="0"/>
                </a:moveTo>
                <a:lnTo>
                  <a:pt x="0" y="1126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8629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金币完整程序（1/2）：输入与逐日累计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9813" y="2086451"/>
            <a:ext cx="5105686" cy="2834450"/>
            <a:chOff x="789813" y="2086451"/>
            <a:chExt cx="5105686" cy="2834450"/>
          </a:xfrm>
        </p:grpSpPr>
        <p:sp>
          <p:nvSpPr>
            <p:cNvPr id="8" name="TextBox 8"/>
            <p:cNvSpPr/>
            <p:nvPr/>
          </p:nvSpPr>
          <p:spPr>
            <a:xfrm>
              <a:off x="789813" y="2086451"/>
              <a:ext cx="5105686" cy="2834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k, day=0, coin=0;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k;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i=1; 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j=1; j&lt;=i; j++)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coin += 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day++;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380351" y="2175034"/>
            <a:ext cx="4116324" cy="2501837"/>
            <a:chOff x="7380351" y="2175034"/>
            <a:chExt cx="4116324" cy="2501837"/>
          </a:xfrm>
        </p:grpSpPr>
        <p:sp>
          <p:nvSpPr>
            <p:cNvPr id="18" name="TextBox 18"/>
            <p:cNvSpPr/>
            <p:nvPr/>
          </p:nvSpPr>
          <p:spPr>
            <a:xfrm>
              <a:off x="7380351" y="2175034"/>
              <a:ext cx="4116324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 和 coin 在循环外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准备，保留全程累计值。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每次内层执行，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只处理一天。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接着判断是否到达 k。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90956" y="5492115"/>
            <a:ext cx="7092696" cy="352044"/>
            <a:chOff x="790956" y="5492115"/>
            <a:chExt cx="7092696" cy="352044"/>
          </a:xfrm>
        </p:grpSpPr>
        <p:sp>
          <p:nvSpPr>
            <p:cNvPr id="24" name="TextBox 24"/>
            <p:cNvSpPr/>
            <p:nvPr/>
          </p:nvSpPr>
          <p:spPr>
            <a:xfrm>
              <a:off x="790956" y="5492115"/>
              <a:ext cx="70926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这里先把每天的金币和天数记好；接着判断该不该停。</a:t>
              </a:r>
            </a:p>
          </p:txBody>
        </p:sp>
      </p:grpSp>
      <p:sp>
        <p:nvSpPr>
          <p:cNvPr id="26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4"/>
          <p:cNvSpPr/>
          <p:nvPr/>
        </p:nvSpPr>
        <p:spPr>
          <a:xfrm>
            <a:off x="665988" y="2095976"/>
            <a:ext cx="9525" cy="2727198"/>
          </a:xfrm>
          <a:custGeom>
            <a:avLst/>
            <a:gdLst/>
            <a:ahLst/>
            <a:cxnLst/>
            <a:rect l="l" t="t" r="r" b="b"/>
            <a:pathLst>
              <a:path w="9525" h="2727198">
                <a:moveTo>
                  <a:pt x="0" y="0"/>
                </a:moveTo>
                <a:lnTo>
                  <a:pt x="0" y="27271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5"/>
          <p:cNvSpPr/>
          <p:nvPr/>
        </p:nvSpPr>
        <p:spPr>
          <a:xfrm>
            <a:off x="838200" y="51612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金币完整程序（2/2）：到达目标后输出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9813" y="2267426"/>
            <a:ext cx="5554408" cy="2224850"/>
            <a:chOff x="789813" y="2267426"/>
            <a:chExt cx="5554408" cy="2224850"/>
          </a:xfrm>
        </p:grpSpPr>
        <p:sp>
          <p:nvSpPr>
            <p:cNvPr id="8" name="TextBox 8"/>
            <p:cNvSpPr/>
            <p:nvPr/>
          </p:nvSpPr>
          <p:spPr>
            <a:xfrm>
              <a:off x="789813" y="2267426"/>
              <a:ext cx="5554408" cy="2224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(day==k)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cout &lt;&lt; coin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380351" y="2175034"/>
            <a:ext cx="4116324" cy="2920937"/>
            <a:chOff x="7380351" y="2175034"/>
            <a:chExt cx="4116324" cy="2920937"/>
          </a:xfrm>
        </p:grpSpPr>
        <p:sp>
          <p:nvSpPr>
            <p:cNvPr id="16" name="TextBox 16"/>
            <p:cNvSpPr/>
            <p:nvPr/>
          </p:nvSpPr>
          <p:spPr>
            <a:xfrm>
              <a:off x="7380351" y="2175034"/>
              <a:ext cx="4116324" cy="29209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day==k 时，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k 天已经算入 coin。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输出累计金币总数。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main 中的 return 0;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结束整个程序，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不会继续本轮剩余天数。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90956" y="5492115"/>
            <a:ext cx="7100316" cy="352044"/>
            <a:chOff x="790956" y="5492115"/>
            <a:chExt cx="7100316" cy="352044"/>
          </a:xfrm>
        </p:grpSpPr>
        <p:sp>
          <p:nvSpPr>
            <p:cNvPr id="23" name="TextBox 23"/>
            <p:cNvSpPr/>
            <p:nvPr/>
          </p:nvSpPr>
          <p:spPr>
            <a:xfrm>
              <a:off x="790956" y="5492115"/>
              <a:ext cx="7100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和上一页接起来，才是一段能直接运行的程序。</a:t>
              </a:r>
            </a:p>
          </p:txBody>
        </p:sp>
      </p:grpSp>
      <p:sp>
        <p:nvSpPr>
          <p:cNvPr id="27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276951"/>
            <a:ext cx="9525" cy="2117598"/>
          </a:xfrm>
          <a:custGeom>
            <a:avLst/>
            <a:gdLst/>
            <a:ahLst/>
            <a:cxnLst/>
            <a:rect l="l" t="t" r="r" b="b"/>
            <a:pathLst>
              <a:path w="9525" h="2117598">
                <a:moveTo>
                  <a:pt x="0" y="0"/>
                </a:moveTo>
                <a:lnTo>
                  <a:pt x="0" y="21175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51977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k=7：先跟踪前三轮的六天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60734"/>
            <a:ext cx="10812399" cy="558736"/>
            <a:chOff x="674751" y="206073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i=1，j=1：coin=0+1=1，day=1，还未到 7。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3022759"/>
            <a:ext cx="10812399" cy="558736"/>
            <a:chOff x="674751" y="30227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3022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i=2，j=1：coin=1+2=3，day=2。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41859"/>
            <a:ext cx="10812399" cy="558736"/>
            <a:chOff x="674751" y="34418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4418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i=2，j=2：coin=3+2=5，day=3。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394359"/>
            <a:ext cx="10812399" cy="558736"/>
            <a:chOff x="674751" y="43943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394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i=3，j=1：coin=5+3=8，day=4。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813459"/>
            <a:ext cx="10812399" cy="558736"/>
            <a:chOff x="674751" y="48134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813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i=3，j=2：coin=8+3=11，day=5。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i=3，j=3：coin=11+3=14，day=6，仍未到 7。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757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1343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 7 天：第 4 轮的第 1 天就要结束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41684"/>
            <a:ext cx="10812399" cy="977836"/>
            <a:chOff x="674751" y="20416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上一轮结束：coin=14，day=6。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 i 变成 4，新的内层 j 从 1 开始。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94234"/>
            <a:ext cx="10812399" cy="977836"/>
            <a:chOff x="674751" y="33942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942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coin+=i：coin=14+4=18。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day++：day=7。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37259"/>
            <a:ext cx="10812399" cy="977836"/>
            <a:chOff x="674751" y="473725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372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day==k 成立 → 输出 18 → main 执行 return 0;。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不会走到 2，后面三天的金币不会被加入。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143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4915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 return 0; 换成 break;，够不够？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222659"/>
            <a:ext cx="5097399" cy="2501837"/>
            <a:chOff x="674751" y="2222659"/>
            <a:chExt cx="5097399" cy="2501837"/>
          </a:xfrm>
        </p:grpSpPr>
        <p:sp>
          <p:nvSpPr>
            <p:cNvPr id="8" name="TextBox 8"/>
            <p:cNvSpPr/>
            <p:nvPr/>
          </p:nvSpPr>
          <p:spPr>
            <a:xfrm>
              <a:off x="674751" y="2222659"/>
              <a:ext cx="509739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break; 在内层循环中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只结束最近的这一层循环。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这里会结束当前轮的 j 循环，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 i 仍会进入下一轮。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不能单靠它结束整个程序。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222659"/>
            <a:ext cx="5059299" cy="2501837"/>
            <a:chOff x="6446901" y="2222659"/>
            <a:chExt cx="5059299" cy="2501837"/>
          </a:xfrm>
        </p:grpSpPr>
        <p:sp>
          <p:nvSpPr>
            <p:cNvPr id="14" name="TextBox 14"/>
            <p:cNvSpPr/>
            <p:nvPr/>
          </p:nvSpPr>
          <p:spPr>
            <a:xfrm>
              <a:off x="6446901" y="2222659"/>
              <a:ext cx="505929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return 0; 在 main 中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 main，正常结束程序。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所有后续循环都不再执行。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这里的目标就是全部结束，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所以选择它。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5451634"/>
            <a:ext cx="10812399" cy="558736"/>
            <a:chOff x="674751" y="5451634"/>
            <a:chExt cx="10812399" cy="558736"/>
          </a:xfrm>
        </p:grpSpPr>
        <p:sp>
          <p:nvSpPr>
            <p:cNvPr id="20" name="TextBox 20"/>
            <p:cNvSpPr/>
            <p:nvPr/>
          </p:nvSpPr>
          <p:spPr>
            <a:xfrm>
              <a:off x="674751" y="54516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看到 break，先找它管哪层循环；return 0; 写在 main 中，就会结束程序。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0249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27151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用最小天数和整轮末尾验证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55984"/>
            <a:ext cx="10812399" cy="558736"/>
            <a:chOff x="674751" y="21559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k=1：第一天就满足 day==k，输出 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575084"/>
            <a:ext cx="10812399" cy="558736"/>
            <a:chOff x="674751" y="257508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5750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k=6：恰好结束第三轮，输出 1+4+9=14。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994184"/>
            <a:ext cx="10812399" cy="558736"/>
            <a:chOff x="674751" y="299418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9941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k=7：第四轮只执行一天，输出 18。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413284"/>
            <a:ext cx="10812399" cy="558736"/>
            <a:chOff x="674751" y="341328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4132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k=10：恰好结束第四轮，输出 14+4×4=30。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6" name="TextBox 16"/>
            <p:cNvSpPr/>
            <p:nvPr/>
          </p:nvSpPr>
          <p:spPr>
            <a:xfrm>
              <a:off x="674751" y="48610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每发完一天都检查 day==k。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因此是否停止，只看目标天数，不要求完整走完当前轮。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353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金币循环练习：从变量含义找依据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输入 k=4，应该输出什么？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请写出前四天每天得到的金币数。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0434"/>
            <a:ext cx="10812399" cy="977836"/>
            <a:chOff x="674751" y="34704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0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内层循环中把 coin+=i 改成 coin+=j，是否正确？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和 j 在这一轮分别表示什么？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610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如果每次外层循环开始时都写 day=0，会发生什么？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先说明理由，讲评在下一页。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91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342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金币练习：为什么 day 不能每轮清零？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89309"/>
            <a:ext cx="10812399" cy="977836"/>
            <a:chOff x="674751" y="20893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893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前四天分别发 1、2、2、3 枚，输出 1+2+2+3=8。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天是第 3 轮的第 1 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0434"/>
            <a:ext cx="10812399" cy="977836"/>
            <a:chOff x="674751" y="34704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04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coin+=j 不正确：j 是本轮第几天，不是当天金币数。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i 轮每一天都发 i 枚；金额不会随 j 在本轮内增加。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80134"/>
            <a:ext cx="10812399" cy="977836"/>
            <a:chOff x="674751" y="48801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801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③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重置 day，会丢掉前面所有已发天数。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 day==k 比较的就不再是“全程第 k 天”，停止位置错误。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010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056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双层循环，不一定就是平方次数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55984"/>
            <a:ext cx="10812399" cy="977836"/>
            <a:chOff x="674751" y="21559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每次内层执行，对应全程中的一天，让 day 增加 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 从 0 一直增加到 k，随后程序立即结束。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18059"/>
            <a:ext cx="10812399" cy="977836"/>
            <a:chOff x="674751" y="35180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主要处理动作一共执行 k 次，因此时间 O(k)。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只使用固定几个变量，额外空间 O(1)。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13484"/>
            <a:ext cx="10812399" cy="977836"/>
            <a:chOff x="674751" y="50134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0134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k≤10000；最后一轮可能只执行一部分。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估计次数时，看实际执行的动作，不能只数循环有几层。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91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627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袋子容量有限，什么数可以放进去？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486596"/>
            <a:ext cx="10231374" cy="911162"/>
            <a:chOff x="1055751" y="2486596"/>
            <a:chExt cx="10231374" cy="911162"/>
          </a:xfrm>
        </p:grpSpPr>
        <p:sp>
          <p:nvSpPr>
            <p:cNvPr id="8" name="TextBox 8"/>
            <p:cNvSpPr/>
            <p:nvPr/>
          </p:nvSpPr>
          <p:spPr>
            <a:xfrm>
              <a:off x="1055751" y="2486596"/>
              <a:ext cx="10231374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收拾书包时，挑出想带的东西，还得看看包里能不能装下。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下面做一个数字游戏：只收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，而且装入数字的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不能超过容量。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5751" y="3953446"/>
            <a:ext cx="10231374" cy="1330262"/>
            <a:chOff x="1055751" y="3953446"/>
            <a:chExt cx="10231374" cy="1330262"/>
          </a:xfrm>
        </p:grpSpPr>
        <p:sp>
          <p:nvSpPr>
            <p:cNvPr id="11" name="TextBox 11"/>
            <p:cNvSpPr/>
            <p:nvPr/>
          </p:nvSpPr>
          <p:spPr>
            <a:xfrm>
              <a:off x="1055751" y="3953446"/>
              <a:ext cx="10231374" cy="13302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拿到一个候选数，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先检查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它是不是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符合要求，再试算：把它加进去，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会不会超出限制？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确认能装下，再记下新的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与个数。还没决定收下的数，不能先算进口袋。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581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4-13：从小到大，把质数依次装入口袋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60734"/>
            <a:ext cx="10812399" cy="1396936"/>
            <a:chOff x="674751" y="206073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2 开始，依次检查自然数。遇到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，就尝试装入口袋。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口袋的负载量是已装数字之和，不能超过输入的容量 L。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数据范围：1≤L≤100000。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908584"/>
            <a:ext cx="10812399" cy="1396936"/>
            <a:chOff x="674751" y="3908584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9085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先按升序输出装入的每个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，再输出装入的个数。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每个数字单独一行；数字之间用换行，不额外留空行。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如果一个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也没装入，就只输出个数 0。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3242" y="5731192"/>
            <a:ext cx="5463445" cy="264033"/>
            <a:chOff x="793242" y="5731192"/>
            <a:chExt cx="5463445" cy="264033"/>
          </a:xfrm>
        </p:grpSpPr>
        <p:sp>
          <p:nvSpPr>
            <p:cNvPr id="16" name="TextBox 16"/>
            <p:cNvSpPr/>
            <p:nvPr/>
          </p:nvSpPr>
          <p:spPr>
            <a:xfrm>
              <a:off x="793242" y="5731192"/>
              <a:ext cx="54634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4-13｜洛谷 P5723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6199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4223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9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块饼干能每组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块分完，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7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块呢？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051" y="2077020"/>
            <a:ext cx="10698099" cy="973074"/>
            <a:chOff x="789051" y="2077020"/>
            <a:chExt cx="10698099" cy="973074"/>
          </a:xfrm>
        </p:grpSpPr>
        <p:sp>
          <p:nvSpPr>
            <p:cNvPr id="8" name="TextBox 8"/>
            <p:cNvSpPr/>
            <p:nvPr/>
          </p:nvSpPr>
          <p:spPr>
            <a:xfrm>
              <a:off x="789051" y="2077020"/>
              <a:ext cx="10698099" cy="973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616"/>
                </a:lnSpc>
              </a:pP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÷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没有余数，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就是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9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的正因子。正因子是能整除这个数的正整数。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118009"/>
            <a:ext cx="5974556" cy="2077689"/>
            <a:chOff x="674751" y="3118009"/>
            <a:chExt cx="5974556" cy="2077689"/>
          </a:xfrm>
        </p:grpSpPr>
        <p:sp>
          <p:nvSpPr>
            <p:cNvPr id="10" name="TextBox 10"/>
            <p:cNvSpPr/>
            <p:nvPr/>
          </p:nvSpPr>
          <p:spPr>
            <a:xfrm>
              <a:off x="674751" y="311800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2：正因子只有 1、2。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037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3：正因子只有 1、3。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228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5：正因子只有 1、5。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89051" y="4439222"/>
              <a:ext cx="5860256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大于 1，正因子只有 1 和自身，叫质数。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3118009"/>
            <a:ext cx="5059299" cy="1816036"/>
            <a:chOff x="6446901" y="3118009"/>
            <a:chExt cx="5059299" cy="1816036"/>
          </a:xfrm>
        </p:grpSpPr>
        <p:sp>
          <p:nvSpPr>
            <p:cNvPr id="15" name="TextBox 15"/>
            <p:cNvSpPr/>
            <p:nvPr/>
          </p:nvSpPr>
          <p:spPr>
            <a:xfrm>
              <a:off x="6446901" y="3118009"/>
              <a:ext cx="5059299" cy="18160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 的正因子有 1、3、9。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大于 1 且有其他因子，叫合数。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不满足“大于 1”，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既不是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，也不是合数。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5251609"/>
            <a:ext cx="10812399" cy="558736"/>
            <a:chOff x="674751" y="5251609"/>
            <a:chExt cx="10812399" cy="558736"/>
          </a:xfrm>
        </p:grpSpPr>
        <p:sp>
          <p:nvSpPr>
            <p:cNvPr id="20" name="TextBox 20"/>
            <p:cNvSpPr/>
            <p:nvPr/>
          </p:nvSpPr>
          <p:spPr>
            <a:xfrm>
              <a:off x="674751" y="52516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i%j==0 表示 i 除以 j 的余数为 0，即 j 能整除 i。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781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先尝试所有“中间的因子”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32159"/>
            <a:ext cx="10812399" cy="977836"/>
            <a:chOff x="674751" y="20321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对候选整数 i，从 j=2 到 j=i-1，检查 i%j 是否为 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和 i 自身本来就是因子，不参加这次试除。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46609"/>
            <a:ext cx="10812399" cy="977836"/>
            <a:chOff x="674751" y="33466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466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i=9：9%2≠0；检查到 j=3 时，9%3=0。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发现一个中间因子，就能确定 9 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，不必继续试。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37259"/>
            <a:ext cx="10812399" cy="977836"/>
            <a:chOff x="674751" y="473725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372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i=7：j=2、3、4、5、6 都不能整除 7，所以 7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这个基础方法可以判断，但大数需要检查很多候选因子。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4677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151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因子为什么成对出现？看 36 的因子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27201" y="2044065"/>
            <a:ext cx="2987707" cy="2632805"/>
            <a:chOff x="1227201" y="2044065"/>
            <a:chExt cx="2987707" cy="2632805"/>
          </a:xfrm>
        </p:grpSpPr>
        <p:sp>
          <p:nvSpPr>
            <p:cNvPr id="8" name="TextBox 8"/>
            <p:cNvSpPr/>
            <p:nvPr/>
          </p:nvSpPr>
          <p:spPr>
            <a:xfrm>
              <a:off x="1227201" y="21940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857375" y="23336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324481" y="20440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732276" y="219408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36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27201" y="27084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857375" y="284797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324481" y="255841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32276" y="270843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18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227201" y="32227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857375" y="33623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2324481" y="30727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732276" y="322278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227201" y="37371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1857375" y="387667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2324481" y="358711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732276" y="37371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227201" y="42514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1857375" y="43910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2324481" y="41014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3732276" y="42514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827776" y="2146459"/>
            <a:ext cx="5649849" cy="2501837"/>
            <a:chOff x="5827776" y="2146459"/>
            <a:chExt cx="5649849" cy="2501837"/>
          </a:xfrm>
        </p:grpSpPr>
        <p:sp>
          <p:nvSpPr>
            <p:cNvPr id="29" name="TextBox 29"/>
            <p:cNvSpPr/>
            <p:nvPr/>
          </p:nvSpPr>
          <p:spPr>
            <a:xfrm>
              <a:off x="5827776" y="2146459"/>
              <a:ext cx="5649849" cy="25018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每一对相乘，都得到 36。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6×6=36，所以 36 的平方根是 6。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平方根：乘自己得到原数的非负数。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两个因子若都大于 6，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乘积就会大于 36，不可能成对。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74751" y="5270659"/>
            <a:ext cx="10812399" cy="558736"/>
            <a:chOff x="674751" y="5270659"/>
            <a:chExt cx="10812399" cy="558736"/>
          </a:xfrm>
        </p:grpSpPr>
        <p:sp>
          <p:nvSpPr>
            <p:cNvPr id="35" name="TextBox 35"/>
            <p:cNvSpPr/>
            <p:nvPr/>
          </p:nvSpPr>
          <p:spPr>
            <a:xfrm>
              <a:off x="674751" y="52706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每一对因子中，至少一个不大于平方根。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4943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试除到平方根就够了，等号不能丢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51209"/>
            <a:ext cx="10812399" cy="977836"/>
            <a:chOff x="674751" y="20512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 i 是合数，就有一对中间因子；其中一个不大于平方根。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所以从 2 试到平方根，可以找到合数的因子。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29476"/>
            <a:ext cx="10812399" cy="999744"/>
            <a:chOff x="674751" y="3429476"/>
            <a:chExt cx="10812399" cy="999744"/>
          </a:xfrm>
        </p:grpSpPr>
        <p:sp>
          <p:nvSpPr>
            <p:cNvPr id="11" name="TextBox 11"/>
            <p:cNvSpPr txBox="1"/>
            <p:nvPr/>
          </p:nvSpPr>
          <p:spPr>
            <a:xfrm>
              <a:off x="789813" y="342947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 j=2; j*j&lt;=i; j++)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i=49，必须试 j=7，因为 7×7=49。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610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当前题目范围内 j*j 可以安全计算。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处理更大整数时，可用 j&lt;=i/j 避免 j*j 溢出。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665988" y="343900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341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试除找到因子，怎样把这个结果记下来？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9813" y="2191226"/>
            <a:ext cx="4208336" cy="2339150"/>
            <a:chOff x="789813" y="2191226"/>
            <a:chExt cx="4208336" cy="2339150"/>
          </a:xfrm>
        </p:grpSpPr>
        <p:sp>
          <p:nvSpPr>
            <p:cNvPr id="8" name="TextBox 8"/>
            <p:cNvSpPr/>
            <p:nvPr/>
          </p:nvSpPr>
          <p:spPr>
            <a:xfrm>
              <a:off x="789813" y="2191226"/>
              <a:ext cx="4208336" cy="233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j=2; j*j&lt;=i; j++)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(i%j==0)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085076" y="2200846"/>
            <a:ext cx="4402074" cy="2304574"/>
            <a:chOff x="7085076" y="2200846"/>
            <a:chExt cx="4402074" cy="2304574"/>
          </a:xfrm>
        </p:grpSpPr>
        <p:sp>
          <p:nvSpPr>
            <p:cNvPr id="16" name="TextBox 16"/>
            <p:cNvSpPr/>
            <p:nvPr/>
          </p:nvSpPr>
          <p:spPr>
            <a:xfrm>
              <a:off x="7085076" y="2200846"/>
              <a:ext cx="4402074" cy="23045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像核对表上的勾选框，</a:t>
              </a:r>
              <a:br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bool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变量记下“真或假”。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true（真）：暂未发现因子。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找到因子</a:t>
              </a:r>
              <a:r>
                <a:rPr lang="zh-CN" sz="218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，改为 false（假），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再用 break 结束试除。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4751" y="5270659"/>
            <a:ext cx="10812399" cy="558736"/>
            <a:chOff x="674751" y="5270659"/>
            <a:chExt cx="10812399" cy="558736"/>
          </a:xfrm>
        </p:grpSpPr>
        <p:sp>
          <p:nvSpPr>
            <p:cNvPr id="22" name="TextBox 22"/>
            <p:cNvSpPr/>
            <p:nvPr/>
          </p:nvSpPr>
          <p:spPr>
            <a:xfrm>
              <a:off x="674751" y="52706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 时，2×2≤2 为假，试除一次也不执行，标记保持 true。</a:t>
              </a:r>
            </a:p>
          </p:txBody>
        </p:sp>
      </p:grpSp>
      <p:sp>
        <p:nvSpPr>
          <p:cNvPr id="26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665988" y="2200751"/>
            <a:ext cx="9525" cy="2231898"/>
          </a:xfrm>
          <a:custGeom>
            <a:avLst/>
            <a:gdLst/>
            <a:ahLst/>
            <a:cxnLst/>
            <a:rect l="l" t="t" r="r" b="b"/>
            <a:pathLst>
              <a:path w="9525" h="2231898">
                <a:moveTo>
                  <a:pt x="0" y="0"/>
                </a:moveTo>
                <a:lnTo>
                  <a:pt x="0" y="2231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883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每个新候选，都要从“尚未发现因子”开始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0259"/>
            <a:ext cx="10812399" cy="977836"/>
            <a:chOff x="674751" y="20702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02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 i=4 时，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2，把 is_prime 设成 false。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但下一个 i=5 是另一个数，不能沿用 4 的判断结果。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18059"/>
            <a:ext cx="10812399" cy="977836"/>
            <a:chOff x="674751" y="35180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is_prime 表示“当前 i 的判断”，每次外层循环都要设 true。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然后为当前 i 重新试除，得到它自己的结果。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03959"/>
            <a:ext cx="10926699" cy="975074"/>
            <a:chOff x="674751" y="5003959"/>
            <a:chExt cx="10926699" cy="975074"/>
          </a:xfrm>
        </p:grpSpPr>
        <p:sp>
          <p:nvSpPr>
            <p:cNvPr id="14" name="TextBox 14"/>
            <p:cNvSpPr/>
            <p:nvPr/>
          </p:nvSpPr>
          <p:spPr>
            <a:xfrm>
              <a:off x="674751" y="5003959"/>
              <a:ext cx="10926699" cy="975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 保存全程已装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，ans 保存全程已装个数。</a:t>
              </a:r>
              <a:br/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与个数要跨轮保留，所以只在全部尝试开始前清零。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86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199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先试算容量，装得下才更新口袋记录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load：已经装入的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，初值 0。ans：已经装入的个数，初值 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 i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时，试算加入后的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load+i。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813" y="3381851"/>
            <a:ext cx="3330702" cy="1043750"/>
            <a:chOff x="789813" y="3381851"/>
            <a:chExt cx="3330702" cy="1043750"/>
          </a:xfrm>
        </p:grpSpPr>
        <p:sp>
          <p:nvSpPr>
            <p:cNvPr id="11" name="TextBox 11"/>
            <p:cNvSpPr/>
            <p:nvPr/>
          </p:nvSpPr>
          <p:spPr>
            <a:xfrm>
              <a:off x="789813" y="3381851"/>
              <a:ext cx="3330702" cy="1043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(load+i &gt; L)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cout &lt;&lt; i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ans++; load += i;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832509"/>
            <a:ext cx="10812399" cy="977836"/>
            <a:chOff x="674751" y="4832509"/>
            <a:chExt cx="10812399" cy="977836"/>
          </a:xfrm>
        </p:grpSpPr>
        <p:sp>
          <p:nvSpPr>
            <p:cNvPr id="15" name="TextBox 15"/>
            <p:cNvSpPr/>
            <p:nvPr/>
          </p:nvSpPr>
          <p:spPr>
            <a:xfrm>
              <a:off x="674751" y="48325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恰好等于 L 可以放入；只有大于 L，才结束外层循环。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不能先输出、先更新 load，再决定这个数是否能放入。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339137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86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61686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不合格就跳过，装不下就停：该结束哪一层？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2070259"/>
            <a:ext cx="10801350" cy="977836"/>
            <a:chOff x="685800" y="2070259"/>
            <a:chExt cx="10801350" cy="977836"/>
          </a:xfrm>
        </p:grpSpPr>
        <p:sp>
          <p:nvSpPr>
            <p:cNvPr id="8" name="Line 8"/>
            <p:cNvSpPr/>
            <p:nvPr/>
          </p:nvSpPr>
          <p:spPr>
            <a:xfrm>
              <a:off x="819150" y="21717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685800" y="2070259"/>
              <a:ext cx="10801350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试除内层：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，is_prime=false; break;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只结束 j 的试除，接下来仍要根据标记处理当前 i。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5800" y="3518059"/>
            <a:ext cx="10801350" cy="977836"/>
            <a:chOff x="685800" y="3518059"/>
            <a:chExt cx="10801350" cy="977836"/>
          </a:xfrm>
        </p:grpSpPr>
        <p:sp>
          <p:nvSpPr>
            <p:cNvPr id="12" name="Line 12"/>
            <p:cNvSpPr/>
            <p:nvPr/>
          </p:nvSpPr>
          <p:spPr>
            <a:xfrm>
              <a:off x="819150" y="36195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685800" y="3518059"/>
              <a:ext cx="10801350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枚举外层：若不是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，continue;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跳过本轮剩余语句，执行外层 i++，再检查下一个候选。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85800" y="4965859"/>
            <a:ext cx="10801350" cy="977836"/>
            <a:chOff x="685800" y="4965859"/>
            <a:chExt cx="10801350" cy="977836"/>
          </a:xfrm>
        </p:grpSpPr>
        <p:sp>
          <p:nvSpPr>
            <p:cNvPr id="16" name="Line 16"/>
            <p:cNvSpPr/>
            <p:nvPr/>
          </p:nvSpPr>
          <p:spPr>
            <a:xfrm>
              <a:off x="819150" y="50673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85800" y="4965859"/>
              <a:ext cx="10801350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枚举外层：若当前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放入会超重，break;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 i 的枚举，最后输出 ans。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248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6961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完整程序（1/2）：枚举候选与判断质数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43576"/>
            <a:ext cx="5404866" cy="3825050"/>
            <a:chOff x="789813" y="1943576"/>
            <a:chExt cx="5404866" cy="3825050"/>
          </a:xfrm>
        </p:grpSpPr>
        <p:sp>
          <p:nvSpPr>
            <p:cNvPr id="8" name="TextBox 8"/>
            <p:cNvSpPr/>
            <p:nvPr/>
          </p:nvSpPr>
          <p:spPr>
            <a:xfrm>
              <a:off x="789813" y="1943576"/>
              <a:ext cx="5404866" cy="3825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L, load=0, ans=0;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cin &gt;&gt; L;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i=2; ; i++)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j=2; j*j&lt;=i; j++)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(i%j==0)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56576" y="2136934"/>
            <a:ext cx="3830574" cy="3154775"/>
            <a:chOff x="7656576" y="2136934"/>
            <a:chExt cx="3830574" cy="3154775"/>
          </a:xfrm>
        </p:grpSpPr>
        <p:sp>
          <p:nvSpPr>
            <p:cNvPr id="22" name="TextBox 22"/>
            <p:cNvSpPr/>
            <p:nvPr/>
          </p:nvSpPr>
          <p:spPr>
            <a:xfrm>
              <a:off x="7656576" y="2136934"/>
              <a:ext cx="3830574" cy="26351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i=2 开始，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逐个枚举自然数。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 i 重设标记。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的循环只判断当前 i。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就结束试除。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658481" y="4806315"/>
              <a:ext cx="38286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后面还要判断容量。</a:t>
              </a:r>
            </a:p>
          </p:txBody>
        </p:sp>
      </p:grpSp>
      <p:sp>
        <p:nvSpPr>
          <p:cNvPr id="29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4"/>
          <p:cNvSpPr/>
          <p:nvPr/>
        </p:nvSpPr>
        <p:spPr>
          <a:xfrm>
            <a:off x="665988" y="1953101"/>
            <a:ext cx="9525" cy="3717798"/>
          </a:xfrm>
          <a:custGeom>
            <a:avLst/>
            <a:gdLst/>
            <a:ahLst/>
            <a:cxnLst/>
            <a:rect l="l" t="t" r="r" b="b"/>
            <a:pathLst>
              <a:path w="9525" h="3717798">
                <a:moveTo>
                  <a:pt x="0" y="0"/>
                </a:moveTo>
                <a:lnTo>
                  <a:pt x="0" y="3717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完整程序（2/2）：判断容量，再更新记录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9813" y="2191226"/>
            <a:ext cx="4806601" cy="2834450"/>
            <a:chOff x="789813" y="2191226"/>
            <a:chExt cx="4806601" cy="2834450"/>
          </a:xfrm>
        </p:grpSpPr>
        <p:sp>
          <p:nvSpPr>
            <p:cNvPr id="8" name="TextBox 8"/>
            <p:cNvSpPr/>
            <p:nvPr/>
          </p:nvSpPr>
          <p:spPr>
            <a:xfrm>
              <a:off x="789813" y="2191226"/>
              <a:ext cx="4806601" cy="2834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(!is_prime)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(load+i&gt;L)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cout &lt;&lt; i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ans++;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load += i;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cout &lt;&lt; ans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56576" y="2136934"/>
            <a:ext cx="3830574" cy="2920937"/>
            <a:chOff x="7656576" y="2136934"/>
            <a:chExt cx="3830574" cy="2920937"/>
          </a:xfrm>
        </p:grpSpPr>
        <p:sp>
          <p:nvSpPr>
            <p:cNvPr id="18" name="TextBox 18"/>
            <p:cNvSpPr/>
            <p:nvPr/>
          </p:nvSpPr>
          <p:spPr>
            <a:xfrm>
              <a:off x="7656576" y="2136934"/>
              <a:ext cx="3830574" cy="29209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! 把真假反过来。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is_prime 为假，就跳过。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容量允许，才输出 i，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并更新个数与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外层结束后，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单独一行输出个数。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0956" y="5606415"/>
            <a:ext cx="8419052" cy="352044"/>
            <a:chOff x="790956" y="5606415"/>
            <a:chExt cx="8419052" cy="352044"/>
          </a:xfrm>
        </p:grpSpPr>
        <p:sp>
          <p:nvSpPr>
            <p:cNvPr id="25" name="TextBox 25"/>
            <p:cNvSpPr/>
            <p:nvPr/>
          </p:nvSpPr>
          <p:spPr>
            <a:xfrm>
              <a:off x="790956" y="5606415"/>
              <a:ext cx="84190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把这段接在上一页后面；装不下时，原来的记录保持不变。</a:t>
              </a:r>
            </a:p>
          </p:txBody>
        </p:sp>
      </p:grpSp>
      <p:sp>
        <p:nvSpPr>
          <p:cNvPr id="27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5"/>
          <p:cNvSpPr/>
          <p:nvPr/>
        </p:nvSpPr>
        <p:spPr>
          <a:xfrm>
            <a:off x="665988" y="2200751"/>
            <a:ext cx="9525" cy="2727198"/>
          </a:xfrm>
          <a:custGeom>
            <a:avLst/>
            <a:gdLst/>
            <a:ahLst/>
            <a:cxnLst/>
            <a:rect l="l" t="t" r="r" b="b"/>
            <a:pathLst>
              <a:path w="9525" h="2727198">
                <a:moveTo>
                  <a:pt x="0" y="0"/>
                </a:moveTo>
                <a:lnTo>
                  <a:pt x="0" y="27271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16"/>
          <p:cNvSpPr/>
          <p:nvPr/>
        </p:nvSpPr>
        <p:spPr>
          <a:xfrm>
            <a:off x="838200" y="5270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容量 L=20，每装入一个数，记录怎样变？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03584"/>
            <a:ext cx="8154924" cy="558736"/>
            <a:chOff x="674751" y="2003584"/>
            <a:chExt cx="8154924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2 → load=2，ans=1。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422684"/>
            <a:ext cx="8154924" cy="558736"/>
            <a:chOff x="674751" y="2422684"/>
            <a:chExt cx="8154924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4226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3 → load=5，ans=2。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841784"/>
            <a:ext cx="8154924" cy="558736"/>
            <a:chOff x="674751" y="2841784"/>
            <a:chExt cx="8154924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8417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5 → load=10，ans=3。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260884"/>
            <a:ext cx="8154924" cy="558736"/>
            <a:chOff x="674751" y="3260884"/>
            <a:chExt cx="8154924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2608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7 → load=17，ans=4。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3679984"/>
            <a:ext cx="8154924" cy="558736"/>
            <a:chOff x="674751" y="3679984"/>
            <a:chExt cx="8154924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36799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合数 4、6、8、9、10 被跳过，不更新记录。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06306" y="2034540"/>
            <a:ext cx="2161794" cy="2366105"/>
            <a:chOff x="9306306" y="2034540"/>
            <a:chExt cx="2161794" cy="2366105"/>
          </a:xfrm>
        </p:grpSpPr>
        <p:sp>
          <p:nvSpPr>
            <p:cNvPr id="18" name="TextBox 18"/>
            <p:cNvSpPr/>
            <p:nvPr/>
          </p:nvSpPr>
          <p:spPr>
            <a:xfrm>
              <a:off x="9306306" y="2034540"/>
              <a:ext cx="2161794" cy="485394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完整输出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315450" y="2394109"/>
              <a:ext cx="2152650" cy="492061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315450" y="282273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315450" y="318468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315450" y="354663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315450" y="3908584"/>
              <a:ext cx="2152650" cy="492061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4751" y="4632484"/>
            <a:ext cx="10812399" cy="1396936"/>
            <a:chOff x="674751" y="4632484"/>
            <a:chExt cx="10812399" cy="1396936"/>
          </a:xfrm>
        </p:grpSpPr>
        <p:sp>
          <p:nvSpPr>
            <p:cNvPr id="25" name="TextBox 25"/>
            <p:cNvSpPr/>
            <p:nvPr/>
          </p:nvSpPr>
          <p:spPr>
            <a:xfrm>
              <a:off x="674751" y="46324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11：17+11=28&gt;20，不能装入，结束枚举。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 仍为 17，ans 仍为 4；最后输出的 4 表示个数。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先筛选，再检查容量，最后更新；顺序不能颠倒。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44534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最小容量与恰好装满，要分别验证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89309"/>
            <a:ext cx="10812399" cy="977836"/>
            <a:chOff x="674751" y="20893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893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L=1：最小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2 也放不下，ans 仍为 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输出只有一行：0。没有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08534"/>
            <a:ext cx="10812399" cy="977836"/>
            <a:chOff x="674751" y="35085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085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L=2：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恰好装满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；再尝试 3 时超重。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两行输出：第一行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2，第二行个数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37284"/>
            <a:ext cx="10812399" cy="977836"/>
            <a:chOff x="674751" y="49372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372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L=5：依次装入 2、3，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5；三个输出行依次为 2、3、2。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容量比较应使用 &gt;，若写 &gt;=，就会错过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恰好装满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的情况。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48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24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为什么当前质数放不下，就可以停止？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55984"/>
            <a:ext cx="10812399" cy="977836"/>
            <a:chOff x="674751" y="21559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load 不变，剩余容量就是 L-load。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i 已经大于剩余容量，它就不能装入。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75209"/>
            <a:ext cx="10812399" cy="977836"/>
            <a:chOff x="674751" y="35752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752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我们按升序检查，后面的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只会更大。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当前最小的待装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都放不下，后面的也放不下。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61109"/>
            <a:ext cx="10812399" cy="977836"/>
            <a:chOff x="674751" y="506110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0611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题目规定从小到大依次装入，不能任意跳过前面的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停止的依据，来自题目的顺序和容量规则。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439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91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试到平方根，能少做多少检查？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41684"/>
            <a:ext cx="10812399" cy="977836"/>
            <a:chOff x="674751" y="20416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原范围 2 至 i-1，最多检查 i-2 个候选因子。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改成 j*j≤i 后，只检查到平方根附近；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还会提前停止。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89484"/>
            <a:ext cx="10812399" cy="1396936"/>
            <a:chOff x="674751" y="3489484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894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若外层实际枚举到 M，候选数不超过 M，每次最多约 sqrt(M) 次。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保守时间界：O(M×sqrt(M))；额外空间：O(1)。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sqrt(M) 表示 M 的平方根。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318284"/>
            <a:ext cx="10812399" cy="558736"/>
            <a:chOff x="674751" y="531828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3182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 是实际最大候选，不等于输入容量 L；运行时间也与机器有关。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1913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0392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质数口袋练习：定义、边界与控制层级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55984"/>
            <a:ext cx="10812399" cy="558736"/>
            <a:chOff x="674751" y="21559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i=2，试除循环不执行，程序会不会把 2 错判为合数？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708434"/>
            <a:ext cx="10812399" cy="558736"/>
            <a:chOff x="674751" y="270843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7084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条件改成 j*j&lt;i，程序会怎样判断 i=49？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60884"/>
            <a:ext cx="10812399" cy="558736"/>
            <a:chOff x="674751" y="326088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608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若 load+i==L，这个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是否可以装入？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813334"/>
            <a:ext cx="10812399" cy="558736"/>
            <a:chOff x="674751" y="38133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8133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④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时的内层 break，会不会结束整个程序？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5308759"/>
            <a:ext cx="10812399" cy="558736"/>
            <a:chOff x="674751" y="53087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5308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每题都要说出判断依据；答案和解释在下一页。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772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6484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四个问题，用具体的数跑一遍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32159"/>
            <a:ext cx="10812399" cy="558736"/>
            <a:chOff x="674751" y="20321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不会。2 无需检查中间因子，is_prime 保持 true；2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584609"/>
            <a:ext cx="10812399" cy="558736"/>
            <a:chOff x="674751" y="258460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5846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会把 49 误判为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，因为 j=7 被遗漏，而 7×7=49。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137059"/>
            <a:ext cx="10812399" cy="558736"/>
            <a:chOff x="674751" y="31370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1370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可以。题目允许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不超过 L，恰好等于容量也合法。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689509"/>
            <a:ext cx="10812399" cy="1111186"/>
            <a:chOff x="674751" y="3689509"/>
            <a:chExt cx="10812399" cy="1111186"/>
          </a:xfrm>
        </p:grpSpPr>
        <p:sp>
          <p:nvSpPr>
            <p:cNvPr id="14" name="TextBox 14"/>
            <p:cNvSpPr/>
            <p:nvPr/>
          </p:nvSpPr>
          <p:spPr>
            <a:xfrm>
              <a:off x="674751" y="3689509"/>
              <a:ext cx="10812399" cy="11111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435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不会。内层 break 只结束 j 的试除循环。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　 随后标记为假，外层 continue 才转到下一个 i。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489734"/>
            <a:ext cx="10812399" cy="558736"/>
            <a:chOff x="674751" y="5489734"/>
            <a:chExt cx="10812399" cy="558736"/>
          </a:xfrm>
        </p:grpSpPr>
        <p:sp>
          <p:nvSpPr>
            <p:cNvPr id="17" name="TextBox 17"/>
            <p:cNvSpPr/>
            <p:nvPr/>
          </p:nvSpPr>
          <p:spPr>
            <a:xfrm>
              <a:off x="674751" y="5489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标记只管当前数，累计量保留；选读再加入“左右对称”条件。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820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5246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314450" y="2225992"/>
            <a:ext cx="3643312" cy="1628775"/>
            <a:chOff x="1314450" y="2225992"/>
            <a:chExt cx="3643312" cy="1628775"/>
          </a:xfrm>
        </p:grpSpPr>
        <p:sp>
          <p:nvSpPr>
            <p:cNvPr id="6" name="TextBox 6"/>
            <p:cNvSpPr/>
            <p:nvPr/>
          </p:nvSpPr>
          <p:spPr>
            <a:xfrm>
              <a:off x="1314450" y="2225992"/>
              <a:ext cx="2538412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314450" y="3007042"/>
              <a:ext cx="3643312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减少无效枚举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2451" y="4305872"/>
            <a:ext cx="9964674" cy="911162"/>
            <a:chOff x="1322451" y="4305872"/>
            <a:chExt cx="9964674" cy="911162"/>
          </a:xfrm>
        </p:grpSpPr>
        <p:sp>
          <p:nvSpPr>
            <p:cNvPr id="9" name="TextBox 9"/>
            <p:cNvSpPr/>
            <p:nvPr/>
          </p:nvSpPr>
          <p:spPr>
            <a:xfrm>
              <a:off x="1322451" y="4305872"/>
              <a:ext cx="9964674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有些数字正着读、倒着读都一样，例如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151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如果还要求它是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，怎样尽量少检查无关的数？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0056" y="5520690"/>
            <a:ext cx="9762744" cy="485394"/>
            <a:chOff x="1210056" y="5520690"/>
            <a:chExt cx="9762744" cy="485394"/>
          </a:xfrm>
        </p:grpSpPr>
        <p:sp>
          <p:nvSpPr>
            <p:cNvPr id="12" name="TextBox 12"/>
            <p:cNvSpPr/>
            <p:nvPr/>
          </p:nvSpPr>
          <p:spPr>
            <a:xfrm>
              <a:off x="1210056" y="5520690"/>
              <a:ext cx="976274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 4-14；使用已学循环、分支与整数运算，不要求数组或自定义函数。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38200" y="39575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53073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4-14：哪些数正着读、倒着读都一样，还是质数？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51209"/>
            <a:ext cx="10812399" cy="558736"/>
            <a:chOff x="674751" y="20512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回文数：从左往右读与从右往左读，数字顺序相同。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03709"/>
            <a:ext cx="5097399" cy="1396936"/>
            <a:chOff x="674751" y="3003709"/>
            <a:chExt cx="5097399" cy="1396936"/>
          </a:xfrm>
        </p:grpSpPr>
        <p:sp>
          <p:nvSpPr>
            <p:cNvPr id="10" name="TextBox 10"/>
            <p:cNvSpPr/>
            <p:nvPr/>
          </p:nvSpPr>
          <p:spPr>
            <a:xfrm>
              <a:off x="674751" y="3003709"/>
              <a:ext cx="5097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151：正读 151，反读 151。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它也是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所以是回文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46901" y="3003709"/>
            <a:ext cx="5059299" cy="1396936"/>
            <a:chOff x="6446901" y="3003709"/>
            <a:chExt cx="5059299" cy="1396936"/>
          </a:xfrm>
        </p:grpSpPr>
        <p:sp>
          <p:nvSpPr>
            <p:cNvPr id="14" name="TextBox 14"/>
            <p:cNvSpPr/>
            <p:nvPr/>
          </p:nvSpPr>
          <p:spPr>
            <a:xfrm>
              <a:off x="6446901" y="3003709"/>
              <a:ext cx="50592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121：正读反读相同。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 121=11×11，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它是回文，却不是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851559"/>
            <a:ext cx="10812399" cy="977836"/>
            <a:chOff x="674751" y="4851559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48515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a、b，找出闭区间 [a,b] 内所有回文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，每个结果一行。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5≤a&lt;b≤100000000（包含两端）。题号：P1217。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562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743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逐个检查所有整数，做了多少无效工作？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98834"/>
            <a:ext cx="10812399" cy="1396936"/>
            <a:chOff x="674751" y="209883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9883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基础思路：从 a 到 b 逐个枚举整数。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检查它是不是回文；如果是，再进行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这个方法可以用来验证小区间。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13334"/>
            <a:ext cx="10812399" cy="977836"/>
            <a:chOff x="674751" y="381333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8133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但最大区间接近一亿个整数，大多数数根本不是回文。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即使先跳过非回文数，也仍然逐个检查了它们。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82196"/>
            <a:ext cx="10698099" cy="746950"/>
            <a:chOff x="789051" y="5382196"/>
            <a:chExt cx="10698099" cy="746950"/>
          </a:xfrm>
        </p:grpSpPr>
        <p:sp>
          <p:nvSpPr>
            <p:cNvPr id="15" name="TextBox 15"/>
            <p:cNvSpPr/>
            <p:nvPr/>
          </p:nvSpPr>
          <p:spPr>
            <a:xfrm>
              <a:off x="789051" y="5382196"/>
              <a:ext cx="10698099" cy="746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回文的后半边由前半边决定。直接造出对称的数，就少查很多无关数字。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91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591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写好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，三位回文的最后一位还能随便选吗？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33625" y="2253615"/>
            <a:ext cx="6477000" cy="1527810"/>
            <a:chOff x="2333625" y="2253615"/>
            <a:chExt cx="6477000" cy="1527810"/>
          </a:xfrm>
        </p:grpSpPr>
        <p:sp>
          <p:nvSpPr>
            <p:cNvPr id="8" name="Rectangle 8"/>
            <p:cNvSpPr/>
            <p:nvPr/>
          </p:nvSpPr>
          <p:spPr>
            <a:xfrm>
              <a:off x="233362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471487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rgbClr val="ED7D3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709612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75310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百位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3435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十位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51560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个位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2950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31075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9200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3190875" y="37719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74751" y="4499134"/>
            <a:ext cx="10812399" cy="1396936"/>
            <a:chOff x="674751" y="4499134"/>
            <a:chExt cx="10812399" cy="1396936"/>
          </a:xfrm>
        </p:grpSpPr>
        <p:sp>
          <p:nvSpPr>
            <p:cNvPr id="19" name="TextBox 19"/>
            <p:cNvSpPr/>
            <p:nvPr/>
          </p:nvSpPr>
          <p:spPr>
            <a:xfrm>
              <a:off x="674751" y="449913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百位与个位必须相同；十位处在中间，只出现一次。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d1=1、d2=5，就已经确定三个位置：1、5、1。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后半部分由对称关系决定，不需要独立枚举第三个数码。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1722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三位回文的三个位置，怎样写成代码？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91226"/>
            <a:ext cx="10812399" cy="999744"/>
            <a:chOff x="674751" y="2191226"/>
            <a:chExt cx="10812399" cy="999744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19122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 = 100*d1 + 10*d2 + d1;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322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d1=1、d2=5：100×1+10×5+1=151。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99009"/>
            <a:ext cx="10812399" cy="977836"/>
            <a:chOff x="674751" y="34990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d1 枚举 1 至 9，首位不能为 0，否则就不是真正的三位数。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d2 枚举 0 至 9，中间位允许为 0，例如 101。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813" y="4743926"/>
            <a:ext cx="7090791" cy="1367600"/>
            <a:chOff x="789813" y="4743926"/>
            <a:chExt cx="7090791" cy="1367600"/>
          </a:xfrm>
        </p:grpSpPr>
        <p:sp>
          <p:nvSpPr>
            <p:cNvPr id="14" name="TextBox 14"/>
            <p:cNvSpPr/>
            <p:nvPr/>
          </p:nvSpPr>
          <p:spPr>
            <a:xfrm>
              <a:off x="789813" y="4743926"/>
              <a:ext cx="7090791" cy="1367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d1=1; d1&lt;=9; d1++)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d2=0; d2&lt;=9; d2++)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num=100*d1+10*d2+d1;  </a:t>
              </a:r>
              <a:r>
                <a:rPr lang="zh-CN" sz="202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/* 构造片段 */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</p:grpSp>
      <p:sp>
        <p:nvSpPr>
          <p:cNvPr id="23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007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665988" y="4753451"/>
            <a:ext cx="9525" cy="1260348"/>
          </a:xfrm>
          <a:custGeom>
            <a:avLst/>
            <a:gdLst/>
            <a:ahLst/>
            <a:cxnLst/>
            <a:rect l="l" t="t" r="r" b="b"/>
            <a:pathLst>
              <a:path w="9525" h="1260348">
                <a:moveTo>
                  <a:pt x="0" y="0"/>
                </a:moveTo>
                <a:lnTo>
                  <a:pt x="0" y="12603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2818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152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正整数的 %10 与 /10，分别做了什么？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98834"/>
            <a:ext cx="10812399" cy="977836"/>
            <a:chOff x="674751" y="20988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988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x%10：得到个位数字。123%10=3。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x/10：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，删除个位。123/10=12。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99009"/>
            <a:ext cx="10812399" cy="1396936"/>
            <a:chOff x="674751" y="3499009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的变化：123 → 12 → 1 → 0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每次先取 x%10，依次得到 3、2、1。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取完后执行 x/=10，直到 x=0，说明各位已经取完。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423059"/>
            <a:ext cx="10812399" cy="558736"/>
            <a:chOff x="674751" y="54230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4230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这样就能从右往左取数字，用循环生成镜像，不需要数组。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963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24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五位、七位回文，也由前半部分决定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2084" y="2079784"/>
            <a:ext cx="10815066" cy="1577911"/>
            <a:chOff x="672084" y="2079784"/>
            <a:chExt cx="10815066" cy="1577911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五位：决定 d1、d2、d3，中间 d3 只出现一次。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2084" y="2623185"/>
              <a:ext cx="108150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 d2 d3 d2 d1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165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例如决定 1、2、3 → 生成 12321。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2084" y="3908584"/>
            <a:ext cx="10815066" cy="1577911"/>
            <a:chOff x="672084" y="3908584"/>
            <a:chExt cx="10815066" cy="1577911"/>
          </a:xfrm>
        </p:grpSpPr>
        <p:sp>
          <p:nvSpPr>
            <p:cNvPr id="12" name="TextBox 12"/>
            <p:cNvSpPr/>
            <p:nvPr/>
          </p:nvSpPr>
          <p:spPr>
            <a:xfrm>
              <a:off x="674751" y="3908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七位：决定 d1、d2、d3、d4，中间 d4 只出现一次。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2084" y="4451985"/>
              <a:ext cx="108150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 d2 d3 d4 d3 d2 d1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例如决定 1、2、3、4 → 生成 1234321。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0956" y="5692140"/>
            <a:ext cx="6991279" cy="352044"/>
            <a:chOff x="790956" y="5692140"/>
            <a:chExt cx="6991279" cy="352044"/>
          </a:xfrm>
        </p:grpSpPr>
        <p:sp>
          <p:nvSpPr>
            <p:cNvPr id="16" name="TextBox 16"/>
            <p:cNvSpPr/>
            <p:nvPr/>
          </p:nvSpPr>
          <p:spPr>
            <a:xfrm>
              <a:off x="790956" y="5692140"/>
              <a:ext cx="69912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教材用多重循环枚举前半数码；首位 1 至 9，其他位 0 至 9。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199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4930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偶数位回文都能被 11 整除，例外质数只有 11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898017"/>
            <a:chOff x="674751" y="2003584"/>
            <a:chExt cx="10812399" cy="898017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先看四位 abba（本页 a、b 指数码，区别于题目输入端点）：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89813" y="2505551"/>
              <a:ext cx="600313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abba = 1001*a + 110*b = 11*(91*a + 10*b)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27559"/>
            <a:ext cx="10812399" cy="977836"/>
            <a:chOff x="674751" y="33275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275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六位回文的对称位权和为 100001、10010、1100，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也都是 11 的倍数。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22959"/>
            <a:ext cx="10812399" cy="1396936"/>
            <a:chOff x="674751" y="462295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62295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一般的 11 整除规则：奇数位置数字和减去偶数位置数字和，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若差是 11 的倍数，原数可被 11 整除；偶数位回文的差为 0。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除 11 本身外，这些数都大于 11 且有因子 11，因此是合数。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82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4010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在一亿范围内，哪些候选必须保留？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先检查三个较小的数：5、7、11。</a:t>
              </a:r>
              <a:br/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题目下界不小于 5，所以一位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中只可能输出 5、7。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13284"/>
            <a:ext cx="10812399" cy="977836"/>
            <a:chOff x="674751" y="34132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132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再生成三位、五位、七位回文。偶数位的新候选不必生成。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上限 100000000 不是回文；不会遗漏范围内的其他位数。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42034"/>
            <a:ext cx="10812399" cy="977836"/>
            <a:chOff x="674751" y="48420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420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回文的末位等于首位；首位为偶数时，数值也为偶数。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对这里大于 2 的候选，可直接筛掉偶数，再进行奇因子试除。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534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62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想接出后半边，先从前缀倒着取数字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prefix=1234 是前半部分；num=1234，x=1234/10=123。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prefix/10 去掉末位 4，它已经是中间位，不能重复。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403759"/>
            <a:ext cx="10812399" cy="558736"/>
            <a:chOff x="674751" y="340375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403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x=123：取个位 3，num=1234×10+3=12343，x 变为 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22859"/>
            <a:ext cx="10812399" cy="558736"/>
            <a:chOff x="674751" y="3822859"/>
            <a:chExt cx="10812399" cy="558736"/>
          </a:xfrm>
        </p:grpSpPr>
        <p:sp>
          <p:nvSpPr>
            <p:cNvPr id="13" name="TextBox 13"/>
            <p:cNvSpPr/>
            <p:nvPr/>
          </p:nvSpPr>
          <p:spPr>
            <a:xfrm>
              <a:off x="674751" y="38228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x=12 ：取个位 2，num=12343×10+2=123432，x 变为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241959"/>
            <a:ext cx="10812399" cy="558736"/>
            <a:chOff x="674751" y="42419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42419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 ：取个位 1，num=123432×10+1=1234321，x 变为 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442109"/>
            <a:ext cx="10812399" cy="558736"/>
            <a:chOff x="674751" y="5442109"/>
            <a:chExt cx="10812399" cy="558736"/>
          </a:xfrm>
        </p:grpSpPr>
        <p:sp>
          <p:nvSpPr>
            <p:cNvPr id="17" name="TextBox 17"/>
            <p:cNvSpPr/>
            <p:nvPr/>
          </p:nvSpPr>
          <p:spPr>
            <a:xfrm>
              <a:off x="674751" y="54421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84006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 (x&gt;0) { num=num*10+x%10; x/=10; }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582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38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回文造出来了，哪些该输出？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70259"/>
            <a:ext cx="10812399" cy="558736"/>
            <a:chOff x="674751" y="20702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702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5、7、11：各自在 [a,b] 内时才输出。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489359"/>
            <a:ext cx="10812399" cy="558736"/>
            <a:chOff x="674751" y="24893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489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prefix 从 10 到 9999：对应三位、五位、七位回文。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908459"/>
            <a:ext cx="10812399" cy="558736"/>
            <a:chOff x="674751" y="29084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908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构造 num：小于 a 就跳过；大于 b 就结束枚举。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327559"/>
            <a:ext cx="10812399" cy="558736"/>
            <a:chOff x="674751" y="33275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327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筛掉偶数；再试除奇因子，若是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就输出。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632484"/>
            <a:ext cx="10812399" cy="1396936"/>
            <a:chOff x="674751" y="4632484"/>
            <a:chExt cx="10812399" cy="1396936"/>
          </a:xfrm>
        </p:grpSpPr>
        <p:sp>
          <p:nvSpPr>
            <p:cNvPr id="16" name="TextBox 16"/>
            <p:cNvSpPr/>
            <p:nvPr/>
          </p:nvSpPr>
          <p:spPr>
            <a:xfrm>
              <a:off x="674751" y="46324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前缀控制回文的前半部分，前缀递增，得到的回文也递增。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位数交界也递增：99→999；100→10001。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 num&gt;b 时，后面更大的回文都不在区间内，可以 break。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1962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完整程序（1/2）：特判小值与镜像构造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53101"/>
            <a:ext cx="7349109" cy="4053650"/>
            <a:chOff x="789813" y="1953101"/>
            <a:chExt cx="7349109" cy="4053650"/>
          </a:xfrm>
        </p:grpSpPr>
        <p:sp>
          <p:nvSpPr>
            <p:cNvPr id="8" name="TextBox 8"/>
            <p:cNvSpPr/>
            <p:nvPr/>
          </p:nvSpPr>
          <p:spPr>
            <a:xfrm>
              <a:off x="789813" y="1953101"/>
              <a:ext cx="7349109" cy="4053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#include &lt;iostream&gt;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a,b; cin &gt;&gt; a &gt;&gt; b;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(a&lt;=5 &amp;&amp; 5&lt;=b) cout &lt;&lt; 5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(a&lt;=7 &amp;&amp; 7&lt;=b) cout &lt;&lt; 7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(a&lt;=11 &amp;&amp; 11&lt;=b) cout &lt;&lt; 11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prefix=10; prefix&lt;=9999; prefix++)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num=prefix, x=prefix/10;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(x&gt;0)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num=num*10+x%10;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x/=10;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696706" y="2339340"/>
            <a:ext cx="2780919" cy="2428494"/>
            <a:chOff x="8696706" y="2339340"/>
            <a:chExt cx="2780919" cy="2428494"/>
          </a:xfrm>
        </p:grpSpPr>
        <p:sp>
          <p:nvSpPr>
            <p:cNvPr id="22" name="TextBox 22"/>
            <p:cNvSpPr/>
            <p:nvPr/>
          </p:nvSpPr>
          <p:spPr>
            <a:xfrm>
              <a:off x="8696706" y="2339340"/>
              <a:ext cx="2780919" cy="24284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小值也要检查区间。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前缀逐个递增。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 保存已构造部分。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提供待镜像数字。</a:t>
              </a:r>
            </a:p>
            <a:p>
              <a:pPr algn="l">
                <a:lnSpc>
                  <a:spcPts val="3300"/>
                </a:lnSpc>
                <a:spcBef>
                  <a:spcPts val="105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接着筛区间和质数。</a:t>
              </a:r>
            </a:p>
          </p:txBody>
        </p:sp>
      </p:grpSp>
      <p:sp>
        <p:nvSpPr>
          <p:cNvPr id="2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3"/>
          <p:cNvSpPr/>
          <p:nvPr/>
        </p:nvSpPr>
        <p:spPr>
          <a:xfrm>
            <a:off x="665988" y="1962626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完整程序（2/2）：区间筛选与质数试除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9813" y="1886426"/>
            <a:ext cx="6302216" cy="4110800"/>
            <a:chOff x="789813" y="1886426"/>
            <a:chExt cx="6302216" cy="4110800"/>
          </a:xfrm>
        </p:grpSpPr>
        <p:sp>
          <p:nvSpPr>
            <p:cNvPr id="8" name="TextBox 8"/>
            <p:cNvSpPr/>
            <p:nvPr/>
          </p:nvSpPr>
          <p:spPr>
            <a:xfrm>
              <a:off x="789813" y="1886426"/>
              <a:ext cx="6302216" cy="4110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(num&lt;a)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(num&gt;b)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(num%2==0)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bool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true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j=3; j*j&lt;=num; j+=2)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(num%j==0)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is_prime=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false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(is_prime) cout &lt;&lt; num &lt;&lt; '\n';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696706" y="2310765"/>
            <a:ext cx="2780919" cy="2847594"/>
            <a:chOff x="8696706" y="2310765"/>
            <a:chExt cx="2780919" cy="2847594"/>
          </a:xfrm>
        </p:grpSpPr>
        <p:sp>
          <p:nvSpPr>
            <p:cNvPr id="23" name="TextBox 23"/>
            <p:cNvSpPr/>
            <p:nvPr/>
          </p:nvSpPr>
          <p:spPr>
            <a:xfrm>
              <a:off x="8696706" y="2310765"/>
              <a:ext cx="2780919" cy="28475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先判断区间。</a:t>
              </a:r>
            </a:p>
            <a:p>
              <a:pPr algn="l">
                <a:lnSpc>
                  <a:spcPts val="2700"/>
                </a:lnSpc>
                <a:spcBef>
                  <a:spcPts val="60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再筛掉偶数。</a:t>
              </a:r>
            </a:p>
            <a:p>
              <a:pPr algn="l">
                <a:lnSpc>
                  <a:spcPts val="2700"/>
                </a:lnSpc>
                <a:spcBef>
                  <a:spcPts val="60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从 3 开始，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每次加 2，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只试奇因子。</a:t>
              </a:r>
            </a:p>
            <a:p>
              <a:pPr algn="l">
                <a:lnSpc>
                  <a:spcPts val="2700"/>
                </a:lnSpc>
                <a:spcBef>
                  <a:spcPts val="60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回文由构造保证，</a:t>
              </a:r>
            </a:p>
            <a:p>
              <a:pPr algn="l">
                <a:lnSpc>
                  <a:spcPts val="2700"/>
                </a:lnSpc>
                <a:spcBef>
                  <a:spcPts val="600"/>
                </a:spcBef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质数由试除判断。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813292" y="5731192"/>
            <a:ext cx="2076450" cy="264033"/>
            <a:chOff x="8813292" y="5731192"/>
            <a:chExt cx="2076450" cy="264033"/>
          </a:xfrm>
        </p:grpSpPr>
        <p:sp>
          <p:nvSpPr>
            <p:cNvPr id="31" name="TextBox 31"/>
            <p:cNvSpPr/>
            <p:nvPr/>
          </p:nvSpPr>
          <p:spPr>
            <a:xfrm>
              <a:off x="8813292" y="5731192"/>
              <a:ext cx="20764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与上一页接起来</a:t>
              </a:r>
            </a:p>
          </p:txBody>
        </p:sp>
      </p:grpSp>
      <p:sp>
        <p:nvSpPr>
          <p:cNvPr id="33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 [100,160] 中，程序怎样检查 151？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num=15，x=15/10=1；取个位 1，num=15×10+1=151。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变成 0，构造结束。151 在区间内，而且不是偶数。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22809"/>
            <a:ext cx="10812399" cy="1396936"/>
            <a:chOff x="674751" y="3422809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2280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 j=3、5、7、9、11，都不能整除 151。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下一候选 j=13，13×13=169&gt;151，停止试除。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标记保持 true，所以输出 151。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程序也会检查 j=9：这个基础试除循环枚举奇数，并非只枚举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63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67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回文构造练习：中间位有没有被重复？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prefix=123，按 x=prefix/10 的方法，最终生成什么数？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请记录 x 每次取出的数字。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99009"/>
            <a:ext cx="10812399" cy="977836"/>
            <a:chOff x="674751" y="34990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如果错写为 x=prefix，会生成什么数？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它的位数发生了什么变化？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18234"/>
            <a:ext cx="10812399" cy="977836"/>
            <a:chOff x="674751" y="49182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182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区间 [5,12] 应输出哪些数？如果遗漏特判 11 呢？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先独立作答，下一页讲评。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343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485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回文练习：少枚举了多少数？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prefix=123：取 x=12，追加 2、1，得到 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12321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错取 x=123，会追加 3、2、1，得到六位回文 123321。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98959"/>
            <a:ext cx="10812399" cy="558736"/>
            <a:chOff x="674751" y="309895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0989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[5,12] 逐行输出 5、7、11；漏掉特判时，11 会被遗漏。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832384"/>
            <a:ext cx="10812399" cy="1396936"/>
            <a:chOff x="674751" y="3832384"/>
            <a:chExt cx="10812399" cy="1396936"/>
          </a:xfrm>
        </p:grpSpPr>
        <p:sp>
          <p:nvSpPr>
            <p:cNvPr id="13" name="TextBox 13"/>
            <p:cNvSpPr/>
            <p:nvPr/>
          </p:nvSpPr>
          <p:spPr>
            <a:xfrm>
              <a:off x="674751" y="38323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 至 9999 最多有 9990 个前缀，远少于一亿个整数。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但构造仍要逐位镜像，每个候选也仍要判断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试除的保守估计：9990×5000，约五千万次量级。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6656" y="5387340"/>
            <a:ext cx="10810494" cy="826008"/>
            <a:chOff x="676656" y="5387340"/>
            <a:chExt cx="10810494" cy="826008"/>
          </a:xfrm>
        </p:grpSpPr>
        <p:sp>
          <p:nvSpPr>
            <p:cNvPr id="17" name="TextBox 17"/>
            <p:cNvSpPr/>
            <p:nvPr/>
          </p:nvSpPr>
          <p:spPr>
            <a:xfrm>
              <a:off x="676656" y="5387340"/>
              <a:ext cx="10810494" cy="8260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区间、偶数筛选及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后的提前退出会减少实际试除。</a:t>
              </a:r>
              <a:br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候选虽然少了，每个数仍要试除。程序快多少，还得看实际执行了多少次。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681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2454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回看这些题：循环留下了什么记录？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整数与小数求和：逐项加入，项编号到上限后停止。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小数题把十分之一换成整数单位，保证处理的项数。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79909"/>
            <a:ext cx="10812399" cy="558736"/>
            <a:chOff x="674751" y="307990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0799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级数求和：记录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与项数，首次严格超过目标才停止。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765709"/>
            <a:ext cx="10812399" cy="558736"/>
            <a:chOff x="674751" y="3765709"/>
            <a:chExt cx="10812399" cy="558736"/>
          </a:xfrm>
        </p:grpSpPr>
        <p:sp>
          <p:nvSpPr>
            <p:cNvPr id="13" name="TextBox 13"/>
            <p:cNvSpPr/>
            <p:nvPr/>
          </p:nvSpPr>
          <p:spPr>
            <a:xfrm>
              <a:off x="674751" y="37657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金币：外层定轮次，内层逐日发放，发够目标天数就结束。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451509"/>
            <a:ext cx="10812399" cy="977836"/>
            <a:chOff x="674751" y="4451509"/>
            <a:chExt cx="10812399" cy="977836"/>
          </a:xfrm>
        </p:grpSpPr>
        <p:sp>
          <p:nvSpPr>
            <p:cNvPr id="15" name="TextBox 15"/>
            <p:cNvSpPr/>
            <p:nvPr/>
          </p:nvSpPr>
          <p:spPr>
            <a:xfrm>
              <a:off x="674751" y="445150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口袋：符合资格且装得下，才更新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与个数。</a:t>
              </a:r>
              <a:br/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：先构造对称候选，再筛选区间与质数。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051" y="5610795"/>
            <a:ext cx="10812399" cy="558736"/>
            <a:chOff x="789051" y="5610795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789051" y="5610795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回看每一题：这一轮处理哪个数？先前的结果存在哪里？满足什么条件才停？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6390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3248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练习：小玉要游到目标距离，需要几步？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41684"/>
            <a:ext cx="10812399" cy="1396936"/>
            <a:chOff x="674751" y="204168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第一步游 2 米，之后每一步的距离是上一步的 98%。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输入目标距离 x，求总距离不小于 x 所需的最少步数。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0≤x&lt;100，最多一位小数；x=0 时，已经达到目标。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32359"/>
            <a:ext cx="10812399" cy="1396936"/>
            <a:chOff x="674751" y="3632359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632359"/>
              <a:ext cx="10812399" cy="13969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请先设计记录：total 存累计距离，count 存步数，step 存本步距离。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每游一步，哪份记录先改变？下一步的距离怎样得到？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继续条件与级数求和的条件有什么不同？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试试 x=3.9：先手算前两步，再写程序核对。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3242" y="5893118"/>
            <a:ext cx="5045392" cy="264033"/>
            <a:chOff x="793242" y="5893118"/>
            <a:chExt cx="5045392" cy="264033"/>
          </a:xfrm>
        </p:grpSpPr>
        <p:sp>
          <p:nvSpPr>
            <p:cNvPr id="18" name="TextBox 18"/>
            <p:cNvSpPr/>
            <p:nvPr/>
          </p:nvSpPr>
          <p:spPr>
            <a:xfrm>
              <a:off x="793242" y="5893118"/>
              <a:ext cx="50453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教材习题 4-2｜洛谷 P1423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067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4723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游泳练习：达到或超过目标就停止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813" y="2148840"/>
            <a:ext cx="4058793" cy="2733961"/>
            <a:chOff x="789813" y="2148840"/>
            <a:chExt cx="4058793" cy="2733961"/>
          </a:xfrm>
        </p:grpSpPr>
        <p:sp>
          <p:nvSpPr>
            <p:cNvPr id="8" name="TextBox 8"/>
            <p:cNvSpPr/>
            <p:nvPr/>
          </p:nvSpPr>
          <p:spPr>
            <a:xfrm>
              <a:off x="790956" y="2148840"/>
              <a:ext cx="3204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核心片段，已读入 double x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89813" y="2543651"/>
              <a:ext cx="4058793" cy="233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total = 0, step = 2;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count = 0;</a:t>
              </a:r>
              <a:br/>
              <a:r>
                <a:rPr lang="en-US" sz="202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(total &lt; x) {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total += step;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count++;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 xml:space="preserve">    step *= 0.98;</a:t>
              </a:r>
              <a:br/>
              <a:r>
                <a:rPr lang="en-US" sz="2020" dirty="0">
                  <a:solidFill>
                    <a:srgbClr val="000000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51726" y="2155984"/>
            <a:ext cx="1644682" cy="425386"/>
            <a:chOff x="6951726" y="2155984"/>
            <a:chExt cx="1644682" cy="425386"/>
          </a:xfrm>
        </p:grpSpPr>
        <p:sp>
          <p:nvSpPr>
            <p:cNvPr id="17" name="TextBox 17"/>
            <p:cNvSpPr/>
            <p:nvPr/>
          </p:nvSpPr>
          <p:spPr>
            <a:xfrm>
              <a:off x="6951726" y="2155984"/>
              <a:ext cx="16446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x=3.9 时：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837426" y="2508409"/>
            <a:ext cx="4649724" cy="558736"/>
            <a:chOff x="6837426" y="2508409"/>
            <a:chExt cx="4649724" cy="558736"/>
          </a:xfrm>
        </p:grpSpPr>
        <p:sp>
          <p:nvSpPr>
            <p:cNvPr id="19" name="TextBox 19"/>
            <p:cNvSpPr/>
            <p:nvPr/>
          </p:nvSpPr>
          <p:spPr>
            <a:xfrm>
              <a:off x="6837426" y="25084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第一步后 total=2。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37426" y="2927509"/>
            <a:ext cx="4649724" cy="558736"/>
            <a:chOff x="6837426" y="2927509"/>
            <a:chExt cx="4649724" cy="558736"/>
          </a:xfrm>
        </p:grpSpPr>
        <p:sp>
          <p:nvSpPr>
            <p:cNvPr id="21" name="TextBox 21"/>
            <p:cNvSpPr/>
            <p:nvPr/>
          </p:nvSpPr>
          <p:spPr>
            <a:xfrm>
              <a:off x="6837426" y="29275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第二步后 total=3.96。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37426" y="3346609"/>
            <a:ext cx="4649724" cy="558736"/>
            <a:chOff x="6837426" y="3346609"/>
            <a:chExt cx="4649724" cy="558736"/>
          </a:xfrm>
        </p:grpSpPr>
        <p:sp>
          <p:nvSpPr>
            <p:cNvPr id="23" name="TextBox 23"/>
            <p:cNvSpPr/>
            <p:nvPr/>
          </p:nvSpPr>
          <p:spPr>
            <a:xfrm>
              <a:off x="6837426" y="33466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已达到目标，输出 2。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37426" y="4308634"/>
            <a:ext cx="4649724" cy="558736"/>
            <a:chOff x="6837426" y="4308634"/>
            <a:chExt cx="4649724" cy="558736"/>
          </a:xfrm>
        </p:grpSpPr>
        <p:sp>
          <p:nvSpPr>
            <p:cNvPr id="25" name="TextBox 25"/>
            <p:cNvSpPr/>
            <p:nvPr/>
          </p:nvSpPr>
          <p:spPr>
            <a:xfrm>
              <a:off x="6837426" y="4308634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x=0：不进入循环，输出 0。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4751" y="5270659"/>
            <a:ext cx="10812399" cy="977836"/>
            <a:chOff x="674751" y="5270659"/>
            <a:chExt cx="10812399" cy="977836"/>
          </a:xfrm>
        </p:grpSpPr>
        <p:sp>
          <p:nvSpPr>
            <p:cNvPr id="27" name="TextBox 27"/>
            <p:cNvSpPr/>
            <p:nvPr/>
          </p:nvSpPr>
          <p:spPr>
            <a:xfrm>
              <a:off x="674751" y="5270659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本题目标是 total≥x，继续条件是 total&lt;x。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级数题要求严格超过，所以继续条件还要包含等号。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665988" y="2553176"/>
            <a:ext cx="9525" cy="2231898"/>
          </a:xfrm>
          <a:custGeom>
            <a:avLst/>
            <a:gdLst/>
            <a:ahLst/>
            <a:cxnLst/>
            <a:rect l="l" t="t" r="r" b="b"/>
            <a:pathLst>
              <a:path w="9525" h="2231898">
                <a:moveTo>
                  <a:pt x="0" y="0"/>
                </a:moveTo>
                <a:lnTo>
                  <a:pt x="0" y="2231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0645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先说规则，再用预测和运行结果核对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9778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独立完成：说明变量 → 写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规则 → 预测小输入 → 运行核对。</a:t>
              </a:r>
              <a:br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再检查最小输入、最后一项、恰好达到目标及刚刚超出目标。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6656" y="3129915"/>
            <a:ext cx="10810494" cy="1854708"/>
            <a:chOff x="676656" y="3129915"/>
            <a:chExt cx="10810494" cy="1854708"/>
          </a:xfrm>
        </p:grpSpPr>
        <p:sp>
          <p:nvSpPr>
            <p:cNvPr id="11" name="TextBox 11"/>
            <p:cNvSpPr/>
            <p:nvPr/>
          </p:nvSpPr>
          <p:spPr>
            <a:xfrm>
              <a:off x="676656" y="3129915"/>
              <a:ext cx="10810494" cy="18547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整数求和、小数求和：检查最后一项有没有多算或漏算。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级数求和、金币：检查目标刚达到时停在哪一轮。</a:t>
              </a:r>
              <a:br/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质数口袋、游泳：检查边界输入和更新顺序。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回文质数选读：核对候选范围与筛选顺序。</a:t>
              </a:r>
              <a:br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紧凑写法和浮点实验可以用于比较；独立写题时，优先把每步含义写清楚。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0956" y="5301615"/>
            <a:ext cx="7412260" cy="694944"/>
            <a:chOff x="790956" y="5301615"/>
            <a:chExt cx="7412260" cy="694944"/>
          </a:xfrm>
        </p:grpSpPr>
        <p:sp>
          <p:nvSpPr>
            <p:cNvPr id="17" name="TextBox 17"/>
            <p:cNvSpPr/>
            <p:nvPr/>
          </p:nvSpPr>
          <p:spPr>
            <a:xfrm>
              <a:off x="790956" y="5301615"/>
              <a:ext cx="7412260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教学依据：教材第 4.3 节例 4-9 至 4-14；第 4.4 节习题 4-2。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题号：P5722、P1035、P2669、P5723、P1217、P1423。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0583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002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拿到下一道题，你会怎样开始？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2206942"/>
            <a:ext cx="10820400" cy="914400"/>
            <a:chOff x="666750" y="2206942"/>
            <a:chExt cx="10820400" cy="914400"/>
          </a:xfrm>
        </p:grpSpPr>
        <p:sp>
          <p:nvSpPr>
            <p:cNvPr id="8" name="TextBox 8"/>
            <p:cNvSpPr/>
            <p:nvPr/>
          </p:nvSpPr>
          <p:spPr>
            <a:xfrm>
              <a:off x="666750" y="2206942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处理什么？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当前要处理的一项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6750" y="3130868"/>
            <a:ext cx="10820400" cy="914400"/>
            <a:chOff x="666750" y="3130868"/>
            <a:chExt cx="10820400" cy="914400"/>
          </a:xfrm>
        </p:grpSpPr>
        <p:sp>
          <p:nvSpPr>
            <p:cNvPr id="10" name="TextBox 10"/>
            <p:cNvSpPr/>
            <p:nvPr/>
          </p:nvSpPr>
          <p:spPr>
            <a:xfrm>
              <a:off x="666750" y="3130868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记录什么？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已经得到的结果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6750" y="4054792"/>
            <a:ext cx="10820400" cy="914400"/>
            <a:chOff x="666750" y="4054792"/>
            <a:chExt cx="10820400" cy="914400"/>
          </a:xfrm>
        </p:grpSpPr>
        <p:sp>
          <p:nvSpPr>
            <p:cNvPr id="12" name="TextBox 12"/>
            <p:cNvSpPr/>
            <p:nvPr/>
          </p:nvSpPr>
          <p:spPr>
            <a:xfrm>
              <a:off x="666750" y="4054792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何时停止？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题目要求的条件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34571"/>
            <a:ext cx="10698099" cy="911162"/>
            <a:chOff x="789051" y="5334571"/>
            <a:chExt cx="10698099" cy="911162"/>
          </a:xfrm>
        </p:grpSpPr>
        <p:sp>
          <p:nvSpPr>
            <p:cNvPr id="14" name="TextBox 14"/>
            <p:cNvSpPr/>
            <p:nvPr/>
          </p:nvSpPr>
          <p:spPr>
            <a:xfrm>
              <a:off x="789051" y="5334571"/>
              <a:ext cx="10698099" cy="91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拿一组小数据手算，把需要记住的信息写在旁边，再给它们安排变量。</a:t>
              </a:r>
              <a:br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顺着手算步骤写循环。最小输入、最后一项、恰好达标，都要再试一次。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291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0339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C4D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6D8094"/>
      </a:accent5>
      <a:accent6>
        <a:srgbClr val="B8CADC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C4D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6D8094"/>
      </a:accent5>
      <a:accent6>
        <a:srgbClr val="B8CADC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863</ns0:TotalTime>
  <ns0:Words>16950</ns0:Words>
  <ns0:Application>Microsoft Office PowerPoint</ns0:Application>
  <ns0:PresentationFormat>宽屏</ns0:PresentationFormat>
  <ns0:Paragraphs>1133</ns0:Paragraphs>
  <ns0:Slides>96</ns0:Slides>
  <ns0:Notes>95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6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96</ns1:i4>
      </ns1:variant>
    </ns1:vector>
  </ns0:HeadingPairs>
  <ns0:TitlesOfParts>
    <ns1:vector size="103" baseType="lpstr">
      <ns1:lpstr>等线</ns1:lpstr>
      <ns1:lpstr>宋体</ns1:lpstr>
      <ns1:lpstr>Microsoft YaHei</ns1:lpstr>
      <ns1:lpstr>Microsoft YaHei</ns1:lpstr>
      <ns1:lpstr>Arial</ns1:lpstr>
      <ns1:lpstr>Consolas</ns1:lpstr>
      <ns1:lpstr>Office Theme</ns1:lpstr>
      <ns1:lpstr>C++程序与算法</ns1:lpstr>
      <ns1:lpstr>学习任务</ns1:lpstr>
      <ns1:lpstr>循环执行顺序</ns1:lpstr>
      <ns1:lpstr>贯穿全课的模型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自增运算</ns1:lpstr>
      <ns1:lpstr>自增运算</ns1:lpstr>
      <ns1:lpstr>课堂练习</ns1:lpstr>
      <ns1:lpstr>练习讲评</ns1:lpstr>
      <ns1:lpstr>教材技巧写法</ns1:lpstr>
      <ns1:lpstr>教材技巧写法</ns1:lpstr>
      <ns1:lpstr>教材技巧写法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改变停止规则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除法类型</ns1:lpstr>
      <ns1:lpstr>教材技巧写法</ns1:lpstr>
      <ns1:lpstr>级数求和</ns1:lpstr>
      <ns1:lpstr>课堂练习</ns1:lpstr>
      <ns1:lpstr>练习讲评</ns1:lpstr>
      <ns1:lpstr>分组重复与累加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循环控制</ns1:lpstr>
      <ns1:lpstr>金币</ns1:lpstr>
      <ns1:lpstr>课堂练习</ns1:lpstr>
      <ns1:lpstr>练习讲评</ns1:lpstr>
      <ns1:lpstr>金币</ns1:lpstr>
      <ns1:lpstr>筛选后再累加</ns1:lpstr>
      <ns1:lpstr>质数口袋</ns1:lpstr>
      <ns1:lpstr>质数与因子</ns1:lpstr>
      <ns1:lpstr>质数与因子</ns1:lpstr>
      <ns1:lpstr>质数与因子</ns1:lpstr>
      <ns1:lpstr>试除范围</ns1:lpstr>
      <ns1:lpstr>质数判断</ns1:lpstr>
      <ns1:lpstr>初始化范围</ns1:lpstr>
      <ns1:lpstr>质数口袋</ns1:lpstr>
      <ns1:lpstr>循环控制</ns1:lpstr>
      <ns1:lpstr>质数口袋</ns1:lpstr>
      <ns1:lpstr>质数口袋</ns1:lpstr>
      <ns1:lpstr>质数口袋</ns1:lpstr>
      <ns1:lpstr>质数口袋</ns1:lpstr>
      <ns1:lpstr>质数口袋</ns1:lpstr>
      <ns1:lpstr>循环次数</ns1:lpstr>
      <ns1:lpstr>课堂练习</ns1:lpstr>
      <ns1:lpstr>练习讲评</ns1:lpstr>
      <ns1:lpstr>教材选读</ns1:lpstr>
      <ns1:lpstr>回文质数</ns1:lpstr>
      <ns1:lpstr>减少候选</ns1:lpstr>
      <ns1:lpstr>构造回文</ns1:lpstr>
      <ns1:lpstr>构造回文</ns1:lpstr>
      <ns1:lpstr>数字提取</ns1:lpstr>
      <ns1:lpstr>构造回文</ns1:lpstr>
      <ns1:lpstr>偶数位回文</ns1:lpstr>
      <ns1:lpstr>候选范围</ns1:lpstr>
      <ns1:lpstr>前缀构造</ns1:lpstr>
      <ns1:lpstr>程序处理顺序</ns1:lpstr>
      <ns1:lpstr>回文质数</ns1:lpstr>
      <ns1:lpstr>回文质数</ns1:lpstr>
      <ns1:lpstr>回文质数</ns1:lpstr>
      <ns1:lpstr>选读练习</ns1:lpstr>
      <ns1:lpstr>选读讲评</ns1:lpstr>
      <ns1:lpstr>回顾与迁移</ns1:lpstr>
      <ns1:lpstr>迁移练习</ns1:lpstr>
      <ns1:lpstr>迁移讲评</ns1:lpstr>
      <ns1:lpstr>独立编程</ns1:lpstr>
      <ns1:lpstr>循环结构程序设计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4</cp:revision>
  <dcterms:created xsi:type="dcterms:W3CDTF">2026-10-01T19:15:29Z</dcterms:created>
  <dcterms:modified xsi:type="dcterms:W3CDTF">2026-10-16T03:48:33Z</dcterms:modified>
  <cp:category/>
  <cp:contentStatus/>
  <dc:language>zh-CN</dc:language>
</cp:coreProperties>
</file>