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Consolas"/>
        <a:ea typeface="Microsoft YaHei"/>
        <a:cs typeface="+mn-cs"/>
      </a:defRPr>
    </a:lvl1pPr>
    <a:lvl2pPr marL="457200" algn="l" defTabSz="457200" rtl="0" eaLnBrk="1" latinLnBrk="0" hangingPunct="1">
      <a:defRPr sz="1800" kern="1200">
        <a:solidFill>
          <a:schemeClr val="tx1"/>
        </a:solidFill>
        <a:latin typeface="Consolas"/>
        <a:ea typeface="Microsoft YaHei"/>
        <a:cs typeface="+mn-cs"/>
      </a:defRPr>
    </a:lvl2pPr>
    <a:lvl3pPr marL="914400" algn="l" defTabSz="457200" rtl="0" eaLnBrk="1" latinLnBrk="0" hangingPunct="1">
      <a:defRPr sz="1800" kern="1200">
        <a:solidFill>
          <a:schemeClr val="tx1"/>
        </a:solidFill>
        <a:latin typeface="Consolas"/>
        <a:ea typeface="Microsoft YaHei"/>
        <a:cs typeface="+mn-cs"/>
      </a:defRPr>
    </a:lvl3pPr>
    <a:lvl4pPr marL="1371600" algn="l" defTabSz="457200" rtl="0" eaLnBrk="1" latinLnBrk="0" hangingPunct="1">
      <a:defRPr sz="1800" kern="1200">
        <a:solidFill>
          <a:schemeClr val="tx1"/>
        </a:solidFill>
        <a:latin typeface="Consolas"/>
        <a:ea typeface="Microsoft YaHei"/>
        <a:cs typeface="+mn-cs"/>
      </a:defRPr>
    </a:lvl4pPr>
    <a:lvl5pPr marL="1828800" algn="l" defTabSz="457200" rtl="0" eaLnBrk="1" latinLnBrk="0" hangingPunct="1">
      <a:defRPr sz="1800" kern="1200">
        <a:solidFill>
          <a:schemeClr val="tx1"/>
        </a:solidFill>
        <a:latin typeface="Consolas"/>
        <a:ea typeface="Microsoft YaHei"/>
        <a:cs typeface="+mn-cs"/>
      </a:defRPr>
    </a:lvl5pPr>
    <a:lvl6pPr marL="2286000" algn="l" defTabSz="457200" rtl="0" eaLnBrk="1" latinLnBrk="0" hangingPunct="1">
      <a:defRPr sz="1800" kern="1200">
        <a:solidFill>
          <a:schemeClr val="tx1"/>
        </a:solidFill>
        <a:latin typeface="Consolas"/>
        <a:ea typeface="Microsoft YaHei"/>
        <a:cs typeface="+mn-cs"/>
      </a:defRPr>
    </a:lvl6pPr>
    <a:lvl7pPr marL="2743200" algn="l" defTabSz="457200" rtl="0" eaLnBrk="1" latinLnBrk="0" hangingPunct="1">
      <a:defRPr sz="1800" kern="1200">
        <a:solidFill>
          <a:schemeClr val="tx1"/>
        </a:solidFill>
        <a:latin typeface="Consolas"/>
        <a:ea typeface="Microsoft YaHei"/>
        <a:cs typeface="+mn-cs"/>
      </a:defRPr>
    </a:lvl7pPr>
    <a:lvl8pPr marL="3200400" algn="l" defTabSz="457200" rtl="0" eaLnBrk="1" latinLnBrk="0" hangingPunct="1">
      <a:defRPr sz="1800" kern="1200">
        <a:solidFill>
          <a:schemeClr val="tx1"/>
        </a:solidFill>
        <a:latin typeface="Consolas"/>
        <a:ea typeface="Microsoft YaHei"/>
        <a:cs typeface="+mn-cs"/>
      </a:defRPr>
    </a:lvl8pPr>
    <a:lvl9pPr marL="3657600" algn="l" defTabSz="457200" rtl="0" eaLnBrk="1" latinLnBrk="0" hangingPunct="1">
      <a:defRPr sz="1800" kern="1200">
        <a:solidFill>
          <a:schemeClr val="tx1"/>
        </a:solidFill>
        <a:latin typeface="Consolas"/>
        <a:ea typeface="Microsoft YaHei"/>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4" autoAdjust="0"/>
    <p:restoredTop sz="94660"/>
  </p:normalViewPr>
  <p:slideViewPr>
    <p:cSldViewPr snapToGrid="0" snapToObjects="1">
      <p:cViewPr varScale="1">
        <p:scale>
          <a:sx n="107" d="100"/>
          <a:sy n="107" d="100"/>
        </p:scale>
        <p:origin x="75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wrap="square"/>
          <a:lstStyle/>
          <a:p>
            <a:endParaRPr lang="zh-CN"/>
          </a:p>
        </p:txBody>
      </p:sp>
      <p:sp>
        <p:nvSpPr>
          <p:cNvPr id="3" name="Date Placeholder 2"/>
          <p:cNvSpPr>
            <a:spLocks noGrp="1"/>
          </p:cNvSpPr>
          <p:nvPr>
            <p:ph type="dt" sz="half" idx="1"/>
          </p:nvPr>
        </p:nvSpPr>
        <p:spPr>
          <a:xfrm>
            <a:off x="3884613" y="0"/>
            <a:ext cx="2971800" cy="457200"/>
          </a:xfrm>
          <a:prstGeom prst="rect">
            <a:avLst/>
          </a:prstGeom>
        </p:spPr>
        <p:txBody>
          <a:bodyPr wrap="square"/>
          <a:lstStyle/>
          <a:p>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wrap="square"/>
          <a:lstStyle/>
          <a:p>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wrap="square"/>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wrap="square"/>
          <a:lstStyle/>
          <a:p>
            <a:endParaRPr lang="zh-CN"/>
          </a:p>
        </p:txBody>
      </p:sp>
    </p:spTree>
  </p:cSld>
  <p:clrMap bg1="lt1" tx1="dk1" bg2="lt2" tx2="dk2" accent1="accent1" accent2="accent2" accent3="accent3" accent4="accent4" accent5="accent5" accent6="accent6" hlink="hlink" folHlink="folHlink"/>
  <p:hf/>
  <p:notesStyle>
    <a:lvl1pPr marL="0" algn="l">
      <a:defRPr lang="zh-CN" sz="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今天我们要学一维数组。它能把一组数据留下来，等会儿想查哪一项，就按位置去找。</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想查体育器材柜第三格还有几个球，光记住刚看过的那一格可不够。程序处理数据也是这样：读过之后还要再用，就得有地方把它们分别存好。今天我们会给这一组数据起同一个名字，再靠编号找到其中一项。</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先别急着写代码。周三的最高气温是多少？看第三列，读到的是二十九；周四虽然也是二十九，却占着另一个位置。若周三的记录要改成三十一，只改它那一格就行。这就是我们想让程序做到的事。</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用一个变量试试：先把周一的二十六读进去，再把周二的二十七读进同一个变量。现在输出，会得到二十七；周一的记录被覆盖，找不回来了。连续输入七次，不等于保存了七份数据。</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那给七天各起一个变量名，行不行？可以，查询周三就看 day3。可如果要记录一百天，变量名和后续处理都要写很长。我们真正需要的是一组有编号的位置，按编号存、按编号取。</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把七天的气温排成一行，看上去就像七个并排的格子。数组给这整排格子一个名字，每个格子叫元素，找格子用的是下标。这里有个小变化：C++ 从零开始编号，所以周一在下标零，周三在下标二。</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读一读 int a[7]：每格存整数，整组叫 a，一共有七格。图里的气温是后来放进去的；光写声明，格子不会自动装上这七个数。我们从 a[0] 数到 a[6]，七格刚好数完，a[7] 已经在外面了。</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数组不一定只存整数，这里把元素类型换成 double，便能保存带小数的数值。数组名写的是 arr，使用它时也要一直写 arr，名字不能忽然换成 a。五个格子从 arr[0] 到 arr[4]，第三格的下标仍是二。</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方括号里写的是位置，不是要存进去的气温。周三在 a[2]，输出它会读到二十九；把 a[2] 赋成三十一，再输出就变成三十一。周四也曾是二十九，但它在 a[3]，不会跟着改变。</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看这排三、一、四、四、二。a[2] 指第三格，格子里是四；a[1] = 5 是把第二格改成五。请分开说清楚‘第几格’和‘格里是什么’，两格恰好放着同一个值，也仍是两格。</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单个数组元素用起来很像一个变量：可以输入，也可以赋值、输出。若 i 等于二，a[i] 就是 a[2]，读到的是这个位置里的值。刚声明的普通局部数组还没有确定的数值，读之前要先写入；后面会看到怎样在定义时给它初值。</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int a[110] 准备了一百一十格，可这次只读进五个数。容量是零到一百零九这些合法位置；有效数据只有零到四。让循环处理几项？当然是五项，后面的空位不能冒充已输入的数据。</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五格数组的下标只能是零到四。a[5] 和 a[-1] 都走出了边界，程序即使一时没有报错，也不能说明写法没问题。判断一个下标时，既要看它有没有超出数组容量，还要看这个位置是否真的存过本次要用的数据。</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七天的气温已经有七个位置了，现在该把输入逐个放进去。周一放 a[0]，周二放 a[1]；照这个规律，周日会放哪儿？是 a[6]。把七句输入并排看看，真正变化的只有方括号里的下标。</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这些语句都在做 cin &gt;&gt; a[某个位置]。既然位置从零、一路变到六，就让变量 i 来表示当前位置。i 是零时读进 a[0]，i 是一时读进 a[1]；i 决定放哪儿，输入的数决定放什么。</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现在把刚才七次相似的输入交给 for 循环。i 从零开始，每次加一，只要还小于七就继续，最后一次访问的是 a[6]。如果要存十个数，改的是格子数量和循环边界；如果只用前 n 项，循环条件就要跟着有效个数走。</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从第一格走到最后一格，逐项读取，这就叫遍历。输出、求和、计数，都可以在遍历时完成，但读取前得确保那一格已经有本次要用的值。这页示意代码的数组名出现了 arr 和 a 两种写法；真正编译时必须统一成同一个名字。</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道小练习要读五个数，再求它们的平均值。先想好两个循环各做什么：一遍把五个数存进数组，另一遍逐项取出并累加，最后除以五。输入一、二、三、四、五，和是十五，平均值是三；试着自己把空白处补成完整代码。</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小鱼从左到右排成一队，每条鱼有一个可爱值。我们要给每条鱼算一个数：它左边有几条鱼的可爱值严格比它小？自己、右边的鱼都不算；碰到相等的，也不加一。先把这句话说清楚，再看样例。</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用三、一、四、四、二试一遍。第一条左边为空，答案是零；第三条值为四，左边的三和一都更小，所以答案是二。第四条也是四，但左边那条四与它相等，不计入；最后一条值为二，只数到一。五个答案仍按鱼原来的位置输出：零、零、二、二、一。</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要算最后一条鱼时，前面四条鱼的值都得能取出来。只用 tmp 连续输入，旧值会被新值盖掉；只留最小值也不够，因为题目要数有几条更小。把可爱值依次放进数组，之后就能回头逐条比较。</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我们固定下标四这条鱼，橙色格子是它自己。它左边要检查的是蓝色的零、一、二、三号位置，所以 j 的范围是零到 i 减一。图里只用一号鱼的值一比它的二小；要加计数，比较的是 a[j] 和 a[i] 里的值，不是下标。</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现在换成下标三、值为四的鱼，沿左边倒着看。下标二也是四，相等不算；下标一的值一更小，计数到一；下标零的值三也更小，计数到二。再往左会到负一下标，循环在访问之前就该停。</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每换一条鱼，都重新从零统计它左边的情况。第三条和第四条的可爱值都是四，答案也都是二，因为左边新增的那条四没有被计入。轮到最后一条值二的鱼，左边只有一比它小。这样按顺序得到零、零、二、二、一。</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比较办法有了，程序还得先把每条鱼的值存下来。问题是 n 要从输入里读，写程序时不知道究竟会有几条鱼。若 n 等于五，实际会用 a[0] 到 a[4] 这五个位置；n 改了，要用的位置数也会跟着改。</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有些编译器允许读完 n 再写 int a[n]，输入五就准备五个格子；这种写法叫可变长度数组，缩写 VLA。不过它是编译器扩展，标准 C++ 不保证支持。本题 n 最多一百，完整程序准备 a[110]，只使用前 n 个位置，就不用依赖这个扩展。</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把手算过程写成代码：外层循环选当前鱼，内层循环逐条看它左边的鱼。外层每开始一条，cnt 就清零；内层碰到严格更小的值才加一。内层走完再输出这条鱼的答案，之后外层才换下一条。</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cnt 算的是当前这条鱼的答案，所以换鱼就得重新归零。若只在两层循环外清一次，第三条得到的二会带到第四条，答案就错了。我们再检查一遍范围：左侧每条鱼恰好看一次，右侧和自己都没混进来；相等的值也没有误算。</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完整程序分两段：先把 n 条鱼的值按原顺序存好，再逐条统计并输出。请看 cnt 的位置，它在外层里面、内层前面，正好对应‘换一条鱼重新数’。若只有一条鱼，输出零；若三条鱼的值都一样，每条也输出零。拿这两组数据跑一遍，比只盯着样例更容易发现边界错误。</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刚才把数据存起来，是为了回头比较；这次还是要保存一串数，不过读取方向换了。输入里没有提前给个数，末尾的零表示结束，它不属于要倒着输出的数字。我们需要一边读，一边记下已经存了多少项。</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看输入八、五、二、零：真正要保存的是前三个数，零只说‘到这里为止’。若倒着读这三项，输出会是二、五、八；这不是排序，数组里的数也不用搬家。问题来了，输入时没人告诉我们项数，程序得自己数。</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n 从零开始，既表示已经存了几项，也指出下一项该放在哪里。读到八，写进 a[0]，n 变一；读到五，写进 a[1]，n 变二；读到二后 n 是三。零不存，所以有效下标到二，a[3] 仍是下一空位。</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读入前先拿到一个数，才能问它是不是结束零。不是零就存进 a[n]、让 n 加一，再读下一项；漏掉最后这次读入，循环会一直拿旧值判断。若第一个数就是零，循环一次都不走，n 保持零。</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zh-CN" dirty="0"/>
              <a:t>数都存好了，位置从 a[0] 到 a[n−1]。八、五、二这组数据里，n 是三，所以从 a[2] 开始，往 a[1]、a[0] 走，就得到二、五、八。注意是倒着访问，并没有把数组内容倒过来；n 等于零时，循环条件一开始就失败，不会去读负一下标。</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把读入和倒序输出连起来看：结束零没有进数组，输出循环从最后一个有效下标开始。输入八、五、二、零，会输出二、五、八；若只输入七、零，就只输出七。可以试着指认两处关键边界：什么时候停止读入，倒序从哪个位置开始。</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教材把倒序写成 while(n--)，看着短，读起来却要慢一点。后置自减先拿旧值判断，随后 n 才减一；原来是三，进入循环体时已经是二，于是读 a[2]。后面依次读 a[1] 和 a[0]，旧值到了零就不再进入。若还没熟悉这个顺序，先用上一页的 for 写法，边界更清楚。</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这份 do 循环先保存，再判断，因此结尾的零也会占一格。八、五、二、零存完，n 是四；单独减掉哨兵那一项，才剩三个有效数字。若题目允许一百个非零数，数组还得给结尾的零留位置。两种写法都可以，别把它们各自的计数方式拼在一起。</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前一题的数字来自输入；这次只有起点由输入给出，后面的数要边算边产生。若当前值二十直接改成十，旧的二十就没了，最后没法回头输出。我们改成每次更新前先存当前数，再去算下一个数。</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从一个正整数出发，偶数除以二，奇数乘三再加一，照这样变化到一。题目要的不是变化次数，而是走过的整串数字，最后还要倒着输出。别漏掉起点，也别把终点一丢了；每次算完新数，下一轮要重新判断它的奇偶。</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输入只有一个数，输出却可能有很多项。以二十为例，顺着算会经历二十、十、五、十六、八、四、二、一；输出时从一往回写。那如果起点已经是一呢？过程没有变化，但仍有一项要输出。</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从二十开始，先除以二得到十，再除以二得到五。五是奇数，换规则算出十六，接下来又能一路除到一。顺着走一共八个数，却只发生了七次变化；倒序输出要写八项，这两个数量别混了。</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num 记的是已经存了几项，n 是现在要处理的数。每一轮先存 n，再增加 num，接着算下一个数；二十就放在 a[0]，十放在 a[1]。等 n 变成一，循环已经停了，终点还没存，所以要在循环后补上一。这样 num 才是完整的项数。</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输入最大只有一百，数组可不能只开一百格，因为过程中可能产生更多项。教材给出的上界是不超过二百次变化，把起点也算进去，预留二百零五格够用。这里 MAXN 是事先确定的容量；前面见过的 int a[n] 是部分编译器支持的扩展，不是标准 C++ 必须支持的写法。</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看完整程序时，盯住三个动作就不容易乱：存当前数、算下一个数、到一后补存终点。num 每次存完才加一，倒着读便从 num 减一开始。输入一时 while 一次也不进，后面的补存仍会把一放进数组；输入二十则会存下八项。</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输入一，是检查循环一次都不走时有没有答案；答案仍是一。另一个问题是中途的数可能比起点大得多，二十七这条序列会出现九千二百三十二，也会产生一百一十二项。数组容量管能存几项，long long 管每项能装多大的数，两件事都得单独检查。</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以前的数组保存气温、可爱值，这回只想知道某个位置上的人还在不在。给每个座位一个状态格，约定零是还在，一是已离开；二号座位里的那个一，不是在数有一个人。等会儿把座位换成路边的种树点，仍按位置记录状态。</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校门外有条长 L 米的路，从零米到 L 米，每个整数位置都有一棵树。路长八米，数一数图上的点：零到八，共九棵，可别把米数直接当棵数。施工会移走某些区间里的树，端点也算；我们要算的是全部施工结束后，还留着几棵。</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输入的第一行给路长和施工段数，后面每行给一段的两个端点。用八米、两段来试：二到五要移走四个位置，四到六也要处理。四和五两段都碰到了；若简单把两段长度都从九棵里扣掉，就会重复扣。</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看图中两条线，二到五和四到六都盖住了四、五这两个位置。直接算九减四减三会得到二，但实际被移走的只有二到六共五棵，剩四棵。错在四、五被减了两次。程序得记住某个位置是否已经处理过。</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我们用 tree[x] 记位置 x 的状态：零表示树还在，一表示已移走。tree[4] = 1 的意思是四号位置的树被移走了，不是那里还剩一棵。若另一个区间又经过四号位置，再写一次一，状态也不会变化；这就避开了重复扣除。</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给出一段 u 到 v，循环就从 u 走到 v，把经过的每个位置标成一。二到五要处理二、三、四、五，右端也在里面，所以条件写小于等于。若 u 和 v 相同，也要标记那一个位置。处理完所有区间，再数还为零的格子。</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所有树起初都在，所以状态数组一开始应当全是零。定义数组时写上花括号里的起始值，这叫初始化；int a[5] = {0} 会让五项都成为零。可 {1} 只把第一项设成一，后四项仍补零，绝不是全一。</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数组很长时，教材还给出 memset 这种清零办法。它按字节填充，sizeof(tree) 给的是整个数组占用的字节数；对这里的整型数组填零，可以把每项清成零。可别把中间的零改成一就以为每个整数都成了一，要逐项填一，还是用循环。</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完整程序先准备全零的状态数组，再读 m 段施工区间，逐段把闭区间里的位置标成一。所有标记做完，才从坐标零扫到 L，遇到零就让答案加一。想想为什么不在标记时直接扣棵数：重叠的位置会让我们扣重。</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跟着状态表看两次施工。第一段让二到五变成一；第二段经过四、五时只是重复写一，真正新增的是六。最后零、一、七、八这四格仍为零，所以输出四。这里每列始终是同一个坐标，别把状态的一误读成‘还有一棵’。</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我们用三个小情况查边界。长度一的路有两棵树，施工零到一，剩零；长度八只施工四号点，剩八；相同的二到五施工两次，第二次不该再减少，剩五。答案数的是仍为零的位置，不是标记动作做了几次。</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这道练习要找高于全班平均分的成绩，而且按输入顺序输出。读到第一份八十分时，后面的分数还没到，平均分也没算出，暂时不能决定要不要输出它。先把所有成绩存下来并求和，算出平均分后，再从头检查；若一项都没有，就输出 None。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左边一遍读成绩、一边累加；右边再按原顺序找高于平均分的项。总分三百、四个人，平均是七十五，所以八十和九十输出，恰好等于平均分的数不输出。求平均时把和转成浮点数，避免整数除法丢掉小数；cnt 只用来判断最终有没有输出过成绩。</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回看这几道题，数组里装的东西不一样：小鱼题留着可爱值供后面比较，倒序和冰雹题留着过程，树题记每个位置的状态。写题前先问自己：一个格子代表什么，哪些下标真有用，读它之前是否已经写入？把这几个问题说清，循环范围也更容易写对。</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zh-CN" dirty="0"/>
              <a:t>课后可以挑一道例题自己重写，再用小数据手算核对。找最大值第一次出现的位置时，遇到相等的值不要更新下标；树的题目试试单点和重叠区间；成绩题试试只有一人或全班同分。交代码时附一组输入和你预计的输出，若结果不同，就能顺着这组数据查是哪一步错了。</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课程封面">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952500" y="1952625"/>
            <a:ext cx="10287000" cy="1809750"/>
          </a:xfrm>
          <a:prstGeom prst="rect">
            <a:avLst/>
          </a:prstGeom>
          <a:noFill/>
          <a:ln>
            <a:noFill/>
          </a:ln>
        </p:spPr>
        <p:txBody>
          <a:bodyPr wrap="square" lIns="0" tIns="0" rIns="0" bIns="0" anchor="ctr" anchorCtr="0">
            <a:noAutofit/>
          </a:bodyPr>
          <a:lstStyle>
            <a:lvl1pPr>
              <a:defRPr sz="4800"/>
            </a:lvl1pPr>
          </a:lstStyle>
          <a:p>
            <a:pPr algn="l">
              <a:lnSpc>
                <a:spcPts val="6450"/>
              </a:lnSpc>
            </a:pPr>
            <a:r>
              <a:rPr lang="zh-CN" sz="4800" b="1" dirty="0">
                <a:solidFill>
                  <a:schemeClr val="accent1"/>
                </a:solidFill>
                <a:latin typeface="Consolas"/>
                <a:ea typeface="Microsoft YaHei"/>
                <a:cs typeface="+mj-cs"/>
              </a:rPr>
              <a:t>Click to add title</a:t>
            </a:r>
            <a:endParaRPr lang="en-US"/>
          </a:p>
        </p:txBody>
      </p:sp>
    </p:spTree>
    <p:extLst>
      <p:ext uri="{BB962C8B-B14F-4D97-AF65-F5344CB8AC3E}">
        <p14:creationId xmlns:p14="http://schemas.microsoft.com/office/powerpoint/2010/main" val="1660239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课堂内容">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838200" y="1333500"/>
            <a:ext cx="10515600" cy="4572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Consolas"/>
                <a:ea typeface="Microsoft YaHei"/>
                <a:cs typeface="+mj-cs"/>
              </a:rPr>
              <a:t>Click to add title</a:t>
            </a:r>
            <a:endParaRPr lang="en-US"/>
          </a:p>
        </p:txBody>
      </p:sp>
    </p:spTree>
    <p:extLst>
      <p:ext uri="{BB962C8B-B14F-4D97-AF65-F5344CB8AC3E}">
        <p14:creationId xmlns:p14="http://schemas.microsoft.com/office/powerpoint/2010/main" val="93743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4793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星空编程课堂">
    <p:bg>
      <p:bgRef idx="1001">
        <a:schemeClr val="bg1"/>
      </p:bgRef>
    </p:bg>
    <p:spTree>
      <p:nvGrpSpPr>
        <p:cNvPr id="1" name=""/>
        <p:cNvGrpSpPr/>
        <p:nvPr/>
      </p:nvGrpSpPr>
      <p:grpSpPr>
        <a:xfrm>
          <a:off x="0" y="0"/>
          <a:ext cx="0" cy="0"/>
          <a:chOff x="0" y="0"/>
          <a:chExt cx="0" cy="0"/>
        </a:xfrm>
      </p:grpSpPr>
      <p:pic>
        <p:nvPicPr>
          <p:cNvPr id="2" name="star-bg Master"/>
          <p:cNvPicPr>
            <a:picLocks noChangeAspect="1"/>
          </p:cNvPicPr>
          <p:nvPr/>
        </p:nvPicPr>
        <p:blipFill>
          <a:blip r:embed="rId5"/>
          <a:stretch>
            <a:fillRect/>
          </a:stretch>
        </p:blipFill>
        <p:spPr>
          <a:xfrm>
            <a:off x="0" y="0"/>
            <a:ext cx="12192000" cy="6858000"/>
          </a:xfrm>
          <a:prstGeom prst="rect">
            <a:avLst/>
          </a:prstGeom>
        </p:spPr>
      </p:pic>
      <p:sp>
        <p:nvSpPr>
          <p:cNvPr id="3" name="white-panel Master"/>
          <p:cNvSpPr/>
          <p:nvPr/>
        </p:nvSpPr>
        <p:spPr>
          <a:xfrm>
            <a:off x="457200" y="457200"/>
            <a:ext cx="11277600" cy="5943600"/>
          </a:xfrm>
          <a:prstGeom prst="roundRect">
            <a:avLst>
              <a:gd name="adj" fmla="val 3846"/>
            </a:avLst>
          </a:prstGeom>
          <a:solidFill>
            <a:schemeClr val="lt2"/>
          </a:solidFill>
          <a:ln>
            <a:noFill/>
          </a:ln>
        </p:spPr>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ctr" defTabSz="457200" rtl="0" eaLnBrk="1" latinLnBrk="0" hangingPunct="1">
        <a:spcBef>
          <a:spcPct val="0"/>
        </a:spcBef>
        <a:buNone/>
        <a:defRPr sz="2400" kern="1200">
          <a:solidFill>
            <a:schemeClr val="tx1"/>
          </a:solidFill>
          <a:latin typeface="Consolas"/>
          <a:ea typeface="Microsoft YaHei"/>
          <a:cs typeface="+mj-cs"/>
        </a:defRPr>
      </a:lvl1pPr>
    </p:titleStyle>
    <p:bodyStyle>
      <a:lvl1pPr marL="342900" indent="-342900" algn="l" defTabSz="457200" rtl="0" eaLnBrk="1" latinLnBrk="0" hangingPunct="1">
        <a:spcBef>
          <a:spcPct val="20000"/>
        </a:spcBef>
        <a:buFont typeface="Arial"/>
        <a:buChar char="•"/>
        <a:defRPr sz="1950" kern="1200">
          <a:solidFill>
            <a:schemeClr val="tx1"/>
          </a:solidFill>
          <a:latin typeface="Consolas"/>
          <a:ea typeface="Microsoft YaHei"/>
          <a:cs typeface="+mn-cs"/>
        </a:defRPr>
      </a:lvl1pPr>
      <a:lvl2pPr marL="742950" indent="-285750" algn="l" defTabSz="457200" rtl="0" eaLnBrk="1" latinLnBrk="0" hangingPunct="1">
        <a:spcBef>
          <a:spcPct val="20000"/>
        </a:spcBef>
        <a:buFont typeface="Arial"/>
        <a:buChar char="–"/>
        <a:defRPr sz="1850" kern="1200">
          <a:solidFill>
            <a:schemeClr val="tx1"/>
          </a:solidFill>
          <a:latin typeface="Consolas"/>
          <a:ea typeface="Microsoft YaHei"/>
          <a:cs typeface="+mn-cs"/>
        </a:defRPr>
      </a:lvl2pPr>
      <a:lvl3pPr marL="1143000" indent="-228600" algn="l" defTabSz="457200" rtl="0" eaLnBrk="1" latinLnBrk="0" hangingPunct="1">
        <a:spcBef>
          <a:spcPct val="20000"/>
        </a:spcBef>
        <a:buFont typeface="Arial"/>
        <a:buChar char="•"/>
        <a:defRPr sz="1700" kern="1200">
          <a:solidFill>
            <a:schemeClr val="tx1"/>
          </a:solidFill>
          <a:latin typeface="Consolas"/>
          <a:ea typeface="Microsoft YaHei"/>
          <a:cs typeface="+mn-cs"/>
        </a:defRPr>
      </a:lvl3pPr>
      <a:lvl4pPr marL="1600200" indent="-228600" algn="l" defTabSz="457200" rtl="0" eaLnBrk="1" latinLnBrk="0" hangingPunct="1">
        <a:spcBef>
          <a:spcPct val="20000"/>
        </a:spcBef>
        <a:buFont typeface="Arial"/>
        <a:buChar char="–"/>
        <a:defRPr sz="1600" kern="1200">
          <a:solidFill>
            <a:schemeClr val="tx1"/>
          </a:solidFill>
          <a:latin typeface="Consolas"/>
          <a:ea typeface="Microsoft YaHei"/>
          <a:cs typeface="+mn-cs"/>
        </a:defRPr>
      </a:lvl4pPr>
      <a:lvl5pPr marL="2057400" indent="-228600" algn="l" defTabSz="457200" rtl="0" eaLnBrk="1" latinLnBrk="0" hangingPunct="1">
        <a:spcBef>
          <a:spcPct val="20000"/>
        </a:spcBef>
        <a:buFont typeface="Arial"/>
        <a:buChar char="»"/>
        <a:defRPr sz="1450" kern="1200">
          <a:solidFill>
            <a:schemeClr val="tx1"/>
          </a:solidFill>
          <a:latin typeface="Consolas"/>
          <a:ea typeface="Microsoft YaHei"/>
          <a:cs typeface="+mn-cs"/>
        </a:defRPr>
      </a:lvl5pPr>
      <a:lvl6pPr marL="2514600" indent="-228600" algn="l" defTabSz="457200" rtl="0" eaLnBrk="1" latinLnBrk="0" hangingPunct="1">
        <a:spcBef>
          <a:spcPct val="20000"/>
        </a:spcBef>
        <a:buFont typeface="Arial"/>
        <a:buChar char="•"/>
        <a:defRPr sz="1350" kern="1200">
          <a:solidFill>
            <a:schemeClr val="tx1"/>
          </a:solidFill>
          <a:latin typeface="Consolas"/>
          <a:ea typeface="Microsoft YaHei"/>
          <a:cs typeface="+mn-cs"/>
        </a:defRPr>
      </a:lvl6pPr>
      <a:lvl7pPr marL="2971800" indent="-228600" algn="l" defTabSz="457200" rtl="0" eaLnBrk="1" latinLnBrk="0" hangingPunct="1">
        <a:spcBef>
          <a:spcPct val="20000"/>
        </a:spcBef>
        <a:buFont typeface="Arial"/>
        <a:buChar char="•"/>
        <a:defRPr sz="1200" kern="1200">
          <a:solidFill>
            <a:schemeClr val="tx1"/>
          </a:solidFill>
          <a:latin typeface="Consolas"/>
          <a:ea typeface="Microsoft YaHei"/>
          <a:cs typeface="+mn-cs"/>
        </a:defRPr>
      </a:lvl7pPr>
      <a:lvl8pPr marL="3429000" indent="-228600" algn="l" defTabSz="457200" rtl="0" eaLnBrk="1" latinLnBrk="0" hangingPunct="1">
        <a:spcBef>
          <a:spcPct val="20000"/>
        </a:spcBef>
        <a:buFont typeface="Arial"/>
        <a:buChar char="•"/>
        <a:defRPr sz="1100" kern="1200">
          <a:solidFill>
            <a:schemeClr val="tx1"/>
          </a:solidFill>
          <a:latin typeface="Consolas"/>
          <a:ea typeface="Microsoft YaHei"/>
          <a:cs typeface="+mn-cs"/>
        </a:defRPr>
      </a:lvl8pPr>
      <a:lvl9pPr marL="3886200" indent="-228600" algn="l" defTabSz="457200" rtl="0" eaLnBrk="1" latinLnBrk="0" hangingPunct="1">
        <a:spcBef>
          <a:spcPct val="20000"/>
        </a:spcBef>
        <a:buFont typeface="Arial"/>
        <a:buChar char="•"/>
        <a:defRPr sz="1000" kern="1200">
          <a:solidFill>
            <a:schemeClr val="tx1"/>
          </a:solidFill>
          <a:latin typeface="Consolas"/>
          <a:ea typeface="Microsoft YaHei"/>
          <a:cs typeface="+mn-cs"/>
        </a:defRPr>
      </a:lvl9pPr>
    </p:bodyStyle>
    <p:otherStyle>
      <a:defPPr>
        <a:defRPr lang="en-US"/>
      </a:defPPr>
      <a:lvl1pPr marL="0" algn="l" defTabSz="457200" rtl="0" eaLnBrk="1" latinLnBrk="0" hangingPunct="1">
        <a:defRPr sz="1950" kern="1200">
          <a:solidFill>
            <a:schemeClr val="tx1"/>
          </a:solidFill>
          <a:latin typeface="Consolas"/>
          <a:ea typeface="Microsoft YaHei"/>
          <a:cs typeface="+mn-cs"/>
        </a:defRPr>
      </a:lvl1pPr>
      <a:lvl2pPr marL="457200" algn="l" defTabSz="457200" rtl="0" eaLnBrk="1" latinLnBrk="0" hangingPunct="1">
        <a:defRPr sz="1850" kern="1200">
          <a:solidFill>
            <a:schemeClr val="tx1"/>
          </a:solidFill>
          <a:latin typeface="Consolas"/>
          <a:ea typeface="Microsoft YaHei"/>
          <a:cs typeface="+mn-cs"/>
        </a:defRPr>
      </a:lvl2pPr>
      <a:lvl3pPr marL="914400" algn="l" defTabSz="457200" rtl="0" eaLnBrk="1" latinLnBrk="0" hangingPunct="1">
        <a:defRPr sz="1700" kern="1200">
          <a:solidFill>
            <a:schemeClr val="tx1"/>
          </a:solidFill>
          <a:latin typeface="Consolas"/>
          <a:ea typeface="Microsoft YaHei"/>
          <a:cs typeface="+mn-cs"/>
        </a:defRPr>
      </a:lvl3pPr>
      <a:lvl4pPr marL="1371600" algn="l" defTabSz="457200" rtl="0" eaLnBrk="1" latinLnBrk="0" hangingPunct="1">
        <a:defRPr sz="1600" kern="1200">
          <a:solidFill>
            <a:schemeClr val="tx1"/>
          </a:solidFill>
          <a:latin typeface="Consolas"/>
          <a:ea typeface="Microsoft YaHei"/>
          <a:cs typeface="+mn-cs"/>
        </a:defRPr>
      </a:lvl4pPr>
      <a:lvl5pPr marL="1828800" algn="l" defTabSz="457200" rtl="0" eaLnBrk="1" latinLnBrk="0" hangingPunct="1">
        <a:defRPr sz="1450" kern="1200">
          <a:solidFill>
            <a:schemeClr val="tx1"/>
          </a:solidFill>
          <a:latin typeface="Consolas"/>
          <a:ea typeface="Microsoft YaHei"/>
          <a:cs typeface="+mn-cs"/>
        </a:defRPr>
      </a:lvl5pPr>
      <a:lvl6pPr marL="2286000" algn="l" defTabSz="457200" rtl="0" eaLnBrk="1" latinLnBrk="0" hangingPunct="1">
        <a:defRPr sz="1350" kern="1200">
          <a:solidFill>
            <a:schemeClr val="tx1"/>
          </a:solidFill>
          <a:latin typeface="Consolas"/>
          <a:ea typeface="Microsoft YaHei"/>
          <a:cs typeface="+mn-cs"/>
        </a:defRPr>
      </a:lvl6pPr>
      <a:lvl7pPr marL="2743200" algn="l" defTabSz="457200" rtl="0" eaLnBrk="1" latinLnBrk="0" hangingPunct="1">
        <a:defRPr sz="1200" kern="1200">
          <a:solidFill>
            <a:schemeClr val="tx1"/>
          </a:solidFill>
          <a:latin typeface="Consolas"/>
          <a:ea typeface="Microsoft YaHei"/>
          <a:cs typeface="+mn-cs"/>
        </a:defRPr>
      </a:lvl7pPr>
      <a:lvl8pPr marL="3200400" algn="l" defTabSz="457200" rtl="0" eaLnBrk="1" latinLnBrk="0" hangingPunct="1">
        <a:defRPr sz="1100" kern="1200">
          <a:solidFill>
            <a:schemeClr val="tx1"/>
          </a:solidFill>
          <a:latin typeface="Consolas"/>
          <a:ea typeface="Microsoft YaHei"/>
          <a:cs typeface="+mn-cs"/>
        </a:defRPr>
      </a:lvl8pPr>
      <a:lvl9pPr marL="3657600" algn="l" defTabSz="457200" rtl="0" eaLnBrk="1" latinLnBrk="0" hangingPunct="1">
        <a:defRPr sz="1000" kern="1200">
          <a:solidFill>
            <a:schemeClr val="tx1"/>
          </a:solidFill>
          <a:latin typeface="Consolas"/>
          <a:ea typeface="Microsoft YaHei"/>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2192000" cy="6857998"/>
          </a:xfrm>
          <a:prstGeom prst="rect">
            <a:avLst/>
          </a:prstGeom>
        </p:spPr>
      </p:pic>
      <p:sp>
        <p:nvSpPr>
          <p:cNvPr id="5" name="object 5"/>
          <p:cNvSpPr txBox="1"/>
          <p:nvPr/>
        </p:nvSpPr>
        <p:spPr>
          <a:xfrm>
            <a:off x="4490243" y="3885157"/>
            <a:ext cx="3572510" cy="443070"/>
          </a:xfrm>
          <a:prstGeom prst="rect">
            <a:avLst/>
          </a:prstGeom>
        </p:spPr>
        <p:txBody>
          <a:bodyPr vert="horz" wrap="square" lIns="0" tIns="12065" rIns="0" bIns="0" rtlCol="0">
            <a:spAutoFit/>
          </a:bodyPr>
          <a:lstStyle/>
          <a:p>
            <a:pPr marL="12700" algn="ctr">
              <a:lnSpc>
                <a:spcPct val="100000"/>
              </a:lnSpc>
              <a:spcBef>
                <a:spcPts val="95"/>
              </a:spcBef>
            </a:pPr>
            <a:r>
              <a:rPr lang="zh-CN" altLang="en-US" sz="2800" spc="-5" dirty="0">
                <a:solidFill>
                  <a:srgbClr val="FFFFFF"/>
                </a:solidFill>
                <a:latin typeface="微软雅黑"/>
                <a:cs typeface="微软雅黑"/>
              </a:rPr>
              <a:t>一维数组</a:t>
            </a:r>
            <a:endParaRPr sz="2800" dirty="0">
              <a:latin typeface="微软雅黑"/>
              <a:cs typeface="微软雅黑"/>
            </a:endParaRPr>
          </a:p>
        </p:txBody>
      </p:sp>
      <p:sp>
        <p:nvSpPr>
          <p:cNvPr id="6" name="object 6"/>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
        <p:nvSpPr>
          <p:cNvPr id="7" name="object 7"/>
          <p:cNvSpPr txBox="1"/>
          <p:nvPr/>
        </p:nvSpPr>
        <p:spPr>
          <a:xfrm>
            <a:off x="5042408" y="5674258"/>
            <a:ext cx="1854200" cy="299720"/>
          </a:xfrm>
          <a:prstGeom prst="rect">
            <a:avLst/>
          </a:prstGeom>
        </p:spPr>
        <p:txBody>
          <a:bodyPr vert="horz" wrap="square" lIns="0" tIns="12700" rIns="0" bIns="0" rtlCol="0">
            <a:spAutoFit/>
          </a:bodyPr>
          <a:lstStyle/>
          <a:p>
            <a:pPr marL="12700">
              <a:lnSpc>
                <a:spcPct val="100000"/>
              </a:lnSpc>
              <a:spcBef>
                <a:spcPts val="100"/>
              </a:spcBef>
            </a:pPr>
            <a:endParaRPr sz="1800">
              <a:latin typeface="等线"/>
              <a:cs typeface="等线"/>
            </a:endParaRPr>
          </a:p>
        </p:txBody>
      </p:sp>
      <p:sp>
        <p:nvSpPr>
          <p:cNvPr id="8" name="object 8"/>
          <p:cNvSpPr txBox="1"/>
          <p:nvPr/>
        </p:nvSpPr>
        <p:spPr>
          <a:xfrm>
            <a:off x="2222500" y="53415"/>
            <a:ext cx="9982200" cy="269240"/>
          </a:xfrm>
          <a:prstGeom prst="rect">
            <a:avLst/>
          </a:prstGeom>
        </p:spPr>
        <p:txBody>
          <a:bodyPr vert="horz" wrap="square" lIns="0" tIns="12700" rIns="0" bIns="0" rtlCol="0">
            <a:spAutoFit/>
          </a:bodyPr>
          <a:lstStyle/>
          <a:p>
            <a:pPr marL="12700">
              <a:lnSpc>
                <a:spcPct val="100000"/>
              </a:lnSpc>
              <a:spcBef>
                <a:spcPts val="100"/>
              </a:spcBef>
            </a:pPr>
            <a:endParaRPr sz="1600">
              <a:latin typeface="宋体"/>
              <a:cs typeface="宋体"/>
            </a:endParaRPr>
          </a:p>
        </p:txBody>
      </p:sp>
      <p:sp>
        <p:nvSpPr>
          <p:cNvPr id="9" name="object 9"/>
          <p:cNvSpPr txBox="1"/>
          <p:nvPr/>
        </p:nvSpPr>
        <p:spPr>
          <a:xfrm rot="18900000">
            <a:off x="-148959" y="1980990"/>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10" name="object 10"/>
          <p:cNvSpPr txBox="1"/>
          <p:nvPr/>
        </p:nvSpPr>
        <p:spPr>
          <a:xfrm rot="18900000">
            <a:off x="7756948" y="4555257"/>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4" name="object 3">
            <a:extLst>
              <a:ext uri="{FF2B5EF4-FFF2-40B4-BE49-F238E27FC236}">
                <a16:creationId xmlns:a16="http://schemas.microsoft.com/office/drawing/2014/main" id="{3A910854-2F3F-CFE4-12B7-D5DF7876639D}"/>
              </a:ext>
            </a:extLst>
          </p:cNvPr>
          <p:cNvSpPr txBox="1">
            <a:spLocks noGrp="1"/>
          </p:cNvSpPr>
          <p:nvPr>
            <p:ph type="title" idx="4294967295"/>
          </p:nvPr>
        </p:nvSpPr>
        <p:spPr>
          <a:xfrm>
            <a:off x="3596907" y="2334835"/>
            <a:ext cx="5447765" cy="843821"/>
          </a:xfrm>
          <a:prstGeom prst="rect">
            <a:avLst/>
          </a:prstGeom>
        </p:spPr>
        <p:txBody>
          <a:bodyPr vert="horz" wrap="square" lIns="0" tIns="12700" rIns="0" bIns="0" rtlCol="0">
            <a:spAutoFit/>
          </a:bodyPr>
          <a:lstStyle/>
          <a:p>
            <a:pPr marL="12700">
              <a:lnSpc>
                <a:spcPct val="100000"/>
              </a:lnSpc>
              <a:spcBef>
                <a:spcPts val="100"/>
              </a:spcBef>
            </a:pPr>
            <a:r>
              <a:rPr lang="en-US" altLang="zh-CN" sz="5400" b="1" dirty="0">
                <a:solidFill>
                  <a:srgbClr val="FFFFFF"/>
                </a:solidFill>
                <a:latin typeface="微软雅黑"/>
                <a:cs typeface="微软雅黑"/>
              </a:rPr>
              <a:t>C++</a:t>
            </a:r>
            <a:r>
              <a:rPr lang="zh-CN" altLang="en-US" sz="5400" b="1" dirty="0">
                <a:solidFill>
                  <a:srgbClr val="FFFFFF"/>
                </a:solidFill>
                <a:latin typeface="微软雅黑"/>
                <a:cs typeface="微软雅黑"/>
              </a:rPr>
              <a:t>程序与算法</a:t>
            </a:r>
            <a:endParaRPr sz="5400" dirty="0">
              <a:latin typeface="微软雅黑"/>
              <a:cs typeface="微软雅黑"/>
            </a:endParaRPr>
          </a:p>
        </p:txBody>
      </p:sp>
    </p:spTree>
    <p:extLst>
      <p:ext uri="{BB962C8B-B14F-4D97-AF65-F5344CB8AC3E}">
        <p14:creationId xmlns:p14="http://schemas.microsoft.com/office/powerpoint/2010/main" val="3996883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3" name="文本框 2">
            <a:extLst>
              <a:ext uri="{FF2B5EF4-FFF2-40B4-BE49-F238E27FC236}">
                <a16:creationId xmlns:a16="http://schemas.microsoft.com/office/drawing/2014/main" id="{F28B7B03-DED8-655C-01D2-15A0DD6A9C87}"/>
              </a:ext>
            </a:extLst>
          </p:cNvPr>
          <p:cNvSpPr txBox="1"/>
          <p:nvPr/>
        </p:nvSpPr>
        <p:spPr>
          <a:xfrm>
            <a:off x="857527" y="1504743"/>
            <a:ext cx="10400744" cy="965201"/>
          </a:xfrm>
          <a:prstGeom prst="rect">
            <a:avLst/>
          </a:prstGeom>
          <a:noFill/>
        </p:spPr>
        <p:txBody>
          <a:bodyPr wrap="square">
            <a:spAutoFit/>
          </a:bodyPr>
          <a:lstStyle/>
          <a:p>
            <a:pPr>
              <a:lnSpc>
                <a:spcPct val="150000"/>
              </a:lnSpc>
            </a:pPr>
            <a:r>
              <a:rPr lang="zh-CN" altLang="en-US" sz="2000" dirty="0"/>
              <a:t>计算机运算速度很快</a:t>
            </a:r>
            <a:r>
              <a:rPr lang="en-US" altLang="zh-CN" sz="2000" dirty="0"/>
              <a:t>,</a:t>
            </a:r>
            <a:r>
              <a:rPr lang="zh-CN" altLang="en-US" sz="2000" dirty="0"/>
              <a:t>一秒钟可以处理成千上万的数据。</a:t>
            </a:r>
            <a:endParaRPr lang="en-US" altLang="zh-CN" sz="2000" dirty="0"/>
          </a:p>
          <a:p>
            <a:pPr>
              <a:lnSpc>
                <a:spcPct val="150000"/>
              </a:lnSpc>
            </a:pPr>
            <a:r>
              <a:rPr lang="zh-CN" altLang="en-US" sz="2000" dirty="0"/>
              <a:t>之前的例子都是读取一个数据后立刻对这些数据进行处理</a:t>
            </a:r>
            <a:r>
              <a:rPr lang="en-US" altLang="zh-CN" sz="2000" dirty="0"/>
              <a:t>,</a:t>
            </a:r>
            <a:r>
              <a:rPr lang="zh-CN" altLang="en-US" sz="2000" dirty="0"/>
              <a:t>然后再也不需要用到这些数据了</a:t>
            </a:r>
            <a:r>
              <a:rPr lang="en-US" altLang="zh-CN" sz="2000" dirty="0"/>
              <a:t>;</a:t>
            </a:r>
          </a:p>
        </p:txBody>
      </p:sp>
      <p:sp>
        <p:nvSpPr>
          <p:cNvPr id="16" name="文本框 15">
            <a:extLst>
              <a:ext uri="{FF2B5EF4-FFF2-40B4-BE49-F238E27FC236}">
                <a16:creationId xmlns:a16="http://schemas.microsoft.com/office/drawing/2014/main" id="{C8B44D7A-EAA8-F61B-292F-6F5FB1E6BAD7}"/>
              </a:ext>
            </a:extLst>
          </p:cNvPr>
          <p:cNvSpPr txBox="1"/>
          <p:nvPr/>
        </p:nvSpPr>
        <p:spPr>
          <a:xfrm>
            <a:off x="857528" y="2864939"/>
            <a:ext cx="10400743" cy="1426865"/>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Consolas"/>
                <a:ea typeface="Microsoft YaHei"/>
              </a:rPr>
              <a:t>有时候</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读入数据后还需要将这些数据保存下来</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以便以后再次使用。</a:t>
            </a:r>
            <a:endParaRPr kumimoji="0" lang="en-US" altLang="zh-CN" sz="2000" b="0" i="0" u="none" strike="noStrike" kern="1200" cap="none" spc="0" normalizeH="0" baseline="0" noProof="0" dirty="0">
              <a:ln>
                <a:noFill/>
              </a:ln>
              <a:solidFill>
                <a:srgbClr val="000000"/>
              </a:solidFill>
              <a:effectLst/>
              <a:uLnTx/>
              <a:uFillTx/>
              <a:latin typeface="Consolas"/>
              <a:ea typeface="Microsoft YaHei"/>
            </a:endParaRP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Consolas"/>
                <a:ea typeface="Microsoft YaHei"/>
              </a:rPr>
              <a:t>如果保存个别几个数据</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可以设立几个变量存储</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但是如果要存储成千上万个数据</a:t>
            </a:r>
            <a:r>
              <a:rPr kumimoji="0" lang="en-US" altLang="zh-CN" sz="2000" b="0" i="0" u="none" strike="noStrike" kern="1200" cap="none" spc="0" normalizeH="0" baseline="0" noProof="0" dirty="0">
                <a:ln>
                  <a:noFill/>
                </a:ln>
                <a:solidFill>
                  <a:srgbClr val="000000"/>
                </a:solidFill>
                <a:effectLst/>
                <a:uLnTx/>
                <a:uFillTx/>
                <a:latin typeface="Consolas"/>
                <a:ea typeface="Microsoft YaHei"/>
              </a:rPr>
              <a:t>,</a:t>
            </a:r>
            <a:r>
              <a:rPr kumimoji="0" lang="zh-CN" altLang="en-US" sz="2000" b="0" i="0" u="none" strike="noStrike" kern="1200" cap="none" spc="0" normalizeH="0" baseline="0" noProof="0" dirty="0">
                <a:ln>
                  <a:noFill/>
                </a:ln>
                <a:solidFill>
                  <a:srgbClr val="000000"/>
                </a:solidFill>
                <a:effectLst/>
                <a:uLnTx/>
                <a:uFillTx/>
                <a:latin typeface="Consolas"/>
                <a:ea typeface="Microsoft YaHei"/>
              </a:rPr>
              <a:t>总不能定义成千上万个变量吧。</a:t>
            </a:r>
          </a:p>
        </p:txBody>
      </p:sp>
      <p:sp>
        <p:nvSpPr>
          <p:cNvPr id="19" name="Line 23">
            <a:extLst>
              <a:ext uri="{FF2B5EF4-FFF2-40B4-BE49-F238E27FC236}">
                <a16:creationId xmlns:a16="http://schemas.microsoft.com/office/drawing/2014/main" id="{C879F11B-235F-143C-6470-F59BABA00931}"/>
              </a:ext>
            </a:extLst>
          </p:cNvPr>
          <p:cNvSpPr/>
          <p:nvPr/>
        </p:nvSpPr>
        <p:spPr>
          <a:xfrm>
            <a:off x="838200" y="269505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0" name="Line 23">
            <a:extLst>
              <a:ext uri="{FF2B5EF4-FFF2-40B4-BE49-F238E27FC236}">
                <a16:creationId xmlns:a16="http://schemas.microsoft.com/office/drawing/2014/main" id="{3C418A7D-2599-2C5E-D516-FB79805D7DD8}"/>
              </a:ext>
            </a:extLst>
          </p:cNvPr>
          <p:cNvSpPr/>
          <p:nvPr/>
        </p:nvSpPr>
        <p:spPr>
          <a:xfrm>
            <a:off x="838200" y="449262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2" name="文本框 21">
            <a:extLst>
              <a:ext uri="{FF2B5EF4-FFF2-40B4-BE49-F238E27FC236}">
                <a16:creationId xmlns:a16="http://schemas.microsoft.com/office/drawing/2014/main" id="{C03D5CBD-2F0E-356F-D1D1-05D9DFC85B1C}"/>
              </a:ext>
            </a:extLst>
          </p:cNvPr>
          <p:cNvSpPr txBox="1"/>
          <p:nvPr/>
        </p:nvSpPr>
        <p:spPr>
          <a:xfrm>
            <a:off x="838200" y="4675277"/>
            <a:ext cx="10400743" cy="1426865"/>
          </a:xfrm>
          <a:prstGeom prst="rect">
            <a:avLst/>
          </a:prstGeom>
          <a:noFill/>
        </p:spPr>
        <p:txBody>
          <a:bodyPr wrap="square">
            <a:spAutoFit/>
          </a:bodyPr>
          <a:lstStyle/>
          <a:p>
            <a:pPr>
              <a:lnSpc>
                <a:spcPct val="150000"/>
              </a:lnSpc>
            </a:pPr>
            <a:r>
              <a:rPr lang="zh-CN" altLang="en-US" sz="2000" dirty="0"/>
              <a:t>既然可以通过循环语句来重复执行结构类似的语句</a:t>
            </a:r>
            <a:r>
              <a:rPr lang="en-US" altLang="zh-CN" sz="2000" dirty="0"/>
              <a:t>, </a:t>
            </a:r>
            <a:r>
              <a:rPr lang="zh-CN" altLang="en-US" sz="2000" dirty="0"/>
              <a:t>也有办法一次定义一组成千上万个的相同类型的变量</a:t>
            </a:r>
            <a:r>
              <a:rPr lang="en-US" altLang="zh-CN" sz="2000" dirty="0"/>
              <a:t>——</a:t>
            </a:r>
            <a:r>
              <a:rPr lang="zh-CN" altLang="en-US" sz="2000" dirty="0"/>
              <a:t>使用数组</a:t>
            </a:r>
            <a:r>
              <a:rPr lang="en-US" altLang="zh-CN" sz="2000" dirty="0"/>
              <a:t>,</a:t>
            </a:r>
            <a:r>
              <a:rPr lang="zh-CN" altLang="en-US" sz="2000" dirty="0"/>
              <a:t>这样就可以把大量的数据存储下来</a:t>
            </a:r>
            <a:r>
              <a:rPr lang="en-US" altLang="zh-CN" sz="2000" dirty="0"/>
              <a:t>,</a:t>
            </a:r>
            <a:r>
              <a:rPr lang="zh-CN" altLang="en-US" sz="2000" dirty="0"/>
              <a:t>并随时使用。数组不仅可以存储输入的数据</a:t>
            </a:r>
            <a:r>
              <a:rPr lang="en-US" altLang="zh-CN" sz="2000" dirty="0"/>
              <a:t>,</a:t>
            </a:r>
            <a:r>
              <a:rPr lang="zh-CN" altLang="en-US" sz="2000" dirty="0"/>
              <a:t>还能存下运算过程中的“半成品”甚至答案</a:t>
            </a:r>
            <a:r>
              <a:rPr lang="en-US" altLang="zh-CN" sz="2000" dirty="0"/>
              <a:t>, </a:t>
            </a:r>
            <a:r>
              <a:rPr lang="zh-CN" altLang="en-US" sz="2000" dirty="0"/>
              <a:t>是 </a:t>
            </a:r>
            <a:r>
              <a:rPr lang="en-US" altLang="zh-CN" sz="2000" dirty="0"/>
              <a:t>C++ </a:t>
            </a:r>
            <a:r>
              <a:rPr lang="zh-CN" altLang="en-US" sz="2000" dirty="0"/>
              <a:t>中非常重要的一部分。</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记录一周气温</a:t>
            </a:r>
          </a:p>
        </p:txBody>
      </p:sp>
      <p:grpSp>
        <p:nvGrpSpPr>
          <p:cNvPr id="9" name="Group 9"/>
          <p:cNvGrpSpPr/>
          <p:nvPr/>
        </p:nvGrpSpPr>
        <p:grpSpPr>
          <a:xfrm>
            <a:off x="838200" y="2239296"/>
            <a:ext cx="10449306" cy="404304"/>
            <a:chOff x="838200" y="2239296"/>
            <a:chExt cx="10449306" cy="404304"/>
          </a:xfrm>
        </p:grpSpPr>
        <p:sp>
          <p:nvSpPr>
            <p:cNvPr id="7" name="TextBox 7"/>
            <p:cNvSpPr/>
            <p:nvPr/>
          </p:nvSpPr>
          <p:spPr>
            <a:xfrm>
              <a:off x="838200" y="2239296"/>
              <a:ext cx="10449306" cy="404304"/>
            </a:xfrm>
            <a:prstGeom prst="rect">
              <a:avLst/>
            </a:prstGeom>
            <a:noFill/>
            <a:ln>
              <a:noFill/>
            </a:ln>
          </p:spPr>
          <p:txBody>
            <a:bodyPr wrap="none" lIns="0" tIns="-38099" rIns="0" bIns="0" anchor="t" anchorCtr="0">
              <a:noAutofit/>
            </a:bodyPr>
            <a:lstStyle/>
            <a:p>
              <a:pPr algn="l">
                <a:lnSpc>
                  <a:spcPts val="2900"/>
                </a:lnSpc>
              </a:pPr>
              <a:r>
                <a:rPr lang="zh-CN" sz="1950" dirty="0">
                  <a:solidFill>
                    <a:srgbClr val="243447"/>
                  </a:solidFill>
                  <a:latin typeface="Consolas"/>
                  <a:ea typeface="Microsoft YaHei"/>
                  <a:cs typeface="Consolas"/>
                </a:rPr>
                <a:t>例如，</a:t>
              </a:r>
              <a:r>
                <a:rPr lang="zh-CN" altLang="en-US" sz="1950" dirty="0">
                  <a:solidFill>
                    <a:srgbClr val="243447"/>
                  </a:solidFill>
                  <a:latin typeface="Consolas"/>
                  <a:ea typeface="Microsoft YaHei"/>
                  <a:cs typeface="Consolas"/>
                </a:rPr>
                <a:t>输入</a:t>
              </a:r>
              <a:r>
                <a:rPr lang="zh-CN" sz="1950" dirty="0">
                  <a:solidFill>
                    <a:srgbClr val="243447"/>
                  </a:solidFill>
                  <a:latin typeface="Consolas"/>
                  <a:ea typeface="Microsoft YaHei"/>
                  <a:cs typeface="Consolas"/>
                </a:rPr>
                <a:t>一周每天的最高气温，</a:t>
              </a:r>
              <a:r>
                <a:rPr lang="zh-CN" altLang="en-US" sz="1950" dirty="0">
                  <a:solidFill>
                    <a:srgbClr val="243447"/>
                  </a:solidFill>
                  <a:latin typeface="Consolas"/>
                  <a:ea typeface="Microsoft YaHei"/>
                  <a:cs typeface="Consolas"/>
                </a:rPr>
                <a:t>现在</a:t>
              </a:r>
              <a:r>
                <a:rPr lang="zh-CN" sz="1950" dirty="0">
                  <a:solidFill>
                    <a:srgbClr val="243447"/>
                  </a:solidFill>
                  <a:latin typeface="Consolas"/>
                  <a:ea typeface="Microsoft YaHei"/>
                  <a:cs typeface="Consolas"/>
                </a:rPr>
                <a:t>想查询周三的最高气温，应当看哪一项？</a:t>
              </a:r>
            </a:p>
          </p:txBody>
        </p:sp>
      </p:grpSp>
      <p:grpSp>
        <p:nvGrpSpPr>
          <p:cNvPr id="34" name="Group 34"/>
          <p:cNvGrpSpPr/>
          <p:nvPr/>
        </p:nvGrpSpPr>
        <p:grpSpPr>
          <a:xfrm>
            <a:off x="1206990" y="3125944"/>
            <a:ext cx="9432143" cy="905537"/>
            <a:chOff x="952500" y="3111500"/>
            <a:chExt cx="10096500" cy="1127125"/>
          </a:xfrm>
        </p:grpSpPr>
        <p:sp>
          <p:nvSpPr>
            <p:cNvPr id="8" name="TextBox 8"/>
            <p:cNvSpPr txBox="1"/>
            <p:nvPr/>
          </p:nvSpPr>
          <p:spPr>
            <a:xfrm>
              <a:off x="13277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周一</a:t>
              </a:r>
            </a:p>
          </p:txBody>
        </p:sp>
        <p:sp>
          <p:nvSpPr>
            <p:cNvPr id="10" name="TextBox 10"/>
            <p:cNvSpPr txBox="1"/>
            <p:nvPr/>
          </p:nvSpPr>
          <p:spPr>
            <a:xfrm>
              <a:off x="279463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周二</a:t>
              </a:r>
            </a:p>
          </p:txBody>
        </p:sp>
        <p:sp>
          <p:nvSpPr>
            <p:cNvPr id="11" name="TextBox 11"/>
            <p:cNvSpPr txBox="1"/>
            <p:nvPr/>
          </p:nvSpPr>
          <p:spPr>
            <a:xfrm>
              <a:off x="42614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周三</a:t>
              </a:r>
            </a:p>
          </p:txBody>
        </p:sp>
        <p:sp>
          <p:nvSpPr>
            <p:cNvPr id="12" name="TextBox 12"/>
            <p:cNvSpPr txBox="1"/>
            <p:nvPr/>
          </p:nvSpPr>
          <p:spPr>
            <a:xfrm>
              <a:off x="572833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周四</a:t>
              </a:r>
            </a:p>
          </p:txBody>
        </p:sp>
        <p:sp>
          <p:nvSpPr>
            <p:cNvPr id="13" name="TextBox 13"/>
            <p:cNvSpPr txBox="1"/>
            <p:nvPr/>
          </p:nvSpPr>
          <p:spPr>
            <a:xfrm>
              <a:off x="71951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周五</a:t>
              </a:r>
            </a:p>
          </p:txBody>
        </p:sp>
        <p:sp>
          <p:nvSpPr>
            <p:cNvPr id="14" name="TextBox 14"/>
            <p:cNvSpPr txBox="1"/>
            <p:nvPr/>
          </p:nvSpPr>
          <p:spPr>
            <a:xfrm>
              <a:off x="866203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周六</a:t>
              </a:r>
            </a:p>
          </p:txBody>
        </p:sp>
        <p:sp>
          <p:nvSpPr>
            <p:cNvPr id="15" name="TextBox 15"/>
            <p:cNvSpPr txBox="1"/>
            <p:nvPr/>
          </p:nvSpPr>
          <p:spPr>
            <a:xfrm>
              <a:off x="10128885" y="3111500"/>
              <a:ext cx="544830" cy="381381"/>
            </a:xfrm>
            <a:prstGeom prst="rect">
              <a:avLst/>
            </a:prstGeom>
            <a:noFill/>
            <a:ln>
              <a:noFill/>
            </a:ln>
          </p:spPr>
          <p:txBody>
            <a:bodyPr wrap="none" lIns="0" tIns="0" rIns="0" bIns="0" anchor="t" anchorCtr="0">
              <a:spAutoFit/>
            </a:bodyPr>
            <a:lstStyle/>
            <a:p>
              <a:pPr algn="ctr"/>
              <a:r>
                <a:rPr lang="zh-CN" sz="1950" dirty="0">
                  <a:solidFill>
                    <a:srgbClr val="243447"/>
                  </a:solidFill>
                  <a:latin typeface="Consolas"/>
                  <a:ea typeface="Microsoft YaHei"/>
                  <a:cs typeface="Consolas"/>
                </a:rPr>
                <a:t>周日</a:t>
              </a:r>
            </a:p>
          </p:txBody>
        </p:sp>
        <p:sp>
          <p:nvSpPr>
            <p:cNvPr id="16" name="Rectangle 16"/>
            <p:cNvSpPr/>
            <p:nvPr/>
          </p:nvSpPr>
          <p:spPr>
            <a:xfrm>
              <a:off x="952500" y="3648075"/>
              <a:ext cx="1295400" cy="590550"/>
            </a:xfrm>
            <a:prstGeom prst="roundRect">
              <a:avLst>
                <a:gd name="adj" fmla="val 8065"/>
              </a:avLst>
            </a:prstGeom>
            <a:solidFill>
              <a:srgbClr val="F2F6FA"/>
            </a:solidFill>
            <a:ln w="19050">
              <a:solidFill>
                <a:srgbClr val="244D87"/>
              </a:solidFill>
            </a:ln>
          </p:spPr>
        </p:sp>
        <p:sp>
          <p:nvSpPr>
            <p:cNvPr id="17" name="TextBox 17"/>
            <p:cNvSpPr txBox="1"/>
            <p:nvPr/>
          </p:nvSpPr>
          <p:spPr>
            <a:xfrm>
              <a:off x="14221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18" name="Rectangle 18"/>
            <p:cNvSpPr/>
            <p:nvPr/>
          </p:nvSpPr>
          <p:spPr>
            <a:xfrm>
              <a:off x="2419350" y="3648075"/>
              <a:ext cx="1295400" cy="590550"/>
            </a:xfrm>
            <a:prstGeom prst="roundRect">
              <a:avLst>
                <a:gd name="adj" fmla="val 8065"/>
              </a:avLst>
            </a:prstGeom>
            <a:solidFill>
              <a:srgbClr val="F2F6FA"/>
            </a:solidFill>
            <a:ln w="19050">
              <a:solidFill>
                <a:srgbClr val="244D87"/>
              </a:solidFill>
            </a:ln>
          </p:spPr>
        </p:sp>
        <p:sp>
          <p:nvSpPr>
            <p:cNvPr id="19" name="TextBox 19"/>
            <p:cNvSpPr txBox="1"/>
            <p:nvPr/>
          </p:nvSpPr>
          <p:spPr>
            <a:xfrm>
              <a:off x="288902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20" name="Rectangle 20"/>
            <p:cNvSpPr/>
            <p:nvPr/>
          </p:nvSpPr>
          <p:spPr>
            <a:xfrm>
              <a:off x="3886200" y="3648075"/>
              <a:ext cx="1295400" cy="590550"/>
            </a:xfrm>
            <a:prstGeom prst="roundRect">
              <a:avLst>
                <a:gd name="adj" fmla="val 8065"/>
              </a:avLst>
            </a:prstGeom>
            <a:solidFill>
              <a:srgbClr val="F2F6FA"/>
            </a:solidFill>
            <a:ln w="19050">
              <a:solidFill>
                <a:srgbClr val="244D87"/>
              </a:solidFill>
            </a:ln>
          </p:spPr>
        </p:sp>
        <p:sp>
          <p:nvSpPr>
            <p:cNvPr id="21" name="TextBox 21"/>
            <p:cNvSpPr txBox="1"/>
            <p:nvPr/>
          </p:nvSpPr>
          <p:spPr>
            <a:xfrm>
              <a:off x="43558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22" name="Rectangle 22"/>
            <p:cNvSpPr/>
            <p:nvPr/>
          </p:nvSpPr>
          <p:spPr>
            <a:xfrm>
              <a:off x="5353050" y="3648075"/>
              <a:ext cx="1295400" cy="590550"/>
            </a:xfrm>
            <a:prstGeom prst="roundRect">
              <a:avLst>
                <a:gd name="adj" fmla="val 8065"/>
              </a:avLst>
            </a:prstGeom>
            <a:solidFill>
              <a:srgbClr val="F2F6FA"/>
            </a:solidFill>
            <a:ln w="19050">
              <a:solidFill>
                <a:srgbClr val="244D87"/>
              </a:solidFill>
            </a:ln>
          </p:spPr>
        </p:sp>
        <p:sp>
          <p:nvSpPr>
            <p:cNvPr id="23" name="TextBox 23"/>
            <p:cNvSpPr txBox="1"/>
            <p:nvPr/>
          </p:nvSpPr>
          <p:spPr>
            <a:xfrm>
              <a:off x="582272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24" name="Rectangle 24"/>
            <p:cNvSpPr/>
            <p:nvPr/>
          </p:nvSpPr>
          <p:spPr>
            <a:xfrm>
              <a:off x="6819900" y="3648075"/>
              <a:ext cx="1295400" cy="590550"/>
            </a:xfrm>
            <a:prstGeom prst="roundRect">
              <a:avLst>
                <a:gd name="adj" fmla="val 8065"/>
              </a:avLst>
            </a:prstGeom>
            <a:solidFill>
              <a:srgbClr val="F2F6FA"/>
            </a:solidFill>
            <a:ln w="19050">
              <a:solidFill>
                <a:srgbClr val="244D87"/>
              </a:solidFill>
            </a:ln>
          </p:spPr>
        </p:sp>
        <p:sp>
          <p:nvSpPr>
            <p:cNvPr id="25" name="TextBox 25"/>
            <p:cNvSpPr txBox="1"/>
            <p:nvPr/>
          </p:nvSpPr>
          <p:spPr>
            <a:xfrm>
              <a:off x="72895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26" name="Rectangle 26"/>
            <p:cNvSpPr/>
            <p:nvPr/>
          </p:nvSpPr>
          <p:spPr>
            <a:xfrm>
              <a:off x="8286750" y="3648075"/>
              <a:ext cx="1295400" cy="590550"/>
            </a:xfrm>
            <a:prstGeom prst="roundRect">
              <a:avLst>
                <a:gd name="adj" fmla="val 8065"/>
              </a:avLst>
            </a:prstGeom>
            <a:solidFill>
              <a:srgbClr val="F2F6FA"/>
            </a:solidFill>
            <a:ln w="19050">
              <a:solidFill>
                <a:srgbClr val="244D87"/>
              </a:solidFill>
            </a:ln>
          </p:spPr>
        </p:sp>
        <p:sp>
          <p:nvSpPr>
            <p:cNvPr id="27" name="TextBox 27"/>
            <p:cNvSpPr txBox="1"/>
            <p:nvPr/>
          </p:nvSpPr>
          <p:spPr>
            <a:xfrm>
              <a:off x="875642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28" name="Rectangle 28"/>
            <p:cNvSpPr/>
            <p:nvPr/>
          </p:nvSpPr>
          <p:spPr>
            <a:xfrm>
              <a:off x="9753600" y="3648075"/>
              <a:ext cx="1295400" cy="590550"/>
            </a:xfrm>
            <a:prstGeom prst="roundRect">
              <a:avLst>
                <a:gd name="adj" fmla="val 8065"/>
              </a:avLst>
            </a:prstGeom>
            <a:solidFill>
              <a:srgbClr val="F2F6FA"/>
            </a:solidFill>
            <a:ln w="19050">
              <a:solidFill>
                <a:srgbClr val="244D87"/>
              </a:solidFill>
            </a:ln>
          </p:spPr>
        </p:sp>
        <p:sp>
          <p:nvSpPr>
            <p:cNvPr id="29" name="TextBox 29"/>
            <p:cNvSpPr txBox="1"/>
            <p:nvPr/>
          </p:nvSpPr>
          <p:spPr>
            <a:xfrm>
              <a:off x="10223278" y="375285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grpSp>
      <p:grpSp>
        <p:nvGrpSpPr>
          <p:cNvPr id="38" name="Group 38"/>
          <p:cNvGrpSpPr/>
          <p:nvPr/>
        </p:nvGrpSpPr>
        <p:grpSpPr>
          <a:xfrm>
            <a:off x="830580" y="4532768"/>
            <a:ext cx="10449306" cy="747934"/>
            <a:chOff x="828294" y="5043507"/>
            <a:chExt cx="10449306" cy="579481"/>
          </a:xfrm>
        </p:grpSpPr>
        <p:sp>
          <p:nvSpPr>
            <p:cNvPr id="35" name="TextBox 35"/>
            <p:cNvSpPr/>
            <p:nvPr/>
          </p:nvSpPr>
          <p:spPr>
            <a:xfrm>
              <a:off x="828294" y="5043507"/>
              <a:ext cx="10449306" cy="579481"/>
            </a:xfrm>
            <a:prstGeom prst="rect">
              <a:avLst/>
            </a:prstGeom>
            <a:noFill/>
            <a:ln>
              <a:noFill/>
            </a:ln>
          </p:spPr>
          <p:txBody>
            <a:bodyPr wrap="none" lIns="0" tIns="-50800" rIns="0" bIns="0" anchor="t" anchorCtr="0">
              <a:noAutofit/>
            </a:bodyPr>
            <a:lstStyle/>
            <a:p>
              <a:pPr algn="l">
                <a:lnSpc>
                  <a:spcPts val="2925"/>
                </a:lnSpc>
              </a:pPr>
              <a:r>
                <a:rPr lang="zh-CN" sz="1950" dirty="0">
                  <a:solidFill>
                    <a:srgbClr val="243447"/>
                  </a:solidFill>
                  <a:latin typeface="Consolas"/>
                  <a:ea typeface="Microsoft YaHei"/>
                  <a:cs typeface="Consolas"/>
                </a:rPr>
                <a:t>周三是第3项，保存的最高气温是</a:t>
              </a:r>
              <a:r>
                <a:rPr lang="en-US" altLang="zh-CN" sz="1950" dirty="0">
                  <a:solidFill>
                    <a:srgbClr val="243447"/>
                  </a:solidFill>
                  <a:latin typeface="Consolas"/>
                  <a:ea typeface="Microsoft YaHei"/>
                  <a:cs typeface="Consolas"/>
                </a:rPr>
                <a:t> </a:t>
              </a:r>
              <a:r>
                <a:rPr lang="zh-CN" sz="1950" dirty="0">
                  <a:solidFill>
                    <a:srgbClr val="243447"/>
                  </a:solidFill>
                  <a:latin typeface="Consolas"/>
                  <a:ea typeface="Microsoft YaHei"/>
                  <a:cs typeface="Consolas"/>
                </a:rPr>
                <a:t>29。</a:t>
              </a:r>
            </a:p>
            <a:p>
              <a:pPr algn="l">
                <a:lnSpc>
                  <a:spcPts val="2925"/>
                </a:lnSpc>
                <a:spcBef>
                  <a:spcPts val="225"/>
                </a:spcBef>
              </a:pPr>
              <a:r>
                <a:rPr lang="zh-CN" sz="1950" dirty="0">
                  <a:solidFill>
                    <a:srgbClr val="243447"/>
                  </a:solidFill>
                  <a:latin typeface="Consolas"/>
                  <a:ea typeface="Microsoft YaHei"/>
                  <a:cs typeface="Consolas"/>
                </a:rPr>
                <a:t>每一天对应一个固定位置，</a:t>
              </a:r>
              <a:r>
                <a:rPr lang="zh-CN" altLang="en-US" sz="1950" dirty="0">
                  <a:solidFill>
                    <a:srgbClr val="243447"/>
                  </a:solidFill>
                  <a:cs typeface="Consolas"/>
                </a:rPr>
                <a:t>所以在</a:t>
              </a:r>
              <a:r>
                <a:rPr lang="zh-CN" sz="1950" dirty="0">
                  <a:solidFill>
                    <a:srgbClr val="243447"/>
                  </a:solidFill>
                  <a:latin typeface="Consolas"/>
                  <a:ea typeface="Microsoft YaHei"/>
                  <a:cs typeface="Consolas"/>
                </a:rPr>
                <a:t>查询时先找到这一天，再读取保存的数值。</a:t>
              </a:r>
            </a:p>
          </p:txBody>
        </p:sp>
      </p:gr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8" name="Line 68"/>
          <p:cNvSpPr/>
          <p:nvPr/>
        </p:nvSpPr>
        <p:spPr>
          <a:xfrm>
            <a:off x="848106" y="431520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9" name="Line 69"/>
          <p:cNvSpPr/>
          <p:nvPr/>
        </p:nvSpPr>
        <p:spPr>
          <a:xfrm>
            <a:off x="838200" y="289127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 name="文本框 3">
            <a:extLst>
              <a:ext uri="{FF2B5EF4-FFF2-40B4-BE49-F238E27FC236}">
                <a16:creationId xmlns:a16="http://schemas.microsoft.com/office/drawing/2014/main" id="{AD998C1E-A20D-10F3-3198-CD485D65AA11}"/>
              </a:ext>
            </a:extLst>
          </p:cNvPr>
          <p:cNvSpPr txBox="1"/>
          <p:nvPr/>
        </p:nvSpPr>
        <p:spPr>
          <a:xfrm>
            <a:off x="726436" y="5497936"/>
            <a:ext cx="10738026" cy="832087"/>
          </a:xfrm>
          <a:prstGeom prst="rect">
            <a:avLst/>
          </a:prstGeom>
          <a:noFill/>
        </p:spPr>
        <p:txBody>
          <a:bodyPr wrap="square">
            <a:spAutoFit/>
          </a:bodyPr>
          <a:lstStyle/>
          <a:p>
            <a:pPr algn="l">
              <a:lnSpc>
                <a:spcPts val="2925"/>
              </a:lnSpc>
              <a:spcBef>
                <a:spcPts val="225"/>
              </a:spcBef>
            </a:pPr>
            <a:r>
              <a:rPr lang="zh-CN" altLang="en-US" sz="1950" dirty="0">
                <a:solidFill>
                  <a:srgbClr val="243447"/>
                </a:solidFill>
                <a:latin typeface="Consolas"/>
                <a:ea typeface="Microsoft YaHei"/>
                <a:cs typeface="Consolas"/>
              </a:rPr>
              <a:t>老师可能还会问：某天的记录有误，能不能改成</a:t>
            </a:r>
            <a:r>
              <a:rPr lang="en-US" altLang="zh-CN" sz="1950" dirty="0">
                <a:solidFill>
                  <a:srgbClr val="243447"/>
                </a:solidFill>
                <a:latin typeface="Consolas"/>
                <a:ea typeface="Microsoft YaHei"/>
                <a:cs typeface="Consolas"/>
              </a:rPr>
              <a:t>31</a:t>
            </a:r>
            <a:r>
              <a:rPr lang="zh-CN" altLang="en-US" sz="1950" dirty="0">
                <a:solidFill>
                  <a:srgbClr val="243447"/>
                </a:solidFill>
                <a:latin typeface="Consolas"/>
                <a:ea typeface="Microsoft YaHei"/>
                <a:cs typeface="Consolas"/>
              </a:rPr>
              <a:t>度？能不能把这一周的气温从后往前输出？</a:t>
            </a:r>
            <a:endParaRPr lang="en-US" altLang="zh-CN" sz="1950" dirty="0">
              <a:solidFill>
                <a:srgbClr val="243447"/>
              </a:solidFill>
              <a:latin typeface="Consolas"/>
              <a:ea typeface="Microsoft YaHei"/>
              <a:cs typeface="Consolas"/>
            </a:endParaRPr>
          </a:p>
          <a:p>
            <a:pPr algn="l">
              <a:lnSpc>
                <a:spcPts val="2925"/>
              </a:lnSpc>
              <a:spcBef>
                <a:spcPts val="225"/>
              </a:spcBef>
            </a:pPr>
            <a:r>
              <a:rPr lang="zh-CN" altLang="en-US" sz="1950" dirty="0">
                <a:solidFill>
                  <a:srgbClr val="243447"/>
                </a:solidFill>
                <a:latin typeface="Consolas"/>
                <a:ea typeface="Microsoft YaHei"/>
                <a:cs typeface="Consolas"/>
              </a:rPr>
              <a:t>可以发现这些操作都需要：</a:t>
            </a:r>
            <a:r>
              <a:rPr lang="zh-CN" altLang="en-US" sz="1950" b="1" dirty="0">
                <a:solidFill>
                  <a:srgbClr val="243447"/>
                </a:solidFill>
                <a:latin typeface="Consolas"/>
                <a:ea typeface="Microsoft YaHei"/>
                <a:cs typeface="Consolas"/>
              </a:rPr>
              <a:t>输入完以后，还能找到每一天原来的数据。那我们应该如何保存？</a:t>
            </a:r>
            <a:endParaRPr lang="zh-CN" altLang="zh-CN" sz="1950" b="1" dirty="0">
              <a:solidFill>
                <a:srgbClr val="243447"/>
              </a:solidFill>
              <a:latin typeface="Consolas"/>
              <a:ea typeface="Microsoft YaHei"/>
              <a:cs typeface="Consolas"/>
            </a:endParaRPr>
          </a:p>
        </p:txBody>
      </p:sp>
      <p:sp>
        <p:nvSpPr>
          <p:cNvPr id="30" name="Line 68">
            <a:extLst>
              <a:ext uri="{FF2B5EF4-FFF2-40B4-BE49-F238E27FC236}">
                <a16:creationId xmlns:a16="http://schemas.microsoft.com/office/drawing/2014/main" id="{4574EA64-66FF-CD0E-D7C6-F0529AE8CEB8}"/>
              </a:ext>
            </a:extLst>
          </p:cNvPr>
          <p:cNvSpPr/>
          <p:nvPr/>
        </p:nvSpPr>
        <p:spPr>
          <a:xfrm>
            <a:off x="826008" y="5403920"/>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35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3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用变量保存</a:t>
            </a:r>
            <a:endParaRPr lang="zh-CN" sz="2400" b="1" dirty="0">
              <a:solidFill>
                <a:srgbClr val="244D87"/>
              </a:solidFill>
              <a:latin typeface="Consolas"/>
              <a:ea typeface="Microsoft YaHei"/>
              <a:cs typeface="Consolas"/>
            </a:endParaRPr>
          </a:p>
        </p:txBody>
      </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1" name="文本框 30">
            <a:extLst>
              <a:ext uri="{FF2B5EF4-FFF2-40B4-BE49-F238E27FC236}">
                <a16:creationId xmlns:a16="http://schemas.microsoft.com/office/drawing/2014/main" id="{EE602E66-7D69-1D05-C56B-8A1DEAF1F38E}"/>
              </a:ext>
            </a:extLst>
          </p:cNvPr>
          <p:cNvSpPr txBox="1"/>
          <p:nvPr/>
        </p:nvSpPr>
        <p:spPr>
          <a:xfrm>
            <a:off x="819150" y="2201070"/>
            <a:ext cx="5691929" cy="95923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temperature;</a:t>
            </a:r>
          </a:p>
          <a:p>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&gt;&gt; temperature;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此时输入周一气温</a:t>
            </a:r>
            <a:r>
              <a:rPr lang="en-US" altLang="zh-CN" dirty="0">
                <a:solidFill>
                  <a:srgbClr val="008000"/>
                </a:solidFill>
                <a:latin typeface="Consolas" panose="020B0609020204030204" pitchFamily="49" charset="0"/>
              </a:rPr>
              <a:t>26</a:t>
            </a:r>
          </a:p>
          <a:p>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&gt;&gt; temperature;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此时输入周二气温</a:t>
            </a:r>
            <a:r>
              <a:rPr lang="en-US" altLang="zh-CN" dirty="0">
                <a:solidFill>
                  <a:srgbClr val="008000"/>
                </a:solidFill>
                <a:latin typeface="Consolas" panose="020B0609020204030204" pitchFamily="49" charset="0"/>
              </a:rPr>
              <a:t>27</a:t>
            </a:r>
            <a:endParaRPr lang="zh-CN" altLang="en-US" dirty="0">
              <a:solidFill>
                <a:srgbClr val="008000"/>
              </a:solidFill>
              <a:latin typeface="Consolas" panose="020B0609020204030204" pitchFamily="49" charset="0"/>
            </a:endParaRPr>
          </a:p>
        </p:txBody>
      </p:sp>
      <p:sp>
        <p:nvSpPr>
          <p:cNvPr id="32" name="Line 68">
            <a:extLst>
              <a:ext uri="{FF2B5EF4-FFF2-40B4-BE49-F238E27FC236}">
                <a16:creationId xmlns:a16="http://schemas.microsoft.com/office/drawing/2014/main" id="{10515FE6-D15C-480E-07CF-DE80C8C254AF}"/>
              </a:ext>
            </a:extLst>
          </p:cNvPr>
          <p:cNvSpPr/>
          <p:nvPr/>
        </p:nvSpPr>
        <p:spPr>
          <a:xfrm>
            <a:off x="819150" y="351460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6" name="文本框 35">
            <a:extLst>
              <a:ext uri="{FF2B5EF4-FFF2-40B4-BE49-F238E27FC236}">
                <a16:creationId xmlns:a16="http://schemas.microsoft.com/office/drawing/2014/main" id="{A8A08502-45F4-12A8-560A-B94201E41199}"/>
              </a:ext>
            </a:extLst>
          </p:cNvPr>
          <p:cNvSpPr txBox="1"/>
          <p:nvPr/>
        </p:nvSpPr>
        <p:spPr>
          <a:xfrm>
            <a:off x="766212" y="3805716"/>
            <a:ext cx="10530438" cy="2350195"/>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如果现在执行 </a:t>
            </a:r>
            <a:r>
              <a:rPr lang="en-US" altLang="zh-CN" sz="2000" dirty="0" err="1">
                <a:solidFill>
                  <a:srgbClr val="C00000"/>
                </a:solidFill>
                <a:effectLst/>
                <a:latin typeface="+mn-lt"/>
                <a:ea typeface="微软雅黑" panose="020B0503020204020204" pitchFamily="34" charset="-122"/>
              </a:rPr>
              <a:t>cout</a:t>
            </a:r>
            <a:r>
              <a:rPr lang="en-US" altLang="zh-CN" sz="2000" dirty="0">
                <a:solidFill>
                  <a:srgbClr val="C00000"/>
                </a:solidFill>
                <a:effectLst/>
                <a:latin typeface="+mn-lt"/>
                <a:ea typeface="微软雅黑" panose="020B0503020204020204" pitchFamily="34" charset="-122"/>
              </a:rPr>
              <a:t> &lt;&lt; temperature;</a:t>
            </a:r>
            <a:r>
              <a:rPr lang="zh-CN" altLang="en-US" sz="2000" dirty="0">
                <a:effectLst/>
                <a:latin typeface="+mn-lt"/>
                <a:ea typeface="微软雅黑" panose="020B0503020204020204" pitchFamily="34" charset="-122"/>
              </a:rPr>
              <a:t>，到底输出</a:t>
            </a:r>
            <a:r>
              <a:rPr lang="en-US" altLang="zh-CN" sz="2000" dirty="0">
                <a:effectLst/>
                <a:latin typeface="+mn-lt"/>
                <a:ea typeface="微软雅黑" panose="020B0503020204020204" pitchFamily="34" charset="-122"/>
              </a:rPr>
              <a:t>26</a:t>
            </a:r>
            <a:r>
              <a:rPr lang="zh-CN" altLang="en-US" sz="2000" dirty="0">
                <a:effectLst/>
                <a:latin typeface="+mn-lt"/>
                <a:ea typeface="微软雅黑" panose="020B0503020204020204" pitchFamily="34" charset="-122"/>
              </a:rPr>
              <a:t>还是</a:t>
            </a:r>
            <a:r>
              <a:rPr lang="en-US" altLang="zh-CN" sz="2000" dirty="0">
                <a:effectLst/>
                <a:latin typeface="+mn-lt"/>
                <a:ea typeface="微软雅黑" panose="020B0503020204020204" pitchFamily="34" charset="-122"/>
              </a:rPr>
              <a:t>27</a:t>
            </a:r>
            <a:r>
              <a:rPr lang="zh-CN" altLang="en-US" sz="2000" dirty="0">
                <a:effectLst/>
                <a:latin typeface="+mn-lt"/>
                <a:ea typeface="微软雅黑" panose="020B0503020204020204" pitchFamily="34" charset="-122"/>
              </a:rPr>
              <a:t>？</a:t>
            </a:r>
          </a:p>
          <a:p>
            <a:pPr>
              <a:lnSpc>
                <a:spcPct val="150000"/>
              </a:lnSpc>
            </a:pPr>
            <a:r>
              <a:rPr lang="zh-CN" altLang="en-US" sz="2000" dirty="0">
                <a:effectLst/>
                <a:latin typeface="+mn-lt"/>
                <a:ea typeface="微软雅黑" panose="020B0503020204020204" pitchFamily="34" charset="-122"/>
              </a:rPr>
              <a:t>那周一的</a:t>
            </a:r>
            <a:r>
              <a:rPr lang="en-US" altLang="zh-CN" sz="2000" dirty="0">
                <a:effectLst/>
                <a:latin typeface="+mn-lt"/>
                <a:ea typeface="微软雅黑" panose="020B0503020204020204" pitchFamily="34" charset="-122"/>
              </a:rPr>
              <a:t>26</a:t>
            </a:r>
            <a:r>
              <a:rPr lang="zh-CN" altLang="en-US" sz="2000" dirty="0">
                <a:effectLst/>
                <a:latin typeface="+mn-lt"/>
                <a:ea typeface="微软雅黑" panose="020B0503020204020204" pitchFamily="34" charset="-122"/>
              </a:rPr>
              <a:t>还能通过这个变量找到吗？</a:t>
            </a:r>
          </a:p>
          <a:p>
            <a:pPr>
              <a:lnSpc>
                <a:spcPct val="150000"/>
              </a:lnSpc>
            </a:pPr>
            <a:r>
              <a:rPr lang="zh-CN" altLang="en-US" sz="2000" dirty="0">
                <a:effectLst/>
                <a:latin typeface="+mn-lt"/>
                <a:ea typeface="微软雅黑" panose="020B0503020204020204" pitchFamily="34" charset="-122"/>
              </a:rPr>
              <a:t>因为一个 </a:t>
            </a:r>
            <a:r>
              <a:rPr lang="en-US" altLang="zh-CN" sz="2000" dirty="0">
                <a:solidFill>
                  <a:srgbClr val="C00000"/>
                </a:solidFill>
                <a:effectLst/>
                <a:latin typeface="+mn-lt"/>
                <a:ea typeface="微软雅黑" panose="020B0503020204020204" pitchFamily="34" charset="-122"/>
              </a:rPr>
              <a:t>int</a:t>
            </a:r>
            <a:r>
              <a:rPr lang="zh-CN" altLang="en-US" sz="2000" dirty="0">
                <a:effectLst/>
                <a:latin typeface="+mn-lt"/>
                <a:ea typeface="微软雅黑" panose="020B0503020204020204" pitchFamily="34" charset="-122"/>
              </a:rPr>
              <a:t> 变量只能在某个时刻保存一个整数。第二次输入把</a:t>
            </a:r>
            <a:r>
              <a:rPr lang="en-US" altLang="zh-CN" sz="2000" dirty="0">
                <a:effectLst/>
                <a:latin typeface="+mn-lt"/>
                <a:ea typeface="微软雅黑" panose="020B0503020204020204" pitchFamily="34" charset="-122"/>
              </a:rPr>
              <a:t>27</a:t>
            </a:r>
            <a:r>
              <a:rPr lang="zh-CN" altLang="en-US" sz="2000" dirty="0">
                <a:effectLst/>
                <a:latin typeface="+mn-lt"/>
                <a:ea typeface="微软雅黑" panose="020B0503020204020204" pitchFamily="34" charset="-122"/>
              </a:rPr>
              <a:t>写进同一个变量，原来的</a:t>
            </a:r>
            <a:r>
              <a:rPr lang="en-US" altLang="zh-CN" sz="2000" dirty="0">
                <a:effectLst/>
                <a:latin typeface="+mn-lt"/>
                <a:ea typeface="微软雅黑" panose="020B0503020204020204" pitchFamily="34" charset="-122"/>
              </a:rPr>
              <a:t>26</a:t>
            </a:r>
            <a:r>
              <a:rPr lang="zh-CN" altLang="en-US" sz="2000" dirty="0">
                <a:effectLst/>
                <a:latin typeface="+mn-lt"/>
                <a:ea typeface="微软雅黑" panose="020B0503020204020204" pitchFamily="34" charset="-122"/>
              </a:rPr>
              <a:t>就被覆盖了。</a:t>
            </a:r>
            <a:r>
              <a:rPr lang="en-US" altLang="zh-CN" sz="2000" dirty="0" err="1">
                <a:solidFill>
                  <a:srgbClr val="C00000"/>
                </a:solidFill>
                <a:effectLst/>
                <a:latin typeface="+mn-lt"/>
                <a:ea typeface="微软雅黑" panose="020B0503020204020204" pitchFamily="34" charset="-122"/>
              </a:rPr>
              <a:t>cin</a:t>
            </a:r>
            <a:r>
              <a:rPr lang="zh-CN" altLang="en-US" sz="2000" dirty="0">
                <a:effectLst/>
                <a:latin typeface="+mn-lt"/>
                <a:ea typeface="微软雅黑" panose="020B0503020204020204" pitchFamily="34" charset="-122"/>
              </a:rPr>
              <a:t> 不会替我们保留每一次输入的历史。</a:t>
            </a:r>
          </a:p>
          <a:p>
            <a:pPr>
              <a:lnSpc>
                <a:spcPct val="150000"/>
              </a:lnSpc>
            </a:pPr>
            <a:r>
              <a:rPr lang="zh-CN" altLang="en-US" sz="2000" dirty="0">
                <a:effectLst/>
                <a:latin typeface="+mn-lt"/>
                <a:ea typeface="微软雅黑" panose="020B0503020204020204" pitchFamily="34" charset="-122"/>
              </a:rPr>
              <a:t>所以 </a:t>
            </a:r>
            <a:r>
              <a:rPr lang="zh-CN" altLang="en-US" sz="2000" b="1" dirty="0">
                <a:effectLst/>
                <a:latin typeface="+mn-lt"/>
                <a:ea typeface="微软雅黑" panose="020B0503020204020204" pitchFamily="34" charset="-122"/>
              </a:rPr>
              <a:t>连续读入多个数，并不等于把这些数全部保存了。</a:t>
            </a:r>
            <a:endParaRPr lang="zh-CN" altLang="en-US" sz="2000" dirty="0">
              <a:effectLst/>
              <a:latin typeface="+mn-lt"/>
              <a:ea typeface="微软雅黑" panose="020B0503020204020204" pitchFamily="34" charset="-122"/>
            </a:endParaRPr>
          </a:p>
        </p:txBody>
      </p:sp>
    </p:spTree>
    <p:extLst>
      <p:ext uri="{BB962C8B-B14F-4D97-AF65-F5344CB8AC3E}">
        <p14:creationId xmlns:p14="http://schemas.microsoft.com/office/powerpoint/2010/main" val="1686886763"/>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用多个变量保存</a:t>
            </a:r>
            <a:endParaRPr lang="zh-CN" sz="2400" b="1" dirty="0">
              <a:solidFill>
                <a:srgbClr val="244D87"/>
              </a:solidFill>
              <a:latin typeface="Consolas"/>
              <a:ea typeface="Microsoft YaHei"/>
              <a:cs typeface="Consolas"/>
            </a:endParaRPr>
          </a:p>
        </p:txBody>
      </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2" name="Line 68">
            <a:extLst>
              <a:ext uri="{FF2B5EF4-FFF2-40B4-BE49-F238E27FC236}">
                <a16:creationId xmlns:a16="http://schemas.microsoft.com/office/drawing/2014/main" id="{10515FE6-D15C-480E-07CF-DE80C8C254AF}"/>
              </a:ext>
            </a:extLst>
          </p:cNvPr>
          <p:cNvSpPr/>
          <p:nvPr/>
        </p:nvSpPr>
        <p:spPr>
          <a:xfrm>
            <a:off x="819150" y="309696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6" name="文本框 35">
            <a:extLst>
              <a:ext uri="{FF2B5EF4-FFF2-40B4-BE49-F238E27FC236}">
                <a16:creationId xmlns:a16="http://schemas.microsoft.com/office/drawing/2014/main" id="{A8A08502-45F4-12A8-560A-B94201E41199}"/>
              </a:ext>
            </a:extLst>
          </p:cNvPr>
          <p:cNvSpPr txBox="1"/>
          <p:nvPr/>
        </p:nvSpPr>
        <p:spPr>
          <a:xfrm>
            <a:off x="754020" y="3308143"/>
            <a:ext cx="10530438" cy="2811860"/>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既然一个变量只能保留一个值，那我们多准备几个变量，可以吗？ </a:t>
            </a:r>
            <a:endParaRPr lang="en-US" altLang="zh-CN" sz="2000" dirty="0">
              <a:effectLst/>
              <a:latin typeface="+mn-lt"/>
              <a:ea typeface="微软雅黑" panose="020B0503020204020204" pitchFamily="34" charset="-122"/>
            </a:endParaRPr>
          </a:p>
          <a:p>
            <a:pPr>
              <a:lnSpc>
                <a:spcPct val="150000"/>
              </a:lnSpc>
            </a:pPr>
            <a:r>
              <a:rPr lang="zh-CN" altLang="en-US" sz="2000" dirty="0">
                <a:effectLst/>
                <a:latin typeface="+mn-lt"/>
                <a:ea typeface="微软雅黑" panose="020B0503020204020204" pitchFamily="34" charset="-122"/>
              </a:rPr>
              <a:t>这样当然可以。七个变量分别保存七天的数据，查询周三就用 </a:t>
            </a:r>
            <a:r>
              <a:rPr lang="en-US" altLang="zh-CN" sz="2000" dirty="0">
                <a:solidFill>
                  <a:srgbClr val="C00000"/>
                </a:solidFill>
                <a:effectLst/>
                <a:latin typeface="+mn-lt"/>
                <a:ea typeface="微软雅黑" panose="020B0503020204020204" pitchFamily="34" charset="-122"/>
              </a:rPr>
              <a:t>day3</a:t>
            </a:r>
            <a:r>
              <a:rPr lang="zh-CN" altLang="en-US" sz="2000" dirty="0">
                <a:effectLst/>
                <a:latin typeface="+mn-lt"/>
                <a:ea typeface="微软雅黑" panose="020B0503020204020204" pitchFamily="34" charset="-122"/>
              </a:rPr>
              <a:t>。</a:t>
            </a:r>
          </a:p>
          <a:p>
            <a:pPr>
              <a:lnSpc>
                <a:spcPct val="150000"/>
              </a:lnSpc>
            </a:pPr>
            <a:r>
              <a:rPr lang="zh-CN" altLang="en-US" sz="2000" dirty="0">
                <a:effectLst/>
                <a:latin typeface="+mn-lt"/>
                <a:ea typeface="微软雅黑" panose="020B0503020204020204" pitchFamily="34" charset="-122"/>
              </a:rPr>
              <a:t>但是如果再扩大问题：如果记录</a:t>
            </a:r>
            <a:r>
              <a:rPr lang="en-US" altLang="zh-CN" sz="2000" dirty="0">
                <a:effectLst/>
                <a:latin typeface="+mn-lt"/>
                <a:ea typeface="微软雅黑" panose="020B0503020204020204" pitchFamily="34" charset="-122"/>
              </a:rPr>
              <a:t>100</a:t>
            </a:r>
            <a:r>
              <a:rPr lang="zh-CN" altLang="en-US" sz="2000" dirty="0">
                <a:effectLst/>
                <a:latin typeface="+mn-lt"/>
                <a:ea typeface="微软雅黑" panose="020B0503020204020204" pitchFamily="34" charset="-122"/>
              </a:rPr>
              <a:t>天呢？要写</a:t>
            </a:r>
            <a:r>
              <a:rPr lang="en-US" altLang="zh-CN" sz="2000" dirty="0">
                <a:effectLst/>
                <a:latin typeface="+mn-lt"/>
                <a:ea typeface="微软雅黑" panose="020B0503020204020204" pitchFamily="34" charset="-122"/>
              </a:rPr>
              <a:t>100</a:t>
            </a:r>
            <a:r>
              <a:rPr lang="zh-CN" altLang="en-US" sz="2000" dirty="0">
                <a:effectLst/>
                <a:latin typeface="+mn-lt"/>
                <a:ea typeface="微软雅黑" panose="020B0503020204020204" pitchFamily="34" charset="-122"/>
              </a:rPr>
              <a:t>个变量名。如果还要把它们全部输出，那么程序就会越来越麻烦。</a:t>
            </a:r>
          </a:p>
          <a:p>
            <a:pPr>
              <a:lnSpc>
                <a:spcPct val="150000"/>
              </a:lnSpc>
            </a:pPr>
            <a:r>
              <a:rPr lang="zh-CN" altLang="en-US" sz="2000" dirty="0">
                <a:effectLst/>
                <a:latin typeface="+mn-lt"/>
                <a:ea typeface="微软雅黑" panose="020B0503020204020204" pitchFamily="34" charset="-122"/>
              </a:rPr>
              <a:t>能不能把这些气温放在一组有编号的容器里，并直接用编号选出其中一个？例如编号 </a:t>
            </a:r>
            <a:r>
              <a:rPr lang="en-US" altLang="zh-CN" sz="2000" dirty="0">
                <a:effectLst/>
                <a:latin typeface="+mn-lt"/>
                <a:ea typeface="微软雅黑" panose="020B0503020204020204" pitchFamily="34" charset="-122"/>
              </a:rPr>
              <a:t>1 </a:t>
            </a:r>
            <a:r>
              <a:rPr lang="zh-CN" altLang="en-US" sz="2000" dirty="0">
                <a:effectLst/>
                <a:latin typeface="+mn-lt"/>
                <a:ea typeface="微软雅黑" panose="020B0503020204020204" pitchFamily="34" charset="-122"/>
              </a:rPr>
              <a:t>就对应着星期一。</a:t>
            </a:r>
          </a:p>
        </p:txBody>
      </p:sp>
      <p:sp>
        <p:nvSpPr>
          <p:cNvPr id="3" name="文本框 2">
            <a:extLst>
              <a:ext uri="{FF2B5EF4-FFF2-40B4-BE49-F238E27FC236}">
                <a16:creationId xmlns:a16="http://schemas.microsoft.com/office/drawing/2014/main" id="{74AABD21-11AA-0B47-F854-25220004E0E5}"/>
              </a:ext>
            </a:extLst>
          </p:cNvPr>
          <p:cNvSpPr txBox="1"/>
          <p:nvPr/>
        </p:nvSpPr>
        <p:spPr>
          <a:xfrm>
            <a:off x="819150" y="2126523"/>
            <a:ext cx="8805059" cy="68223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a:solidFill>
                  <a:srgbClr val="000000"/>
                </a:solidFill>
                <a:latin typeface="Consolas" panose="020B0609020204030204" pitchFamily="49" charset="0"/>
              </a:rPr>
              <a:t>int day1, day2, day3, day4, day5, day6, day7;</a:t>
            </a:r>
          </a:p>
          <a:p>
            <a:r>
              <a:rPr lang="en-US" altLang="zh-CN">
                <a:solidFill>
                  <a:srgbClr val="000000"/>
                </a:solidFill>
                <a:latin typeface="Consolas" panose="020B0609020204030204" pitchFamily="49" charset="0"/>
              </a:rPr>
              <a:t>cin &gt;&gt; day1 &gt;&gt; day2 &gt;&gt; day3 &gt;&gt; day4 &gt;&gt; day5 &gt;&gt; day6 &gt;&gt; day7;</a:t>
            </a:r>
            <a:endParaRPr lang="zh-CN" altLang="en-US">
              <a:solidFill>
                <a:srgbClr val="000000"/>
              </a:solidFill>
              <a:latin typeface="Consolas" panose="020B0609020204030204" pitchFamily="49" charset="0"/>
            </a:endParaRPr>
          </a:p>
        </p:txBody>
      </p:sp>
    </p:spTree>
    <p:extLst>
      <p:ext uri="{BB962C8B-B14F-4D97-AF65-F5344CB8AC3E}">
        <p14:creationId xmlns:p14="http://schemas.microsoft.com/office/powerpoint/2010/main" val="642155387"/>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altLang="en-US" sz="2400" b="1" dirty="0">
                <a:solidFill>
                  <a:srgbClr val="244D87"/>
                </a:solidFill>
                <a:latin typeface="Microsoft YaHei"/>
                <a:ea typeface="Microsoft YaHei"/>
                <a:cs typeface="Microsoft YaHei"/>
              </a:rPr>
              <a:t>如何通过数组记录</a:t>
            </a:r>
            <a:r>
              <a:rPr lang="zh-CN" sz="2400" b="1" dirty="0">
                <a:solidFill>
                  <a:srgbClr val="244D87"/>
                </a:solidFill>
                <a:latin typeface="Microsoft YaHei"/>
                <a:ea typeface="Microsoft YaHei"/>
                <a:cs typeface="Microsoft YaHei"/>
              </a:rPr>
              <a:t>一组数据</a:t>
            </a:r>
          </a:p>
        </p:txBody>
      </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grpSp>
        <p:nvGrpSpPr>
          <p:cNvPr id="2" name="Group 11">
            <a:extLst>
              <a:ext uri="{FF2B5EF4-FFF2-40B4-BE49-F238E27FC236}">
                <a16:creationId xmlns:a16="http://schemas.microsoft.com/office/drawing/2014/main" id="{CCFD6817-169B-E444-EA7D-F7574A843094}"/>
              </a:ext>
            </a:extLst>
          </p:cNvPr>
          <p:cNvGrpSpPr/>
          <p:nvPr/>
        </p:nvGrpSpPr>
        <p:grpSpPr>
          <a:xfrm>
            <a:off x="828294" y="2085022"/>
            <a:ext cx="10449306" cy="1677352"/>
            <a:chOff x="828294" y="2085022"/>
            <a:chExt cx="10449306" cy="1677352"/>
          </a:xfrm>
        </p:grpSpPr>
        <p:sp>
          <p:nvSpPr>
            <p:cNvPr id="3" name="TextBox 7">
              <a:extLst>
                <a:ext uri="{FF2B5EF4-FFF2-40B4-BE49-F238E27FC236}">
                  <a16:creationId xmlns:a16="http://schemas.microsoft.com/office/drawing/2014/main" id="{ECB66D3E-7E6C-EC63-0559-C8CBE28925EE}"/>
                </a:ext>
              </a:extLst>
            </p:cNvPr>
            <p:cNvSpPr/>
            <p:nvPr/>
          </p:nvSpPr>
          <p:spPr>
            <a:xfrm>
              <a:off x="828294" y="2085022"/>
              <a:ext cx="10449306" cy="1677352"/>
            </a:xfrm>
            <a:prstGeom prst="rect">
              <a:avLst/>
            </a:prstGeom>
            <a:noFill/>
            <a:ln>
              <a:noFill/>
            </a:ln>
          </p:spPr>
          <p:txBody>
            <a:bodyPr wrap="none" lIns="0" tIns="-76200" rIns="0" bIns="0" anchor="t" anchorCtr="0">
              <a:noAutofit/>
            </a:bodyPr>
            <a:lstStyle/>
            <a:p>
              <a:pPr algn="l">
                <a:lnSpc>
                  <a:spcPts val="3200"/>
                </a:lnSpc>
              </a:pPr>
              <a:r>
                <a:rPr lang="zh-CN" altLang="en-US" sz="1950" dirty="0">
                  <a:solidFill>
                    <a:srgbClr val="243447"/>
                  </a:solidFill>
                  <a:latin typeface="Consolas"/>
                  <a:ea typeface="Microsoft YaHei"/>
                  <a:cs typeface="Consolas"/>
                </a:rPr>
                <a:t>在 </a:t>
              </a:r>
              <a:r>
                <a:rPr lang="en-US" altLang="zh-CN" sz="1950" dirty="0">
                  <a:solidFill>
                    <a:srgbClr val="243447"/>
                  </a:solidFill>
                  <a:latin typeface="Consolas"/>
                  <a:ea typeface="Microsoft YaHei"/>
                  <a:cs typeface="Consolas"/>
                </a:rPr>
                <a:t>C++ </a:t>
              </a:r>
              <a:r>
                <a:rPr lang="zh-CN" altLang="en-US" sz="1950" dirty="0">
                  <a:solidFill>
                    <a:srgbClr val="243447"/>
                  </a:solidFill>
                  <a:cs typeface="Consolas"/>
                </a:rPr>
                <a:t>中，</a:t>
              </a:r>
              <a:r>
                <a:rPr lang="zh-CN" altLang="en-US" sz="1950" b="1" dirty="0">
                  <a:solidFill>
                    <a:srgbClr val="243447"/>
                  </a:solidFill>
                  <a:latin typeface="Consolas"/>
                  <a:ea typeface="Microsoft YaHei"/>
                  <a:cs typeface="Consolas"/>
                </a:rPr>
                <a:t>数组</a:t>
              </a:r>
              <a:r>
                <a:rPr lang="zh-CN" altLang="en-US" sz="1950" dirty="0">
                  <a:solidFill>
                    <a:srgbClr val="243447"/>
                  </a:solidFill>
                  <a:latin typeface="Consolas"/>
                  <a:ea typeface="Microsoft YaHei"/>
                  <a:cs typeface="Consolas"/>
                </a:rPr>
                <a:t>为我们准备了一组同类型的容器给我们存放多个数据。</a:t>
              </a:r>
              <a:endParaRPr lang="en-US" altLang="zh-CN" sz="1950" dirty="0">
                <a:solidFill>
                  <a:srgbClr val="243447"/>
                </a:solidFill>
                <a:latin typeface="Consolas"/>
                <a:ea typeface="Microsoft YaHei"/>
                <a:cs typeface="Consolas"/>
              </a:endParaRPr>
            </a:p>
            <a:p>
              <a:pPr algn="l">
                <a:lnSpc>
                  <a:spcPts val="3200"/>
                </a:lnSpc>
              </a:pPr>
              <a:r>
                <a:rPr lang="zh-CN" altLang="en-US" sz="1950" dirty="0">
                  <a:solidFill>
                    <a:srgbClr val="243447"/>
                  </a:solidFill>
                  <a:latin typeface="Consolas"/>
                  <a:ea typeface="Microsoft YaHei"/>
                  <a:cs typeface="Consolas"/>
                </a:rPr>
                <a:t>而且我们可以</a:t>
              </a:r>
              <a:r>
                <a:rPr lang="zh-CN" sz="1950" dirty="0">
                  <a:solidFill>
                    <a:srgbClr val="243447"/>
                  </a:solidFill>
                  <a:latin typeface="Consolas"/>
                  <a:ea typeface="Microsoft YaHei"/>
                  <a:cs typeface="Consolas"/>
                </a:rPr>
                <a:t>给这一组气温</a:t>
              </a:r>
              <a:r>
                <a:rPr lang="zh-CN" altLang="en-US" sz="1950" dirty="0">
                  <a:solidFill>
                    <a:srgbClr val="243447"/>
                  </a:solidFill>
                  <a:latin typeface="Consolas"/>
                  <a:ea typeface="Microsoft YaHei"/>
                  <a:cs typeface="Consolas"/>
                </a:rPr>
                <a:t>数据</a:t>
              </a:r>
              <a:r>
                <a:rPr lang="zh-CN" sz="1950" dirty="0">
                  <a:solidFill>
                    <a:srgbClr val="243447"/>
                  </a:solidFill>
                  <a:latin typeface="Consolas"/>
                  <a:ea typeface="Microsoft YaHei"/>
                  <a:cs typeface="Consolas"/>
                </a:rPr>
                <a:t>起一个共同的名字 a，a 就是</a:t>
              </a:r>
              <a:r>
                <a:rPr lang="zh-CN" sz="1950" b="1" dirty="0">
                  <a:solidFill>
                    <a:srgbClr val="243447"/>
                  </a:solidFill>
                  <a:latin typeface="Consolas"/>
                  <a:ea typeface="Microsoft YaHei"/>
                  <a:cs typeface="Consolas"/>
                </a:rPr>
                <a:t>数组名</a:t>
              </a:r>
              <a:r>
                <a:rPr lang="zh-CN" sz="1950" dirty="0">
                  <a:solidFill>
                    <a:srgbClr val="243447"/>
                  </a:solidFill>
                  <a:latin typeface="Consolas"/>
                  <a:ea typeface="Microsoft YaHei"/>
                  <a:cs typeface="Consolas"/>
                </a:rPr>
                <a:t>。</a:t>
              </a:r>
            </a:p>
            <a:p>
              <a:pPr algn="l">
                <a:lnSpc>
                  <a:spcPts val="3200"/>
                </a:lnSpc>
                <a:spcBef>
                  <a:spcPts val="200"/>
                </a:spcBef>
              </a:pPr>
              <a:r>
                <a:rPr lang="zh-CN" altLang="en-US" sz="1950" dirty="0">
                  <a:solidFill>
                    <a:srgbClr val="243447"/>
                  </a:solidFill>
                  <a:latin typeface="Consolas"/>
                  <a:ea typeface="Microsoft YaHei"/>
                  <a:cs typeface="Consolas"/>
                </a:rPr>
                <a:t>在</a:t>
              </a:r>
              <a:r>
                <a:rPr lang="zh-CN" sz="1950" dirty="0">
                  <a:solidFill>
                    <a:srgbClr val="243447"/>
                  </a:solidFill>
                  <a:latin typeface="Consolas"/>
                  <a:ea typeface="Microsoft YaHei"/>
                  <a:cs typeface="Consolas"/>
                </a:rPr>
                <a:t>数组中</a:t>
              </a:r>
              <a:r>
                <a:rPr lang="zh-CN" sz="1950" b="1" dirty="0">
                  <a:solidFill>
                    <a:srgbClr val="243447"/>
                  </a:solidFill>
                  <a:latin typeface="Consolas"/>
                  <a:ea typeface="Microsoft YaHei"/>
                  <a:cs typeface="Consolas"/>
                </a:rPr>
                <a:t>保存</a:t>
              </a:r>
              <a:r>
                <a:rPr lang="zh-CN" altLang="en-US" sz="1950" b="1" dirty="0">
                  <a:solidFill>
                    <a:srgbClr val="243447"/>
                  </a:solidFill>
                  <a:latin typeface="Consolas"/>
                  <a:ea typeface="Microsoft YaHei"/>
                  <a:cs typeface="Consolas"/>
                </a:rPr>
                <a:t>的每个</a:t>
              </a:r>
              <a:r>
                <a:rPr lang="zh-CN" sz="1950" b="1" dirty="0">
                  <a:solidFill>
                    <a:srgbClr val="243447"/>
                  </a:solidFill>
                  <a:latin typeface="Consolas"/>
                  <a:ea typeface="Microsoft YaHei"/>
                  <a:cs typeface="Consolas"/>
                </a:rPr>
                <a:t>数据叫元素</a:t>
              </a:r>
              <a:r>
                <a:rPr lang="zh-CN" sz="1950" dirty="0">
                  <a:solidFill>
                    <a:srgbClr val="243447"/>
                  </a:solidFill>
                  <a:latin typeface="Consolas"/>
                  <a:ea typeface="Microsoft YaHei"/>
                  <a:cs typeface="Consolas"/>
                </a:rPr>
                <a:t>；</a:t>
              </a:r>
              <a:r>
                <a:rPr lang="zh-CN" sz="1950" b="1" dirty="0">
                  <a:solidFill>
                    <a:srgbClr val="243447"/>
                  </a:solidFill>
                  <a:latin typeface="Consolas"/>
                  <a:ea typeface="Microsoft YaHei"/>
                  <a:cs typeface="Consolas"/>
                </a:rPr>
                <a:t>用来找到某个元素的编号叫下标</a:t>
              </a:r>
              <a:r>
                <a:rPr lang="zh-CN" sz="1950" dirty="0">
                  <a:solidFill>
                    <a:srgbClr val="243447"/>
                  </a:solidFill>
                  <a:latin typeface="Consolas"/>
                  <a:ea typeface="Microsoft YaHei"/>
                  <a:cs typeface="Consolas"/>
                </a:rPr>
                <a:t>。</a:t>
              </a:r>
              <a:br>
                <a:rPr lang="zh-CN" sz="1950" dirty="0">
                  <a:solidFill>
                    <a:srgbClr val="243447"/>
                  </a:solidFill>
                  <a:latin typeface="Consolas"/>
                  <a:ea typeface="Microsoft YaHei"/>
                  <a:cs typeface="Consolas"/>
                </a:rPr>
              </a:br>
              <a:r>
                <a:rPr lang="zh-CN" altLang="en-US" sz="1950" dirty="0">
                  <a:solidFill>
                    <a:srgbClr val="243447"/>
                  </a:solidFill>
                  <a:cs typeface="Consolas"/>
                </a:rPr>
                <a:t>不过 </a:t>
              </a:r>
              <a:r>
                <a:rPr lang="zh-CN" sz="1950" dirty="0">
                  <a:solidFill>
                    <a:srgbClr val="243447"/>
                  </a:solidFill>
                  <a:latin typeface="Consolas"/>
                  <a:ea typeface="Microsoft YaHei"/>
                  <a:cs typeface="Consolas"/>
                </a:rPr>
                <a:t>C++ </a:t>
              </a:r>
              <a:r>
                <a:rPr lang="zh-CN" altLang="en-US" sz="1950" dirty="0">
                  <a:solidFill>
                    <a:srgbClr val="243447"/>
                  </a:solidFill>
                  <a:latin typeface="Consolas"/>
                  <a:ea typeface="Microsoft YaHei"/>
                  <a:cs typeface="Consolas"/>
                </a:rPr>
                <a:t>中</a:t>
              </a:r>
              <a:r>
                <a:rPr lang="zh-CN" sz="1950" b="1" dirty="0">
                  <a:solidFill>
                    <a:srgbClr val="243447"/>
                  </a:solidFill>
                  <a:latin typeface="Consolas"/>
                  <a:ea typeface="Microsoft YaHei"/>
                  <a:cs typeface="Consolas"/>
                </a:rPr>
                <a:t>数组从0</a:t>
              </a:r>
              <a:r>
                <a:rPr lang="zh-CN" altLang="en-US" sz="1950" b="1" dirty="0">
                  <a:solidFill>
                    <a:srgbClr val="243447"/>
                  </a:solidFill>
                  <a:latin typeface="Consolas"/>
                  <a:ea typeface="Microsoft YaHei"/>
                  <a:cs typeface="Consolas"/>
                </a:rPr>
                <a:t>开始</a:t>
              </a:r>
              <a:r>
                <a:rPr lang="zh-CN" sz="1950" b="1" dirty="0">
                  <a:solidFill>
                    <a:srgbClr val="243447"/>
                  </a:solidFill>
                  <a:latin typeface="Consolas"/>
                  <a:ea typeface="Microsoft YaHei"/>
                  <a:cs typeface="Consolas"/>
                </a:rPr>
                <a:t>编号</a:t>
              </a:r>
              <a:r>
                <a:rPr lang="zh-CN" sz="1950" dirty="0">
                  <a:solidFill>
                    <a:srgbClr val="243447"/>
                  </a:solidFill>
                  <a:latin typeface="Consolas"/>
                  <a:ea typeface="Microsoft YaHei"/>
                  <a:cs typeface="Consolas"/>
                </a:rPr>
                <a:t>：周一对应下标0，周三对应下标2。</a:t>
              </a:r>
            </a:p>
          </p:txBody>
        </p:sp>
      </p:grpSp>
      <p:grpSp>
        <p:nvGrpSpPr>
          <p:cNvPr id="4" name="Group 29">
            <a:extLst>
              <a:ext uri="{FF2B5EF4-FFF2-40B4-BE49-F238E27FC236}">
                <a16:creationId xmlns:a16="http://schemas.microsoft.com/office/drawing/2014/main" id="{E2917025-F7ED-5416-FD02-D7483CAAA47C}"/>
              </a:ext>
            </a:extLst>
          </p:cNvPr>
          <p:cNvGrpSpPr/>
          <p:nvPr/>
        </p:nvGrpSpPr>
        <p:grpSpPr>
          <a:xfrm>
            <a:off x="818768" y="4232675"/>
            <a:ext cx="9944482" cy="1108075"/>
            <a:chOff x="818768" y="4025900"/>
            <a:chExt cx="9944482" cy="1108075"/>
          </a:xfrm>
        </p:grpSpPr>
        <p:sp>
          <p:nvSpPr>
            <p:cNvPr id="16" name="TextBox 8">
              <a:extLst>
                <a:ext uri="{FF2B5EF4-FFF2-40B4-BE49-F238E27FC236}">
                  <a16:creationId xmlns:a16="http://schemas.microsoft.com/office/drawing/2014/main" id="{2FC527A5-E251-DF82-3329-A85C7907809C}"/>
                </a:ext>
              </a:extLst>
            </p:cNvPr>
            <p:cNvSpPr txBox="1"/>
            <p:nvPr/>
          </p:nvSpPr>
          <p:spPr>
            <a:xfrm>
              <a:off x="818768" y="4025900"/>
              <a:ext cx="1386819" cy="300082"/>
            </a:xfrm>
            <a:prstGeom prst="rect">
              <a:avLst/>
            </a:prstGeom>
            <a:noFill/>
            <a:ln>
              <a:noFill/>
            </a:ln>
          </p:spPr>
          <p:txBody>
            <a:bodyPr wrap="square" lIns="0" tIns="0" rIns="0" bIns="0" anchor="t" anchorCtr="0">
              <a:spAutoFit/>
            </a:bodyPr>
            <a:lstStyle/>
            <a:p>
              <a:pPr algn="l"/>
              <a:r>
                <a:rPr lang="zh-CN" sz="1950" dirty="0">
                  <a:solidFill>
                    <a:srgbClr val="243447"/>
                  </a:solidFill>
                  <a:latin typeface="Consolas"/>
                  <a:ea typeface="Microsoft YaHei"/>
                  <a:cs typeface="Consolas"/>
                </a:rPr>
                <a:t>下标</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编号</a:t>
              </a:r>
              <a:r>
                <a:rPr lang="en-US" altLang="zh-CN"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sp>
          <p:nvSpPr>
            <p:cNvPr id="17" name="TextBox 9">
              <a:extLst>
                <a:ext uri="{FF2B5EF4-FFF2-40B4-BE49-F238E27FC236}">
                  <a16:creationId xmlns:a16="http://schemas.microsoft.com/office/drawing/2014/main" id="{E7137CB8-861B-0AE5-9654-B4215C71F813}"/>
                </a:ext>
              </a:extLst>
            </p:cNvPr>
            <p:cNvSpPr txBox="1"/>
            <p:nvPr/>
          </p:nvSpPr>
          <p:spPr>
            <a:xfrm>
              <a:off x="3299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0</a:t>
              </a:r>
            </a:p>
          </p:txBody>
        </p:sp>
        <p:sp>
          <p:nvSpPr>
            <p:cNvPr id="18" name="TextBox 10">
              <a:extLst>
                <a:ext uri="{FF2B5EF4-FFF2-40B4-BE49-F238E27FC236}">
                  <a16:creationId xmlns:a16="http://schemas.microsoft.com/office/drawing/2014/main" id="{7FF7C544-A861-8361-C961-C45316AFCE08}"/>
                </a:ext>
              </a:extLst>
            </p:cNvPr>
            <p:cNvSpPr txBox="1"/>
            <p:nvPr/>
          </p:nvSpPr>
          <p:spPr>
            <a:xfrm>
              <a:off x="4442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1</a:t>
              </a:r>
            </a:p>
          </p:txBody>
        </p:sp>
        <p:sp>
          <p:nvSpPr>
            <p:cNvPr id="19" name="TextBox 12">
              <a:extLst>
                <a:ext uri="{FF2B5EF4-FFF2-40B4-BE49-F238E27FC236}">
                  <a16:creationId xmlns:a16="http://schemas.microsoft.com/office/drawing/2014/main" id="{02E72148-A957-1335-7BA8-D643E2E383D7}"/>
                </a:ext>
              </a:extLst>
            </p:cNvPr>
            <p:cNvSpPr txBox="1"/>
            <p:nvPr/>
          </p:nvSpPr>
          <p:spPr>
            <a:xfrm>
              <a:off x="5585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2</a:t>
              </a:r>
            </a:p>
          </p:txBody>
        </p:sp>
        <p:sp>
          <p:nvSpPr>
            <p:cNvPr id="20" name="TextBox 13">
              <a:extLst>
                <a:ext uri="{FF2B5EF4-FFF2-40B4-BE49-F238E27FC236}">
                  <a16:creationId xmlns:a16="http://schemas.microsoft.com/office/drawing/2014/main" id="{C664E3C0-3BDB-89D5-0B3A-F954104FCDCB}"/>
                </a:ext>
              </a:extLst>
            </p:cNvPr>
            <p:cNvSpPr txBox="1"/>
            <p:nvPr/>
          </p:nvSpPr>
          <p:spPr>
            <a:xfrm>
              <a:off x="6728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3</a:t>
              </a:r>
            </a:p>
          </p:txBody>
        </p:sp>
        <p:sp>
          <p:nvSpPr>
            <p:cNvPr id="24" name="TextBox 14">
              <a:extLst>
                <a:ext uri="{FF2B5EF4-FFF2-40B4-BE49-F238E27FC236}">
                  <a16:creationId xmlns:a16="http://schemas.microsoft.com/office/drawing/2014/main" id="{C989F53D-E3B5-7072-1083-44897E39EB18}"/>
                </a:ext>
              </a:extLst>
            </p:cNvPr>
            <p:cNvSpPr txBox="1"/>
            <p:nvPr/>
          </p:nvSpPr>
          <p:spPr>
            <a:xfrm>
              <a:off x="7871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4</a:t>
              </a:r>
            </a:p>
          </p:txBody>
        </p:sp>
        <p:sp>
          <p:nvSpPr>
            <p:cNvPr id="25" name="TextBox 15">
              <a:extLst>
                <a:ext uri="{FF2B5EF4-FFF2-40B4-BE49-F238E27FC236}">
                  <a16:creationId xmlns:a16="http://schemas.microsoft.com/office/drawing/2014/main" id="{2D51719C-ABD4-41B3-34D1-F1874A0E20AB}"/>
                </a:ext>
              </a:extLst>
            </p:cNvPr>
            <p:cNvSpPr txBox="1"/>
            <p:nvPr/>
          </p:nvSpPr>
          <p:spPr>
            <a:xfrm>
              <a:off x="9014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5</a:t>
              </a:r>
            </a:p>
          </p:txBody>
        </p:sp>
        <p:sp>
          <p:nvSpPr>
            <p:cNvPr id="26" name="TextBox 16">
              <a:extLst>
                <a:ext uri="{FF2B5EF4-FFF2-40B4-BE49-F238E27FC236}">
                  <a16:creationId xmlns:a16="http://schemas.microsoft.com/office/drawing/2014/main" id="{641F720B-151B-CE5B-77B3-973EE7F246FA}"/>
                </a:ext>
              </a:extLst>
            </p:cNvPr>
            <p:cNvSpPr txBox="1"/>
            <p:nvPr/>
          </p:nvSpPr>
          <p:spPr>
            <a:xfrm>
              <a:off x="10157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6</a:t>
              </a:r>
            </a:p>
          </p:txBody>
        </p:sp>
        <p:sp>
          <p:nvSpPr>
            <p:cNvPr id="27" name="TextBox 17">
              <a:extLst>
                <a:ext uri="{FF2B5EF4-FFF2-40B4-BE49-F238E27FC236}">
                  <a16:creationId xmlns:a16="http://schemas.microsoft.com/office/drawing/2014/main" id="{04762950-04E3-0734-8B92-2FF20BE42108}"/>
                </a:ext>
              </a:extLst>
            </p:cNvPr>
            <p:cNvSpPr txBox="1"/>
            <p:nvPr/>
          </p:nvSpPr>
          <p:spPr>
            <a:xfrm>
              <a:off x="818769" y="4648200"/>
              <a:ext cx="500137" cy="300082"/>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气温</a:t>
              </a:r>
            </a:p>
          </p:txBody>
        </p:sp>
        <p:sp>
          <p:nvSpPr>
            <p:cNvPr id="28" name="Rectangle 18">
              <a:extLst>
                <a:ext uri="{FF2B5EF4-FFF2-40B4-BE49-F238E27FC236}">
                  <a16:creationId xmlns:a16="http://schemas.microsoft.com/office/drawing/2014/main" id="{3F80EDC1-C998-E0DC-C2DE-8B9E29D2663B}"/>
                </a:ext>
              </a:extLst>
            </p:cNvPr>
            <p:cNvSpPr/>
            <p:nvPr/>
          </p:nvSpPr>
          <p:spPr>
            <a:xfrm>
              <a:off x="2857500" y="4543425"/>
              <a:ext cx="1047750" cy="590550"/>
            </a:xfrm>
            <a:prstGeom prst="roundRect">
              <a:avLst>
                <a:gd name="adj" fmla="val 8065"/>
              </a:avLst>
            </a:prstGeom>
            <a:solidFill>
              <a:srgbClr val="F2F6FA"/>
            </a:solidFill>
            <a:ln w="19050">
              <a:solidFill>
                <a:srgbClr val="244D87"/>
              </a:solidFill>
            </a:ln>
          </p:spPr>
        </p:sp>
        <p:sp>
          <p:nvSpPr>
            <p:cNvPr id="29" name="TextBox 19">
              <a:extLst>
                <a:ext uri="{FF2B5EF4-FFF2-40B4-BE49-F238E27FC236}">
                  <a16:creationId xmlns:a16="http://schemas.microsoft.com/office/drawing/2014/main" id="{3EF2AC17-8114-7C30-7F3A-E874488A51C1}"/>
                </a:ext>
              </a:extLst>
            </p:cNvPr>
            <p:cNvSpPr txBox="1"/>
            <p:nvPr/>
          </p:nvSpPr>
          <p:spPr>
            <a:xfrm>
              <a:off x="3203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30" name="Rectangle 20">
              <a:extLst>
                <a:ext uri="{FF2B5EF4-FFF2-40B4-BE49-F238E27FC236}">
                  <a16:creationId xmlns:a16="http://schemas.microsoft.com/office/drawing/2014/main" id="{E8240997-DFAE-DFAE-DC28-9C8E914CABB2}"/>
                </a:ext>
              </a:extLst>
            </p:cNvPr>
            <p:cNvSpPr/>
            <p:nvPr/>
          </p:nvSpPr>
          <p:spPr>
            <a:xfrm>
              <a:off x="4000500" y="4543425"/>
              <a:ext cx="1047750" cy="590550"/>
            </a:xfrm>
            <a:prstGeom prst="roundRect">
              <a:avLst>
                <a:gd name="adj" fmla="val 8065"/>
              </a:avLst>
            </a:prstGeom>
            <a:solidFill>
              <a:srgbClr val="F2F6FA"/>
            </a:solidFill>
            <a:ln w="19050">
              <a:solidFill>
                <a:srgbClr val="244D87"/>
              </a:solidFill>
            </a:ln>
          </p:spPr>
        </p:sp>
        <p:sp>
          <p:nvSpPr>
            <p:cNvPr id="31" name="TextBox 21">
              <a:extLst>
                <a:ext uri="{FF2B5EF4-FFF2-40B4-BE49-F238E27FC236}">
                  <a16:creationId xmlns:a16="http://schemas.microsoft.com/office/drawing/2014/main" id="{53D976BC-7F0B-096E-8033-A5357711BD42}"/>
                </a:ext>
              </a:extLst>
            </p:cNvPr>
            <p:cNvSpPr txBox="1"/>
            <p:nvPr/>
          </p:nvSpPr>
          <p:spPr>
            <a:xfrm>
              <a:off x="4346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32" name="Rectangle 22">
              <a:extLst>
                <a:ext uri="{FF2B5EF4-FFF2-40B4-BE49-F238E27FC236}">
                  <a16:creationId xmlns:a16="http://schemas.microsoft.com/office/drawing/2014/main" id="{A1304A3A-86F7-3F84-AA12-39951F92367D}"/>
                </a:ext>
              </a:extLst>
            </p:cNvPr>
            <p:cNvSpPr/>
            <p:nvPr/>
          </p:nvSpPr>
          <p:spPr>
            <a:xfrm>
              <a:off x="5143500" y="4543425"/>
              <a:ext cx="1047750" cy="590550"/>
            </a:xfrm>
            <a:prstGeom prst="roundRect">
              <a:avLst>
                <a:gd name="adj" fmla="val 8065"/>
              </a:avLst>
            </a:prstGeom>
            <a:solidFill>
              <a:srgbClr val="F2F6FA"/>
            </a:solidFill>
            <a:ln w="19050">
              <a:solidFill>
                <a:srgbClr val="244D87"/>
              </a:solidFill>
            </a:ln>
          </p:spPr>
        </p:sp>
        <p:sp>
          <p:nvSpPr>
            <p:cNvPr id="33" name="TextBox 23">
              <a:extLst>
                <a:ext uri="{FF2B5EF4-FFF2-40B4-BE49-F238E27FC236}">
                  <a16:creationId xmlns:a16="http://schemas.microsoft.com/office/drawing/2014/main" id="{ACCB3DCA-64AB-DBA6-D8DD-E81CAC3A7D09}"/>
                </a:ext>
              </a:extLst>
            </p:cNvPr>
            <p:cNvSpPr txBox="1"/>
            <p:nvPr/>
          </p:nvSpPr>
          <p:spPr>
            <a:xfrm>
              <a:off x="5489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4" name="Rectangle 24">
              <a:extLst>
                <a:ext uri="{FF2B5EF4-FFF2-40B4-BE49-F238E27FC236}">
                  <a16:creationId xmlns:a16="http://schemas.microsoft.com/office/drawing/2014/main" id="{B80E5F90-1701-1BF7-0991-BCB8C7A761CA}"/>
                </a:ext>
              </a:extLst>
            </p:cNvPr>
            <p:cNvSpPr/>
            <p:nvPr/>
          </p:nvSpPr>
          <p:spPr>
            <a:xfrm>
              <a:off x="6286500" y="4543425"/>
              <a:ext cx="1047750" cy="590550"/>
            </a:xfrm>
            <a:prstGeom prst="roundRect">
              <a:avLst>
                <a:gd name="adj" fmla="val 8065"/>
              </a:avLst>
            </a:prstGeom>
            <a:solidFill>
              <a:srgbClr val="F2F6FA"/>
            </a:solidFill>
            <a:ln w="19050">
              <a:solidFill>
                <a:srgbClr val="244D87"/>
              </a:solidFill>
            </a:ln>
          </p:spPr>
        </p:sp>
        <p:sp>
          <p:nvSpPr>
            <p:cNvPr id="35" name="TextBox 25">
              <a:extLst>
                <a:ext uri="{FF2B5EF4-FFF2-40B4-BE49-F238E27FC236}">
                  <a16:creationId xmlns:a16="http://schemas.microsoft.com/office/drawing/2014/main" id="{7CF42AE9-50D8-7FE1-90A3-CCA6104E49E8}"/>
                </a:ext>
              </a:extLst>
            </p:cNvPr>
            <p:cNvSpPr txBox="1"/>
            <p:nvPr/>
          </p:nvSpPr>
          <p:spPr>
            <a:xfrm>
              <a:off x="6632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6" name="Rectangle 26">
              <a:extLst>
                <a:ext uri="{FF2B5EF4-FFF2-40B4-BE49-F238E27FC236}">
                  <a16:creationId xmlns:a16="http://schemas.microsoft.com/office/drawing/2014/main" id="{93E9DF8D-4327-54FE-14CC-7D42088F1A46}"/>
                </a:ext>
              </a:extLst>
            </p:cNvPr>
            <p:cNvSpPr/>
            <p:nvPr/>
          </p:nvSpPr>
          <p:spPr>
            <a:xfrm>
              <a:off x="7429500" y="4543425"/>
              <a:ext cx="1047750" cy="590550"/>
            </a:xfrm>
            <a:prstGeom prst="roundRect">
              <a:avLst>
                <a:gd name="adj" fmla="val 8065"/>
              </a:avLst>
            </a:prstGeom>
            <a:solidFill>
              <a:srgbClr val="F2F6FA"/>
            </a:solidFill>
            <a:ln w="19050">
              <a:solidFill>
                <a:srgbClr val="244D87"/>
              </a:solidFill>
            </a:ln>
          </p:spPr>
        </p:sp>
        <p:sp>
          <p:nvSpPr>
            <p:cNvPr id="37" name="TextBox 27">
              <a:extLst>
                <a:ext uri="{FF2B5EF4-FFF2-40B4-BE49-F238E27FC236}">
                  <a16:creationId xmlns:a16="http://schemas.microsoft.com/office/drawing/2014/main" id="{C7B365C0-570B-941C-8B47-AADA4DAE530D}"/>
                </a:ext>
              </a:extLst>
            </p:cNvPr>
            <p:cNvSpPr txBox="1"/>
            <p:nvPr/>
          </p:nvSpPr>
          <p:spPr>
            <a:xfrm>
              <a:off x="7775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38" name="Rectangle 28">
              <a:extLst>
                <a:ext uri="{FF2B5EF4-FFF2-40B4-BE49-F238E27FC236}">
                  <a16:creationId xmlns:a16="http://schemas.microsoft.com/office/drawing/2014/main" id="{0BA50105-E8B1-075E-FC28-DDFDE156E702}"/>
                </a:ext>
              </a:extLst>
            </p:cNvPr>
            <p:cNvSpPr/>
            <p:nvPr/>
          </p:nvSpPr>
          <p:spPr>
            <a:xfrm>
              <a:off x="8572500" y="4543425"/>
              <a:ext cx="1047750" cy="590550"/>
            </a:xfrm>
            <a:prstGeom prst="roundRect">
              <a:avLst>
                <a:gd name="adj" fmla="val 8065"/>
              </a:avLst>
            </a:prstGeom>
            <a:solidFill>
              <a:srgbClr val="F2F6FA"/>
            </a:solidFill>
            <a:ln w="19050">
              <a:solidFill>
                <a:srgbClr val="244D87"/>
              </a:solidFill>
            </a:ln>
          </p:spPr>
        </p:sp>
        <p:sp>
          <p:nvSpPr>
            <p:cNvPr id="39" name="TextBox 31">
              <a:extLst>
                <a:ext uri="{FF2B5EF4-FFF2-40B4-BE49-F238E27FC236}">
                  <a16:creationId xmlns:a16="http://schemas.microsoft.com/office/drawing/2014/main" id="{FAFC9496-E108-D4A3-2DD4-7C48C532C800}"/>
                </a:ext>
              </a:extLst>
            </p:cNvPr>
            <p:cNvSpPr txBox="1"/>
            <p:nvPr/>
          </p:nvSpPr>
          <p:spPr>
            <a:xfrm>
              <a:off x="8918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40" name="Rectangle 33">
              <a:extLst>
                <a:ext uri="{FF2B5EF4-FFF2-40B4-BE49-F238E27FC236}">
                  <a16:creationId xmlns:a16="http://schemas.microsoft.com/office/drawing/2014/main" id="{70E285AB-667F-4BF8-AABA-8C237993125A}"/>
                </a:ext>
              </a:extLst>
            </p:cNvPr>
            <p:cNvSpPr/>
            <p:nvPr/>
          </p:nvSpPr>
          <p:spPr>
            <a:xfrm>
              <a:off x="9715500" y="4543425"/>
              <a:ext cx="1047750" cy="590550"/>
            </a:xfrm>
            <a:prstGeom prst="roundRect">
              <a:avLst>
                <a:gd name="adj" fmla="val 8065"/>
              </a:avLst>
            </a:prstGeom>
            <a:solidFill>
              <a:srgbClr val="F2F6FA"/>
            </a:solidFill>
            <a:ln w="19050">
              <a:solidFill>
                <a:srgbClr val="244D87"/>
              </a:solidFill>
            </a:ln>
          </p:spPr>
        </p:sp>
        <p:sp>
          <p:nvSpPr>
            <p:cNvPr id="41" name="TextBox 34">
              <a:extLst>
                <a:ext uri="{FF2B5EF4-FFF2-40B4-BE49-F238E27FC236}">
                  <a16:creationId xmlns:a16="http://schemas.microsoft.com/office/drawing/2014/main" id="{FBDAA89D-2A7D-71E1-B76B-0DC16ACB10A2}"/>
                </a:ext>
              </a:extLst>
            </p:cNvPr>
            <p:cNvSpPr txBox="1"/>
            <p:nvPr/>
          </p:nvSpPr>
          <p:spPr>
            <a:xfrm>
              <a:off x="10061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grpSp>
      <p:grpSp>
        <p:nvGrpSpPr>
          <p:cNvPr id="42" name="Group 32">
            <a:extLst>
              <a:ext uri="{FF2B5EF4-FFF2-40B4-BE49-F238E27FC236}">
                <a16:creationId xmlns:a16="http://schemas.microsoft.com/office/drawing/2014/main" id="{741596EE-3A36-010B-A244-88D4489E78E5}"/>
              </a:ext>
            </a:extLst>
          </p:cNvPr>
          <p:cNvGrpSpPr/>
          <p:nvPr/>
        </p:nvGrpSpPr>
        <p:grpSpPr>
          <a:xfrm>
            <a:off x="818388" y="5842819"/>
            <a:ext cx="10449306" cy="300082"/>
            <a:chOff x="828294" y="5571172"/>
            <a:chExt cx="10449306" cy="300082"/>
          </a:xfrm>
        </p:grpSpPr>
        <p:sp>
          <p:nvSpPr>
            <p:cNvPr id="43" name="TextBox 30">
              <a:extLst>
                <a:ext uri="{FF2B5EF4-FFF2-40B4-BE49-F238E27FC236}">
                  <a16:creationId xmlns:a16="http://schemas.microsoft.com/office/drawing/2014/main" id="{99C37CA7-9346-3C6B-E4F6-33BD1133118A}"/>
                </a:ext>
              </a:extLst>
            </p:cNvPr>
            <p:cNvSpPr/>
            <p:nvPr/>
          </p:nvSpPr>
          <p:spPr>
            <a:xfrm>
              <a:off x="828294" y="5571172"/>
              <a:ext cx="10449306" cy="300082"/>
            </a:xfrm>
            <a:prstGeom prst="rect">
              <a:avLst/>
            </a:prstGeom>
            <a:noFill/>
            <a:ln>
              <a:noFill/>
            </a:ln>
          </p:spPr>
          <p:txBody>
            <a:bodyPr wrap="none" lIns="0" tIns="-12700" rIns="0" bIns="0" anchor="t" anchorCtr="0">
              <a:noAutofit/>
            </a:bodyPr>
            <a:lstStyle/>
            <a:p>
              <a:pPr algn="l">
                <a:lnSpc>
                  <a:spcPts val="2625"/>
                </a:lnSpc>
              </a:pPr>
              <a:r>
                <a:rPr lang="zh-CN" altLang="en-US" sz="1950" b="1" dirty="0">
                  <a:solidFill>
                    <a:srgbClr val="243447"/>
                  </a:solidFill>
                  <a:cs typeface="Consolas"/>
                </a:rPr>
                <a:t>那么如何在 </a:t>
              </a:r>
              <a:r>
                <a:rPr lang="en-US" altLang="zh-CN" sz="1950" b="1" dirty="0">
                  <a:solidFill>
                    <a:srgbClr val="243447"/>
                  </a:solidFill>
                  <a:cs typeface="Consolas"/>
                </a:rPr>
                <a:t>C++ </a:t>
              </a:r>
              <a:r>
                <a:rPr lang="zh-CN" altLang="en-US" sz="1950" b="1" dirty="0">
                  <a:solidFill>
                    <a:srgbClr val="243447"/>
                  </a:solidFill>
                  <a:cs typeface="Consolas"/>
                </a:rPr>
                <a:t>中定义并使用数组呢？</a:t>
              </a:r>
              <a:endParaRPr lang="zh-CN" sz="1950" b="1" dirty="0">
                <a:solidFill>
                  <a:srgbClr val="243447"/>
                </a:solidFill>
                <a:latin typeface="Consolas"/>
                <a:ea typeface="Microsoft YaHei"/>
                <a:cs typeface="Consolas"/>
              </a:endParaRPr>
            </a:p>
          </p:txBody>
        </p:sp>
      </p:grpSp>
      <p:sp>
        <p:nvSpPr>
          <p:cNvPr id="44" name="Line 56">
            <a:extLst>
              <a:ext uri="{FF2B5EF4-FFF2-40B4-BE49-F238E27FC236}">
                <a16:creationId xmlns:a16="http://schemas.microsoft.com/office/drawing/2014/main" id="{B6ECC25B-6C72-29F5-94B6-C56E3FD20F34}"/>
              </a:ext>
            </a:extLst>
          </p:cNvPr>
          <p:cNvSpPr/>
          <p:nvPr/>
        </p:nvSpPr>
        <p:spPr>
          <a:xfrm>
            <a:off x="838200" y="552953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5" name="Line 57">
            <a:extLst>
              <a:ext uri="{FF2B5EF4-FFF2-40B4-BE49-F238E27FC236}">
                <a16:creationId xmlns:a16="http://schemas.microsoft.com/office/drawing/2014/main" id="{5D353774-A86B-0462-5DD0-EEF61700A58F}"/>
              </a:ext>
            </a:extLst>
          </p:cNvPr>
          <p:cNvSpPr/>
          <p:nvPr/>
        </p:nvSpPr>
        <p:spPr>
          <a:xfrm>
            <a:off x="838200" y="392530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3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3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定义</a:t>
            </a:r>
            <a:r>
              <a:rPr lang="zh-CN" sz="2400" b="1" dirty="0">
                <a:solidFill>
                  <a:srgbClr val="244D87"/>
                </a:solidFill>
                <a:latin typeface="Consolas"/>
                <a:ea typeface="Microsoft YaHei"/>
                <a:cs typeface="Consolas"/>
              </a:rPr>
              <a:t>数组：</a:t>
            </a:r>
            <a:r>
              <a:rPr lang="zh-CN" altLang="en-US" sz="2400" b="1" dirty="0">
                <a:solidFill>
                  <a:srgbClr val="244D87"/>
                </a:solidFill>
                <a:latin typeface="Consolas"/>
                <a:ea typeface="Microsoft YaHei"/>
                <a:cs typeface="Consolas"/>
              </a:rPr>
              <a:t>要</a:t>
            </a:r>
            <a:r>
              <a:rPr lang="zh-CN" sz="2400" b="1" dirty="0">
                <a:solidFill>
                  <a:srgbClr val="244D87"/>
                </a:solidFill>
                <a:latin typeface="Consolas"/>
                <a:ea typeface="Microsoft YaHei"/>
                <a:cs typeface="Consolas"/>
              </a:rPr>
              <a:t>说明类型、名称和元素个数</a:t>
            </a:r>
          </a:p>
        </p:txBody>
      </p:sp>
      <p:grpSp>
        <p:nvGrpSpPr>
          <p:cNvPr id="9" name="Group 9"/>
          <p:cNvGrpSpPr/>
          <p:nvPr/>
        </p:nvGrpSpPr>
        <p:grpSpPr>
          <a:xfrm>
            <a:off x="824484" y="2697247"/>
            <a:ext cx="10462260" cy="910589"/>
            <a:chOff x="824484" y="2032635"/>
            <a:chExt cx="10462260" cy="910589"/>
          </a:xfrm>
        </p:grpSpPr>
        <p:sp>
          <p:nvSpPr>
            <p:cNvPr id="7" name="TextBox 7"/>
            <p:cNvSpPr/>
            <p:nvPr/>
          </p:nvSpPr>
          <p:spPr>
            <a:xfrm>
              <a:off x="824484" y="2032635"/>
              <a:ext cx="3810000" cy="528066"/>
            </a:xfrm>
            <a:prstGeom prst="rect">
              <a:avLst/>
            </a:prstGeom>
            <a:noFill/>
            <a:ln>
              <a:noFill/>
            </a:ln>
          </p:spPr>
          <p:txBody>
            <a:bodyPr wrap="none" lIns="0" tIns="0" rIns="0" bIns="0" anchor="t" anchorCtr="0">
              <a:noAutofit/>
            </a:bodyPr>
            <a:lstStyle/>
            <a:p>
              <a:pPr algn="l"/>
              <a:r>
                <a:rPr lang="en-US" sz="2700" b="1" dirty="0">
                  <a:solidFill>
                    <a:srgbClr val="0000FF"/>
                  </a:solidFill>
                  <a:latin typeface="Consolas"/>
                  <a:ea typeface="Consolas"/>
                  <a:cs typeface="Consolas"/>
                </a:rPr>
                <a:t>int </a:t>
              </a:r>
              <a:r>
                <a:rPr lang="en-US" sz="2700" b="1" dirty="0">
                  <a:solidFill>
                    <a:schemeClr val="dk1"/>
                  </a:solidFill>
                </a:rPr>
                <a:t>a[7];</a:t>
              </a:r>
            </a:p>
          </p:txBody>
        </p:sp>
        <p:sp>
          <p:nvSpPr>
            <p:cNvPr id="8" name="TextBox 8"/>
            <p:cNvSpPr/>
            <p:nvPr/>
          </p:nvSpPr>
          <p:spPr>
            <a:xfrm>
              <a:off x="828294" y="2561272"/>
              <a:ext cx="10458450" cy="381952"/>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int 是元素类型，a 是数组名，7 表示</a:t>
              </a:r>
              <a:r>
                <a:rPr lang="zh-CN" altLang="en-US" sz="1950" dirty="0">
                  <a:solidFill>
                    <a:srgbClr val="243447"/>
                  </a:solidFill>
                  <a:cs typeface="Consolas"/>
                </a:rPr>
                <a:t>这个数组最多可以储存</a:t>
              </a:r>
              <a:r>
                <a:rPr lang="zh-CN" sz="1950" dirty="0">
                  <a:solidFill>
                    <a:srgbClr val="243447"/>
                  </a:solidFill>
                  <a:latin typeface="Consolas"/>
                  <a:ea typeface="Microsoft YaHei"/>
                  <a:cs typeface="Consolas"/>
                </a:rPr>
                <a:t>7个元素。</a:t>
              </a:r>
            </a:p>
          </p:txBody>
        </p:sp>
      </p:grpSp>
      <p:grpSp>
        <p:nvGrpSpPr>
          <p:cNvPr id="27" name="Group 27"/>
          <p:cNvGrpSpPr/>
          <p:nvPr/>
        </p:nvGrpSpPr>
        <p:grpSpPr>
          <a:xfrm>
            <a:off x="819531" y="3981957"/>
            <a:ext cx="9943719" cy="1305306"/>
            <a:chOff x="819531" y="3286125"/>
            <a:chExt cx="9943719" cy="1305306"/>
          </a:xfrm>
        </p:grpSpPr>
        <p:sp>
          <p:nvSpPr>
            <p:cNvPr id="11" name="TextBox 11"/>
            <p:cNvSpPr txBox="1"/>
            <p:nvPr/>
          </p:nvSpPr>
          <p:spPr>
            <a:xfrm>
              <a:off x="819531" y="3365500"/>
              <a:ext cx="1229868" cy="276999"/>
            </a:xfrm>
            <a:prstGeom prst="rect">
              <a:avLst/>
            </a:prstGeom>
            <a:noFill/>
            <a:ln>
              <a:noFill/>
            </a:ln>
          </p:spPr>
          <p:txBody>
            <a:bodyPr wrap="square" lIns="0" tIns="0" rIns="0" bIns="0" anchor="t" anchorCtr="0">
              <a:spAutoFit/>
            </a:bodyPr>
            <a:lstStyle/>
            <a:p>
              <a:pPr algn="l"/>
              <a:r>
                <a:rPr lang="zh-CN" sz="1800" dirty="0">
                  <a:solidFill>
                    <a:srgbClr val="243447"/>
                  </a:solidFill>
                  <a:latin typeface="Consolas"/>
                  <a:ea typeface="Microsoft YaHei"/>
                  <a:cs typeface="Consolas"/>
                </a:rPr>
                <a:t>存入气温后</a:t>
              </a:r>
            </a:p>
          </p:txBody>
        </p:sp>
        <p:sp>
          <p:nvSpPr>
            <p:cNvPr id="12" name="Rectangle 12"/>
            <p:cNvSpPr/>
            <p:nvPr/>
          </p:nvSpPr>
          <p:spPr>
            <a:xfrm>
              <a:off x="2857500" y="3286125"/>
              <a:ext cx="1047750" cy="590550"/>
            </a:xfrm>
            <a:prstGeom prst="roundRect">
              <a:avLst>
                <a:gd name="adj" fmla="val 8065"/>
              </a:avLst>
            </a:prstGeom>
            <a:solidFill>
              <a:srgbClr val="F2F6FA"/>
            </a:solidFill>
            <a:ln w="19050">
              <a:solidFill>
                <a:srgbClr val="244D87"/>
              </a:solidFill>
            </a:ln>
          </p:spPr>
        </p:sp>
        <p:sp>
          <p:nvSpPr>
            <p:cNvPr id="13" name="TextBox 13"/>
            <p:cNvSpPr txBox="1"/>
            <p:nvPr/>
          </p:nvSpPr>
          <p:spPr>
            <a:xfrm>
              <a:off x="3203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14" name="Rectangle 14"/>
            <p:cNvSpPr/>
            <p:nvPr/>
          </p:nvSpPr>
          <p:spPr>
            <a:xfrm>
              <a:off x="4000500" y="3286125"/>
              <a:ext cx="1047750" cy="590550"/>
            </a:xfrm>
            <a:prstGeom prst="roundRect">
              <a:avLst>
                <a:gd name="adj" fmla="val 8065"/>
              </a:avLst>
            </a:prstGeom>
            <a:solidFill>
              <a:srgbClr val="F2F6FA"/>
            </a:solidFill>
            <a:ln w="19050">
              <a:solidFill>
                <a:srgbClr val="244D87"/>
              </a:solidFill>
            </a:ln>
          </p:spPr>
        </p:sp>
        <p:sp>
          <p:nvSpPr>
            <p:cNvPr id="15" name="TextBox 15"/>
            <p:cNvSpPr txBox="1"/>
            <p:nvPr/>
          </p:nvSpPr>
          <p:spPr>
            <a:xfrm>
              <a:off x="4346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16" name="Rectangle 16"/>
            <p:cNvSpPr/>
            <p:nvPr/>
          </p:nvSpPr>
          <p:spPr>
            <a:xfrm>
              <a:off x="5143500" y="3286125"/>
              <a:ext cx="1047750" cy="590550"/>
            </a:xfrm>
            <a:prstGeom prst="roundRect">
              <a:avLst>
                <a:gd name="adj" fmla="val 8065"/>
              </a:avLst>
            </a:prstGeom>
            <a:solidFill>
              <a:srgbClr val="F2F6FA"/>
            </a:solidFill>
            <a:ln w="19050">
              <a:solidFill>
                <a:srgbClr val="244D87"/>
              </a:solidFill>
            </a:ln>
          </p:spPr>
        </p:sp>
        <p:sp>
          <p:nvSpPr>
            <p:cNvPr id="17" name="TextBox 17"/>
            <p:cNvSpPr txBox="1"/>
            <p:nvPr/>
          </p:nvSpPr>
          <p:spPr>
            <a:xfrm>
              <a:off x="5489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18" name="Rectangle 18"/>
            <p:cNvSpPr/>
            <p:nvPr/>
          </p:nvSpPr>
          <p:spPr>
            <a:xfrm>
              <a:off x="6286500" y="3286125"/>
              <a:ext cx="1047750" cy="590550"/>
            </a:xfrm>
            <a:prstGeom prst="roundRect">
              <a:avLst>
                <a:gd name="adj" fmla="val 8065"/>
              </a:avLst>
            </a:prstGeom>
            <a:solidFill>
              <a:srgbClr val="F2F6FA"/>
            </a:solidFill>
            <a:ln w="19050">
              <a:solidFill>
                <a:srgbClr val="244D87"/>
              </a:solidFill>
            </a:ln>
          </p:spPr>
        </p:sp>
        <p:sp>
          <p:nvSpPr>
            <p:cNvPr id="19" name="TextBox 19"/>
            <p:cNvSpPr txBox="1"/>
            <p:nvPr/>
          </p:nvSpPr>
          <p:spPr>
            <a:xfrm>
              <a:off x="6632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20" name="Rectangle 20"/>
            <p:cNvSpPr/>
            <p:nvPr/>
          </p:nvSpPr>
          <p:spPr>
            <a:xfrm>
              <a:off x="7429500" y="3286125"/>
              <a:ext cx="1047750" cy="590550"/>
            </a:xfrm>
            <a:prstGeom prst="roundRect">
              <a:avLst>
                <a:gd name="adj" fmla="val 8065"/>
              </a:avLst>
            </a:prstGeom>
            <a:solidFill>
              <a:srgbClr val="F2F6FA"/>
            </a:solidFill>
            <a:ln w="19050">
              <a:solidFill>
                <a:srgbClr val="244D87"/>
              </a:solidFill>
            </a:ln>
          </p:spPr>
        </p:sp>
        <p:sp>
          <p:nvSpPr>
            <p:cNvPr id="21" name="TextBox 21"/>
            <p:cNvSpPr txBox="1"/>
            <p:nvPr/>
          </p:nvSpPr>
          <p:spPr>
            <a:xfrm>
              <a:off x="7775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22" name="Rectangle 22"/>
            <p:cNvSpPr/>
            <p:nvPr/>
          </p:nvSpPr>
          <p:spPr>
            <a:xfrm>
              <a:off x="8572500" y="3286125"/>
              <a:ext cx="1047750" cy="590550"/>
            </a:xfrm>
            <a:prstGeom prst="roundRect">
              <a:avLst>
                <a:gd name="adj" fmla="val 8065"/>
              </a:avLst>
            </a:prstGeom>
            <a:solidFill>
              <a:srgbClr val="F2F6FA"/>
            </a:solidFill>
            <a:ln w="19050">
              <a:solidFill>
                <a:srgbClr val="244D87"/>
              </a:solidFill>
            </a:ln>
          </p:spPr>
        </p:sp>
        <p:sp>
          <p:nvSpPr>
            <p:cNvPr id="23" name="TextBox 23"/>
            <p:cNvSpPr txBox="1"/>
            <p:nvPr/>
          </p:nvSpPr>
          <p:spPr>
            <a:xfrm>
              <a:off x="8918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24" name="Rectangle 24"/>
            <p:cNvSpPr/>
            <p:nvPr/>
          </p:nvSpPr>
          <p:spPr>
            <a:xfrm>
              <a:off x="9715500" y="3286125"/>
              <a:ext cx="1047750" cy="590550"/>
            </a:xfrm>
            <a:prstGeom prst="roundRect">
              <a:avLst>
                <a:gd name="adj" fmla="val 8065"/>
              </a:avLst>
            </a:prstGeom>
            <a:solidFill>
              <a:srgbClr val="F2F6FA"/>
            </a:solidFill>
            <a:ln w="19050">
              <a:solidFill>
                <a:srgbClr val="244D87"/>
              </a:solidFill>
            </a:ln>
          </p:spPr>
        </p:sp>
        <p:sp>
          <p:nvSpPr>
            <p:cNvPr id="25" name="TextBox 25"/>
            <p:cNvSpPr txBox="1"/>
            <p:nvPr/>
          </p:nvSpPr>
          <p:spPr>
            <a:xfrm>
              <a:off x="10061353" y="33909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26" name="TextBox 26"/>
            <p:cNvSpPr txBox="1"/>
            <p:nvPr/>
          </p:nvSpPr>
          <p:spPr>
            <a:xfrm>
              <a:off x="819531" y="4251325"/>
              <a:ext cx="597332" cy="276999"/>
            </a:xfrm>
            <a:prstGeom prst="rect">
              <a:avLst/>
            </a:prstGeom>
            <a:noFill/>
            <a:ln>
              <a:noFill/>
            </a:ln>
          </p:spPr>
          <p:txBody>
            <a:bodyPr wrap="square" lIns="0" tIns="0" rIns="0" bIns="0" anchor="t" anchorCtr="0">
              <a:spAutoFit/>
            </a:bodyPr>
            <a:lstStyle/>
            <a:p>
              <a:pPr algn="l"/>
              <a:r>
                <a:rPr lang="zh-CN" sz="1800" dirty="0">
                  <a:solidFill>
                    <a:srgbClr val="243447"/>
                  </a:solidFill>
                  <a:latin typeface="Consolas"/>
                  <a:ea typeface="Microsoft YaHei"/>
                  <a:cs typeface="Consolas"/>
                </a:rPr>
                <a:t>元素</a:t>
              </a:r>
            </a:p>
          </p:txBody>
        </p:sp>
        <p:sp>
          <p:nvSpPr>
            <p:cNvPr id="29" name="TextBox 29"/>
            <p:cNvSpPr txBox="1"/>
            <p:nvPr/>
          </p:nvSpPr>
          <p:spPr>
            <a:xfrm>
              <a:off x="3082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a[0]</a:t>
              </a:r>
            </a:p>
          </p:txBody>
        </p:sp>
        <p:sp>
          <p:nvSpPr>
            <p:cNvPr id="31" name="TextBox 31"/>
            <p:cNvSpPr txBox="1"/>
            <p:nvPr/>
          </p:nvSpPr>
          <p:spPr>
            <a:xfrm>
              <a:off x="4225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a[1]</a:t>
              </a:r>
            </a:p>
          </p:txBody>
        </p:sp>
        <p:sp>
          <p:nvSpPr>
            <p:cNvPr id="32" name="TextBox 32"/>
            <p:cNvSpPr txBox="1"/>
            <p:nvPr/>
          </p:nvSpPr>
          <p:spPr>
            <a:xfrm>
              <a:off x="5368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a[2]</a:t>
              </a:r>
            </a:p>
          </p:txBody>
        </p:sp>
        <p:sp>
          <p:nvSpPr>
            <p:cNvPr id="33" name="TextBox 33"/>
            <p:cNvSpPr txBox="1"/>
            <p:nvPr/>
          </p:nvSpPr>
          <p:spPr>
            <a:xfrm>
              <a:off x="6511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a[3]</a:t>
              </a:r>
            </a:p>
          </p:txBody>
        </p:sp>
        <p:sp>
          <p:nvSpPr>
            <p:cNvPr id="34" name="TextBox 34"/>
            <p:cNvSpPr txBox="1"/>
            <p:nvPr/>
          </p:nvSpPr>
          <p:spPr>
            <a:xfrm>
              <a:off x="7654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a[4]</a:t>
              </a:r>
            </a:p>
          </p:txBody>
        </p:sp>
        <p:sp>
          <p:nvSpPr>
            <p:cNvPr id="35" name="TextBox 35"/>
            <p:cNvSpPr txBox="1"/>
            <p:nvPr/>
          </p:nvSpPr>
          <p:spPr>
            <a:xfrm>
              <a:off x="8797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a[5]</a:t>
              </a:r>
            </a:p>
          </p:txBody>
        </p:sp>
        <p:sp>
          <p:nvSpPr>
            <p:cNvPr id="36" name="TextBox 36"/>
            <p:cNvSpPr txBox="1"/>
            <p:nvPr/>
          </p:nvSpPr>
          <p:spPr>
            <a:xfrm>
              <a:off x="9940709" y="4210050"/>
              <a:ext cx="59733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a[6]</a:t>
              </a:r>
            </a:p>
          </p:txBody>
        </p:sp>
      </p:grpSp>
      <p:sp>
        <p:nvSpPr>
          <p:cNvPr id="51" name="Line 5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2" name="Line 52"/>
          <p:cNvSpPr/>
          <p:nvPr/>
        </p:nvSpPr>
        <p:spPr>
          <a:xfrm>
            <a:off x="700659" y="2706772"/>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53" name="Line 53"/>
          <p:cNvSpPr/>
          <p:nvPr/>
        </p:nvSpPr>
        <p:spPr>
          <a:xfrm>
            <a:off x="824484" y="538036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4" name="Line 54"/>
          <p:cNvSpPr/>
          <p:nvPr/>
        </p:nvSpPr>
        <p:spPr>
          <a:xfrm>
            <a:off x="838200" y="368933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 name="TextBox 7">
            <a:extLst>
              <a:ext uri="{FF2B5EF4-FFF2-40B4-BE49-F238E27FC236}">
                <a16:creationId xmlns:a16="http://schemas.microsoft.com/office/drawing/2014/main" id="{F37C702B-C3AC-CB27-6880-AF76D8935538}"/>
              </a:ext>
            </a:extLst>
          </p:cNvPr>
          <p:cNvSpPr/>
          <p:nvPr/>
        </p:nvSpPr>
        <p:spPr>
          <a:xfrm>
            <a:off x="829791" y="2015679"/>
            <a:ext cx="7796988" cy="427814"/>
          </a:xfrm>
          <a:prstGeom prst="rect">
            <a:avLst/>
          </a:prstGeom>
          <a:noFill/>
          <a:ln>
            <a:noFill/>
          </a:ln>
        </p:spPr>
        <p:txBody>
          <a:bodyPr wrap="none" lIns="0" tIns="0" rIns="0" bIns="0" anchor="t" anchorCtr="0">
            <a:noAutofit/>
          </a:bodyPr>
          <a:lstStyle/>
          <a:p>
            <a:pPr algn="l"/>
            <a:r>
              <a:rPr lang="zh-CN" altLang="en-US" sz="2400" b="1" dirty="0">
                <a:latin typeface="+mn-lt"/>
                <a:ea typeface="+mn-ea"/>
                <a:cs typeface="Consolas"/>
              </a:rPr>
              <a:t>定义数组语法：</a:t>
            </a:r>
            <a:r>
              <a:rPr lang="zh-CN" altLang="en-US" sz="2400" b="1" dirty="0">
                <a:solidFill>
                  <a:srgbClr val="C00000"/>
                </a:solidFill>
                <a:latin typeface="+mn-lt"/>
                <a:ea typeface="+mn-ea"/>
                <a:cs typeface="Consolas"/>
              </a:rPr>
              <a:t>元素类型 数组名</a:t>
            </a:r>
            <a:r>
              <a:rPr lang="en-US" altLang="zh-CN" sz="2400" b="1" dirty="0">
                <a:solidFill>
                  <a:srgbClr val="C00000"/>
                </a:solidFill>
                <a:latin typeface="+mn-lt"/>
                <a:ea typeface="+mn-ea"/>
                <a:cs typeface="Consolas"/>
              </a:rPr>
              <a:t>[</a:t>
            </a:r>
            <a:r>
              <a:rPr lang="zh-CN" altLang="en-US" sz="2400" b="1" dirty="0">
                <a:solidFill>
                  <a:srgbClr val="C00000"/>
                </a:solidFill>
                <a:latin typeface="+mn-lt"/>
                <a:ea typeface="+mn-ea"/>
                <a:cs typeface="Consolas"/>
              </a:rPr>
              <a:t>元素数量</a:t>
            </a:r>
            <a:r>
              <a:rPr lang="en-US" altLang="zh-CN" sz="2400" b="1" dirty="0">
                <a:solidFill>
                  <a:srgbClr val="C00000"/>
                </a:solidFill>
                <a:latin typeface="+mn-lt"/>
                <a:ea typeface="+mn-ea"/>
                <a:cs typeface="Consolas"/>
              </a:rPr>
              <a:t>]</a:t>
            </a:r>
            <a:r>
              <a:rPr lang="en-US" sz="2400" b="1" dirty="0">
                <a:solidFill>
                  <a:srgbClr val="C00000"/>
                </a:solidFill>
                <a:latin typeface="+mn-lt"/>
                <a:ea typeface="+mn-ea"/>
                <a:cs typeface="Consolas"/>
              </a:rPr>
              <a:t>;</a:t>
            </a:r>
          </a:p>
        </p:txBody>
      </p:sp>
      <p:grpSp>
        <p:nvGrpSpPr>
          <p:cNvPr id="64" name="Group 30">
            <a:extLst>
              <a:ext uri="{FF2B5EF4-FFF2-40B4-BE49-F238E27FC236}">
                <a16:creationId xmlns:a16="http://schemas.microsoft.com/office/drawing/2014/main" id="{29B88A17-E450-AEB0-9B1D-6DD74EA04BB9}"/>
              </a:ext>
            </a:extLst>
          </p:cNvPr>
          <p:cNvGrpSpPr/>
          <p:nvPr/>
        </p:nvGrpSpPr>
        <p:grpSpPr>
          <a:xfrm>
            <a:off x="819531" y="5568816"/>
            <a:ext cx="7303103" cy="800481"/>
            <a:chOff x="828294" y="5190172"/>
            <a:chExt cx="6113812" cy="800481"/>
          </a:xfrm>
        </p:grpSpPr>
        <p:sp>
          <p:nvSpPr>
            <p:cNvPr id="65" name="TextBox 28">
              <a:extLst>
                <a:ext uri="{FF2B5EF4-FFF2-40B4-BE49-F238E27FC236}">
                  <a16:creationId xmlns:a16="http://schemas.microsoft.com/office/drawing/2014/main" id="{D3EB0E1A-299C-7FBD-3DA7-2612C07B122E}"/>
                </a:ext>
              </a:extLst>
            </p:cNvPr>
            <p:cNvSpPr/>
            <p:nvPr/>
          </p:nvSpPr>
          <p:spPr>
            <a:xfrm>
              <a:off x="828294" y="5190172"/>
              <a:ext cx="61138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每个格子叫一个元素，方括号中的位置编号叫</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t>
              </a:r>
            </a:p>
          </p:txBody>
        </p:sp>
        <p:sp>
          <p:nvSpPr>
            <p:cNvPr id="66" name="TextBox 29">
              <a:extLst>
                <a:ext uri="{FF2B5EF4-FFF2-40B4-BE49-F238E27FC236}">
                  <a16:creationId xmlns:a16="http://schemas.microsoft.com/office/drawing/2014/main" id="{B305E91E-D348-3C4D-2294-B1D9364F6233}"/>
                </a:ext>
              </a:extLst>
            </p:cNvPr>
            <p:cNvSpPr/>
            <p:nvPr/>
          </p:nvSpPr>
          <p:spPr>
            <a:xfrm>
              <a:off x="828294" y="5609272"/>
              <a:ext cx="5637038" cy="381381"/>
            </a:xfrm>
            <a:prstGeom prst="rect">
              <a:avLst/>
            </a:prstGeom>
            <a:noFill/>
            <a:ln>
              <a:noFill/>
            </a:ln>
          </p:spPr>
          <p:txBody>
            <a:bodyPr wrap="none" lIns="0" tIns="0" rIns="0" bIns="0" anchor="t" anchorCtr="0">
              <a:noAutofit/>
            </a:bodyPr>
            <a:lstStyle/>
            <a:p>
              <a:pPr algn="l"/>
              <a:r>
                <a:rPr lang="zh-CN" altLang="en-US" sz="1950" b="1" dirty="0">
                  <a:solidFill>
                    <a:srgbClr val="C00000"/>
                  </a:solidFill>
                  <a:latin typeface="Consolas"/>
                  <a:ea typeface="Microsoft YaHei"/>
                  <a:cs typeface="Consolas"/>
                </a:rPr>
                <a:t>数组中的下标</a:t>
              </a:r>
              <a:r>
                <a:rPr lang="zh-CN" sz="1950" b="1" dirty="0">
                  <a:solidFill>
                    <a:srgbClr val="C00000"/>
                  </a:solidFill>
                  <a:latin typeface="Consolas"/>
                  <a:ea typeface="Microsoft YaHei"/>
                  <a:cs typeface="Consolas"/>
                </a:rPr>
                <a:t>从0编号</a:t>
              </a:r>
              <a:r>
                <a:rPr lang="zh-CN" sz="1950" dirty="0">
                  <a:solidFill>
                    <a:srgbClr val="243447"/>
                  </a:solidFill>
                  <a:latin typeface="Consolas"/>
                  <a:ea typeface="Microsoft YaHei"/>
                  <a:cs typeface="Consolas"/>
                </a:rPr>
                <a:t>。</a:t>
              </a:r>
              <a:r>
                <a:rPr lang="en-US" altLang="zh-CN" sz="1950" dirty="0">
                  <a:solidFill>
                    <a:srgbClr val="243447"/>
                  </a:solidFill>
                  <a:latin typeface="Consolas"/>
                  <a:ea typeface="Microsoft YaHei"/>
                  <a:cs typeface="Consolas"/>
                </a:rPr>
                <a:t>7</a:t>
              </a:r>
              <a:r>
                <a:rPr lang="zh-CN" sz="1950" dirty="0">
                  <a:solidFill>
                    <a:srgbClr val="243447"/>
                  </a:solidFill>
                  <a:latin typeface="Consolas"/>
                  <a:ea typeface="Microsoft YaHei"/>
                  <a:cs typeface="Consolas"/>
                </a:rPr>
                <a:t>个元素的最后一个</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是</a:t>
              </a:r>
              <a:r>
                <a:rPr lang="en-US" altLang="zh-CN" sz="1950" dirty="0">
                  <a:solidFill>
                    <a:srgbClr val="243447"/>
                  </a:solidFill>
                  <a:latin typeface="Consolas"/>
                  <a:ea typeface="Microsoft YaHei"/>
                  <a:cs typeface="Consolas"/>
                </a:rPr>
                <a:t>6</a:t>
              </a:r>
              <a:r>
                <a:rPr lang="zh-CN" sz="1950" dirty="0">
                  <a:solidFill>
                    <a:srgbClr val="243447"/>
                  </a:solidFill>
                  <a:latin typeface="Consolas"/>
                  <a:ea typeface="Microsoft YaHei"/>
                  <a:cs typeface="Consolas"/>
                </a:rPr>
                <a:t>，不是</a:t>
              </a:r>
              <a:r>
                <a:rPr lang="en-US" altLang="zh-CN" sz="1950" dirty="0">
                  <a:solidFill>
                    <a:srgbClr val="243447"/>
                  </a:solidFill>
                  <a:latin typeface="Consolas"/>
                  <a:ea typeface="Microsoft YaHei"/>
                  <a:cs typeface="Consolas"/>
                </a:rPr>
                <a:t>7</a:t>
              </a:r>
              <a:r>
                <a:rPr lang="zh-CN" sz="1950" dirty="0">
                  <a:solidFill>
                    <a:srgbClr val="243447"/>
                  </a:solidFill>
                  <a:latin typeface="Consolas"/>
                  <a:ea typeface="Microsoft YaHei"/>
                  <a:cs typeface="Consolas"/>
                </a:rPr>
                <a:t>。</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3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7077976"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元素类型、数组名</a:t>
            </a:r>
            <a:r>
              <a:rPr lang="zh-CN" altLang="en-US" b="1" dirty="0">
                <a:solidFill>
                  <a:schemeClr val="accent1"/>
                </a:solidFill>
              </a:rPr>
              <a:t>、</a:t>
            </a:r>
            <a:r>
              <a:rPr lang="zh-CN" altLang="en-US" sz="2400" b="1" dirty="0">
                <a:solidFill>
                  <a:schemeClr val="accent1"/>
                </a:solidFill>
                <a:latin typeface="Consolas"/>
                <a:ea typeface="Microsoft YaHei"/>
                <a:cs typeface="+mj-cs"/>
              </a:rPr>
              <a:t>元素数量</a:t>
            </a:r>
            <a:r>
              <a:rPr lang="zh-CN" altLang="en-US" b="1" dirty="0">
                <a:solidFill>
                  <a:schemeClr val="accent1"/>
                </a:solidFill>
              </a:rPr>
              <a:t>都根据情况可以修改</a:t>
            </a:r>
            <a:endParaRPr lang="zh-CN" sz="2400" b="1" dirty="0">
              <a:solidFill>
                <a:schemeClr val="accent1"/>
              </a:solidFill>
              <a:latin typeface="Consolas"/>
              <a:ea typeface="Microsoft YaHei"/>
              <a:cs typeface="+mj-cs"/>
            </a:endParaRPr>
          </a:p>
        </p:txBody>
      </p:sp>
      <p:grpSp>
        <p:nvGrpSpPr>
          <p:cNvPr id="9" name="Group 9"/>
          <p:cNvGrpSpPr/>
          <p:nvPr/>
        </p:nvGrpSpPr>
        <p:grpSpPr>
          <a:xfrm>
            <a:off x="824483" y="2032635"/>
            <a:ext cx="7418607" cy="910018"/>
            <a:chOff x="824483" y="2032635"/>
            <a:chExt cx="7418607" cy="910018"/>
          </a:xfrm>
        </p:grpSpPr>
        <p:sp>
          <p:nvSpPr>
            <p:cNvPr id="7" name="TextBox 7"/>
            <p:cNvSpPr txBox="1"/>
            <p:nvPr/>
          </p:nvSpPr>
          <p:spPr>
            <a:xfrm>
              <a:off x="824483" y="2032635"/>
              <a:ext cx="2617074" cy="415498"/>
            </a:xfrm>
            <a:prstGeom prst="rect">
              <a:avLst/>
            </a:prstGeom>
            <a:noFill/>
            <a:ln>
              <a:noFill/>
            </a:ln>
          </p:spPr>
          <p:txBody>
            <a:bodyPr wrap="square" lIns="0" tIns="0" rIns="0" bIns="0" anchor="t" anchorCtr="0">
              <a:spAutoFit/>
            </a:bodyPr>
            <a:lstStyle/>
            <a:p>
              <a:pPr algn="l"/>
              <a:r>
                <a:rPr lang="en-US" altLang="zh-CN" sz="2700" b="1" dirty="0">
                  <a:solidFill>
                    <a:srgbClr val="0000FF"/>
                  </a:solidFill>
                </a:rPr>
                <a:t>double</a:t>
              </a:r>
              <a:r>
                <a:rPr lang="zh-CN" sz="2700" b="1" dirty="0">
                  <a:solidFill>
                    <a:schemeClr val="dk1"/>
                  </a:solidFill>
                  <a:latin typeface="Consolas"/>
                  <a:ea typeface="Microsoft YaHei"/>
                  <a:cs typeface="+mn-cs"/>
                </a:rPr>
                <a:t> </a:t>
              </a:r>
              <a:r>
                <a:rPr lang="en-US" altLang="zh-CN" sz="2700" b="1" dirty="0">
                  <a:solidFill>
                    <a:schemeClr val="dk1"/>
                  </a:solidFill>
                </a:rPr>
                <a:t>arr</a:t>
              </a:r>
              <a:r>
                <a:rPr lang="zh-CN" sz="2700" b="1" dirty="0">
                  <a:solidFill>
                    <a:schemeClr val="dk1"/>
                  </a:solidFill>
                  <a:latin typeface="Consolas"/>
                  <a:ea typeface="Microsoft YaHei"/>
                  <a:cs typeface="+mn-cs"/>
                </a:rPr>
                <a:t>[5];</a:t>
              </a:r>
            </a:p>
          </p:txBody>
        </p:sp>
        <p:sp>
          <p:nvSpPr>
            <p:cNvPr id="8" name="TextBox 8"/>
            <p:cNvSpPr/>
            <p:nvPr/>
          </p:nvSpPr>
          <p:spPr>
            <a:xfrm>
              <a:off x="828294" y="2561272"/>
              <a:ext cx="741479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a 是数组名；5 是元素个数；每个元素都能保存一个 </a:t>
              </a:r>
              <a:r>
                <a:rPr lang="en-US" altLang="zh-CN" sz="1950" dirty="0">
                  <a:solidFill>
                    <a:srgbClr val="243447"/>
                  </a:solidFill>
                  <a:cs typeface="Consolas"/>
                </a:rPr>
                <a:t>double</a:t>
              </a:r>
              <a:r>
                <a:rPr 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类型的</a:t>
              </a:r>
              <a:r>
                <a:rPr lang="zh-CN" sz="1950" dirty="0">
                  <a:solidFill>
                    <a:srgbClr val="243447"/>
                  </a:solidFill>
                  <a:latin typeface="Consolas"/>
                  <a:ea typeface="Microsoft YaHei"/>
                  <a:cs typeface="Consolas"/>
                </a:rPr>
                <a:t>值。</a:t>
              </a:r>
            </a:p>
          </p:txBody>
        </p:sp>
      </p:grpSp>
      <p:grpSp>
        <p:nvGrpSpPr>
          <p:cNvPr id="27" name="Group 27"/>
          <p:cNvGrpSpPr/>
          <p:nvPr/>
        </p:nvGrpSpPr>
        <p:grpSpPr>
          <a:xfrm>
            <a:off x="819150" y="3401118"/>
            <a:ext cx="9505569" cy="1409129"/>
            <a:chOff x="829056" y="3200400"/>
            <a:chExt cx="9505569" cy="1409129"/>
          </a:xfrm>
        </p:grpSpPr>
        <p:sp>
          <p:nvSpPr>
            <p:cNvPr id="10" name="TextBox 10"/>
            <p:cNvSpPr/>
            <p:nvPr/>
          </p:nvSpPr>
          <p:spPr>
            <a:xfrm>
              <a:off x="829056" y="3272790"/>
              <a:ext cx="1229868"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存入</a:t>
              </a:r>
              <a:r>
                <a:rPr lang="zh-CN" altLang="en-US" sz="1800" dirty="0">
                  <a:solidFill>
                    <a:srgbClr val="243447"/>
                  </a:solidFill>
                  <a:latin typeface="Consolas"/>
                  <a:ea typeface="Microsoft YaHei"/>
                  <a:cs typeface="Consolas"/>
                </a:rPr>
                <a:t>元素</a:t>
              </a:r>
              <a:r>
                <a:rPr lang="zh-CN" sz="1800" dirty="0">
                  <a:solidFill>
                    <a:srgbClr val="243447"/>
                  </a:solidFill>
                  <a:latin typeface="Consolas"/>
                  <a:ea typeface="Microsoft YaHei"/>
                  <a:cs typeface="Consolas"/>
                </a:rPr>
                <a:t>后</a:t>
              </a:r>
            </a:p>
          </p:txBody>
        </p:sp>
        <p:sp>
          <p:nvSpPr>
            <p:cNvPr id="11" name="Rectangle 11"/>
            <p:cNvSpPr/>
            <p:nvPr/>
          </p:nvSpPr>
          <p:spPr>
            <a:xfrm>
              <a:off x="2714625" y="3200400"/>
              <a:ext cx="7620000" cy="781050"/>
            </a:xfrm>
            <a:prstGeom prst="rect">
              <a:avLst/>
            </a:prstGeom>
            <a:noFill/>
            <a:ln w="19050">
              <a:solidFill>
                <a:schemeClr val="accent1"/>
              </a:solidFill>
            </a:ln>
          </p:spPr>
        </p:sp>
        <p:sp>
          <p:nvSpPr>
            <p:cNvPr id="12" name="Line 12"/>
            <p:cNvSpPr/>
            <p:nvPr/>
          </p:nvSpPr>
          <p:spPr>
            <a:xfrm>
              <a:off x="4238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3" name="Line 13"/>
            <p:cNvSpPr/>
            <p:nvPr/>
          </p:nvSpPr>
          <p:spPr>
            <a:xfrm>
              <a:off x="5762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4" name="Line 14"/>
            <p:cNvSpPr/>
            <p:nvPr/>
          </p:nvSpPr>
          <p:spPr>
            <a:xfrm>
              <a:off x="7286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5" name="Line 15"/>
            <p:cNvSpPr/>
            <p:nvPr/>
          </p:nvSpPr>
          <p:spPr>
            <a:xfrm>
              <a:off x="8810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6" name="TextBox 16"/>
            <p:cNvSpPr/>
            <p:nvPr/>
          </p:nvSpPr>
          <p:spPr>
            <a:xfrm>
              <a:off x="3214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3.1</a:t>
              </a:r>
            </a:p>
          </p:txBody>
        </p:sp>
        <p:sp>
          <p:nvSpPr>
            <p:cNvPr id="17" name="TextBox 17"/>
            <p:cNvSpPr/>
            <p:nvPr/>
          </p:nvSpPr>
          <p:spPr>
            <a:xfrm>
              <a:off x="4738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1.2</a:t>
              </a:r>
            </a:p>
          </p:txBody>
        </p:sp>
        <p:sp>
          <p:nvSpPr>
            <p:cNvPr id="18" name="TextBox 18"/>
            <p:cNvSpPr/>
            <p:nvPr/>
          </p:nvSpPr>
          <p:spPr>
            <a:xfrm>
              <a:off x="6262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4.6</a:t>
              </a:r>
            </a:p>
          </p:txBody>
        </p:sp>
        <p:sp>
          <p:nvSpPr>
            <p:cNvPr id="19" name="TextBox 19"/>
            <p:cNvSpPr/>
            <p:nvPr/>
          </p:nvSpPr>
          <p:spPr>
            <a:xfrm>
              <a:off x="7786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4.1</a:t>
              </a:r>
            </a:p>
          </p:txBody>
        </p:sp>
        <p:sp>
          <p:nvSpPr>
            <p:cNvPr id="20" name="TextBox 20"/>
            <p:cNvSpPr/>
            <p:nvPr/>
          </p:nvSpPr>
          <p:spPr>
            <a:xfrm>
              <a:off x="9310195" y="34423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2.0</a:t>
              </a:r>
            </a:p>
          </p:txBody>
        </p:sp>
        <p:sp>
          <p:nvSpPr>
            <p:cNvPr id="21" name="TextBox 21"/>
            <p:cNvSpPr/>
            <p:nvPr/>
          </p:nvSpPr>
          <p:spPr>
            <a:xfrm>
              <a:off x="829056" y="4244340"/>
              <a:ext cx="50292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下标</a:t>
              </a:r>
            </a:p>
          </p:txBody>
        </p:sp>
        <p:sp>
          <p:nvSpPr>
            <p:cNvPr id="22" name="TextBox 22"/>
            <p:cNvSpPr/>
            <p:nvPr/>
          </p:nvSpPr>
          <p:spPr>
            <a:xfrm>
              <a:off x="3190494" y="4228148"/>
              <a:ext cx="5973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a[0]</a:t>
              </a:r>
            </a:p>
          </p:txBody>
        </p:sp>
        <p:sp>
          <p:nvSpPr>
            <p:cNvPr id="23" name="TextBox 23"/>
            <p:cNvSpPr/>
            <p:nvPr/>
          </p:nvSpPr>
          <p:spPr>
            <a:xfrm>
              <a:off x="4714494" y="4228148"/>
              <a:ext cx="5973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a[1]</a:t>
              </a:r>
            </a:p>
          </p:txBody>
        </p:sp>
        <p:sp>
          <p:nvSpPr>
            <p:cNvPr id="24" name="TextBox 24"/>
            <p:cNvSpPr/>
            <p:nvPr/>
          </p:nvSpPr>
          <p:spPr>
            <a:xfrm>
              <a:off x="6238494" y="4228148"/>
              <a:ext cx="5973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a[2]</a:t>
              </a:r>
            </a:p>
          </p:txBody>
        </p:sp>
        <p:sp>
          <p:nvSpPr>
            <p:cNvPr id="25" name="TextBox 25"/>
            <p:cNvSpPr/>
            <p:nvPr/>
          </p:nvSpPr>
          <p:spPr>
            <a:xfrm>
              <a:off x="7762494" y="4228148"/>
              <a:ext cx="5973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a[3]</a:t>
              </a:r>
            </a:p>
          </p:txBody>
        </p:sp>
        <p:sp>
          <p:nvSpPr>
            <p:cNvPr id="26" name="TextBox 26"/>
            <p:cNvSpPr/>
            <p:nvPr/>
          </p:nvSpPr>
          <p:spPr>
            <a:xfrm>
              <a:off x="9286494" y="4228148"/>
              <a:ext cx="5973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a[4]</a:t>
              </a:r>
            </a:p>
          </p:txBody>
        </p:sp>
      </p:grpSp>
      <p:sp>
        <p:nvSpPr>
          <p:cNvPr id="51" name="Line 5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2" name="Line 52"/>
          <p:cNvSpPr/>
          <p:nvPr/>
        </p:nvSpPr>
        <p:spPr>
          <a:xfrm>
            <a:off x="700659" y="2042160"/>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54" name="Line 54"/>
          <p:cNvSpPr/>
          <p:nvPr/>
        </p:nvSpPr>
        <p:spPr>
          <a:xfrm>
            <a:off x="838200" y="301580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Line 53">
            <a:extLst>
              <a:ext uri="{FF2B5EF4-FFF2-40B4-BE49-F238E27FC236}">
                <a16:creationId xmlns:a16="http://schemas.microsoft.com/office/drawing/2014/main" id="{54C8F138-14DC-1EBA-0E9C-E84FF29C5E14}"/>
              </a:ext>
            </a:extLst>
          </p:cNvPr>
          <p:cNvSpPr/>
          <p:nvPr/>
        </p:nvSpPr>
        <p:spPr>
          <a:xfrm>
            <a:off x="819150" y="515857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 name="TextBox 28">
            <a:extLst>
              <a:ext uri="{FF2B5EF4-FFF2-40B4-BE49-F238E27FC236}">
                <a16:creationId xmlns:a16="http://schemas.microsoft.com/office/drawing/2014/main" id="{9F18A4AC-0FB5-CC78-2F2B-955B756B8DFE}"/>
              </a:ext>
            </a:extLst>
          </p:cNvPr>
          <p:cNvSpPr/>
          <p:nvPr/>
        </p:nvSpPr>
        <p:spPr>
          <a:xfrm>
            <a:off x="838200" y="5647512"/>
            <a:ext cx="10532791" cy="381381"/>
          </a:xfrm>
          <a:prstGeom prst="rect">
            <a:avLst/>
          </a:prstGeom>
          <a:noFill/>
          <a:ln>
            <a:noFill/>
          </a:ln>
        </p:spPr>
        <p:txBody>
          <a:bodyPr wrap="none" lIns="0" tIns="0" rIns="0" bIns="0" anchor="t" anchorCtr="0">
            <a:noAutofit/>
          </a:bodyPr>
          <a:lstStyle/>
          <a:p>
            <a:pPr algn="l"/>
            <a:r>
              <a:rPr lang="zh-CN" altLang="en-US" sz="2000" b="1" dirty="0">
                <a:solidFill>
                  <a:srgbClr val="243447"/>
                </a:solidFill>
                <a:latin typeface="Consolas"/>
                <a:ea typeface="Microsoft YaHei"/>
                <a:cs typeface="Consolas"/>
              </a:rPr>
              <a:t>之前数组中的数据都是由老师直接给出来的，那么具体如何向数组中修改和读取自己的元素呢？</a:t>
            </a:r>
            <a:endParaRPr lang="zh-CN" sz="2000" b="1" dirty="0">
              <a:solidFill>
                <a:srgbClr val="243447"/>
              </a:solidFill>
              <a:latin typeface="Consolas"/>
              <a:ea typeface="Microsoft YaHei"/>
              <a:cs typeface="Consolas"/>
            </a:endParaRP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如何访问和修改数组元素</a:t>
            </a:r>
            <a:endParaRPr lang="zh-CN" sz="2400" b="1" dirty="0">
              <a:solidFill>
                <a:srgbClr val="244D87"/>
              </a:solidFill>
              <a:latin typeface="Consolas"/>
              <a:ea typeface="Microsoft YaHei"/>
              <a:cs typeface="Consolas"/>
            </a:endParaRPr>
          </a:p>
        </p:txBody>
      </p:sp>
      <p:grpSp>
        <p:nvGrpSpPr>
          <p:cNvPr id="9" name="Group 9"/>
          <p:cNvGrpSpPr/>
          <p:nvPr/>
        </p:nvGrpSpPr>
        <p:grpSpPr>
          <a:xfrm>
            <a:off x="824483" y="2175510"/>
            <a:ext cx="10817389" cy="1015364"/>
            <a:chOff x="824484" y="2175510"/>
            <a:chExt cx="10462260" cy="1015364"/>
          </a:xfrm>
        </p:grpSpPr>
        <p:sp>
          <p:nvSpPr>
            <p:cNvPr id="7" name="TextBox 7"/>
            <p:cNvSpPr/>
            <p:nvPr/>
          </p:nvSpPr>
          <p:spPr>
            <a:xfrm>
              <a:off x="824484" y="2175510"/>
              <a:ext cx="9109022" cy="528066"/>
            </a:xfrm>
            <a:prstGeom prst="rect">
              <a:avLst/>
            </a:prstGeom>
            <a:noFill/>
            <a:ln>
              <a:noFill/>
            </a:ln>
          </p:spPr>
          <p:txBody>
            <a:bodyPr wrap="none" lIns="0" tIns="0" rIns="0" bIns="0" anchor="t" anchorCtr="0">
              <a:noAutofit/>
            </a:bodyPr>
            <a:lstStyle/>
            <a:p>
              <a:pPr algn="l"/>
              <a:r>
                <a:rPr lang="zh-CN" altLang="en-US" sz="2700" dirty="0">
                  <a:solidFill>
                    <a:srgbClr val="243447"/>
                  </a:solidFill>
                  <a:latin typeface="+mn-ea"/>
                  <a:ea typeface="+mn-ea"/>
                  <a:cs typeface="Consolas"/>
                </a:rPr>
                <a:t>通过下标运算符 </a:t>
              </a:r>
              <a:r>
                <a:rPr lang="en-US" altLang="zh-CN" sz="2700" b="1" dirty="0">
                  <a:solidFill>
                    <a:srgbClr val="C00000"/>
                  </a:solidFill>
                  <a:latin typeface="+mn-ea"/>
                  <a:ea typeface="+mn-ea"/>
                  <a:cs typeface="Consolas"/>
                </a:rPr>
                <a:t>[] </a:t>
              </a:r>
              <a:r>
                <a:rPr lang="zh-CN" altLang="en-US" sz="2700" dirty="0">
                  <a:solidFill>
                    <a:srgbClr val="243447"/>
                  </a:solidFill>
                  <a:latin typeface="+mn-ea"/>
                  <a:ea typeface="+mn-ea"/>
                  <a:cs typeface="Consolas"/>
                </a:rPr>
                <a:t>来访问和修改数组元素，例如： </a:t>
              </a:r>
              <a:r>
                <a:rPr lang="en-US" sz="2700" b="1" dirty="0">
                  <a:solidFill>
                    <a:srgbClr val="243447"/>
                  </a:solidFill>
                  <a:latin typeface="Consolas"/>
                  <a:ea typeface="Consolas"/>
                  <a:cs typeface="Consolas"/>
                </a:rPr>
                <a:t>a[2</a:t>
              </a:r>
              <a:r>
                <a:rPr lang="en-US" sz="2700" b="1" dirty="0">
                  <a:solidFill>
                    <a:srgbClr val="243447"/>
                  </a:solidFill>
                  <a:ea typeface="Consolas"/>
                  <a:cs typeface="Consolas"/>
                </a:rPr>
                <a:t>]</a:t>
              </a:r>
              <a:r>
                <a:rPr lang="zh-CN" altLang="en-US" sz="2700" dirty="0">
                  <a:solidFill>
                    <a:srgbClr val="243447"/>
                  </a:solidFill>
                  <a:ea typeface="Consolas"/>
                  <a:cs typeface="Consolas"/>
                </a:rPr>
                <a:t>。</a:t>
              </a:r>
              <a:endParaRPr lang="en-US" sz="2700" dirty="0">
                <a:solidFill>
                  <a:srgbClr val="243447"/>
                </a:solidFill>
                <a:latin typeface="+mn-ea"/>
                <a:ea typeface="+mn-ea"/>
                <a:cs typeface="Consolas"/>
              </a:endParaRPr>
            </a:p>
          </p:txBody>
        </p:sp>
        <p:sp>
          <p:nvSpPr>
            <p:cNvPr id="8" name="TextBox 8"/>
            <p:cNvSpPr/>
            <p:nvPr/>
          </p:nvSpPr>
          <p:spPr>
            <a:xfrm>
              <a:off x="828294" y="2808922"/>
              <a:ext cx="10458450" cy="381952"/>
            </a:xfrm>
            <a:prstGeom prst="rect">
              <a:avLst/>
            </a:prstGeom>
            <a:noFill/>
            <a:ln>
              <a:noFill/>
            </a:ln>
          </p:spPr>
          <p:txBody>
            <a:bodyPr wrap="none" lIns="0" tIns="0" rIns="0" bIns="0" anchor="t" anchorCtr="0">
              <a:noAutofit/>
            </a:bodyPr>
            <a:lstStyle/>
            <a:p>
              <a:pPr algn="l"/>
              <a:r>
                <a:rPr lang="en-US" altLang="zh-CN" sz="1950" b="1" dirty="0">
                  <a:solidFill>
                    <a:srgbClr val="C00000"/>
                  </a:solidFill>
                  <a:latin typeface="Consolas"/>
                  <a:ea typeface="Microsoft YaHei"/>
                  <a:cs typeface="Consolas"/>
                </a:rPr>
                <a:t>a[2] </a:t>
              </a:r>
              <a:r>
                <a:rPr lang="zh-CN" altLang="en-US" sz="1950" b="1" dirty="0">
                  <a:solidFill>
                    <a:srgbClr val="C00000"/>
                  </a:solidFill>
                  <a:cs typeface="Consolas"/>
                </a:rPr>
                <a:t>代表着访问</a:t>
              </a:r>
              <a:r>
                <a:rPr lang="zh-CN" sz="1950" b="1" dirty="0">
                  <a:solidFill>
                    <a:srgbClr val="C00000"/>
                  </a:solidFill>
                  <a:latin typeface="Consolas"/>
                  <a:ea typeface="Microsoft YaHei"/>
                  <a:cs typeface="Consolas"/>
                </a:rPr>
                <a:t>下标</a:t>
              </a:r>
              <a:r>
                <a:rPr lang="zh-CN" altLang="en-US" sz="1950" b="1" dirty="0">
                  <a:solidFill>
                    <a:srgbClr val="C00000"/>
                  </a:solidFill>
                  <a:latin typeface="Consolas"/>
                  <a:ea typeface="Microsoft YaHei"/>
                  <a:cs typeface="Consolas"/>
                </a:rPr>
                <a:t>为 </a:t>
              </a:r>
              <a:r>
                <a:rPr lang="zh-CN" sz="1950" b="1" dirty="0">
                  <a:solidFill>
                    <a:srgbClr val="C00000"/>
                  </a:solidFill>
                  <a:latin typeface="Consolas"/>
                  <a:ea typeface="Microsoft YaHei"/>
                  <a:cs typeface="Consolas"/>
                </a:rPr>
                <a:t>2 </a:t>
              </a:r>
              <a:r>
                <a:rPr lang="zh-CN" altLang="en-US" sz="1950" b="1" dirty="0">
                  <a:solidFill>
                    <a:srgbClr val="C00000"/>
                  </a:solidFill>
                  <a:latin typeface="Consolas"/>
                  <a:ea typeface="Microsoft YaHei"/>
                  <a:cs typeface="Consolas"/>
                </a:rPr>
                <a:t>也就是编号为 </a:t>
              </a:r>
              <a:r>
                <a:rPr lang="en-US" altLang="zh-CN" sz="1950" b="1" dirty="0">
                  <a:solidFill>
                    <a:srgbClr val="C00000"/>
                  </a:solidFill>
                  <a:latin typeface="Consolas"/>
                  <a:ea typeface="Microsoft YaHei"/>
                  <a:cs typeface="Consolas"/>
                </a:rPr>
                <a:t>2 </a:t>
              </a:r>
              <a:r>
                <a:rPr lang="zh-CN" altLang="en-US" sz="1950" b="1" dirty="0">
                  <a:solidFill>
                    <a:srgbClr val="C00000"/>
                  </a:solidFill>
                  <a:latin typeface="Consolas"/>
                  <a:ea typeface="Microsoft YaHei"/>
                  <a:cs typeface="Consolas"/>
                </a:rPr>
                <a:t>的元素，注意数组从 </a:t>
              </a:r>
              <a:r>
                <a:rPr lang="en-US" altLang="zh-CN" sz="1950" b="1" dirty="0">
                  <a:solidFill>
                    <a:srgbClr val="C00000"/>
                  </a:solidFill>
                  <a:latin typeface="Consolas"/>
                  <a:ea typeface="Microsoft YaHei"/>
                  <a:cs typeface="Consolas"/>
                </a:rPr>
                <a:t>0 </a:t>
              </a:r>
              <a:r>
                <a:rPr lang="zh-CN" altLang="en-US" sz="1950" b="1" dirty="0">
                  <a:solidFill>
                    <a:srgbClr val="C00000"/>
                  </a:solidFill>
                  <a:latin typeface="Consolas"/>
                  <a:ea typeface="Microsoft YaHei"/>
                  <a:cs typeface="Consolas"/>
                </a:rPr>
                <a:t>开始编号，所以</a:t>
              </a:r>
              <a:r>
                <a:rPr lang="zh-CN" sz="1950" b="1" dirty="0">
                  <a:solidFill>
                    <a:srgbClr val="C00000"/>
                  </a:solidFill>
                  <a:latin typeface="Consolas"/>
                  <a:ea typeface="Microsoft YaHei"/>
                  <a:cs typeface="Consolas"/>
                </a:rPr>
                <a:t>是</a:t>
              </a:r>
              <a:r>
                <a:rPr lang="zh-CN" altLang="en-US" sz="1950" b="1" dirty="0">
                  <a:solidFill>
                    <a:srgbClr val="C00000"/>
                  </a:solidFill>
                  <a:latin typeface="Consolas"/>
                  <a:ea typeface="Microsoft YaHei"/>
                  <a:cs typeface="Consolas"/>
                </a:rPr>
                <a:t>访问</a:t>
              </a:r>
              <a:r>
                <a:rPr lang="zh-CN" sz="1950" b="1" dirty="0">
                  <a:solidFill>
                    <a:srgbClr val="C00000"/>
                  </a:solidFill>
                  <a:latin typeface="Consolas"/>
                  <a:ea typeface="Microsoft YaHei"/>
                  <a:cs typeface="Consolas"/>
                </a:rPr>
                <a:t>周三。</a:t>
              </a:r>
            </a:p>
          </p:txBody>
        </p:sp>
      </p:grpSp>
      <p:grpSp>
        <p:nvGrpSpPr>
          <p:cNvPr id="13" name="Group 13"/>
          <p:cNvGrpSpPr/>
          <p:nvPr/>
        </p:nvGrpSpPr>
        <p:grpSpPr>
          <a:xfrm>
            <a:off x="819150" y="4928385"/>
            <a:ext cx="10449306" cy="337567"/>
            <a:chOff x="828294" y="3707422"/>
            <a:chExt cx="10449306" cy="337567"/>
          </a:xfrm>
        </p:grpSpPr>
        <p:sp>
          <p:nvSpPr>
            <p:cNvPr id="10" name="TextBox 10"/>
            <p:cNvSpPr/>
            <p:nvPr/>
          </p:nvSpPr>
          <p:spPr>
            <a:xfrm>
              <a:off x="828294" y="3707422"/>
              <a:ext cx="10449306" cy="337567"/>
            </a:xfrm>
            <a:prstGeom prst="rect">
              <a:avLst/>
            </a:prstGeom>
            <a:noFill/>
            <a:ln>
              <a:noFill/>
            </a:ln>
          </p:spPr>
          <p:txBody>
            <a:bodyPr wrap="none" lIns="0" tIns="-114300" rIns="0" bIns="0" anchor="t" anchorCtr="0">
              <a:noAutofit/>
            </a:bodyPr>
            <a:lstStyle/>
            <a:p>
              <a:pPr algn="l">
                <a:lnSpc>
                  <a:spcPts val="3600"/>
                </a:lnSpc>
              </a:pPr>
              <a:r>
                <a:rPr lang="zh-CN" altLang="en-US" sz="1950" dirty="0">
                  <a:solidFill>
                    <a:srgbClr val="243447"/>
                  </a:solidFill>
                  <a:latin typeface="Consolas"/>
                  <a:ea typeface="Microsoft YaHei"/>
                  <a:cs typeface="Consolas"/>
                </a:rPr>
                <a:t>如果</a:t>
              </a:r>
              <a:r>
                <a:rPr lang="zh-CN" altLang="en-US" sz="1950" dirty="0">
                  <a:solidFill>
                    <a:srgbClr val="243447"/>
                  </a:solidFill>
                  <a:cs typeface="Consolas"/>
                </a:rPr>
                <a:t>执行 </a:t>
              </a:r>
              <a:r>
                <a:rPr lang="zh-CN" sz="1950" b="1" dirty="0">
                  <a:solidFill>
                    <a:srgbClr val="243447"/>
                  </a:solidFill>
                  <a:latin typeface="Consolas"/>
                  <a:ea typeface="Microsoft YaHei"/>
                  <a:cs typeface="Consolas"/>
                </a:rPr>
                <a:t>cout &lt;&lt; a[</a:t>
              </a:r>
              <a:r>
                <a:rPr lang="en-US" altLang="zh-CN" sz="1950" b="1" dirty="0">
                  <a:solidFill>
                    <a:srgbClr val="243447"/>
                  </a:solidFill>
                  <a:latin typeface="Consolas"/>
                  <a:ea typeface="Microsoft YaHei"/>
                  <a:cs typeface="Consolas"/>
                </a:rPr>
                <a:t>2</a:t>
              </a:r>
              <a:r>
                <a:rPr lang="zh-CN" sz="1950" b="1" dirty="0">
                  <a:solidFill>
                    <a:srgbClr val="243447"/>
                  </a:solidFill>
                  <a:latin typeface="Consolas"/>
                  <a:ea typeface="Microsoft YaHei"/>
                  <a:cs typeface="Consolas"/>
                </a:rPr>
                <a:t>]</a:t>
              </a:r>
              <a:r>
                <a:rPr 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那么会</a:t>
              </a:r>
              <a:r>
                <a:rPr lang="zh-CN" sz="1950" dirty="0">
                  <a:solidFill>
                    <a:srgbClr val="243447"/>
                  </a:solidFill>
                  <a:latin typeface="Consolas"/>
                  <a:ea typeface="Microsoft YaHei"/>
                  <a:cs typeface="Consolas"/>
                </a:rPr>
                <a:t>输出29，表示</a:t>
              </a:r>
              <a:r>
                <a:rPr lang="zh-CN" altLang="en-US" sz="1950" dirty="0">
                  <a:solidFill>
                    <a:srgbClr val="243447"/>
                  </a:solidFill>
                  <a:latin typeface="Consolas"/>
                  <a:ea typeface="Microsoft YaHei"/>
                  <a:cs typeface="Consolas"/>
                </a:rPr>
                <a:t>编号为</a:t>
              </a:r>
              <a:r>
                <a:rPr lang="en-US" altLang="zh-CN" sz="1950" dirty="0">
                  <a:solidFill>
                    <a:srgbClr val="243447"/>
                  </a:solidFill>
                  <a:latin typeface="Consolas"/>
                  <a:ea typeface="Microsoft YaHei"/>
                  <a:cs typeface="Consolas"/>
                </a:rPr>
                <a:t>2</a:t>
              </a:r>
              <a:r>
                <a:rPr lang="zh-CN" altLang="en-US" sz="1950" dirty="0">
                  <a:solidFill>
                    <a:srgbClr val="243447"/>
                  </a:solidFill>
                  <a:latin typeface="Consolas"/>
                  <a:ea typeface="Microsoft YaHei"/>
                  <a:cs typeface="Consolas"/>
                </a:rPr>
                <a:t>的</a:t>
              </a:r>
              <a:r>
                <a:rPr lang="zh-CN" sz="1950" dirty="0">
                  <a:solidFill>
                    <a:srgbClr val="243447"/>
                  </a:solidFill>
                  <a:latin typeface="Consolas"/>
                  <a:ea typeface="Microsoft YaHei"/>
                  <a:cs typeface="Consolas"/>
                </a:rPr>
                <a:t>位置</a:t>
              </a:r>
              <a:r>
                <a:rPr lang="zh-CN" altLang="en-US" sz="1950" dirty="0">
                  <a:solidFill>
                    <a:srgbClr val="243447"/>
                  </a:solidFill>
                  <a:cs typeface="Consolas"/>
                </a:rPr>
                <a:t>所</a:t>
              </a:r>
              <a:r>
                <a:rPr lang="zh-CN" sz="1950" dirty="0">
                  <a:solidFill>
                    <a:srgbClr val="243447"/>
                  </a:solidFill>
                  <a:latin typeface="Consolas"/>
                  <a:ea typeface="Microsoft YaHei"/>
                  <a:cs typeface="Consolas"/>
                </a:rPr>
                <a:t>保存的</a:t>
              </a:r>
              <a:r>
                <a:rPr lang="zh-CN" altLang="en-US" sz="1950" dirty="0">
                  <a:solidFill>
                    <a:srgbClr val="243447"/>
                  </a:solidFill>
                  <a:latin typeface="Consolas"/>
                  <a:ea typeface="Microsoft YaHei"/>
                  <a:cs typeface="Consolas"/>
                </a:rPr>
                <a:t>数据</a:t>
              </a:r>
              <a:r>
                <a:rPr lang="zh-CN" sz="1950" dirty="0">
                  <a:solidFill>
                    <a:srgbClr val="243447"/>
                  </a:solidFill>
                  <a:latin typeface="Consolas"/>
                  <a:ea typeface="Microsoft YaHei"/>
                  <a:cs typeface="Consolas"/>
                </a:rPr>
                <a:t>。</a:t>
              </a:r>
            </a:p>
          </p:txBody>
        </p:sp>
      </p:grpSp>
      <p:grpSp>
        <p:nvGrpSpPr>
          <p:cNvPr id="16" name="Group 16"/>
          <p:cNvGrpSpPr/>
          <p:nvPr/>
        </p:nvGrpSpPr>
        <p:grpSpPr>
          <a:xfrm>
            <a:off x="819150" y="5727176"/>
            <a:ext cx="10449306" cy="386140"/>
            <a:chOff x="837438" y="5304768"/>
            <a:chExt cx="10449306" cy="386140"/>
          </a:xfrm>
        </p:grpSpPr>
        <p:sp>
          <p:nvSpPr>
            <p:cNvPr id="14" name="TextBox 14"/>
            <p:cNvSpPr/>
            <p:nvPr/>
          </p:nvSpPr>
          <p:spPr>
            <a:xfrm>
              <a:off x="837438" y="5304768"/>
              <a:ext cx="10449306" cy="386140"/>
            </a:xfrm>
            <a:prstGeom prst="rect">
              <a:avLst/>
            </a:prstGeom>
            <a:noFill/>
            <a:ln>
              <a:noFill/>
            </a:ln>
          </p:spPr>
          <p:txBody>
            <a:bodyPr wrap="none" lIns="0" tIns="-101600" rIns="0" bIns="0" anchor="t" anchorCtr="0">
              <a:noAutofit/>
            </a:bodyPr>
            <a:lstStyle/>
            <a:p>
              <a:pPr algn="l">
                <a:lnSpc>
                  <a:spcPts val="3400"/>
                </a:lnSpc>
              </a:pPr>
              <a:r>
                <a:rPr lang="zh-CN" altLang="en-US" sz="1950" dirty="0">
                  <a:solidFill>
                    <a:srgbClr val="243447"/>
                  </a:solidFill>
                  <a:latin typeface="Consolas"/>
                  <a:ea typeface="Microsoft YaHei"/>
                  <a:cs typeface="Consolas"/>
                </a:rPr>
                <a:t>同时也可以</a:t>
              </a:r>
              <a:r>
                <a:rPr lang="zh-CN" sz="1950" dirty="0">
                  <a:solidFill>
                    <a:srgbClr val="243447"/>
                  </a:solidFill>
                  <a:latin typeface="Consolas"/>
                  <a:ea typeface="Microsoft YaHei"/>
                  <a:cs typeface="Consolas"/>
                </a:rPr>
                <a:t>执行</a:t>
              </a:r>
              <a:r>
                <a:rPr lang="zh-CN" altLang="en-US" sz="1950" dirty="0">
                  <a:solidFill>
                    <a:srgbClr val="243447"/>
                  </a:solidFill>
                  <a:latin typeface="Consolas"/>
                  <a:ea typeface="Microsoft YaHei"/>
                  <a:cs typeface="Consolas"/>
                </a:rPr>
                <a:t>修改：</a:t>
              </a:r>
              <a:r>
                <a:rPr lang="zh-CN" sz="1950" dirty="0">
                  <a:solidFill>
                    <a:srgbClr val="243447"/>
                  </a:solidFill>
                  <a:latin typeface="Consolas"/>
                  <a:ea typeface="Microsoft YaHei"/>
                  <a:cs typeface="Consolas"/>
                </a:rPr>
                <a:t> </a:t>
              </a:r>
              <a:r>
                <a:rPr lang="zh-CN" sz="1950" b="1" dirty="0">
                  <a:solidFill>
                    <a:srgbClr val="243447"/>
                  </a:solidFill>
                  <a:latin typeface="Consolas"/>
                  <a:ea typeface="Microsoft YaHei"/>
                  <a:cs typeface="Consolas"/>
                </a:rPr>
                <a:t>a[2] = 31; </a:t>
              </a:r>
              <a:r>
                <a:rPr lang="zh-CN" altLang="en-US" sz="1950" dirty="0">
                  <a:solidFill>
                    <a:srgbClr val="243447"/>
                  </a:solidFill>
                  <a:latin typeface="Consolas"/>
                  <a:ea typeface="Microsoft YaHei"/>
                  <a:cs typeface="Consolas"/>
                </a:rPr>
                <a:t>代表把编号为 </a:t>
              </a:r>
              <a:r>
                <a:rPr lang="en-US" altLang="zh-CN" sz="1950" dirty="0">
                  <a:solidFill>
                    <a:srgbClr val="243447"/>
                  </a:solidFill>
                  <a:latin typeface="Consolas"/>
                  <a:ea typeface="Microsoft YaHei"/>
                  <a:cs typeface="Consolas"/>
                </a:rPr>
                <a:t>2 </a:t>
              </a:r>
              <a:r>
                <a:rPr lang="zh-CN" altLang="en-US" sz="1950" dirty="0">
                  <a:solidFill>
                    <a:srgbClr val="243447"/>
                  </a:solidFill>
                  <a:latin typeface="Consolas"/>
                  <a:ea typeface="Microsoft YaHei"/>
                  <a:cs typeface="Consolas"/>
                </a:rPr>
                <a:t>的元素数值</a:t>
              </a:r>
              <a:r>
                <a:rPr lang="zh-CN" sz="1950" dirty="0">
                  <a:solidFill>
                    <a:srgbClr val="243447"/>
                  </a:solidFill>
                  <a:latin typeface="Consolas"/>
                  <a:ea typeface="Microsoft YaHei"/>
                  <a:cs typeface="Consolas"/>
                </a:rPr>
                <a:t>改为31。</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3522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419782"/>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2" name="Group 29">
            <a:extLst>
              <a:ext uri="{FF2B5EF4-FFF2-40B4-BE49-F238E27FC236}">
                <a16:creationId xmlns:a16="http://schemas.microsoft.com/office/drawing/2014/main" id="{5DA12E3B-443D-389C-9AEC-422F5A02C457}"/>
              </a:ext>
            </a:extLst>
          </p:cNvPr>
          <p:cNvGrpSpPr/>
          <p:nvPr/>
        </p:nvGrpSpPr>
        <p:grpSpPr>
          <a:xfrm>
            <a:off x="2198407" y="3561261"/>
            <a:ext cx="7183820" cy="877772"/>
            <a:chOff x="818768" y="4025900"/>
            <a:chExt cx="9944482" cy="1108075"/>
          </a:xfrm>
        </p:grpSpPr>
        <p:sp>
          <p:nvSpPr>
            <p:cNvPr id="3" name="TextBox 8">
              <a:extLst>
                <a:ext uri="{FF2B5EF4-FFF2-40B4-BE49-F238E27FC236}">
                  <a16:creationId xmlns:a16="http://schemas.microsoft.com/office/drawing/2014/main" id="{0307F018-A003-9D00-8CFB-DCCE7912F2EC}"/>
                </a:ext>
              </a:extLst>
            </p:cNvPr>
            <p:cNvSpPr txBox="1"/>
            <p:nvPr/>
          </p:nvSpPr>
          <p:spPr>
            <a:xfrm>
              <a:off x="818768" y="4025900"/>
              <a:ext cx="2038733" cy="420292"/>
            </a:xfrm>
            <a:prstGeom prst="rect">
              <a:avLst/>
            </a:prstGeom>
            <a:noFill/>
            <a:ln>
              <a:noFill/>
            </a:ln>
          </p:spPr>
          <p:txBody>
            <a:bodyPr wrap="square" lIns="0" tIns="0" rIns="0" bIns="0" anchor="t" anchorCtr="0">
              <a:spAutoFit/>
            </a:bodyPr>
            <a:lstStyle/>
            <a:p>
              <a:pPr algn="l"/>
              <a:r>
                <a:rPr lang="zh-CN" sz="1950" dirty="0">
                  <a:solidFill>
                    <a:srgbClr val="243447"/>
                  </a:solidFill>
                  <a:latin typeface="Consolas"/>
                  <a:ea typeface="Microsoft YaHei"/>
                  <a:cs typeface="Consolas"/>
                </a:rPr>
                <a:t>下标</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编号</a:t>
              </a:r>
              <a:r>
                <a:rPr lang="en-US" altLang="zh-CN"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sp>
          <p:nvSpPr>
            <p:cNvPr id="4" name="TextBox 9">
              <a:extLst>
                <a:ext uri="{FF2B5EF4-FFF2-40B4-BE49-F238E27FC236}">
                  <a16:creationId xmlns:a16="http://schemas.microsoft.com/office/drawing/2014/main" id="{9CF2FD61-1757-99C7-EA73-CA3B12ADE2B1}"/>
                </a:ext>
              </a:extLst>
            </p:cNvPr>
            <p:cNvSpPr txBox="1"/>
            <p:nvPr/>
          </p:nvSpPr>
          <p:spPr>
            <a:xfrm>
              <a:off x="3299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0</a:t>
              </a:r>
            </a:p>
          </p:txBody>
        </p:sp>
        <p:sp>
          <p:nvSpPr>
            <p:cNvPr id="11" name="TextBox 10">
              <a:extLst>
                <a:ext uri="{FF2B5EF4-FFF2-40B4-BE49-F238E27FC236}">
                  <a16:creationId xmlns:a16="http://schemas.microsoft.com/office/drawing/2014/main" id="{B6BE1A90-A0ED-06FC-F0F4-6A117A8B2C04}"/>
                </a:ext>
              </a:extLst>
            </p:cNvPr>
            <p:cNvSpPr txBox="1"/>
            <p:nvPr/>
          </p:nvSpPr>
          <p:spPr>
            <a:xfrm>
              <a:off x="4442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1</a:t>
              </a:r>
            </a:p>
          </p:txBody>
        </p:sp>
        <p:sp>
          <p:nvSpPr>
            <p:cNvPr id="12" name="TextBox 12">
              <a:extLst>
                <a:ext uri="{FF2B5EF4-FFF2-40B4-BE49-F238E27FC236}">
                  <a16:creationId xmlns:a16="http://schemas.microsoft.com/office/drawing/2014/main" id="{BBE42958-DEB8-0F00-234C-07AD6643FAC9}"/>
                </a:ext>
              </a:extLst>
            </p:cNvPr>
            <p:cNvSpPr txBox="1"/>
            <p:nvPr/>
          </p:nvSpPr>
          <p:spPr>
            <a:xfrm>
              <a:off x="5585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2</a:t>
              </a:r>
            </a:p>
          </p:txBody>
        </p:sp>
        <p:sp>
          <p:nvSpPr>
            <p:cNvPr id="15" name="TextBox 13">
              <a:extLst>
                <a:ext uri="{FF2B5EF4-FFF2-40B4-BE49-F238E27FC236}">
                  <a16:creationId xmlns:a16="http://schemas.microsoft.com/office/drawing/2014/main" id="{CB418D1B-27C6-A70C-7AE2-2C8EBD099D88}"/>
                </a:ext>
              </a:extLst>
            </p:cNvPr>
            <p:cNvSpPr txBox="1"/>
            <p:nvPr/>
          </p:nvSpPr>
          <p:spPr>
            <a:xfrm>
              <a:off x="6728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3</a:t>
              </a:r>
            </a:p>
          </p:txBody>
        </p:sp>
        <p:sp>
          <p:nvSpPr>
            <p:cNvPr id="17" name="TextBox 14">
              <a:extLst>
                <a:ext uri="{FF2B5EF4-FFF2-40B4-BE49-F238E27FC236}">
                  <a16:creationId xmlns:a16="http://schemas.microsoft.com/office/drawing/2014/main" id="{ACEC64BC-4DE1-A919-18EF-68CA2F0C8D0C}"/>
                </a:ext>
              </a:extLst>
            </p:cNvPr>
            <p:cNvSpPr txBox="1"/>
            <p:nvPr/>
          </p:nvSpPr>
          <p:spPr>
            <a:xfrm>
              <a:off x="7871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4</a:t>
              </a:r>
            </a:p>
          </p:txBody>
        </p:sp>
        <p:sp>
          <p:nvSpPr>
            <p:cNvPr id="18" name="TextBox 15">
              <a:extLst>
                <a:ext uri="{FF2B5EF4-FFF2-40B4-BE49-F238E27FC236}">
                  <a16:creationId xmlns:a16="http://schemas.microsoft.com/office/drawing/2014/main" id="{E20BF718-0336-7737-79DD-1A1F761C03EC}"/>
                </a:ext>
              </a:extLst>
            </p:cNvPr>
            <p:cNvSpPr txBox="1"/>
            <p:nvPr/>
          </p:nvSpPr>
          <p:spPr>
            <a:xfrm>
              <a:off x="9014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5</a:t>
              </a:r>
            </a:p>
          </p:txBody>
        </p:sp>
        <p:sp>
          <p:nvSpPr>
            <p:cNvPr id="19" name="TextBox 16">
              <a:extLst>
                <a:ext uri="{FF2B5EF4-FFF2-40B4-BE49-F238E27FC236}">
                  <a16:creationId xmlns:a16="http://schemas.microsoft.com/office/drawing/2014/main" id="{3EA4E80C-590C-C32D-D713-9A34A090817E}"/>
                </a:ext>
              </a:extLst>
            </p:cNvPr>
            <p:cNvSpPr txBox="1"/>
            <p:nvPr/>
          </p:nvSpPr>
          <p:spPr>
            <a:xfrm>
              <a:off x="10157279" y="4038600"/>
              <a:ext cx="164192" cy="381381"/>
            </a:xfrm>
            <a:prstGeom prst="rect">
              <a:avLst/>
            </a:prstGeom>
            <a:noFill/>
            <a:ln>
              <a:noFill/>
            </a:ln>
          </p:spPr>
          <p:txBody>
            <a:bodyPr wrap="none" lIns="0" tIns="0" rIns="0" bIns="0" anchor="t" anchorCtr="0">
              <a:spAutoFit/>
            </a:bodyPr>
            <a:lstStyle/>
            <a:p>
              <a:pPr algn="ctr"/>
              <a:r>
                <a:rPr lang="en-US" sz="1950" dirty="0">
                  <a:solidFill>
                    <a:srgbClr val="243447"/>
                  </a:solidFill>
                  <a:latin typeface="Consolas"/>
                  <a:ea typeface="Consolas"/>
                  <a:cs typeface="Consolas"/>
                </a:rPr>
                <a:t>6</a:t>
              </a:r>
            </a:p>
          </p:txBody>
        </p:sp>
        <p:sp>
          <p:nvSpPr>
            <p:cNvPr id="20" name="TextBox 17">
              <a:extLst>
                <a:ext uri="{FF2B5EF4-FFF2-40B4-BE49-F238E27FC236}">
                  <a16:creationId xmlns:a16="http://schemas.microsoft.com/office/drawing/2014/main" id="{E4DB7171-4B85-EBC8-73ED-CA74731D0F30}"/>
                </a:ext>
              </a:extLst>
            </p:cNvPr>
            <p:cNvSpPr txBox="1"/>
            <p:nvPr/>
          </p:nvSpPr>
          <p:spPr>
            <a:xfrm>
              <a:off x="818769" y="4648200"/>
              <a:ext cx="500137" cy="300082"/>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气温</a:t>
              </a:r>
            </a:p>
          </p:txBody>
        </p:sp>
        <p:sp>
          <p:nvSpPr>
            <p:cNvPr id="21" name="Rectangle 18">
              <a:extLst>
                <a:ext uri="{FF2B5EF4-FFF2-40B4-BE49-F238E27FC236}">
                  <a16:creationId xmlns:a16="http://schemas.microsoft.com/office/drawing/2014/main" id="{8FCD27E4-85DA-D122-8077-FE05AA772187}"/>
                </a:ext>
              </a:extLst>
            </p:cNvPr>
            <p:cNvSpPr/>
            <p:nvPr/>
          </p:nvSpPr>
          <p:spPr>
            <a:xfrm>
              <a:off x="2857500" y="4543425"/>
              <a:ext cx="1047750" cy="590550"/>
            </a:xfrm>
            <a:prstGeom prst="roundRect">
              <a:avLst>
                <a:gd name="adj" fmla="val 8065"/>
              </a:avLst>
            </a:prstGeom>
            <a:solidFill>
              <a:srgbClr val="F2F6FA"/>
            </a:solidFill>
            <a:ln w="19050">
              <a:solidFill>
                <a:srgbClr val="244D87"/>
              </a:solidFill>
            </a:ln>
          </p:spPr>
        </p:sp>
        <p:sp>
          <p:nvSpPr>
            <p:cNvPr id="22" name="TextBox 19">
              <a:extLst>
                <a:ext uri="{FF2B5EF4-FFF2-40B4-BE49-F238E27FC236}">
                  <a16:creationId xmlns:a16="http://schemas.microsoft.com/office/drawing/2014/main" id="{903AC45E-4773-779E-76ED-0564B12F9B8A}"/>
                </a:ext>
              </a:extLst>
            </p:cNvPr>
            <p:cNvSpPr txBox="1"/>
            <p:nvPr/>
          </p:nvSpPr>
          <p:spPr>
            <a:xfrm>
              <a:off x="3203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26</a:t>
              </a:r>
            </a:p>
          </p:txBody>
        </p:sp>
        <p:sp>
          <p:nvSpPr>
            <p:cNvPr id="26" name="Rectangle 20">
              <a:extLst>
                <a:ext uri="{FF2B5EF4-FFF2-40B4-BE49-F238E27FC236}">
                  <a16:creationId xmlns:a16="http://schemas.microsoft.com/office/drawing/2014/main" id="{386AEC85-D77E-0187-B29A-A53F9B093DC0}"/>
                </a:ext>
              </a:extLst>
            </p:cNvPr>
            <p:cNvSpPr/>
            <p:nvPr/>
          </p:nvSpPr>
          <p:spPr>
            <a:xfrm>
              <a:off x="4000500" y="4543425"/>
              <a:ext cx="1047750" cy="590550"/>
            </a:xfrm>
            <a:prstGeom prst="roundRect">
              <a:avLst>
                <a:gd name="adj" fmla="val 8065"/>
              </a:avLst>
            </a:prstGeom>
            <a:solidFill>
              <a:srgbClr val="F2F6FA"/>
            </a:solidFill>
            <a:ln w="19050">
              <a:solidFill>
                <a:srgbClr val="244D87"/>
              </a:solidFill>
            </a:ln>
          </p:spPr>
        </p:sp>
        <p:sp>
          <p:nvSpPr>
            <p:cNvPr id="27" name="TextBox 21">
              <a:extLst>
                <a:ext uri="{FF2B5EF4-FFF2-40B4-BE49-F238E27FC236}">
                  <a16:creationId xmlns:a16="http://schemas.microsoft.com/office/drawing/2014/main" id="{BE4FFBCD-DCB4-69B0-05CA-20399C6DC522}"/>
                </a:ext>
              </a:extLst>
            </p:cNvPr>
            <p:cNvSpPr txBox="1"/>
            <p:nvPr/>
          </p:nvSpPr>
          <p:spPr>
            <a:xfrm>
              <a:off x="4346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sp>
          <p:nvSpPr>
            <p:cNvPr id="28" name="Rectangle 22">
              <a:extLst>
                <a:ext uri="{FF2B5EF4-FFF2-40B4-BE49-F238E27FC236}">
                  <a16:creationId xmlns:a16="http://schemas.microsoft.com/office/drawing/2014/main" id="{2AF5DDEE-A513-586C-5227-D055980BEDBF}"/>
                </a:ext>
              </a:extLst>
            </p:cNvPr>
            <p:cNvSpPr/>
            <p:nvPr/>
          </p:nvSpPr>
          <p:spPr>
            <a:xfrm>
              <a:off x="5143500" y="4543425"/>
              <a:ext cx="1047750" cy="590550"/>
            </a:xfrm>
            <a:prstGeom prst="roundRect">
              <a:avLst>
                <a:gd name="adj" fmla="val 8065"/>
              </a:avLst>
            </a:prstGeom>
            <a:solidFill>
              <a:srgbClr val="F2F6FA"/>
            </a:solidFill>
            <a:ln w="19050">
              <a:solidFill>
                <a:srgbClr val="244D87"/>
              </a:solidFill>
            </a:ln>
          </p:spPr>
        </p:sp>
        <p:sp>
          <p:nvSpPr>
            <p:cNvPr id="29" name="TextBox 23">
              <a:extLst>
                <a:ext uri="{FF2B5EF4-FFF2-40B4-BE49-F238E27FC236}">
                  <a16:creationId xmlns:a16="http://schemas.microsoft.com/office/drawing/2014/main" id="{243AFC6E-9913-E35A-60E2-9804525C09BB}"/>
                </a:ext>
              </a:extLst>
            </p:cNvPr>
            <p:cNvSpPr txBox="1"/>
            <p:nvPr/>
          </p:nvSpPr>
          <p:spPr>
            <a:xfrm>
              <a:off x="5489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0" name="Rectangle 24">
              <a:extLst>
                <a:ext uri="{FF2B5EF4-FFF2-40B4-BE49-F238E27FC236}">
                  <a16:creationId xmlns:a16="http://schemas.microsoft.com/office/drawing/2014/main" id="{0277F248-C14A-ACF9-0DED-6F8A0F900260}"/>
                </a:ext>
              </a:extLst>
            </p:cNvPr>
            <p:cNvSpPr/>
            <p:nvPr/>
          </p:nvSpPr>
          <p:spPr>
            <a:xfrm>
              <a:off x="6286500" y="4543425"/>
              <a:ext cx="1047750" cy="590550"/>
            </a:xfrm>
            <a:prstGeom prst="roundRect">
              <a:avLst>
                <a:gd name="adj" fmla="val 8065"/>
              </a:avLst>
            </a:prstGeom>
            <a:solidFill>
              <a:srgbClr val="F2F6FA"/>
            </a:solidFill>
            <a:ln w="19050">
              <a:solidFill>
                <a:srgbClr val="244D87"/>
              </a:solidFill>
            </a:ln>
          </p:spPr>
        </p:sp>
        <p:sp>
          <p:nvSpPr>
            <p:cNvPr id="31" name="TextBox 25">
              <a:extLst>
                <a:ext uri="{FF2B5EF4-FFF2-40B4-BE49-F238E27FC236}">
                  <a16:creationId xmlns:a16="http://schemas.microsoft.com/office/drawing/2014/main" id="{698BA298-BC94-224C-5394-AB8313D658C0}"/>
                </a:ext>
              </a:extLst>
            </p:cNvPr>
            <p:cNvSpPr txBox="1"/>
            <p:nvPr/>
          </p:nvSpPr>
          <p:spPr>
            <a:xfrm>
              <a:off x="6632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29</a:t>
              </a:r>
            </a:p>
          </p:txBody>
        </p:sp>
        <p:sp>
          <p:nvSpPr>
            <p:cNvPr id="32" name="Rectangle 26">
              <a:extLst>
                <a:ext uri="{FF2B5EF4-FFF2-40B4-BE49-F238E27FC236}">
                  <a16:creationId xmlns:a16="http://schemas.microsoft.com/office/drawing/2014/main" id="{5729244F-F756-2157-C7A2-767A6F540E2A}"/>
                </a:ext>
              </a:extLst>
            </p:cNvPr>
            <p:cNvSpPr/>
            <p:nvPr/>
          </p:nvSpPr>
          <p:spPr>
            <a:xfrm>
              <a:off x="7429500" y="4543425"/>
              <a:ext cx="1047750" cy="590550"/>
            </a:xfrm>
            <a:prstGeom prst="roundRect">
              <a:avLst>
                <a:gd name="adj" fmla="val 8065"/>
              </a:avLst>
            </a:prstGeom>
            <a:solidFill>
              <a:srgbClr val="F2F6FA"/>
            </a:solidFill>
            <a:ln w="19050">
              <a:solidFill>
                <a:srgbClr val="244D87"/>
              </a:solidFill>
            </a:ln>
          </p:spPr>
        </p:sp>
        <p:sp>
          <p:nvSpPr>
            <p:cNvPr id="33" name="TextBox 27">
              <a:extLst>
                <a:ext uri="{FF2B5EF4-FFF2-40B4-BE49-F238E27FC236}">
                  <a16:creationId xmlns:a16="http://schemas.microsoft.com/office/drawing/2014/main" id="{99138C7E-92BD-D5D1-F67B-8B7DC062E93C}"/>
                </a:ext>
              </a:extLst>
            </p:cNvPr>
            <p:cNvSpPr txBox="1"/>
            <p:nvPr/>
          </p:nvSpPr>
          <p:spPr>
            <a:xfrm>
              <a:off x="7775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28</a:t>
              </a:r>
            </a:p>
          </p:txBody>
        </p:sp>
        <p:sp>
          <p:nvSpPr>
            <p:cNvPr id="34" name="Rectangle 28">
              <a:extLst>
                <a:ext uri="{FF2B5EF4-FFF2-40B4-BE49-F238E27FC236}">
                  <a16:creationId xmlns:a16="http://schemas.microsoft.com/office/drawing/2014/main" id="{258B3282-B1C4-A56B-7B7C-3D26F278F416}"/>
                </a:ext>
              </a:extLst>
            </p:cNvPr>
            <p:cNvSpPr/>
            <p:nvPr/>
          </p:nvSpPr>
          <p:spPr>
            <a:xfrm>
              <a:off x="8572500" y="4543425"/>
              <a:ext cx="1047750" cy="590550"/>
            </a:xfrm>
            <a:prstGeom prst="roundRect">
              <a:avLst>
                <a:gd name="adj" fmla="val 8065"/>
              </a:avLst>
            </a:prstGeom>
            <a:solidFill>
              <a:srgbClr val="F2F6FA"/>
            </a:solidFill>
            <a:ln w="19050">
              <a:solidFill>
                <a:srgbClr val="244D87"/>
              </a:solidFill>
            </a:ln>
          </p:spPr>
        </p:sp>
        <p:sp>
          <p:nvSpPr>
            <p:cNvPr id="35" name="TextBox 31">
              <a:extLst>
                <a:ext uri="{FF2B5EF4-FFF2-40B4-BE49-F238E27FC236}">
                  <a16:creationId xmlns:a16="http://schemas.microsoft.com/office/drawing/2014/main" id="{35841793-B9B2-B138-B3FE-A55AE923F78D}"/>
                </a:ext>
              </a:extLst>
            </p:cNvPr>
            <p:cNvSpPr txBox="1"/>
            <p:nvPr/>
          </p:nvSpPr>
          <p:spPr>
            <a:xfrm>
              <a:off x="8918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30</a:t>
              </a:r>
            </a:p>
          </p:txBody>
        </p:sp>
        <p:sp>
          <p:nvSpPr>
            <p:cNvPr id="36" name="Rectangle 33">
              <a:extLst>
                <a:ext uri="{FF2B5EF4-FFF2-40B4-BE49-F238E27FC236}">
                  <a16:creationId xmlns:a16="http://schemas.microsoft.com/office/drawing/2014/main" id="{3AD34868-20B8-2558-ACA6-5DE6B230162F}"/>
                </a:ext>
              </a:extLst>
            </p:cNvPr>
            <p:cNvSpPr/>
            <p:nvPr/>
          </p:nvSpPr>
          <p:spPr>
            <a:xfrm>
              <a:off x="9715500" y="4543425"/>
              <a:ext cx="1047750" cy="590550"/>
            </a:xfrm>
            <a:prstGeom prst="roundRect">
              <a:avLst>
                <a:gd name="adj" fmla="val 8065"/>
              </a:avLst>
            </a:prstGeom>
            <a:solidFill>
              <a:srgbClr val="F2F6FA"/>
            </a:solidFill>
            <a:ln w="19050">
              <a:solidFill>
                <a:srgbClr val="244D87"/>
              </a:solidFill>
            </a:ln>
          </p:spPr>
        </p:sp>
        <p:sp>
          <p:nvSpPr>
            <p:cNvPr id="37" name="TextBox 34">
              <a:extLst>
                <a:ext uri="{FF2B5EF4-FFF2-40B4-BE49-F238E27FC236}">
                  <a16:creationId xmlns:a16="http://schemas.microsoft.com/office/drawing/2014/main" id="{75836EF9-306D-C921-C85C-F4A07733FED0}"/>
                </a:ext>
              </a:extLst>
            </p:cNvPr>
            <p:cNvSpPr txBox="1"/>
            <p:nvPr/>
          </p:nvSpPr>
          <p:spPr>
            <a:xfrm>
              <a:off x="10061353" y="4648200"/>
              <a:ext cx="356044" cy="440055"/>
            </a:xfrm>
            <a:prstGeom prst="rect">
              <a:avLst/>
            </a:prstGeom>
            <a:noFill/>
            <a:ln>
              <a:noFill/>
            </a:ln>
          </p:spPr>
          <p:txBody>
            <a:bodyPr wrap="none" lIns="0" tIns="0" rIns="0" bIns="0" anchor="t" anchorCtr="0">
              <a:spAutoFit/>
            </a:bodyPr>
            <a:lstStyle/>
            <a:p>
              <a:pPr algn="ctr"/>
              <a:r>
                <a:rPr lang="en-US" sz="2250" dirty="0">
                  <a:solidFill>
                    <a:srgbClr val="243447"/>
                  </a:solidFill>
                  <a:latin typeface="Consolas"/>
                  <a:ea typeface="Consolas"/>
                  <a:cs typeface="Consolas"/>
                </a:rPr>
                <a:t>27</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3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4919100"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记住：</a:t>
            </a:r>
            <a:r>
              <a:rPr lang="zh-CN" sz="2400" b="1" dirty="0">
                <a:solidFill>
                  <a:schemeClr val="accent1"/>
                </a:solidFill>
                <a:latin typeface="Consolas"/>
                <a:ea typeface="Microsoft YaHei"/>
                <a:cs typeface="+mj-cs"/>
              </a:rPr>
              <a:t>下标是位置，元素值是内容</a:t>
            </a:r>
          </a:p>
        </p:txBody>
      </p:sp>
      <p:grpSp>
        <p:nvGrpSpPr>
          <p:cNvPr id="9" name="Group 9"/>
          <p:cNvGrpSpPr/>
          <p:nvPr/>
        </p:nvGrpSpPr>
        <p:grpSpPr>
          <a:xfrm>
            <a:off x="824484" y="3589481"/>
            <a:ext cx="7431879" cy="1014793"/>
            <a:chOff x="824484" y="2175510"/>
            <a:chExt cx="6074509" cy="1014793"/>
          </a:xfrm>
        </p:grpSpPr>
        <p:sp>
          <p:nvSpPr>
            <p:cNvPr id="7" name="TextBox 7"/>
            <p:cNvSpPr/>
            <p:nvPr/>
          </p:nvSpPr>
          <p:spPr>
            <a:xfrm>
              <a:off x="824484" y="2175510"/>
              <a:ext cx="3310388" cy="528066"/>
            </a:xfrm>
            <a:prstGeom prst="rect">
              <a:avLst/>
            </a:prstGeom>
            <a:noFill/>
            <a:ln>
              <a:noFill/>
            </a:ln>
          </p:spPr>
          <p:txBody>
            <a:bodyPr wrap="none" lIns="0" tIns="0" rIns="0" bIns="0" anchor="t" anchorCtr="0">
              <a:noAutofit/>
            </a:bodyPr>
            <a:lstStyle/>
            <a:p>
              <a:pPr algn="l"/>
              <a:r>
                <a:rPr lang="zh-CN" altLang="en-US" sz="2700" dirty="0">
                  <a:solidFill>
                    <a:srgbClr val="243447"/>
                  </a:solidFill>
                  <a:latin typeface="+mn-lt"/>
                  <a:ea typeface="+mn-ea"/>
                  <a:cs typeface="Consolas"/>
                </a:rPr>
                <a:t>例如：</a:t>
              </a:r>
              <a:r>
                <a:rPr lang="en-US" sz="2700" dirty="0">
                  <a:solidFill>
                    <a:srgbClr val="243447"/>
                  </a:solidFill>
                  <a:latin typeface="Consolas"/>
                  <a:ea typeface="Consolas"/>
                  <a:cs typeface="Consolas"/>
                </a:rPr>
                <a:t>a[2] </a:t>
              </a:r>
              <a:r>
                <a:rPr lang="zh-CN" altLang="en-US" sz="2700" dirty="0">
                  <a:solidFill>
                    <a:srgbClr val="243447"/>
                  </a:solidFill>
                  <a:latin typeface="+mj-ea"/>
                  <a:ea typeface="+mj-ea"/>
                  <a:cs typeface="Consolas"/>
                </a:rPr>
                <a:t>的意义是什么？</a:t>
              </a:r>
              <a:endParaRPr lang="en-US" sz="2700" dirty="0">
                <a:solidFill>
                  <a:srgbClr val="243447"/>
                </a:solidFill>
                <a:latin typeface="+mj-ea"/>
                <a:ea typeface="+mj-ea"/>
                <a:cs typeface="Consolas"/>
              </a:endParaRPr>
            </a:p>
          </p:txBody>
        </p:sp>
        <p:sp>
          <p:nvSpPr>
            <p:cNvPr id="8" name="TextBox 8"/>
            <p:cNvSpPr/>
            <p:nvPr/>
          </p:nvSpPr>
          <p:spPr>
            <a:xfrm>
              <a:off x="828294" y="2808922"/>
              <a:ext cx="6070699" cy="381381"/>
            </a:xfrm>
            <a:prstGeom prst="rect">
              <a:avLst/>
            </a:prstGeom>
            <a:noFill/>
            <a:ln>
              <a:noFill/>
            </a:ln>
          </p:spPr>
          <p:txBody>
            <a:bodyPr wrap="none" lIns="0" tIns="0" rIns="0" bIns="0" anchor="t" anchorCtr="0">
              <a:noAutofit/>
            </a:bodyPr>
            <a:lstStyle/>
            <a:p>
              <a:pPr algn="l"/>
              <a:r>
                <a:rPr lang="zh-CN" altLang="en-US" sz="1950" b="1" dirty="0">
                  <a:solidFill>
                    <a:srgbClr val="C00000"/>
                  </a:solidFill>
                  <a:latin typeface="Consolas"/>
                  <a:ea typeface="Microsoft YaHei"/>
                  <a:cs typeface="Consolas"/>
                </a:rPr>
                <a:t>查看</a:t>
              </a:r>
              <a:r>
                <a:rPr lang="zh-CN" sz="1950" b="1" dirty="0">
                  <a:solidFill>
                    <a:srgbClr val="C00000"/>
                  </a:solidFill>
                  <a:latin typeface="Consolas"/>
                  <a:ea typeface="Microsoft YaHei"/>
                  <a:cs typeface="Consolas"/>
                </a:rPr>
                <a:t>下标</a:t>
              </a:r>
              <a:r>
                <a:rPr lang="zh-CN" altLang="en-US" sz="1950" b="1" dirty="0">
                  <a:solidFill>
                    <a:srgbClr val="C00000"/>
                  </a:solidFill>
                  <a:latin typeface="Consolas"/>
                  <a:ea typeface="Microsoft YaHei"/>
                  <a:cs typeface="Consolas"/>
                </a:rPr>
                <a:t>为</a:t>
              </a:r>
              <a:r>
                <a:rPr lang="en-US" altLang="zh-CN" sz="1950" b="1" dirty="0">
                  <a:solidFill>
                    <a:srgbClr val="C00000"/>
                  </a:solidFill>
                  <a:latin typeface="Consolas"/>
                  <a:ea typeface="Microsoft YaHei"/>
                  <a:cs typeface="Consolas"/>
                </a:rPr>
                <a:t> </a:t>
              </a:r>
              <a:r>
                <a:rPr lang="zh-CN" sz="1950" dirty="0">
                  <a:solidFill>
                    <a:srgbClr val="243447"/>
                  </a:solidFill>
                  <a:latin typeface="Consolas"/>
                  <a:ea typeface="Microsoft YaHei"/>
                  <a:cs typeface="Consolas"/>
                </a:rPr>
                <a:t>2</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的数值</a:t>
              </a:r>
              <a:r>
                <a:rPr lang="zh-CN" sz="1950" dirty="0">
                  <a:solidFill>
                    <a:srgbClr val="243447"/>
                  </a:solidFill>
                  <a:latin typeface="Consolas"/>
                  <a:ea typeface="Microsoft YaHei"/>
                  <a:cs typeface="Consolas"/>
                </a:rPr>
                <a:t> → 从左数第3个元素 → 里面保存的</a:t>
              </a:r>
              <a:r>
                <a:rPr lang="zh-CN" altLang="en-US" sz="1950" dirty="0">
                  <a:solidFill>
                    <a:srgbClr val="243447"/>
                  </a:solidFill>
                  <a:latin typeface="Consolas"/>
                  <a:ea typeface="Microsoft YaHei"/>
                  <a:cs typeface="Consolas"/>
                </a:rPr>
                <a:t>元素</a:t>
              </a:r>
              <a:r>
                <a:rPr lang="zh-CN" sz="1950" dirty="0">
                  <a:solidFill>
                    <a:srgbClr val="243447"/>
                  </a:solidFill>
                  <a:latin typeface="Consolas"/>
                  <a:ea typeface="Microsoft YaHei"/>
                  <a:cs typeface="Consolas"/>
                </a:rPr>
                <a:t>值是4。</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4766199"/>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2" name="Group 27">
            <a:extLst>
              <a:ext uri="{FF2B5EF4-FFF2-40B4-BE49-F238E27FC236}">
                <a16:creationId xmlns:a16="http://schemas.microsoft.com/office/drawing/2014/main" id="{A0D6E1B6-72AA-3E5B-1210-C2AA3FD9FD9A}"/>
              </a:ext>
            </a:extLst>
          </p:cNvPr>
          <p:cNvGrpSpPr/>
          <p:nvPr/>
        </p:nvGrpSpPr>
        <p:grpSpPr>
          <a:xfrm>
            <a:off x="3209447" y="2258154"/>
            <a:ext cx="4730221" cy="821214"/>
            <a:chOff x="2714625" y="3200400"/>
            <a:chExt cx="7620000" cy="1322908"/>
          </a:xfrm>
        </p:grpSpPr>
        <p:sp>
          <p:nvSpPr>
            <p:cNvPr id="4" name="Rectangle 11">
              <a:extLst>
                <a:ext uri="{FF2B5EF4-FFF2-40B4-BE49-F238E27FC236}">
                  <a16:creationId xmlns:a16="http://schemas.microsoft.com/office/drawing/2014/main" id="{C4828455-A72E-3766-9E46-DFDC330090BC}"/>
                </a:ext>
              </a:extLst>
            </p:cNvPr>
            <p:cNvSpPr/>
            <p:nvPr/>
          </p:nvSpPr>
          <p:spPr>
            <a:xfrm>
              <a:off x="2714625" y="3200400"/>
              <a:ext cx="7620000" cy="781050"/>
            </a:xfrm>
            <a:prstGeom prst="rect">
              <a:avLst/>
            </a:prstGeom>
            <a:noFill/>
            <a:ln w="19050">
              <a:solidFill>
                <a:schemeClr val="accent1"/>
              </a:solidFill>
            </a:ln>
          </p:spPr>
        </p:sp>
        <p:sp>
          <p:nvSpPr>
            <p:cNvPr id="17" name="Line 12">
              <a:extLst>
                <a:ext uri="{FF2B5EF4-FFF2-40B4-BE49-F238E27FC236}">
                  <a16:creationId xmlns:a16="http://schemas.microsoft.com/office/drawing/2014/main" id="{1509C3D9-862D-0044-E4FB-99F2636A8168}"/>
                </a:ext>
              </a:extLst>
            </p:cNvPr>
            <p:cNvSpPr/>
            <p:nvPr/>
          </p:nvSpPr>
          <p:spPr>
            <a:xfrm>
              <a:off x="4238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8" name="Line 13">
              <a:extLst>
                <a:ext uri="{FF2B5EF4-FFF2-40B4-BE49-F238E27FC236}">
                  <a16:creationId xmlns:a16="http://schemas.microsoft.com/office/drawing/2014/main" id="{23701D28-CD7A-D27A-7A2C-FD0A5BC10461}"/>
                </a:ext>
              </a:extLst>
            </p:cNvPr>
            <p:cNvSpPr/>
            <p:nvPr/>
          </p:nvSpPr>
          <p:spPr>
            <a:xfrm>
              <a:off x="5762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19" name="Line 14">
              <a:extLst>
                <a:ext uri="{FF2B5EF4-FFF2-40B4-BE49-F238E27FC236}">
                  <a16:creationId xmlns:a16="http://schemas.microsoft.com/office/drawing/2014/main" id="{3468D888-CB6A-6B71-39EC-5AA667A15841}"/>
                </a:ext>
              </a:extLst>
            </p:cNvPr>
            <p:cNvSpPr/>
            <p:nvPr/>
          </p:nvSpPr>
          <p:spPr>
            <a:xfrm>
              <a:off x="7286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20" name="Line 15">
              <a:extLst>
                <a:ext uri="{FF2B5EF4-FFF2-40B4-BE49-F238E27FC236}">
                  <a16:creationId xmlns:a16="http://schemas.microsoft.com/office/drawing/2014/main" id="{28D71C7D-3737-E02D-700D-49D35B4192CB}"/>
                </a:ext>
              </a:extLst>
            </p:cNvPr>
            <p:cNvSpPr/>
            <p:nvPr/>
          </p:nvSpPr>
          <p:spPr>
            <a:xfrm>
              <a:off x="8810625" y="3200400"/>
              <a:ext cx="9525" cy="781050"/>
            </a:xfrm>
            <a:custGeom>
              <a:avLst/>
              <a:gdLst/>
              <a:ahLst/>
              <a:cxnLst/>
              <a:rect l="l" t="t" r="r" b="b"/>
              <a:pathLst>
                <a:path w="9525" h="781050">
                  <a:moveTo>
                    <a:pt x="0" y="0"/>
                  </a:moveTo>
                  <a:lnTo>
                    <a:pt x="0" y="781050"/>
                  </a:lnTo>
                </a:path>
              </a:pathLst>
            </a:custGeom>
            <a:noFill/>
            <a:ln w="9525">
              <a:solidFill>
                <a:schemeClr val="accent1"/>
              </a:solidFill>
            </a:ln>
          </p:spPr>
        </p:sp>
        <p:sp>
          <p:nvSpPr>
            <p:cNvPr id="21" name="TextBox 16">
              <a:extLst>
                <a:ext uri="{FF2B5EF4-FFF2-40B4-BE49-F238E27FC236}">
                  <a16:creationId xmlns:a16="http://schemas.microsoft.com/office/drawing/2014/main" id="{44F39965-10B9-B161-04F9-07C539C88C94}"/>
                </a:ext>
              </a:extLst>
            </p:cNvPr>
            <p:cNvSpPr/>
            <p:nvPr/>
          </p:nvSpPr>
          <p:spPr>
            <a:xfrm>
              <a:off x="3350226"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3</a:t>
              </a:r>
            </a:p>
          </p:txBody>
        </p:sp>
        <p:sp>
          <p:nvSpPr>
            <p:cNvPr id="22" name="TextBox 17">
              <a:extLst>
                <a:ext uri="{FF2B5EF4-FFF2-40B4-BE49-F238E27FC236}">
                  <a16:creationId xmlns:a16="http://schemas.microsoft.com/office/drawing/2014/main" id="{D42A7D01-0081-F88E-7E57-7448A1971361}"/>
                </a:ext>
              </a:extLst>
            </p:cNvPr>
            <p:cNvSpPr/>
            <p:nvPr/>
          </p:nvSpPr>
          <p:spPr>
            <a:xfrm>
              <a:off x="4874227"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1</a:t>
              </a:r>
            </a:p>
          </p:txBody>
        </p:sp>
        <p:sp>
          <p:nvSpPr>
            <p:cNvPr id="26" name="TextBox 18">
              <a:extLst>
                <a:ext uri="{FF2B5EF4-FFF2-40B4-BE49-F238E27FC236}">
                  <a16:creationId xmlns:a16="http://schemas.microsoft.com/office/drawing/2014/main" id="{B3290902-7C8D-3471-2A66-264A0607F354}"/>
                </a:ext>
              </a:extLst>
            </p:cNvPr>
            <p:cNvSpPr/>
            <p:nvPr/>
          </p:nvSpPr>
          <p:spPr>
            <a:xfrm>
              <a:off x="6398225"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a:t>
              </a:r>
            </a:p>
          </p:txBody>
        </p:sp>
        <p:sp>
          <p:nvSpPr>
            <p:cNvPr id="27" name="TextBox 19">
              <a:extLst>
                <a:ext uri="{FF2B5EF4-FFF2-40B4-BE49-F238E27FC236}">
                  <a16:creationId xmlns:a16="http://schemas.microsoft.com/office/drawing/2014/main" id="{214356F8-5387-71C7-FF72-5E66EB1A7D86}"/>
                </a:ext>
              </a:extLst>
            </p:cNvPr>
            <p:cNvSpPr/>
            <p:nvPr/>
          </p:nvSpPr>
          <p:spPr>
            <a:xfrm>
              <a:off x="7922226"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a:t>
              </a:r>
            </a:p>
          </p:txBody>
        </p:sp>
        <p:sp>
          <p:nvSpPr>
            <p:cNvPr id="28" name="TextBox 20">
              <a:extLst>
                <a:ext uri="{FF2B5EF4-FFF2-40B4-BE49-F238E27FC236}">
                  <a16:creationId xmlns:a16="http://schemas.microsoft.com/office/drawing/2014/main" id="{BF5ED03F-5A8C-CB2E-8B9A-C970C45E2F65}"/>
                </a:ext>
              </a:extLst>
            </p:cNvPr>
            <p:cNvSpPr/>
            <p:nvPr/>
          </p:nvSpPr>
          <p:spPr>
            <a:xfrm>
              <a:off x="9446226" y="3289162"/>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2</a:t>
              </a:r>
            </a:p>
          </p:txBody>
        </p:sp>
        <p:sp>
          <p:nvSpPr>
            <p:cNvPr id="30" name="TextBox 22">
              <a:extLst>
                <a:ext uri="{FF2B5EF4-FFF2-40B4-BE49-F238E27FC236}">
                  <a16:creationId xmlns:a16="http://schemas.microsoft.com/office/drawing/2014/main" id="{D8D215CC-D1DB-56B7-B7E7-E318B5BF9B25}"/>
                </a:ext>
              </a:extLst>
            </p:cNvPr>
            <p:cNvSpPr/>
            <p:nvPr/>
          </p:nvSpPr>
          <p:spPr>
            <a:xfrm>
              <a:off x="3097086"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a[0]</a:t>
              </a:r>
            </a:p>
          </p:txBody>
        </p:sp>
        <p:sp>
          <p:nvSpPr>
            <p:cNvPr id="31" name="TextBox 23">
              <a:extLst>
                <a:ext uri="{FF2B5EF4-FFF2-40B4-BE49-F238E27FC236}">
                  <a16:creationId xmlns:a16="http://schemas.microsoft.com/office/drawing/2014/main" id="{251584FB-58A1-1327-3C56-DD4435BB4186}"/>
                </a:ext>
              </a:extLst>
            </p:cNvPr>
            <p:cNvSpPr/>
            <p:nvPr/>
          </p:nvSpPr>
          <p:spPr>
            <a:xfrm>
              <a:off x="4621087"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a[1]</a:t>
              </a:r>
            </a:p>
          </p:txBody>
        </p:sp>
        <p:sp>
          <p:nvSpPr>
            <p:cNvPr id="32" name="TextBox 24">
              <a:extLst>
                <a:ext uri="{FF2B5EF4-FFF2-40B4-BE49-F238E27FC236}">
                  <a16:creationId xmlns:a16="http://schemas.microsoft.com/office/drawing/2014/main" id="{DD9C49B1-6BE0-654F-982A-47B762D1BADB}"/>
                </a:ext>
              </a:extLst>
            </p:cNvPr>
            <p:cNvSpPr/>
            <p:nvPr/>
          </p:nvSpPr>
          <p:spPr>
            <a:xfrm>
              <a:off x="6145087"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a[2]</a:t>
              </a:r>
            </a:p>
          </p:txBody>
        </p:sp>
        <p:sp>
          <p:nvSpPr>
            <p:cNvPr id="33" name="TextBox 25">
              <a:extLst>
                <a:ext uri="{FF2B5EF4-FFF2-40B4-BE49-F238E27FC236}">
                  <a16:creationId xmlns:a16="http://schemas.microsoft.com/office/drawing/2014/main" id="{B7C52A02-F062-10CD-77B1-E11B0E88D730}"/>
                </a:ext>
              </a:extLst>
            </p:cNvPr>
            <p:cNvSpPr/>
            <p:nvPr/>
          </p:nvSpPr>
          <p:spPr>
            <a:xfrm>
              <a:off x="7669087"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a[3]</a:t>
              </a:r>
            </a:p>
          </p:txBody>
        </p:sp>
        <p:sp>
          <p:nvSpPr>
            <p:cNvPr id="34" name="TextBox 26">
              <a:extLst>
                <a:ext uri="{FF2B5EF4-FFF2-40B4-BE49-F238E27FC236}">
                  <a16:creationId xmlns:a16="http://schemas.microsoft.com/office/drawing/2014/main" id="{FE1C5261-6286-8C40-DDC2-C7DE19275BB4}"/>
                </a:ext>
              </a:extLst>
            </p:cNvPr>
            <p:cNvSpPr/>
            <p:nvPr/>
          </p:nvSpPr>
          <p:spPr>
            <a:xfrm>
              <a:off x="9193086" y="4141928"/>
              <a:ext cx="597312" cy="381380"/>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a[4]</a:t>
              </a:r>
            </a:p>
          </p:txBody>
        </p:sp>
      </p:grpSp>
      <p:grpSp>
        <p:nvGrpSpPr>
          <p:cNvPr id="35" name="Group 9">
            <a:extLst>
              <a:ext uri="{FF2B5EF4-FFF2-40B4-BE49-F238E27FC236}">
                <a16:creationId xmlns:a16="http://schemas.microsoft.com/office/drawing/2014/main" id="{64170F96-1FBE-00B3-34F8-76884409A524}"/>
              </a:ext>
            </a:extLst>
          </p:cNvPr>
          <p:cNvGrpSpPr/>
          <p:nvPr/>
        </p:nvGrpSpPr>
        <p:grpSpPr>
          <a:xfrm>
            <a:off x="838200" y="5056998"/>
            <a:ext cx="7507373" cy="1014793"/>
            <a:chOff x="824484" y="2175510"/>
            <a:chExt cx="6074509" cy="1014793"/>
          </a:xfrm>
        </p:grpSpPr>
        <p:sp>
          <p:nvSpPr>
            <p:cNvPr id="36" name="TextBox 7">
              <a:extLst>
                <a:ext uri="{FF2B5EF4-FFF2-40B4-BE49-F238E27FC236}">
                  <a16:creationId xmlns:a16="http://schemas.microsoft.com/office/drawing/2014/main" id="{4A3D8896-5318-5A9C-64C1-0F3C63497752}"/>
                </a:ext>
              </a:extLst>
            </p:cNvPr>
            <p:cNvSpPr/>
            <p:nvPr/>
          </p:nvSpPr>
          <p:spPr>
            <a:xfrm>
              <a:off x="824484" y="2175510"/>
              <a:ext cx="3296672" cy="528066"/>
            </a:xfrm>
            <a:prstGeom prst="rect">
              <a:avLst/>
            </a:prstGeom>
            <a:noFill/>
            <a:ln>
              <a:noFill/>
            </a:ln>
          </p:spPr>
          <p:txBody>
            <a:bodyPr wrap="none" lIns="0" tIns="0" rIns="0" bIns="0" anchor="t" anchorCtr="0">
              <a:noAutofit/>
            </a:bodyPr>
            <a:lstStyle/>
            <a:p>
              <a:pPr algn="l"/>
              <a:r>
                <a:rPr lang="zh-CN" altLang="en-US" sz="2700" dirty="0">
                  <a:solidFill>
                    <a:srgbClr val="243447"/>
                  </a:solidFill>
                  <a:latin typeface="+mn-lt"/>
                  <a:ea typeface="+mn-ea"/>
                  <a:cs typeface="Consolas"/>
                </a:rPr>
                <a:t>例如：</a:t>
              </a:r>
              <a:r>
                <a:rPr lang="en-US" sz="2700" dirty="0">
                  <a:solidFill>
                    <a:srgbClr val="243447"/>
                  </a:solidFill>
                  <a:latin typeface="Consolas"/>
                  <a:ea typeface="Consolas"/>
                  <a:cs typeface="Consolas"/>
                </a:rPr>
                <a:t>a[1] = 5 </a:t>
              </a:r>
              <a:r>
                <a:rPr lang="zh-CN" altLang="en-US" sz="2700" dirty="0">
                  <a:solidFill>
                    <a:srgbClr val="243447"/>
                  </a:solidFill>
                  <a:latin typeface="+mj-ea"/>
                  <a:ea typeface="+mj-ea"/>
                  <a:cs typeface="Consolas"/>
                </a:rPr>
                <a:t>的意义是什么？</a:t>
              </a:r>
              <a:endParaRPr lang="en-US" sz="2700" dirty="0">
                <a:solidFill>
                  <a:srgbClr val="243447"/>
                </a:solidFill>
                <a:latin typeface="Consolas"/>
                <a:ea typeface="Consolas"/>
                <a:cs typeface="Consolas"/>
              </a:endParaRPr>
            </a:p>
          </p:txBody>
        </p:sp>
        <p:sp>
          <p:nvSpPr>
            <p:cNvPr id="37" name="TextBox 8">
              <a:extLst>
                <a:ext uri="{FF2B5EF4-FFF2-40B4-BE49-F238E27FC236}">
                  <a16:creationId xmlns:a16="http://schemas.microsoft.com/office/drawing/2014/main" id="{EF8CEFB2-4E8E-782D-CAA7-E4C0D78A2599}"/>
                </a:ext>
              </a:extLst>
            </p:cNvPr>
            <p:cNvSpPr/>
            <p:nvPr/>
          </p:nvSpPr>
          <p:spPr>
            <a:xfrm>
              <a:off x="828294" y="2808922"/>
              <a:ext cx="6070699" cy="381381"/>
            </a:xfrm>
            <a:prstGeom prst="rect">
              <a:avLst/>
            </a:prstGeom>
            <a:noFill/>
            <a:ln>
              <a:noFill/>
            </a:ln>
          </p:spPr>
          <p:txBody>
            <a:bodyPr wrap="none" lIns="0" tIns="0" rIns="0" bIns="0" anchor="t" anchorCtr="0">
              <a:noAutofit/>
            </a:bodyPr>
            <a:lstStyle/>
            <a:p>
              <a:pPr algn="l"/>
              <a:r>
                <a:rPr lang="zh-CN" altLang="en-US" sz="1950" b="1" dirty="0">
                  <a:solidFill>
                    <a:srgbClr val="C00000"/>
                  </a:solidFill>
                  <a:latin typeface="Consolas"/>
                  <a:ea typeface="Microsoft YaHei"/>
                  <a:cs typeface="Consolas"/>
                </a:rPr>
                <a:t>修改</a:t>
              </a:r>
              <a:r>
                <a:rPr lang="zh-CN" sz="1950" b="1" dirty="0">
                  <a:solidFill>
                    <a:srgbClr val="C00000"/>
                  </a:solidFill>
                  <a:latin typeface="Consolas"/>
                  <a:ea typeface="Microsoft YaHei"/>
                  <a:cs typeface="Consolas"/>
                </a:rPr>
                <a:t>下标</a:t>
              </a:r>
              <a:r>
                <a:rPr lang="zh-CN" altLang="en-US" sz="1950" b="1" dirty="0">
                  <a:solidFill>
                    <a:srgbClr val="C00000"/>
                  </a:solidFill>
                  <a:latin typeface="Consolas"/>
                  <a:ea typeface="Microsoft YaHei"/>
                  <a:cs typeface="Consolas"/>
                </a:rPr>
                <a:t>为</a:t>
              </a:r>
              <a:r>
                <a:rPr lang="en-US" altLang="zh-CN" sz="1950" b="1" dirty="0">
                  <a:solidFill>
                    <a:srgbClr val="C00000"/>
                  </a:solidFill>
                  <a:latin typeface="Consolas"/>
                  <a:ea typeface="Microsoft YaHei"/>
                  <a:cs typeface="Consolas"/>
                </a:rPr>
                <a:t> </a:t>
              </a:r>
              <a:r>
                <a:rPr lang="en-US" altLang="zh-CN" sz="1950" dirty="0">
                  <a:solidFill>
                    <a:srgbClr val="243447"/>
                  </a:solidFill>
                  <a:latin typeface="Consolas"/>
                  <a:ea typeface="Microsoft YaHei"/>
                  <a:cs typeface="Consolas"/>
                </a:rPr>
                <a:t>1 </a:t>
              </a:r>
              <a:r>
                <a:rPr lang="zh-CN" altLang="en-US" sz="1950" dirty="0">
                  <a:solidFill>
                    <a:srgbClr val="243447"/>
                  </a:solidFill>
                  <a:latin typeface="Consolas"/>
                  <a:ea typeface="Microsoft YaHei"/>
                  <a:cs typeface="Consolas"/>
                </a:rPr>
                <a:t>的数值</a:t>
              </a:r>
              <a:r>
                <a:rPr lang="zh-CN" sz="1950" dirty="0">
                  <a:solidFill>
                    <a:srgbClr val="243447"/>
                  </a:solidFill>
                  <a:latin typeface="Consolas"/>
                  <a:ea typeface="Microsoft YaHei"/>
                  <a:cs typeface="Consolas"/>
                </a:rPr>
                <a:t> → 从左数第</a:t>
              </a:r>
              <a:r>
                <a:rPr lang="en-US" altLang="zh-CN" sz="1950" dirty="0">
                  <a:solidFill>
                    <a:srgbClr val="243447"/>
                  </a:solidFill>
                  <a:latin typeface="Consolas"/>
                  <a:ea typeface="Microsoft YaHei"/>
                  <a:cs typeface="Consolas"/>
                </a:rPr>
                <a:t>2</a:t>
              </a:r>
              <a:r>
                <a:rPr lang="zh-CN" sz="1950" dirty="0">
                  <a:solidFill>
                    <a:srgbClr val="243447"/>
                  </a:solidFill>
                  <a:latin typeface="Consolas"/>
                  <a:ea typeface="Microsoft YaHei"/>
                  <a:cs typeface="Consolas"/>
                </a:rPr>
                <a:t>个元素 → </a:t>
              </a:r>
              <a:r>
                <a:rPr lang="zh-CN" altLang="en-US" sz="1950" dirty="0">
                  <a:solidFill>
                    <a:srgbClr val="243447"/>
                  </a:solidFill>
                  <a:latin typeface="Consolas"/>
                  <a:ea typeface="Microsoft YaHei"/>
                  <a:cs typeface="Consolas"/>
                </a:rPr>
                <a:t>把里面的值改为</a:t>
              </a:r>
              <a:r>
                <a:rPr lang="en-US" altLang="zh-CN" sz="1950" dirty="0">
                  <a:solidFill>
                    <a:srgbClr val="243447"/>
                  </a:solidFill>
                  <a:latin typeface="Consolas"/>
                  <a:ea typeface="Microsoft YaHei"/>
                  <a:cs typeface="Consolas"/>
                </a:rPr>
                <a:t>5</a:t>
              </a:r>
              <a:r>
                <a:rPr lang="zh-CN" sz="1950" dirty="0">
                  <a:solidFill>
                    <a:srgbClr val="243447"/>
                  </a:solidFill>
                  <a:latin typeface="Consolas"/>
                  <a:ea typeface="Microsoft YaHei"/>
                  <a:cs typeface="Consolas"/>
                </a:rPr>
                <a:t>。</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35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3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a:spLocks noGrp="1"/>
          </p:cNvSpPr>
          <p:nvPr>
            <p:ph type="title"/>
          </p:nvPr>
        </p:nvSpPr>
        <p:spPr>
          <a:xfrm>
            <a:off x="826008" y="1407795"/>
            <a:ext cx="10458450" cy="469392"/>
          </a:xfrm>
          <a:prstGeom prst="rect">
            <a:avLst/>
          </a:prstGeom>
          <a:noFill/>
          <a:ln>
            <a:noFill/>
          </a:ln>
        </p:spPr>
        <p:txBody>
          <a:bodyPr wrap="none" lIns="0" tIns="0" rIns="0" bIns="0" anchor="t" anchorCtr="0">
            <a:noAutofit/>
          </a:bodyPr>
          <a:lstStyle/>
          <a:p>
            <a:pPr algn="l"/>
            <a:r>
              <a:rPr lang="zh-CN" altLang="en-US" sz="2400" b="1" dirty="0">
                <a:solidFill>
                  <a:srgbClr val="244D87"/>
                </a:solidFill>
                <a:latin typeface="Consolas"/>
                <a:ea typeface="Microsoft YaHei"/>
                <a:cs typeface="Consolas"/>
              </a:rPr>
              <a:t>通过下标运算符，</a:t>
            </a:r>
            <a:r>
              <a:rPr lang="zh-CN" sz="2400" b="1" dirty="0">
                <a:solidFill>
                  <a:srgbClr val="244D87"/>
                </a:solidFill>
                <a:latin typeface="Consolas"/>
                <a:ea typeface="Microsoft YaHei"/>
                <a:cs typeface="Consolas"/>
              </a:rPr>
              <a:t>读写数组元素，就像读写变量</a:t>
            </a:r>
            <a:r>
              <a:rPr lang="zh-CN" altLang="en-US" sz="2400" b="1" dirty="0">
                <a:solidFill>
                  <a:srgbClr val="244D87"/>
                </a:solidFill>
                <a:latin typeface="Consolas"/>
                <a:ea typeface="Microsoft YaHei"/>
                <a:cs typeface="Consolas"/>
              </a:rPr>
              <a:t>一样</a:t>
            </a:r>
            <a:endParaRPr lang="zh-CN" sz="2400" b="1" dirty="0">
              <a:solidFill>
                <a:srgbClr val="244D87"/>
              </a:solidFill>
              <a:latin typeface="Consolas"/>
              <a:ea typeface="Microsoft YaHei"/>
              <a:cs typeface="Consolas"/>
            </a:endParaRPr>
          </a:p>
        </p:txBody>
      </p:sp>
      <p:grpSp>
        <p:nvGrpSpPr>
          <p:cNvPr id="9" name="Group 9"/>
          <p:cNvGrpSpPr/>
          <p:nvPr/>
        </p:nvGrpSpPr>
        <p:grpSpPr>
          <a:xfrm>
            <a:off x="826770" y="2138362"/>
            <a:ext cx="8003286" cy="440055"/>
            <a:chOff x="826770" y="2138362"/>
            <a:chExt cx="8003286" cy="440055"/>
          </a:xfrm>
        </p:grpSpPr>
        <p:sp>
          <p:nvSpPr>
            <p:cNvPr id="7" name="TextBox 7"/>
            <p:cNvSpPr txBox="1"/>
            <p:nvPr/>
          </p:nvSpPr>
          <p:spPr>
            <a:xfrm>
              <a:off x="826770" y="2138362"/>
              <a:ext cx="2021967"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cin &gt;&gt; a[0];</a:t>
              </a:r>
            </a:p>
          </p:txBody>
        </p:sp>
        <p:sp>
          <p:nvSpPr>
            <p:cNvPr id="8" name="TextBox 8"/>
            <p:cNvSpPr/>
            <p:nvPr/>
          </p:nvSpPr>
          <p:spPr>
            <a:xfrm>
              <a:off x="4990719" y="2170748"/>
              <a:ext cx="383933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a:t>
              </a:r>
              <a:r>
                <a:rPr lang="zh-CN" altLang="en-US" sz="1950" dirty="0">
                  <a:solidFill>
                    <a:srgbClr val="243447"/>
                  </a:solidFill>
                  <a:latin typeface="Consolas"/>
                  <a:ea typeface="Microsoft YaHei"/>
                  <a:cs typeface="Consolas"/>
                </a:rPr>
                <a:t>一个数据，</a:t>
              </a:r>
              <a:r>
                <a:rPr lang="zh-CN" sz="1950" dirty="0">
                  <a:solidFill>
                    <a:srgbClr val="243447"/>
                  </a:solidFill>
                  <a:latin typeface="Consolas"/>
                  <a:ea typeface="Microsoft YaHei"/>
                  <a:cs typeface="Consolas"/>
                </a:rPr>
                <a:t>保存到</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0的位置。</a:t>
              </a:r>
            </a:p>
          </p:txBody>
        </p:sp>
      </p:grpSp>
      <p:grpSp>
        <p:nvGrpSpPr>
          <p:cNvPr id="12" name="Group 12"/>
          <p:cNvGrpSpPr/>
          <p:nvPr/>
        </p:nvGrpSpPr>
        <p:grpSpPr>
          <a:xfrm>
            <a:off x="826770" y="3100388"/>
            <a:ext cx="8576084" cy="440055"/>
            <a:chOff x="826770" y="3100388"/>
            <a:chExt cx="8576084" cy="440055"/>
          </a:xfrm>
        </p:grpSpPr>
        <p:sp>
          <p:nvSpPr>
            <p:cNvPr id="10" name="TextBox 10"/>
            <p:cNvSpPr/>
            <p:nvPr/>
          </p:nvSpPr>
          <p:spPr>
            <a:xfrm>
              <a:off x="826770" y="3100388"/>
              <a:ext cx="3810000" cy="440055"/>
            </a:xfrm>
            <a:prstGeom prst="rect">
              <a:avLst/>
            </a:prstGeom>
            <a:noFill/>
            <a:ln>
              <a:noFill/>
            </a:ln>
          </p:spPr>
          <p:txBody>
            <a:bodyPr wrap="none" lIns="0" tIns="0" rIns="0" bIns="0" anchor="t" anchorCtr="0">
              <a:noAutofit/>
            </a:bodyPr>
            <a:lstStyle/>
            <a:p>
              <a:pPr algn="l"/>
              <a:r>
                <a:rPr lang="en-US" sz="2250" dirty="0">
                  <a:solidFill>
                    <a:srgbClr val="000000"/>
                  </a:solidFill>
                  <a:latin typeface="Consolas"/>
                  <a:ea typeface="Consolas"/>
                  <a:cs typeface="Consolas"/>
                </a:rPr>
                <a:t>a[2] = 31;</a:t>
              </a:r>
            </a:p>
          </p:txBody>
        </p:sp>
        <p:sp>
          <p:nvSpPr>
            <p:cNvPr id="11" name="TextBox 11"/>
            <p:cNvSpPr/>
            <p:nvPr/>
          </p:nvSpPr>
          <p:spPr>
            <a:xfrm>
              <a:off x="4990719" y="3132772"/>
              <a:ext cx="441213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给第3个元素赋值</a:t>
              </a:r>
              <a:r>
                <a:rPr lang="en-US" altLang="zh-CN" sz="1950" dirty="0">
                  <a:solidFill>
                    <a:srgbClr val="243447"/>
                  </a:solidFill>
                  <a:latin typeface="Consolas"/>
                  <a:ea typeface="Microsoft YaHei"/>
                  <a:cs typeface="Consolas"/>
                </a:rPr>
                <a:t> 31</a:t>
              </a:r>
              <a:endParaRPr lang="zh-CN" sz="1950" dirty="0">
                <a:solidFill>
                  <a:srgbClr val="243447"/>
                </a:solidFill>
                <a:latin typeface="Consolas"/>
                <a:ea typeface="Microsoft YaHei"/>
                <a:cs typeface="Consolas"/>
              </a:endParaRPr>
            </a:p>
          </p:txBody>
        </p:sp>
      </p:grpSp>
      <p:grpSp>
        <p:nvGrpSpPr>
          <p:cNvPr id="15" name="Group 15"/>
          <p:cNvGrpSpPr/>
          <p:nvPr/>
        </p:nvGrpSpPr>
        <p:grpSpPr>
          <a:xfrm>
            <a:off x="826770" y="4081462"/>
            <a:ext cx="10355199" cy="440055"/>
            <a:chOff x="826770" y="4081462"/>
            <a:chExt cx="10355199" cy="440055"/>
          </a:xfrm>
        </p:grpSpPr>
        <p:sp>
          <p:nvSpPr>
            <p:cNvPr id="13" name="TextBox 13"/>
            <p:cNvSpPr txBox="1"/>
            <p:nvPr/>
          </p:nvSpPr>
          <p:spPr>
            <a:xfrm>
              <a:off x="826770" y="4081462"/>
              <a:ext cx="2188559"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cout &lt;&lt; a[2];</a:t>
              </a:r>
            </a:p>
          </p:txBody>
        </p:sp>
        <p:sp>
          <p:nvSpPr>
            <p:cNvPr id="14" name="TextBox 14"/>
            <p:cNvSpPr/>
            <p:nvPr/>
          </p:nvSpPr>
          <p:spPr>
            <a:xfrm>
              <a:off x="4990719" y="4113848"/>
              <a:ext cx="6191250" cy="381952"/>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读取这个元素的值，此时输出31。</a:t>
              </a:r>
            </a:p>
          </p:txBody>
        </p:sp>
      </p:grpSp>
      <p:sp>
        <p:nvSpPr>
          <p:cNvPr id="26" name="Line 2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7" name="Line 27"/>
          <p:cNvSpPr/>
          <p:nvPr/>
        </p:nvSpPr>
        <p:spPr>
          <a:xfrm>
            <a:off x="702945" y="214788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8" name="Line 28"/>
          <p:cNvSpPr/>
          <p:nvPr/>
        </p:nvSpPr>
        <p:spPr>
          <a:xfrm>
            <a:off x="702945" y="3109912"/>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9" name="Line 29"/>
          <p:cNvSpPr/>
          <p:nvPr/>
        </p:nvSpPr>
        <p:spPr>
          <a:xfrm>
            <a:off x="702945" y="409098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30" name="Line 30"/>
          <p:cNvSpPr/>
          <p:nvPr/>
        </p:nvSpPr>
        <p:spPr>
          <a:xfrm>
            <a:off x="838200" y="48346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1" name="Line 31"/>
          <p:cNvSpPr/>
          <p:nvPr/>
        </p:nvSpPr>
        <p:spPr>
          <a:xfrm>
            <a:off x="838200" y="376237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Line 30">
            <a:extLst>
              <a:ext uri="{FF2B5EF4-FFF2-40B4-BE49-F238E27FC236}">
                <a16:creationId xmlns:a16="http://schemas.microsoft.com/office/drawing/2014/main" id="{5B5B357A-11C5-FA02-4470-1B8FDAB74C44}"/>
              </a:ext>
            </a:extLst>
          </p:cNvPr>
          <p:cNvSpPr/>
          <p:nvPr/>
        </p:nvSpPr>
        <p:spPr>
          <a:xfrm>
            <a:off x="684192" y="2723626"/>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3" name="Group 15">
            <a:extLst>
              <a:ext uri="{FF2B5EF4-FFF2-40B4-BE49-F238E27FC236}">
                <a16:creationId xmlns:a16="http://schemas.microsoft.com/office/drawing/2014/main" id="{0F27225C-FFF4-C6AF-210F-27BDF5904DAB}"/>
              </a:ext>
            </a:extLst>
          </p:cNvPr>
          <p:cNvGrpSpPr/>
          <p:nvPr/>
        </p:nvGrpSpPr>
        <p:grpSpPr>
          <a:xfrm>
            <a:off x="826008" y="5224604"/>
            <a:ext cx="10355199" cy="692497"/>
            <a:chOff x="826770" y="4081462"/>
            <a:chExt cx="10355199" cy="692497"/>
          </a:xfrm>
        </p:grpSpPr>
        <p:sp>
          <p:nvSpPr>
            <p:cNvPr id="4" name="TextBox 13">
              <a:extLst>
                <a:ext uri="{FF2B5EF4-FFF2-40B4-BE49-F238E27FC236}">
                  <a16:creationId xmlns:a16="http://schemas.microsoft.com/office/drawing/2014/main" id="{0297A8B2-75B5-256A-7C6C-B5C071018D3E}"/>
                </a:ext>
              </a:extLst>
            </p:cNvPr>
            <p:cNvSpPr txBox="1"/>
            <p:nvPr/>
          </p:nvSpPr>
          <p:spPr>
            <a:xfrm>
              <a:off x="826770" y="4081462"/>
              <a:ext cx="2188559" cy="692497"/>
            </a:xfrm>
            <a:prstGeom prst="rect">
              <a:avLst/>
            </a:prstGeom>
            <a:noFill/>
            <a:ln>
              <a:noFill/>
            </a:ln>
          </p:spPr>
          <p:txBody>
            <a:bodyPr wrap="square" lIns="0" tIns="0" rIns="0" bIns="0" anchor="t" anchorCtr="0">
              <a:spAutoFit/>
            </a:bodyPr>
            <a:lstStyle/>
            <a:p>
              <a:pPr algn="l"/>
              <a:r>
                <a:rPr lang="en-US" altLang="zh-CN" sz="2250" dirty="0">
                  <a:solidFill>
                    <a:schemeClr val="dk1"/>
                  </a:solidFill>
                  <a:latin typeface="Consolas"/>
                  <a:ea typeface="Microsoft YaHei"/>
                  <a:cs typeface="+mn-cs"/>
                </a:rPr>
                <a:t>int </a:t>
              </a:r>
              <a:r>
                <a:rPr lang="en-US" altLang="zh-CN" sz="2250" dirty="0" err="1">
                  <a:solidFill>
                    <a:schemeClr val="dk1"/>
                  </a:solidFill>
                  <a:latin typeface="Consolas"/>
                  <a:ea typeface="Microsoft YaHei"/>
                  <a:cs typeface="+mn-cs"/>
                </a:rPr>
                <a:t>i</a:t>
              </a:r>
              <a:r>
                <a:rPr lang="en-US" altLang="zh-CN" sz="2250" dirty="0">
                  <a:solidFill>
                    <a:schemeClr val="dk1"/>
                  </a:solidFill>
                  <a:latin typeface="Consolas"/>
                  <a:ea typeface="Microsoft YaHei"/>
                  <a:cs typeface="+mn-cs"/>
                </a:rPr>
                <a:t> = 2;</a:t>
              </a:r>
            </a:p>
            <a:p>
              <a:pPr algn="l"/>
              <a:r>
                <a:rPr lang="zh-CN" sz="2250" dirty="0">
                  <a:solidFill>
                    <a:schemeClr val="dk1"/>
                  </a:solidFill>
                  <a:latin typeface="Consolas"/>
                  <a:ea typeface="Microsoft YaHei"/>
                  <a:cs typeface="+mn-cs"/>
                </a:rPr>
                <a:t>cout &lt;&lt; a[</a:t>
              </a:r>
              <a:r>
                <a:rPr lang="en-US" altLang="zh-CN" sz="2250" dirty="0" err="1">
                  <a:solidFill>
                    <a:schemeClr val="dk1"/>
                  </a:solidFill>
                  <a:latin typeface="Consolas"/>
                  <a:ea typeface="Microsoft YaHei"/>
                  <a:cs typeface="+mn-cs"/>
                </a:rPr>
                <a:t>i</a:t>
              </a:r>
              <a:r>
                <a:rPr lang="zh-CN" sz="2250" dirty="0">
                  <a:solidFill>
                    <a:schemeClr val="dk1"/>
                  </a:solidFill>
                  <a:latin typeface="Consolas"/>
                  <a:ea typeface="Microsoft YaHei"/>
                  <a:cs typeface="+mn-cs"/>
                </a:rPr>
                <a:t>];</a:t>
              </a:r>
            </a:p>
          </p:txBody>
        </p:sp>
        <p:sp>
          <p:nvSpPr>
            <p:cNvPr id="17" name="TextBox 14">
              <a:extLst>
                <a:ext uri="{FF2B5EF4-FFF2-40B4-BE49-F238E27FC236}">
                  <a16:creationId xmlns:a16="http://schemas.microsoft.com/office/drawing/2014/main" id="{71E4CB07-A861-CB8B-A75C-8A87E8FFC28B}"/>
                </a:ext>
              </a:extLst>
            </p:cNvPr>
            <p:cNvSpPr/>
            <p:nvPr/>
          </p:nvSpPr>
          <p:spPr>
            <a:xfrm>
              <a:off x="4990719" y="4253819"/>
              <a:ext cx="6191250" cy="381952"/>
            </a:xfrm>
            <a:prstGeom prst="rect">
              <a:avLst/>
            </a:prstGeom>
            <a:noFill/>
            <a:ln>
              <a:noFill/>
            </a:ln>
          </p:spPr>
          <p:txBody>
            <a:bodyPr wrap="none" lIns="0" tIns="0" rIns="0" bIns="0" anchor="t" anchorCtr="0">
              <a:noAutofit/>
            </a:bodyPr>
            <a:lstStyle/>
            <a:p>
              <a:r>
                <a:rPr lang="zh-CN" altLang="en-US" sz="2000" dirty="0">
                  <a:effectLst/>
                  <a:latin typeface="微软雅黑" panose="020B0503020204020204" pitchFamily="34" charset="-122"/>
                  <a:ea typeface="微软雅黑" panose="020B0503020204020204" pitchFamily="34" charset="-122"/>
                </a:rPr>
                <a:t>这里 </a:t>
              </a:r>
              <a:r>
                <a:rPr lang="en-US" altLang="zh-CN" sz="2000" dirty="0">
                  <a:solidFill>
                    <a:srgbClr val="C00000"/>
                  </a:solidFill>
                  <a:effectLst/>
                  <a:latin typeface="Consolas" panose="020B0609020204030204" pitchFamily="49" charset="0"/>
                  <a:ea typeface="微软雅黑" panose="020B0503020204020204" pitchFamily="34" charset="-122"/>
                </a:rPr>
                <a:t>a[</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等同于 </a:t>
              </a:r>
              <a:r>
                <a:rPr lang="en-US" altLang="zh-CN" sz="2000" dirty="0">
                  <a:solidFill>
                    <a:srgbClr val="C00000"/>
                  </a:solidFill>
                  <a:effectLst/>
                  <a:latin typeface="Consolas" panose="020B0609020204030204" pitchFamily="49" charset="0"/>
                  <a:ea typeface="微软雅黑" panose="020B0503020204020204" pitchFamily="34" charset="-122"/>
                </a:rPr>
                <a:t>a[2]</a:t>
              </a:r>
              <a:r>
                <a:rPr lang="zh-CN" altLang="en-US" sz="2000" dirty="0">
                  <a:effectLst/>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可以使</a:t>
              </a:r>
              <a:r>
                <a:rPr lang="zh-CN" altLang="en-US" sz="2000" dirty="0">
                  <a:effectLst/>
                  <a:latin typeface="微软雅黑" panose="020B0503020204020204" pitchFamily="34" charset="-122"/>
                  <a:ea typeface="微软雅黑" panose="020B0503020204020204" pitchFamily="34" charset="-122"/>
                </a:rPr>
                <a:t>用整型变量作为下标。</a:t>
              </a:r>
            </a:p>
          </p:txBody>
        </p:sp>
      </p:grpSp>
      <p:sp>
        <p:nvSpPr>
          <p:cNvPr id="19" name="Line 29">
            <a:extLst>
              <a:ext uri="{FF2B5EF4-FFF2-40B4-BE49-F238E27FC236}">
                <a16:creationId xmlns:a16="http://schemas.microsoft.com/office/drawing/2014/main" id="{2D3443F1-BA0E-ABD6-CE2A-66BF85F27297}"/>
              </a:ext>
            </a:extLst>
          </p:cNvPr>
          <p:cNvSpPr/>
          <p:nvPr/>
        </p:nvSpPr>
        <p:spPr>
          <a:xfrm>
            <a:off x="702183" y="5234129"/>
            <a:ext cx="45719" cy="692497"/>
          </a:xfrm>
          <a:custGeom>
            <a:avLst/>
            <a:gdLst/>
            <a:ahLst/>
            <a:cxnLst/>
            <a:rect l="l" t="t" r="r" b="b"/>
            <a:pathLst>
              <a:path w="9525" h="323850">
                <a:moveTo>
                  <a:pt x="0" y="0"/>
                </a:moveTo>
                <a:lnTo>
                  <a:pt x="0" y="32385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3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3398074" cy="36933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数组容量与实际</a:t>
            </a:r>
            <a:r>
              <a:rPr lang="zh-CN" altLang="en-US" sz="2400" b="1" dirty="0">
                <a:solidFill>
                  <a:schemeClr val="accent1"/>
                </a:solidFill>
                <a:latin typeface="Consolas"/>
                <a:ea typeface="Microsoft YaHei"/>
                <a:cs typeface="+mj-cs"/>
              </a:rPr>
              <a:t>储存</a:t>
            </a:r>
            <a:r>
              <a:rPr lang="zh-CN" sz="2400" b="1" dirty="0">
                <a:solidFill>
                  <a:schemeClr val="accent1"/>
                </a:solidFill>
                <a:latin typeface="Consolas"/>
                <a:ea typeface="Microsoft YaHei"/>
                <a:cs typeface="+mj-cs"/>
              </a:rPr>
              <a:t>个数</a:t>
            </a:r>
          </a:p>
        </p:txBody>
      </p:sp>
      <p:grpSp>
        <p:nvGrpSpPr>
          <p:cNvPr id="9" name="Group 9"/>
          <p:cNvGrpSpPr/>
          <p:nvPr/>
        </p:nvGrpSpPr>
        <p:grpSpPr>
          <a:xfrm>
            <a:off x="824483" y="2146935"/>
            <a:ext cx="9701663" cy="995744"/>
            <a:chOff x="824484" y="2146935"/>
            <a:chExt cx="6602004" cy="995744"/>
          </a:xfrm>
        </p:grpSpPr>
        <p:sp>
          <p:nvSpPr>
            <p:cNvPr id="7" name="TextBox 7"/>
            <p:cNvSpPr txBox="1"/>
            <p:nvPr/>
          </p:nvSpPr>
          <p:spPr>
            <a:xfrm>
              <a:off x="824484" y="2146935"/>
              <a:ext cx="2226450" cy="528066"/>
            </a:xfrm>
            <a:prstGeom prst="rect">
              <a:avLst/>
            </a:prstGeom>
            <a:noFill/>
            <a:ln>
              <a:noFill/>
            </a:ln>
          </p:spPr>
          <p:txBody>
            <a:bodyPr wrap="square" lIns="0" tIns="0" rIns="0" bIns="0" anchor="t" anchorCtr="0">
              <a:spAutoFit/>
            </a:bodyPr>
            <a:lstStyle/>
            <a:p>
              <a:pPr algn="l"/>
              <a:r>
                <a:rPr lang="zh-CN" sz="2700" dirty="0">
                  <a:solidFill>
                    <a:srgbClr val="0000FF"/>
                  </a:solidFill>
                  <a:latin typeface="Consolas"/>
                  <a:ea typeface="Microsoft YaHei"/>
                  <a:cs typeface="+mn-cs"/>
                </a:rPr>
                <a:t>int</a:t>
              </a:r>
              <a:r>
                <a:rPr lang="zh-CN" sz="2700" dirty="0">
                  <a:solidFill>
                    <a:schemeClr val="dk1"/>
                  </a:solidFill>
                  <a:latin typeface="Consolas"/>
                  <a:ea typeface="Microsoft YaHei"/>
                  <a:cs typeface="+mn-cs"/>
                </a:rPr>
                <a:t> a[110];</a:t>
              </a:r>
            </a:p>
          </p:txBody>
        </p:sp>
        <p:sp>
          <p:nvSpPr>
            <p:cNvPr id="8" name="TextBox 8"/>
            <p:cNvSpPr/>
            <p:nvPr/>
          </p:nvSpPr>
          <p:spPr>
            <a:xfrm>
              <a:off x="828294" y="2761298"/>
              <a:ext cx="6598194"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这个数组最多可以储存</a:t>
              </a:r>
              <a:r>
                <a:rPr lang="zh-CN" sz="1950" dirty="0">
                  <a:solidFill>
                    <a:srgbClr val="243447"/>
                  </a:solidFill>
                  <a:latin typeface="Consolas"/>
                  <a:ea typeface="Microsoft YaHei"/>
                  <a:cs typeface="Consolas"/>
                </a:rPr>
                <a:t>110个元素，合法</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为0到109。这是数组的</a:t>
              </a:r>
              <a:r>
                <a:rPr lang="zh-CN" sz="1950" b="1" dirty="0">
                  <a:solidFill>
                    <a:srgbClr val="C00000"/>
                  </a:solidFill>
                  <a:latin typeface="Consolas"/>
                  <a:ea typeface="Microsoft YaHei"/>
                  <a:cs typeface="Consolas"/>
                </a:rPr>
                <a:t>容量</a:t>
              </a:r>
              <a:r>
                <a:rPr lang="zh-CN" sz="1950" dirty="0">
                  <a:solidFill>
                    <a:srgbClr val="243447"/>
                  </a:solidFill>
                  <a:latin typeface="Consolas"/>
                  <a:ea typeface="Microsoft YaHei"/>
                  <a:cs typeface="Consolas"/>
                </a:rPr>
                <a:t>。</a:t>
              </a:r>
            </a:p>
          </p:txBody>
        </p:sp>
      </p:grpSp>
      <p:grpSp>
        <p:nvGrpSpPr>
          <p:cNvPr id="25" name="Group 25"/>
          <p:cNvGrpSpPr/>
          <p:nvPr/>
        </p:nvGrpSpPr>
        <p:grpSpPr>
          <a:xfrm>
            <a:off x="828294" y="3658548"/>
            <a:ext cx="9954006" cy="1511237"/>
            <a:chOff x="828294" y="3475672"/>
            <a:chExt cx="9954006" cy="1511237"/>
          </a:xfrm>
        </p:grpSpPr>
        <p:sp>
          <p:nvSpPr>
            <p:cNvPr id="10" name="TextBox 10"/>
            <p:cNvSpPr/>
            <p:nvPr/>
          </p:nvSpPr>
          <p:spPr>
            <a:xfrm>
              <a:off x="828294" y="3475672"/>
              <a:ext cx="7295602"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但是数组容量可以不使用完毕，例如</a:t>
              </a:r>
              <a:r>
                <a:rPr lang="zh-CN" sz="1950" dirty="0">
                  <a:solidFill>
                    <a:srgbClr val="243447"/>
                  </a:solidFill>
                  <a:latin typeface="Consolas"/>
                  <a:ea typeface="Microsoft YaHei"/>
                  <a:cs typeface="Consolas"/>
                </a:rPr>
                <a:t>本次</a:t>
              </a:r>
              <a:r>
                <a:rPr lang="zh-CN" altLang="en-US" sz="1950" dirty="0">
                  <a:solidFill>
                    <a:srgbClr val="243447"/>
                  </a:solidFill>
                  <a:cs typeface="Consolas"/>
                </a:rPr>
                <a:t>可以只输入</a:t>
              </a:r>
              <a:r>
                <a:rPr lang="zh-CN" sz="1950" dirty="0">
                  <a:solidFill>
                    <a:srgbClr val="243447"/>
                  </a:solidFill>
                  <a:latin typeface="Consolas"/>
                  <a:ea typeface="Microsoft YaHei"/>
                  <a:cs typeface="Consolas"/>
                </a:rPr>
                <a:t>5个数</a:t>
              </a:r>
              <a:r>
                <a:rPr lang="zh-CN" altLang="en-US" sz="1950" dirty="0">
                  <a:solidFill>
                    <a:srgbClr val="243447"/>
                  </a:solidFill>
                  <a:cs typeface="Consolas"/>
                </a:rPr>
                <a:t>，仅</a:t>
              </a:r>
              <a:r>
                <a:rPr lang="zh-CN" sz="1950" dirty="0">
                  <a:solidFill>
                    <a:srgbClr val="243447"/>
                  </a:solidFill>
                  <a:latin typeface="Consolas"/>
                  <a:ea typeface="Microsoft YaHei"/>
                  <a:cs typeface="Consolas"/>
                </a:rPr>
                <a:t>使用</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0到4。</a:t>
              </a:r>
            </a:p>
          </p:txBody>
        </p:sp>
        <p:sp>
          <p:nvSpPr>
            <p:cNvPr id="11" name="Rectangle 11"/>
            <p:cNvSpPr/>
            <p:nvPr/>
          </p:nvSpPr>
          <p:spPr>
            <a:xfrm>
              <a:off x="1428750" y="3933825"/>
              <a:ext cx="4762500" cy="523875"/>
            </a:xfrm>
            <a:prstGeom prst="rect">
              <a:avLst/>
            </a:prstGeom>
            <a:noFill/>
            <a:ln w="28575">
              <a:solidFill>
                <a:schemeClr val="accent1"/>
              </a:solidFill>
            </a:ln>
          </p:spPr>
        </p:sp>
        <p:sp>
          <p:nvSpPr>
            <p:cNvPr id="12" name="Rectangle 12"/>
            <p:cNvSpPr/>
            <p:nvPr/>
          </p:nvSpPr>
          <p:spPr>
            <a:xfrm>
              <a:off x="6191250" y="3933825"/>
              <a:ext cx="4591050" cy="523875"/>
            </a:xfrm>
            <a:prstGeom prst="rect">
              <a:avLst/>
            </a:prstGeom>
            <a:noFill/>
            <a:ln w="19050">
              <a:solidFill>
                <a:srgbClr val="536176"/>
              </a:solidFill>
            </a:ln>
          </p:spPr>
        </p:sp>
        <p:sp>
          <p:nvSpPr>
            <p:cNvPr id="13" name="Line 13"/>
            <p:cNvSpPr/>
            <p:nvPr/>
          </p:nvSpPr>
          <p:spPr>
            <a:xfrm>
              <a:off x="23812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4" name="Line 14"/>
            <p:cNvSpPr/>
            <p:nvPr/>
          </p:nvSpPr>
          <p:spPr>
            <a:xfrm>
              <a:off x="33337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5" name="Line 15"/>
            <p:cNvSpPr/>
            <p:nvPr/>
          </p:nvSpPr>
          <p:spPr>
            <a:xfrm>
              <a:off x="42862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6" name="Line 16"/>
            <p:cNvSpPr/>
            <p:nvPr/>
          </p:nvSpPr>
          <p:spPr>
            <a:xfrm>
              <a:off x="5238750" y="3933825"/>
              <a:ext cx="9525" cy="523875"/>
            </a:xfrm>
            <a:custGeom>
              <a:avLst/>
              <a:gdLst/>
              <a:ahLst/>
              <a:cxnLst/>
              <a:rect l="l" t="t" r="r" b="b"/>
              <a:pathLst>
                <a:path w="9525" h="523875">
                  <a:moveTo>
                    <a:pt x="0" y="0"/>
                  </a:moveTo>
                  <a:lnTo>
                    <a:pt x="0" y="523875"/>
                  </a:lnTo>
                </a:path>
              </a:pathLst>
            </a:custGeom>
            <a:noFill/>
            <a:ln w="9525">
              <a:solidFill>
                <a:schemeClr val="accent1"/>
              </a:solidFill>
            </a:ln>
          </p:spPr>
        </p:sp>
        <p:sp>
          <p:nvSpPr>
            <p:cNvPr id="17" name="TextBox 17"/>
            <p:cNvSpPr/>
            <p:nvPr/>
          </p:nvSpPr>
          <p:spPr>
            <a:xfrm>
              <a:off x="18093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8" name="TextBox 18"/>
            <p:cNvSpPr/>
            <p:nvPr/>
          </p:nvSpPr>
          <p:spPr>
            <a:xfrm>
              <a:off x="27618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9" name="TextBox 19"/>
            <p:cNvSpPr/>
            <p:nvPr/>
          </p:nvSpPr>
          <p:spPr>
            <a:xfrm>
              <a:off x="37143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20" name="TextBox 20"/>
            <p:cNvSpPr/>
            <p:nvPr/>
          </p:nvSpPr>
          <p:spPr>
            <a:xfrm>
              <a:off x="46668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21" name="TextBox 21"/>
            <p:cNvSpPr/>
            <p:nvPr/>
          </p:nvSpPr>
          <p:spPr>
            <a:xfrm>
              <a:off x="5619369" y="4075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22" name="TextBox 22"/>
            <p:cNvSpPr/>
            <p:nvPr/>
          </p:nvSpPr>
          <p:spPr>
            <a:xfrm>
              <a:off x="6934581" y="4091940"/>
              <a:ext cx="1956816"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尚未用于本次输入</a:t>
              </a:r>
            </a:p>
          </p:txBody>
        </p:sp>
        <p:sp>
          <p:nvSpPr>
            <p:cNvPr id="23" name="TextBox 23"/>
            <p:cNvSpPr/>
            <p:nvPr/>
          </p:nvSpPr>
          <p:spPr>
            <a:xfrm>
              <a:off x="1733931" y="4634865"/>
              <a:ext cx="2804922"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a[0] 到 a[4]：有效数据</a:t>
              </a:r>
            </a:p>
          </p:txBody>
        </p:sp>
        <p:sp>
          <p:nvSpPr>
            <p:cNvPr id="24" name="TextBox 24"/>
            <p:cNvSpPr/>
            <p:nvPr/>
          </p:nvSpPr>
          <p:spPr>
            <a:xfrm>
              <a:off x="6639306" y="4634865"/>
              <a:ext cx="312129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a[5] 到 a[109]：其余</a:t>
              </a:r>
              <a:r>
                <a:rPr lang="zh-CN" sz="1800" b="1" dirty="0">
                  <a:solidFill>
                    <a:srgbClr val="C00000"/>
                  </a:solidFill>
                  <a:latin typeface="Consolas"/>
                  <a:ea typeface="Microsoft YaHei"/>
                  <a:cs typeface="Consolas"/>
                </a:rPr>
                <a:t>容量</a:t>
              </a:r>
            </a:p>
          </p:txBody>
        </p:sp>
      </p:grpSp>
      <p:sp>
        <p:nvSpPr>
          <p:cNvPr id="26" name="TextBox 26"/>
          <p:cNvSpPr/>
          <p:nvPr/>
        </p:nvSpPr>
        <p:spPr>
          <a:xfrm>
            <a:off x="830082" y="5694047"/>
            <a:ext cx="10974157"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就像准备了</a:t>
            </a:r>
            <a:r>
              <a:rPr lang="en-US" sz="1950" dirty="0">
                <a:solidFill>
                  <a:srgbClr val="243447"/>
                </a:solidFill>
                <a:latin typeface="Consolas"/>
                <a:ea typeface="Consolas"/>
                <a:cs typeface="Consolas"/>
              </a:rPr>
              <a:t>110</a:t>
            </a:r>
            <a:r>
              <a:rPr lang="zh-CN" sz="1950" dirty="0">
                <a:solidFill>
                  <a:srgbClr val="243447"/>
                </a:solidFill>
                <a:latin typeface="Microsoft YaHei"/>
                <a:ea typeface="Microsoft YaHei"/>
                <a:cs typeface="Microsoft YaHei"/>
              </a:rPr>
              <a:t>个座位，这次只来了</a:t>
            </a:r>
            <a:r>
              <a:rPr lang="en-US" sz="1950" dirty="0">
                <a:solidFill>
                  <a:srgbClr val="243447"/>
                </a:solidFill>
                <a:latin typeface="Consolas"/>
                <a:ea typeface="Consolas"/>
                <a:cs typeface="Consolas"/>
              </a:rPr>
              <a:t>5</a:t>
            </a:r>
            <a:r>
              <a:rPr lang="zh-CN" sz="1950" dirty="0">
                <a:solidFill>
                  <a:srgbClr val="243447"/>
                </a:solidFill>
                <a:latin typeface="Microsoft YaHei"/>
                <a:ea typeface="Microsoft YaHei"/>
                <a:cs typeface="Microsoft YaHei"/>
              </a:rPr>
              <a:t>人。</a:t>
            </a:r>
            <a:r>
              <a:rPr lang="zh-CN" altLang="en-US" sz="1950" dirty="0">
                <a:solidFill>
                  <a:srgbClr val="243447"/>
                </a:solidFill>
                <a:latin typeface="Microsoft YaHei"/>
                <a:ea typeface="Microsoft YaHei"/>
                <a:cs typeface="Microsoft YaHei"/>
              </a:rPr>
              <a:t>所以虽然</a:t>
            </a:r>
            <a:r>
              <a:rPr lang="zh-CN" sz="1950" b="1" dirty="0">
                <a:solidFill>
                  <a:srgbClr val="C00000"/>
                </a:solidFill>
                <a:latin typeface="Microsoft YaHei"/>
                <a:ea typeface="Microsoft YaHei"/>
                <a:cs typeface="Microsoft YaHei"/>
              </a:rPr>
              <a:t>容量</a:t>
            </a:r>
            <a:r>
              <a:rPr lang="zh-CN" sz="1950" dirty="0">
                <a:solidFill>
                  <a:srgbClr val="243447"/>
                </a:solidFill>
                <a:latin typeface="Microsoft YaHei"/>
                <a:ea typeface="Microsoft YaHei"/>
                <a:cs typeface="Microsoft YaHei"/>
              </a:rPr>
              <a:t>是</a:t>
            </a:r>
            <a:r>
              <a:rPr lang="en-US" sz="1950" dirty="0">
                <a:solidFill>
                  <a:srgbClr val="243447"/>
                </a:solidFill>
                <a:latin typeface="Consolas"/>
                <a:ea typeface="Consolas"/>
                <a:cs typeface="Consolas"/>
              </a:rPr>
              <a:t>110</a:t>
            </a:r>
            <a:r>
              <a:rPr lang="zh-CN" sz="1950" dirty="0">
                <a:solidFill>
                  <a:srgbClr val="243447"/>
                </a:solidFill>
                <a:latin typeface="Microsoft YaHei"/>
                <a:ea typeface="Microsoft YaHei"/>
                <a:cs typeface="Microsoft YaHei"/>
              </a:rPr>
              <a:t>，</a:t>
            </a:r>
            <a:r>
              <a:rPr lang="zh-CN" altLang="en-US" sz="1950" dirty="0">
                <a:solidFill>
                  <a:srgbClr val="243447"/>
                </a:solidFill>
                <a:latin typeface="Microsoft YaHei"/>
                <a:ea typeface="Microsoft YaHei"/>
                <a:cs typeface="Microsoft YaHei"/>
              </a:rPr>
              <a:t>但是</a:t>
            </a:r>
            <a:r>
              <a:rPr lang="zh-CN" sz="1950" dirty="0">
                <a:solidFill>
                  <a:srgbClr val="243447"/>
                </a:solidFill>
                <a:latin typeface="Microsoft YaHei"/>
                <a:ea typeface="Microsoft YaHei"/>
                <a:cs typeface="Microsoft YaHei"/>
              </a:rPr>
              <a:t>实际</a:t>
            </a:r>
            <a:r>
              <a:rPr lang="zh-CN" altLang="en-US" sz="1950" dirty="0">
                <a:solidFill>
                  <a:srgbClr val="243447"/>
                </a:solidFill>
                <a:latin typeface="Microsoft YaHei"/>
                <a:ea typeface="Microsoft YaHei"/>
                <a:cs typeface="Microsoft YaHei"/>
              </a:rPr>
              <a:t>储存了数据</a:t>
            </a:r>
            <a:r>
              <a:rPr lang="zh-CN" sz="1950" dirty="0">
                <a:solidFill>
                  <a:srgbClr val="243447"/>
                </a:solidFill>
                <a:latin typeface="Microsoft YaHei"/>
                <a:ea typeface="Microsoft YaHei"/>
                <a:cs typeface="Microsoft YaHei"/>
              </a:rPr>
              <a:t>的只有前</a:t>
            </a:r>
            <a:r>
              <a:rPr lang="en-US" altLang="zh-CN" sz="1950" dirty="0">
                <a:solidFill>
                  <a:srgbClr val="243447"/>
                </a:solidFill>
                <a:cs typeface="Microsoft YaHei"/>
              </a:rPr>
              <a:t> 5 </a:t>
            </a:r>
            <a:r>
              <a:rPr lang="zh-CN" sz="1950" dirty="0">
                <a:solidFill>
                  <a:srgbClr val="243447"/>
                </a:solidFill>
                <a:latin typeface="Microsoft YaHei"/>
                <a:ea typeface="Microsoft YaHei"/>
                <a:cs typeface="Microsoft YaHei"/>
              </a:rPr>
              <a:t>项。</a:t>
            </a:r>
          </a:p>
        </p:txBody>
      </p:sp>
      <p:sp>
        <p:nvSpPr>
          <p:cNvPr id="49" name="Line 4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0" name="Line 50"/>
          <p:cNvSpPr/>
          <p:nvPr/>
        </p:nvSpPr>
        <p:spPr>
          <a:xfrm>
            <a:off x="700659" y="2156460"/>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51" name="Line 51"/>
          <p:cNvSpPr/>
          <p:nvPr/>
        </p:nvSpPr>
        <p:spPr>
          <a:xfrm>
            <a:off x="838200" y="343509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2" name="Line 52"/>
          <p:cNvSpPr/>
          <p:nvPr/>
        </p:nvSpPr>
        <p:spPr>
          <a:xfrm>
            <a:off x="828675" y="535552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altLang="en-US" sz="2400" b="1" dirty="0">
                <a:solidFill>
                  <a:srgbClr val="244D87"/>
                </a:solidFill>
                <a:latin typeface="Microsoft YaHei"/>
                <a:ea typeface="Microsoft YaHei"/>
                <a:cs typeface="Microsoft YaHei"/>
              </a:rPr>
              <a:t>如果</a:t>
            </a:r>
            <a:r>
              <a:rPr lang="zh-CN" sz="2400" b="1" dirty="0">
                <a:solidFill>
                  <a:srgbClr val="244D87"/>
                </a:solidFill>
                <a:latin typeface="Microsoft YaHei"/>
                <a:ea typeface="Microsoft YaHei"/>
                <a:cs typeface="Microsoft YaHei"/>
              </a:rPr>
              <a:t>数组</a:t>
            </a:r>
            <a:r>
              <a:rPr lang="zh-CN" altLang="en-US" sz="2400" b="1" dirty="0">
                <a:solidFill>
                  <a:srgbClr val="244D87"/>
                </a:solidFill>
                <a:latin typeface="Microsoft YaHei"/>
                <a:ea typeface="Microsoft YaHei"/>
                <a:cs typeface="Microsoft YaHei"/>
              </a:rPr>
              <a:t>大小只有</a:t>
            </a:r>
            <a:r>
              <a:rPr lang="en-US" sz="2400" b="1" dirty="0">
                <a:solidFill>
                  <a:srgbClr val="244D87"/>
                </a:solidFill>
                <a:latin typeface="Consolas"/>
                <a:ea typeface="Consolas"/>
                <a:cs typeface="Consolas"/>
              </a:rPr>
              <a:t> 5</a:t>
            </a:r>
            <a:r>
              <a:rPr lang="zh-CN" sz="2400" b="1" dirty="0">
                <a:solidFill>
                  <a:srgbClr val="244D87"/>
                </a:solidFill>
                <a:latin typeface="Microsoft YaHei"/>
                <a:ea typeface="Microsoft YaHei"/>
                <a:cs typeface="Microsoft YaHei"/>
              </a:rPr>
              <a:t>，</a:t>
            </a:r>
            <a:r>
              <a:rPr lang="zh-CN" altLang="en-US" sz="2400" b="1" dirty="0">
                <a:solidFill>
                  <a:srgbClr val="244D87"/>
                </a:solidFill>
                <a:latin typeface="Microsoft YaHei"/>
                <a:ea typeface="Microsoft YaHei"/>
                <a:cs typeface="Microsoft YaHei"/>
              </a:rPr>
              <a:t>可是我要</a:t>
            </a:r>
            <a:r>
              <a:rPr lang="zh-CN" sz="2400" b="1" dirty="0">
                <a:solidFill>
                  <a:srgbClr val="244D87"/>
                </a:solidFill>
                <a:latin typeface="Microsoft YaHei"/>
                <a:ea typeface="Microsoft YaHei"/>
                <a:cs typeface="Microsoft YaHei"/>
              </a:rPr>
              <a:t>访问第</a:t>
            </a:r>
            <a:r>
              <a:rPr lang="en-US" sz="2400" b="1" dirty="0">
                <a:solidFill>
                  <a:srgbClr val="244D87"/>
                </a:solidFill>
                <a:latin typeface="Consolas"/>
                <a:ea typeface="Consolas"/>
                <a:cs typeface="Consolas"/>
              </a:rPr>
              <a:t> 6 </a:t>
            </a:r>
            <a:r>
              <a:rPr lang="zh-CN" sz="2400" b="1" dirty="0">
                <a:solidFill>
                  <a:srgbClr val="244D87"/>
                </a:solidFill>
                <a:latin typeface="Microsoft YaHei"/>
                <a:ea typeface="Microsoft YaHei"/>
                <a:cs typeface="Microsoft YaHei"/>
              </a:rPr>
              <a:t>格会怎样？</a:t>
            </a:r>
          </a:p>
        </p:txBody>
      </p:sp>
      <p:grpSp>
        <p:nvGrpSpPr>
          <p:cNvPr id="9" name="Group 9"/>
          <p:cNvGrpSpPr/>
          <p:nvPr/>
        </p:nvGrpSpPr>
        <p:grpSpPr>
          <a:xfrm>
            <a:off x="824484" y="2118360"/>
            <a:ext cx="5273802" cy="976693"/>
            <a:chOff x="824484" y="2118360"/>
            <a:chExt cx="5273802" cy="976693"/>
          </a:xfrm>
        </p:grpSpPr>
        <p:sp>
          <p:nvSpPr>
            <p:cNvPr id="7" name="TextBox 7"/>
            <p:cNvSpPr txBox="1"/>
            <p:nvPr/>
          </p:nvSpPr>
          <p:spPr>
            <a:xfrm>
              <a:off x="824484" y="2118360"/>
              <a:ext cx="1826628" cy="528066"/>
            </a:xfrm>
            <a:prstGeom prst="rect">
              <a:avLst/>
            </a:prstGeom>
            <a:noFill/>
            <a:ln>
              <a:noFill/>
            </a:ln>
          </p:spPr>
          <p:txBody>
            <a:bodyPr wrap="square" lIns="0" tIns="0" rIns="0" bIns="0" anchor="t" anchorCtr="0">
              <a:spAutoFit/>
            </a:bodyPr>
            <a:lstStyle/>
            <a:p>
              <a:pPr algn="l"/>
              <a:r>
                <a:rPr lang="zh-CN" sz="2700" dirty="0">
                  <a:solidFill>
                    <a:schemeClr val="dk1"/>
                  </a:solidFill>
                  <a:latin typeface="Consolas"/>
                  <a:ea typeface="Microsoft YaHei"/>
                  <a:cs typeface="+mn-cs"/>
                </a:rPr>
                <a:t>int a[5];</a:t>
              </a:r>
            </a:p>
          </p:txBody>
        </p:sp>
        <p:sp>
          <p:nvSpPr>
            <p:cNvPr id="8" name="TextBox 8"/>
            <p:cNvSpPr/>
            <p:nvPr/>
          </p:nvSpPr>
          <p:spPr>
            <a:xfrm>
              <a:off x="828294" y="2713672"/>
              <a:ext cx="526999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能访问</a:t>
              </a:r>
              <a:r>
                <a:rPr lang="zh-CN" altLang="en-US" sz="1950" dirty="0">
                  <a:solidFill>
                    <a:srgbClr val="243447"/>
                  </a:solidFill>
                  <a:latin typeface="Consolas"/>
                  <a:ea typeface="Microsoft YaHei"/>
                  <a:cs typeface="Consolas"/>
                </a:rPr>
                <a:t>只有</a:t>
              </a:r>
              <a:r>
                <a:rPr lang="zh-CN" sz="1950" dirty="0">
                  <a:solidFill>
                    <a:srgbClr val="243447"/>
                  </a:solidFill>
                  <a:latin typeface="Consolas"/>
                  <a:ea typeface="Microsoft YaHei"/>
                  <a:cs typeface="Consolas"/>
                </a:rPr>
                <a:t>：a[0]、a[1]、a[2]、a[3]、a[4]。</a:t>
              </a:r>
            </a:p>
          </p:txBody>
        </p:sp>
      </p:grpSp>
      <p:grpSp>
        <p:nvGrpSpPr>
          <p:cNvPr id="12" name="Group 12"/>
          <p:cNvGrpSpPr/>
          <p:nvPr/>
        </p:nvGrpSpPr>
        <p:grpSpPr>
          <a:xfrm>
            <a:off x="826770" y="3667053"/>
            <a:ext cx="10221858" cy="899541"/>
            <a:chOff x="826770" y="3595688"/>
            <a:chExt cx="8489061" cy="899541"/>
          </a:xfrm>
        </p:grpSpPr>
        <p:sp>
          <p:nvSpPr>
            <p:cNvPr id="10" name="TextBox 10"/>
            <p:cNvSpPr/>
            <p:nvPr/>
          </p:nvSpPr>
          <p:spPr>
            <a:xfrm>
              <a:off x="826770" y="3595688"/>
              <a:ext cx="5866381" cy="440055"/>
            </a:xfrm>
            <a:prstGeom prst="rect">
              <a:avLst/>
            </a:prstGeom>
            <a:noFill/>
            <a:ln>
              <a:noFill/>
            </a:ln>
          </p:spPr>
          <p:txBody>
            <a:bodyPr wrap="none" lIns="0" tIns="0" rIns="0" bIns="0" anchor="t" anchorCtr="0">
              <a:noAutofit/>
            </a:bodyPr>
            <a:lstStyle/>
            <a:p>
              <a:pPr algn="l"/>
              <a:r>
                <a:rPr lang="zh-CN" altLang="en-US" sz="2250" dirty="0">
                  <a:solidFill>
                    <a:srgbClr val="243447"/>
                  </a:solidFill>
                  <a:latin typeface="Consolas"/>
                  <a:ea typeface="Microsoft YaHei"/>
                  <a:cs typeface="Consolas"/>
                </a:rPr>
                <a:t>如果要访问 </a:t>
              </a:r>
              <a:r>
                <a:rPr lang="zh-CN" sz="2250" dirty="0">
                  <a:solidFill>
                    <a:srgbClr val="243447"/>
                  </a:solidFill>
                  <a:latin typeface="Consolas"/>
                  <a:ea typeface="Microsoft YaHei"/>
                  <a:cs typeface="Consolas"/>
                </a:rPr>
                <a:t>a[-1] 和 a[5] </a:t>
              </a:r>
              <a:r>
                <a:rPr lang="zh-CN" altLang="en-US" sz="2250" dirty="0">
                  <a:solidFill>
                    <a:srgbClr val="243447"/>
                  </a:solidFill>
                  <a:latin typeface="Consolas"/>
                  <a:ea typeface="Microsoft YaHei"/>
                  <a:cs typeface="Consolas"/>
                </a:rPr>
                <a:t>：这种行为属于下标</a:t>
              </a:r>
              <a:r>
                <a:rPr lang="zh-CN" sz="2250" dirty="0">
                  <a:solidFill>
                    <a:srgbClr val="243447"/>
                  </a:solidFill>
                  <a:latin typeface="Consolas"/>
                  <a:ea typeface="Microsoft YaHei"/>
                  <a:cs typeface="Consolas"/>
                </a:rPr>
                <a:t>越界。</a:t>
              </a:r>
            </a:p>
          </p:txBody>
        </p:sp>
        <p:sp>
          <p:nvSpPr>
            <p:cNvPr id="11" name="TextBox 11"/>
            <p:cNvSpPr/>
            <p:nvPr/>
          </p:nvSpPr>
          <p:spPr>
            <a:xfrm>
              <a:off x="828294" y="4113848"/>
              <a:ext cx="8487537"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因为这些下标</a:t>
              </a:r>
              <a:r>
                <a:rPr lang="zh-CN" sz="1950" dirty="0">
                  <a:solidFill>
                    <a:srgbClr val="243447"/>
                  </a:solidFill>
                  <a:latin typeface="Consolas"/>
                  <a:ea typeface="Microsoft YaHei"/>
                  <a:cs typeface="Consolas"/>
                </a:rPr>
                <a:t>不属于这个数组。</a:t>
              </a:r>
              <a:r>
                <a:rPr lang="zh-CN" altLang="en-US" sz="1950" dirty="0">
                  <a:solidFill>
                    <a:srgbClr val="243447"/>
                  </a:solidFill>
                  <a:latin typeface="Consolas"/>
                  <a:ea typeface="Microsoft YaHei"/>
                  <a:cs typeface="Consolas"/>
                </a:rPr>
                <a:t>虽然编译器可以</a:t>
              </a:r>
              <a:r>
                <a:rPr lang="zh-CN" sz="1950" dirty="0">
                  <a:solidFill>
                    <a:srgbClr val="243447"/>
                  </a:solidFill>
                  <a:latin typeface="Consolas"/>
                  <a:ea typeface="Microsoft YaHei"/>
                  <a:cs typeface="Consolas"/>
                </a:rPr>
                <a:t>编译通过、</a:t>
              </a:r>
              <a:r>
                <a:rPr lang="zh-CN" altLang="en-US" sz="1950" dirty="0">
                  <a:solidFill>
                    <a:srgbClr val="243447"/>
                  </a:solidFill>
                  <a:latin typeface="Consolas"/>
                  <a:ea typeface="Microsoft YaHei"/>
                  <a:cs typeface="Consolas"/>
                </a:rPr>
                <a:t>但是</a:t>
              </a:r>
              <a:r>
                <a:rPr lang="zh-CN" sz="1950" dirty="0">
                  <a:solidFill>
                    <a:srgbClr val="243447"/>
                  </a:solidFill>
                  <a:latin typeface="Consolas"/>
                  <a:ea typeface="Microsoft YaHei"/>
                  <a:cs typeface="Consolas"/>
                </a:rPr>
                <a:t>写法</a:t>
              </a:r>
              <a:r>
                <a:rPr lang="zh-CN" altLang="en-US" sz="1950" dirty="0">
                  <a:solidFill>
                    <a:srgbClr val="243447"/>
                  </a:solidFill>
                  <a:latin typeface="Consolas"/>
                  <a:ea typeface="Microsoft YaHei"/>
                  <a:cs typeface="Consolas"/>
                </a:rPr>
                <a:t>是错误的！</a:t>
              </a:r>
              <a:endParaRPr lang="zh-CN" sz="1950" dirty="0">
                <a:solidFill>
                  <a:srgbClr val="243447"/>
                </a:solidFill>
                <a:latin typeface="Consolas"/>
                <a:ea typeface="Microsoft YaHei"/>
                <a:cs typeface="Consolas"/>
              </a:endParaRPr>
            </a:p>
          </p:txBody>
        </p:sp>
      </p:grpSp>
      <p:grpSp>
        <p:nvGrpSpPr>
          <p:cNvPr id="16" name="Group 16"/>
          <p:cNvGrpSpPr/>
          <p:nvPr/>
        </p:nvGrpSpPr>
        <p:grpSpPr>
          <a:xfrm>
            <a:off x="828605" y="5264895"/>
            <a:ext cx="8414060" cy="790955"/>
            <a:chOff x="828294" y="5123498"/>
            <a:chExt cx="7696295" cy="790955"/>
          </a:xfrm>
        </p:grpSpPr>
        <p:sp>
          <p:nvSpPr>
            <p:cNvPr id="13" name="TextBox 13"/>
            <p:cNvSpPr/>
            <p:nvPr/>
          </p:nvSpPr>
          <p:spPr>
            <a:xfrm>
              <a:off x="828294" y="5123498"/>
              <a:ext cx="5880164"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数组下标</a:t>
              </a:r>
              <a:r>
                <a:rPr lang="zh-CN" sz="1950" dirty="0">
                  <a:solidFill>
                    <a:srgbClr val="243447"/>
                  </a:solidFill>
                  <a:latin typeface="Consolas"/>
                  <a:ea typeface="Microsoft YaHei"/>
                  <a:cs typeface="Consolas"/>
                </a:rPr>
                <a:t>越界属于未定义行为：C++ 不保证它会怎样运行。</a:t>
              </a:r>
            </a:p>
          </p:txBody>
        </p:sp>
        <p:sp>
          <p:nvSpPr>
            <p:cNvPr id="14" name="TextBox 14"/>
            <p:cNvSpPr/>
            <p:nvPr/>
          </p:nvSpPr>
          <p:spPr>
            <a:xfrm>
              <a:off x="828294" y="5533072"/>
              <a:ext cx="7696295"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不保证最终读取出来的数值究竟是什么数值，甚至还有可能造成程序闪退。</a:t>
              </a:r>
              <a:endParaRPr lang="zh-CN" sz="1950" dirty="0">
                <a:solidFill>
                  <a:srgbClr val="243447"/>
                </a:solidFill>
                <a:latin typeface="Consolas"/>
                <a:ea typeface="Microsoft YaHei"/>
                <a:cs typeface="Consolas"/>
              </a:endParaRP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0659" y="2127885"/>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25" name="Line 25"/>
          <p:cNvSpPr/>
          <p:nvPr/>
        </p:nvSpPr>
        <p:spPr>
          <a:xfrm>
            <a:off x="838200" y="482376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6" name="Line 26"/>
          <p:cNvSpPr/>
          <p:nvPr/>
        </p:nvSpPr>
        <p:spPr>
          <a:xfrm>
            <a:off x="838200" y="328822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输入数据到数组中</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 name="文本框 2">
            <a:extLst>
              <a:ext uri="{FF2B5EF4-FFF2-40B4-BE49-F238E27FC236}">
                <a16:creationId xmlns:a16="http://schemas.microsoft.com/office/drawing/2014/main" id="{C398EF99-CABC-F0FE-0841-AB42EACA5960}"/>
              </a:ext>
            </a:extLst>
          </p:cNvPr>
          <p:cNvSpPr txBox="1"/>
          <p:nvPr/>
        </p:nvSpPr>
        <p:spPr>
          <a:xfrm>
            <a:off x="778170" y="1951298"/>
            <a:ext cx="10517644" cy="961289"/>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现在我们已经学会了如何使用数组准备好七个位置来存放一周的气温了，那么现在要通过 </a:t>
            </a:r>
            <a:r>
              <a:rPr lang="en-US" altLang="zh-CN" sz="2000" dirty="0" err="1">
                <a:effectLst/>
                <a:latin typeface="+mn-lt"/>
                <a:ea typeface="微软雅黑" panose="020B0503020204020204" pitchFamily="34" charset="-122"/>
              </a:rPr>
              <a:t>cin</a:t>
            </a:r>
            <a:r>
              <a:rPr lang="en-US" altLang="zh-CN" sz="2000" dirty="0">
                <a:effectLst/>
                <a:latin typeface="+mn-lt"/>
                <a:ea typeface="微软雅黑" panose="020B0503020204020204" pitchFamily="34" charset="-122"/>
              </a:rPr>
              <a:t> </a:t>
            </a:r>
            <a:r>
              <a:rPr lang="zh-CN" altLang="en-US" sz="2000" dirty="0">
                <a:effectLst/>
                <a:latin typeface="+mn-lt"/>
                <a:ea typeface="微软雅黑" panose="020B0503020204020204" pitchFamily="34" charset="-122"/>
              </a:rPr>
              <a:t>输入把七天的气温依次放进数组中。</a:t>
            </a:r>
          </a:p>
        </p:txBody>
      </p:sp>
      <p:sp>
        <p:nvSpPr>
          <p:cNvPr id="4" name="文本框 3">
            <a:extLst>
              <a:ext uri="{FF2B5EF4-FFF2-40B4-BE49-F238E27FC236}">
                <a16:creationId xmlns:a16="http://schemas.microsoft.com/office/drawing/2014/main" id="{481B7332-2094-C79D-ECFC-A680908CEE33}"/>
              </a:ext>
            </a:extLst>
          </p:cNvPr>
          <p:cNvSpPr txBox="1"/>
          <p:nvPr/>
        </p:nvSpPr>
        <p:spPr>
          <a:xfrm>
            <a:off x="4960062" y="3109127"/>
            <a:ext cx="1536514" cy="43601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00"/>
                </a:solidFill>
                <a:latin typeface="Consolas" panose="020B0609020204030204" pitchFamily="49" charset="0"/>
              </a:rPr>
              <a:t>int a[7];</a:t>
            </a:r>
            <a:endParaRPr lang="zh-CN" altLang="en-US" sz="2000" dirty="0">
              <a:solidFill>
                <a:srgbClr val="000000"/>
              </a:solidFill>
              <a:latin typeface="Consolas" panose="020B0609020204030204" pitchFamily="49" charset="0"/>
            </a:endParaRPr>
          </a:p>
        </p:txBody>
      </p:sp>
      <p:sp>
        <p:nvSpPr>
          <p:cNvPr id="21" name="文本框 20">
            <a:extLst>
              <a:ext uri="{FF2B5EF4-FFF2-40B4-BE49-F238E27FC236}">
                <a16:creationId xmlns:a16="http://schemas.microsoft.com/office/drawing/2014/main" id="{A7F1F2BB-1691-3B1D-92C1-9F63CB95F4AD}"/>
              </a:ext>
            </a:extLst>
          </p:cNvPr>
          <p:cNvSpPr txBox="1"/>
          <p:nvPr/>
        </p:nvSpPr>
        <p:spPr>
          <a:xfrm>
            <a:off x="826008" y="3807115"/>
            <a:ext cx="5601555" cy="400110"/>
          </a:xfrm>
          <a:prstGeom prst="rect">
            <a:avLst/>
          </a:prstGeom>
          <a:no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那么周一的气温应该存在哪里？如何进行存放？</a:t>
            </a:r>
          </a:p>
        </p:txBody>
      </p:sp>
      <p:sp>
        <p:nvSpPr>
          <p:cNvPr id="22" name="文本框 21">
            <a:extLst>
              <a:ext uri="{FF2B5EF4-FFF2-40B4-BE49-F238E27FC236}">
                <a16:creationId xmlns:a16="http://schemas.microsoft.com/office/drawing/2014/main" id="{4BCB3B5E-7DAB-ABF1-10C1-F14D0138133A}"/>
              </a:ext>
            </a:extLst>
          </p:cNvPr>
          <p:cNvSpPr txBox="1"/>
          <p:nvPr/>
        </p:nvSpPr>
        <p:spPr>
          <a:xfrm>
            <a:off x="4724708" y="4334225"/>
            <a:ext cx="2007221" cy="43601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a[0];</a:t>
            </a:r>
            <a:endParaRPr lang="zh-CN" altLang="en-US" sz="2000" dirty="0">
              <a:solidFill>
                <a:srgbClr val="000000"/>
              </a:solidFill>
              <a:latin typeface="Consolas" panose="020B0609020204030204" pitchFamily="49" charset="0"/>
            </a:endParaRPr>
          </a:p>
        </p:txBody>
      </p:sp>
      <p:sp>
        <p:nvSpPr>
          <p:cNvPr id="24" name="文本框 23">
            <a:extLst>
              <a:ext uri="{FF2B5EF4-FFF2-40B4-BE49-F238E27FC236}">
                <a16:creationId xmlns:a16="http://schemas.microsoft.com/office/drawing/2014/main" id="{29405D69-F401-CAE1-F74D-2E320D0094FE}"/>
              </a:ext>
            </a:extLst>
          </p:cNvPr>
          <p:cNvSpPr txBox="1"/>
          <p:nvPr/>
        </p:nvSpPr>
        <p:spPr>
          <a:xfrm>
            <a:off x="909320" y="5492353"/>
            <a:ext cx="2659070" cy="400110"/>
          </a:xfrm>
          <a:prstGeom prst="rect">
            <a:avLst/>
          </a:prstGeom>
          <a:no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那周二呢？周三呢？</a:t>
            </a:r>
          </a:p>
        </p:txBody>
      </p:sp>
      <p:sp>
        <p:nvSpPr>
          <p:cNvPr id="25" name="文本框 24">
            <a:extLst>
              <a:ext uri="{FF2B5EF4-FFF2-40B4-BE49-F238E27FC236}">
                <a16:creationId xmlns:a16="http://schemas.microsoft.com/office/drawing/2014/main" id="{EDB1170A-AE12-F746-791E-FC19EE9C55B1}"/>
              </a:ext>
            </a:extLst>
          </p:cNvPr>
          <p:cNvSpPr txBox="1"/>
          <p:nvPr/>
        </p:nvSpPr>
        <p:spPr>
          <a:xfrm>
            <a:off x="3781161" y="5240220"/>
            <a:ext cx="5901535" cy="105157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a[0];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a[1];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a[2];	</a:t>
            </a:r>
          </a:p>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a[3];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a[4];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a[5];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a[6];</a:t>
            </a:r>
            <a:endParaRPr lang="zh-CN" altLang="en-US" sz="2000" dirty="0">
              <a:solidFill>
                <a:srgbClr val="000000"/>
              </a:solidFill>
              <a:latin typeface="Consolas" panose="020B0609020204030204" pitchFamily="49" charset="0"/>
            </a:endParaRPr>
          </a:p>
        </p:txBody>
      </p:sp>
      <p:sp>
        <p:nvSpPr>
          <p:cNvPr id="26" name="Line 26">
            <a:extLst>
              <a:ext uri="{FF2B5EF4-FFF2-40B4-BE49-F238E27FC236}">
                <a16:creationId xmlns:a16="http://schemas.microsoft.com/office/drawing/2014/main" id="{025E149E-957C-C7FF-A4A6-2E9E3556F974}"/>
              </a:ext>
            </a:extLst>
          </p:cNvPr>
          <p:cNvSpPr/>
          <p:nvPr/>
        </p:nvSpPr>
        <p:spPr>
          <a:xfrm>
            <a:off x="857250" y="370735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7" name="Line 26">
            <a:extLst>
              <a:ext uri="{FF2B5EF4-FFF2-40B4-BE49-F238E27FC236}">
                <a16:creationId xmlns:a16="http://schemas.microsoft.com/office/drawing/2014/main" id="{893E79A3-EEF7-055F-3FC5-B41DFD2C1405}"/>
              </a:ext>
            </a:extLst>
          </p:cNvPr>
          <p:cNvSpPr/>
          <p:nvPr/>
        </p:nvSpPr>
        <p:spPr>
          <a:xfrm>
            <a:off x="818128" y="492752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输入数据到数组中</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xmlns:a16="http://schemas.microsoft.com/office/drawing/2014/main" id="{B8B1446C-4D48-F005-6785-D2E3B87CF20D}"/>
              </a:ext>
            </a:extLst>
          </p:cNvPr>
          <p:cNvSpPr txBox="1"/>
          <p:nvPr/>
        </p:nvSpPr>
        <p:spPr>
          <a:xfrm>
            <a:off x="826008" y="1919256"/>
            <a:ext cx="10675527" cy="1888530"/>
          </a:xfrm>
          <a:prstGeom prst="rect">
            <a:avLst/>
          </a:prstGeom>
          <a:no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在这些</a:t>
            </a:r>
            <a:r>
              <a:rPr lang="zh-CN" altLang="en-US" sz="2000" dirty="0">
                <a:latin typeface="微软雅黑" panose="020B0503020204020204" pitchFamily="34" charset="-122"/>
                <a:ea typeface="微软雅黑" panose="020B0503020204020204" pitchFamily="34" charset="-122"/>
              </a:rPr>
              <a:t>输入的</a:t>
            </a:r>
            <a:r>
              <a:rPr lang="zh-CN" altLang="en-US" sz="2000" dirty="0">
                <a:effectLst/>
                <a:latin typeface="微软雅黑" panose="020B0503020204020204" pitchFamily="34" charset="-122"/>
                <a:ea typeface="微软雅黑" panose="020B0503020204020204" pitchFamily="34" charset="-122"/>
              </a:rPr>
              <a:t>代码中：哪些部分相同？又是哪个部分一直在变化？</a:t>
            </a:r>
          </a:p>
          <a:p>
            <a:pPr>
              <a:lnSpc>
                <a:spcPct val="150000"/>
              </a:lnSpc>
            </a:pPr>
            <a:r>
              <a:rPr lang="zh-CN" altLang="en-US" sz="2000" dirty="0">
                <a:effectLst/>
                <a:latin typeface="微软雅黑" panose="020B0503020204020204" pitchFamily="34" charset="-122"/>
                <a:ea typeface="微软雅黑" panose="020B0503020204020204" pitchFamily="34" charset="-122"/>
              </a:rPr>
              <a:t>可以发现：</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都在执行输入操作，都是 </a:t>
            </a:r>
            <a:r>
              <a:rPr lang="en-US" altLang="zh-CN" sz="2000" dirty="0" err="1">
                <a:solidFill>
                  <a:srgbClr val="C00000"/>
                </a:solidFill>
                <a:effectLst/>
                <a:latin typeface="Consolas" panose="020B0609020204030204" pitchFamily="49" charset="0"/>
                <a:ea typeface="微软雅黑" panose="020B0503020204020204" pitchFamily="34" charset="-122"/>
              </a:rPr>
              <a:t>cin</a:t>
            </a:r>
            <a:r>
              <a:rPr lang="en-US" altLang="zh-CN" sz="2000" dirty="0">
                <a:solidFill>
                  <a:srgbClr val="C00000"/>
                </a:solidFill>
                <a:effectLst/>
                <a:latin typeface="Consolas" panose="020B0609020204030204" pitchFamily="49" charset="0"/>
                <a:ea typeface="微软雅黑" panose="020B0503020204020204" pitchFamily="34" charset="-122"/>
              </a:rPr>
              <a:t> &gt;&gt; a[</a:t>
            </a:r>
            <a:r>
              <a:rPr lang="zh-CN" altLang="en-US" sz="2000" dirty="0">
                <a:solidFill>
                  <a:srgbClr val="C00000"/>
                </a:solidFill>
                <a:effectLst/>
                <a:latin typeface="Consolas" panose="020B0609020204030204" pitchFamily="49" charset="0"/>
                <a:ea typeface="微软雅黑" panose="020B0503020204020204" pitchFamily="34" charset="-122"/>
              </a:rPr>
              <a:t>某个下标</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只有方括号里的下标在变化，依次是 </a:t>
            </a:r>
            <a:r>
              <a:rPr lang="en-US" altLang="zh-CN" sz="2000" b="1" dirty="0">
                <a:solidFill>
                  <a:srgbClr val="C00000"/>
                </a:solidFill>
                <a:effectLst/>
                <a:latin typeface="Consolas" panose="020B0609020204030204" pitchFamily="49" charset="0"/>
                <a:ea typeface="微软雅黑" panose="020B0503020204020204" pitchFamily="34" charset="-122"/>
              </a:rPr>
              <a:t>0</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1</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2</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3</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4</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5</a:t>
            </a:r>
            <a:r>
              <a:rPr lang="zh-CN" altLang="en-US" sz="2000" b="1" dirty="0">
                <a:solidFill>
                  <a:srgbClr val="C00000"/>
                </a:solidFill>
                <a:effectLst/>
                <a:latin typeface="Consolas" panose="020B0609020204030204" pitchFamily="49" charset="0"/>
                <a:ea typeface="微软雅黑" panose="020B0503020204020204" pitchFamily="34" charset="-122"/>
              </a:rPr>
              <a:t>、</a:t>
            </a:r>
            <a:r>
              <a:rPr lang="en-US" altLang="zh-CN" sz="2000" b="1" dirty="0">
                <a:solidFill>
                  <a:srgbClr val="C00000"/>
                </a:solidFill>
                <a:effectLst/>
                <a:latin typeface="Consolas" panose="020B0609020204030204" pitchFamily="49" charset="0"/>
                <a:ea typeface="微软雅黑" panose="020B0503020204020204" pitchFamily="34" charset="-122"/>
              </a:rPr>
              <a:t>6</a:t>
            </a:r>
            <a:r>
              <a:rPr lang="zh-CN" altLang="en-US" sz="2000" dirty="0">
                <a:effectLst/>
                <a:latin typeface="微软雅黑" panose="020B0503020204020204" pitchFamily="34" charset="-122"/>
                <a:ea typeface="微软雅黑" panose="020B0503020204020204" pitchFamily="34" charset="-122"/>
              </a:rPr>
              <a:t>。</a:t>
            </a:r>
          </a:p>
        </p:txBody>
      </p:sp>
      <p:sp>
        <p:nvSpPr>
          <p:cNvPr id="8" name="文本框 7">
            <a:extLst>
              <a:ext uri="{FF2B5EF4-FFF2-40B4-BE49-F238E27FC236}">
                <a16:creationId xmlns:a16="http://schemas.microsoft.com/office/drawing/2014/main" id="{D3D3A796-164F-14FE-AE4E-6D703A817E1C}"/>
              </a:ext>
            </a:extLst>
          </p:cNvPr>
          <p:cNvSpPr txBox="1"/>
          <p:nvPr/>
        </p:nvSpPr>
        <p:spPr>
          <a:xfrm>
            <a:off x="4406294" y="4851060"/>
            <a:ext cx="2110478" cy="43601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0" name="文本框 9">
            <a:extLst>
              <a:ext uri="{FF2B5EF4-FFF2-40B4-BE49-F238E27FC236}">
                <a16:creationId xmlns:a16="http://schemas.microsoft.com/office/drawing/2014/main" id="{53D416C9-BB88-8082-B1ED-2258A08F4B40}"/>
              </a:ext>
            </a:extLst>
          </p:cNvPr>
          <p:cNvSpPr txBox="1"/>
          <p:nvPr/>
        </p:nvSpPr>
        <p:spPr>
          <a:xfrm>
            <a:off x="822579" y="3964117"/>
            <a:ext cx="10470642" cy="961289"/>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既然只有下标在变化，我们可以用一个变量 </a:t>
            </a:r>
            <a:r>
              <a:rPr kumimoji="0" lang="en-US" altLang="zh-CN" sz="2000" b="0" i="0" u="none" strike="noStrike" kern="1200" cap="none" spc="0" normalizeH="0" baseline="0" noProof="0" dirty="0" err="1">
                <a:ln>
                  <a:noFill/>
                </a:ln>
                <a:solidFill>
                  <a:srgbClr val="C00000"/>
                </a:solidFill>
                <a:effectLst/>
                <a:uLnTx/>
                <a:uFillTx/>
                <a:latin typeface="+mn-lt"/>
                <a:ea typeface="微软雅黑" panose="020B0503020204020204" pitchFamily="34" charset="-122"/>
              </a:rPr>
              <a:t>i</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 表示下标，让它从</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0</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依次变到</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6</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于是可以先写出核心语句：</a:t>
            </a:r>
          </a:p>
        </p:txBody>
      </p:sp>
      <p:sp>
        <p:nvSpPr>
          <p:cNvPr id="11" name="Line 29">
            <a:extLst>
              <a:ext uri="{FF2B5EF4-FFF2-40B4-BE49-F238E27FC236}">
                <a16:creationId xmlns:a16="http://schemas.microsoft.com/office/drawing/2014/main" id="{7909EBE3-BDDD-BA75-1044-64C098D8E467}"/>
              </a:ext>
            </a:extLst>
          </p:cNvPr>
          <p:cNvSpPr/>
          <p:nvPr/>
        </p:nvSpPr>
        <p:spPr>
          <a:xfrm>
            <a:off x="815721" y="3884166"/>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3" name="文本框 12">
            <a:extLst>
              <a:ext uri="{FF2B5EF4-FFF2-40B4-BE49-F238E27FC236}">
                <a16:creationId xmlns:a16="http://schemas.microsoft.com/office/drawing/2014/main" id="{2C81560D-FDF0-C07B-8AAA-D65192AF4F2D}"/>
              </a:ext>
            </a:extLst>
          </p:cNvPr>
          <p:cNvSpPr txBox="1"/>
          <p:nvPr/>
        </p:nvSpPr>
        <p:spPr>
          <a:xfrm>
            <a:off x="815721" y="5372982"/>
            <a:ext cx="10543775" cy="961289"/>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当 </a:t>
            </a:r>
            <a:r>
              <a:rPr lang="en-US" altLang="zh-CN" sz="2000" dirty="0" err="1">
                <a:solidFill>
                  <a:srgbClr val="C00000"/>
                </a:solidFill>
                <a:effectLst/>
                <a:latin typeface="+mn-lt"/>
                <a:ea typeface="微软雅黑" panose="020B0503020204020204" pitchFamily="34" charset="-122"/>
              </a:rPr>
              <a:t>i</a:t>
            </a:r>
            <a:r>
              <a:rPr lang="zh-CN" altLang="en-US" sz="2000" dirty="0">
                <a:effectLst/>
                <a:latin typeface="+mn-lt"/>
                <a:ea typeface="微软雅黑" panose="020B0503020204020204" pitchFamily="34" charset="-122"/>
              </a:rPr>
              <a:t> 是</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，这句就把输入的数存进 </a:t>
            </a:r>
            <a:r>
              <a:rPr lang="en-US" altLang="zh-CN" sz="2000" dirty="0">
                <a:solidFill>
                  <a:srgbClr val="C00000"/>
                </a:solidFill>
                <a:effectLst/>
                <a:latin typeface="+mn-lt"/>
                <a:ea typeface="微软雅黑" panose="020B0503020204020204" pitchFamily="34" charset="-122"/>
              </a:rPr>
              <a:t>a[0]</a:t>
            </a:r>
            <a:r>
              <a:rPr lang="zh-CN" altLang="en-US" sz="2000" dirty="0">
                <a:effectLst/>
                <a:latin typeface="+mn-lt"/>
                <a:ea typeface="微软雅黑" panose="020B0503020204020204" pitchFamily="34" charset="-122"/>
              </a:rPr>
              <a:t>；当 </a:t>
            </a:r>
            <a:r>
              <a:rPr lang="en-US" altLang="zh-CN" sz="2000" dirty="0" err="1">
                <a:solidFill>
                  <a:srgbClr val="C00000"/>
                </a:solidFill>
                <a:effectLst/>
                <a:latin typeface="+mn-lt"/>
                <a:ea typeface="微软雅黑" panose="020B0503020204020204" pitchFamily="34" charset="-122"/>
              </a:rPr>
              <a:t>i</a:t>
            </a:r>
            <a:r>
              <a:rPr lang="zh-CN" altLang="en-US" sz="2000" dirty="0">
                <a:effectLst/>
                <a:latin typeface="+mn-lt"/>
                <a:ea typeface="微软雅黑" panose="020B0503020204020204" pitchFamily="34" charset="-122"/>
              </a:rPr>
              <a:t> 是</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，就存进 </a:t>
            </a:r>
            <a:r>
              <a:rPr lang="en-US" altLang="zh-CN" sz="2000" dirty="0">
                <a:solidFill>
                  <a:srgbClr val="C00000"/>
                </a:solidFill>
                <a:effectLst/>
                <a:latin typeface="+mn-lt"/>
                <a:ea typeface="微软雅黑" panose="020B0503020204020204" pitchFamily="34" charset="-122"/>
              </a:rPr>
              <a:t>a[1]</a:t>
            </a:r>
            <a:r>
              <a:rPr lang="zh-CN" altLang="en-US" sz="2000" dirty="0">
                <a:effectLst/>
                <a:latin typeface="+mn-lt"/>
                <a:ea typeface="微软雅黑" panose="020B0503020204020204" pitchFamily="34" charset="-122"/>
              </a:rPr>
              <a:t>。</a:t>
            </a:r>
            <a:endParaRPr lang="en-US" altLang="zh-CN" sz="2000" dirty="0">
              <a:effectLst/>
              <a:latin typeface="+mn-lt"/>
              <a:ea typeface="微软雅黑" panose="020B0503020204020204" pitchFamily="34" charset="-122"/>
            </a:endParaRPr>
          </a:p>
          <a:p>
            <a:pPr>
              <a:lnSpc>
                <a:spcPct val="150000"/>
              </a:lnSpc>
            </a:pPr>
            <a:r>
              <a:rPr lang="en-US" altLang="zh-CN" sz="2000" b="1" dirty="0" err="1">
                <a:solidFill>
                  <a:srgbClr val="C00000"/>
                </a:solidFill>
                <a:effectLst/>
                <a:latin typeface="+mn-lt"/>
                <a:ea typeface="微软雅黑" panose="020B0503020204020204" pitchFamily="34" charset="-122"/>
              </a:rPr>
              <a:t>i</a:t>
            </a:r>
            <a:r>
              <a:rPr lang="zh-CN" altLang="en-US" sz="2000" b="1" dirty="0">
                <a:effectLst/>
                <a:latin typeface="+mn-lt"/>
                <a:ea typeface="微软雅黑" panose="020B0503020204020204" pitchFamily="34" charset="-122"/>
              </a:rPr>
              <a:t> 决定这次存到哪个位置，而 </a:t>
            </a:r>
            <a:r>
              <a:rPr lang="en-US" altLang="zh-CN" sz="2000" b="1" dirty="0" err="1">
                <a:effectLst/>
                <a:latin typeface="+mn-lt"/>
                <a:ea typeface="微软雅黑" panose="020B0503020204020204" pitchFamily="34" charset="-122"/>
              </a:rPr>
              <a:t>cin</a:t>
            </a:r>
            <a:r>
              <a:rPr lang="en-US" altLang="zh-CN" sz="2000" b="1" dirty="0">
                <a:effectLst/>
                <a:latin typeface="+mn-lt"/>
                <a:ea typeface="微软雅黑" panose="020B0503020204020204" pitchFamily="34" charset="-122"/>
              </a:rPr>
              <a:t> </a:t>
            </a:r>
            <a:r>
              <a:rPr lang="zh-CN" altLang="en-US" sz="2000" b="1" dirty="0">
                <a:effectLst/>
                <a:latin typeface="+mn-lt"/>
                <a:ea typeface="微软雅黑" panose="020B0503020204020204" pitchFamily="34" charset="-122"/>
              </a:rPr>
              <a:t>输入的数决定这个位置里保存什么值。</a:t>
            </a:r>
            <a:endParaRPr lang="zh-CN" altLang="en-US" sz="2000" dirty="0">
              <a:effectLst/>
              <a:latin typeface="+mn-lt"/>
              <a:ea typeface="微软雅黑" panose="020B0503020204020204" pitchFamily="34" charset="-122"/>
            </a:endParaRPr>
          </a:p>
        </p:txBody>
      </p:sp>
    </p:spTree>
    <p:extLst>
      <p:ext uri="{BB962C8B-B14F-4D97-AF65-F5344CB8AC3E}">
        <p14:creationId xmlns:p14="http://schemas.microsoft.com/office/powerpoint/2010/main" val="3915382819"/>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输入数据到数组中</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xmlns:a16="http://schemas.microsoft.com/office/drawing/2014/main" id="{B8B1446C-4D48-F005-6785-D2E3B87CF20D}"/>
              </a:ext>
            </a:extLst>
          </p:cNvPr>
          <p:cNvSpPr txBox="1"/>
          <p:nvPr/>
        </p:nvSpPr>
        <p:spPr>
          <a:xfrm>
            <a:off x="819150" y="1957909"/>
            <a:ext cx="10675527" cy="503536"/>
          </a:xfrm>
          <a:prstGeom prst="rect">
            <a:avLst/>
          </a:prstGeom>
          <a:noFill/>
        </p:spPr>
        <p:txBody>
          <a:bodyPr wrap="square">
            <a:spAutoFit/>
          </a:bodyPr>
          <a:lstStyle/>
          <a:p>
            <a:pPr>
              <a:lnSpc>
                <a:spcPct val="150000"/>
              </a:lnSpc>
              <a:buClr>
                <a:srgbClr val="000000"/>
              </a:buClr>
            </a:pP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用一个变量 </a:t>
            </a:r>
            <a:r>
              <a:rPr kumimoji="0" lang="en-US" altLang="zh-CN" sz="2000" b="0" i="0" u="none" strike="noStrike" kern="1200" cap="none" spc="0" normalizeH="0" baseline="0" noProof="0" dirty="0" err="1">
                <a:ln>
                  <a:noFill/>
                </a:ln>
                <a:solidFill>
                  <a:srgbClr val="C00000"/>
                </a:solidFill>
                <a:effectLst/>
                <a:uLnTx/>
                <a:uFillTx/>
                <a:latin typeface="+mn-lt"/>
                <a:ea typeface="微软雅黑" panose="020B0503020204020204" pitchFamily="34" charset="-122"/>
              </a:rPr>
              <a:t>i</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 表示下标，让它从</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0</a:t>
            </a:r>
            <a:r>
              <a:rPr kumimoji="0" lang="zh-CN" altLang="en-US"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依次变到</a:t>
            </a:r>
            <a:r>
              <a:rPr kumimoji="0" lang="en-US" altLang="zh-CN" sz="2000" b="0" i="0" u="none" strike="noStrike" kern="1200" cap="none" spc="0" normalizeH="0" baseline="0" noProof="0" dirty="0">
                <a:ln>
                  <a:noFill/>
                </a:ln>
                <a:solidFill>
                  <a:srgbClr val="000000"/>
                </a:solidFill>
                <a:effectLst/>
                <a:uLnTx/>
                <a:uFillTx/>
                <a:latin typeface="+mn-lt"/>
                <a:ea typeface="微软雅黑" panose="020B0503020204020204" pitchFamily="34" charset="-122"/>
              </a:rPr>
              <a:t>6</a:t>
            </a:r>
            <a:r>
              <a:rPr lang="zh-CN" altLang="en-US" sz="2000" dirty="0">
                <a:effectLst/>
                <a:latin typeface="微软雅黑" panose="020B0503020204020204" pitchFamily="34" charset="-122"/>
                <a:ea typeface="微软雅黑" panose="020B0503020204020204" pitchFamily="34" charset="-122"/>
              </a:rPr>
              <a:t>。那么也就可以</a:t>
            </a:r>
            <a:r>
              <a:rPr lang="zh-CN" altLang="en-US" sz="2000" dirty="0">
                <a:latin typeface="微软雅黑" panose="020B0503020204020204" pitchFamily="34" charset="-122"/>
                <a:ea typeface="微软雅黑" panose="020B0503020204020204" pitchFamily="34" charset="-122"/>
              </a:rPr>
              <a:t>通过 </a:t>
            </a:r>
            <a:r>
              <a:rPr lang="en-US" altLang="zh-CN" sz="2000" b="1" dirty="0">
                <a:solidFill>
                  <a:srgbClr val="C00000"/>
                </a:solidFill>
                <a:latin typeface="+mn-lt"/>
                <a:ea typeface="微软雅黑" panose="020B0503020204020204" pitchFamily="34" charset="-122"/>
              </a:rPr>
              <a:t>for </a:t>
            </a:r>
            <a:r>
              <a:rPr lang="zh-CN" altLang="en-US" sz="2000" dirty="0">
                <a:latin typeface="微软雅黑" panose="020B0503020204020204" pitchFamily="34" charset="-122"/>
                <a:ea typeface="微软雅黑" panose="020B0503020204020204" pitchFamily="34" charset="-122"/>
              </a:rPr>
              <a:t>循环来完成：</a:t>
            </a:r>
            <a:endParaRPr lang="zh-CN" altLang="en-US" sz="2000" dirty="0">
              <a:effectLst/>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D5106BC6-D544-7968-610E-9BF3386C84E0}"/>
              </a:ext>
            </a:extLst>
          </p:cNvPr>
          <p:cNvSpPr txBox="1"/>
          <p:nvPr/>
        </p:nvSpPr>
        <p:spPr>
          <a:xfrm>
            <a:off x="3611414" y="2609392"/>
            <a:ext cx="4515593" cy="1925464"/>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a:solidFill>
                  <a:srgbClr val="000000"/>
                </a:solidFill>
                <a:latin typeface="Consolas" panose="020B0609020204030204" pitchFamily="49" charset="0"/>
              </a:rPr>
              <a:t>int a[7];</a:t>
            </a:r>
            <a:endParaRPr lang="nn-NO" altLang="zh-CN" sz="2000" dirty="0">
              <a:solidFill>
                <a:srgbClr val="0000FF"/>
              </a:solidFill>
              <a:latin typeface="Consolas" panose="020B0609020204030204" pitchFamily="49" charset="0"/>
            </a:endParaRPr>
          </a:p>
          <a:p>
            <a:pPr>
              <a:lnSpc>
                <a:spcPct val="150000"/>
              </a:lnSpc>
            </a:pPr>
            <a:r>
              <a:rPr lang="nn-NO" altLang="zh-CN" sz="2000" dirty="0">
                <a:solidFill>
                  <a:srgbClr val="0000FF"/>
                </a:solidFill>
                <a:latin typeface="Consolas" panose="020B0609020204030204" pitchFamily="49" charset="0"/>
              </a:rPr>
              <a:t>for</a:t>
            </a:r>
            <a:r>
              <a:rPr lang="nn-NO" altLang="zh-CN" sz="2000" dirty="0">
                <a:solidFill>
                  <a:srgbClr val="000000"/>
                </a:solidFill>
                <a:latin typeface="Consolas" panose="020B0609020204030204" pitchFamily="49" charset="0"/>
              </a:rPr>
              <a:t> (int i = </a:t>
            </a:r>
            <a:r>
              <a:rPr lang="nn-NO" altLang="zh-CN" sz="2000" dirty="0">
                <a:solidFill>
                  <a:srgbClr val="098658"/>
                </a:solidFill>
                <a:latin typeface="Consolas" panose="020B0609020204030204" pitchFamily="49" charset="0"/>
              </a:rPr>
              <a:t>0</a:t>
            </a:r>
            <a:r>
              <a:rPr lang="nn-NO" altLang="zh-CN" sz="2000" dirty="0">
                <a:solidFill>
                  <a:srgbClr val="000000"/>
                </a:solidFill>
                <a:latin typeface="Consolas" panose="020B0609020204030204" pitchFamily="49" charset="0"/>
              </a:rPr>
              <a:t>; i &lt; </a:t>
            </a:r>
            <a:r>
              <a:rPr lang="nn-NO" altLang="zh-CN" sz="2000" dirty="0">
                <a:solidFill>
                  <a:srgbClr val="098658"/>
                </a:solidFill>
                <a:latin typeface="Consolas" panose="020B0609020204030204" pitchFamily="49" charset="0"/>
              </a:rPr>
              <a:t>7</a:t>
            </a:r>
            <a:r>
              <a:rPr lang="nn-NO" altLang="zh-CN" sz="2000" dirty="0">
                <a:solidFill>
                  <a:srgbClr val="000000"/>
                </a:solidFill>
                <a:latin typeface="Consolas" panose="020B0609020204030204" pitchFamily="49" charset="0"/>
              </a:rPr>
              <a:t>; i++) {</a:t>
            </a:r>
          </a:p>
          <a:p>
            <a:pPr>
              <a:lnSpc>
                <a:spcPct val="150000"/>
              </a:lnSpc>
            </a:pPr>
            <a:r>
              <a:rPr lang="nn-NO" altLang="zh-CN" sz="2000" dirty="0">
                <a:solidFill>
                  <a:srgbClr val="000000"/>
                </a:solidFill>
                <a:latin typeface="Consolas" panose="020B0609020204030204" pitchFamily="49" charset="0"/>
              </a:rPr>
              <a:t>    cin &gt;&gt; a[i];</a:t>
            </a:r>
          </a:p>
          <a:p>
            <a:pPr>
              <a:lnSpc>
                <a:spcPct val="150000"/>
              </a:lnSpc>
            </a:pPr>
            <a:r>
              <a:rPr lang="nn-NO"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4" name="文本框 3">
            <a:extLst>
              <a:ext uri="{FF2B5EF4-FFF2-40B4-BE49-F238E27FC236}">
                <a16:creationId xmlns:a16="http://schemas.microsoft.com/office/drawing/2014/main" id="{AE9FA78F-8495-44FA-37B0-81DD402FC2D8}"/>
              </a:ext>
            </a:extLst>
          </p:cNvPr>
          <p:cNvSpPr txBox="1"/>
          <p:nvPr/>
        </p:nvSpPr>
        <p:spPr>
          <a:xfrm>
            <a:off x="819150" y="4633510"/>
            <a:ext cx="10477500" cy="965201"/>
          </a:xfrm>
          <a:prstGeom prst="rect">
            <a:avLst/>
          </a:prstGeom>
          <a:noFill/>
        </p:spPr>
        <p:txBody>
          <a:bodyPr wrap="square">
            <a:spAutoFit/>
          </a:bodyPr>
          <a:lstStyle/>
          <a:p>
            <a:pPr>
              <a:lnSpc>
                <a:spcPct val="150000"/>
              </a:lnSpc>
            </a:pPr>
            <a:r>
              <a:rPr lang="en-US" altLang="zh-CN" sz="2000" dirty="0">
                <a:solidFill>
                  <a:srgbClr val="C00000"/>
                </a:solidFill>
                <a:effectLst/>
                <a:latin typeface="+mn-lt"/>
                <a:ea typeface="微软雅黑" panose="020B0503020204020204" pitchFamily="34" charset="-122"/>
              </a:rPr>
              <a:t>int </a:t>
            </a:r>
            <a:r>
              <a:rPr lang="en-US" altLang="zh-CN" sz="2000" dirty="0" err="1">
                <a:solidFill>
                  <a:srgbClr val="C00000"/>
                </a:solidFill>
                <a:effectLst/>
                <a:latin typeface="+mn-lt"/>
                <a:ea typeface="微软雅黑" panose="020B0503020204020204" pitchFamily="34" charset="-122"/>
              </a:rPr>
              <a:t>i</a:t>
            </a:r>
            <a:r>
              <a:rPr lang="en-US" altLang="zh-CN" sz="2000" dirty="0">
                <a:solidFill>
                  <a:srgbClr val="C00000"/>
                </a:solidFill>
                <a:effectLst/>
                <a:latin typeface="+mn-lt"/>
                <a:ea typeface="微软雅黑" panose="020B0503020204020204" pitchFamily="34" charset="-122"/>
              </a:rPr>
              <a:t> = 0</a:t>
            </a:r>
            <a:r>
              <a:rPr lang="zh-CN" altLang="en-US" sz="2000" dirty="0">
                <a:effectLst/>
                <a:latin typeface="+mn-lt"/>
                <a:ea typeface="微软雅黑" panose="020B0503020204020204" pitchFamily="34" charset="-122"/>
              </a:rPr>
              <a:t>，从下标</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开始；</a:t>
            </a:r>
            <a:r>
              <a:rPr lang="en-US" altLang="zh-CN" sz="2000" dirty="0" err="1">
                <a:solidFill>
                  <a:srgbClr val="C00000"/>
                </a:solidFill>
                <a:effectLst/>
                <a:latin typeface="+mn-lt"/>
                <a:ea typeface="微软雅黑" panose="020B0503020204020204" pitchFamily="34" charset="-122"/>
              </a:rPr>
              <a:t>i</a:t>
            </a:r>
            <a:r>
              <a:rPr lang="en-US" altLang="zh-CN" sz="2000" dirty="0">
                <a:solidFill>
                  <a:srgbClr val="C00000"/>
                </a:solidFill>
                <a:effectLst/>
                <a:latin typeface="+mn-lt"/>
                <a:ea typeface="微软雅黑" panose="020B0503020204020204" pitchFamily="34" charset="-122"/>
              </a:rPr>
              <a:t> &lt; 7</a:t>
            </a:r>
            <a:r>
              <a:rPr lang="zh-CN" altLang="en-US" sz="2000" dirty="0">
                <a:effectLst/>
                <a:latin typeface="+mn-lt"/>
                <a:ea typeface="微软雅黑" panose="020B0503020204020204" pitchFamily="34" charset="-122"/>
              </a:rPr>
              <a:t>，只要下标还小于</a:t>
            </a:r>
            <a:r>
              <a:rPr lang="en-US" altLang="zh-CN" sz="2000" dirty="0">
                <a:effectLst/>
                <a:latin typeface="+mn-lt"/>
                <a:ea typeface="微软雅黑" panose="020B0503020204020204" pitchFamily="34" charset="-122"/>
              </a:rPr>
              <a:t>7</a:t>
            </a:r>
            <a:r>
              <a:rPr lang="zh-CN" altLang="en-US" sz="2000" dirty="0">
                <a:effectLst/>
                <a:latin typeface="+mn-lt"/>
                <a:ea typeface="微软雅黑" panose="020B0503020204020204" pitchFamily="34" charset="-122"/>
              </a:rPr>
              <a:t>，就继续输入；等于 </a:t>
            </a:r>
            <a:r>
              <a:rPr lang="en-US" altLang="zh-CN" sz="2000" dirty="0">
                <a:effectLst/>
                <a:latin typeface="+mn-lt"/>
                <a:ea typeface="微软雅黑" panose="020B0503020204020204" pitchFamily="34" charset="-122"/>
              </a:rPr>
              <a:t>7 </a:t>
            </a:r>
            <a:r>
              <a:rPr lang="zh-CN" altLang="en-US" sz="2000" dirty="0">
                <a:latin typeface="+mn-lt"/>
                <a:ea typeface="微软雅黑" panose="020B0503020204020204" pitchFamily="34" charset="-122"/>
              </a:rPr>
              <a:t>时，循环结束。循环体中</a:t>
            </a:r>
            <a:r>
              <a:rPr lang="zh-CN" altLang="en-US" sz="2000" dirty="0">
                <a:effectLst/>
                <a:latin typeface="+mn-lt"/>
                <a:ea typeface="微软雅黑" panose="020B0503020204020204" pitchFamily="34" charset="-122"/>
              </a:rPr>
              <a:t>每输入一个数，执行一次 </a:t>
            </a:r>
            <a:r>
              <a:rPr lang="en-US" altLang="zh-CN" sz="2000" dirty="0" err="1">
                <a:solidFill>
                  <a:srgbClr val="C00000"/>
                </a:solidFill>
                <a:effectLst/>
                <a:latin typeface="+mn-lt"/>
                <a:ea typeface="微软雅黑" panose="020B0503020204020204" pitchFamily="34" charset="-122"/>
              </a:rPr>
              <a:t>i</a:t>
            </a:r>
            <a:r>
              <a:rPr lang="en-US" altLang="zh-CN" sz="2000" dirty="0">
                <a:solidFill>
                  <a:srgbClr val="C00000"/>
                </a:solidFill>
                <a:effectLst/>
                <a:latin typeface="+mn-lt"/>
                <a:ea typeface="微软雅黑" panose="020B0503020204020204" pitchFamily="34" charset="-122"/>
              </a:rPr>
              <a:t>++</a:t>
            </a:r>
            <a:r>
              <a:rPr lang="zh-CN" altLang="en-US" sz="2000" dirty="0">
                <a:effectLst/>
                <a:latin typeface="+mn-lt"/>
                <a:ea typeface="微软雅黑" panose="020B0503020204020204" pitchFamily="34" charset="-122"/>
              </a:rPr>
              <a:t>，让下标增加</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，那么下一次就会存到后一个位置。</a:t>
            </a:r>
          </a:p>
        </p:txBody>
      </p:sp>
      <p:sp>
        <p:nvSpPr>
          <p:cNvPr id="9" name="Line 36">
            <a:extLst>
              <a:ext uri="{FF2B5EF4-FFF2-40B4-BE49-F238E27FC236}">
                <a16:creationId xmlns:a16="http://schemas.microsoft.com/office/drawing/2014/main" id="{8C3F18DD-4E1C-A108-1EC5-C0846DE9628D}"/>
              </a:ext>
            </a:extLst>
          </p:cNvPr>
          <p:cNvSpPr/>
          <p:nvPr/>
        </p:nvSpPr>
        <p:spPr>
          <a:xfrm>
            <a:off x="826008" y="567705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2" name="文本框 11">
            <a:extLst>
              <a:ext uri="{FF2B5EF4-FFF2-40B4-BE49-F238E27FC236}">
                <a16:creationId xmlns:a16="http://schemas.microsoft.com/office/drawing/2014/main" id="{9458A493-238A-6BA6-D649-B0238E2D0B29}"/>
              </a:ext>
            </a:extLst>
          </p:cNvPr>
          <p:cNvSpPr txBox="1"/>
          <p:nvPr/>
        </p:nvSpPr>
        <p:spPr>
          <a:xfrm>
            <a:off x="826008" y="5791331"/>
            <a:ext cx="10477500" cy="504562"/>
          </a:xfrm>
          <a:prstGeom prst="rect">
            <a:avLst/>
          </a:prstGeom>
          <a:noFill/>
        </p:spPr>
        <p:txBody>
          <a:bodyPr wrap="square">
            <a:spAutoFit/>
          </a:bodyPr>
          <a:lstStyle/>
          <a:p>
            <a:pPr>
              <a:lnSpc>
                <a:spcPct val="150000"/>
              </a:lnSpc>
            </a:pPr>
            <a:r>
              <a:rPr lang="zh-CN" altLang="en-US" sz="2000" b="1" dirty="0">
                <a:effectLst/>
                <a:latin typeface="+mn-lt"/>
                <a:ea typeface="微软雅黑" panose="020B0503020204020204" pitchFamily="34" charset="-122"/>
              </a:rPr>
              <a:t>那如果要储存 </a:t>
            </a:r>
            <a:r>
              <a:rPr lang="en-US" altLang="zh-CN" sz="2000" b="1" dirty="0">
                <a:effectLst/>
                <a:latin typeface="+mn-lt"/>
                <a:ea typeface="微软雅黑" panose="020B0503020204020204" pitchFamily="34" charset="-122"/>
              </a:rPr>
              <a:t>10 </a:t>
            </a:r>
            <a:r>
              <a:rPr lang="zh-CN" altLang="en-US" sz="2000" b="1" dirty="0">
                <a:effectLst/>
                <a:latin typeface="+mn-lt"/>
                <a:ea typeface="微软雅黑" panose="020B0503020204020204" pitchFamily="34" charset="-122"/>
              </a:rPr>
              <a:t>个数字应该怎么修改程序？ 如果要储存 </a:t>
            </a:r>
            <a:r>
              <a:rPr lang="en-US" altLang="zh-CN" sz="2000" b="1" dirty="0">
                <a:effectLst/>
                <a:latin typeface="+mn-lt"/>
                <a:ea typeface="微软雅黑" panose="020B0503020204020204" pitchFamily="34" charset="-122"/>
              </a:rPr>
              <a:t>n </a:t>
            </a:r>
            <a:r>
              <a:rPr lang="zh-CN" altLang="en-US" sz="2000" b="1" dirty="0">
                <a:effectLst/>
                <a:latin typeface="+mn-lt"/>
                <a:ea typeface="微软雅黑" panose="020B0503020204020204" pitchFamily="34" charset="-122"/>
              </a:rPr>
              <a:t>个数字呢？</a:t>
            </a:r>
          </a:p>
        </p:txBody>
      </p:sp>
    </p:spTree>
    <p:extLst>
      <p:ext uri="{BB962C8B-B14F-4D97-AF65-F5344CB8AC3E}">
        <p14:creationId xmlns:p14="http://schemas.microsoft.com/office/powerpoint/2010/main" val="3312200357"/>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270223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遍历数组</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xmlns:a16="http://schemas.microsoft.com/office/drawing/2014/main" id="{B8B1446C-4D48-F005-6785-D2E3B87CF20D}"/>
              </a:ext>
            </a:extLst>
          </p:cNvPr>
          <p:cNvSpPr txBox="1"/>
          <p:nvPr/>
        </p:nvSpPr>
        <p:spPr>
          <a:xfrm>
            <a:off x="819150" y="1957909"/>
            <a:ext cx="10675527" cy="1884618"/>
          </a:xfrm>
          <a:prstGeom prst="rect">
            <a:avLst/>
          </a:prstGeom>
          <a:no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按顺序逐个访问数组元素的过程，通常称为</a:t>
            </a:r>
            <a:r>
              <a:rPr lang="zh-CN" altLang="en-US" sz="2000" b="1" dirty="0">
                <a:effectLst/>
                <a:latin typeface="微软雅黑" panose="020B0503020204020204" pitchFamily="34" charset="-122"/>
                <a:ea typeface="微软雅黑" panose="020B0503020204020204" pitchFamily="34" charset="-122"/>
              </a:rPr>
              <a:t>遍历</a:t>
            </a:r>
            <a:r>
              <a:rPr lang="zh-CN" altLang="en-US"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遍历负责把每个元素依次取出来，但是</a:t>
            </a:r>
            <a:r>
              <a:rPr lang="zh-CN" altLang="en-US" sz="2000" dirty="0">
                <a:latin typeface="+mn-lt"/>
                <a:ea typeface="微软雅黑" panose="020B0503020204020204" pitchFamily="34" charset="-122"/>
              </a:rPr>
              <a:t>在遍历访问数组元素前，一定要确保该位置已经正确储存了数据，如果没有储存却依旧访问值，那么访问得到的将会是随机值。</a:t>
            </a:r>
            <a:endParaRPr lang="zh-CN" altLang="en-US" sz="2000" dirty="0">
              <a:effectLst/>
              <a:latin typeface="+mn-lt"/>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对于输出、求和、计数、找最大值的这些需求，都要先遍历数组。</a:t>
            </a:r>
          </a:p>
        </p:txBody>
      </p:sp>
      <p:sp>
        <p:nvSpPr>
          <p:cNvPr id="2" name="文本框 1">
            <a:extLst>
              <a:ext uri="{FF2B5EF4-FFF2-40B4-BE49-F238E27FC236}">
                <a16:creationId xmlns:a16="http://schemas.microsoft.com/office/drawing/2014/main" id="{D5106BC6-D544-7968-610E-9BF3386C84E0}"/>
              </a:ext>
            </a:extLst>
          </p:cNvPr>
          <p:cNvSpPr txBox="1"/>
          <p:nvPr/>
        </p:nvSpPr>
        <p:spPr>
          <a:xfrm>
            <a:off x="4554158" y="4186842"/>
            <a:ext cx="6909296" cy="2161233"/>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dirty="0">
                <a:solidFill>
                  <a:srgbClr val="0000FF"/>
                </a:solidFill>
                <a:latin typeface="Consolas" panose="020B0609020204030204" pitchFamily="49" charset="0"/>
              </a:rPr>
              <a:t>int </a:t>
            </a:r>
            <a:r>
              <a:rPr lang="en-US" altLang="zh-CN" dirty="0" err="1">
                <a:latin typeface="Consolas" panose="020B0609020204030204" pitchFamily="49" charset="0"/>
              </a:rPr>
              <a:t>arr</a:t>
            </a:r>
            <a:r>
              <a:rPr lang="en-US" altLang="zh-CN" dirty="0">
                <a:latin typeface="Consolas" panose="020B0609020204030204" pitchFamily="49" charset="0"/>
              </a:rPr>
              <a:t>[7]; </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这里假设其中已经储存好了数值</a:t>
            </a:r>
            <a:endParaRPr lang="nn-NO" altLang="zh-CN" b="1" dirty="0">
              <a:solidFill>
                <a:srgbClr val="098658"/>
              </a:solidFill>
              <a:latin typeface="Consolas" panose="020B0609020204030204" pitchFamily="49" charset="0"/>
            </a:endParaRPr>
          </a:p>
          <a:p>
            <a:pPr>
              <a:lnSpc>
                <a:spcPct val="150000"/>
              </a:lnSpc>
            </a:pPr>
            <a:r>
              <a:rPr lang="nn-NO" altLang="zh-CN" dirty="0">
                <a:solidFill>
                  <a:srgbClr val="0000FF"/>
                </a:solidFill>
                <a:latin typeface="Consolas" panose="020B0609020204030204" pitchFamily="49" charset="0"/>
              </a:rPr>
              <a:t>for</a:t>
            </a:r>
            <a:r>
              <a:rPr lang="nn-NO" altLang="zh-CN" dirty="0">
                <a:solidFill>
                  <a:srgbClr val="000000"/>
                </a:solidFill>
                <a:latin typeface="Consolas" panose="020B0609020204030204" pitchFamily="49" charset="0"/>
              </a:rPr>
              <a:t> (int i = </a:t>
            </a:r>
            <a:r>
              <a:rPr lang="nn-NO" altLang="zh-CN" dirty="0">
                <a:solidFill>
                  <a:srgbClr val="098658"/>
                </a:solidFill>
                <a:latin typeface="Consolas" panose="020B0609020204030204" pitchFamily="49" charset="0"/>
              </a:rPr>
              <a:t>0</a:t>
            </a:r>
            <a:r>
              <a:rPr lang="nn-NO" altLang="zh-CN" dirty="0">
                <a:solidFill>
                  <a:srgbClr val="000000"/>
                </a:solidFill>
                <a:latin typeface="Consolas" panose="020B0609020204030204" pitchFamily="49" charset="0"/>
              </a:rPr>
              <a:t>; i &lt; </a:t>
            </a:r>
            <a:r>
              <a:rPr lang="nn-NO" altLang="zh-CN" dirty="0">
                <a:solidFill>
                  <a:srgbClr val="098658"/>
                </a:solidFill>
                <a:latin typeface="Consolas" panose="020B0609020204030204" pitchFamily="49" charset="0"/>
              </a:rPr>
              <a:t>7</a:t>
            </a:r>
            <a:r>
              <a:rPr lang="nn-NO" altLang="zh-CN" dirty="0">
                <a:solidFill>
                  <a:srgbClr val="000000"/>
                </a:solidFill>
                <a:latin typeface="Consolas" panose="020B0609020204030204" pitchFamily="49" charset="0"/>
              </a:rPr>
              <a:t>; i++) {</a:t>
            </a:r>
          </a:p>
          <a:p>
            <a:pPr>
              <a:lnSpc>
                <a:spcPct val="150000"/>
              </a:lnSpc>
            </a:pPr>
            <a:r>
              <a:rPr lang="nn-NO" altLang="zh-CN" dirty="0">
                <a:solidFill>
                  <a:srgbClr val="000000"/>
                </a:solidFill>
                <a:latin typeface="Consolas" panose="020B0609020204030204" pitchFamily="49" charset="0"/>
              </a:rPr>
              <a:t>    </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在这里就可以通过 </a:t>
            </a:r>
            <a:r>
              <a:rPr lang="en-US" altLang="zh-CN" b="1" dirty="0">
                <a:solidFill>
                  <a:srgbClr val="098658"/>
                </a:solidFill>
                <a:latin typeface="Consolas" panose="020B0609020204030204" pitchFamily="49" charset="0"/>
              </a:rPr>
              <a:t>a[</a:t>
            </a:r>
            <a:r>
              <a:rPr lang="en-US" altLang="zh-CN" b="1" dirty="0" err="1">
                <a:solidFill>
                  <a:srgbClr val="098658"/>
                </a:solidFill>
                <a:latin typeface="Consolas" panose="020B0609020204030204" pitchFamily="49" charset="0"/>
              </a:rPr>
              <a:t>i</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对数组中第 </a:t>
            </a:r>
            <a:r>
              <a:rPr lang="en-US" altLang="zh-CN" b="1" dirty="0" err="1">
                <a:solidFill>
                  <a:srgbClr val="098658"/>
                </a:solidFill>
                <a:latin typeface="Consolas" panose="020B0609020204030204" pitchFamily="49" charset="0"/>
              </a:rPr>
              <a:t>i</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个元素进行访问</a:t>
            </a:r>
            <a:endParaRPr lang="nn-NO" altLang="zh-CN" dirty="0">
              <a:solidFill>
                <a:srgbClr val="000000"/>
              </a:solidFill>
              <a:latin typeface="Consolas" panose="020B0609020204030204" pitchFamily="49" charset="0"/>
            </a:endParaRPr>
          </a:p>
          <a:p>
            <a:pPr>
              <a:lnSpc>
                <a:spcPct val="150000"/>
              </a:lnSpc>
            </a:pPr>
            <a:r>
              <a:rPr lang="nn-NO" altLang="zh-CN" dirty="0">
                <a:solidFill>
                  <a:srgbClr val="000000"/>
                </a:solidFill>
                <a:latin typeface="Consolas" panose="020B0609020204030204" pitchFamily="49" charset="0"/>
              </a:rPr>
              <a:t>    cout &lt;&lt; a[i]; </a:t>
            </a:r>
          </a:p>
          <a:p>
            <a:pPr>
              <a:lnSpc>
                <a:spcPct val="150000"/>
              </a:lnSpc>
            </a:pPr>
            <a:r>
              <a:rPr lang="nn-NO"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4" name="文本框 13">
            <a:extLst>
              <a:ext uri="{FF2B5EF4-FFF2-40B4-BE49-F238E27FC236}">
                <a16:creationId xmlns:a16="http://schemas.microsoft.com/office/drawing/2014/main" id="{CEEE9665-E853-F4FC-1C7B-134197013847}"/>
              </a:ext>
            </a:extLst>
          </p:cNvPr>
          <p:cNvSpPr txBox="1"/>
          <p:nvPr/>
        </p:nvSpPr>
        <p:spPr>
          <a:xfrm>
            <a:off x="558379" y="4784857"/>
            <a:ext cx="3853043" cy="965201"/>
          </a:xfrm>
          <a:prstGeom prst="rect">
            <a:avLst/>
          </a:prstGeom>
          <a:noFill/>
        </p:spPr>
        <p:txBody>
          <a:bodyPr wrap="square">
            <a:spAutoFit/>
          </a:bodyPr>
          <a:lstStyle/>
          <a:p>
            <a:pPr>
              <a:lnSpc>
                <a:spcPct val="150000"/>
              </a:lnSpc>
            </a:pPr>
            <a:r>
              <a:rPr lang="zh-CN" altLang="en-US" sz="2000" dirty="0">
                <a:solidFill>
                  <a:srgbClr val="000000"/>
                </a:solidFill>
                <a:latin typeface="Consolas" panose="020B0609020204030204" pitchFamily="49" charset="0"/>
              </a:rPr>
              <a:t>例如对大小为 </a:t>
            </a:r>
            <a:r>
              <a:rPr lang="en-US" altLang="zh-CN" sz="2000" dirty="0">
                <a:solidFill>
                  <a:srgbClr val="000000"/>
                </a:solidFill>
                <a:latin typeface="Consolas" panose="020B0609020204030204" pitchFamily="49" charset="0"/>
              </a:rPr>
              <a:t>7 </a:t>
            </a:r>
            <a:r>
              <a:rPr lang="zh-CN" altLang="en-US" sz="2000" dirty="0">
                <a:solidFill>
                  <a:srgbClr val="000000"/>
                </a:solidFill>
                <a:latin typeface="Consolas" panose="020B0609020204030204" pitchFamily="49" charset="0"/>
              </a:rPr>
              <a:t>的数组遍历：</a:t>
            </a:r>
            <a:endParaRPr lang="en-US" altLang="zh-CN" sz="2000" dirty="0">
              <a:solidFill>
                <a:srgbClr val="000000"/>
              </a:solidFill>
              <a:latin typeface="Consolas" panose="020B0609020204030204" pitchFamily="49" charset="0"/>
            </a:endParaRPr>
          </a:p>
          <a:p>
            <a:pPr>
              <a:lnSpc>
                <a:spcPct val="150000"/>
              </a:lnSpc>
            </a:pPr>
            <a:r>
              <a:rPr lang="zh-CN" altLang="en-US" sz="2000" dirty="0">
                <a:solidFill>
                  <a:srgbClr val="000000"/>
                </a:solidFill>
                <a:latin typeface="Consolas" panose="020B0609020204030204" pitchFamily="49" charset="0"/>
              </a:rPr>
              <a:t>那如何遍历大小为 </a:t>
            </a:r>
            <a:r>
              <a:rPr lang="en-US" altLang="zh-CN" sz="2000" dirty="0">
                <a:solidFill>
                  <a:srgbClr val="000000"/>
                </a:solidFill>
                <a:latin typeface="Consolas" panose="020B0609020204030204" pitchFamily="49" charset="0"/>
              </a:rPr>
              <a:t>n </a:t>
            </a:r>
            <a:r>
              <a:rPr lang="zh-CN" altLang="en-US" sz="2000" dirty="0">
                <a:solidFill>
                  <a:srgbClr val="000000"/>
                </a:solidFill>
                <a:latin typeface="Consolas" panose="020B0609020204030204" pitchFamily="49" charset="0"/>
              </a:rPr>
              <a:t>的数组呢？</a:t>
            </a:r>
            <a:endParaRPr lang="zh-CN" altLang="en-US" sz="2000" dirty="0"/>
          </a:p>
        </p:txBody>
      </p:sp>
      <p:sp>
        <p:nvSpPr>
          <p:cNvPr id="15" name="Line 36">
            <a:extLst>
              <a:ext uri="{FF2B5EF4-FFF2-40B4-BE49-F238E27FC236}">
                <a16:creationId xmlns:a16="http://schemas.microsoft.com/office/drawing/2014/main" id="{0382ED5F-EBD5-FBE6-A8DC-76ECF261D9AB}"/>
              </a:ext>
            </a:extLst>
          </p:cNvPr>
          <p:cNvSpPr/>
          <p:nvPr/>
        </p:nvSpPr>
        <p:spPr>
          <a:xfrm>
            <a:off x="826008" y="400992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extLst>
      <p:ext uri="{BB962C8B-B14F-4D97-AF65-F5344CB8AC3E}">
        <p14:creationId xmlns:p14="http://schemas.microsoft.com/office/powerpoint/2010/main" val="161387930"/>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7" y="1407795"/>
            <a:ext cx="3719229"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课堂作业</a:t>
            </a:r>
            <a:endParaRPr lang="zh-CN" sz="2400" b="1" dirty="0">
              <a:solidFill>
                <a:schemeClr val="accent1"/>
              </a:solidFill>
              <a:latin typeface="Consolas"/>
              <a:ea typeface="Microsoft YaHei"/>
              <a:cs typeface="+mj-cs"/>
            </a:endParaRPr>
          </a:p>
        </p:txBody>
      </p:sp>
      <p:sp>
        <p:nvSpPr>
          <p:cNvPr id="29" name="Line 2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 name="文本框 6">
            <a:extLst>
              <a:ext uri="{FF2B5EF4-FFF2-40B4-BE49-F238E27FC236}">
                <a16:creationId xmlns:a16="http://schemas.microsoft.com/office/drawing/2014/main" id="{B8B1446C-4D48-F005-6785-D2E3B87CF20D}"/>
              </a:ext>
            </a:extLst>
          </p:cNvPr>
          <p:cNvSpPr txBox="1"/>
          <p:nvPr/>
        </p:nvSpPr>
        <p:spPr>
          <a:xfrm>
            <a:off x="819150" y="2081518"/>
            <a:ext cx="10675527" cy="499624"/>
          </a:xfrm>
          <a:prstGeom prst="rect">
            <a:avLst/>
          </a:prstGeom>
          <a:noFill/>
        </p:spPr>
        <p:txBody>
          <a:bodyPr wrap="square">
            <a:spAutoFit/>
          </a:bodyPr>
          <a:lstStyle/>
          <a:p>
            <a:pPr>
              <a:lnSpc>
                <a:spcPct val="150000"/>
              </a:lnSpc>
            </a:pPr>
            <a:r>
              <a:rPr lang="zh-CN" altLang="en-US" sz="2000" dirty="0">
                <a:effectLst/>
                <a:latin typeface="+mn-lt"/>
                <a:ea typeface="微软雅黑" panose="020B0503020204020204" pitchFamily="34" charset="-122"/>
              </a:rPr>
              <a:t>定义一个储存 </a:t>
            </a:r>
            <a:r>
              <a:rPr lang="en-US" altLang="zh-CN" sz="2000" dirty="0">
                <a:effectLst/>
                <a:latin typeface="+mn-lt"/>
                <a:ea typeface="微软雅黑" panose="020B0503020204020204" pitchFamily="34" charset="-122"/>
              </a:rPr>
              <a:t>5 </a:t>
            </a:r>
            <a:r>
              <a:rPr lang="zh-CN" altLang="en-US" sz="2000" dirty="0">
                <a:effectLst/>
                <a:latin typeface="+mn-lt"/>
                <a:ea typeface="微软雅黑" panose="020B0503020204020204" pitchFamily="34" charset="-122"/>
              </a:rPr>
              <a:t>个元素的数组，通过 </a:t>
            </a:r>
            <a:r>
              <a:rPr lang="en-US" altLang="zh-CN" sz="2000" dirty="0" err="1">
                <a:effectLst/>
                <a:latin typeface="+mn-lt"/>
                <a:ea typeface="微软雅黑" panose="020B0503020204020204" pitchFamily="34" charset="-122"/>
              </a:rPr>
              <a:t>cin</a:t>
            </a:r>
            <a:r>
              <a:rPr lang="en-US" altLang="zh-CN" sz="2000" dirty="0">
                <a:effectLst/>
                <a:latin typeface="+mn-lt"/>
                <a:ea typeface="微软雅黑" panose="020B0503020204020204" pitchFamily="34" charset="-122"/>
              </a:rPr>
              <a:t> </a:t>
            </a:r>
            <a:r>
              <a:rPr lang="zh-CN" altLang="en-US" sz="2000" dirty="0">
                <a:effectLst/>
                <a:latin typeface="+mn-lt"/>
                <a:ea typeface="微软雅黑" panose="020B0503020204020204" pitchFamily="34" charset="-122"/>
              </a:rPr>
              <a:t>输入 </a:t>
            </a:r>
            <a:r>
              <a:rPr lang="en-US" altLang="zh-CN" sz="2000" dirty="0">
                <a:effectLst/>
                <a:latin typeface="+mn-lt"/>
                <a:ea typeface="微软雅黑" panose="020B0503020204020204" pitchFamily="34" charset="-122"/>
              </a:rPr>
              <a:t>5 </a:t>
            </a:r>
            <a:r>
              <a:rPr lang="zh-CN" altLang="en-US" sz="2000" dirty="0">
                <a:effectLst/>
                <a:latin typeface="+mn-lt"/>
                <a:ea typeface="微软雅黑" panose="020B0503020204020204" pitchFamily="34" charset="-122"/>
              </a:rPr>
              <a:t>个元素，输出这</a:t>
            </a:r>
            <a:r>
              <a:rPr lang="en-US" altLang="zh-CN" sz="2000" dirty="0">
                <a:latin typeface="+mn-lt"/>
                <a:ea typeface="微软雅黑" panose="020B0503020204020204" pitchFamily="34" charset="-122"/>
              </a:rPr>
              <a:t> 5 </a:t>
            </a:r>
            <a:r>
              <a:rPr lang="zh-CN" altLang="en-US" sz="2000" dirty="0">
                <a:latin typeface="+mn-lt"/>
                <a:ea typeface="微软雅黑" panose="020B0503020204020204" pitchFamily="34" charset="-122"/>
              </a:rPr>
              <a:t>个元素的平均值。</a:t>
            </a:r>
            <a:endParaRPr lang="zh-CN" altLang="en-US" sz="2000" dirty="0">
              <a:effectLst/>
              <a:latin typeface="+mn-lt"/>
              <a:ea typeface="微软雅黑" panose="020B0503020204020204" pitchFamily="34" charset="-122"/>
            </a:endParaRPr>
          </a:p>
        </p:txBody>
      </p:sp>
      <p:sp>
        <p:nvSpPr>
          <p:cNvPr id="2" name="文本框 1">
            <a:extLst>
              <a:ext uri="{FF2B5EF4-FFF2-40B4-BE49-F238E27FC236}">
                <a16:creationId xmlns:a16="http://schemas.microsoft.com/office/drawing/2014/main" id="{D5106BC6-D544-7968-610E-9BF3386C84E0}"/>
              </a:ext>
            </a:extLst>
          </p:cNvPr>
          <p:cNvSpPr txBox="1"/>
          <p:nvPr/>
        </p:nvSpPr>
        <p:spPr>
          <a:xfrm>
            <a:off x="5441792" y="4605646"/>
            <a:ext cx="6163003" cy="1330236"/>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nn-NO" altLang="zh-CN" dirty="0">
                <a:solidFill>
                  <a:srgbClr val="0000FF"/>
                </a:solidFill>
                <a:latin typeface="Consolas" panose="020B0609020204030204" pitchFamily="49" charset="0"/>
              </a:rPr>
              <a:t>for</a:t>
            </a:r>
            <a:r>
              <a:rPr lang="nn-NO" altLang="zh-CN" dirty="0">
                <a:solidFill>
                  <a:srgbClr val="000000"/>
                </a:solidFill>
                <a:latin typeface="Consolas" panose="020B0609020204030204" pitchFamily="49" charset="0"/>
              </a:rPr>
              <a:t> (int i = </a:t>
            </a:r>
            <a:r>
              <a:rPr lang="nn-NO" altLang="zh-CN" dirty="0">
                <a:solidFill>
                  <a:srgbClr val="098658"/>
                </a:solidFill>
                <a:latin typeface="Consolas" panose="020B0609020204030204" pitchFamily="49" charset="0"/>
              </a:rPr>
              <a:t>0</a:t>
            </a:r>
            <a:r>
              <a:rPr lang="nn-NO" altLang="zh-CN" dirty="0">
                <a:solidFill>
                  <a:srgbClr val="000000"/>
                </a:solidFill>
                <a:latin typeface="Consolas" panose="020B0609020204030204" pitchFamily="49" charset="0"/>
              </a:rPr>
              <a:t>; i &lt; </a:t>
            </a:r>
            <a:r>
              <a:rPr lang="zh-CN" altLang="en-US" dirty="0">
                <a:solidFill>
                  <a:srgbClr val="098658"/>
                </a:solidFill>
                <a:latin typeface="Consolas" panose="020B0609020204030204" pitchFamily="49" charset="0"/>
              </a:rPr>
              <a:t>数组大小</a:t>
            </a:r>
            <a:r>
              <a:rPr lang="nn-NO" altLang="zh-CN" dirty="0">
                <a:solidFill>
                  <a:srgbClr val="000000"/>
                </a:solidFill>
                <a:latin typeface="Consolas" panose="020B0609020204030204" pitchFamily="49" charset="0"/>
              </a:rPr>
              <a:t>; i++) {</a:t>
            </a:r>
          </a:p>
          <a:p>
            <a:pPr>
              <a:lnSpc>
                <a:spcPct val="150000"/>
              </a:lnSpc>
            </a:pPr>
            <a:r>
              <a:rPr lang="nn-NO" altLang="zh-CN" dirty="0">
                <a:solidFill>
                  <a:srgbClr val="000000"/>
                </a:solidFill>
                <a:latin typeface="Consolas" panose="020B0609020204030204" pitchFamily="49" charset="0"/>
              </a:rPr>
              <a:t>    </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在这里通过 </a:t>
            </a:r>
            <a:r>
              <a:rPr lang="en-US" altLang="zh-CN" b="1" dirty="0">
                <a:solidFill>
                  <a:srgbClr val="098658"/>
                </a:solidFill>
                <a:latin typeface="Consolas" panose="020B0609020204030204" pitchFamily="49" charset="0"/>
              </a:rPr>
              <a:t>a[</a:t>
            </a:r>
            <a:r>
              <a:rPr lang="en-US" altLang="zh-CN" b="1" dirty="0" err="1">
                <a:solidFill>
                  <a:srgbClr val="098658"/>
                </a:solidFill>
                <a:latin typeface="Consolas" panose="020B0609020204030204" pitchFamily="49" charset="0"/>
              </a:rPr>
              <a:t>i</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对数组中第 </a:t>
            </a:r>
            <a:r>
              <a:rPr lang="en-US" altLang="zh-CN" b="1" dirty="0" err="1">
                <a:solidFill>
                  <a:srgbClr val="098658"/>
                </a:solidFill>
                <a:latin typeface="Consolas" panose="020B0609020204030204" pitchFamily="49" charset="0"/>
              </a:rPr>
              <a:t>i</a:t>
            </a:r>
            <a:r>
              <a:rPr lang="en-US" altLang="zh-CN" b="1" dirty="0">
                <a:solidFill>
                  <a:srgbClr val="098658"/>
                </a:solidFill>
                <a:latin typeface="Consolas" panose="020B0609020204030204" pitchFamily="49" charset="0"/>
              </a:rPr>
              <a:t> </a:t>
            </a:r>
            <a:r>
              <a:rPr lang="zh-CN" altLang="en-US" b="1" dirty="0">
                <a:solidFill>
                  <a:srgbClr val="098658"/>
                </a:solidFill>
                <a:latin typeface="Consolas" panose="020B0609020204030204" pitchFamily="49" charset="0"/>
              </a:rPr>
              <a:t>个元素进行访问</a:t>
            </a:r>
            <a:endParaRPr lang="nn-NO" altLang="zh-CN" dirty="0">
              <a:solidFill>
                <a:srgbClr val="000000"/>
              </a:solidFill>
              <a:latin typeface="Consolas" panose="020B0609020204030204" pitchFamily="49" charset="0"/>
            </a:endParaRPr>
          </a:p>
          <a:p>
            <a:pPr>
              <a:lnSpc>
                <a:spcPct val="150000"/>
              </a:lnSpc>
            </a:pPr>
            <a:r>
              <a:rPr lang="nn-NO"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4" name="文本框 13">
            <a:extLst>
              <a:ext uri="{FF2B5EF4-FFF2-40B4-BE49-F238E27FC236}">
                <a16:creationId xmlns:a16="http://schemas.microsoft.com/office/drawing/2014/main" id="{CEEE9665-E853-F4FC-1C7B-134197013847}"/>
              </a:ext>
            </a:extLst>
          </p:cNvPr>
          <p:cNvSpPr txBox="1"/>
          <p:nvPr/>
        </p:nvSpPr>
        <p:spPr>
          <a:xfrm>
            <a:off x="5441792" y="3977088"/>
            <a:ext cx="1708367" cy="504562"/>
          </a:xfrm>
          <a:prstGeom prst="rect">
            <a:avLst/>
          </a:prstGeom>
          <a:noFill/>
        </p:spPr>
        <p:txBody>
          <a:bodyPr wrap="square">
            <a:spAutoFit/>
          </a:bodyPr>
          <a:lstStyle/>
          <a:p>
            <a:pPr>
              <a:lnSpc>
                <a:spcPct val="150000"/>
              </a:lnSpc>
            </a:pPr>
            <a:r>
              <a:rPr lang="zh-CN" altLang="en-US" sz="2000" b="1" dirty="0">
                <a:solidFill>
                  <a:srgbClr val="000000"/>
                </a:solidFill>
                <a:latin typeface="Consolas" panose="020B0609020204030204" pitchFamily="49" charset="0"/>
              </a:rPr>
              <a:t>遍历数组：</a:t>
            </a:r>
            <a:endParaRPr lang="zh-CN" altLang="en-US" sz="2000" b="1" dirty="0"/>
          </a:p>
        </p:txBody>
      </p:sp>
      <p:sp>
        <p:nvSpPr>
          <p:cNvPr id="15" name="Line 36">
            <a:extLst>
              <a:ext uri="{FF2B5EF4-FFF2-40B4-BE49-F238E27FC236}">
                <a16:creationId xmlns:a16="http://schemas.microsoft.com/office/drawing/2014/main" id="{0382ED5F-EBD5-FBE6-A8DC-76ECF261D9AB}"/>
              </a:ext>
            </a:extLst>
          </p:cNvPr>
          <p:cNvSpPr/>
          <p:nvPr/>
        </p:nvSpPr>
        <p:spPr>
          <a:xfrm>
            <a:off x="826007" y="3685848"/>
            <a:ext cx="10470643" cy="45719"/>
          </a:xfrm>
          <a:custGeom>
            <a:avLst/>
            <a:gdLst/>
            <a:ahLst/>
            <a:cxnLst/>
            <a:rect l="l" t="t" r="r" b="b"/>
            <a:pathLst>
              <a:path w="10439400" h="9525">
                <a:moveTo>
                  <a:pt x="0" y="0"/>
                </a:moveTo>
                <a:lnTo>
                  <a:pt x="10439400" y="0"/>
                </a:lnTo>
              </a:path>
            </a:pathLst>
          </a:custGeom>
          <a:noFill/>
          <a:ln w="7620">
            <a:solidFill>
              <a:srgbClr val="CED8E4"/>
            </a:solidFill>
          </a:ln>
        </p:spPr>
      </p:sp>
      <p:sp>
        <p:nvSpPr>
          <p:cNvPr id="3" name="文本框 2">
            <a:extLst>
              <a:ext uri="{FF2B5EF4-FFF2-40B4-BE49-F238E27FC236}">
                <a16:creationId xmlns:a16="http://schemas.microsoft.com/office/drawing/2014/main" id="{E6EAF70F-A9AA-3530-FB6C-7786155EAAC3}"/>
              </a:ext>
            </a:extLst>
          </p:cNvPr>
          <p:cNvSpPr txBox="1"/>
          <p:nvPr/>
        </p:nvSpPr>
        <p:spPr>
          <a:xfrm>
            <a:off x="618424" y="4605646"/>
            <a:ext cx="4702937" cy="1330236"/>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nn-NO" altLang="zh-CN" dirty="0">
                <a:solidFill>
                  <a:srgbClr val="0000FF"/>
                </a:solidFill>
                <a:latin typeface="Consolas" panose="020B0609020204030204" pitchFamily="49" charset="0"/>
              </a:rPr>
              <a:t>for</a:t>
            </a:r>
            <a:r>
              <a:rPr lang="nn-NO" altLang="zh-CN" dirty="0">
                <a:solidFill>
                  <a:srgbClr val="000000"/>
                </a:solidFill>
                <a:latin typeface="Consolas" panose="020B0609020204030204" pitchFamily="49" charset="0"/>
              </a:rPr>
              <a:t> (int i = </a:t>
            </a:r>
            <a:r>
              <a:rPr lang="nn-NO" altLang="zh-CN" dirty="0">
                <a:solidFill>
                  <a:srgbClr val="098658"/>
                </a:solidFill>
                <a:latin typeface="Consolas" panose="020B0609020204030204" pitchFamily="49" charset="0"/>
              </a:rPr>
              <a:t>0</a:t>
            </a:r>
            <a:r>
              <a:rPr lang="nn-NO" altLang="zh-CN" dirty="0">
                <a:solidFill>
                  <a:srgbClr val="000000"/>
                </a:solidFill>
                <a:latin typeface="Consolas" panose="020B0609020204030204" pitchFamily="49" charset="0"/>
              </a:rPr>
              <a:t>; i &lt; </a:t>
            </a:r>
            <a:r>
              <a:rPr lang="zh-CN" altLang="en-US" dirty="0">
                <a:solidFill>
                  <a:srgbClr val="098658"/>
                </a:solidFill>
                <a:latin typeface="Consolas" panose="020B0609020204030204" pitchFamily="49" charset="0"/>
              </a:rPr>
              <a:t>数组大小</a:t>
            </a:r>
            <a:r>
              <a:rPr lang="nn-NO" altLang="zh-CN" dirty="0">
                <a:solidFill>
                  <a:srgbClr val="000000"/>
                </a:solidFill>
                <a:latin typeface="Consolas" panose="020B0609020204030204" pitchFamily="49" charset="0"/>
              </a:rPr>
              <a:t>; i++) {</a:t>
            </a:r>
          </a:p>
          <a:p>
            <a:pPr>
              <a:lnSpc>
                <a:spcPct val="150000"/>
              </a:lnSpc>
            </a:pPr>
            <a:r>
              <a:rPr lang="nn-NO" altLang="zh-CN" dirty="0">
                <a:solidFill>
                  <a:srgbClr val="000000"/>
                </a:solidFill>
                <a:latin typeface="Consolas" panose="020B0609020204030204" pitchFamily="49" charset="0"/>
              </a:rPr>
              <a:t>    cin &gt;&gt; a[i];</a:t>
            </a:r>
          </a:p>
          <a:p>
            <a:pPr>
              <a:lnSpc>
                <a:spcPct val="150000"/>
              </a:lnSpc>
            </a:pPr>
            <a:r>
              <a:rPr lang="nn-NO"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4" name="文本框 3">
            <a:extLst>
              <a:ext uri="{FF2B5EF4-FFF2-40B4-BE49-F238E27FC236}">
                <a16:creationId xmlns:a16="http://schemas.microsoft.com/office/drawing/2014/main" id="{062A1FE0-2879-D0A7-852F-721B66B56E5E}"/>
              </a:ext>
            </a:extLst>
          </p:cNvPr>
          <p:cNvSpPr txBox="1"/>
          <p:nvPr/>
        </p:nvSpPr>
        <p:spPr>
          <a:xfrm>
            <a:off x="618425" y="3978114"/>
            <a:ext cx="2379023" cy="503536"/>
          </a:xfrm>
          <a:prstGeom prst="rect">
            <a:avLst/>
          </a:prstGeom>
          <a:noFill/>
        </p:spPr>
        <p:txBody>
          <a:bodyPr wrap="square">
            <a:spAutoFit/>
          </a:bodyPr>
          <a:lstStyle/>
          <a:p>
            <a:pPr>
              <a:lnSpc>
                <a:spcPct val="150000"/>
              </a:lnSpc>
            </a:pPr>
            <a:r>
              <a:rPr lang="zh-CN" altLang="en-US" sz="2000" b="1" dirty="0">
                <a:solidFill>
                  <a:srgbClr val="000000"/>
                </a:solidFill>
                <a:latin typeface="Consolas" panose="020B0609020204030204" pitchFamily="49" charset="0"/>
              </a:rPr>
              <a:t>输入数据到数组中：</a:t>
            </a:r>
            <a:endParaRPr lang="zh-CN" altLang="en-US" sz="2000" b="1" dirty="0"/>
          </a:p>
        </p:txBody>
      </p:sp>
      <p:sp>
        <p:nvSpPr>
          <p:cNvPr id="8" name="文本框 7">
            <a:extLst>
              <a:ext uri="{FF2B5EF4-FFF2-40B4-BE49-F238E27FC236}">
                <a16:creationId xmlns:a16="http://schemas.microsoft.com/office/drawing/2014/main" id="{C1795136-B099-584B-487E-B6012CA013AC}"/>
              </a:ext>
            </a:extLst>
          </p:cNvPr>
          <p:cNvSpPr txBox="1"/>
          <p:nvPr/>
        </p:nvSpPr>
        <p:spPr>
          <a:xfrm>
            <a:off x="826007" y="2792437"/>
            <a:ext cx="10675527" cy="504562"/>
          </a:xfrm>
          <a:prstGeom prst="rect">
            <a:avLst/>
          </a:prstGeom>
          <a:noFill/>
        </p:spPr>
        <p:txBody>
          <a:bodyPr wrap="square">
            <a:spAutoFit/>
          </a:bodyPr>
          <a:lstStyle/>
          <a:p>
            <a:pPr>
              <a:lnSpc>
                <a:spcPct val="150000"/>
              </a:lnSpc>
            </a:pPr>
            <a:r>
              <a:rPr lang="zh-CN" altLang="en-US" sz="2000" b="1" dirty="0">
                <a:effectLst/>
                <a:latin typeface="+mn-lt"/>
                <a:ea typeface="微软雅黑" panose="020B0503020204020204" pitchFamily="34" charset="-122"/>
              </a:rPr>
              <a:t>样例输入：</a:t>
            </a:r>
            <a:r>
              <a:rPr lang="en-US" altLang="zh-CN" sz="2000" dirty="0">
                <a:effectLst/>
                <a:latin typeface="+mn-lt"/>
                <a:ea typeface="微软雅黑" panose="020B0503020204020204" pitchFamily="34" charset="-122"/>
              </a:rPr>
              <a:t>1 2 3 4 5               </a:t>
            </a:r>
            <a:r>
              <a:rPr lang="zh-CN" altLang="en-US" sz="2000" b="1" dirty="0">
                <a:effectLst/>
                <a:latin typeface="+mn-lt"/>
                <a:ea typeface="微软雅黑" panose="020B0503020204020204" pitchFamily="34" charset="-122"/>
              </a:rPr>
              <a:t>样例输出：</a:t>
            </a:r>
            <a:r>
              <a:rPr lang="en-US" altLang="zh-CN" sz="2000" dirty="0">
                <a:effectLst/>
                <a:latin typeface="+mn-lt"/>
                <a:ea typeface="微软雅黑" panose="020B0503020204020204" pitchFamily="34" charset="-122"/>
              </a:rPr>
              <a:t>3</a:t>
            </a:r>
            <a:endParaRPr lang="zh-CN" altLang="en-US" sz="2000" dirty="0">
              <a:effectLst/>
              <a:latin typeface="+mn-lt"/>
              <a:ea typeface="微软雅黑" panose="020B0503020204020204" pitchFamily="34" charset="-122"/>
            </a:endParaRPr>
          </a:p>
        </p:txBody>
      </p:sp>
    </p:spTree>
    <p:extLst>
      <p:ext uri="{BB962C8B-B14F-4D97-AF65-F5344CB8AC3E}">
        <p14:creationId xmlns:p14="http://schemas.microsoft.com/office/powerpoint/2010/main" val="252938102"/>
      </p:ext>
    </p:extLst>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3255264"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例</a:t>
            </a:r>
            <a:r>
              <a:rPr lang="en-US" altLang="zh-CN" b="1" dirty="0">
                <a:solidFill>
                  <a:schemeClr val="accent1"/>
                </a:solidFill>
              </a:rPr>
              <a:t>5-1</a:t>
            </a:r>
            <a:r>
              <a:rPr lang="zh-CN" altLang="en-US" b="1" dirty="0">
                <a:solidFill>
                  <a:schemeClr val="accent1"/>
                </a:solidFill>
              </a:rPr>
              <a:t>：</a:t>
            </a:r>
            <a:r>
              <a:rPr lang="zh-CN" sz="2400" b="1" dirty="0">
                <a:solidFill>
                  <a:schemeClr val="accent1"/>
                </a:solidFill>
                <a:latin typeface="Consolas"/>
                <a:ea typeface="Microsoft YaHei"/>
                <a:cs typeface="+mj-cs"/>
              </a:rPr>
              <a:t>小鱼比可爱</a:t>
            </a:r>
          </a:p>
        </p:txBody>
      </p:sp>
      <p:sp>
        <p:nvSpPr>
          <p:cNvPr id="7" name="TextBox 7"/>
          <p:cNvSpPr/>
          <p:nvPr/>
        </p:nvSpPr>
        <p:spPr>
          <a:xfrm>
            <a:off x="829056" y="1927724"/>
            <a:ext cx="10458831" cy="1805920"/>
          </a:xfrm>
          <a:prstGeom prst="rect">
            <a:avLst/>
          </a:prstGeom>
          <a:noFill/>
          <a:ln>
            <a:noFill/>
          </a:ln>
        </p:spPr>
        <p:txBody>
          <a:bodyPr wrap="none" lIns="0" tIns="0" rIns="0" bIns="0" anchor="t" anchorCtr="0">
            <a:noAutofit/>
          </a:bodyPr>
          <a:lstStyle/>
          <a:p>
            <a:pPr>
              <a:lnSpc>
                <a:spcPct val="150000"/>
              </a:lnSpc>
            </a:pPr>
            <a:r>
              <a:rPr lang="zh-CN" altLang="en-US" sz="1950" b="1" dirty="0">
                <a:latin typeface="Consolas"/>
                <a:ea typeface="Microsoft YaHei"/>
                <a:cs typeface="Consolas"/>
              </a:rPr>
              <a:t>题目描述：</a:t>
            </a:r>
            <a:endParaRPr lang="en-US" altLang="zh-CN" sz="1950" b="1" dirty="0">
              <a:latin typeface="Consolas"/>
              <a:ea typeface="Microsoft YaHei"/>
              <a:cs typeface="Consolas"/>
            </a:endParaRPr>
          </a:p>
          <a:p>
            <a:pPr>
              <a:lnSpc>
                <a:spcPct val="150000"/>
              </a:lnSpc>
            </a:pPr>
            <a:r>
              <a:rPr lang="zh-CN" sz="1950" dirty="0">
                <a:latin typeface="Consolas"/>
                <a:ea typeface="Microsoft YaHei"/>
                <a:cs typeface="Consolas"/>
              </a:rPr>
              <a:t>小鱼参加“比可爱”比赛</a:t>
            </a:r>
            <a:r>
              <a:rPr lang="zh-CN" altLang="en-US" sz="1950" dirty="0">
                <a:latin typeface="Consolas"/>
                <a:ea typeface="Microsoft YaHei"/>
                <a:cs typeface="Consolas"/>
              </a:rPr>
              <a:t>，</a:t>
            </a:r>
            <a:r>
              <a:rPr lang="en-US" altLang="zh-CN" sz="1950" dirty="0">
                <a:latin typeface="Consolas"/>
                <a:ea typeface="Microsoft YaHei"/>
                <a:cs typeface="Consolas"/>
              </a:rPr>
              <a:t> n </a:t>
            </a:r>
            <a:r>
              <a:rPr lang="zh-CN" altLang="en-US" sz="1950" dirty="0">
                <a:latin typeface="Consolas"/>
                <a:ea typeface="Microsoft YaHei"/>
                <a:cs typeface="Consolas"/>
              </a:rPr>
              <a:t>条鱼从左到右排成一排，头都朝左。每条鱼有一个整数可爱值。</a:t>
            </a:r>
            <a:br>
              <a:rPr lang="zh-CN" altLang="en-US" sz="2000" dirty="0"/>
            </a:br>
            <a:r>
              <a:rPr lang="zh-CN" altLang="en-US" sz="1950" dirty="0">
                <a:latin typeface="Consolas"/>
                <a:ea typeface="Microsoft YaHei"/>
                <a:cs typeface="Consolas"/>
              </a:rPr>
              <a:t>数值越大，表示越可爱；不同的鱼可以有相同的可爱值。</a:t>
            </a:r>
            <a:br>
              <a:rPr lang="zh-CN" altLang="en-US" sz="2000" dirty="0"/>
            </a:br>
            <a:r>
              <a:rPr lang="zh-CN" altLang="en-US" sz="1950" dirty="0">
                <a:latin typeface="Consolas"/>
                <a:ea typeface="Microsoft YaHei"/>
                <a:cs typeface="Consolas"/>
              </a:rPr>
              <a:t>每条鱼都想知道：自己左边，有多少条鱼的可爱值比自己小？</a:t>
            </a:r>
          </a:p>
        </p:txBody>
      </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47725" y="3836244"/>
            <a:ext cx="10439400" cy="9525"/>
          </a:xfrm>
          <a:custGeom>
            <a:avLst/>
            <a:gdLst/>
            <a:ahLst/>
            <a:cxnLst/>
            <a:rect l="l" t="t" r="r" b="b"/>
            <a:pathLst>
              <a:path w="10439400" h="9525">
                <a:moveTo>
                  <a:pt x="0" y="0"/>
                </a:moveTo>
                <a:lnTo>
                  <a:pt x="10439400" y="0"/>
                </a:lnTo>
              </a:path>
            </a:pathLst>
          </a:custGeom>
          <a:noFill/>
          <a:ln w="7620">
            <a:solidFill>
              <a:srgbClr val="CED8E4"/>
            </a:solidFill>
          </a:ln>
        </p:spPr>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7E4BDCFE-965D-0F40-30E4-72F526DC74D9}"/>
                  </a:ext>
                </a:extLst>
              </p:cNvPr>
              <p:cNvSpPr txBox="1"/>
              <p:nvPr/>
            </p:nvSpPr>
            <p:spPr>
              <a:xfrm>
                <a:off x="829056" y="3948369"/>
                <a:ext cx="10477500" cy="2346283"/>
              </a:xfrm>
              <a:prstGeom prst="rect">
                <a:avLst/>
              </a:prstGeom>
              <a:no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输入格式</a:t>
                </a:r>
              </a:p>
              <a:p>
                <a:pPr>
                  <a:lnSpc>
                    <a:spcPct val="150000"/>
                  </a:lnSpc>
                </a:pPr>
                <a:r>
                  <a:rPr lang="zh-CN" altLang="en-US" sz="2000" dirty="0">
                    <a:effectLst/>
                    <a:latin typeface="微软雅黑" panose="020B0503020204020204" pitchFamily="34" charset="-122"/>
                    <a:ea typeface="微软雅黑" panose="020B0503020204020204" pitchFamily="34" charset="-122"/>
                  </a:rPr>
                  <a:t>第一行输入一个正整数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oMath>
                </a14:m>
                <a:r>
                  <a:rPr lang="zh-CN" altLang="en-US" sz="2000" dirty="0">
                    <a:effectLst/>
                    <a:latin typeface="微软雅黑" panose="020B0503020204020204" pitchFamily="34" charset="-122"/>
                    <a:ea typeface="微软雅黑" panose="020B0503020204020204" pitchFamily="34" charset="-122"/>
                  </a:rPr>
                  <a:t>，表示鱼的数目。</a:t>
                </a:r>
              </a:p>
              <a:p>
                <a:pPr>
                  <a:lnSpc>
                    <a:spcPct val="150000"/>
                  </a:lnSpc>
                </a:pPr>
                <a:r>
                  <a:rPr lang="zh-CN" altLang="en-US" sz="2000" dirty="0">
                    <a:effectLst/>
                    <a:latin typeface="微软雅黑" panose="020B0503020204020204" pitchFamily="34" charset="-122"/>
                    <a:ea typeface="微软雅黑" panose="020B0503020204020204" pitchFamily="34" charset="-122"/>
                  </a:rPr>
                  <a:t>第二行内输入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个正整数，用空格间隔，依次表示从左到右每只小鱼的可爱程度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𝑎</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zh-CN" altLang="en-US" sz="2000" dirty="0">
                    <a:effectLst/>
                    <a:latin typeface="微软雅黑" panose="020B0503020204020204" pitchFamily="34" charset="-122"/>
                    <a:ea typeface="微软雅黑" panose="020B0503020204020204" pitchFamily="34" charset="-122"/>
                  </a:rPr>
                  <a:t>。</a:t>
                </a:r>
              </a:p>
              <a:p>
                <a:pPr>
                  <a:lnSpc>
                    <a:spcPct val="150000"/>
                  </a:lnSpc>
                </a:pPr>
                <a:r>
                  <a:rPr lang="zh-CN" altLang="en-US" sz="2000" b="1" dirty="0">
                    <a:effectLst/>
                    <a:latin typeface="微软雅黑" panose="020B0503020204020204" pitchFamily="34" charset="-122"/>
                    <a:ea typeface="微软雅黑" panose="020B0503020204020204" pitchFamily="34" charset="-122"/>
                  </a:rPr>
                  <a:t>输出格式</a:t>
                </a:r>
              </a:p>
              <a:p>
                <a:pPr>
                  <a:lnSpc>
                    <a:spcPct val="150000"/>
                  </a:lnSpc>
                </a:pPr>
                <a:r>
                  <a:rPr lang="zh-CN" altLang="en-US" sz="2000" dirty="0">
                    <a:effectLst/>
                    <a:latin typeface="微软雅黑" panose="020B0503020204020204" pitchFamily="34" charset="-122"/>
                    <a:ea typeface="微软雅黑" panose="020B0503020204020204" pitchFamily="34" charset="-122"/>
                  </a:rPr>
                  <a:t>一行，输出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个整数，用空格间隔，依次表示每只小鱼眼中有多少只鱼不如自己可爱。</a:t>
                </a:r>
              </a:p>
            </p:txBody>
          </p:sp>
        </mc:Choice>
        <mc:Fallback xmlns="">
          <p:sp>
            <p:nvSpPr>
              <p:cNvPr id="3" name="文本框 2">
                <a:extLst>
                  <a:ext uri="{FF2B5EF4-FFF2-40B4-BE49-F238E27FC236}">
                    <a16:creationId xmlns:a16="http://schemas.microsoft.com/office/drawing/2014/main" id="{7E4BDCFE-965D-0F40-30E4-72F526DC74D9}"/>
                  </a:ext>
                </a:extLst>
              </p:cNvPr>
              <p:cNvSpPr txBox="1">
                <a:spLocks noRot="1" noChangeAspect="1" noMove="1" noResize="1" noEditPoints="1" noAdjustHandles="1" noChangeArrowheads="1" noChangeShapeType="1" noTextEdit="1"/>
              </p:cNvSpPr>
              <p:nvPr/>
            </p:nvSpPr>
            <p:spPr>
              <a:xfrm>
                <a:off x="829056" y="3948369"/>
                <a:ext cx="10477500" cy="2346283"/>
              </a:xfrm>
              <a:prstGeom prst="rect">
                <a:avLst/>
              </a:prstGeom>
              <a:blipFill>
                <a:blip r:embed="rId3"/>
                <a:stretch>
                  <a:fillRect l="-582" b="-3636"/>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4547616" cy="36933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小鱼比可爱</a:t>
            </a:r>
            <a:r>
              <a:rPr lang="zh-CN" altLang="en-US" sz="2400" b="1" dirty="0">
                <a:solidFill>
                  <a:schemeClr val="accent1"/>
                </a:solidFill>
                <a:latin typeface="Consolas"/>
                <a:ea typeface="Microsoft YaHei"/>
                <a:cs typeface="+mj-cs"/>
              </a:rPr>
              <a:t>题目思路</a:t>
            </a:r>
            <a:endParaRPr lang="zh-CN" sz="2400" b="1" dirty="0">
              <a:solidFill>
                <a:schemeClr val="accent1"/>
              </a:solidFill>
              <a:latin typeface="Consolas"/>
              <a:ea typeface="Microsoft YaHei"/>
              <a:cs typeface="+mj-cs"/>
            </a:endParaRPr>
          </a:p>
        </p:txBody>
      </p:sp>
      <p:sp>
        <p:nvSpPr>
          <p:cNvPr id="57" name="Line 5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8" name="Line 58"/>
          <p:cNvSpPr/>
          <p:nvPr/>
        </p:nvSpPr>
        <p:spPr>
          <a:xfrm>
            <a:off x="857250" y="312342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 name="文本框 2">
            <a:extLst>
              <a:ext uri="{FF2B5EF4-FFF2-40B4-BE49-F238E27FC236}">
                <a16:creationId xmlns:a16="http://schemas.microsoft.com/office/drawing/2014/main" id="{456AF748-8544-2699-4DE0-442F4D979081}"/>
              </a:ext>
            </a:extLst>
          </p:cNvPr>
          <p:cNvSpPr txBox="1"/>
          <p:nvPr/>
        </p:nvSpPr>
        <p:spPr>
          <a:xfrm>
            <a:off x="731148" y="1985539"/>
            <a:ext cx="10477499" cy="961289"/>
          </a:xfrm>
          <a:prstGeom prst="rect">
            <a:avLst/>
          </a:prstGeom>
          <a:no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有 </a:t>
            </a:r>
            <a:r>
              <a:rPr lang="en-US" altLang="zh-CN" sz="2000" dirty="0">
                <a:solidFill>
                  <a:srgbClr val="C00000"/>
                </a:solidFill>
                <a:effectLst/>
                <a:latin typeface="Consolas" panose="020B0609020204030204" pitchFamily="49" charset="0"/>
                <a:ea typeface="微软雅黑" panose="020B0503020204020204" pitchFamily="34" charset="-122"/>
              </a:rPr>
              <a:t>n</a:t>
            </a:r>
            <a:r>
              <a:rPr lang="zh-CN" altLang="en-US" sz="2000" dirty="0">
                <a:effectLst/>
                <a:latin typeface="微软雅黑" panose="020B0503020204020204" pitchFamily="34" charset="-122"/>
                <a:ea typeface="微软雅黑" panose="020B0503020204020204" pitchFamily="34" charset="-122"/>
              </a:rPr>
              <a:t> 条鱼排成一排，每条鱼有一个可爱值。对于第 </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zh-CN" altLang="en-US" sz="2000" dirty="0">
                <a:effectLst/>
                <a:latin typeface="微软雅黑" panose="020B0503020204020204" pitchFamily="34" charset="-122"/>
                <a:ea typeface="微软雅黑" panose="020B0503020204020204" pitchFamily="34" charset="-122"/>
              </a:rPr>
              <a:t> 条鱼，要统计它左边有多少条鱼的可爱值严格小于它。</a:t>
            </a:r>
          </a:p>
        </p:txBody>
      </p:sp>
      <p:sp>
        <p:nvSpPr>
          <p:cNvPr id="4" name="文本框 3">
            <a:extLst>
              <a:ext uri="{FF2B5EF4-FFF2-40B4-BE49-F238E27FC236}">
                <a16:creationId xmlns:a16="http://schemas.microsoft.com/office/drawing/2014/main" id="{D7211658-B1E7-B4AF-F160-456C88BA9FFE}"/>
              </a:ext>
            </a:extLst>
          </p:cNvPr>
          <p:cNvSpPr txBox="1"/>
          <p:nvPr/>
        </p:nvSpPr>
        <p:spPr>
          <a:xfrm>
            <a:off x="4214385" y="3318320"/>
            <a:ext cx="3415403" cy="466794"/>
          </a:xfrm>
          <a:prstGeom prst="rect">
            <a:avLst/>
          </a:prstGeom>
          <a:solidFill>
            <a:srgbClr val="FFFFFF"/>
          </a:solidFill>
          <a:ln w="12700">
            <a:solidFill>
              <a:schemeClr val="tx1"/>
            </a:solidFill>
          </a:ln>
        </p:spPr>
        <p:txBody>
          <a:bodyPr vert="horz" wrap="square" lIns="127000" tIns="63500" rIns="127000" bIns="63500" rtlCol="0">
            <a:spAutoFit/>
          </a:bodyPr>
          <a:lstStyle/>
          <a:p>
            <a:r>
              <a:rPr lang="zh-CN" altLang="en-US" sz="2200" dirty="0">
                <a:solidFill>
                  <a:srgbClr val="000000"/>
                </a:solidFill>
                <a:latin typeface="Consolas" panose="020B0609020204030204" pitchFamily="49" charset="0"/>
              </a:rPr>
              <a:t>例如可爱值：</a:t>
            </a:r>
            <a:r>
              <a:rPr lang="en-US" altLang="zh-CN" sz="2200" dirty="0">
                <a:solidFill>
                  <a:srgbClr val="000000"/>
                </a:solidFill>
                <a:latin typeface="Consolas" panose="020B0609020204030204" pitchFamily="49" charset="0"/>
              </a:rPr>
              <a:t>3 1 4 4 2</a:t>
            </a:r>
            <a:endParaRPr lang="zh-CN" altLang="en-US" sz="2200" dirty="0">
              <a:solidFill>
                <a:srgbClr val="000000"/>
              </a:solidFill>
              <a:latin typeface="Consolas" panose="020B0609020204030204" pitchFamily="49" charset="0"/>
            </a:endParaRPr>
          </a:p>
        </p:txBody>
      </p:sp>
      <p:sp>
        <p:nvSpPr>
          <p:cNvPr id="35" name="文本框 34">
            <a:extLst>
              <a:ext uri="{FF2B5EF4-FFF2-40B4-BE49-F238E27FC236}">
                <a16:creationId xmlns:a16="http://schemas.microsoft.com/office/drawing/2014/main" id="{E86B4D75-7B99-09DA-AB59-508F98E69DC8}"/>
              </a:ext>
            </a:extLst>
          </p:cNvPr>
          <p:cNvSpPr txBox="1"/>
          <p:nvPr/>
        </p:nvSpPr>
        <p:spPr>
          <a:xfrm>
            <a:off x="731148" y="3935731"/>
            <a:ext cx="6833839" cy="2350195"/>
          </a:xfrm>
          <a:prstGeom prst="rect">
            <a:avLst/>
          </a:prstGeom>
          <a:no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条，左边没有鱼，答案是 </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条，左边只有</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a:t>
            </a:r>
            <a:r>
              <a:rPr lang="en-US" altLang="zh-CN" sz="2000" dirty="0">
                <a:solidFill>
                  <a:srgbClr val="C00000"/>
                </a:solidFill>
                <a:effectLst/>
                <a:latin typeface="+mn-lt"/>
                <a:ea typeface="微软雅黑" panose="020B0503020204020204" pitchFamily="34" charset="-122"/>
              </a:rPr>
              <a:t>3 &lt; 1</a:t>
            </a:r>
            <a:r>
              <a:rPr lang="zh-CN" altLang="en-US" sz="2000" dirty="0">
                <a:effectLst/>
                <a:latin typeface="+mn-lt"/>
                <a:ea typeface="微软雅黑" panose="020B0503020204020204" pitchFamily="34" charset="-122"/>
              </a:rPr>
              <a:t> 不成立，答案是 </a:t>
            </a:r>
            <a:r>
              <a:rPr lang="en-US" altLang="zh-CN" sz="2000" dirty="0">
                <a:effectLst/>
                <a:latin typeface="+mn-lt"/>
                <a:ea typeface="微软雅黑" panose="020B0503020204020204" pitchFamily="34" charset="-122"/>
              </a:rPr>
              <a:t>0</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条，左边是</a:t>
            </a:r>
            <a:r>
              <a:rPr lang="en-US" altLang="zh-CN" sz="2000" dirty="0">
                <a:effectLst/>
                <a:latin typeface="+mn-lt"/>
                <a:ea typeface="微软雅黑" panose="020B0503020204020204" pitchFamily="34" charset="-122"/>
              </a:rPr>
              <a:t>3 </a:t>
            </a:r>
            <a:r>
              <a:rPr lang="zh-CN" altLang="en-US" sz="2000" dirty="0">
                <a:effectLst/>
                <a:latin typeface="+mn-lt"/>
                <a:ea typeface="微软雅黑" panose="020B0503020204020204" pitchFamily="34" charset="-122"/>
              </a:rPr>
              <a:t>和 </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，其中</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和</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小于</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，答案是 </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条，左边是</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，其中</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和</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小于</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，答案是 </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mn-lt"/>
                <a:ea typeface="微软雅黑" panose="020B0503020204020204" pitchFamily="34" charset="-122"/>
              </a:rPr>
              <a:t>第</a:t>
            </a:r>
            <a:r>
              <a:rPr lang="en-US" altLang="zh-CN" sz="2000" dirty="0">
                <a:effectLst/>
                <a:latin typeface="+mn-lt"/>
                <a:ea typeface="微软雅黑" panose="020B0503020204020204" pitchFamily="34" charset="-122"/>
              </a:rPr>
              <a:t>5</a:t>
            </a:r>
            <a:r>
              <a:rPr lang="zh-CN" altLang="en-US" sz="2000" dirty="0">
                <a:effectLst/>
                <a:latin typeface="+mn-lt"/>
                <a:ea typeface="微软雅黑" panose="020B0503020204020204" pitchFamily="34" charset="-122"/>
              </a:rPr>
              <a:t>条，左边是</a:t>
            </a:r>
            <a:r>
              <a:rPr lang="en-US" altLang="zh-CN" sz="2000" dirty="0">
                <a:effectLst/>
                <a:latin typeface="+mn-lt"/>
                <a:ea typeface="微软雅黑" panose="020B0503020204020204" pitchFamily="34" charset="-122"/>
              </a:rPr>
              <a:t>3</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a:t>
            </a:r>
            <a:r>
              <a:rPr lang="en-US" altLang="zh-CN" sz="2000" dirty="0">
                <a:effectLst/>
                <a:latin typeface="+mn-lt"/>
                <a:ea typeface="微软雅黑" panose="020B0503020204020204" pitchFamily="34" charset="-122"/>
              </a:rPr>
              <a:t>4</a:t>
            </a:r>
            <a:r>
              <a:rPr lang="zh-CN" altLang="en-US" sz="2000" dirty="0">
                <a:effectLst/>
                <a:latin typeface="+mn-lt"/>
                <a:ea typeface="微软雅黑" panose="020B0503020204020204" pitchFamily="34" charset="-122"/>
              </a:rPr>
              <a:t>，只有</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小于</a:t>
            </a:r>
            <a:r>
              <a:rPr lang="en-US" altLang="zh-CN" sz="2000" dirty="0">
                <a:effectLst/>
                <a:latin typeface="+mn-lt"/>
                <a:ea typeface="微软雅黑" panose="020B0503020204020204" pitchFamily="34" charset="-122"/>
              </a:rPr>
              <a:t>2</a:t>
            </a:r>
            <a:r>
              <a:rPr lang="zh-CN" altLang="en-US" sz="2000" dirty="0">
                <a:effectLst/>
                <a:latin typeface="+mn-lt"/>
                <a:ea typeface="微软雅黑" panose="020B0503020204020204" pitchFamily="34" charset="-122"/>
              </a:rPr>
              <a:t>，答案是 </a:t>
            </a:r>
            <a:r>
              <a:rPr lang="en-US" altLang="zh-CN" sz="2000" dirty="0">
                <a:effectLst/>
                <a:latin typeface="+mn-lt"/>
                <a:ea typeface="微软雅黑" panose="020B0503020204020204" pitchFamily="34" charset="-122"/>
              </a:rPr>
              <a:t>1</a:t>
            </a:r>
            <a:r>
              <a:rPr lang="zh-CN" altLang="en-US" sz="2000" dirty="0">
                <a:effectLst/>
                <a:latin typeface="+mn-lt"/>
                <a:ea typeface="微软雅黑" panose="020B0503020204020204" pitchFamily="34" charset="-122"/>
              </a:rPr>
              <a:t>。</a:t>
            </a:r>
          </a:p>
        </p:txBody>
      </p:sp>
      <p:sp>
        <p:nvSpPr>
          <p:cNvPr id="37" name="文本框 36">
            <a:extLst>
              <a:ext uri="{FF2B5EF4-FFF2-40B4-BE49-F238E27FC236}">
                <a16:creationId xmlns:a16="http://schemas.microsoft.com/office/drawing/2014/main" id="{ED81153F-21AC-1602-1DAC-6B2E5031A5EC}"/>
              </a:ext>
            </a:extLst>
          </p:cNvPr>
          <p:cNvSpPr txBox="1"/>
          <p:nvPr/>
        </p:nvSpPr>
        <p:spPr>
          <a:xfrm>
            <a:off x="8116258" y="4977285"/>
            <a:ext cx="3092389" cy="400110"/>
          </a:xfrm>
          <a:prstGeom prst="rect">
            <a:avLst/>
          </a:prstGeom>
          <a:no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因此答案是：</a:t>
            </a:r>
            <a:r>
              <a:rPr lang="en-US" altLang="zh-CN" sz="2000" b="1" dirty="0">
                <a:solidFill>
                  <a:srgbClr val="000000"/>
                </a:solidFill>
                <a:latin typeface="Consolas" panose="020B0609020204030204" pitchFamily="49" charset="0"/>
              </a:rPr>
              <a:t>0 0 2 2 1</a:t>
            </a:r>
            <a:endParaRPr lang="zh-CN" altLang="en-US" sz="2000" b="1" dirty="0">
              <a:solidFill>
                <a:srgbClr val="000000"/>
              </a:solidFill>
              <a:latin typeface="Consolas" panose="020B0609020204030204" pitchFamily="49" charset="0"/>
            </a:endParaRP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7" y="1407795"/>
            <a:ext cx="6623007"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本题目</a:t>
            </a:r>
            <a:r>
              <a:rPr lang="zh-CN" sz="2400" b="1" dirty="0">
                <a:solidFill>
                  <a:schemeClr val="accent1"/>
                </a:solidFill>
                <a:latin typeface="Consolas"/>
                <a:ea typeface="Microsoft YaHei"/>
                <a:cs typeface="+mj-cs"/>
              </a:rPr>
              <a:t>只留一个变量</a:t>
            </a:r>
            <a:r>
              <a:rPr lang="zh-CN" altLang="en-US" sz="2400" b="1" dirty="0">
                <a:solidFill>
                  <a:schemeClr val="accent1"/>
                </a:solidFill>
                <a:latin typeface="Consolas"/>
                <a:ea typeface="Microsoft YaHei"/>
                <a:cs typeface="+mj-cs"/>
              </a:rPr>
              <a:t>储存可爱值可以吗？</a:t>
            </a:r>
            <a:endParaRPr lang="zh-CN" sz="2400" b="1" dirty="0">
              <a:solidFill>
                <a:schemeClr val="accent1"/>
              </a:solidFill>
              <a:latin typeface="Consolas"/>
              <a:ea typeface="Microsoft YaHei"/>
              <a:cs typeface="+mj-cs"/>
            </a:endParaRPr>
          </a:p>
        </p:txBody>
      </p:sp>
      <p:grpSp>
        <p:nvGrpSpPr>
          <p:cNvPr id="9" name="Group 9"/>
          <p:cNvGrpSpPr/>
          <p:nvPr/>
        </p:nvGrpSpPr>
        <p:grpSpPr>
          <a:xfrm>
            <a:off x="826770" y="2185988"/>
            <a:ext cx="7297126" cy="890015"/>
            <a:chOff x="826770" y="2185988"/>
            <a:chExt cx="7297126" cy="890015"/>
          </a:xfrm>
        </p:grpSpPr>
        <p:sp>
          <p:nvSpPr>
            <p:cNvPr id="7" name="TextBox 7"/>
            <p:cNvSpPr/>
            <p:nvPr/>
          </p:nvSpPr>
          <p:spPr>
            <a:xfrm>
              <a:off x="826770" y="2185988"/>
              <a:ext cx="6323392"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反复</a:t>
              </a:r>
              <a:r>
                <a:rPr lang="zh-CN" altLang="en-US" sz="2250" dirty="0">
                  <a:solidFill>
                    <a:srgbClr val="243447"/>
                  </a:solidFill>
                  <a:latin typeface="Consolas"/>
                  <a:ea typeface="Microsoft YaHei"/>
                  <a:cs typeface="Consolas"/>
                </a:rPr>
                <a:t>的</a:t>
              </a:r>
              <a:r>
                <a:rPr lang="zh-CN" sz="2250" dirty="0">
                  <a:solidFill>
                    <a:srgbClr val="243447"/>
                  </a:solidFill>
                  <a:latin typeface="Consolas"/>
                  <a:ea typeface="Microsoft YaHei"/>
                  <a:cs typeface="Consolas"/>
                </a:rPr>
                <a:t>执行 cin &gt;&gt; tmp;</a:t>
              </a:r>
              <a:r>
                <a:rPr lang="en-US" altLang="zh-CN" sz="2250" dirty="0">
                  <a:solidFill>
                    <a:srgbClr val="243447"/>
                  </a:solidFill>
                  <a:latin typeface="Consolas"/>
                  <a:ea typeface="Microsoft YaHei"/>
                  <a:cs typeface="Consolas"/>
                </a:rPr>
                <a:t> </a:t>
              </a:r>
              <a:r>
                <a:rPr lang="zh-CN" altLang="en-US" sz="2250" dirty="0">
                  <a:solidFill>
                    <a:srgbClr val="243447"/>
                  </a:solidFill>
                  <a:latin typeface="Consolas"/>
                  <a:ea typeface="Microsoft YaHei"/>
                  <a:cs typeface="Consolas"/>
                </a:rPr>
                <a:t>读取所有的可爱值。</a:t>
              </a:r>
              <a:endParaRPr lang="zh-CN" sz="2250" dirty="0">
                <a:solidFill>
                  <a:srgbClr val="243447"/>
                </a:solidFill>
                <a:latin typeface="Consolas"/>
                <a:ea typeface="Microsoft YaHei"/>
                <a:cs typeface="Consolas"/>
              </a:endParaRPr>
            </a:p>
          </p:txBody>
        </p:sp>
        <p:sp>
          <p:nvSpPr>
            <p:cNvPr id="8" name="TextBox 8"/>
            <p:cNvSpPr/>
            <p:nvPr/>
          </p:nvSpPr>
          <p:spPr>
            <a:xfrm>
              <a:off x="828294" y="2694622"/>
              <a:ext cx="729560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tmp：读入3 → 被1覆盖 → 被4覆盖。最后只剩一个当前值。</a:t>
              </a:r>
            </a:p>
          </p:txBody>
        </p:sp>
      </p:grpSp>
      <p:grpSp>
        <p:nvGrpSpPr>
          <p:cNvPr id="13" name="Group 13"/>
          <p:cNvGrpSpPr/>
          <p:nvPr/>
        </p:nvGrpSpPr>
        <p:grpSpPr>
          <a:xfrm>
            <a:off x="828294" y="3675698"/>
            <a:ext cx="10380912" cy="1219581"/>
            <a:chOff x="828294" y="3675698"/>
            <a:chExt cx="6671739" cy="1219581"/>
          </a:xfrm>
        </p:grpSpPr>
        <p:sp>
          <p:nvSpPr>
            <p:cNvPr id="10" name="TextBox 10"/>
            <p:cNvSpPr/>
            <p:nvPr/>
          </p:nvSpPr>
          <p:spPr>
            <a:xfrm>
              <a:off x="828294" y="3675698"/>
              <a:ext cx="6113812" cy="381381"/>
            </a:xfrm>
            <a:prstGeom prst="rect">
              <a:avLst/>
            </a:prstGeom>
            <a:noFill/>
            <a:ln>
              <a:noFill/>
            </a:ln>
          </p:spPr>
          <p:txBody>
            <a:bodyPr wrap="none" lIns="0" tIns="0" rIns="0" bIns="0" anchor="t" anchorCtr="0">
              <a:noAutofit/>
            </a:bodyPr>
            <a:lstStyle/>
            <a:p>
              <a:pPr algn="l"/>
              <a:r>
                <a:rPr lang="zh-CN" altLang="en-US" sz="1950" dirty="0">
                  <a:solidFill>
                    <a:srgbClr val="243447"/>
                  </a:solidFill>
                  <a:cs typeface="Consolas"/>
                </a:rPr>
                <a:t>之前</a:t>
              </a:r>
              <a:r>
                <a:rPr lang="zh-CN" sz="1950" dirty="0">
                  <a:solidFill>
                    <a:srgbClr val="243447"/>
                  </a:solidFill>
                  <a:latin typeface="Consolas"/>
                  <a:ea typeface="Microsoft YaHei"/>
                  <a:cs typeface="Consolas"/>
                </a:rPr>
                <a:t>求最小值</a:t>
              </a:r>
              <a:r>
                <a:rPr lang="zh-CN" altLang="en-US" sz="1950" dirty="0">
                  <a:solidFill>
                    <a:srgbClr val="243447"/>
                  </a:solidFill>
                  <a:latin typeface="Consolas"/>
                  <a:ea typeface="Microsoft YaHei"/>
                  <a:cs typeface="Consolas"/>
                </a:rPr>
                <a:t>可以只用一个变量</a:t>
              </a:r>
              <a:r>
                <a:rPr lang="zh-CN" sz="1950" dirty="0">
                  <a:solidFill>
                    <a:srgbClr val="243447"/>
                  </a:solidFill>
                  <a:latin typeface="Consolas"/>
                  <a:ea typeface="Microsoft YaHei"/>
                  <a:cs typeface="Consolas"/>
                </a:rPr>
                <a:t>，</a:t>
              </a:r>
              <a:r>
                <a:rPr lang="zh-CN" altLang="en-US" sz="1950" dirty="0">
                  <a:solidFill>
                    <a:srgbClr val="243447"/>
                  </a:solidFill>
                  <a:cs typeface="Consolas"/>
                </a:rPr>
                <a:t>是因为仅</a:t>
              </a:r>
              <a:r>
                <a:rPr lang="zh-CN" sz="1950" dirty="0">
                  <a:solidFill>
                    <a:srgbClr val="243447"/>
                  </a:solidFill>
                  <a:latin typeface="Consolas"/>
                  <a:ea typeface="Microsoft YaHei"/>
                  <a:cs typeface="Consolas"/>
                </a:rPr>
                <a:t>需保留“已经读过的最小值”。</a:t>
              </a:r>
            </a:p>
          </p:txBody>
        </p:sp>
        <p:sp>
          <p:nvSpPr>
            <p:cNvPr id="11" name="TextBox 11"/>
            <p:cNvSpPr/>
            <p:nvPr/>
          </p:nvSpPr>
          <p:spPr>
            <a:xfrm>
              <a:off x="828294" y="4094798"/>
              <a:ext cx="5586317"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而</a:t>
              </a:r>
              <a:r>
                <a:rPr lang="zh-CN" sz="1950" dirty="0">
                  <a:solidFill>
                    <a:srgbClr val="243447"/>
                  </a:solidFill>
                  <a:latin typeface="Consolas"/>
                  <a:ea typeface="Microsoft YaHei"/>
                  <a:cs typeface="Consolas"/>
                </a:rPr>
                <a:t>现在要逐条比较左边的鱼，</a:t>
              </a:r>
              <a:r>
                <a:rPr lang="zh-CN" altLang="en-US" sz="1950" dirty="0">
                  <a:solidFill>
                    <a:srgbClr val="243447"/>
                  </a:solidFill>
                  <a:latin typeface="Consolas"/>
                  <a:ea typeface="Microsoft YaHei"/>
                  <a:cs typeface="Consolas"/>
                </a:rPr>
                <a:t>所以</a:t>
              </a:r>
              <a:r>
                <a:rPr lang="zh-CN" sz="1950" dirty="0">
                  <a:solidFill>
                    <a:srgbClr val="243447"/>
                  </a:solidFill>
                  <a:latin typeface="Consolas"/>
                  <a:ea typeface="Microsoft YaHei"/>
                  <a:cs typeface="Consolas"/>
                </a:rPr>
                <a:t>仅留最小值还不够。</a:t>
              </a:r>
            </a:p>
          </p:txBody>
        </p:sp>
        <p:sp>
          <p:nvSpPr>
            <p:cNvPr id="12" name="TextBox 12"/>
            <p:cNvSpPr/>
            <p:nvPr/>
          </p:nvSpPr>
          <p:spPr>
            <a:xfrm>
              <a:off x="828294" y="4513898"/>
              <a:ext cx="66717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若有100条鱼，难道要声明 a0、a1、a2……一百个变量？</a:t>
              </a:r>
            </a:p>
          </p:txBody>
        </p:sp>
      </p:grpSp>
      <p:grpSp>
        <p:nvGrpSpPr>
          <p:cNvPr id="16" name="Group 16"/>
          <p:cNvGrpSpPr/>
          <p:nvPr/>
        </p:nvGrpSpPr>
        <p:grpSpPr>
          <a:xfrm>
            <a:off x="828294" y="5387721"/>
            <a:ext cx="10902789" cy="800481"/>
            <a:chOff x="828294" y="5387721"/>
            <a:chExt cx="10458831" cy="800481"/>
          </a:xfrm>
        </p:grpSpPr>
        <p:sp>
          <p:nvSpPr>
            <p:cNvPr id="14" name="TextBox 14"/>
            <p:cNvSpPr/>
            <p:nvPr/>
          </p:nvSpPr>
          <p:spPr>
            <a:xfrm>
              <a:off x="828294" y="5387721"/>
              <a:ext cx="10439781" cy="381381"/>
            </a:xfrm>
            <a:prstGeom prst="rect">
              <a:avLst/>
            </a:prstGeom>
            <a:noFill/>
            <a:ln>
              <a:noFill/>
            </a:ln>
          </p:spPr>
          <p:txBody>
            <a:bodyPr wrap="none" lIns="0" tIns="2476" rIns="0" bIns="0" anchor="t" anchorCtr="0">
              <a:noAutofit/>
            </a:bodyPr>
            <a:lstStyle/>
            <a:p>
              <a:pPr algn="l">
                <a:lnSpc>
                  <a:spcPts val="2418"/>
                </a:lnSpc>
              </a:pPr>
              <a:r>
                <a:rPr lang="zh-CN" altLang="en-US" sz="1950" dirty="0">
                  <a:solidFill>
                    <a:srgbClr val="243447"/>
                  </a:solidFill>
                  <a:latin typeface="Microsoft YaHei"/>
                  <a:ea typeface="Microsoft YaHei"/>
                  <a:cs typeface="Microsoft YaHei"/>
                </a:rPr>
                <a:t>所以我们需要</a:t>
              </a:r>
              <a:r>
                <a:rPr lang="zh-CN" sz="1950" dirty="0">
                  <a:solidFill>
                    <a:srgbClr val="243447"/>
                  </a:solidFill>
                  <a:latin typeface="Microsoft YaHei"/>
                  <a:ea typeface="Microsoft YaHei"/>
                  <a:cs typeface="Microsoft YaHei"/>
                </a:rPr>
                <a:t>给每条鱼留一个位置，把它的可爱值存进去。</a:t>
              </a:r>
              <a:r>
                <a:rPr lang="zh-CN" altLang="en-US" sz="1950" dirty="0">
                  <a:solidFill>
                    <a:srgbClr val="243447"/>
                  </a:solidFill>
                  <a:latin typeface="Microsoft YaHei"/>
                  <a:ea typeface="Microsoft YaHei"/>
                  <a:cs typeface="Microsoft YaHei"/>
                </a:rPr>
                <a:t>而</a:t>
              </a:r>
              <a:r>
                <a:rPr lang="zh-CN" sz="1950" b="1" dirty="0">
                  <a:solidFill>
                    <a:srgbClr val="243447"/>
                  </a:solidFill>
                  <a:latin typeface="Microsoft YaHei"/>
                  <a:ea typeface="Microsoft YaHei"/>
                  <a:cs typeface="Microsoft YaHei"/>
                </a:rPr>
                <a:t>数组</a:t>
              </a:r>
              <a:r>
                <a:rPr lang="zh-CN" sz="1950" dirty="0">
                  <a:solidFill>
                    <a:srgbClr val="243447"/>
                  </a:solidFill>
                  <a:latin typeface="Microsoft YaHei"/>
                  <a:ea typeface="Microsoft YaHei"/>
                  <a:cs typeface="Microsoft YaHei"/>
                </a:rPr>
                <a:t>就像一张能随时回看的记录表。</a:t>
              </a:r>
            </a:p>
          </p:txBody>
        </p:sp>
        <p:sp>
          <p:nvSpPr>
            <p:cNvPr id="15" name="TextBox 15"/>
            <p:cNvSpPr/>
            <p:nvPr/>
          </p:nvSpPr>
          <p:spPr>
            <a:xfrm>
              <a:off x="828294" y="5806821"/>
              <a:ext cx="10458831" cy="381381"/>
            </a:xfrm>
            <a:prstGeom prst="rect">
              <a:avLst/>
            </a:prstGeom>
            <a:noFill/>
            <a:ln>
              <a:noFill/>
            </a:ln>
          </p:spPr>
          <p:txBody>
            <a:bodyPr wrap="none" lIns="0" tIns="2476" rIns="0" bIns="0" anchor="t" anchorCtr="0">
              <a:noAutofit/>
            </a:bodyPr>
            <a:lstStyle/>
            <a:p>
              <a:pPr algn="l">
                <a:lnSpc>
                  <a:spcPts val="2496"/>
                </a:lnSpc>
              </a:pPr>
              <a:r>
                <a:rPr lang="zh-CN" altLang="en-US" sz="1950" dirty="0">
                  <a:solidFill>
                    <a:srgbClr val="243447"/>
                  </a:solidFill>
                  <a:latin typeface="Microsoft YaHei"/>
                  <a:ea typeface="Microsoft YaHei"/>
                  <a:cs typeface="Microsoft YaHei"/>
                </a:rPr>
                <a:t>通过数组</a:t>
              </a:r>
              <a:r>
                <a:rPr lang="zh-CN" sz="1950" dirty="0">
                  <a:solidFill>
                    <a:srgbClr val="243447"/>
                  </a:solidFill>
                  <a:latin typeface="Microsoft YaHei"/>
                  <a:ea typeface="Microsoft YaHei"/>
                  <a:cs typeface="Microsoft YaHei"/>
                </a:rPr>
                <a:t>保存好整排数据后，</a:t>
              </a:r>
              <a:r>
                <a:rPr lang="zh-CN" altLang="en-US" sz="1950" dirty="0">
                  <a:solidFill>
                    <a:srgbClr val="243447"/>
                  </a:solidFill>
                  <a:latin typeface="Microsoft YaHei"/>
                  <a:ea typeface="Microsoft YaHei"/>
                  <a:cs typeface="Microsoft YaHei"/>
                </a:rPr>
                <a:t>就可以</a:t>
              </a:r>
              <a:r>
                <a:rPr lang="zh-CN" sz="1950" b="1" dirty="0">
                  <a:solidFill>
                    <a:srgbClr val="243447"/>
                  </a:solidFill>
                  <a:latin typeface="Microsoft YaHei"/>
                  <a:ea typeface="Microsoft YaHei"/>
                  <a:cs typeface="Microsoft YaHei"/>
                </a:rPr>
                <a:t>固定一条鱼，逐一查看它左边</a:t>
              </a:r>
              <a:r>
                <a:rPr lang="zh-CN" altLang="en-US" sz="1950" b="1" dirty="0">
                  <a:solidFill>
                    <a:srgbClr val="243447"/>
                  </a:solidFill>
                  <a:latin typeface="Microsoft YaHei"/>
                  <a:ea typeface="Microsoft YaHei"/>
                  <a:cs typeface="Microsoft YaHei"/>
                </a:rPr>
                <a:t>有哪些</a:t>
              </a:r>
              <a:r>
                <a:rPr lang="zh-CN" sz="1950" b="1" dirty="0">
                  <a:solidFill>
                    <a:srgbClr val="243447"/>
                  </a:solidFill>
                  <a:latin typeface="Microsoft YaHei"/>
                  <a:ea typeface="Microsoft YaHei"/>
                  <a:cs typeface="Microsoft YaHei"/>
                </a:rPr>
                <a:t>位置</a:t>
              </a:r>
              <a:r>
                <a:rPr lang="zh-CN" altLang="en-US" sz="1950" b="1" dirty="0">
                  <a:solidFill>
                    <a:srgbClr val="243447"/>
                  </a:solidFill>
                  <a:latin typeface="Microsoft YaHei"/>
                  <a:ea typeface="Microsoft YaHei"/>
                  <a:cs typeface="Microsoft YaHei"/>
                </a:rPr>
                <a:t>小于自己了</a:t>
              </a:r>
              <a:r>
                <a:rPr lang="zh-CN" sz="1950" dirty="0">
                  <a:solidFill>
                    <a:srgbClr val="243447"/>
                  </a:solidFill>
                  <a:latin typeface="Microsoft YaHei"/>
                  <a:ea typeface="Microsoft YaHei"/>
                  <a:cs typeface="Microsoft YaHei"/>
                </a:rPr>
                <a:t>。</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31889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0857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7581995"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小鱼比可爱：到底要和左边哪几条鱼比较？</a:t>
            </a:r>
          </a:p>
        </p:txBody>
      </p:sp>
      <p:grpSp>
        <p:nvGrpSpPr>
          <p:cNvPr id="9" name="Group 9"/>
          <p:cNvGrpSpPr/>
          <p:nvPr/>
        </p:nvGrpSpPr>
        <p:grpSpPr>
          <a:xfrm>
            <a:off x="828294" y="2170748"/>
            <a:ext cx="6309086" cy="838581"/>
            <a:chOff x="828294" y="2170748"/>
            <a:chExt cx="6309086" cy="838581"/>
          </a:xfrm>
        </p:grpSpPr>
        <p:sp>
          <p:nvSpPr>
            <p:cNvPr id="7" name="TextBox 7"/>
            <p:cNvSpPr/>
            <p:nvPr/>
          </p:nvSpPr>
          <p:spPr>
            <a:xfrm>
              <a:off x="828294" y="2170748"/>
              <a:ext cx="60453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i：当前要计算答案的小鱼</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；a[i]：它的数值。</a:t>
              </a:r>
            </a:p>
          </p:txBody>
        </p:sp>
        <p:sp>
          <p:nvSpPr>
            <p:cNvPr id="8" name="TextBox 8"/>
            <p:cNvSpPr/>
            <p:nvPr/>
          </p:nvSpPr>
          <p:spPr>
            <a:xfrm>
              <a:off x="828294" y="2627948"/>
              <a:ext cx="630908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j：正在查看的左侧小鱼</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；a[j]：那条鱼的数值。</a:t>
              </a:r>
            </a:p>
          </p:txBody>
        </p:sp>
      </p:grpSp>
      <p:grpSp>
        <p:nvGrpSpPr>
          <p:cNvPr id="12" name="Group 12"/>
          <p:cNvGrpSpPr/>
          <p:nvPr/>
        </p:nvGrpSpPr>
        <p:grpSpPr>
          <a:xfrm>
            <a:off x="824482" y="3594735"/>
            <a:ext cx="10326737" cy="938594"/>
            <a:chOff x="824483" y="3594735"/>
            <a:chExt cx="8065295" cy="938594"/>
          </a:xfrm>
        </p:grpSpPr>
        <p:sp>
          <p:nvSpPr>
            <p:cNvPr id="10" name="TextBox 10"/>
            <p:cNvSpPr/>
            <p:nvPr/>
          </p:nvSpPr>
          <p:spPr>
            <a:xfrm>
              <a:off x="824483" y="3594735"/>
              <a:ext cx="4962483" cy="528066"/>
            </a:xfrm>
            <a:prstGeom prst="rect">
              <a:avLst/>
            </a:prstGeom>
            <a:noFill/>
            <a:ln>
              <a:noFill/>
            </a:ln>
          </p:spPr>
          <p:txBody>
            <a:bodyPr wrap="none" lIns="0" tIns="0" rIns="0" bIns="0" anchor="t" anchorCtr="0">
              <a:noAutofit/>
            </a:bodyPr>
            <a:lstStyle/>
            <a:p>
              <a:pPr algn="l"/>
              <a:r>
                <a:rPr lang="en-US" altLang="zh-CN" sz="2700" dirty="0">
                  <a:solidFill>
                    <a:srgbClr val="243447"/>
                  </a:solidFill>
                  <a:latin typeface="+mn-lt"/>
                  <a:ea typeface="+mn-ea"/>
                  <a:cs typeface="Consolas"/>
                </a:rPr>
                <a:t>j </a:t>
              </a:r>
              <a:r>
                <a:rPr lang="zh-CN" altLang="en-US" sz="2700" dirty="0">
                  <a:solidFill>
                    <a:srgbClr val="243447"/>
                  </a:solidFill>
                  <a:latin typeface="+mn-lt"/>
                  <a:ea typeface="+mn-ea"/>
                  <a:cs typeface="Consolas"/>
                </a:rPr>
                <a:t>的取值范围为：</a:t>
              </a:r>
              <a:r>
                <a:rPr lang="en-US" sz="2700" dirty="0">
                  <a:solidFill>
                    <a:srgbClr val="243447"/>
                  </a:solidFill>
                  <a:latin typeface="+mn-lt"/>
                  <a:ea typeface="+mn-ea"/>
                  <a:cs typeface="Consolas"/>
                </a:rPr>
                <a:t>0 ≤ j &lt; i</a:t>
              </a:r>
            </a:p>
          </p:txBody>
        </p:sp>
        <p:sp>
          <p:nvSpPr>
            <p:cNvPr id="11" name="TextBox 11"/>
            <p:cNvSpPr/>
            <p:nvPr/>
          </p:nvSpPr>
          <p:spPr>
            <a:xfrm>
              <a:off x="828294" y="4151948"/>
              <a:ext cx="8061484"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每条小鱼要</a:t>
              </a:r>
              <a:r>
                <a:rPr lang="zh-CN" sz="1950" dirty="0">
                  <a:solidFill>
                    <a:srgbClr val="243447"/>
                  </a:solidFill>
                  <a:latin typeface="Consolas"/>
                  <a:ea typeface="Microsoft YaHei"/>
                  <a:cs typeface="Consolas"/>
                </a:rPr>
                <a:t>从</a:t>
              </a:r>
              <a:r>
                <a:rPr lang="zh-CN" altLang="en-US" sz="1950" dirty="0">
                  <a:solidFill>
                    <a:srgbClr val="243447"/>
                  </a:solidFill>
                  <a:latin typeface="Consolas"/>
                  <a:ea typeface="Microsoft YaHei"/>
                  <a:cs typeface="Consolas"/>
                </a:rPr>
                <a:t>左边第 </a:t>
              </a:r>
              <a:r>
                <a:rPr lang="zh-CN" sz="1950" dirty="0">
                  <a:solidFill>
                    <a:srgbClr val="243447"/>
                  </a:solidFill>
                  <a:latin typeface="Consolas"/>
                  <a:ea typeface="Microsoft YaHei"/>
                  <a:cs typeface="Consolas"/>
                </a:rPr>
                <a:t>i - 1 </a:t>
              </a:r>
              <a:r>
                <a:rPr lang="zh-CN" altLang="en-US" sz="1950" dirty="0">
                  <a:solidFill>
                    <a:srgbClr val="243447"/>
                  </a:solidFill>
                  <a:latin typeface="Consolas"/>
                  <a:ea typeface="Microsoft YaHei"/>
                  <a:cs typeface="Consolas"/>
                </a:rPr>
                <a:t>条</a:t>
              </a:r>
              <a:r>
                <a:rPr lang="zh-CN" sz="1950" dirty="0">
                  <a:solidFill>
                    <a:srgbClr val="243447"/>
                  </a:solidFill>
                  <a:latin typeface="Consolas"/>
                  <a:ea typeface="Microsoft YaHei"/>
                  <a:cs typeface="Consolas"/>
                </a:rPr>
                <a:t>开始</a:t>
              </a:r>
              <a:r>
                <a:rPr lang="zh-CN" altLang="en-US" sz="1950" dirty="0">
                  <a:solidFill>
                    <a:srgbClr val="243447"/>
                  </a:solidFill>
                  <a:latin typeface="Consolas"/>
                  <a:ea typeface="Microsoft YaHei"/>
                  <a:cs typeface="Consolas"/>
                </a:rPr>
                <a:t>比较</a:t>
              </a:r>
              <a:r>
                <a:rPr lang="zh-CN" sz="1950" dirty="0">
                  <a:solidFill>
                    <a:srgbClr val="243447"/>
                  </a:solidFill>
                  <a:latin typeface="Consolas"/>
                  <a:ea typeface="Microsoft YaHei"/>
                  <a:cs typeface="Consolas"/>
                </a:rPr>
                <a:t>，倒着看</a:t>
              </a:r>
              <a:r>
                <a:rPr lang="zh-CN" altLang="en-US" sz="1950" dirty="0">
                  <a:solidFill>
                    <a:srgbClr val="243447"/>
                  </a:solidFill>
                  <a:latin typeface="Consolas"/>
                  <a:ea typeface="Microsoft YaHei"/>
                  <a:cs typeface="Consolas"/>
                </a:rPr>
                <a:t>一直要比较</a:t>
              </a:r>
              <a:r>
                <a:rPr lang="zh-CN" sz="1950" dirty="0">
                  <a:solidFill>
                    <a:srgbClr val="243447"/>
                  </a:solidFill>
                  <a:latin typeface="Consolas"/>
                  <a:ea typeface="Microsoft YaHei"/>
                  <a:cs typeface="Consolas"/>
                </a:rPr>
                <a:t>到</a:t>
              </a:r>
              <a:r>
                <a:rPr lang="zh-CN" altLang="en-US" sz="1950" dirty="0">
                  <a:solidFill>
                    <a:srgbClr val="243447"/>
                  </a:solidFill>
                  <a:latin typeface="Consolas"/>
                  <a:ea typeface="Microsoft YaHei"/>
                  <a:cs typeface="Consolas"/>
                </a:rPr>
                <a:t>第 </a:t>
              </a:r>
              <a:r>
                <a:rPr lang="zh-CN" sz="1950" dirty="0">
                  <a:solidFill>
                    <a:srgbClr val="243447"/>
                  </a:solidFill>
                  <a:latin typeface="Consolas"/>
                  <a:ea typeface="Microsoft YaHei"/>
                  <a:cs typeface="Consolas"/>
                </a:rPr>
                <a:t>0</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条</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正着比较也可以</a:t>
              </a:r>
              <a:r>
                <a:rPr lang="en-US" altLang="zh-CN" sz="1950" dirty="0">
                  <a:solidFill>
                    <a:srgbClr val="243447"/>
                  </a:solidFill>
                  <a:latin typeface="Consolas"/>
                  <a:ea typeface="Microsoft YaHei"/>
                  <a:cs typeface="Consolas"/>
                </a:rPr>
                <a:t>)</a:t>
              </a:r>
              <a:r>
                <a:rPr lang="zh-CN" sz="1950" dirty="0">
                  <a:solidFill>
                    <a:srgbClr val="243447"/>
                  </a:solidFill>
                  <a:latin typeface="Consolas"/>
                  <a:ea typeface="Microsoft YaHei"/>
                  <a:cs typeface="Consolas"/>
                </a:rPr>
                <a:t>。</a:t>
              </a:r>
            </a:p>
          </p:txBody>
        </p:sp>
      </p:grpSp>
      <p:grpSp>
        <p:nvGrpSpPr>
          <p:cNvPr id="15" name="Group 15"/>
          <p:cNvGrpSpPr/>
          <p:nvPr/>
        </p:nvGrpSpPr>
        <p:grpSpPr>
          <a:xfrm>
            <a:off x="826769" y="5233988"/>
            <a:ext cx="10679431" cy="880491"/>
            <a:chOff x="826770" y="5233988"/>
            <a:chExt cx="7434158" cy="880491"/>
          </a:xfrm>
        </p:grpSpPr>
        <p:sp>
          <p:nvSpPr>
            <p:cNvPr id="13" name="TextBox 13"/>
            <p:cNvSpPr/>
            <p:nvPr/>
          </p:nvSpPr>
          <p:spPr>
            <a:xfrm>
              <a:off x="826770" y="5233988"/>
              <a:ext cx="6170930"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若 a[j] &lt; a[i]，就让</a:t>
              </a:r>
              <a:r>
                <a:rPr lang="zh-CN" altLang="en-US" sz="2250" dirty="0">
                  <a:solidFill>
                    <a:srgbClr val="243447"/>
                  </a:solidFill>
                  <a:latin typeface="Consolas"/>
                  <a:ea typeface="Microsoft YaHei"/>
                  <a:cs typeface="Consolas"/>
                </a:rPr>
                <a:t>这条鱼的答案</a:t>
              </a:r>
              <a:r>
                <a:rPr lang="zh-CN" sz="2250" dirty="0">
                  <a:solidFill>
                    <a:srgbClr val="243447"/>
                  </a:solidFill>
                  <a:latin typeface="Consolas"/>
                  <a:ea typeface="Microsoft YaHei"/>
                  <a:cs typeface="Consolas"/>
                </a:rPr>
                <a:t>增加1。</a:t>
              </a:r>
            </a:p>
          </p:txBody>
        </p:sp>
        <p:sp>
          <p:nvSpPr>
            <p:cNvPr id="14" name="TextBox 14"/>
            <p:cNvSpPr/>
            <p:nvPr/>
          </p:nvSpPr>
          <p:spPr>
            <a:xfrm>
              <a:off x="828294" y="5733098"/>
              <a:ext cx="743263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这条鱼</a:t>
              </a:r>
              <a:r>
                <a:rPr lang="zh-CN" altLang="en-US" sz="1950" dirty="0">
                  <a:solidFill>
                    <a:srgbClr val="243447"/>
                  </a:solidFill>
                  <a:latin typeface="Consolas"/>
                  <a:ea typeface="Microsoft YaHei"/>
                  <a:cs typeface="Consolas"/>
                </a:rPr>
                <a:t>的</a:t>
              </a:r>
              <a:r>
                <a:rPr lang="zh-CN" sz="1950" dirty="0">
                  <a:solidFill>
                    <a:srgbClr val="243447"/>
                  </a:solidFill>
                  <a:latin typeface="Consolas"/>
                  <a:ea typeface="Microsoft YaHei"/>
                  <a:cs typeface="Consolas"/>
                </a:rPr>
                <a:t>答案</a:t>
              </a:r>
              <a:r>
                <a:rPr lang="zh-CN" altLang="en-US" sz="1950" dirty="0">
                  <a:solidFill>
                    <a:srgbClr val="243447"/>
                  </a:solidFill>
                  <a:latin typeface="Consolas"/>
                  <a:ea typeface="Microsoft YaHei"/>
                  <a:cs typeface="Consolas"/>
                </a:rPr>
                <a:t>代表的是左边有多少条鱼的可爱值严格小于它</a:t>
              </a:r>
              <a:r>
                <a:rPr 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注意</a:t>
              </a:r>
              <a:r>
                <a:rPr lang="zh-CN" sz="1950" dirty="0">
                  <a:solidFill>
                    <a:srgbClr val="243447"/>
                  </a:solidFill>
                  <a:latin typeface="Consolas"/>
                  <a:ea typeface="Microsoft YaHei"/>
                  <a:cs typeface="Consolas"/>
                </a:rPr>
                <a:t>比较的是</a:t>
              </a:r>
              <a:r>
                <a:rPr lang="zh-CN" sz="1950" b="1" dirty="0">
                  <a:solidFill>
                    <a:srgbClr val="C00000"/>
                  </a:solidFill>
                  <a:latin typeface="Consolas"/>
                  <a:ea typeface="Microsoft YaHei"/>
                  <a:cs typeface="Consolas"/>
                </a:rPr>
                <a:t>元素值</a:t>
              </a:r>
              <a:r>
                <a:rPr lang="zh-CN" sz="1950" dirty="0">
                  <a:solidFill>
                    <a:srgbClr val="243447"/>
                  </a:solidFill>
                  <a:latin typeface="Consolas"/>
                  <a:ea typeface="Microsoft YaHei"/>
                  <a:cs typeface="Consolas"/>
                </a:rPr>
                <a:t>，不是 i 和 j</a:t>
              </a:r>
              <a:r>
                <a:rPr lang="zh-CN" altLang="en-US"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482650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3244596"/>
            <a:ext cx="10439400" cy="9525"/>
          </a:xfrm>
          <a:custGeom>
            <a:avLst/>
            <a:gdLst/>
            <a:ahLst/>
            <a:cxnLst/>
            <a:rect l="l" t="t" r="r" b="b"/>
            <a:pathLst>
              <a:path w="10439400" h="9525">
                <a:moveTo>
                  <a:pt x="0" y="0"/>
                </a:moveTo>
                <a:lnTo>
                  <a:pt x="10439400" y="0"/>
                </a:lnTo>
              </a:path>
            </a:pathLst>
          </a:custGeom>
          <a:noFill/>
          <a:ln w="7620">
            <a:solidFill>
              <a:srgbClr val="CED8E4"/>
            </a:solidFill>
          </a:ln>
        </p:spPr>
      </p:sp>
      <p:grpSp>
        <p:nvGrpSpPr>
          <p:cNvPr id="16" name="Group 16"/>
          <p:cNvGrpSpPr/>
          <p:nvPr/>
        </p:nvGrpSpPr>
        <p:grpSpPr>
          <a:xfrm>
            <a:off x="7774686" y="1970246"/>
            <a:ext cx="1859176" cy="278702"/>
            <a:chOff x="7774686" y="1970246"/>
            <a:chExt cx="1859176" cy="278702"/>
          </a:xfrm>
        </p:grpSpPr>
        <p:sp>
          <p:nvSpPr>
            <p:cNvPr id="42" name="TextBox 14"/>
            <p:cNvSpPr txBox="1"/>
            <p:nvPr/>
          </p:nvSpPr>
          <p:spPr>
            <a:xfrm>
              <a:off x="7774686" y="1970246"/>
              <a:ext cx="1859176" cy="278702"/>
            </a:xfrm>
            <a:prstGeom prst="rect">
              <a:avLst/>
            </a:prstGeom>
            <a:noFill/>
            <a:ln>
              <a:noFill/>
            </a:ln>
          </p:spPr>
          <p:txBody>
            <a:bodyPr wrap="none" lIns="0" tIns="0" rIns="0" bIns="0" anchor="t" anchorCtr="0">
              <a:spAutoFit/>
            </a:bodyPr>
            <a:lstStyle/>
            <a:p>
              <a:pPr algn="l"/>
              <a:r>
                <a:rPr lang="zh-CN" sz="1420" b="1" dirty="0">
                  <a:solidFill>
                    <a:srgbClr val="244D87"/>
                  </a:solidFill>
                  <a:latin typeface="Consolas"/>
                  <a:ea typeface="Microsoft YaHei"/>
                  <a:cs typeface="Consolas"/>
                </a:rPr>
                <a:t>假设正在算第 4 条鱼</a:t>
              </a:r>
            </a:p>
          </p:txBody>
        </p:sp>
      </p:grpSp>
      <p:grpSp>
        <p:nvGrpSpPr>
          <p:cNvPr id="20" name="Group 20"/>
          <p:cNvGrpSpPr/>
          <p:nvPr/>
        </p:nvGrpSpPr>
        <p:grpSpPr>
          <a:xfrm>
            <a:off x="7781925" y="2314575"/>
            <a:ext cx="571500" cy="749903"/>
            <a:chOff x="7781925" y="2314575"/>
            <a:chExt cx="571500" cy="749903"/>
          </a:xfrm>
        </p:grpSpPr>
        <p:sp>
          <p:nvSpPr>
            <p:cNvPr id="17" name="Rectangle 17"/>
            <p:cNvSpPr/>
            <p:nvPr/>
          </p:nvSpPr>
          <p:spPr>
            <a:xfrm>
              <a:off x="7781925" y="2314575"/>
              <a:ext cx="571500" cy="409575"/>
            </a:xfrm>
            <a:prstGeom prst="roundRect">
              <a:avLst>
                <a:gd name="adj" fmla="val 16279"/>
              </a:avLst>
            </a:prstGeom>
            <a:solidFill>
              <a:srgbClr val="EAF2F8"/>
            </a:solidFill>
            <a:ln w="19050">
              <a:solidFill>
                <a:srgbClr val="2B619A"/>
              </a:solidFill>
            </a:ln>
          </p:spPr>
        </p:sp>
        <p:sp>
          <p:nvSpPr>
            <p:cNvPr id="18" name="TextBox 18"/>
            <p:cNvSpPr txBox="1"/>
            <p:nvPr/>
          </p:nvSpPr>
          <p:spPr>
            <a:xfrm>
              <a:off x="7988551"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3</a:t>
              </a:r>
            </a:p>
          </p:txBody>
        </p:sp>
        <p:sp>
          <p:nvSpPr>
            <p:cNvPr id="19" name="TextBox 19"/>
            <p:cNvSpPr txBox="1"/>
            <p:nvPr/>
          </p:nvSpPr>
          <p:spPr>
            <a:xfrm>
              <a:off x="7919039"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j=0</a:t>
              </a:r>
            </a:p>
          </p:txBody>
        </p:sp>
      </p:grpSp>
      <p:grpSp>
        <p:nvGrpSpPr>
          <p:cNvPr id="27" name="Group 27"/>
          <p:cNvGrpSpPr/>
          <p:nvPr/>
        </p:nvGrpSpPr>
        <p:grpSpPr>
          <a:xfrm>
            <a:off x="8477250" y="2314575"/>
            <a:ext cx="571500" cy="749903"/>
            <a:chOff x="8477250" y="2314575"/>
            <a:chExt cx="571500" cy="749903"/>
          </a:xfrm>
        </p:grpSpPr>
        <p:sp>
          <p:nvSpPr>
            <p:cNvPr id="24" name="Rectangle 24"/>
            <p:cNvSpPr/>
            <p:nvPr/>
          </p:nvSpPr>
          <p:spPr>
            <a:xfrm>
              <a:off x="8477250" y="2314575"/>
              <a:ext cx="571500" cy="409575"/>
            </a:xfrm>
            <a:prstGeom prst="roundRect">
              <a:avLst>
                <a:gd name="adj" fmla="val 16279"/>
              </a:avLst>
            </a:prstGeom>
            <a:solidFill>
              <a:srgbClr val="EAF2F8"/>
            </a:solidFill>
            <a:ln w="19050">
              <a:solidFill>
                <a:srgbClr val="2B619A"/>
              </a:solidFill>
            </a:ln>
          </p:spPr>
        </p:sp>
        <p:sp>
          <p:nvSpPr>
            <p:cNvPr id="25" name="TextBox 25"/>
            <p:cNvSpPr txBox="1"/>
            <p:nvPr/>
          </p:nvSpPr>
          <p:spPr>
            <a:xfrm>
              <a:off x="8683876"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1</a:t>
              </a:r>
            </a:p>
          </p:txBody>
        </p:sp>
        <p:sp>
          <p:nvSpPr>
            <p:cNvPr id="26" name="TextBox 26"/>
            <p:cNvSpPr txBox="1"/>
            <p:nvPr/>
          </p:nvSpPr>
          <p:spPr>
            <a:xfrm>
              <a:off x="8614364"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j=1</a:t>
              </a:r>
            </a:p>
          </p:txBody>
        </p:sp>
      </p:grpSp>
      <p:grpSp>
        <p:nvGrpSpPr>
          <p:cNvPr id="31" name="Group 31"/>
          <p:cNvGrpSpPr/>
          <p:nvPr/>
        </p:nvGrpSpPr>
        <p:grpSpPr>
          <a:xfrm>
            <a:off x="9172575" y="2314575"/>
            <a:ext cx="571500" cy="749903"/>
            <a:chOff x="9172575" y="2314575"/>
            <a:chExt cx="571500" cy="749903"/>
          </a:xfrm>
        </p:grpSpPr>
        <p:sp>
          <p:nvSpPr>
            <p:cNvPr id="28" name="Rectangle 28"/>
            <p:cNvSpPr/>
            <p:nvPr/>
          </p:nvSpPr>
          <p:spPr>
            <a:xfrm>
              <a:off x="9172575" y="2314575"/>
              <a:ext cx="571500" cy="409575"/>
            </a:xfrm>
            <a:prstGeom prst="roundRect">
              <a:avLst>
                <a:gd name="adj" fmla="val 16279"/>
              </a:avLst>
            </a:prstGeom>
            <a:solidFill>
              <a:srgbClr val="EAF2F8"/>
            </a:solidFill>
            <a:ln w="19050">
              <a:solidFill>
                <a:srgbClr val="2B619A"/>
              </a:solidFill>
            </a:ln>
          </p:spPr>
        </p:sp>
        <p:sp>
          <p:nvSpPr>
            <p:cNvPr id="29" name="TextBox 29"/>
            <p:cNvSpPr txBox="1"/>
            <p:nvPr/>
          </p:nvSpPr>
          <p:spPr>
            <a:xfrm>
              <a:off x="9379201"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4</a:t>
              </a:r>
            </a:p>
          </p:txBody>
        </p:sp>
        <p:sp>
          <p:nvSpPr>
            <p:cNvPr id="30" name="TextBox 30"/>
            <p:cNvSpPr txBox="1"/>
            <p:nvPr/>
          </p:nvSpPr>
          <p:spPr>
            <a:xfrm>
              <a:off x="9309689"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j=2</a:t>
              </a:r>
            </a:p>
          </p:txBody>
        </p:sp>
      </p:grpSp>
      <p:grpSp>
        <p:nvGrpSpPr>
          <p:cNvPr id="35" name="Group 35"/>
          <p:cNvGrpSpPr/>
          <p:nvPr/>
        </p:nvGrpSpPr>
        <p:grpSpPr>
          <a:xfrm>
            <a:off x="9867900" y="2314575"/>
            <a:ext cx="571500" cy="749903"/>
            <a:chOff x="9867900" y="2314575"/>
            <a:chExt cx="571500" cy="749903"/>
          </a:xfrm>
        </p:grpSpPr>
        <p:sp>
          <p:nvSpPr>
            <p:cNvPr id="32" name="Rectangle 32"/>
            <p:cNvSpPr/>
            <p:nvPr/>
          </p:nvSpPr>
          <p:spPr>
            <a:xfrm>
              <a:off x="9867900" y="2314575"/>
              <a:ext cx="571500" cy="409575"/>
            </a:xfrm>
            <a:prstGeom prst="roundRect">
              <a:avLst>
                <a:gd name="adj" fmla="val 16279"/>
              </a:avLst>
            </a:prstGeom>
            <a:solidFill>
              <a:srgbClr val="EAF2F8"/>
            </a:solidFill>
            <a:ln w="19050">
              <a:solidFill>
                <a:srgbClr val="2B619A"/>
              </a:solidFill>
            </a:ln>
          </p:spPr>
        </p:sp>
        <p:sp>
          <p:nvSpPr>
            <p:cNvPr id="33" name="TextBox 33"/>
            <p:cNvSpPr txBox="1"/>
            <p:nvPr/>
          </p:nvSpPr>
          <p:spPr>
            <a:xfrm>
              <a:off x="10074526"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4</a:t>
              </a:r>
            </a:p>
          </p:txBody>
        </p:sp>
        <p:sp>
          <p:nvSpPr>
            <p:cNvPr id="34" name="TextBox 34"/>
            <p:cNvSpPr txBox="1"/>
            <p:nvPr/>
          </p:nvSpPr>
          <p:spPr>
            <a:xfrm>
              <a:off x="10005014" y="2815114"/>
              <a:ext cx="297271" cy="249364"/>
            </a:xfrm>
            <a:prstGeom prst="rect">
              <a:avLst/>
            </a:prstGeom>
            <a:noFill/>
            <a:ln>
              <a:noFill/>
            </a:ln>
          </p:spPr>
          <p:txBody>
            <a:bodyPr wrap="none" lIns="0" tIns="0" rIns="0" bIns="0" anchor="t" anchorCtr="0">
              <a:spAutoFit/>
            </a:bodyPr>
            <a:lstStyle/>
            <a:p>
              <a:pPr algn="ctr"/>
              <a:r>
                <a:rPr lang="en-US" sz="1280" dirty="0">
                  <a:solidFill>
                    <a:srgbClr val="244D87"/>
                  </a:solidFill>
                  <a:latin typeface="Consolas"/>
                  <a:ea typeface="Consolas"/>
                  <a:cs typeface="Consolas"/>
                </a:rPr>
                <a:t>j=3</a:t>
              </a:r>
            </a:p>
          </p:txBody>
        </p:sp>
      </p:grpSp>
      <p:grpSp>
        <p:nvGrpSpPr>
          <p:cNvPr id="39" name="Group 39"/>
          <p:cNvGrpSpPr/>
          <p:nvPr/>
        </p:nvGrpSpPr>
        <p:grpSpPr>
          <a:xfrm>
            <a:off x="10563225" y="2314575"/>
            <a:ext cx="571500" cy="749903"/>
            <a:chOff x="10563225" y="2314575"/>
            <a:chExt cx="571500" cy="749903"/>
          </a:xfrm>
        </p:grpSpPr>
        <p:sp>
          <p:nvSpPr>
            <p:cNvPr id="36" name="Rectangle 36"/>
            <p:cNvSpPr/>
            <p:nvPr/>
          </p:nvSpPr>
          <p:spPr>
            <a:xfrm>
              <a:off x="10563225" y="2314575"/>
              <a:ext cx="571500" cy="409575"/>
            </a:xfrm>
            <a:prstGeom prst="roundRect">
              <a:avLst>
                <a:gd name="adj" fmla="val 16279"/>
              </a:avLst>
            </a:prstGeom>
            <a:solidFill>
              <a:srgbClr val="FCEBD8"/>
            </a:solidFill>
            <a:ln w="19050">
              <a:solidFill>
                <a:srgbClr val="C05A00"/>
              </a:solidFill>
            </a:ln>
          </p:spPr>
        </p:sp>
        <p:sp>
          <p:nvSpPr>
            <p:cNvPr id="37" name="TextBox 37"/>
            <p:cNvSpPr txBox="1"/>
            <p:nvPr/>
          </p:nvSpPr>
          <p:spPr>
            <a:xfrm>
              <a:off x="10769851" y="2388394"/>
              <a:ext cx="158247" cy="366712"/>
            </a:xfrm>
            <a:prstGeom prst="rect">
              <a:avLst/>
            </a:prstGeom>
            <a:noFill/>
            <a:ln>
              <a:noFill/>
            </a:ln>
          </p:spPr>
          <p:txBody>
            <a:bodyPr wrap="none" lIns="0" tIns="0" rIns="0" bIns="0" anchor="t" anchorCtr="0">
              <a:spAutoFit/>
            </a:bodyPr>
            <a:lstStyle/>
            <a:p>
              <a:pPr algn="ctr"/>
              <a:r>
                <a:rPr lang="en-US" sz="1880" b="1" dirty="0">
                  <a:solidFill>
                    <a:srgbClr val="243447"/>
                  </a:solidFill>
                  <a:latin typeface="Consolas"/>
                  <a:ea typeface="Consolas"/>
                  <a:cs typeface="Consolas"/>
                </a:rPr>
                <a:t>2</a:t>
              </a:r>
            </a:p>
          </p:txBody>
        </p:sp>
        <p:sp>
          <p:nvSpPr>
            <p:cNvPr id="38" name="TextBox 38"/>
            <p:cNvSpPr txBox="1"/>
            <p:nvPr/>
          </p:nvSpPr>
          <p:spPr>
            <a:xfrm>
              <a:off x="10700339" y="2815114"/>
              <a:ext cx="297271" cy="249364"/>
            </a:xfrm>
            <a:prstGeom prst="rect">
              <a:avLst/>
            </a:prstGeom>
            <a:noFill/>
            <a:ln>
              <a:noFill/>
            </a:ln>
          </p:spPr>
          <p:txBody>
            <a:bodyPr wrap="none" lIns="0" tIns="0" rIns="0" bIns="0" anchor="t" anchorCtr="0">
              <a:spAutoFit/>
            </a:bodyPr>
            <a:lstStyle/>
            <a:p>
              <a:pPr algn="ctr"/>
              <a:r>
                <a:rPr lang="en-US" sz="1280" dirty="0">
                  <a:solidFill>
                    <a:srgbClr val="C00000"/>
                  </a:solidFill>
                  <a:latin typeface="Consolas"/>
                  <a:ea typeface="Consolas"/>
                  <a:cs typeface="Consolas"/>
                </a:rPr>
                <a:t>i=4</a:t>
              </a:r>
            </a:p>
          </p:txBody>
        </p:sp>
      </p:grpSp>
      <p:grpSp>
        <p:nvGrpSpPr>
          <p:cNvPr id="41" name="Group 41"/>
          <p:cNvGrpSpPr/>
          <p:nvPr/>
        </p:nvGrpSpPr>
        <p:grpSpPr>
          <a:xfrm>
            <a:off x="7775448" y="3024664"/>
            <a:ext cx="2571811" cy="249364"/>
            <a:chOff x="7775448" y="3024664"/>
            <a:chExt cx="2571811" cy="249364"/>
          </a:xfrm>
        </p:grpSpPr>
        <p:sp>
          <p:nvSpPr>
            <p:cNvPr id="40" name="TextBox 40"/>
            <p:cNvSpPr txBox="1"/>
            <p:nvPr/>
          </p:nvSpPr>
          <p:spPr>
            <a:xfrm>
              <a:off x="7775448" y="3024664"/>
              <a:ext cx="2571811" cy="249364"/>
            </a:xfrm>
            <a:prstGeom prst="rect">
              <a:avLst/>
            </a:prstGeom>
            <a:noFill/>
            <a:ln>
              <a:noFill/>
            </a:ln>
          </p:spPr>
          <p:txBody>
            <a:bodyPr wrap="none" lIns="0" tIns="0" rIns="0" bIns="0" anchor="t" anchorCtr="0">
              <a:spAutoFit/>
            </a:bodyPr>
            <a:lstStyle/>
            <a:p>
              <a:pPr algn="l"/>
              <a:r>
                <a:rPr lang="zh-CN" sz="1280" dirty="0">
                  <a:solidFill>
                    <a:srgbClr val="244D87"/>
                  </a:solidFill>
                  <a:latin typeface="Consolas"/>
                  <a:ea typeface="Microsoft YaHei"/>
                  <a:cs typeface="Consolas"/>
                </a:rPr>
                <a:t>蓝色 0～3 要比；橙色 4 是自己</a:t>
              </a:r>
            </a:p>
          </p:txBody>
        </p:sp>
      </p:gr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7" y="1407795"/>
            <a:ext cx="4856653"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检验算法：</a:t>
            </a:r>
            <a:r>
              <a:rPr lang="zh-CN" sz="2400" b="1" dirty="0">
                <a:solidFill>
                  <a:schemeClr val="accent1"/>
                </a:solidFill>
                <a:latin typeface="Consolas"/>
                <a:ea typeface="Microsoft YaHei"/>
                <a:cs typeface="+mj-cs"/>
              </a:rPr>
              <a:t>第4条鱼为什么得到</a:t>
            </a:r>
            <a:r>
              <a:rPr lang="en-US" altLang="zh-CN" sz="2400" b="1" dirty="0">
                <a:solidFill>
                  <a:schemeClr val="accent1"/>
                </a:solidFill>
                <a:latin typeface="Consolas"/>
                <a:ea typeface="Microsoft YaHei"/>
                <a:cs typeface="+mj-cs"/>
              </a:rPr>
              <a:t> </a:t>
            </a:r>
            <a:r>
              <a:rPr lang="zh-CN" sz="2400" b="1" dirty="0">
                <a:solidFill>
                  <a:schemeClr val="accent1"/>
                </a:solidFill>
                <a:latin typeface="Consolas"/>
                <a:ea typeface="Microsoft YaHei"/>
                <a:cs typeface="+mj-cs"/>
              </a:rPr>
              <a:t>2</a:t>
            </a:r>
          </a:p>
        </p:txBody>
      </p:sp>
      <p:grpSp>
        <p:nvGrpSpPr>
          <p:cNvPr id="24" name="Group 24"/>
          <p:cNvGrpSpPr/>
          <p:nvPr/>
        </p:nvGrpSpPr>
        <p:grpSpPr>
          <a:xfrm>
            <a:off x="828294" y="2094548"/>
            <a:ext cx="10125456" cy="1995952"/>
            <a:chOff x="828294" y="2094548"/>
            <a:chExt cx="10125456" cy="1995952"/>
          </a:xfrm>
        </p:grpSpPr>
        <p:sp>
          <p:nvSpPr>
            <p:cNvPr id="7" name="TextBox 7"/>
            <p:cNvSpPr/>
            <p:nvPr/>
          </p:nvSpPr>
          <p:spPr>
            <a:xfrm>
              <a:off x="828294" y="2094548"/>
              <a:ext cx="935500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当前鱼的</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 i = 3，可爱值 a[i] = 4。</a:t>
              </a:r>
              <a:r>
                <a:rPr lang="zh-CN" altLang="en-US" sz="1950" dirty="0">
                  <a:solidFill>
                    <a:srgbClr val="243447"/>
                  </a:solidFill>
                  <a:cs typeface="Consolas"/>
                </a:rPr>
                <a:t>现在要求出第 </a:t>
              </a:r>
              <a:r>
                <a:rPr lang="en-US" altLang="zh-CN" sz="1950" dirty="0">
                  <a:solidFill>
                    <a:srgbClr val="243447"/>
                  </a:solidFill>
                  <a:cs typeface="Consolas"/>
                </a:rPr>
                <a:t>4 </a:t>
              </a:r>
              <a:r>
                <a:rPr lang="zh-CN" altLang="en-US" sz="1950" dirty="0">
                  <a:solidFill>
                    <a:srgbClr val="243447"/>
                  </a:solidFill>
                  <a:cs typeface="Consolas"/>
                </a:rPr>
                <a:t>条鱼的答案</a:t>
              </a:r>
              <a:r>
                <a:rPr lang="en-US" altLang="zh-CN" sz="1950" dirty="0">
                  <a:solidFill>
                    <a:srgbClr val="243447"/>
                  </a:solidFill>
                  <a:cs typeface="Consolas"/>
                </a:rPr>
                <a:t>(</a:t>
              </a:r>
              <a:r>
                <a:rPr lang="zh-CN" altLang="en-US" sz="1950" dirty="0">
                  <a:solidFill>
                    <a:srgbClr val="243447"/>
                  </a:solidFill>
                  <a:cs typeface="Consolas"/>
                </a:rPr>
                <a:t>答案用变量 </a:t>
              </a:r>
              <a:r>
                <a:rPr lang="en-US" altLang="zh-CN" sz="1950" dirty="0" err="1">
                  <a:solidFill>
                    <a:srgbClr val="243447"/>
                  </a:solidFill>
                  <a:cs typeface="Consolas"/>
                </a:rPr>
                <a:t>cnt</a:t>
              </a:r>
              <a:r>
                <a:rPr lang="en-US" altLang="zh-CN" sz="1950" dirty="0">
                  <a:solidFill>
                    <a:srgbClr val="243447"/>
                  </a:solidFill>
                  <a:cs typeface="Consolas"/>
                </a:rPr>
                <a:t> </a:t>
              </a:r>
              <a:r>
                <a:rPr lang="zh-CN" altLang="en-US" sz="1950" dirty="0">
                  <a:solidFill>
                    <a:srgbClr val="243447"/>
                  </a:solidFill>
                  <a:cs typeface="Consolas"/>
                </a:rPr>
                <a:t>来记录</a:t>
              </a:r>
              <a:r>
                <a:rPr lang="en-US" altLang="zh-CN" sz="1950" dirty="0">
                  <a:solidFill>
                    <a:srgbClr val="243447"/>
                  </a:solidFill>
                  <a:cs typeface="Consolas"/>
                </a:rPr>
                <a:t>)</a:t>
              </a:r>
              <a:endParaRPr lang="zh-CN" sz="1950" dirty="0">
                <a:solidFill>
                  <a:srgbClr val="243447"/>
                </a:solidFill>
                <a:latin typeface="Consolas"/>
                <a:ea typeface="Microsoft YaHei"/>
                <a:cs typeface="Consolas"/>
              </a:endParaRPr>
            </a:p>
          </p:txBody>
        </p:sp>
        <p:sp>
          <p:nvSpPr>
            <p:cNvPr id="8" name="Rectangle 8"/>
            <p:cNvSpPr/>
            <p:nvPr/>
          </p:nvSpPr>
          <p:spPr>
            <a:xfrm>
              <a:off x="1428750" y="2590800"/>
              <a:ext cx="1905000" cy="590550"/>
            </a:xfrm>
            <a:prstGeom prst="rect">
              <a:avLst/>
            </a:prstGeom>
            <a:noFill/>
            <a:ln w="19050">
              <a:solidFill>
                <a:schemeClr val="accent1"/>
              </a:solidFill>
            </a:ln>
          </p:spPr>
        </p:sp>
        <p:sp>
          <p:nvSpPr>
            <p:cNvPr id="9" name="Rectangle 9"/>
            <p:cNvSpPr/>
            <p:nvPr/>
          </p:nvSpPr>
          <p:spPr>
            <a:xfrm>
              <a:off x="3333750" y="2590800"/>
              <a:ext cx="1905000" cy="590550"/>
            </a:xfrm>
            <a:prstGeom prst="rect">
              <a:avLst/>
            </a:prstGeom>
            <a:noFill/>
            <a:ln w="19050">
              <a:solidFill>
                <a:schemeClr val="accent1"/>
              </a:solidFill>
            </a:ln>
          </p:spPr>
        </p:sp>
        <p:sp>
          <p:nvSpPr>
            <p:cNvPr id="10" name="Rectangle 10"/>
            <p:cNvSpPr/>
            <p:nvPr/>
          </p:nvSpPr>
          <p:spPr>
            <a:xfrm>
              <a:off x="5238750" y="2590800"/>
              <a:ext cx="1905000" cy="590550"/>
            </a:xfrm>
            <a:prstGeom prst="rect">
              <a:avLst/>
            </a:prstGeom>
            <a:noFill/>
            <a:ln w="19050">
              <a:solidFill>
                <a:schemeClr val="accent1"/>
              </a:solidFill>
            </a:ln>
          </p:spPr>
        </p:sp>
        <p:sp>
          <p:nvSpPr>
            <p:cNvPr id="11" name="Rectangle 11"/>
            <p:cNvSpPr/>
            <p:nvPr/>
          </p:nvSpPr>
          <p:spPr>
            <a:xfrm>
              <a:off x="7143750" y="2590800"/>
              <a:ext cx="1905000" cy="590550"/>
            </a:xfrm>
            <a:prstGeom prst="rect">
              <a:avLst/>
            </a:prstGeom>
            <a:noFill/>
            <a:ln w="28575">
              <a:solidFill>
                <a:schemeClr val="accent2"/>
              </a:solidFill>
            </a:ln>
          </p:spPr>
        </p:sp>
        <p:sp>
          <p:nvSpPr>
            <p:cNvPr id="12" name="Rectangle 12"/>
            <p:cNvSpPr/>
            <p:nvPr/>
          </p:nvSpPr>
          <p:spPr>
            <a:xfrm>
              <a:off x="9048750" y="2590800"/>
              <a:ext cx="1905000" cy="590550"/>
            </a:xfrm>
            <a:prstGeom prst="rect">
              <a:avLst/>
            </a:prstGeom>
            <a:noFill/>
            <a:ln w="19050">
              <a:solidFill>
                <a:srgbClr val="536176"/>
              </a:solidFill>
            </a:ln>
          </p:spPr>
        </p:sp>
        <p:sp>
          <p:nvSpPr>
            <p:cNvPr id="13" name="TextBox 13"/>
            <p:cNvSpPr/>
            <p:nvPr/>
          </p:nvSpPr>
          <p:spPr>
            <a:xfrm>
              <a:off x="2267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3</a:t>
              </a:r>
            </a:p>
          </p:txBody>
        </p:sp>
        <p:sp>
          <p:nvSpPr>
            <p:cNvPr id="14" name="TextBox 14"/>
            <p:cNvSpPr/>
            <p:nvPr/>
          </p:nvSpPr>
          <p:spPr>
            <a:xfrm>
              <a:off x="4172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1</a:t>
              </a:r>
            </a:p>
          </p:txBody>
        </p:sp>
        <p:sp>
          <p:nvSpPr>
            <p:cNvPr id="15" name="TextBox 15"/>
            <p:cNvSpPr/>
            <p:nvPr/>
          </p:nvSpPr>
          <p:spPr>
            <a:xfrm>
              <a:off x="6077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4</a:t>
              </a:r>
            </a:p>
          </p:txBody>
        </p:sp>
        <p:sp>
          <p:nvSpPr>
            <p:cNvPr id="16" name="TextBox 16"/>
            <p:cNvSpPr/>
            <p:nvPr/>
          </p:nvSpPr>
          <p:spPr>
            <a:xfrm>
              <a:off x="7982617" y="2699385"/>
              <a:ext cx="227362" cy="528066"/>
            </a:xfrm>
            <a:prstGeom prst="rect">
              <a:avLst/>
            </a:prstGeom>
            <a:noFill/>
            <a:ln>
              <a:noFill/>
            </a:ln>
          </p:spPr>
          <p:txBody>
            <a:bodyPr wrap="none" lIns="0" tIns="0" rIns="95" bIns="0" anchor="t" anchorCtr="0">
              <a:noAutofit/>
            </a:bodyPr>
            <a:lstStyle/>
            <a:p>
              <a:pPr algn="ctr"/>
              <a:r>
                <a:rPr lang="en-US" sz="2700" b="1" dirty="0">
                  <a:solidFill>
                    <a:srgbClr val="C00000"/>
                  </a:solidFill>
                  <a:latin typeface="Consolas"/>
                  <a:ea typeface="Consolas"/>
                  <a:cs typeface="Consolas"/>
                </a:rPr>
                <a:t>4</a:t>
              </a:r>
            </a:p>
          </p:txBody>
        </p:sp>
        <p:sp>
          <p:nvSpPr>
            <p:cNvPr id="17" name="TextBox 17"/>
            <p:cNvSpPr/>
            <p:nvPr/>
          </p:nvSpPr>
          <p:spPr>
            <a:xfrm>
              <a:off x="9887617" y="2699385"/>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8" name="TextBox 18"/>
            <p:cNvSpPr/>
            <p:nvPr/>
          </p:nvSpPr>
          <p:spPr>
            <a:xfrm>
              <a:off x="2299144"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0</a:t>
              </a:r>
            </a:p>
          </p:txBody>
        </p:sp>
        <p:sp>
          <p:nvSpPr>
            <p:cNvPr id="19" name="TextBox 19"/>
            <p:cNvSpPr/>
            <p:nvPr/>
          </p:nvSpPr>
          <p:spPr>
            <a:xfrm>
              <a:off x="4204144"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a:t>
              </a:r>
            </a:p>
          </p:txBody>
        </p:sp>
        <p:sp>
          <p:nvSpPr>
            <p:cNvPr id="20" name="TextBox 20"/>
            <p:cNvSpPr/>
            <p:nvPr/>
          </p:nvSpPr>
          <p:spPr>
            <a:xfrm>
              <a:off x="6109144"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21" name="TextBox 21"/>
            <p:cNvSpPr/>
            <p:nvPr/>
          </p:nvSpPr>
          <p:spPr>
            <a:xfrm>
              <a:off x="7548182" y="3285172"/>
              <a:ext cx="1096137" cy="381381"/>
            </a:xfrm>
            <a:prstGeom prst="rect">
              <a:avLst/>
            </a:prstGeom>
            <a:noFill/>
            <a:ln>
              <a:noFill/>
            </a:ln>
          </p:spPr>
          <p:txBody>
            <a:bodyPr wrap="none" lIns="0" tIns="0" rIns="0" bIns="0" anchor="t" anchorCtr="0">
              <a:noAutofit/>
            </a:bodyPr>
            <a:lstStyle/>
            <a:p>
              <a:pPr algn="ctr"/>
              <a:r>
                <a:rPr lang="zh-CN" sz="1950" b="1" dirty="0">
                  <a:solidFill>
                    <a:srgbClr val="C00000"/>
                  </a:solidFill>
                  <a:latin typeface="Consolas"/>
                  <a:ea typeface="Microsoft YaHei"/>
                  <a:cs typeface="Consolas"/>
                </a:rPr>
                <a:t>3 当前鱼</a:t>
              </a:r>
            </a:p>
          </p:txBody>
        </p:sp>
        <p:sp>
          <p:nvSpPr>
            <p:cNvPr id="22" name="TextBox 22"/>
            <p:cNvSpPr/>
            <p:nvPr/>
          </p:nvSpPr>
          <p:spPr>
            <a:xfrm>
              <a:off x="9919145" y="32851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23" name="TextBox 23"/>
            <p:cNvSpPr/>
            <p:nvPr/>
          </p:nvSpPr>
          <p:spPr>
            <a:xfrm>
              <a:off x="4149915" y="3738456"/>
              <a:ext cx="381596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比较顺序：j = 2，再到1，最后到0。</a:t>
              </a:r>
            </a:p>
          </p:txBody>
        </p:sp>
      </p:grpSp>
      <p:grpSp>
        <p:nvGrpSpPr>
          <p:cNvPr id="26" name="Group 26"/>
          <p:cNvGrpSpPr/>
          <p:nvPr/>
        </p:nvGrpSpPr>
        <p:grpSpPr>
          <a:xfrm>
            <a:off x="828294" y="4170998"/>
            <a:ext cx="5506212" cy="381381"/>
            <a:chOff x="828294" y="4170998"/>
            <a:chExt cx="5506212" cy="381381"/>
          </a:xfrm>
        </p:grpSpPr>
        <p:sp>
          <p:nvSpPr>
            <p:cNvPr id="25" name="TextBox 25"/>
            <p:cNvSpPr/>
            <p:nvPr/>
          </p:nvSpPr>
          <p:spPr>
            <a:xfrm>
              <a:off x="828294" y="4170998"/>
              <a:ext cx="55062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 2：4 &lt; 4 为假。相等不计入；cnt = 0。</a:t>
              </a:r>
            </a:p>
          </p:txBody>
        </p:sp>
      </p:grpSp>
      <p:grpSp>
        <p:nvGrpSpPr>
          <p:cNvPr id="28" name="Group 28"/>
          <p:cNvGrpSpPr/>
          <p:nvPr/>
        </p:nvGrpSpPr>
        <p:grpSpPr>
          <a:xfrm>
            <a:off x="828294" y="4771072"/>
            <a:ext cx="4574381" cy="381381"/>
            <a:chOff x="828294" y="4771072"/>
            <a:chExt cx="4574381" cy="381381"/>
          </a:xfrm>
        </p:grpSpPr>
        <p:sp>
          <p:nvSpPr>
            <p:cNvPr id="27" name="TextBox 27"/>
            <p:cNvSpPr/>
            <p:nvPr/>
          </p:nvSpPr>
          <p:spPr>
            <a:xfrm>
              <a:off x="828294" y="4771072"/>
              <a:ext cx="457438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 1：1 &lt; 4 为真。cnt</a:t>
              </a:r>
              <a:r>
                <a:rPr lang="en-US" alt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a:t>
              </a:r>
              <a:r>
                <a:rPr lang="zh-CN" sz="1950" dirty="0">
                  <a:solidFill>
                    <a:srgbClr val="243447"/>
                  </a:solidFill>
                  <a:latin typeface="Consolas"/>
                  <a:ea typeface="Microsoft YaHei"/>
                  <a:cs typeface="Consolas"/>
                </a:rPr>
                <a:t> 从0变成1。</a:t>
              </a:r>
            </a:p>
          </p:txBody>
        </p:sp>
      </p:grpSp>
      <p:grpSp>
        <p:nvGrpSpPr>
          <p:cNvPr id="31" name="Group 31"/>
          <p:cNvGrpSpPr/>
          <p:nvPr/>
        </p:nvGrpSpPr>
        <p:grpSpPr>
          <a:xfrm>
            <a:off x="828294" y="5342572"/>
            <a:ext cx="5662398" cy="819531"/>
            <a:chOff x="828294" y="5342572"/>
            <a:chExt cx="5662398" cy="819531"/>
          </a:xfrm>
        </p:grpSpPr>
        <p:sp>
          <p:nvSpPr>
            <p:cNvPr id="29" name="TextBox 29"/>
            <p:cNvSpPr/>
            <p:nvPr/>
          </p:nvSpPr>
          <p:spPr>
            <a:xfrm>
              <a:off x="828294" y="5342572"/>
              <a:ext cx="457438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 0：3 &lt; 4 为真。cnt</a:t>
              </a:r>
              <a:r>
                <a:rPr lang="en-US" altLang="zh-CN" sz="1950" dirty="0">
                  <a:solidFill>
                    <a:srgbClr val="243447"/>
                  </a:solidFill>
                  <a:latin typeface="Consolas"/>
                  <a:ea typeface="Microsoft YaHei"/>
                  <a:cs typeface="Consolas"/>
                </a:rPr>
                <a:t>++</a:t>
              </a:r>
              <a:r>
                <a:rPr lang="zh-CN" altLang="en-US" sz="1950" dirty="0">
                  <a:solidFill>
                    <a:srgbClr val="243447"/>
                  </a:solidFill>
                  <a:cs typeface="Consolas"/>
                </a:rPr>
                <a:t>，</a:t>
              </a:r>
              <a:r>
                <a:rPr lang="zh-CN" sz="1950" dirty="0">
                  <a:solidFill>
                    <a:srgbClr val="243447"/>
                  </a:solidFill>
                  <a:latin typeface="Consolas"/>
                  <a:ea typeface="Microsoft YaHei"/>
                  <a:cs typeface="Consolas"/>
                </a:rPr>
                <a:t> 从1变成2。</a:t>
              </a:r>
            </a:p>
          </p:txBody>
        </p:sp>
        <p:sp>
          <p:nvSpPr>
            <p:cNvPr id="30" name="TextBox 30"/>
            <p:cNvSpPr/>
            <p:nvPr/>
          </p:nvSpPr>
          <p:spPr>
            <a:xfrm>
              <a:off x="828294" y="5780722"/>
              <a:ext cx="566239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j 再减到 -1，条件不成立；停止比较，输出2。</a:t>
              </a:r>
            </a:p>
          </p:txBody>
        </p:sp>
      </p:grpSp>
      <p:sp>
        <p:nvSpPr>
          <p:cNvPr id="52" name="Line 5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3" name="Line 53"/>
          <p:cNvSpPr/>
          <p:nvPr/>
        </p:nvSpPr>
        <p:spPr>
          <a:xfrm>
            <a:off x="838200" y="460476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4" name="Line 54"/>
          <p:cNvSpPr/>
          <p:nvPr/>
        </p:nvSpPr>
        <p:spPr>
          <a:xfrm>
            <a:off x="838200" y="51905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5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5958394"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对于所有的鱼都可以采用本方法来得到</a:t>
            </a:r>
            <a:r>
              <a:rPr lang="zh-CN" sz="2400" b="1" dirty="0">
                <a:solidFill>
                  <a:schemeClr val="accent1"/>
                </a:solidFill>
                <a:latin typeface="Consolas"/>
                <a:ea typeface="Microsoft YaHei"/>
                <a:cs typeface="+mj-cs"/>
              </a:rPr>
              <a:t>答案</a:t>
            </a:r>
          </a:p>
        </p:txBody>
      </p:sp>
      <p:grpSp>
        <p:nvGrpSpPr>
          <p:cNvPr id="9" name="Group 9"/>
          <p:cNvGrpSpPr/>
          <p:nvPr/>
        </p:nvGrpSpPr>
        <p:grpSpPr>
          <a:xfrm>
            <a:off x="828294" y="2132648"/>
            <a:ext cx="6555081" cy="829055"/>
            <a:chOff x="828294" y="2132648"/>
            <a:chExt cx="6555081" cy="829055"/>
          </a:xfrm>
        </p:grpSpPr>
        <p:sp>
          <p:nvSpPr>
            <p:cNvPr id="7" name="TextBox 7"/>
            <p:cNvSpPr/>
            <p:nvPr/>
          </p:nvSpPr>
          <p:spPr>
            <a:xfrm>
              <a:off x="828294" y="2132648"/>
              <a:ext cx="6555081"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可爱值为：</a:t>
              </a:r>
              <a:r>
                <a:rPr lang="zh-CN" sz="1950" dirty="0">
                  <a:solidFill>
                    <a:srgbClr val="243447"/>
                  </a:solidFill>
                  <a:latin typeface="Consolas"/>
                  <a:ea typeface="Microsoft YaHei"/>
                  <a:cs typeface="Consolas"/>
                </a:rPr>
                <a:t>3、1、4、4、2。</a:t>
              </a:r>
            </a:p>
          </p:txBody>
        </p:sp>
        <p:sp>
          <p:nvSpPr>
            <p:cNvPr id="8" name="TextBox 8"/>
            <p:cNvSpPr/>
            <p:nvPr/>
          </p:nvSpPr>
          <p:spPr>
            <a:xfrm>
              <a:off x="828294" y="2580322"/>
              <a:ext cx="418061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0，值3：左边没有鱼，答案0。</a:t>
              </a:r>
            </a:p>
          </p:txBody>
        </p:sp>
      </p:grpSp>
      <p:grpSp>
        <p:nvGrpSpPr>
          <p:cNvPr id="12" name="Group 12"/>
          <p:cNvGrpSpPr/>
          <p:nvPr/>
        </p:nvGrpSpPr>
        <p:grpSpPr>
          <a:xfrm>
            <a:off x="828294" y="3323272"/>
            <a:ext cx="4994338" cy="829057"/>
            <a:chOff x="828294" y="3323272"/>
            <a:chExt cx="4994338" cy="829057"/>
          </a:xfrm>
        </p:grpSpPr>
        <p:sp>
          <p:nvSpPr>
            <p:cNvPr id="10" name="TextBox 10"/>
            <p:cNvSpPr/>
            <p:nvPr/>
          </p:nvSpPr>
          <p:spPr>
            <a:xfrm>
              <a:off x="828294" y="3323272"/>
              <a:ext cx="4731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1，值1：左边的3不小于1，答案0。</a:t>
              </a:r>
            </a:p>
          </p:txBody>
        </p:sp>
        <p:sp>
          <p:nvSpPr>
            <p:cNvPr id="11" name="TextBox 11"/>
            <p:cNvSpPr/>
            <p:nvPr/>
          </p:nvSpPr>
          <p:spPr>
            <a:xfrm>
              <a:off x="828294" y="3770948"/>
              <a:ext cx="49943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2，值4：左边的3和1都更小，答案2。</a:t>
              </a:r>
            </a:p>
          </p:txBody>
        </p:sp>
      </p:grpSp>
      <p:grpSp>
        <p:nvGrpSpPr>
          <p:cNvPr id="15" name="Group 15"/>
          <p:cNvGrpSpPr/>
          <p:nvPr/>
        </p:nvGrpSpPr>
        <p:grpSpPr>
          <a:xfrm>
            <a:off x="828294" y="4532948"/>
            <a:ext cx="4994338" cy="838581"/>
            <a:chOff x="828294" y="4532948"/>
            <a:chExt cx="4994338" cy="838581"/>
          </a:xfrm>
        </p:grpSpPr>
        <p:sp>
          <p:nvSpPr>
            <p:cNvPr id="13" name="TextBox 13"/>
            <p:cNvSpPr/>
            <p:nvPr/>
          </p:nvSpPr>
          <p:spPr>
            <a:xfrm>
              <a:off x="828294" y="4532948"/>
              <a:ext cx="49943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3，值4：只计入左边的3和1，答案2。</a:t>
              </a:r>
            </a:p>
          </p:txBody>
        </p:sp>
        <p:sp>
          <p:nvSpPr>
            <p:cNvPr id="14" name="TextBox 14"/>
            <p:cNvSpPr/>
            <p:nvPr/>
          </p:nvSpPr>
          <p:spPr>
            <a:xfrm>
              <a:off x="828294" y="4990148"/>
              <a:ext cx="45874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 = 4，值2：左边只有1更小，答案1。</a:t>
              </a:r>
            </a:p>
          </p:txBody>
        </p:sp>
      </p:grpSp>
      <p:grpSp>
        <p:nvGrpSpPr>
          <p:cNvPr id="17" name="Group 17"/>
          <p:cNvGrpSpPr/>
          <p:nvPr/>
        </p:nvGrpSpPr>
        <p:grpSpPr>
          <a:xfrm>
            <a:off x="824484" y="5699760"/>
            <a:ext cx="3643979" cy="528066"/>
            <a:chOff x="824484" y="5699760"/>
            <a:chExt cx="3643979" cy="528066"/>
          </a:xfrm>
        </p:grpSpPr>
        <p:sp>
          <p:nvSpPr>
            <p:cNvPr id="16" name="TextBox 16"/>
            <p:cNvSpPr/>
            <p:nvPr/>
          </p:nvSpPr>
          <p:spPr>
            <a:xfrm>
              <a:off x="824484" y="5699760"/>
              <a:ext cx="3643979" cy="528066"/>
            </a:xfrm>
            <a:prstGeom prst="rect">
              <a:avLst/>
            </a:prstGeom>
            <a:noFill/>
            <a:ln>
              <a:noFill/>
            </a:ln>
          </p:spPr>
          <p:txBody>
            <a:bodyPr wrap="none" lIns="0" tIns="0" rIns="0" bIns="0" anchor="t" anchorCtr="0">
              <a:noAutofit/>
            </a:bodyPr>
            <a:lstStyle/>
            <a:p>
              <a:pPr algn="l"/>
              <a:r>
                <a:rPr lang="zh-CN" sz="2700" dirty="0">
                  <a:solidFill>
                    <a:srgbClr val="243447"/>
                  </a:solidFill>
                  <a:latin typeface="Consolas"/>
                  <a:ea typeface="Microsoft YaHei"/>
                  <a:cs typeface="Consolas"/>
                </a:rPr>
                <a:t>最终输出：0 0 2 2 1</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838200" y="428567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6" name="Line 26"/>
          <p:cNvSpPr/>
          <p:nvPr/>
        </p:nvSpPr>
        <p:spPr>
          <a:xfrm>
            <a:off x="838200" y="308552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7581995"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小鱼有几条，要读到输入才知道</a:t>
            </a:r>
          </a:p>
        </p:txBody>
      </p:sp>
      <p:grpSp>
        <p:nvGrpSpPr>
          <p:cNvPr id="7" name="Group 7"/>
          <p:cNvGrpSpPr/>
          <p:nvPr/>
        </p:nvGrpSpPr>
        <p:grpSpPr>
          <a:xfrm>
            <a:off x="827913" y="2086451"/>
            <a:ext cx="7530908" cy="738857"/>
            <a:chOff x="827913" y="2086451"/>
            <a:chExt cx="5647860" cy="738857"/>
          </a:xfrm>
        </p:grpSpPr>
        <p:sp>
          <p:nvSpPr>
            <p:cNvPr id="4" name="TextBox 4"/>
            <p:cNvSpPr txBox="1"/>
            <p:nvPr/>
          </p:nvSpPr>
          <p:spPr>
            <a:xfrm>
              <a:off x="827913" y="2086451"/>
              <a:ext cx="5647860" cy="738857"/>
            </a:xfrm>
            <a:prstGeom prst="rect">
              <a:avLst/>
            </a:prstGeom>
            <a:noFill/>
            <a:ln>
              <a:noFill/>
            </a:ln>
          </p:spPr>
          <p:txBody>
            <a:bodyPr wrap="none" lIns="0" tIns="0" rIns="0" bIns="0" anchor="t" anchorCtr="0">
              <a:spAutoFit/>
            </a:bodyPr>
            <a:lstStyle/>
            <a:p>
              <a:pPr algn="l">
                <a:lnSpc>
                  <a:spcPts val="3000"/>
                </a:lnSpc>
              </a:pPr>
              <a:r>
                <a:rPr lang="zh-CN" sz="2020" dirty="0">
                  <a:solidFill>
                    <a:srgbClr val="243447"/>
                  </a:solidFill>
                  <a:latin typeface="Consolas"/>
                  <a:ea typeface="Microsoft YaHei"/>
                  <a:cs typeface="Consolas"/>
                </a:rPr>
                <a:t>想把每条小鱼的可爱值留下来，得准备一些连续的格子</a:t>
              </a:r>
              <a:r>
                <a:rPr lang="zh-CN" altLang="en-US" sz="2020" dirty="0">
                  <a:solidFill>
                    <a:srgbClr val="243447"/>
                  </a:solidFill>
                  <a:latin typeface="Consolas"/>
                  <a:ea typeface="Microsoft YaHei"/>
                  <a:cs typeface="Consolas"/>
                </a:rPr>
                <a:t>储存起来</a:t>
              </a:r>
              <a:r>
                <a:rPr lang="zh-CN" sz="2020" dirty="0">
                  <a:solidFill>
                    <a:srgbClr val="243447"/>
                  </a:solidFill>
                  <a:latin typeface="Consolas"/>
                  <a:ea typeface="Microsoft YaHei"/>
                  <a:cs typeface="Consolas"/>
                </a:rPr>
                <a:t>。</a:t>
              </a:r>
              <a:br>
                <a:rPr dirty="0"/>
              </a:br>
              <a:r>
                <a:rPr lang="zh-CN" sz="2020" dirty="0">
                  <a:solidFill>
                    <a:srgbClr val="243447"/>
                  </a:solidFill>
                  <a:latin typeface="Consolas"/>
                  <a:ea typeface="Microsoft YaHei"/>
                  <a:cs typeface="Consolas"/>
                </a:rPr>
                <a:t>可题目一开始没告诉程序究竟有几条鱼。格子该开几个？</a:t>
              </a:r>
            </a:p>
          </p:txBody>
        </p:sp>
      </p:grpSp>
      <p:grpSp>
        <p:nvGrpSpPr>
          <p:cNvPr id="9" name="Group 9"/>
          <p:cNvGrpSpPr/>
          <p:nvPr/>
        </p:nvGrpSpPr>
        <p:grpSpPr>
          <a:xfrm>
            <a:off x="828294" y="4628198"/>
            <a:ext cx="8427530" cy="752856"/>
            <a:chOff x="828294" y="4628198"/>
            <a:chExt cx="8427530" cy="752856"/>
          </a:xfrm>
        </p:grpSpPr>
        <p:sp>
          <p:nvSpPr>
            <p:cNvPr id="8" name="TextBox 8"/>
            <p:cNvSpPr txBox="1"/>
            <p:nvPr/>
          </p:nvSpPr>
          <p:spPr>
            <a:xfrm>
              <a:off x="828294" y="4628198"/>
              <a:ext cx="8427530" cy="752856"/>
            </a:xfrm>
            <a:prstGeom prst="rect">
              <a:avLst/>
            </a:prstGeom>
            <a:noFill/>
            <a:ln>
              <a:noFill/>
            </a:ln>
          </p:spPr>
          <p:txBody>
            <a:bodyPr wrap="none" lIns="0" tIns="0" rIns="0" bIns="0" anchor="t" anchorCtr="0">
              <a:spAutoFit/>
            </a:bodyPr>
            <a:lstStyle/>
            <a:p>
              <a:pPr algn="l">
                <a:lnSpc>
                  <a:spcPts val="2925"/>
                </a:lnSpc>
              </a:pPr>
              <a:r>
                <a:rPr lang="zh-CN" sz="1950" dirty="0">
                  <a:solidFill>
                    <a:srgbClr val="243447"/>
                  </a:solidFill>
                  <a:latin typeface="Consolas"/>
                  <a:ea typeface="Microsoft YaHei"/>
                  <a:cs typeface="Consolas"/>
                </a:rPr>
                <a:t>如果输入 n = 5，就要用到 5 个位置：a[0]、a[1]、a[2]、a[3]、a[4]。</a:t>
              </a:r>
              <a:br/>
              <a:r>
                <a:rPr lang="zh-CN" sz="1950" dirty="0">
                  <a:solidFill>
                    <a:srgbClr val="243447"/>
                  </a:solidFill>
                  <a:latin typeface="Consolas"/>
                  <a:ea typeface="Microsoft YaHei"/>
                  <a:cs typeface="Consolas"/>
                </a:rPr>
                <a:t>n 变了，真正要用的格子数也跟着变。</a:t>
              </a:r>
            </a:p>
          </p:txBody>
        </p:sp>
      </p:grpSp>
      <p:grpSp>
        <p:nvGrpSpPr>
          <p:cNvPr id="11" name="Group 11"/>
          <p:cNvGrpSpPr/>
          <p:nvPr/>
        </p:nvGrpSpPr>
        <p:grpSpPr>
          <a:xfrm>
            <a:off x="827913" y="5667851"/>
            <a:ext cx="7114127" cy="310854"/>
            <a:chOff x="827913" y="5667851"/>
            <a:chExt cx="7114127" cy="310854"/>
          </a:xfrm>
        </p:grpSpPr>
        <p:sp>
          <p:nvSpPr>
            <p:cNvPr id="10" name="TextBox 10"/>
            <p:cNvSpPr txBox="1"/>
            <p:nvPr/>
          </p:nvSpPr>
          <p:spPr>
            <a:xfrm>
              <a:off x="827913" y="5667851"/>
              <a:ext cx="7114127" cy="310854"/>
            </a:xfrm>
            <a:prstGeom prst="rect">
              <a:avLst/>
            </a:prstGeom>
            <a:noFill/>
            <a:ln>
              <a:noFill/>
            </a:ln>
          </p:spPr>
          <p:txBody>
            <a:bodyPr wrap="none" lIns="0" tIns="0" rIns="0" bIns="0" anchor="t" anchorCtr="0">
              <a:spAutoFit/>
            </a:bodyPr>
            <a:lstStyle/>
            <a:p>
              <a:pPr algn="l"/>
              <a:r>
                <a:rPr lang="zh-CN" sz="2020" dirty="0">
                  <a:solidFill>
                    <a:srgbClr val="243447"/>
                  </a:solidFill>
                  <a:latin typeface="Consolas"/>
                  <a:ea typeface="Microsoft YaHei"/>
                  <a:cs typeface="Consolas"/>
                </a:rPr>
                <a:t>接下来看看，能不能把</a:t>
              </a:r>
              <a:r>
                <a:rPr lang="zh-CN" altLang="en-US" sz="2020" dirty="0">
                  <a:solidFill>
                    <a:srgbClr val="243447"/>
                  </a:solidFill>
                  <a:latin typeface="Consolas"/>
                  <a:ea typeface="Microsoft YaHei"/>
                  <a:cs typeface="Consolas"/>
                </a:rPr>
                <a:t>读取</a:t>
              </a:r>
              <a:r>
                <a:rPr lang="zh-CN" sz="2020" dirty="0">
                  <a:solidFill>
                    <a:srgbClr val="243447"/>
                  </a:solidFill>
                  <a:latin typeface="Consolas"/>
                  <a:ea typeface="Microsoft YaHei"/>
                  <a:cs typeface="Consolas"/>
                </a:rPr>
                <a:t>到的 n </a:t>
              </a:r>
              <a:r>
                <a:rPr lang="zh-CN" altLang="en-US" sz="2020" dirty="0">
                  <a:solidFill>
                    <a:srgbClr val="243447"/>
                  </a:solidFill>
                  <a:latin typeface="Consolas"/>
                  <a:ea typeface="Microsoft YaHei"/>
                  <a:cs typeface="Consolas"/>
                </a:rPr>
                <a:t>直接设置为</a:t>
              </a:r>
              <a:r>
                <a:rPr lang="zh-CN" sz="2020" dirty="0">
                  <a:solidFill>
                    <a:srgbClr val="243447"/>
                  </a:solidFill>
                  <a:latin typeface="Consolas"/>
                  <a:ea typeface="Microsoft YaHei"/>
                  <a:cs typeface="Consolas"/>
                </a:rPr>
                <a:t>数组</a:t>
              </a:r>
              <a:r>
                <a:rPr lang="zh-CN" altLang="en-US" sz="2020" dirty="0">
                  <a:solidFill>
                    <a:srgbClr val="243447"/>
                  </a:solidFill>
                  <a:latin typeface="Consolas"/>
                  <a:ea typeface="Microsoft YaHei"/>
                  <a:cs typeface="Consolas"/>
                </a:rPr>
                <a:t>的</a:t>
              </a:r>
              <a:r>
                <a:rPr lang="zh-CN" sz="2020" dirty="0">
                  <a:solidFill>
                    <a:srgbClr val="243447"/>
                  </a:solidFill>
                  <a:latin typeface="Consolas"/>
                  <a:ea typeface="Microsoft YaHei"/>
                  <a:cs typeface="Consolas"/>
                </a:rPr>
                <a:t>长度。</a:t>
              </a:r>
            </a:p>
          </p:txBody>
        </p:sp>
      </p:grpSp>
      <p:grpSp>
        <p:nvGrpSpPr>
          <p:cNvPr id="14" name="Group 14"/>
          <p:cNvGrpSpPr/>
          <p:nvPr/>
        </p:nvGrpSpPr>
        <p:grpSpPr>
          <a:xfrm>
            <a:off x="2247900" y="3352800"/>
            <a:ext cx="1143000" cy="666750"/>
            <a:chOff x="2247900" y="3352800"/>
            <a:chExt cx="1143000" cy="666750"/>
          </a:xfrm>
        </p:grpSpPr>
        <p:sp>
          <p:nvSpPr>
            <p:cNvPr id="12" name="Rectangle 12"/>
            <p:cNvSpPr/>
            <p:nvPr/>
          </p:nvSpPr>
          <p:spPr>
            <a:xfrm>
              <a:off x="2247900" y="3352800"/>
              <a:ext cx="1143000" cy="666750"/>
            </a:xfrm>
            <a:prstGeom prst="roundRect">
              <a:avLst>
                <a:gd name="adj" fmla="val 12857"/>
              </a:avLst>
            </a:prstGeom>
            <a:solidFill>
              <a:srgbClr val="EAF2F8"/>
            </a:solidFill>
            <a:ln w="19050">
              <a:solidFill>
                <a:srgbClr val="2B619A"/>
              </a:solidFill>
            </a:ln>
          </p:spPr>
        </p:sp>
        <p:sp>
          <p:nvSpPr>
            <p:cNvPr id="13" name="TextBox 13"/>
            <p:cNvSpPr txBox="1"/>
            <p:nvPr/>
          </p:nvSpPr>
          <p:spPr>
            <a:xfrm>
              <a:off x="254370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a[0]</a:t>
              </a:r>
            </a:p>
          </p:txBody>
        </p:sp>
      </p:grpSp>
      <p:grpSp>
        <p:nvGrpSpPr>
          <p:cNvPr id="17" name="Group 17"/>
          <p:cNvGrpSpPr/>
          <p:nvPr/>
        </p:nvGrpSpPr>
        <p:grpSpPr>
          <a:xfrm>
            <a:off x="3867150" y="3352800"/>
            <a:ext cx="1143000" cy="666750"/>
            <a:chOff x="3867150" y="3352800"/>
            <a:chExt cx="1143000" cy="666750"/>
          </a:xfrm>
        </p:grpSpPr>
        <p:sp>
          <p:nvSpPr>
            <p:cNvPr id="15" name="Rectangle 15"/>
            <p:cNvSpPr/>
            <p:nvPr/>
          </p:nvSpPr>
          <p:spPr>
            <a:xfrm>
              <a:off x="3867150" y="3352800"/>
              <a:ext cx="1143000" cy="666750"/>
            </a:xfrm>
            <a:prstGeom prst="roundRect">
              <a:avLst>
                <a:gd name="adj" fmla="val 12857"/>
              </a:avLst>
            </a:prstGeom>
            <a:solidFill>
              <a:srgbClr val="EAF2F8"/>
            </a:solidFill>
            <a:ln w="19050">
              <a:solidFill>
                <a:srgbClr val="2B619A"/>
              </a:solidFill>
            </a:ln>
          </p:spPr>
        </p:sp>
        <p:sp>
          <p:nvSpPr>
            <p:cNvPr id="16" name="TextBox 16"/>
            <p:cNvSpPr txBox="1"/>
            <p:nvPr/>
          </p:nvSpPr>
          <p:spPr>
            <a:xfrm>
              <a:off x="416295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a[1]</a:t>
              </a:r>
            </a:p>
          </p:txBody>
        </p:sp>
      </p:grpSp>
      <p:grpSp>
        <p:nvGrpSpPr>
          <p:cNvPr id="20" name="Group 20"/>
          <p:cNvGrpSpPr/>
          <p:nvPr/>
        </p:nvGrpSpPr>
        <p:grpSpPr>
          <a:xfrm>
            <a:off x="5486400" y="3352800"/>
            <a:ext cx="1143000" cy="666750"/>
            <a:chOff x="5486400" y="3352800"/>
            <a:chExt cx="1143000" cy="666750"/>
          </a:xfrm>
        </p:grpSpPr>
        <p:sp>
          <p:nvSpPr>
            <p:cNvPr id="18" name="Rectangle 18"/>
            <p:cNvSpPr/>
            <p:nvPr/>
          </p:nvSpPr>
          <p:spPr>
            <a:xfrm>
              <a:off x="5486400" y="3352800"/>
              <a:ext cx="1143000" cy="666750"/>
            </a:xfrm>
            <a:prstGeom prst="roundRect">
              <a:avLst>
                <a:gd name="adj" fmla="val 12857"/>
              </a:avLst>
            </a:prstGeom>
            <a:solidFill>
              <a:srgbClr val="EAF2F8"/>
            </a:solidFill>
            <a:ln w="19050">
              <a:solidFill>
                <a:srgbClr val="2B619A"/>
              </a:solidFill>
            </a:ln>
          </p:spPr>
        </p:sp>
        <p:sp>
          <p:nvSpPr>
            <p:cNvPr id="19" name="TextBox 19"/>
            <p:cNvSpPr txBox="1"/>
            <p:nvPr/>
          </p:nvSpPr>
          <p:spPr>
            <a:xfrm>
              <a:off x="578220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a[2]</a:t>
              </a:r>
            </a:p>
          </p:txBody>
        </p:sp>
      </p:grpSp>
      <p:grpSp>
        <p:nvGrpSpPr>
          <p:cNvPr id="23" name="Group 23"/>
          <p:cNvGrpSpPr/>
          <p:nvPr/>
        </p:nvGrpSpPr>
        <p:grpSpPr>
          <a:xfrm>
            <a:off x="7105650" y="3352800"/>
            <a:ext cx="1143000" cy="666750"/>
            <a:chOff x="7105650" y="3352800"/>
            <a:chExt cx="1143000" cy="666750"/>
          </a:xfrm>
        </p:grpSpPr>
        <p:sp>
          <p:nvSpPr>
            <p:cNvPr id="21" name="Rectangle 21"/>
            <p:cNvSpPr/>
            <p:nvPr/>
          </p:nvSpPr>
          <p:spPr>
            <a:xfrm>
              <a:off x="7105650" y="3352800"/>
              <a:ext cx="1143000" cy="666750"/>
            </a:xfrm>
            <a:prstGeom prst="roundRect">
              <a:avLst>
                <a:gd name="adj" fmla="val 12857"/>
              </a:avLst>
            </a:prstGeom>
            <a:solidFill>
              <a:srgbClr val="EAF2F8"/>
            </a:solidFill>
            <a:ln w="19050">
              <a:solidFill>
                <a:srgbClr val="2B619A"/>
              </a:solidFill>
            </a:ln>
          </p:spPr>
        </p:sp>
        <p:sp>
          <p:nvSpPr>
            <p:cNvPr id="22" name="TextBox 22"/>
            <p:cNvSpPr txBox="1"/>
            <p:nvPr/>
          </p:nvSpPr>
          <p:spPr>
            <a:xfrm>
              <a:off x="740145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a[3]</a:t>
              </a:r>
            </a:p>
          </p:txBody>
        </p:sp>
      </p:grpSp>
      <p:grpSp>
        <p:nvGrpSpPr>
          <p:cNvPr id="26" name="Group 26"/>
          <p:cNvGrpSpPr/>
          <p:nvPr/>
        </p:nvGrpSpPr>
        <p:grpSpPr>
          <a:xfrm>
            <a:off x="8724900" y="3352800"/>
            <a:ext cx="1143000" cy="666750"/>
            <a:chOff x="8724900" y="3352800"/>
            <a:chExt cx="1143000" cy="666750"/>
          </a:xfrm>
        </p:grpSpPr>
        <p:sp>
          <p:nvSpPr>
            <p:cNvPr id="24" name="Rectangle 24"/>
            <p:cNvSpPr/>
            <p:nvPr/>
          </p:nvSpPr>
          <p:spPr>
            <a:xfrm>
              <a:off x="8724900" y="3352800"/>
              <a:ext cx="1143000" cy="666750"/>
            </a:xfrm>
            <a:prstGeom prst="roundRect">
              <a:avLst>
                <a:gd name="adj" fmla="val 12857"/>
              </a:avLst>
            </a:prstGeom>
            <a:solidFill>
              <a:srgbClr val="EAF2F8"/>
            </a:solidFill>
            <a:ln w="19050">
              <a:solidFill>
                <a:srgbClr val="2B619A"/>
              </a:solidFill>
            </a:ln>
          </p:spPr>
        </p:sp>
        <p:sp>
          <p:nvSpPr>
            <p:cNvPr id="25" name="TextBox 25"/>
            <p:cNvSpPr txBox="1"/>
            <p:nvPr/>
          </p:nvSpPr>
          <p:spPr>
            <a:xfrm>
              <a:off x="9020708" y="3568065"/>
              <a:ext cx="551383" cy="352044"/>
            </a:xfrm>
            <a:prstGeom prst="rect">
              <a:avLst/>
            </a:prstGeom>
            <a:noFill/>
            <a:ln>
              <a:noFill/>
            </a:ln>
          </p:spPr>
          <p:txBody>
            <a:bodyPr wrap="none" lIns="0" tIns="0" rIns="0" bIns="0" anchor="t" anchorCtr="0">
              <a:spAutoFit/>
            </a:bodyPr>
            <a:lstStyle/>
            <a:p>
              <a:pPr algn="ctr"/>
              <a:r>
                <a:rPr lang="en-US" sz="1800" dirty="0">
                  <a:solidFill>
                    <a:srgbClr val="244D87"/>
                  </a:solidFill>
                  <a:latin typeface="Consolas"/>
                  <a:ea typeface="Consolas"/>
                  <a:cs typeface="Consolas"/>
                </a:rPr>
                <a:t>a[4]</a:t>
              </a:r>
            </a:p>
          </p:txBody>
        </p:sp>
      </p:grpSp>
      <p:grpSp>
        <p:nvGrpSpPr>
          <p:cNvPr id="28" name="Group 28"/>
          <p:cNvGrpSpPr/>
          <p:nvPr/>
        </p:nvGrpSpPr>
        <p:grpSpPr>
          <a:xfrm>
            <a:off x="826770" y="3424238"/>
            <a:ext cx="855821" cy="440055"/>
            <a:chOff x="826770" y="3424238"/>
            <a:chExt cx="855821" cy="440055"/>
          </a:xfrm>
        </p:grpSpPr>
        <p:sp>
          <p:nvSpPr>
            <p:cNvPr id="27" name="TextBox 27"/>
            <p:cNvSpPr txBox="1"/>
            <p:nvPr/>
          </p:nvSpPr>
          <p:spPr>
            <a:xfrm>
              <a:off x="826770" y="3424238"/>
              <a:ext cx="855821" cy="440055"/>
            </a:xfrm>
            <a:prstGeom prst="rect">
              <a:avLst/>
            </a:prstGeom>
            <a:noFill/>
            <a:ln>
              <a:noFill/>
            </a:ln>
          </p:spPr>
          <p:txBody>
            <a:bodyPr wrap="none" lIns="0" tIns="0" rIns="0" bIns="0" anchor="t" anchorCtr="0">
              <a:spAutoFit/>
            </a:bodyPr>
            <a:lstStyle/>
            <a:p>
              <a:pPr algn="l"/>
              <a:r>
                <a:rPr lang="en-US" sz="2250" b="1" dirty="0">
                  <a:solidFill>
                    <a:srgbClr val="C00000"/>
                  </a:solidFill>
                  <a:latin typeface="Consolas"/>
                  <a:ea typeface="Consolas"/>
                  <a:cs typeface="Consolas"/>
                </a:rPr>
                <a:t>n = 5</a:t>
              </a:r>
            </a:p>
          </p:txBody>
        </p:sp>
      </p:grpSp>
      <p:grpSp>
        <p:nvGrpSpPr>
          <p:cNvPr id="30" name="Group 30"/>
          <p:cNvGrpSpPr/>
          <p:nvPr/>
        </p:nvGrpSpPr>
        <p:grpSpPr>
          <a:xfrm>
            <a:off x="838200" y="5467350"/>
            <a:ext cx="10439400" cy="9525"/>
            <a:chOff x="838200" y="5467350"/>
            <a:chExt cx="10439400" cy="9525"/>
          </a:xfrm>
        </p:grpSpPr>
        <p:sp>
          <p:nvSpPr>
            <p:cNvPr id="29" name="Freeform 29"/>
            <p:cNvSpPr/>
            <p:nvPr/>
          </p:nvSpPr>
          <p:spPr>
            <a:xfrm>
              <a:off x="838200" y="5467350"/>
              <a:ext cx="10439400" cy="9525"/>
            </a:xfrm>
            <a:custGeom>
              <a:avLst/>
              <a:gdLst/>
              <a:ahLst/>
              <a:cxnLst/>
              <a:rect l="l" t="t" r="r" b="b"/>
              <a:pathLst>
                <a:path w="10439400" h="9525">
                  <a:moveTo>
                    <a:pt x="0" y="0"/>
                  </a:moveTo>
                  <a:lnTo>
                    <a:pt x="10439400" y="0"/>
                  </a:lnTo>
                </a:path>
              </a:pathLst>
            </a:custGeom>
            <a:noFill/>
            <a:ln w="9525">
              <a:solidFill>
                <a:srgbClr val="CED8E4"/>
              </a:solidFill>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35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35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35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35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35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35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7581995"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可变长度数组：</a:t>
            </a:r>
            <a:r>
              <a:rPr lang="zh-CN" altLang="en-US" sz="2400" b="1" dirty="0">
                <a:solidFill>
                  <a:srgbClr val="244D87"/>
                </a:solidFill>
                <a:latin typeface="Consolas"/>
                <a:ea typeface="Microsoft YaHei"/>
                <a:cs typeface="Consolas"/>
              </a:rPr>
              <a:t>数组的</a:t>
            </a:r>
            <a:r>
              <a:rPr lang="zh-CN" sz="2400" b="1" dirty="0">
                <a:solidFill>
                  <a:srgbClr val="244D87"/>
                </a:solidFill>
                <a:latin typeface="Consolas"/>
                <a:ea typeface="Microsoft YaHei"/>
                <a:cs typeface="Consolas"/>
              </a:rPr>
              <a:t>长度能跟着 n </a:t>
            </a:r>
            <a:r>
              <a:rPr lang="zh-CN" altLang="en-US" sz="2400" b="1" dirty="0">
                <a:solidFill>
                  <a:srgbClr val="244D87"/>
                </a:solidFill>
                <a:latin typeface="Consolas"/>
                <a:ea typeface="Microsoft YaHei"/>
                <a:cs typeface="Consolas"/>
              </a:rPr>
              <a:t>的大小</a:t>
            </a:r>
            <a:r>
              <a:rPr lang="zh-CN" altLang="en-US" sz="2400" b="1" dirty="0">
                <a:solidFill>
                  <a:srgbClr val="244D87"/>
                </a:solidFill>
                <a:cs typeface="Consolas"/>
              </a:rPr>
              <a:t>变化吗</a:t>
            </a:r>
            <a:r>
              <a:rPr lang="zh-CN" sz="2400" b="1" dirty="0">
                <a:solidFill>
                  <a:srgbClr val="244D87"/>
                </a:solidFill>
                <a:latin typeface="Consolas"/>
                <a:ea typeface="Microsoft YaHei"/>
                <a:cs typeface="Consolas"/>
              </a:rPr>
              <a:t>？</a:t>
            </a:r>
          </a:p>
        </p:txBody>
      </p:sp>
      <p:grpSp>
        <p:nvGrpSpPr>
          <p:cNvPr id="7" name="Group 7"/>
          <p:cNvGrpSpPr/>
          <p:nvPr/>
        </p:nvGrpSpPr>
        <p:grpSpPr>
          <a:xfrm>
            <a:off x="828294" y="2065972"/>
            <a:ext cx="10759356" cy="714106"/>
            <a:chOff x="828294" y="2065972"/>
            <a:chExt cx="10759356" cy="714106"/>
          </a:xfrm>
        </p:grpSpPr>
        <p:sp>
          <p:nvSpPr>
            <p:cNvPr id="4" name="TextBox 4"/>
            <p:cNvSpPr txBox="1"/>
            <p:nvPr/>
          </p:nvSpPr>
          <p:spPr>
            <a:xfrm>
              <a:off x="828294" y="2065972"/>
              <a:ext cx="10759356" cy="714106"/>
            </a:xfrm>
            <a:prstGeom prst="rect">
              <a:avLst/>
            </a:prstGeom>
            <a:noFill/>
            <a:ln>
              <a:noFill/>
            </a:ln>
          </p:spPr>
          <p:txBody>
            <a:bodyPr wrap="none" lIns="0" tIns="0" rIns="0" bIns="0" anchor="t" anchorCtr="0">
              <a:spAutoFit/>
            </a:bodyPr>
            <a:lstStyle/>
            <a:p>
              <a:pPr algn="l">
                <a:lnSpc>
                  <a:spcPts val="2925"/>
                </a:lnSpc>
              </a:pPr>
              <a:r>
                <a:rPr lang="zh-CN" sz="1950" dirty="0">
                  <a:solidFill>
                    <a:srgbClr val="243447"/>
                  </a:solidFill>
                  <a:latin typeface="Consolas"/>
                  <a:ea typeface="Microsoft YaHei"/>
                  <a:cs typeface="Consolas"/>
                </a:rPr>
                <a:t>在部分编译器里，可以先</a:t>
              </a:r>
              <a:r>
                <a:rPr lang="zh-CN" altLang="en-US" sz="1950" dirty="0">
                  <a:solidFill>
                    <a:srgbClr val="243447"/>
                  </a:solidFill>
                  <a:latin typeface="Consolas"/>
                  <a:ea typeface="Microsoft YaHei"/>
                  <a:cs typeface="Consolas"/>
                </a:rPr>
                <a:t>定义变量</a:t>
              </a:r>
              <a:r>
                <a:rPr lang="zh-CN" sz="1950" dirty="0">
                  <a:solidFill>
                    <a:srgbClr val="243447"/>
                  </a:solidFill>
                  <a:latin typeface="Consolas"/>
                  <a:ea typeface="Microsoft YaHei"/>
                  <a:cs typeface="Consolas"/>
                </a:rPr>
                <a:t> n，再</a:t>
              </a:r>
              <a:r>
                <a:rPr lang="zh-CN" altLang="en-US" sz="1950" dirty="0">
                  <a:solidFill>
                    <a:srgbClr val="243447"/>
                  </a:solidFill>
                  <a:latin typeface="Consolas"/>
                  <a:ea typeface="Microsoft YaHei"/>
                  <a:cs typeface="Consolas"/>
                </a:rPr>
                <a:t>通过 </a:t>
              </a:r>
              <a:r>
                <a:rPr lang="en-US" altLang="zh-CN" sz="1950" dirty="0" err="1">
                  <a:solidFill>
                    <a:srgbClr val="243447"/>
                  </a:solidFill>
                  <a:latin typeface="Consolas"/>
                  <a:ea typeface="Microsoft YaHei"/>
                  <a:cs typeface="Consolas"/>
                </a:rPr>
                <a:t>cin</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读取 </a:t>
              </a:r>
              <a:r>
                <a:rPr lang="en-US" altLang="zh-CN" sz="1950" dirty="0">
                  <a:solidFill>
                    <a:srgbClr val="243447"/>
                  </a:solidFill>
                  <a:latin typeface="Consolas"/>
                  <a:ea typeface="Microsoft YaHei"/>
                  <a:cs typeface="Consolas"/>
                </a:rPr>
                <a:t>n </a:t>
              </a:r>
              <a:r>
                <a:rPr lang="zh-CN" altLang="en-US" sz="1950" dirty="0">
                  <a:solidFill>
                    <a:srgbClr val="243447"/>
                  </a:solidFill>
                  <a:latin typeface="Consolas"/>
                  <a:ea typeface="Microsoft YaHei"/>
                  <a:cs typeface="Consolas"/>
                </a:rPr>
                <a:t>的数值，</a:t>
              </a:r>
              <a:r>
                <a:rPr lang="zh-CN" altLang="en-US" sz="1950" dirty="0">
                  <a:solidFill>
                    <a:srgbClr val="243447"/>
                  </a:solidFill>
                  <a:cs typeface="Consolas"/>
                </a:rPr>
                <a:t>然后定义数组</a:t>
              </a:r>
              <a:r>
                <a:rPr lang="zh-CN" sz="1950" dirty="0">
                  <a:solidFill>
                    <a:srgbClr val="243447"/>
                  </a:solidFill>
                  <a:latin typeface="Consolas"/>
                  <a:ea typeface="Microsoft YaHei"/>
                  <a:cs typeface="Consolas"/>
                </a:rPr>
                <a:t> int a[n];。</a:t>
              </a:r>
              <a:br>
                <a:rPr dirty="0"/>
              </a:br>
              <a:r>
                <a:rPr lang="zh-CN" sz="1950" dirty="0">
                  <a:solidFill>
                    <a:srgbClr val="243447"/>
                  </a:solidFill>
                  <a:latin typeface="Consolas"/>
                  <a:ea typeface="Microsoft YaHei"/>
                  <a:cs typeface="Consolas"/>
                </a:rPr>
                <a:t>这叫可变长度数组（VLA）。输入 5，就得到</a:t>
              </a:r>
              <a:r>
                <a:rPr lang="zh-CN" altLang="en-US" sz="1950" dirty="0">
                  <a:solidFill>
                    <a:srgbClr val="243447"/>
                  </a:solidFill>
                  <a:latin typeface="Consolas"/>
                  <a:ea typeface="Microsoft YaHei"/>
                  <a:cs typeface="Consolas"/>
                </a:rPr>
                <a:t>大小为</a:t>
              </a:r>
              <a:r>
                <a:rPr lang="zh-CN" sz="1950" dirty="0">
                  <a:solidFill>
                    <a:srgbClr val="243447"/>
                  </a:solidFill>
                  <a:latin typeface="Consolas"/>
                  <a:ea typeface="Microsoft YaHei"/>
                  <a:cs typeface="Consolas"/>
                </a:rPr>
                <a:t> 5 </a:t>
              </a:r>
              <a:r>
                <a:rPr lang="zh-CN" altLang="en-US" sz="1950" dirty="0">
                  <a:solidFill>
                    <a:srgbClr val="243447"/>
                  </a:solidFill>
                  <a:latin typeface="Consolas"/>
                  <a:ea typeface="Microsoft YaHei"/>
                  <a:cs typeface="Consolas"/>
                </a:rPr>
                <a:t>的</a:t>
              </a:r>
              <a:r>
                <a:rPr lang="zh-CN" sz="1950" dirty="0">
                  <a:solidFill>
                    <a:srgbClr val="243447"/>
                  </a:solidFill>
                  <a:latin typeface="Consolas"/>
                  <a:ea typeface="Microsoft YaHei"/>
                  <a:cs typeface="Consolas"/>
                </a:rPr>
                <a:t> int </a:t>
              </a:r>
              <a:r>
                <a:rPr lang="zh-CN" altLang="en-US" sz="1950" dirty="0">
                  <a:solidFill>
                    <a:srgbClr val="243447"/>
                  </a:solidFill>
                  <a:latin typeface="Consolas"/>
                  <a:ea typeface="Microsoft YaHei"/>
                  <a:cs typeface="Consolas"/>
                </a:rPr>
                <a:t>类型的数组</a:t>
              </a:r>
              <a:r>
                <a:rPr lang="zh-CN" sz="1950" dirty="0">
                  <a:solidFill>
                    <a:srgbClr val="243447"/>
                  </a:solidFill>
                  <a:latin typeface="Consolas"/>
                  <a:ea typeface="Microsoft YaHei"/>
                  <a:cs typeface="Consolas"/>
                </a:rPr>
                <a:t>。</a:t>
              </a:r>
            </a:p>
          </p:txBody>
        </p:sp>
      </p:grpSp>
      <p:grpSp>
        <p:nvGrpSpPr>
          <p:cNvPr id="9" name="Group 9"/>
          <p:cNvGrpSpPr/>
          <p:nvPr/>
        </p:nvGrpSpPr>
        <p:grpSpPr>
          <a:xfrm>
            <a:off x="826008" y="3994672"/>
            <a:ext cx="9560309" cy="1087029"/>
            <a:chOff x="828294" y="4161472"/>
            <a:chExt cx="9560309" cy="1087029"/>
          </a:xfrm>
        </p:grpSpPr>
        <p:sp>
          <p:nvSpPr>
            <p:cNvPr id="8" name="TextBox 8"/>
            <p:cNvSpPr txBox="1"/>
            <p:nvPr/>
          </p:nvSpPr>
          <p:spPr>
            <a:xfrm>
              <a:off x="828294" y="4161472"/>
              <a:ext cx="9560309" cy="1087029"/>
            </a:xfrm>
            <a:prstGeom prst="rect">
              <a:avLst/>
            </a:prstGeom>
            <a:noFill/>
            <a:ln>
              <a:noFill/>
            </a:ln>
          </p:spPr>
          <p:txBody>
            <a:bodyPr wrap="none" lIns="0" tIns="0" rIns="0" bIns="0" anchor="t" anchorCtr="0">
              <a:spAutoFit/>
            </a:bodyPr>
            <a:lstStyle/>
            <a:p>
              <a:pPr algn="l">
                <a:lnSpc>
                  <a:spcPts val="2925"/>
                </a:lnSpc>
              </a:pPr>
              <a:r>
                <a:rPr lang="zh-CN" sz="1950" dirty="0">
                  <a:solidFill>
                    <a:srgbClr val="243447"/>
                  </a:solidFill>
                  <a:latin typeface="Consolas"/>
                  <a:ea typeface="Microsoft YaHei"/>
                  <a:cs typeface="Consolas"/>
                </a:rPr>
                <a:t>但要留个心眼：VLA 是部分编译器支持的扩展，标准 C++ 不保证可用。</a:t>
              </a:r>
              <a:br>
                <a:rPr dirty="0"/>
              </a:br>
              <a:r>
                <a:rPr lang="zh-CN" altLang="en-US" sz="1950" dirty="0">
                  <a:solidFill>
                    <a:srgbClr val="243447"/>
                  </a:solidFill>
                </a:rPr>
                <a:t>题目明确说明了这道题 </a:t>
              </a:r>
              <a:r>
                <a:rPr lang="en-US" altLang="zh-CN" sz="1950" dirty="0">
                  <a:solidFill>
                    <a:srgbClr val="243447"/>
                  </a:solidFill>
                </a:rPr>
                <a:t>n </a:t>
              </a:r>
              <a:r>
                <a:rPr lang="zh-CN" altLang="en-US" sz="1950" dirty="0">
                  <a:solidFill>
                    <a:srgbClr val="243447"/>
                  </a:solidFill>
                </a:rPr>
                <a:t>最多 </a:t>
              </a:r>
              <a:r>
                <a:rPr lang="en-US" altLang="zh-CN" sz="1950" dirty="0">
                  <a:solidFill>
                    <a:srgbClr val="243447"/>
                  </a:solidFill>
                </a:rPr>
                <a:t>100</a:t>
              </a:r>
              <a:r>
                <a:rPr lang="zh-CN" altLang="en-US" sz="1950" dirty="0">
                  <a:solidFill>
                    <a:srgbClr val="243447"/>
                  </a:solidFill>
                </a:rPr>
                <a:t>。所以定义数组可以用 </a:t>
              </a:r>
              <a:r>
                <a:rPr lang="en-US" altLang="zh-CN" sz="1950" dirty="0">
                  <a:solidFill>
                    <a:srgbClr val="243447"/>
                  </a:solidFill>
                </a:rPr>
                <a:t>int a[110];</a:t>
              </a:r>
              <a:r>
                <a:rPr lang="zh-CN" altLang="en-US" sz="1950" dirty="0">
                  <a:solidFill>
                    <a:srgbClr val="243447"/>
                  </a:solidFill>
                </a:rPr>
                <a:t>，更稳妥。</a:t>
              </a:r>
              <a:endParaRPr lang="en-US" altLang="zh-CN" sz="1950" dirty="0">
                <a:solidFill>
                  <a:srgbClr val="243447"/>
                </a:solidFill>
              </a:endParaRPr>
            </a:p>
            <a:p>
              <a:pPr algn="l">
                <a:lnSpc>
                  <a:spcPts val="2925"/>
                </a:lnSpc>
              </a:pPr>
              <a:r>
                <a:rPr lang="zh-CN" altLang="en-US" sz="1950" dirty="0">
                  <a:solidFill>
                    <a:srgbClr val="243447"/>
                  </a:solidFill>
                </a:rPr>
                <a:t>这里多开了 </a:t>
              </a:r>
              <a:r>
                <a:rPr lang="en-US" altLang="zh-CN" sz="1950" dirty="0">
                  <a:solidFill>
                    <a:srgbClr val="243447"/>
                  </a:solidFill>
                </a:rPr>
                <a:t>10 </a:t>
              </a:r>
              <a:r>
                <a:rPr lang="zh-CN" altLang="en-US" sz="1950">
                  <a:solidFill>
                    <a:srgbClr val="243447"/>
                  </a:solidFill>
                </a:rPr>
                <a:t>个大小的空间，是为了保险</a:t>
              </a:r>
              <a:endParaRPr lang="zh-CN" altLang="en-US" sz="1950" dirty="0">
                <a:solidFill>
                  <a:srgbClr val="243447"/>
                </a:solidFill>
              </a:endParaRPr>
            </a:p>
          </p:txBody>
        </p:sp>
      </p:grpSp>
      <p:grpSp>
        <p:nvGrpSpPr>
          <p:cNvPr id="11" name="Group 11"/>
          <p:cNvGrpSpPr/>
          <p:nvPr/>
        </p:nvGrpSpPr>
        <p:grpSpPr>
          <a:xfrm>
            <a:off x="828294" y="5456872"/>
            <a:ext cx="8999258" cy="714106"/>
            <a:chOff x="828294" y="5456872"/>
            <a:chExt cx="8999258" cy="714106"/>
          </a:xfrm>
        </p:grpSpPr>
        <p:sp>
          <p:nvSpPr>
            <p:cNvPr id="10" name="TextBox 10"/>
            <p:cNvSpPr txBox="1"/>
            <p:nvPr/>
          </p:nvSpPr>
          <p:spPr>
            <a:xfrm>
              <a:off x="828294" y="5456872"/>
              <a:ext cx="8999258" cy="714106"/>
            </a:xfrm>
            <a:prstGeom prst="rect">
              <a:avLst/>
            </a:prstGeom>
            <a:noFill/>
            <a:ln>
              <a:noFill/>
            </a:ln>
          </p:spPr>
          <p:txBody>
            <a:bodyPr wrap="none" lIns="0" tIns="0" rIns="0" bIns="0" anchor="t" anchorCtr="0">
              <a:spAutoFit/>
            </a:bodyPr>
            <a:lstStyle/>
            <a:p>
              <a:pPr algn="l">
                <a:lnSpc>
                  <a:spcPts val="2925"/>
                </a:lnSpc>
              </a:pPr>
              <a:r>
                <a:rPr lang="zh-CN" altLang="en-US" sz="1950" dirty="0">
                  <a:solidFill>
                    <a:srgbClr val="243447"/>
                  </a:solidFill>
                  <a:latin typeface="Consolas"/>
                  <a:ea typeface="Microsoft YaHei"/>
                  <a:cs typeface="Consolas"/>
                </a:rPr>
                <a:t>但是</a:t>
              </a:r>
              <a:r>
                <a:rPr lang="zh-CN" sz="1950" dirty="0">
                  <a:solidFill>
                    <a:srgbClr val="243447"/>
                  </a:solidFill>
                  <a:latin typeface="Consolas"/>
                  <a:ea typeface="Microsoft YaHei"/>
                  <a:cs typeface="Consolas"/>
                </a:rPr>
                <a:t>不管开 5 格还是 110 格，实际有 n 条鱼时，只使用 a[0] 到 a[n−1]。</a:t>
              </a:r>
              <a:br>
                <a:rPr dirty="0"/>
              </a:br>
              <a:r>
                <a:rPr lang="zh-CN" sz="1950" dirty="0">
                  <a:solidFill>
                    <a:srgbClr val="243447"/>
                  </a:solidFill>
                  <a:latin typeface="Consolas"/>
                  <a:ea typeface="Microsoft YaHei"/>
                  <a:cs typeface="Consolas"/>
                </a:rPr>
                <a:t>接着把比较过程写进循环。</a:t>
              </a:r>
            </a:p>
          </p:txBody>
        </p:sp>
      </p:grpSp>
      <p:grpSp>
        <p:nvGrpSpPr>
          <p:cNvPr id="13" name="Group 13"/>
          <p:cNvGrpSpPr/>
          <p:nvPr/>
        </p:nvGrpSpPr>
        <p:grpSpPr>
          <a:xfrm>
            <a:off x="1017270" y="3133438"/>
            <a:ext cx="3974450" cy="454724"/>
            <a:chOff x="826389" y="3178016"/>
            <a:chExt cx="3974450" cy="454724"/>
          </a:xfrm>
        </p:grpSpPr>
        <p:sp>
          <p:nvSpPr>
            <p:cNvPr id="12" name="TextBox 12"/>
            <p:cNvSpPr txBox="1"/>
            <p:nvPr/>
          </p:nvSpPr>
          <p:spPr>
            <a:xfrm>
              <a:off x="826389" y="3178016"/>
              <a:ext cx="3974450" cy="454724"/>
            </a:xfrm>
            <a:prstGeom prst="rect">
              <a:avLst/>
            </a:prstGeom>
            <a:noFill/>
            <a:ln>
              <a:noFill/>
            </a:ln>
          </p:spPr>
          <p:txBody>
            <a:bodyPr wrap="none" lIns="0" tIns="0" rIns="0" bIns="0" anchor="t" anchorCtr="0">
              <a:spAutoFit/>
            </a:bodyPr>
            <a:lstStyle/>
            <a:p>
              <a:pPr algn="l"/>
              <a:r>
                <a:rPr lang="en-US" sz="2320" b="1" dirty="0">
                  <a:solidFill>
                    <a:srgbClr val="244D87"/>
                  </a:solidFill>
                  <a:latin typeface="Consolas"/>
                  <a:ea typeface="Consolas"/>
                  <a:cs typeface="Consolas"/>
                </a:rPr>
                <a:t>cin &gt;&gt; n;     int a[n];</a:t>
              </a:r>
            </a:p>
          </p:txBody>
        </p:sp>
      </p:grpSp>
      <p:sp>
        <p:nvSpPr>
          <p:cNvPr id="14" name="Freeform 14"/>
          <p:cNvSpPr/>
          <p:nvPr/>
        </p:nvSpPr>
        <p:spPr>
          <a:xfrm>
            <a:off x="838200" y="3057525"/>
            <a:ext cx="9525" cy="561975"/>
          </a:xfrm>
          <a:custGeom>
            <a:avLst/>
            <a:gdLst/>
            <a:ahLst/>
            <a:cxnLst/>
            <a:rect l="l" t="t" r="r" b="b"/>
            <a:pathLst>
              <a:path w="9525" h="561975">
                <a:moveTo>
                  <a:pt x="0" y="0"/>
                </a:moveTo>
                <a:lnTo>
                  <a:pt x="0" y="561975"/>
                </a:lnTo>
              </a:path>
            </a:pathLst>
          </a:custGeom>
          <a:noFill/>
          <a:ln w="38100">
            <a:solidFill>
              <a:srgbClr val="C00000"/>
            </a:solidFill>
          </a:ln>
        </p:spPr>
      </p:sp>
      <p:grpSp>
        <p:nvGrpSpPr>
          <p:cNvPr id="16" name="Group 16"/>
          <p:cNvGrpSpPr/>
          <p:nvPr/>
        </p:nvGrpSpPr>
        <p:grpSpPr>
          <a:xfrm>
            <a:off x="838200" y="5276850"/>
            <a:ext cx="10439400" cy="9525"/>
            <a:chOff x="838200" y="5276850"/>
            <a:chExt cx="10439400" cy="9525"/>
          </a:xfrm>
        </p:grpSpPr>
        <p:sp>
          <p:nvSpPr>
            <p:cNvPr id="15" name="Freeform 15"/>
            <p:cNvSpPr/>
            <p:nvPr/>
          </p:nvSpPr>
          <p:spPr>
            <a:xfrm>
              <a:off x="838200" y="5276850"/>
              <a:ext cx="10439400" cy="9525"/>
            </a:xfrm>
            <a:custGeom>
              <a:avLst/>
              <a:gdLst/>
              <a:ahLst/>
              <a:cxnLst/>
              <a:rect l="l" t="t" r="r" b="b"/>
              <a:pathLst>
                <a:path w="10439400" h="9525">
                  <a:moveTo>
                    <a:pt x="0" y="0"/>
                  </a:moveTo>
                  <a:lnTo>
                    <a:pt x="10439400" y="0"/>
                  </a:lnTo>
                </a:path>
              </a:pathLst>
            </a:custGeom>
            <a:noFill/>
            <a:ln w="9525">
              <a:solidFill>
                <a:srgbClr val="CED8E4"/>
              </a:solidFill>
            </a:ln>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3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6252786"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通过</a:t>
            </a:r>
            <a:r>
              <a:rPr lang="zh-CN" sz="2400" b="1" dirty="0">
                <a:solidFill>
                  <a:schemeClr val="accent1"/>
                </a:solidFill>
                <a:latin typeface="Consolas"/>
                <a:ea typeface="Microsoft YaHei"/>
                <a:cs typeface="+mj-cs"/>
              </a:rPr>
              <a:t>两层循环</a:t>
            </a:r>
            <a:r>
              <a:rPr lang="zh-CN" altLang="en-US" sz="2400" b="1" dirty="0">
                <a:solidFill>
                  <a:schemeClr val="accent1"/>
                </a:solidFill>
                <a:latin typeface="Consolas"/>
                <a:ea typeface="Microsoft YaHei"/>
                <a:cs typeface="+mj-cs"/>
              </a:rPr>
              <a:t>解决本问题</a:t>
            </a:r>
            <a:endParaRPr lang="zh-CN" sz="2400" b="1" dirty="0">
              <a:solidFill>
                <a:schemeClr val="accent1"/>
              </a:solidFill>
              <a:latin typeface="Consolas"/>
              <a:ea typeface="Microsoft YaHei"/>
              <a:cs typeface="+mj-cs"/>
            </a:endParaRPr>
          </a:p>
        </p:txBody>
      </p:sp>
      <p:grpSp>
        <p:nvGrpSpPr>
          <p:cNvPr id="16" name="Group 16"/>
          <p:cNvGrpSpPr/>
          <p:nvPr/>
        </p:nvGrpSpPr>
        <p:grpSpPr>
          <a:xfrm>
            <a:off x="829056" y="2148840"/>
            <a:ext cx="5082692" cy="2866644"/>
            <a:chOff x="829056" y="2148840"/>
            <a:chExt cx="5082692" cy="2866644"/>
          </a:xfrm>
        </p:grpSpPr>
        <p:sp>
          <p:nvSpPr>
            <p:cNvPr id="7" name="TextBox 7"/>
            <p:cNvSpPr txBox="1"/>
            <p:nvPr/>
          </p:nvSpPr>
          <p:spPr>
            <a:xfrm>
              <a:off x="829056" y="2148840"/>
              <a:ext cx="3883228"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n; i++) {</a:t>
              </a:r>
            </a:p>
          </p:txBody>
        </p:sp>
        <p:sp>
          <p:nvSpPr>
            <p:cNvPr id="8" name="TextBox 8"/>
            <p:cNvSpPr txBox="1"/>
            <p:nvPr/>
          </p:nvSpPr>
          <p:spPr>
            <a:xfrm>
              <a:off x="829056" y="246316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cnt = 0;</a:t>
              </a:r>
            </a:p>
          </p:txBody>
        </p:sp>
        <p:sp>
          <p:nvSpPr>
            <p:cNvPr id="9" name="TextBox 9"/>
            <p:cNvSpPr txBox="1"/>
            <p:nvPr/>
          </p:nvSpPr>
          <p:spPr>
            <a:xfrm>
              <a:off x="829056" y="2777490"/>
              <a:ext cx="508269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j = i - 1; j &gt;= 0; j--) {</a:t>
              </a:r>
            </a:p>
          </p:txBody>
        </p:sp>
        <p:sp>
          <p:nvSpPr>
            <p:cNvPr id="10" name="TextBox 10"/>
            <p:cNvSpPr txBox="1"/>
            <p:nvPr/>
          </p:nvSpPr>
          <p:spPr>
            <a:xfrm>
              <a:off x="829056" y="3091815"/>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(a[j] &lt; a[i]) {</a:t>
              </a:r>
            </a:p>
          </p:txBody>
        </p:sp>
        <p:sp>
          <p:nvSpPr>
            <p:cNvPr id="11" name="TextBox 11"/>
            <p:cNvSpPr txBox="1"/>
            <p:nvPr/>
          </p:nvSpPr>
          <p:spPr>
            <a:xfrm>
              <a:off x="829056" y="3406140"/>
              <a:ext cx="241721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cnt++;</a:t>
              </a:r>
            </a:p>
          </p:txBody>
        </p:sp>
        <p:sp>
          <p:nvSpPr>
            <p:cNvPr id="12" name="TextBox 12"/>
            <p:cNvSpPr txBox="1"/>
            <p:nvPr/>
          </p:nvSpPr>
          <p:spPr>
            <a:xfrm>
              <a:off x="829056" y="3720465"/>
              <a:ext cx="121775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3" name="TextBox 13"/>
            <p:cNvSpPr txBox="1"/>
            <p:nvPr/>
          </p:nvSpPr>
          <p:spPr>
            <a:xfrm>
              <a:off x="829056" y="403479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4" name="TextBox 14"/>
            <p:cNvSpPr txBox="1"/>
            <p:nvPr/>
          </p:nvSpPr>
          <p:spPr>
            <a:xfrm>
              <a:off x="829056" y="4349115"/>
              <a:ext cx="3083585" cy="276999"/>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cnt </a:t>
              </a:r>
              <a:r>
                <a:rPr lang="en-US" altLang="zh-CN" dirty="0">
                  <a:solidFill>
                    <a:schemeClr val="dk1"/>
                  </a:solidFill>
                </a:rPr>
                <a:t>&lt;&lt; " "</a:t>
              </a:r>
              <a:r>
                <a:rPr lang="zh-CN" sz="1800" dirty="0">
                  <a:solidFill>
                    <a:schemeClr val="dk1"/>
                  </a:solidFill>
                  <a:latin typeface="Consolas"/>
                  <a:ea typeface="Microsoft YaHei"/>
                  <a:cs typeface="+mn-cs"/>
                </a:rPr>
                <a:t>;</a:t>
              </a:r>
            </a:p>
          </p:txBody>
        </p:sp>
        <p:sp>
          <p:nvSpPr>
            <p:cNvPr id="15" name="TextBox 15"/>
            <p:cNvSpPr txBox="1"/>
            <p:nvPr/>
          </p:nvSpPr>
          <p:spPr>
            <a:xfrm>
              <a:off x="829056" y="4663440"/>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19" name="Group 19"/>
          <p:cNvGrpSpPr/>
          <p:nvPr/>
        </p:nvGrpSpPr>
        <p:grpSpPr>
          <a:xfrm>
            <a:off x="5911748" y="2210521"/>
            <a:ext cx="5671129" cy="2466676"/>
            <a:chOff x="7162038" y="2180272"/>
            <a:chExt cx="4511137" cy="2466676"/>
          </a:xfrm>
        </p:grpSpPr>
        <p:sp>
          <p:nvSpPr>
            <p:cNvPr id="17" name="TextBox 17"/>
            <p:cNvSpPr/>
            <p:nvPr/>
          </p:nvSpPr>
          <p:spPr>
            <a:xfrm>
              <a:off x="7171943" y="2180272"/>
              <a:ext cx="347502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外层</a:t>
              </a:r>
              <a:r>
                <a:rPr lang="zh-CN" altLang="en-US" sz="1950" dirty="0">
                  <a:solidFill>
                    <a:srgbClr val="243447"/>
                  </a:solidFill>
                  <a:latin typeface="Consolas"/>
                  <a:ea typeface="Microsoft YaHei"/>
                  <a:cs typeface="Consolas"/>
                </a:rPr>
                <a:t>循环</a:t>
              </a:r>
              <a:r>
                <a:rPr lang="zh-CN" sz="1950" dirty="0">
                  <a:solidFill>
                    <a:srgbClr val="243447"/>
                  </a:solidFill>
                  <a:latin typeface="Consolas"/>
                  <a:ea typeface="Microsoft YaHei"/>
                  <a:cs typeface="Consolas"/>
                </a:rPr>
                <a:t>固定当前鱼 i。</a:t>
              </a:r>
            </a:p>
          </p:txBody>
        </p:sp>
        <p:grpSp>
          <p:nvGrpSpPr>
            <p:cNvPr id="24" name="Group 13"/>
            <p:cNvGrpSpPr/>
            <p:nvPr/>
          </p:nvGrpSpPr>
          <p:grpSpPr>
            <a:xfrm>
              <a:off x="7162038" y="2685098"/>
              <a:ext cx="4511137" cy="1961850"/>
              <a:chOff x="7162038" y="2685098"/>
              <a:chExt cx="4511137" cy="1961850"/>
            </a:xfrm>
          </p:grpSpPr>
          <p:sp>
            <p:nvSpPr>
              <p:cNvPr id="25" name="Freeform 8"/>
              <p:cNvSpPr/>
              <p:nvPr/>
            </p:nvSpPr>
            <p:spPr>
              <a:xfrm>
                <a:off x="7171944" y="2685098"/>
                <a:ext cx="3734562" cy="1676781"/>
              </a:xfrm>
              <a:custGeom>
                <a:avLst/>
                <a:gdLst/>
                <a:ahLst/>
                <a:cxnLst/>
                <a:rect l="l" t="t" r="r" b="b"/>
                <a:pathLst>
                  <a:path w="3734562" h="1676781">
                    <a:moveTo>
                      <a:pt x="0" y="0"/>
                    </a:moveTo>
                    <a:lnTo>
                      <a:pt x="3734562" y="0"/>
                    </a:lnTo>
                    <a:lnTo>
                      <a:pt x="3734562" y="1676781"/>
                    </a:lnTo>
                    <a:lnTo>
                      <a:pt x="0" y="1676781"/>
                    </a:lnTo>
                    <a:close/>
                  </a:path>
                </a:pathLst>
              </a:custGeom>
              <a:noFill/>
              <a:ln>
                <a:noFill/>
              </a:ln>
            </p:spPr>
          </p:sp>
          <p:sp>
            <p:nvSpPr>
              <p:cNvPr id="26" name="TextBox 9"/>
              <p:cNvSpPr txBox="1"/>
              <p:nvPr/>
            </p:nvSpPr>
            <p:spPr>
              <a:xfrm>
                <a:off x="7171943" y="2895699"/>
                <a:ext cx="4501232" cy="1751249"/>
              </a:xfrm>
              <a:prstGeom prst="rect">
                <a:avLst/>
              </a:prstGeom>
              <a:noFill/>
              <a:ln>
                <a:noFill/>
              </a:ln>
            </p:spPr>
            <p:txBody>
              <a:bodyPr wrap="square" lIns="0" tIns="0" rIns="0" bIns="0" anchor="t" anchorCtr="0">
                <a:spAutoFit/>
              </a:bodyPr>
              <a:lstStyle/>
              <a:p>
                <a:pPr algn="l">
                  <a:lnSpc>
                    <a:spcPct val="150000"/>
                  </a:lnSpc>
                </a:pPr>
                <a:r>
                  <a:rPr lang="zh-CN" sz="1950" dirty="0">
                    <a:solidFill>
                      <a:srgbClr val="243447"/>
                    </a:solidFill>
                    <a:latin typeface="Consolas"/>
                    <a:ea typeface="Microsoft YaHei"/>
                    <a:cs typeface="Consolas"/>
                  </a:rPr>
                  <a:t>内层</a:t>
                </a:r>
                <a:r>
                  <a:rPr lang="zh-CN" altLang="en-US" sz="1950" dirty="0">
                    <a:solidFill>
                      <a:srgbClr val="243447"/>
                    </a:solidFill>
                    <a:latin typeface="Consolas"/>
                    <a:ea typeface="Microsoft YaHei"/>
                    <a:cs typeface="Consolas"/>
                  </a:rPr>
                  <a:t>循环</a:t>
                </a:r>
                <a:r>
                  <a:rPr lang="zh-CN" sz="1950" dirty="0">
                    <a:solidFill>
                      <a:srgbClr val="243447"/>
                    </a:solidFill>
                    <a:latin typeface="Consolas"/>
                    <a:ea typeface="Microsoft YaHei"/>
                    <a:cs typeface="Consolas"/>
                  </a:rPr>
                  <a:t>让 j</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让当前鱼 </a:t>
                </a:r>
                <a:r>
                  <a:rPr lang="en-US" altLang="zh-CN" sz="1950" dirty="0" err="1">
                    <a:solidFill>
                      <a:srgbClr val="243447"/>
                    </a:solidFill>
                    <a:latin typeface="Consolas"/>
                    <a:ea typeface="Microsoft YaHei"/>
                    <a:cs typeface="Consolas"/>
                  </a:rPr>
                  <a:t>i</a:t>
                </a:r>
                <a:r>
                  <a:rPr lang="en-US" altLang="zh-CN" sz="1950" dirty="0">
                    <a:solidFill>
                      <a:srgbClr val="243447"/>
                    </a:solidFill>
                    <a:latin typeface="Consolas"/>
                    <a:ea typeface="Microsoft YaHei"/>
                    <a:cs typeface="Consolas"/>
                  </a:rPr>
                  <a:t> </a:t>
                </a:r>
                <a:r>
                  <a:rPr lang="zh-CN" altLang="en-US" sz="1950" dirty="0">
                    <a:solidFill>
                      <a:srgbClr val="243447"/>
                    </a:solidFill>
                    <a:latin typeface="Consolas"/>
                    <a:ea typeface="Microsoft YaHei"/>
                    <a:cs typeface="Consolas"/>
                  </a:rPr>
                  <a:t>对</a:t>
                </a:r>
                <a:r>
                  <a:rPr lang="zh-CN" sz="1950" dirty="0">
                    <a:solidFill>
                      <a:srgbClr val="243447"/>
                    </a:solidFill>
                    <a:latin typeface="Consolas"/>
                    <a:ea typeface="Microsoft YaHei"/>
                    <a:cs typeface="Consolas"/>
                  </a:rPr>
                  <a:t>左边所有鱼</a:t>
                </a:r>
                <a:r>
                  <a:rPr lang="zh-CN" altLang="en-US" sz="1950" dirty="0">
                    <a:solidFill>
                      <a:srgbClr val="243447"/>
                    </a:solidFill>
                    <a:latin typeface="Consolas"/>
                    <a:ea typeface="Microsoft YaHei"/>
                    <a:cs typeface="Consolas"/>
                  </a:rPr>
                  <a:t>进行比较</a:t>
                </a:r>
                <a:r>
                  <a:rPr lang="en-US" altLang="zh-CN" sz="1950" dirty="0">
                    <a:solidFill>
                      <a:srgbClr val="243447"/>
                    </a:solidFill>
                    <a:latin typeface="Consolas"/>
                    <a:ea typeface="Microsoft YaHei"/>
                    <a:cs typeface="Consolas"/>
                  </a:rPr>
                  <a:t>(0 ~ i-1 </a:t>
                </a:r>
                <a:r>
                  <a:rPr lang="zh-CN" altLang="en-US" sz="1950" dirty="0">
                    <a:solidFill>
                      <a:srgbClr val="243447"/>
                    </a:solidFill>
                    <a:latin typeface="Consolas"/>
                    <a:ea typeface="Microsoft YaHei"/>
                    <a:cs typeface="Consolas"/>
                  </a:rPr>
                  <a:t>号鱼</a:t>
                </a:r>
                <a:r>
                  <a:rPr lang="en-US" altLang="zh-CN" sz="1950" dirty="0">
                    <a:solidFill>
                      <a:srgbClr val="243447"/>
                    </a:solidFill>
                    <a:latin typeface="Consolas"/>
                    <a:ea typeface="Microsoft YaHei"/>
                    <a:cs typeface="Consolas"/>
                  </a:rPr>
                  <a:t>)</a:t>
                </a:r>
                <a:r>
                  <a:rPr lang="zh-CN" sz="1950" dirty="0">
                    <a:solidFill>
                      <a:srgbClr val="243447"/>
                    </a:solidFill>
                    <a:latin typeface="Consolas"/>
                    <a:ea typeface="Microsoft YaHei"/>
                    <a:cs typeface="Consolas"/>
                  </a:rPr>
                  <a:t>。</a:t>
                </a:r>
                <a:endParaRPr lang="en-US" altLang="zh-CN" sz="1950" dirty="0">
                  <a:solidFill>
                    <a:srgbClr val="243447"/>
                  </a:solidFill>
                  <a:latin typeface="Consolas"/>
                  <a:ea typeface="Microsoft YaHei"/>
                  <a:cs typeface="Consolas"/>
                </a:endParaRPr>
              </a:p>
              <a:p>
                <a:pPr>
                  <a:lnSpc>
                    <a:spcPct val="150000"/>
                  </a:lnSpc>
                </a:pPr>
                <a:r>
                  <a:rPr lang="zh-CN" altLang="en-US" sz="1950" dirty="0">
                    <a:solidFill>
                      <a:srgbClr val="243447"/>
                    </a:solidFill>
                    <a:latin typeface="Consolas"/>
                    <a:ea typeface="Microsoft YaHei"/>
                    <a:cs typeface="Consolas"/>
                  </a:rPr>
                  <a:t>并且只有当</a:t>
                </a:r>
                <a:r>
                  <a:rPr lang="zh-CN" altLang="zh-CN" sz="1950" dirty="0">
                    <a:solidFill>
                      <a:srgbClr val="243447"/>
                    </a:solidFill>
                    <a:latin typeface="Consolas"/>
                    <a:ea typeface="Microsoft YaHei"/>
                    <a:cs typeface="Consolas"/>
                  </a:rPr>
                  <a:t>内层</a:t>
                </a:r>
                <a:r>
                  <a:rPr lang="zh-CN" altLang="en-US" sz="1950" dirty="0">
                    <a:solidFill>
                      <a:srgbClr val="243447"/>
                    </a:solidFill>
                    <a:latin typeface="Consolas"/>
                    <a:ea typeface="Microsoft YaHei"/>
                    <a:cs typeface="Consolas"/>
                  </a:rPr>
                  <a:t>比较完毕</a:t>
                </a:r>
                <a:r>
                  <a:rPr lang="zh-CN" altLang="zh-CN" sz="1950" dirty="0">
                    <a:solidFill>
                      <a:srgbClr val="243447"/>
                    </a:solidFill>
                    <a:latin typeface="Consolas"/>
                    <a:ea typeface="Microsoft YaHei"/>
                    <a:cs typeface="Consolas"/>
                  </a:rPr>
                  <a:t>，才输出这条鱼的答案。</a:t>
                </a:r>
                <a:endParaRPr lang="en-US" altLang="zh-CN" sz="1950" dirty="0">
                  <a:solidFill>
                    <a:srgbClr val="243447"/>
                  </a:solidFill>
                  <a:latin typeface="Consolas"/>
                  <a:ea typeface="Microsoft YaHei"/>
                  <a:cs typeface="Consolas"/>
                </a:endParaRPr>
              </a:p>
              <a:p>
                <a:pPr>
                  <a:lnSpc>
                    <a:spcPct val="150000"/>
                  </a:lnSpc>
                </a:pPr>
                <a:r>
                  <a:rPr lang="zh-CN" altLang="zh-CN" sz="1950" dirty="0">
                    <a:solidFill>
                      <a:srgbClr val="243447"/>
                    </a:solidFill>
                    <a:latin typeface="Consolas"/>
                    <a:ea typeface="Microsoft YaHei"/>
                    <a:cs typeface="Consolas"/>
                  </a:rPr>
                  <a:t>然后 i 增加1，换下一条鱼</a:t>
                </a:r>
                <a:r>
                  <a:rPr lang="zh-CN" altLang="en-US" sz="1950" dirty="0">
                    <a:solidFill>
                      <a:srgbClr val="243447"/>
                    </a:solidFill>
                    <a:cs typeface="Consolas"/>
                  </a:rPr>
                  <a:t>求取答案</a:t>
                </a:r>
                <a:r>
                  <a:rPr lang="zh-CN" altLang="zh-CN" sz="1950" dirty="0">
                    <a:solidFill>
                      <a:srgbClr val="243447"/>
                    </a:solidFill>
                    <a:latin typeface="Consolas"/>
                    <a:ea typeface="Microsoft YaHei"/>
                    <a:cs typeface="Consolas"/>
                  </a:rPr>
                  <a:t>。</a:t>
                </a:r>
                <a:endParaRPr lang="en-US" altLang="zh-CN" sz="1950" dirty="0">
                  <a:solidFill>
                    <a:srgbClr val="243447"/>
                  </a:solidFill>
                  <a:latin typeface="Consolas"/>
                  <a:ea typeface="Microsoft YaHei"/>
                  <a:cs typeface="Consolas"/>
                </a:endParaRPr>
              </a:p>
            </p:txBody>
          </p:sp>
          <p:sp>
            <p:nvSpPr>
              <p:cNvPr id="27" name="TextBox 10"/>
              <p:cNvSpPr txBox="1"/>
              <p:nvPr/>
            </p:nvSpPr>
            <p:spPr>
              <a:xfrm>
                <a:off x="7162038" y="3000117"/>
                <a:ext cx="65" cy="300082"/>
              </a:xfrm>
              <a:prstGeom prst="rect">
                <a:avLst/>
              </a:prstGeom>
              <a:noFill/>
              <a:ln>
                <a:noFill/>
              </a:ln>
            </p:spPr>
            <p:txBody>
              <a:bodyPr wrap="none" lIns="0" tIns="0" rIns="0" bIns="0" anchor="t" anchorCtr="0">
                <a:spAutoFit/>
              </a:bodyPr>
              <a:lstStyle/>
              <a:p>
                <a:pPr algn="l"/>
                <a:endParaRPr lang="zh-CN" sz="1950" dirty="0">
                  <a:solidFill>
                    <a:srgbClr val="243447"/>
                  </a:solidFill>
                  <a:latin typeface="Consolas"/>
                  <a:ea typeface="Microsoft YaHei"/>
                  <a:cs typeface="Consolas"/>
                </a:endParaRPr>
              </a:p>
            </p:txBody>
          </p:sp>
          <p:sp>
            <p:nvSpPr>
              <p:cNvPr id="28" name="TextBox 11"/>
              <p:cNvSpPr txBox="1"/>
              <p:nvPr/>
            </p:nvSpPr>
            <p:spPr>
              <a:xfrm>
                <a:off x="7162038" y="3297297"/>
                <a:ext cx="65" cy="300082"/>
              </a:xfrm>
              <a:prstGeom prst="rect">
                <a:avLst/>
              </a:prstGeom>
              <a:noFill/>
              <a:ln>
                <a:noFill/>
              </a:ln>
            </p:spPr>
            <p:txBody>
              <a:bodyPr wrap="none" lIns="0" tIns="0" rIns="0" bIns="0" anchor="t" anchorCtr="0">
                <a:spAutoFit/>
              </a:bodyPr>
              <a:lstStyle/>
              <a:p>
                <a:pPr algn="l"/>
                <a:endParaRPr lang="zh-CN" sz="1950" dirty="0">
                  <a:solidFill>
                    <a:srgbClr val="243447"/>
                  </a:solidFill>
                  <a:latin typeface="Consolas"/>
                  <a:ea typeface="Microsoft YaHei"/>
                  <a:cs typeface="Consolas"/>
                </a:endParaRPr>
              </a:p>
            </p:txBody>
          </p:sp>
          <p:sp>
            <p:nvSpPr>
              <p:cNvPr id="29" name="TextBox 12"/>
              <p:cNvSpPr txBox="1"/>
              <p:nvPr/>
            </p:nvSpPr>
            <p:spPr>
              <a:xfrm>
                <a:off x="7162038" y="3689728"/>
                <a:ext cx="65" cy="300082"/>
              </a:xfrm>
              <a:prstGeom prst="rect">
                <a:avLst/>
              </a:prstGeom>
              <a:noFill/>
              <a:ln>
                <a:noFill/>
              </a:ln>
            </p:spPr>
            <p:txBody>
              <a:bodyPr wrap="none" lIns="0" tIns="0" rIns="0" bIns="0" anchor="t" anchorCtr="0">
                <a:spAutoFit/>
              </a:bodyPr>
              <a:lstStyle/>
              <a:p>
                <a:pPr algn="l"/>
                <a:endParaRPr lang="zh-CN" sz="1950" dirty="0">
                  <a:solidFill>
                    <a:srgbClr val="243447"/>
                  </a:solidFill>
                  <a:latin typeface="Consolas"/>
                  <a:ea typeface="Microsoft YaHei"/>
                  <a:cs typeface="Consolas"/>
                </a:endParaRPr>
              </a:p>
            </p:txBody>
          </p:sp>
        </p:grpSp>
      </p:grpSp>
      <p:sp>
        <p:nvSpPr>
          <p:cNvPr id="30" name="Line 1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705231" y="2158365"/>
            <a:ext cx="9525" cy="2769870"/>
          </a:xfrm>
          <a:custGeom>
            <a:avLst/>
            <a:gdLst/>
            <a:ahLst/>
            <a:cxnLst/>
            <a:rect l="l" t="t" r="r" b="b"/>
            <a:pathLst>
              <a:path w="9525" h="2769870">
                <a:moveTo>
                  <a:pt x="0" y="0"/>
                </a:moveTo>
                <a:lnTo>
                  <a:pt x="0" y="2769870"/>
                </a:lnTo>
              </a:path>
            </a:pathLst>
          </a:custGeom>
          <a:noFill/>
          <a:ln w="19050">
            <a:solidFill>
              <a:srgbClr val="244D87"/>
            </a:solidFill>
          </a:ln>
        </p:spPr>
      </p:sp>
      <p:sp>
        <p:nvSpPr>
          <p:cNvPr id="23" name="Line 23"/>
          <p:cNvSpPr/>
          <p:nvPr/>
        </p:nvSpPr>
        <p:spPr>
          <a:xfrm>
            <a:off x="838200" y="529609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14">
            <a:extLst>
              <a:ext uri="{FF2B5EF4-FFF2-40B4-BE49-F238E27FC236}">
                <a16:creationId xmlns:a16="http://schemas.microsoft.com/office/drawing/2014/main" id="{F493BA2E-34C3-36E6-5A90-A001872DEEE0}"/>
              </a:ext>
            </a:extLst>
          </p:cNvPr>
          <p:cNvSpPr/>
          <p:nvPr/>
        </p:nvSpPr>
        <p:spPr>
          <a:xfrm>
            <a:off x="819150" y="5733288"/>
            <a:ext cx="8320166"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为什么这里要把 </a:t>
            </a:r>
            <a:r>
              <a:rPr lang="zh-CN" altLang="zh-CN" sz="2000" dirty="0">
                <a:solidFill>
                  <a:srgbClr val="0000FF"/>
                </a:solidFill>
                <a:latin typeface="Consolas"/>
                <a:ea typeface="Microsoft YaHei"/>
                <a:cs typeface="+mn-cs"/>
              </a:rPr>
              <a:t>int</a:t>
            </a:r>
            <a:r>
              <a:rPr lang="zh-CN" altLang="zh-CN" sz="2000" dirty="0">
                <a:solidFill>
                  <a:schemeClr val="dk1"/>
                </a:solidFill>
                <a:latin typeface="Consolas"/>
                <a:ea typeface="Microsoft YaHei"/>
                <a:cs typeface="+mn-cs"/>
              </a:rPr>
              <a:t> cnt = 0;</a:t>
            </a:r>
            <a:r>
              <a:rPr lang="en-US" altLang="zh-CN" sz="2000" dirty="0">
                <a:solidFill>
                  <a:schemeClr val="dk1"/>
                </a:solidFill>
                <a:latin typeface="Consolas"/>
                <a:ea typeface="Microsoft YaHei"/>
                <a:cs typeface="+mn-cs"/>
              </a:rPr>
              <a:t> </a:t>
            </a:r>
            <a:r>
              <a:rPr lang="zh-CN" altLang="en-US" sz="2000" dirty="0">
                <a:solidFill>
                  <a:schemeClr val="dk1"/>
                </a:solidFill>
              </a:rPr>
              <a:t>放在外层循环中呢，可以放到循环外吗？</a:t>
            </a:r>
            <a:r>
              <a:rPr lang="zh-CN" altLang="en-US" sz="1950" dirty="0">
                <a:solidFill>
                  <a:srgbClr val="243447"/>
                </a:solidFill>
                <a:latin typeface="Consolas"/>
                <a:ea typeface="Microsoft YaHei"/>
                <a:cs typeface="Consolas"/>
              </a:rPr>
              <a:t> </a:t>
            </a:r>
            <a:endParaRPr lang="zh-CN" sz="1950" dirty="0">
              <a:solidFill>
                <a:srgbClr val="243447"/>
              </a:solidFill>
              <a:latin typeface="Consolas"/>
              <a:ea typeface="Microsoft YaHei"/>
              <a:cs typeface="Consolas"/>
            </a:endParaRP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altLang="en-US" sz="2400" b="1" dirty="0">
                <a:solidFill>
                  <a:srgbClr val="244D87"/>
                </a:solidFill>
                <a:latin typeface="+mn-lt"/>
                <a:ea typeface="Microsoft YaHei"/>
                <a:cs typeface="Microsoft YaHei"/>
              </a:rPr>
              <a:t>为什么这要把 </a:t>
            </a:r>
            <a:r>
              <a:rPr lang="en-US" altLang="zh-CN" sz="2400" b="1" dirty="0">
                <a:solidFill>
                  <a:srgbClr val="244D87"/>
                </a:solidFill>
                <a:latin typeface="+mn-lt"/>
                <a:ea typeface="Microsoft YaHei"/>
                <a:cs typeface="Microsoft YaHei"/>
              </a:rPr>
              <a:t>int </a:t>
            </a:r>
            <a:r>
              <a:rPr lang="en-US" altLang="zh-CN" sz="2400" b="1" dirty="0" err="1">
                <a:solidFill>
                  <a:srgbClr val="244D87"/>
                </a:solidFill>
                <a:latin typeface="+mn-lt"/>
                <a:ea typeface="Microsoft YaHei"/>
                <a:cs typeface="Microsoft YaHei"/>
              </a:rPr>
              <a:t>cnt</a:t>
            </a:r>
            <a:r>
              <a:rPr lang="en-US" altLang="zh-CN" sz="2400" b="1" dirty="0">
                <a:solidFill>
                  <a:srgbClr val="244D87"/>
                </a:solidFill>
                <a:latin typeface="+mn-lt"/>
                <a:ea typeface="Microsoft YaHei"/>
                <a:cs typeface="Microsoft YaHei"/>
              </a:rPr>
              <a:t> = 0; </a:t>
            </a:r>
            <a:r>
              <a:rPr lang="zh-CN" altLang="en-US" sz="2400" b="1" dirty="0">
                <a:solidFill>
                  <a:srgbClr val="244D87"/>
                </a:solidFill>
                <a:latin typeface="+mn-lt"/>
                <a:ea typeface="Microsoft YaHei"/>
                <a:cs typeface="Microsoft YaHei"/>
              </a:rPr>
              <a:t>放在外层循环中</a:t>
            </a:r>
          </a:p>
        </p:txBody>
      </p:sp>
      <p:grpSp>
        <p:nvGrpSpPr>
          <p:cNvPr id="9" name="Group 9"/>
          <p:cNvGrpSpPr/>
          <p:nvPr/>
        </p:nvGrpSpPr>
        <p:grpSpPr>
          <a:xfrm>
            <a:off x="828294" y="2187321"/>
            <a:ext cx="10439781" cy="860108"/>
            <a:chOff x="828294" y="2187321"/>
            <a:chExt cx="10439781" cy="860108"/>
          </a:xfrm>
        </p:grpSpPr>
        <p:sp>
          <p:nvSpPr>
            <p:cNvPr id="7" name="TextBox 7"/>
            <p:cNvSpPr/>
            <p:nvPr/>
          </p:nvSpPr>
          <p:spPr>
            <a:xfrm>
              <a:off x="828294" y="2187321"/>
              <a:ext cx="10439781" cy="381381"/>
            </a:xfrm>
            <a:prstGeom prst="rect">
              <a:avLst/>
            </a:prstGeom>
            <a:noFill/>
            <a:ln>
              <a:noFill/>
            </a:ln>
          </p:spPr>
          <p:txBody>
            <a:bodyPr wrap="none" lIns="0" tIns="2477" rIns="0" bIns="0" anchor="t" anchorCtr="0">
              <a:noAutofit/>
            </a:bodyPr>
            <a:lstStyle/>
            <a:p>
              <a:pPr algn="l">
                <a:lnSpc>
                  <a:spcPts val="2418"/>
                </a:lnSpc>
              </a:pPr>
              <a:r>
                <a:rPr lang="zh-CN" sz="1950" dirty="0">
                  <a:solidFill>
                    <a:srgbClr val="243447"/>
                  </a:solidFill>
                  <a:latin typeface="Microsoft YaHei"/>
                  <a:ea typeface="Microsoft YaHei"/>
                  <a:cs typeface="Microsoft YaHei"/>
                </a:rPr>
                <a:t>换一条鱼，就换了一个统计对象。上一条鱼的答案不能带过来，所以</a:t>
              </a:r>
              <a:r>
                <a:rPr lang="en-US" sz="1950" dirty="0">
                  <a:solidFill>
                    <a:srgbClr val="243447"/>
                  </a:solidFill>
                  <a:latin typeface="Consolas"/>
                  <a:ea typeface="Consolas"/>
                  <a:cs typeface="Consolas"/>
                </a:rPr>
                <a:t>cnt</a:t>
              </a:r>
              <a:r>
                <a:rPr lang="zh-CN" sz="1950" dirty="0">
                  <a:solidFill>
                    <a:srgbClr val="243447"/>
                  </a:solidFill>
                  <a:latin typeface="Microsoft YaHei"/>
                  <a:ea typeface="Microsoft YaHei"/>
                  <a:cs typeface="Microsoft YaHei"/>
                </a:rPr>
                <a:t>要</a:t>
              </a:r>
              <a:r>
                <a:rPr lang="zh-CN" sz="1950" b="1" dirty="0">
                  <a:solidFill>
                    <a:srgbClr val="C00000"/>
                  </a:solidFill>
                  <a:latin typeface="Microsoft YaHei"/>
                  <a:ea typeface="Microsoft YaHei"/>
                  <a:cs typeface="Microsoft YaHei"/>
                </a:rPr>
                <a:t>重新从</a:t>
              </a:r>
              <a:r>
                <a:rPr lang="en-US" sz="1950" b="1" dirty="0">
                  <a:solidFill>
                    <a:srgbClr val="C00000"/>
                  </a:solidFill>
                  <a:latin typeface="Consolas"/>
                  <a:ea typeface="Consolas"/>
                  <a:cs typeface="Consolas"/>
                </a:rPr>
                <a:t>0</a:t>
              </a:r>
              <a:r>
                <a:rPr lang="zh-CN" sz="1950" dirty="0">
                  <a:solidFill>
                    <a:srgbClr val="243447"/>
                  </a:solidFill>
                  <a:latin typeface="Microsoft YaHei"/>
                  <a:ea typeface="Microsoft YaHei"/>
                  <a:cs typeface="Microsoft YaHei"/>
                </a:rPr>
                <a:t>开始。</a:t>
              </a:r>
            </a:p>
          </p:txBody>
        </p:sp>
        <p:sp>
          <p:nvSpPr>
            <p:cNvPr id="8" name="TextBox 8"/>
            <p:cNvSpPr/>
            <p:nvPr/>
          </p:nvSpPr>
          <p:spPr>
            <a:xfrm>
              <a:off x="828294" y="2666048"/>
              <a:ext cx="629133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因此 int cnt = 0; 放在外层循环内、内层循环前。</a:t>
              </a:r>
            </a:p>
          </p:txBody>
        </p:sp>
      </p:grpSp>
      <p:grpSp>
        <p:nvGrpSpPr>
          <p:cNvPr id="12" name="Group 12"/>
          <p:cNvGrpSpPr/>
          <p:nvPr/>
        </p:nvGrpSpPr>
        <p:grpSpPr>
          <a:xfrm>
            <a:off x="828294" y="3618548"/>
            <a:ext cx="7432548" cy="848105"/>
            <a:chOff x="828294" y="3618548"/>
            <a:chExt cx="7432548" cy="848105"/>
          </a:xfrm>
        </p:grpSpPr>
        <p:sp>
          <p:nvSpPr>
            <p:cNvPr id="10" name="TextBox 10"/>
            <p:cNvSpPr/>
            <p:nvPr/>
          </p:nvSpPr>
          <p:spPr>
            <a:xfrm>
              <a:off x="828294" y="3618548"/>
              <a:ext cx="74325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若只在两个循环外</a:t>
              </a:r>
              <a:r>
                <a:rPr lang="zh-CN" sz="1950" b="1" dirty="0">
                  <a:solidFill>
                    <a:srgbClr val="C00000"/>
                  </a:solidFill>
                  <a:latin typeface="Consolas"/>
                  <a:ea typeface="Microsoft YaHei"/>
                  <a:cs typeface="Consolas"/>
                </a:rPr>
                <a:t>初始化</a:t>
              </a:r>
              <a:r>
                <a:rPr lang="zh-CN" sz="1950" dirty="0">
                  <a:solidFill>
                    <a:srgbClr val="243447"/>
                  </a:solidFill>
                  <a:latin typeface="Consolas"/>
                  <a:ea typeface="Microsoft YaHei"/>
                  <a:cs typeface="Consolas"/>
                </a:rPr>
                <a:t>一次，上一条鱼的结果会留给下一条。</a:t>
              </a:r>
            </a:p>
          </p:txBody>
        </p:sp>
        <p:sp>
          <p:nvSpPr>
            <p:cNvPr id="11" name="TextBox 11"/>
            <p:cNvSpPr/>
            <p:nvPr/>
          </p:nvSpPr>
          <p:spPr>
            <a:xfrm>
              <a:off x="828294" y="4085272"/>
              <a:ext cx="5716238" cy="381381"/>
            </a:xfrm>
            <a:prstGeom prst="rect">
              <a:avLst/>
            </a:prstGeom>
            <a:noFill/>
            <a:ln>
              <a:noFill/>
            </a:ln>
          </p:spPr>
          <p:txBody>
            <a:bodyPr wrap="none" lIns="0" tIns="0" rIns="0" bIns="0" anchor="t" anchorCtr="0">
              <a:noAutofit/>
            </a:bodyPr>
            <a:lstStyle/>
            <a:p>
              <a:pPr algn="l"/>
              <a:r>
                <a:rPr lang="zh-CN" altLang="en-US" sz="1950" dirty="0">
                  <a:solidFill>
                    <a:srgbClr val="243447"/>
                  </a:solidFill>
                  <a:latin typeface="Consolas"/>
                  <a:ea typeface="Microsoft YaHei"/>
                  <a:cs typeface="Consolas"/>
                </a:rPr>
                <a:t>那么自然最终的结果就错误了。</a:t>
              </a:r>
              <a:endParaRPr lang="zh-CN" sz="1950" dirty="0">
                <a:solidFill>
                  <a:srgbClr val="243447"/>
                </a:solidFill>
                <a:latin typeface="Consolas"/>
                <a:ea typeface="Microsoft YaHei"/>
                <a:cs typeface="Consolas"/>
              </a:endParaRP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2760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465639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13"/>
          <p:cNvSpPr txBox="1"/>
          <p:nvPr/>
        </p:nvSpPr>
        <p:spPr>
          <a:xfrm>
            <a:off x="828294" y="5024333"/>
            <a:ext cx="10148966" cy="872868"/>
          </a:xfrm>
          <a:prstGeom prst="rect">
            <a:avLst/>
          </a:prstGeom>
          <a:noFill/>
          <a:ln>
            <a:noFill/>
          </a:ln>
        </p:spPr>
        <p:txBody>
          <a:bodyPr wrap="square" lIns="0" tIns="0" rIns="0" bIns="0" anchor="t" anchorCtr="0">
            <a:spAutoFit/>
          </a:bodyPr>
          <a:lstStyle/>
          <a:p>
            <a:pPr>
              <a:lnSpc>
                <a:spcPct val="150000"/>
              </a:lnSpc>
            </a:pPr>
            <a:r>
              <a:rPr lang="zh-CN" altLang="en-US" sz="2000" dirty="0">
                <a:solidFill>
                  <a:srgbClr val="243447"/>
                </a:solidFill>
              </a:rPr>
              <a:t>观察本代码，</a:t>
            </a:r>
            <a:r>
              <a:rPr lang="zh-CN" altLang="zh-CN" sz="2000" dirty="0">
                <a:solidFill>
                  <a:srgbClr val="243447"/>
                </a:solidFill>
              </a:rPr>
              <a:t>它</a:t>
            </a:r>
            <a:r>
              <a:rPr lang="zh-CN" altLang="en-US" sz="2000" dirty="0">
                <a:solidFill>
                  <a:srgbClr val="243447"/>
                </a:solidFill>
              </a:rPr>
              <a:t>会</a:t>
            </a:r>
            <a:r>
              <a:rPr lang="zh-CN" altLang="zh-CN" sz="2000" dirty="0">
                <a:solidFill>
                  <a:srgbClr val="243447"/>
                </a:solidFill>
              </a:rPr>
              <a:t>逐条检查所有左侧候选</a:t>
            </a:r>
            <a:r>
              <a:rPr lang="zh-CN" altLang="en-US" sz="2000" dirty="0">
                <a:solidFill>
                  <a:srgbClr val="243447"/>
                </a:solidFill>
              </a:rPr>
              <a:t>的小鱼</a:t>
            </a:r>
            <a:r>
              <a:rPr lang="zh-CN" altLang="zh-CN" sz="2000" dirty="0">
                <a:solidFill>
                  <a:srgbClr val="243447"/>
                </a:solidFill>
              </a:rPr>
              <a:t>，没有漏算，也不会把同一条鱼算两次。</a:t>
            </a:r>
            <a:endParaRPr lang="en-US" altLang="zh-CN" sz="2000" dirty="0">
              <a:solidFill>
                <a:srgbClr val="243447"/>
              </a:solidFill>
            </a:endParaRPr>
          </a:p>
          <a:p>
            <a:pPr>
              <a:lnSpc>
                <a:spcPct val="150000"/>
              </a:lnSpc>
            </a:pPr>
            <a:r>
              <a:rPr lang="zh-CN" altLang="en-US" sz="2000" dirty="0">
                <a:solidFill>
                  <a:srgbClr val="243447"/>
                </a:solidFill>
              </a:rPr>
              <a:t>所以算法是正确的。</a:t>
            </a:r>
            <a:endParaRPr lang="zh-CN" altLang="zh-CN" sz="2000" dirty="0">
              <a:solidFill>
                <a:srgbClr val="243447"/>
              </a:solidFill>
            </a:endParaRP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325526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小鱼比可爱：完整程序</a:t>
            </a:r>
          </a:p>
        </p:txBody>
      </p:sp>
      <p:grpSp>
        <p:nvGrpSpPr>
          <p:cNvPr id="23" name="Group 23"/>
          <p:cNvGrpSpPr/>
          <p:nvPr/>
        </p:nvGrpSpPr>
        <p:grpSpPr>
          <a:xfrm>
            <a:off x="829056" y="1996440"/>
            <a:ext cx="5882335" cy="3923919"/>
            <a:chOff x="829056" y="1996440"/>
            <a:chExt cx="5882335" cy="3923919"/>
          </a:xfrm>
        </p:grpSpPr>
        <p:sp>
          <p:nvSpPr>
            <p:cNvPr id="7" name="TextBox 7"/>
            <p:cNvSpPr txBox="1"/>
            <p:nvPr/>
          </p:nvSpPr>
          <p:spPr>
            <a:xfrm>
              <a:off x="829056" y="1996440"/>
              <a:ext cx="2550490"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#include</a:t>
              </a:r>
              <a:r>
                <a:rPr lang="zh-CN" sz="1800" dirty="0">
                  <a:solidFill>
                    <a:schemeClr val="dk1"/>
                  </a:solidFill>
                  <a:latin typeface="Consolas"/>
                  <a:ea typeface="Microsoft YaHei"/>
                  <a:cs typeface="+mn-cs"/>
                </a:rPr>
                <a:t> &lt;iostream&gt;</a:t>
              </a:r>
            </a:p>
          </p:txBody>
        </p:sp>
        <p:sp>
          <p:nvSpPr>
            <p:cNvPr id="8" name="TextBox 8"/>
            <p:cNvSpPr txBox="1"/>
            <p:nvPr/>
          </p:nvSpPr>
          <p:spPr>
            <a:xfrm>
              <a:off x="829056" y="2234565"/>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using namespace</a:t>
              </a:r>
              <a:r>
                <a:rPr lang="zh-CN" sz="1800" dirty="0">
                  <a:solidFill>
                    <a:schemeClr val="dk1"/>
                  </a:solidFill>
                  <a:latin typeface="Consolas"/>
                  <a:ea typeface="Microsoft YaHei"/>
                  <a:cs typeface="+mn-cs"/>
                </a:rPr>
                <a:t> std;</a:t>
              </a:r>
            </a:p>
          </p:txBody>
        </p:sp>
        <p:sp>
          <p:nvSpPr>
            <p:cNvPr id="9" name="TextBox 9"/>
            <p:cNvSpPr txBox="1"/>
            <p:nvPr/>
          </p:nvSpPr>
          <p:spPr>
            <a:xfrm>
              <a:off x="829056" y="2472690"/>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p>
          </p:txBody>
        </p:sp>
        <p:sp>
          <p:nvSpPr>
            <p:cNvPr id="10" name="TextBox 10"/>
            <p:cNvSpPr txBox="1"/>
            <p:nvPr/>
          </p:nvSpPr>
          <p:spPr>
            <a:xfrm>
              <a:off x="829056" y="2710815"/>
              <a:ext cx="241721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a[110], n;</a:t>
              </a:r>
            </a:p>
          </p:txBody>
        </p:sp>
        <p:sp>
          <p:nvSpPr>
            <p:cNvPr id="11" name="TextBox 11"/>
            <p:cNvSpPr txBox="1"/>
            <p:nvPr/>
          </p:nvSpPr>
          <p:spPr>
            <a:xfrm>
              <a:off x="829056" y="2948940"/>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n;</a:t>
              </a:r>
            </a:p>
          </p:txBody>
        </p:sp>
        <p:sp>
          <p:nvSpPr>
            <p:cNvPr id="12" name="TextBox 12"/>
            <p:cNvSpPr txBox="1"/>
            <p:nvPr/>
          </p:nvSpPr>
          <p:spPr>
            <a:xfrm>
              <a:off x="829056" y="3187065"/>
              <a:ext cx="588233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n; i++) cin &gt;&gt; a[i];</a:t>
              </a:r>
            </a:p>
          </p:txBody>
        </p:sp>
        <p:sp>
          <p:nvSpPr>
            <p:cNvPr id="13" name="TextBox 13"/>
            <p:cNvSpPr txBox="1"/>
            <p:nvPr/>
          </p:nvSpPr>
          <p:spPr>
            <a:xfrm>
              <a:off x="829056" y="3425190"/>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n; i++) {</a:t>
              </a:r>
            </a:p>
          </p:txBody>
        </p:sp>
        <p:sp>
          <p:nvSpPr>
            <p:cNvPr id="14" name="TextBox 14"/>
            <p:cNvSpPr txBox="1"/>
            <p:nvPr/>
          </p:nvSpPr>
          <p:spPr>
            <a:xfrm>
              <a:off x="829056" y="3663315"/>
              <a:ext cx="268376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cnt = 0;</a:t>
              </a:r>
            </a:p>
          </p:txBody>
        </p:sp>
        <p:sp>
          <p:nvSpPr>
            <p:cNvPr id="15" name="TextBox 15"/>
            <p:cNvSpPr txBox="1"/>
            <p:nvPr/>
          </p:nvSpPr>
          <p:spPr>
            <a:xfrm>
              <a:off x="829056" y="3901440"/>
              <a:ext cx="561578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j = i - 1; j &gt;= 0; j--) {</a:t>
              </a:r>
            </a:p>
          </p:txBody>
        </p:sp>
        <p:sp>
          <p:nvSpPr>
            <p:cNvPr id="16" name="TextBox 16"/>
            <p:cNvSpPr txBox="1"/>
            <p:nvPr/>
          </p:nvSpPr>
          <p:spPr>
            <a:xfrm>
              <a:off x="829056" y="4139565"/>
              <a:ext cx="468287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(a[j] &lt; a[i]) cnt++;</a:t>
              </a:r>
            </a:p>
          </p:txBody>
        </p:sp>
        <p:sp>
          <p:nvSpPr>
            <p:cNvPr id="17" name="TextBox 17"/>
            <p:cNvSpPr txBox="1"/>
            <p:nvPr/>
          </p:nvSpPr>
          <p:spPr>
            <a:xfrm>
              <a:off x="829056" y="4377690"/>
              <a:ext cx="121775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8" name="TextBox 18"/>
            <p:cNvSpPr txBox="1"/>
            <p:nvPr/>
          </p:nvSpPr>
          <p:spPr>
            <a:xfrm>
              <a:off x="829056" y="4615815"/>
              <a:ext cx="3616681" cy="276999"/>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cnt &lt;&lt; </a:t>
              </a:r>
              <a:r>
                <a:rPr lang="en-US" altLang="zh-CN" dirty="0">
                  <a:solidFill>
                    <a:schemeClr val="dk1"/>
                  </a:solidFill>
                </a:rPr>
                <a:t>" "</a:t>
              </a:r>
              <a:r>
                <a:rPr lang="zh-CN" sz="1800" dirty="0">
                  <a:solidFill>
                    <a:schemeClr val="dk1"/>
                  </a:solidFill>
                  <a:latin typeface="Consolas"/>
                  <a:ea typeface="Microsoft YaHei"/>
                  <a:cs typeface="+mn-cs"/>
                </a:rPr>
                <a:t>;</a:t>
              </a:r>
            </a:p>
          </p:txBody>
        </p:sp>
        <p:sp>
          <p:nvSpPr>
            <p:cNvPr id="19" name="TextBox 19"/>
            <p:cNvSpPr txBox="1"/>
            <p:nvPr/>
          </p:nvSpPr>
          <p:spPr>
            <a:xfrm>
              <a:off x="829056" y="485394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21" name="TextBox 21"/>
            <p:cNvSpPr txBox="1"/>
            <p:nvPr/>
          </p:nvSpPr>
          <p:spPr>
            <a:xfrm>
              <a:off x="829056" y="5216271"/>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p>
          </p:txBody>
        </p:sp>
        <p:sp>
          <p:nvSpPr>
            <p:cNvPr id="22" name="TextBox 22"/>
            <p:cNvSpPr txBox="1"/>
            <p:nvPr/>
          </p:nvSpPr>
          <p:spPr>
            <a:xfrm>
              <a:off x="829056" y="556831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sp>
        <p:nvSpPr>
          <p:cNvPr id="30"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1" name="Line 12"/>
          <p:cNvSpPr/>
          <p:nvPr/>
        </p:nvSpPr>
        <p:spPr>
          <a:xfrm>
            <a:off x="705231" y="2005965"/>
            <a:ext cx="9525" cy="3827145"/>
          </a:xfrm>
          <a:custGeom>
            <a:avLst/>
            <a:gdLst/>
            <a:ahLst/>
            <a:cxnLst/>
            <a:rect l="l" t="t" r="r" b="b"/>
            <a:pathLst>
              <a:path w="9525" h="3827145">
                <a:moveTo>
                  <a:pt x="0" y="0"/>
                </a:moveTo>
                <a:lnTo>
                  <a:pt x="0" y="3827145"/>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7" y="1407795"/>
            <a:ext cx="6422285" cy="369332"/>
          </a:xfrm>
          <a:prstGeom prst="rect">
            <a:avLst/>
          </a:prstGeom>
          <a:noFill/>
          <a:ln>
            <a:noFill/>
          </a:ln>
        </p:spPr>
        <p:txBody>
          <a:bodyPr wrap="square" lIns="0" tIns="0" rIns="0" bIns="0" anchor="t" anchorCtr="0">
            <a:spAutoFit/>
          </a:bodyPr>
          <a:lstStyle/>
          <a:p>
            <a:pPr algn="l"/>
            <a:r>
              <a:rPr lang="zh-CN" altLang="en-US" b="1" dirty="0">
                <a:solidFill>
                  <a:schemeClr val="accent1"/>
                </a:solidFill>
              </a:rPr>
              <a:t>例</a:t>
            </a:r>
            <a:r>
              <a:rPr lang="en-US" altLang="zh-CN" b="1" dirty="0">
                <a:solidFill>
                  <a:schemeClr val="accent1"/>
                </a:solidFill>
              </a:rPr>
              <a:t>5-2 </a:t>
            </a:r>
            <a:r>
              <a:rPr lang="zh-CN" sz="2400" b="1" dirty="0">
                <a:solidFill>
                  <a:schemeClr val="accent1"/>
                </a:solidFill>
                <a:latin typeface="Consolas"/>
                <a:ea typeface="Microsoft YaHei"/>
                <a:cs typeface="+mj-cs"/>
              </a:rPr>
              <a:t>数字倒序</a:t>
            </a:r>
          </a:p>
        </p:txBody>
      </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E4793FED-D44C-A83D-2A57-77720A2C00C7}"/>
                  </a:ext>
                </a:extLst>
              </p:cNvPr>
              <p:cNvSpPr txBox="1"/>
              <p:nvPr/>
            </p:nvSpPr>
            <p:spPr>
              <a:xfrm>
                <a:off x="826007" y="1938286"/>
                <a:ext cx="10477500" cy="1469120"/>
              </a:xfrm>
              <a:prstGeom prst="rect">
                <a:avLst/>
              </a:prstGeom>
              <a:no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题目描述</a:t>
                </a:r>
                <a:endParaRPr lang="en-US" altLang="zh-CN" sz="2200" b="1"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小鱼最近被要求参加一个数字游戏，要求它把看到的一串数字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𝑎</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zh-CN" altLang="en-US" sz="2000" dirty="0">
                    <a:effectLst/>
                    <a:latin typeface="微软雅黑" panose="020B0503020204020204" pitchFamily="34" charset="-122"/>
                    <a:ea typeface="微软雅黑" panose="020B0503020204020204" pitchFamily="34" charset="-122"/>
                  </a:rPr>
                  <a:t>（长度不一定，以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结束），记住了然后反着念出来（表示结束的数字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就不要念出来了）。</a:t>
                </a:r>
              </a:p>
            </p:txBody>
          </p:sp>
        </mc:Choice>
        <mc:Fallback xmlns="">
          <p:sp>
            <p:nvSpPr>
              <p:cNvPr id="3" name="文本框 2">
                <a:extLst>
                  <a:ext uri="{FF2B5EF4-FFF2-40B4-BE49-F238E27FC236}">
                    <a16:creationId xmlns:a16="http://schemas.microsoft.com/office/drawing/2014/main" id="{E4793FED-D44C-A83D-2A57-77720A2C00C7}"/>
                  </a:ext>
                </a:extLst>
              </p:cNvPr>
              <p:cNvSpPr txBox="1">
                <a:spLocks noRot="1" noChangeAspect="1" noMove="1" noResize="1" noEditPoints="1" noAdjustHandles="1" noChangeArrowheads="1" noChangeShapeType="1" noTextEdit="1"/>
              </p:cNvSpPr>
              <p:nvPr/>
            </p:nvSpPr>
            <p:spPr>
              <a:xfrm>
                <a:off x="826007" y="1938286"/>
                <a:ext cx="10477500" cy="1469120"/>
              </a:xfrm>
              <a:prstGeom prst="rect">
                <a:avLst/>
              </a:prstGeom>
              <a:blipFill>
                <a:blip r:embed="rId3"/>
                <a:stretch>
                  <a:fillRect l="-698" r="-3025" b="-663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526604F0-AAF0-A75E-DE7F-DCAA45B80738}"/>
                  </a:ext>
                </a:extLst>
              </p:cNvPr>
              <p:cNvSpPr txBox="1"/>
              <p:nvPr/>
            </p:nvSpPr>
            <p:spPr>
              <a:xfrm>
                <a:off x="826007" y="3434883"/>
                <a:ext cx="5407691" cy="1884618"/>
              </a:xfrm>
              <a:prstGeom prst="rect">
                <a:avLst/>
              </a:prstGeom>
              <a:no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输入格式</a:t>
                </a:r>
              </a:p>
              <a:p>
                <a:pPr>
                  <a:lnSpc>
                    <a:spcPct val="150000"/>
                  </a:lnSpc>
                </a:pPr>
                <a:r>
                  <a:rPr lang="zh-CN" altLang="en-US" sz="2000" dirty="0">
                    <a:effectLst/>
                    <a:latin typeface="微软雅黑" panose="020B0503020204020204" pitchFamily="34" charset="-122"/>
                    <a:ea typeface="微软雅黑" panose="020B0503020204020204" pitchFamily="34" charset="-122"/>
                  </a:rPr>
                  <a:t>一行内输入一串整数，以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结束，以空格间隔。</a:t>
                </a:r>
              </a:p>
              <a:p>
                <a:pPr>
                  <a:lnSpc>
                    <a:spcPct val="150000"/>
                  </a:lnSpc>
                </a:pPr>
                <a:r>
                  <a:rPr lang="zh-CN" altLang="en-US" sz="2000" b="1" dirty="0">
                    <a:effectLst/>
                    <a:latin typeface="微软雅黑" panose="020B0503020204020204" pitchFamily="34" charset="-122"/>
                    <a:ea typeface="微软雅黑" panose="020B0503020204020204" pitchFamily="34" charset="-122"/>
                  </a:rPr>
                  <a:t>输出格式</a:t>
                </a:r>
              </a:p>
              <a:p>
                <a:pPr>
                  <a:lnSpc>
                    <a:spcPct val="150000"/>
                  </a:lnSpc>
                </a:pPr>
                <a:r>
                  <a:rPr lang="zh-CN" altLang="en-US" sz="2000" dirty="0">
                    <a:effectLst/>
                    <a:latin typeface="微软雅黑" panose="020B0503020204020204" pitchFamily="34" charset="-122"/>
                    <a:ea typeface="微软雅黑" panose="020B0503020204020204" pitchFamily="34" charset="-122"/>
                  </a:rPr>
                  <a:t>一行内倒着输出这一串整数，以空格间隔。</a:t>
                </a:r>
              </a:p>
            </p:txBody>
          </p:sp>
        </mc:Choice>
        <mc:Fallback xmlns="">
          <p:sp>
            <p:nvSpPr>
              <p:cNvPr id="18" name="文本框 17">
                <a:extLst>
                  <a:ext uri="{FF2B5EF4-FFF2-40B4-BE49-F238E27FC236}">
                    <a16:creationId xmlns:a16="http://schemas.microsoft.com/office/drawing/2014/main" id="{526604F0-AAF0-A75E-DE7F-DCAA45B80738}"/>
                  </a:ext>
                </a:extLst>
              </p:cNvPr>
              <p:cNvSpPr txBox="1">
                <a:spLocks noRot="1" noChangeAspect="1" noMove="1" noResize="1" noEditPoints="1" noAdjustHandles="1" noChangeArrowheads="1" noChangeShapeType="1" noTextEdit="1"/>
              </p:cNvSpPr>
              <p:nvPr/>
            </p:nvSpPr>
            <p:spPr>
              <a:xfrm>
                <a:off x="826007" y="3434883"/>
                <a:ext cx="5407691" cy="1884618"/>
              </a:xfrm>
              <a:prstGeom prst="rect">
                <a:avLst/>
              </a:prstGeom>
              <a:blipFill>
                <a:blip r:embed="rId4"/>
                <a:stretch>
                  <a:fillRect l="-1126" r="-5743" b="-45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E6CA275A-5FB2-19E2-9D3D-27D85684FB55}"/>
                  </a:ext>
                </a:extLst>
              </p:cNvPr>
              <p:cNvSpPr txBox="1"/>
              <p:nvPr/>
            </p:nvSpPr>
            <p:spPr>
              <a:xfrm>
                <a:off x="819149" y="5346978"/>
                <a:ext cx="10477499" cy="960648"/>
              </a:xfrm>
              <a:prstGeom prst="rect">
                <a:avLst/>
              </a:prstGeom>
              <a:no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数据规模与约定</a:t>
                </a:r>
              </a:p>
              <a:p>
                <a:pPr>
                  <a:lnSpc>
                    <a:spcPct val="150000"/>
                  </a:lnSpc>
                </a:pPr>
                <a:r>
                  <a:rPr lang="zh-CN" altLang="en-US" sz="2000" dirty="0">
                    <a:effectLst/>
                    <a:latin typeface="微软雅黑" panose="020B0503020204020204" pitchFamily="34" charset="-122"/>
                    <a:ea typeface="微软雅黑" panose="020B0503020204020204" pitchFamily="34" charset="-122"/>
                  </a:rPr>
                  <a:t>对于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100%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的数据，保证 </a:t>
                </a:r>
                <a14:m>
                  <m:oMath xmlns:m="http://schemas.openxmlformats.org/officeDocument/2006/math">
                    <m:r>
                      <a:rPr lang="it-IT" altLang="zh-CN" sz="2000" i="1" smtClean="0">
                        <a:effectLst/>
                        <a:latin typeface="Cambria Math" panose="02040503050406030204" pitchFamily="18" charset="0"/>
                        <a:ea typeface="微软雅黑" panose="020B0503020204020204" pitchFamily="34" charset="-122"/>
                      </a:rPr>
                      <m:t>0≤</m:t>
                    </m:r>
                    <m:sSub>
                      <m:sSubPr>
                        <m:ctrlPr>
                          <a:rPr lang="it-IT" altLang="zh-CN" sz="2000" i="1" smtClean="0">
                            <a:effectLst/>
                            <a:latin typeface="Cambria Math" panose="02040503050406030204" pitchFamily="18" charset="0"/>
                            <a:ea typeface="微软雅黑" panose="020B0503020204020204" pitchFamily="34" charset="-122"/>
                          </a:rPr>
                        </m:ctrlPr>
                      </m:sSubPr>
                      <m:e>
                        <m:r>
                          <a:rPr lang="it-IT" altLang="zh-CN" sz="2000" i="1" smtClean="0">
                            <a:effectLst/>
                            <a:latin typeface="Cambria Math" panose="02040503050406030204" pitchFamily="18" charset="0"/>
                            <a:ea typeface="微软雅黑" panose="020B0503020204020204" pitchFamily="34" charset="-122"/>
                          </a:rPr>
                          <m:t>𝑎</m:t>
                        </m:r>
                      </m:e>
                      <m:sub>
                        <m:r>
                          <a:rPr lang="it-IT" altLang="zh-CN" sz="2000" i="1" smtClean="0">
                            <a:effectLst/>
                            <a:latin typeface="Cambria Math" panose="02040503050406030204" pitchFamily="18" charset="0"/>
                            <a:ea typeface="微软雅黑" panose="020B0503020204020204" pitchFamily="34" charset="-122"/>
                          </a:rPr>
                          <m:t>𝑖</m:t>
                        </m:r>
                      </m:sub>
                    </m:sSub>
                    <m:r>
                      <a:rPr lang="it-IT" altLang="zh-CN" sz="2000" i="1" smtClean="0">
                        <a:effectLst/>
                        <a:latin typeface="Cambria Math" panose="02040503050406030204" pitchFamily="18" charset="0"/>
                        <a:ea typeface="微软雅黑" panose="020B0503020204020204" pitchFamily="34" charset="-122"/>
                      </a:rPr>
                      <m:t>≤</m:t>
                    </m:r>
                    <m:sSup>
                      <m:sSupPr>
                        <m:ctrlPr>
                          <a:rPr lang="it-IT" altLang="zh-CN" sz="2000" i="1" smtClean="0">
                            <a:effectLst/>
                            <a:latin typeface="Cambria Math" panose="02040503050406030204" pitchFamily="18" charset="0"/>
                            <a:ea typeface="微软雅黑" panose="020B0503020204020204" pitchFamily="34" charset="-122"/>
                          </a:rPr>
                        </m:ctrlPr>
                      </m:sSupPr>
                      <m:e>
                        <m:r>
                          <a:rPr lang="it-IT" altLang="zh-CN" sz="2000" i="1" smtClean="0">
                            <a:effectLst/>
                            <a:latin typeface="Cambria Math" panose="02040503050406030204" pitchFamily="18" charset="0"/>
                            <a:ea typeface="微软雅黑" panose="020B0503020204020204" pitchFamily="34" charset="-122"/>
                          </a:rPr>
                          <m:t>2</m:t>
                        </m:r>
                      </m:e>
                      <m:sup>
                        <m:r>
                          <a:rPr lang="it-IT" altLang="zh-CN" sz="2000" i="1" smtClean="0">
                            <a:effectLst/>
                            <a:latin typeface="Cambria Math" panose="02040503050406030204" pitchFamily="18" charset="0"/>
                            <a:ea typeface="微软雅黑" panose="020B0503020204020204" pitchFamily="34" charset="-122"/>
                          </a:rPr>
                          <m:t>31</m:t>
                        </m:r>
                      </m:sup>
                    </m:sSup>
                    <m:r>
                      <a:rPr lang="it-IT" altLang="zh-CN" sz="2000" i="1" smtClean="0">
                        <a:effectLst/>
                        <a:latin typeface="Cambria Math" panose="02040503050406030204" pitchFamily="18" charset="0"/>
                        <a:ea typeface="微软雅黑" panose="020B0503020204020204" pitchFamily="34" charset="-122"/>
                      </a:rPr>
                      <m:t>−1</m:t>
                    </m:r>
                  </m:oMath>
                </a14:m>
                <a:r>
                  <a:rPr lang="zh-CN" altLang="en-US" sz="2000" dirty="0">
                    <a:effectLst/>
                    <a:latin typeface="微软雅黑" panose="020B0503020204020204" pitchFamily="34" charset="-122"/>
                    <a:ea typeface="微软雅黑" panose="020B0503020204020204" pitchFamily="34" charset="-122"/>
                  </a:rPr>
                  <a:t>，数字个数不超过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100</m:t>
                    </m:r>
                  </m:oMath>
                </a14:m>
                <a:r>
                  <a:rPr lang="zh-CN" altLang="en-US" sz="2000" dirty="0">
                    <a:effectLst/>
                    <a:latin typeface="微软雅黑" panose="020B0503020204020204" pitchFamily="34" charset="-122"/>
                    <a:ea typeface="微软雅黑" panose="020B0503020204020204" pitchFamily="34" charset="-122"/>
                  </a:rPr>
                  <a:t>。</a:t>
                </a:r>
              </a:p>
            </p:txBody>
          </p:sp>
        </mc:Choice>
        <mc:Fallback xmlns="">
          <p:sp>
            <p:nvSpPr>
              <p:cNvPr id="21" name="文本框 20">
                <a:extLst>
                  <a:ext uri="{FF2B5EF4-FFF2-40B4-BE49-F238E27FC236}">
                    <a16:creationId xmlns:a16="http://schemas.microsoft.com/office/drawing/2014/main" id="{E6CA275A-5FB2-19E2-9D3D-27D85684FB55}"/>
                  </a:ext>
                </a:extLst>
              </p:cNvPr>
              <p:cNvSpPr txBox="1">
                <a:spLocks noRot="1" noChangeAspect="1" noMove="1" noResize="1" noEditPoints="1" noAdjustHandles="1" noChangeArrowheads="1" noChangeShapeType="1" noTextEdit="1"/>
              </p:cNvSpPr>
              <p:nvPr/>
            </p:nvSpPr>
            <p:spPr>
              <a:xfrm>
                <a:off x="819149" y="5346978"/>
                <a:ext cx="10477499" cy="960648"/>
              </a:xfrm>
              <a:prstGeom prst="rect">
                <a:avLst/>
              </a:prstGeom>
              <a:blipFill>
                <a:blip r:embed="rId5"/>
                <a:stretch>
                  <a:fillRect l="-582" b="-10127"/>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txBox="1">
            <a:spLocks noGrp="1"/>
          </p:cNvSpPr>
          <p:nvPr>
            <p:ph type="title"/>
          </p:nvPr>
        </p:nvSpPr>
        <p:spPr>
          <a:xfrm>
            <a:off x="826008" y="1407795"/>
            <a:ext cx="5356228" cy="369332"/>
          </a:xfrm>
          <a:prstGeom prst="rect">
            <a:avLst/>
          </a:prstGeom>
          <a:noFill/>
          <a:ln>
            <a:noFill/>
          </a:ln>
        </p:spPr>
        <p:txBody>
          <a:bodyPr wrap="square" lIns="0" tIns="0" rIns="0" bIns="0" anchor="t" anchorCtr="0">
            <a:spAutoFit/>
          </a:bodyPr>
          <a:lstStyle/>
          <a:p>
            <a:pPr algn="l"/>
            <a:r>
              <a:rPr lang="zh-CN" altLang="en-US" sz="2400" b="1" dirty="0">
                <a:solidFill>
                  <a:schemeClr val="accent1"/>
                </a:solidFill>
                <a:latin typeface="Consolas"/>
                <a:ea typeface="Microsoft YaHei"/>
                <a:cs typeface="+mj-cs"/>
              </a:rPr>
              <a:t>注意结束条件：</a:t>
            </a:r>
            <a:r>
              <a:rPr lang="zh-CN" sz="2400" b="1" dirty="0">
                <a:solidFill>
                  <a:schemeClr val="accent1"/>
                </a:solidFill>
                <a:latin typeface="Consolas"/>
                <a:ea typeface="Microsoft YaHei"/>
                <a:cs typeface="+mj-cs"/>
              </a:rPr>
              <a:t>读到0，才知道结束</a:t>
            </a:r>
          </a:p>
        </p:txBody>
      </p:sp>
      <p:grpSp>
        <p:nvGrpSpPr>
          <p:cNvPr id="9" name="Group 9"/>
          <p:cNvGrpSpPr/>
          <p:nvPr/>
        </p:nvGrpSpPr>
        <p:grpSpPr>
          <a:xfrm>
            <a:off x="828294" y="2033685"/>
            <a:ext cx="9520038" cy="790955"/>
            <a:chOff x="828294" y="2132648"/>
            <a:chExt cx="6930414" cy="790955"/>
          </a:xfrm>
        </p:grpSpPr>
        <p:sp>
          <p:nvSpPr>
            <p:cNvPr id="7" name="TextBox 7"/>
            <p:cNvSpPr/>
            <p:nvPr/>
          </p:nvSpPr>
          <p:spPr>
            <a:xfrm>
              <a:off x="828294" y="2132648"/>
              <a:ext cx="693041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输入1行整数，数之间用空格分隔；只有末尾的一个数是0。</a:t>
              </a:r>
            </a:p>
          </p:txBody>
        </p:sp>
        <p:sp>
          <p:nvSpPr>
            <p:cNvPr id="8" name="TextBox 8"/>
            <p:cNvSpPr/>
            <p:nvPr/>
          </p:nvSpPr>
          <p:spPr>
            <a:xfrm>
              <a:off x="828294" y="2542222"/>
              <a:ext cx="652211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输出1行：把结束零之前的数倒着输出，仍用空格分隔。</a:t>
              </a:r>
            </a:p>
          </p:txBody>
        </p:sp>
      </p:grpSp>
      <p:grpSp>
        <p:nvGrpSpPr>
          <p:cNvPr id="21" name="Group 21"/>
          <p:cNvGrpSpPr/>
          <p:nvPr/>
        </p:nvGrpSpPr>
        <p:grpSpPr>
          <a:xfrm>
            <a:off x="828294" y="3107830"/>
            <a:ext cx="10125456" cy="1199579"/>
            <a:chOff x="828294" y="3181350"/>
            <a:chExt cx="10125456" cy="1199579"/>
          </a:xfrm>
        </p:grpSpPr>
        <p:sp>
          <p:nvSpPr>
            <p:cNvPr id="10" name="TextBox 10"/>
            <p:cNvSpPr/>
            <p:nvPr/>
          </p:nvSpPr>
          <p:spPr>
            <a:xfrm>
              <a:off x="828294" y="3275648"/>
              <a:ext cx="9559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a:t>
              </a:r>
              <a:r>
                <a:rPr lang="zh-CN" altLang="en-US" sz="1950" dirty="0">
                  <a:solidFill>
                    <a:srgbClr val="243447"/>
                  </a:solidFill>
                  <a:latin typeface="Consolas"/>
                  <a:ea typeface="Microsoft YaHei"/>
                  <a:cs typeface="Consolas"/>
                </a:rPr>
                <a:t>：</a:t>
              </a:r>
              <a:endParaRPr lang="zh-CN" sz="1950" dirty="0">
                <a:solidFill>
                  <a:srgbClr val="243447"/>
                </a:solidFill>
                <a:latin typeface="Consolas"/>
                <a:ea typeface="Microsoft YaHei"/>
                <a:cs typeface="Consolas"/>
              </a:endParaRPr>
            </a:p>
          </p:txBody>
        </p:sp>
        <p:sp>
          <p:nvSpPr>
            <p:cNvPr id="11" name="Rectangle 11"/>
            <p:cNvSpPr/>
            <p:nvPr/>
          </p:nvSpPr>
          <p:spPr>
            <a:xfrm>
              <a:off x="3048000" y="3181350"/>
              <a:ext cx="1619250" cy="600075"/>
            </a:xfrm>
            <a:prstGeom prst="rect">
              <a:avLst/>
            </a:prstGeom>
            <a:noFill/>
            <a:ln w="19050">
              <a:solidFill>
                <a:schemeClr val="accent1"/>
              </a:solidFill>
            </a:ln>
          </p:spPr>
        </p:sp>
        <p:sp>
          <p:nvSpPr>
            <p:cNvPr id="12" name="Rectangle 12"/>
            <p:cNvSpPr/>
            <p:nvPr/>
          </p:nvSpPr>
          <p:spPr>
            <a:xfrm>
              <a:off x="4953000" y="3181350"/>
              <a:ext cx="1619250" cy="600075"/>
            </a:xfrm>
            <a:prstGeom prst="rect">
              <a:avLst/>
            </a:prstGeom>
            <a:noFill/>
            <a:ln w="19050">
              <a:solidFill>
                <a:schemeClr val="accent1"/>
              </a:solidFill>
            </a:ln>
          </p:spPr>
        </p:sp>
        <p:sp>
          <p:nvSpPr>
            <p:cNvPr id="13" name="Rectangle 13"/>
            <p:cNvSpPr/>
            <p:nvPr/>
          </p:nvSpPr>
          <p:spPr>
            <a:xfrm>
              <a:off x="6858000" y="3181350"/>
              <a:ext cx="1619250" cy="600075"/>
            </a:xfrm>
            <a:prstGeom prst="rect">
              <a:avLst/>
            </a:prstGeom>
            <a:noFill/>
            <a:ln w="19050">
              <a:solidFill>
                <a:schemeClr val="accent1"/>
              </a:solidFill>
            </a:ln>
          </p:spPr>
        </p:sp>
        <p:sp>
          <p:nvSpPr>
            <p:cNvPr id="14" name="Rectangle 14"/>
            <p:cNvSpPr/>
            <p:nvPr/>
          </p:nvSpPr>
          <p:spPr>
            <a:xfrm>
              <a:off x="9334500" y="3181350"/>
              <a:ext cx="1619250" cy="600075"/>
            </a:xfrm>
            <a:prstGeom prst="rect">
              <a:avLst/>
            </a:prstGeom>
            <a:noFill/>
            <a:ln w="19050">
              <a:solidFill>
                <a:schemeClr val="accent2"/>
              </a:solidFill>
            </a:ln>
          </p:spPr>
        </p:sp>
        <p:sp>
          <p:nvSpPr>
            <p:cNvPr id="15" name="TextBox 15"/>
            <p:cNvSpPr/>
            <p:nvPr/>
          </p:nvSpPr>
          <p:spPr>
            <a:xfrm>
              <a:off x="3775520" y="33708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16" name="TextBox 16"/>
            <p:cNvSpPr/>
            <p:nvPr/>
          </p:nvSpPr>
          <p:spPr>
            <a:xfrm>
              <a:off x="5680520" y="33708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17" name="TextBox 17"/>
            <p:cNvSpPr/>
            <p:nvPr/>
          </p:nvSpPr>
          <p:spPr>
            <a:xfrm>
              <a:off x="7585520" y="33708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18" name="TextBox 18"/>
            <p:cNvSpPr/>
            <p:nvPr/>
          </p:nvSpPr>
          <p:spPr>
            <a:xfrm>
              <a:off x="10062020" y="3370898"/>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0</a:t>
              </a:r>
            </a:p>
          </p:txBody>
        </p:sp>
        <p:sp>
          <p:nvSpPr>
            <p:cNvPr id="19" name="TextBox 19"/>
            <p:cNvSpPr/>
            <p:nvPr/>
          </p:nvSpPr>
          <p:spPr>
            <a:xfrm>
              <a:off x="3990594" y="3999548"/>
              <a:ext cx="21198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需要保存的三个数</a:t>
              </a:r>
            </a:p>
          </p:txBody>
        </p:sp>
        <p:sp>
          <p:nvSpPr>
            <p:cNvPr id="20" name="TextBox 20"/>
            <p:cNvSpPr/>
            <p:nvPr/>
          </p:nvSpPr>
          <p:spPr>
            <a:xfrm>
              <a:off x="9410319" y="3999548"/>
              <a:ext cx="1069848"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结束标记</a:t>
              </a:r>
            </a:p>
          </p:txBody>
        </p:sp>
      </p:grpSp>
      <p:grpSp>
        <p:nvGrpSpPr>
          <p:cNvPr id="25" name="Group 25"/>
          <p:cNvGrpSpPr/>
          <p:nvPr/>
        </p:nvGrpSpPr>
        <p:grpSpPr>
          <a:xfrm>
            <a:off x="828294" y="4683265"/>
            <a:ext cx="9809380" cy="528066"/>
            <a:chOff x="828294" y="4756785"/>
            <a:chExt cx="9809380" cy="528066"/>
          </a:xfrm>
        </p:grpSpPr>
        <p:sp>
          <p:nvSpPr>
            <p:cNvPr id="22" name="TextBox 22"/>
            <p:cNvSpPr/>
            <p:nvPr/>
          </p:nvSpPr>
          <p:spPr>
            <a:xfrm>
              <a:off x="828294" y="4837748"/>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对应输出</a:t>
              </a:r>
            </a:p>
          </p:txBody>
        </p:sp>
        <p:sp>
          <p:nvSpPr>
            <p:cNvPr id="23" name="TextBox 23"/>
            <p:cNvSpPr/>
            <p:nvPr/>
          </p:nvSpPr>
          <p:spPr>
            <a:xfrm>
              <a:off x="3358134" y="4756785"/>
              <a:ext cx="1354074" cy="528066"/>
            </a:xfrm>
            <a:prstGeom prst="rect">
              <a:avLst/>
            </a:prstGeom>
            <a:noFill/>
            <a:ln>
              <a:noFill/>
            </a:ln>
          </p:spPr>
          <p:txBody>
            <a:bodyPr wrap="none" lIns="0" tIns="0" rIns="0" bIns="0" anchor="t" anchorCtr="0">
              <a:noAutofit/>
            </a:bodyPr>
            <a:lstStyle/>
            <a:p>
              <a:pPr algn="l"/>
              <a:r>
                <a:rPr lang="zh-CN" sz="2700" dirty="0">
                  <a:solidFill>
                    <a:srgbClr val="243447"/>
                  </a:solidFill>
                  <a:latin typeface="Consolas"/>
                  <a:ea typeface="Microsoft YaHei"/>
                  <a:cs typeface="Consolas"/>
                </a:rPr>
                <a:t>2　5　8</a:t>
              </a:r>
            </a:p>
          </p:txBody>
        </p:sp>
        <p:sp>
          <p:nvSpPr>
            <p:cNvPr id="24" name="TextBox 24"/>
            <p:cNvSpPr/>
            <p:nvPr/>
          </p:nvSpPr>
          <p:spPr>
            <a:xfrm>
              <a:off x="6509634" y="4805554"/>
              <a:ext cx="412804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先输出最后保存的2，再输出5和8。</a:t>
              </a:r>
            </a:p>
          </p:txBody>
        </p:sp>
      </p:grpSp>
      <p:sp>
        <p:nvSpPr>
          <p:cNvPr id="46" name="Line 4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7" name="Line 47"/>
          <p:cNvSpPr/>
          <p:nvPr/>
        </p:nvSpPr>
        <p:spPr>
          <a:xfrm>
            <a:off x="838200" y="529991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8" name="Line 48"/>
          <p:cNvSpPr/>
          <p:nvPr/>
        </p:nvSpPr>
        <p:spPr>
          <a:xfrm>
            <a:off x="838200" y="443790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26"/>
          <p:cNvSpPr/>
          <p:nvPr/>
        </p:nvSpPr>
        <p:spPr>
          <a:xfrm>
            <a:off x="838200" y="5398022"/>
            <a:ext cx="10458451" cy="944880"/>
          </a:xfrm>
          <a:prstGeom prst="rect">
            <a:avLst/>
          </a:prstGeom>
          <a:noFill/>
          <a:ln>
            <a:noFill/>
          </a:ln>
        </p:spPr>
        <p:txBody>
          <a:bodyPr wrap="none" lIns="0" tIns="0" rIns="0" bIns="0" anchor="t" anchorCtr="0">
            <a:noAutofit/>
          </a:bodyPr>
          <a:lstStyle/>
          <a:p>
            <a:pPr>
              <a:lnSpc>
                <a:spcPct val="150000"/>
              </a:lnSpc>
            </a:pPr>
            <a:r>
              <a:rPr lang="zh-CN" altLang="en-US" sz="1950" dirty="0">
                <a:solidFill>
                  <a:srgbClr val="243447"/>
                </a:solidFill>
                <a:latin typeface="Consolas"/>
                <a:ea typeface="Microsoft YaHei"/>
                <a:cs typeface="Consolas"/>
              </a:rPr>
              <a:t>注意 </a:t>
            </a:r>
            <a:r>
              <a:rPr lang="zh-CN" sz="1950" b="1" dirty="0">
                <a:solidFill>
                  <a:srgbClr val="C00000"/>
                </a:solidFill>
                <a:latin typeface="Consolas"/>
                <a:ea typeface="Microsoft YaHei"/>
                <a:cs typeface="Consolas"/>
              </a:rPr>
              <a:t>结束标记</a:t>
            </a:r>
            <a:r>
              <a:rPr lang="zh-CN" sz="1950" dirty="0">
                <a:solidFill>
                  <a:srgbClr val="243447"/>
                </a:solidFill>
                <a:latin typeface="Consolas"/>
                <a:ea typeface="Microsoft YaHei"/>
                <a:cs typeface="Consolas"/>
              </a:rPr>
              <a:t>0不参与</a:t>
            </a:r>
            <a:r>
              <a:rPr lang="zh-CN" sz="1950" b="1" dirty="0">
                <a:solidFill>
                  <a:srgbClr val="C00000"/>
                </a:solidFill>
                <a:latin typeface="Consolas"/>
                <a:ea typeface="Microsoft YaHei"/>
                <a:cs typeface="Consolas"/>
              </a:rPr>
              <a:t>倒序</a:t>
            </a:r>
            <a:r>
              <a:rPr lang="zh-CN" sz="1950" dirty="0">
                <a:solidFill>
                  <a:srgbClr val="243447"/>
                </a:solidFill>
                <a:latin typeface="Consolas"/>
                <a:ea typeface="Microsoft YaHei"/>
                <a:cs typeface="Consolas"/>
              </a:rPr>
              <a:t>。</a:t>
            </a:r>
            <a:r>
              <a:rPr lang="zh-CN" altLang="en-US" sz="1950" dirty="0">
                <a:solidFill>
                  <a:srgbClr val="243447"/>
                </a:solidFill>
                <a:latin typeface="Consolas"/>
                <a:ea typeface="Microsoft YaHei"/>
                <a:cs typeface="Consolas"/>
              </a:rPr>
              <a:t>而且题目</a:t>
            </a:r>
            <a:r>
              <a:rPr lang="zh-CN" altLang="zh-CN" sz="2000" dirty="0">
                <a:solidFill>
                  <a:srgbClr val="243447"/>
                </a:solidFill>
                <a:latin typeface="Microsoft YaHei"/>
                <a:ea typeface="Microsoft YaHei"/>
                <a:cs typeface="Microsoft YaHei"/>
              </a:rPr>
              <a:t>没有提前告诉我们数量</a:t>
            </a:r>
            <a:r>
              <a:rPr lang="zh-CN" altLang="en-US" sz="2000" dirty="0">
                <a:solidFill>
                  <a:srgbClr val="243447"/>
                </a:solidFill>
                <a:latin typeface="Microsoft YaHei"/>
                <a:cs typeface="Microsoft YaHei"/>
              </a:rPr>
              <a:t>，那怎么知道有多少个数字呢？</a:t>
            </a:r>
            <a:endParaRPr lang="en-US" altLang="zh-CN" sz="2000" dirty="0">
              <a:solidFill>
                <a:srgbClr val="243447"/>
              </a:solidFill>
              <a:latin typeface="Microsoft YaHei"/>
              <a:cs typeface="Microsoft YaHei"/>
            </a:endParaRPr>
          </a:p>
          <a:p>
            <a:pPr>
              <a:lnSpc>
                <a:spcPct val="150000"/>
              </a:lnSpc>
            </a:pPr>
            <a:r>
              <a:rPr lang="zh-CN" altLang="en-US" sz="2000" dirty="0">
                <a:solidFill>
                  <a:srgbClr val="243447"/>
                </a:solidFill>
                <a:latin typeface="Microsoft YaHei"/>
                <a:ea typeface="Microsoft YaHei"/>
                <a:cs typeface="Microsoft YaHei"/>
              </a:rPr>
              <a:t>那我们</a:t>
            </a:r>
            <a:r>
              <a:rPr lang="zh-CN" altLang="zh-CN" sz="2000" dirty="0">
                <a:solidFill>
                  <a:srgbClr val="243447"/>
                </a:solidFill>
                <a:latin typeface="Microsoft YaHei"/>
                <a:ea typeface="Microsoft YaHei"/>
                <a:cs typeface="Microsoft YaHei"/>
              </a:rPr>
              <a:t>就</a:t>
            </a:r>
            <a:r>
              <a:rPr lang="zh-CN" altLang="en-US" sz="2000" dirty="0">
                <a:solidFill>
                  <a:srgbClr val="243447"/>
                </a:solidFill>
                <a:latin typeface="Microsoft YaHei"/>
                <a:ea typeface="Microsoft YaHei"/>
                <a:cs typeface="Microsoft YaHei"/>
              </a:rPr>
              <a:t>自己记录个数，</a:t>
            </a:r>
            <a:r>
              <a:rPr lang="zh-CN" altLang="zh-CN" sz="2000" dirty="0">
                <a:solidFill>
                  <a:srgbClr val="243447"/>
                </a:solidFill>
                <a:latin typeface="Microsoft YaHei"/>
                <a:ea typeface="Microsoft YaHei"/>
                <a:cs typeface="Microsoft YaHei"/>
              </a:rPr>
              <a:t>每保存一个数，把个数加</a:t>
            </a:r>
            <a:r>
              <a:rPr lang="en-US" altLang="zh-CN" sz="2000" dirty="0">
                <a:solidFill>
                  <a:srgbClr val="243447"/>
                </a:solidFill>
                <a:latin typeface="Consolas"/>
                <a:ea typeface="Consolas"/>
                <a:cs typeface="Consolas"/>
              </a:rPr>
              <a:t> 1</a:t>
            </a:r>
            <a:r>
              <a:rPr lang="zh-CN" altLang="zh-CN" sz="2000" dirty="0">
                <a:solidFill>
                  <a:srgbClr val="243447"/>
                </a:solidFill>
                <a:latin typeface="Microsoft YaHei"/>
                <a:ea typeface="Microsoft YaHei"/>
                <a:cs typeface="Microsoft YaHei"/>
              </a:rPr>
              <a:t>。</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n 一边数着已存的数字，一边指向下一个空位</a:t>
            </a:r>
          </a:p>
        </p:txBody>
      </p:sp>
      <p:grpSp>
        <p:nvGrpSpPr>
          <p:cNvPr id="9" name="Group 9"/>
          <p:cNvGrpSpPr/>
          <p:nvPr/>
        </p:nvGrpSpPr>
        <p:grpSpPr>
          <a:xfrm>
            <a:off x="816102" y="1974056"/>
            <a:ext cx="8526590" cy="723329"/>
            <a:chOff x="816102" y="1974056"/>
            <a:chExt cx="8526590" cy="723329"/>
          </a:xfrm>
        </p:grpSpPr>
        <p:sp>
          <p:nvSpPr>
            <p:cNvPr id="4" name="TextBox 4"/>
            <p:cNvSpPr txBox="1"/>
            <p:nvPr/>
          </p:nvSpPr>
          <p:spPr>
            <a:xfrm>
              <a:off x="816102" y="1974056"/>
              <a:ext cx="8526590"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刚开始 n = 0，数组里还没有有效数字。第一项当然要放进 a[0]。</a:t>
              </a:r>
              <a:br/>
              <a:r>
                <a:rPr lang="zh-CN" sz="1950" dirty="0">
                  <a:solidFill>
                    <a:srgbClr val="243447"/>
                  </a:solidFill>
                  <a:latin typeface="Consolas"/>
                  <a:ea typeface="Microsoft YaHei"/>
                  <a:cs typeface="Consolas"/>
                </a:rPr>
                <a:t>每读到一个非 0 的数字，就放进 a[n]，再让 n 加 1。试试输入 8、5、2。</a:t>
              </a:r>
            </a:p>
          </p:txBody>
        </p:sp>
      </p:grpSp>
      <p:grpSp>
        <p:nvGrpSpPr>
          <p:cNvPr id="14" name="Group 14"/>
          <p:cNvGrpSpPr/>
          <p:nvPr/>
        </p:nvGrpSpPr>
        <p:grpSpPr>
          <a:xfrm>
            <a:off x="828294" y="3295650"/>
            <a:ext cx="8202073" cy="523303"/>
            <a:chOff x="828294" y="3295650"/>
            <a:chExt cx="8202073" cy="523303"/>
          </a:xfrm>
        </p:grpSpPr>
        <p:sp>
          <p:nvSpPr>
            <p:cNvPr id="10" name="TextBox 10"/>
            <p:cNvSpPr/>
            <p:nvPr/>
          </p:nvSpPr>
          <p:spPr>
            <a:xfrm>
              <a:off x="828294" y="34375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读8后，n = 1</a:t>
              </a:r>
            </a:p>
          </p:txBody>
        </p:sp>
        <p:sp>
          <p:nvSpPr>
            <p:cNvPr id="11" name="Rectangle 11"/>
            <p:cNvSpPr/>
            <p:nvPr/>
          </p:nvSpPr>
          <p:spPr>
            <a:xfrm>
              <a:off x="5619750" y="3295650"/>
              <a:ext cx="1333500" cy="466725"/>
            </a:xfrm>
            <a:prstGeom prst="rect">
              <a:avLst/>
            </a:prstGeom>
            <a:noFill/>
            <a:ln w="19050">
              <a:solidFill>
                <a:schemeClr val="accent1"/>
              </a:solidFill>
            </a:ln>
          </p:spPr>
        </p:sp>
        <p:sp>
          <p:nvSpPr>
            <p:cNvPr id="12" name="TextBox 12"/>
            <p:cNvSpPr/>
            <p:nvPr/>
          </p:nvSpPr>
          <p:spPr>
            <a:xfrm>
              <a:off x="6204394" y="3408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13" name="TextBox 13"/>
            <p:cNvSpPr/>
            <p:nvPr/>
          </p:nvSpPr>
          <p:spPr>
            <a:xfrm>
              <a:off x="7238619" y="3408998"/>
              <a:ext cx="1791748"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下一项放 a[1]</a:t>
              </a:r>
            </a:p>
          </p:txBody>
        </p:sp>
      </p:grpSp>
      <p:grpSp>
        <p:nvGrpSpPr>
          <p:cNvPr id="21" name="Group 21"/>
          <p:cNvGrpSpPr/>
          <p:nvPr/>
        </p:nvGrpSpPr>
        <p:grpSpPr>
          <a:xfrm>
            <a:off x="828294" y="4057650"/>
            <a:ext cx="9535573" cy="523303"/>
            <a:chOff x="828294" y="4057650"/>
            <a:chExt cx="9535573" cy="523303"/>
          </a:xfrm>
        </p:grpSpPr>
        <p:sp>
          <p:nvSpPr>
            <p:cNvPr id="15" name="TextBox 15"/>
            <p:cNvSpPr/>
            <p:nvPr/>
          </p:nvSpPr>
          <p:spPr>
            <a:xfrm>
              <a:off x="828294" y="41995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读5后，n = 2</a:t>
              </a:r>
            </a:p>
          </p:txBody>
        </p:sp>
        <p:sp>
          <p:nvSpPr>
            <p:cNvPr id="16" name="Rectangle 16"/>
            <p:cNvSpPr/>
            <p:nvPr/>
          </p:nvSpPr>
          <p:spPr>
            <a:xfrm>
              <a:off x="5619750" y="4057650"/>
              <a:ext cx="2667000" cy="466725"/>
            </a:xfrm>
            <a:prstGeom prst="rect">
              <a:avLst/>
            </a:prstGeom>
            <a:noFill/>
            <a:ln w="19050">
              <a:solidFill>
                <a:schemeClr val="accent1"/>
              </a:solidFill>
            </a:ln>
          </p:spPr>
        </p:sp>
        <p:sp>
          <p:nvSpPr>
            <p:cNvPr id="17" name="Line 17"/>
            <p:cNvSpPr/>
            <p:nvPr/>
          </p:nvSpPr>
          <p:spPr>
            <a:xfrm>
              <a:off x="6953250" y="4057650"/>
              <a:ext cx="9525" cy="466725"/>
            </a:xfrm>
            <a:custGeom>
              <a:avLst/>
              <a:gdLst/>
              <a:ahLst/>
              <a:cxnLst/>
              <a:rect l="l" t="t" r="r" b="b"/>
              <a:pathLst>
                <a:path w="9525" h="466725">
                  <a:moveTo>
                    <a:pt x="0" y="0"/>
                  </a:moveTo>
                  <a:lnTo>
                    <a:pt x="0" y="466725"/>
                  </a:lnTo>
                </a:path>
              </a:pathLst>
            </a:custGeom>
            <a:noFill/>
            <a:ln w="9525">
              <a:solidFill>
                <a:schemeClr val="accent1"/>
              </a:solidFill>
            </a:ln>
          </p:spPr>
        </p:sp>
        <p:sp>
          <p:nvSpPr>
            <p:cNvPr id="18" name="TextBox 18"/>
            <p:cNvSpPr/>
            <p:nvPr/>
          </p:nvSpPr>
          <p:spPr>
            <a:xfrm>
              <a:off x="6204394" y="4170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19" name="TextBox 19"/>
            <p:cNvSpPr/>
            <p:nvPr/>
          </p:nvSpPr>
          <p:spPr>
            <a:xfrm>
              <a:off x="7537894" y="4170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20" name="TextBox 20"/>
            <p:cNvSpPr/>
            <p:nvPr/>
          </p:nvSpPr>
          <p:spPr>
            <a:xfrm>
              <a:off x="8572119" y="4170998"/>
              <a:ext cx="1791748"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下一项放 a[2]</a:t>
              </a:r>
            </a:p>
          </p:txBody>
        </p:sp>
      </p:grpSp>
      <p:grpSp>
        <p:nvGrpSpPr>
          <p:cNvPr id="30" name="Group 30"/>
          <p:cNvGrpSpPr/>
          <p:nvPr/>
        </p:nvGrpSpPr>
        <p:grpSpPr>
          <a:xfrm>
            <a:off x="828294" y="4819650"/>
            <a:ext cx="9832372" cy="523303"/>
            <a:chOff x="828294" y="4819650"/>
            <a:chExt cx="9832372" cy="523303"/>
          </a:xfrm>
        </p:grpSpPr>
        <p:sp>
          <p:nvSpPr>
            <p:cNvPr id="22" name="TextBox 22"/>
            <p:cNvSpPr/>
            <p:nvPr/>
          </p:nvSpPr>
          <p:spPr>
            <a:xfrm>
              <a:off x="828294" y="49615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读2后，n = 3</a:t>
              </a:r>
            </a:p>
          </p:txBody>
        </p:sp>
        <p:sp>
          <p:nvSpPr>
            <p:cNvPr id="23" name="Rectangle 23"/>
            <p:cNvSpPr/>
            <p:nvPr/>
          </p:nvSpPr>
          <p:spPr>
            <a:xfrm>
              <a:off x="5619750" y="4819650"/>
              <a:ext cx="4000500" cy="466725"/>
            </a:xfrm>
            <a:prstGeom prst="rect">
              <a:avLst/>
            </a:prstGeom>
            <a:noFill/>
            <a:ln w="19050">
              <a:solidFill>
                <a:schemeClr val="accent1"/>
              </a:solidFill>
            </a:ln>
          </p:spPr>
        </p:sp>
        <p:sp>
          <p:nvSpPr>
            <p:cNvPr id="24" name="Line 24"/>
            <p:cNvSpPr/>
            <p:nvPr/>
          </p:nvSpPr>
          <p:spPr>
            <a:xfrm>
              <a:off x="6953250" y="4819650"/>
              <a:ext cx="9525" cy="466725"/>
            </a:xfrm>
            <a:custGeom>
              <a:avLst/>
              <a:gdLst/>
              <a:ahLst/>
              <a:cxnLst/>
              <a:rect l="l" t="t" r="r" b="b"/>
              <a:pathLst>
                <a:path w="9525" h="466725">
                  <a:moveTo>
                    <a:pt x="0" y="0"/>
                  </a:moveTo>
                  <a:lnTo>
                    <a:pt x="0" y="466725"/>
                  </a:lnTo>
                </a:path>
              </a:pathLst>
            </a:custGeom>
            <a:noFill/>
            <a:ln w="9525">
              <a:solidFill>
                <a:schemeClr val="accent1"/>
              </a:solidFill>
            </a:ln>
          </p:spPr>
        </p:sp>
        <p:sp>
          <p:nvSpPr>
            <p:cNvPr id="25" name="Line 25"/>
            <p:cNvSpPr/>
            <p:nvPr/>
          </p:nvSpPr>
          <p:spPr>
            <a:xfrm>
              <a:off x="8286750" y="4819650"/>
              <a:ext cx="9525" cy="466725"/>
            </a:xfrm>
            <a:custGeom>
              <a:avLst/>
              <a:gdLst/>
              <a:ahLst/>
              <a:cxnLst/>
              <a:rect l="l" t="t" r="r" b="b"/>
              <a:pathLst>
                <a:path w="9525" h="466725">
                  <a:moveTo>
                    <a:pt x="0" y="0"/>
                  </a:moveTo>
                  <a:lnTo>
                    <a:pt x="0" y="466725"/>
                  </a:lnTo>
                </a:path>
              </a:pathLst>
            </a:custGeom>
            <a:noFill/>
            <a:ln w="9525">
              <a:solidFill>
                <a:schemeClr val="accent1"/>
              </a:solidFill>
            </a:ln>
          </p:spPr>
        </p:sp>
        <p:sp>
          <p:nvSpPr>
            <p:cNvPr id="26" name="TextBox 26"/>
            <p:cNvSpPr/>
            <p:nvPr/>
          </p:nvSpPr>
          <p:spPr>
            <a:xfrm>
              <a:off x="6204394" y="4932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27" name="TextBox 27"/>
            <p:cNvSpPr/>
            <p:nvPr/>
          </p:nvSpPr>
          <p:spPr>
            <a:xfrm>
              <a:off x="7537894" y="4932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5</a:t>
              </a:r>
            </a:p>
          </p:txBody>
        </p:sp>
        <p:sp>
          <p:nvSpPr>
            <p:cNvPr id="28" name="TextBox 28"/>
            <p:cNvSpPr/>
            <p:nvPr/>
          </p:nvSpPr>
          <p:spPr>
            <a:xfrm>
              <a:off x="8871394" y="4932998"/>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29" name="TextBox 29"/>
            <p:cNvSpPr/>
            <p:nvPr/>
          </p:nvSpPr>
          <p:spPr>
            <a:xfrm>
              <a:off x="9800844" y="4932998"/>
              <a:ext cx="859822"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a[3]空</a:t>
              </a:r>
            </a:p>
          </p:txBody>
        </p:sp>
      </p:grpSp>
      <p:grpSp>
        <p:nvGrpSpPr>
          <p:cNvPr id="33" name="Group 33"/>
          <p:cNvGrpSpPr/>
          <p:nvPr/>
        </p:nvGrpSpPr>
        <p:grpSpPr>
          <a:xfrm>
            <a:off x="818388" y="5620417"/>
            <a:ext cx="8712327" cy="723329"/>
            <a:chOff x="818388" y="5620417"/>
            <a:chExt cx="8712327" cy="723329"/>
          </a:xfrm>
        </p:grpSpPr>
        <p:sp>
          <p:nvSpPr>
            <p:cNvPr id="58" name="TextBox 11"/>
            <p:cNvSpPr txBox="1"/>
            <p:nvPr/>
          </p:nvSpPr>
          <p:spPr>
            <a:xfrm>
              <a:off x="818388" y="5620417"/>
              <a:ext cx="871232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读到 0 就停，不把它存进去。此时 n = 3，有效位置是 a[0]、a[1]、a[2]。</a:t>
              </a:r>
              <a:br/>
              <a:r>
                <a:rPr lang="zh-CN" sz="1950" dirty="0">
                  <a:solidFill>
                    <a:srgbClr val="243447"/>
                  </a:solidFill>
                  <a:latin typeface="Consolas"/>
                  <a:ea typeface="Microsoft YaHei"/>
                  <a:cs typeface="Consolas"/>
                </a:rPr>
                <a:t>你看，n 总指着下一个空位；而数组里已经存好的数字，一个也没被挪动。</a:t>
              </a:r>
            </a:p>
          </p:txBody>
        </p:sp>
      </p:grpSp>
      <p:sp>
        <p:nvSpPr>
          <p:cNvPr id="55" name="Line 5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6" name="Line 56"/>
          <p:cNvSpPr/>
          <p:nvPr/>
        </p:nvSpPr>
        <p:spPr>
          <a:xfrm>
            <a:off x="838200" y="309760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7" name="Line 57"/>
          <p:cNvSpPr/>
          <p:nvPr/>
        </p:nvSpPr>
        <p:spPr>
          <a:xfrm>
            <a:off x="838200" y="544182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35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3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369380"/>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没读到 0，就继续收下一个数字</a:t>
            </a:r>
          </a:p>
        </p:txBody>
      </p:sp>
      <p:grpSp>
        <p:nvGrpSpPr>
          <p:cNvPr id="15" name="Group 15"/>
          <p:cNvGrpSpPr/>
          <p:nvPr/>
        </p:nvGrpSpPr>
        <p:grpSpPr>
          <a:xfrm>
            <a:off x="829056" y="2215515"/>
            <a:ext cx="2950312" cy="2618994"/>
            <a:chOff x="829056" y="2215515"/>
            <a:chExt cx="2950312" cy="2618994"/>
          </a:xfrm>
        </p:grpSpPr>
        <p:sp>
          <p:nvSpPr>
            <p:cNvPr id="7" name="TextBox 7"/>
            <p:cNvSpPr txBox="1"/>
            <p:nvPr/>
          </p:nvSpPr>
          <p:spPr>
            <a:xfrm>
              <a:off x="829056" y="2215515"/>
              <a:ext cx="1351026"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n = 0;</a:t>
              </a:r>
            </a:p>
          </p:txBody>
        </p:sp>
        <p:sp>
          <p:nvSpPr>
            <p:cNvPr id="8" name="TextBox 8"/>
            <p:cNvSpPr txBox="1"/>
            <p:nvPr/>
          </p:nvSpPr>
          <p:spPr>
            <a:xfrm>
              <a:off x="829056" y="2539365"/>
              <a:ext cx="2950312"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long long</a:t>
              </a:r>
              <a:r>
                <a:rPr lang="zh-CN" sz="1800" dirty="0">
                  <a:solidFill>
                    <a:schemeClr val="dk1"/>
                  </a:solidFill>
                  <a:latin typeface="Consolas"/>
                  <a:ea typeface="Microsoft YaHei"/>
                  <a:cs typeface="+mn-cs"/>
                </a:rPr>
                <a:t> tmp, a[110];</a:t>
              </a:r>
            </a:p>
          </p:txBody>
        </p:sp>
        <p:sp>
          <p:nvSpPr>
            <p:cNvPr id="9" name="TextBox 9"/>
            <p:cNvSpPr txBox="1"/>
            <p:nvPr/>
          </p:nvSpPr>
          <p:spPr>
            <a:xfrm>
              <a:off x="829056" y="2863215"/>
              <a:ext cx="148430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cin &gt;&gt; tmp;</a:t>
              </a:r>
            </a:p>
          </p:txBody>
        </p:sp>
        <p:sp>
          <p:nvSpPr>
            <p:cNvPr id="10" name="TextBox 10"/>
            <p:cNvSpPr txBox="1"/>
            <p:nvPr/>
          </p:nvSpPr>
          <p:spPr>
            <a:xfrm>
              <a:off x="829056" y="3187065"/>
              <a:ext cx="2417216"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(tmp != 0) {</a:t>
              </a:r>
            </a:p>
          </p:txBody>
        </p:sp>
        <p:sp>
          <p:nvSpPr>
            <p:cNvPr id="11" name="TextBox 11"/>
            <p:cNvSpPr txBox="1"/>
            <p:nvPr/>
          </p:nvSpPr>
          <p:spPr>
            <a:xfrm>
              <a:off x="829056" y="3510915"/>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a[n] = tmp;</a:t>
              </a:r>
            </a:p>
          </p:txBody>
        </p:sp>
        <p:sp>
          <p:nvSpPr>
            <p:cNvPr id="12" name="TextBox 12"/>
            <p:cNvSpPr txBox="1"/>
            <p:nvPr/>
          </p:nvSpPr>
          <p:spPr>
            <a:xfrm>
              <a:off x="829056" y="3834765"/>
              <a:ext cx="108447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n++;</a:t>
              </a:r>
            </a:p>
          </p:txBody>
        </p:sp>
        <p:sp>
          <p:nvSpPr>
            <p:cNvPr id="13" name="TextBox 13"/>
            <p:cNvSpPr txBox="1"/>
            <p:nvPr/>
          </p:nvSpPr>
          <p:spPr>
            <a:xfrm>
              <a:off x="829056" y="4158615"/>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tmp;</a:t>
              </a:r>
            </a:p>
          </p:txBody>
        </p:sp>
        <p:sp>
          <p:nvSpPr>
            <p:cNvPr id="14" name="TextBox 14"/>
            <p:cNvSpPr txBox="1"/>
            <p:nvPr/>
          </p:nvSpPr>
          <p:spPr>
            <a:xfrm>
              <a:off x="829056" y="44824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705231" y="2225040"/>
            <a:ext cx="9525" cy="2522220"/>
          </a:xfrm>
          <a:custGeom>
            <a:avLst/>
            <a:gdLst/>
            <a:ahLst/>
            <a:cxnLst/>
            <a:rect l="l" t="t" r="r" b="b"/>
            <a:pathLst>
              <a:path w="9525" h="2522220">
                <a:moveTo>
                  <a:pt x="0" y="0"/>
                </a:moveTo>
                <a:lnTo>
                  <a:pt x="0" y="2522220"/>
                </a:lnTo>
              </a:path>
            </a:pathLst>
          </a:custGeom>
          <a:noFill/>
          <a:ln w="19050">
            <a:solidFill>
              <a:srgbClr val="244D87"/>
            </a:solidFill>
          </a:ln>
        </p:spPr>
      </p:sp>
      <p:sp>
        <p:nvSpPr>
          <p:cNvPr id="25" name="Line 25"/>
          <p:cNvSpPr/>
          <p:nvPr/>
        </p:nvSpPr>
        <p:spPr>
          <a:xfrm>
            <a:off x="838200" y="509130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 name="TextBox 9"/>
          <p:cNvSpPr/>
          <p:nvPr/>
        </p:nvSpPr>
        <p:spPr>
          <a:xfrm>
            <a:off x="6483763" y="2835592"/>
            <a:ext cx="4355211" cy="1301115"/>
          </a:xfrm>
          <a:prstGeom prst="rect">
            <a:avLst/>
          </a:prstGeom>
          <a:noFill/>
          <a:ln>
            <a:noFill/>
          </a:ln>
        </p:spPr>
        <p:txBody>
          <a:bodyPr wrap="none" lIns="0" tIns="14669" rIns="0" bIns="0" anchor="t" anchorCtr="0">
            <a:noAutofit/>
          </a:bodyPr>
          <a:lstStyle/>
          <a:p>
            <a:pPr algn="l">
              <a:lnSpc>
                <a:spcPts val="2340"/>
              </a:lnSpc>
            </a:pPr>
            <a:r>
              <a:rPr lang="zh-CN" sz="1650" dirty="0">
                <a:solidFill>
                  <a:srgbClr val="243447"/>
                </a:solidFill>
                <a:latin typeface="Consolas"/>
                <a:ea typeface="Microsoft YaHei"/>
                <a:cs typeface="Consolas"/>
              </a:rPr>
              <a:t>先读一个数，再问是不是 0。</a:t>
            </a:r>
            <a:br/>
            <a:r>
              <a:rPr lang="zh-CN" sz="1650" dirty="0">
                <a:solidFill>
                  <a:srgbClr val="243447"/>
                </a:solidFill>
                <a:latin typeface="Consolas"/>
                <a:ea typeface="Microsoft YaHei"/>
                <a:cs typeface="Consolas"/>
              </a:rPr>
              <a:t>不是，就存到 a[n]，让 n 加 1。</a:t>
            </a:r>
            <a:br/>
            <a:r>
              <a:rPr lang="zh-CN" sz="1650" dirty="0">
                <a:solidFill>
                  <a:srgbClr val="243447"/>
                </a:solidFill>
                <a:latin typeface="Consolas"/>
                <a:ea typeface="Microsoft YaHei"/>
                <a:cs typeface="Consolas"/>
              </a:rPr>
              <a:t>接着读下一个。</a:t>
            </a:r>
            <a:br/>
            <a:r>
              <a:rPr lang="zh-CN" sz="1650" dirty="0">
                <a:solidFill>
                  <a:srgbClr val="243447"/>
                </a:solidFill>
                <a:latin typeface="Consolas"/>
                <a:ea typeface="Microsoft YaHei"/>
                <a:cs typeface="Consolas"/>
              </a:rPr>
              <a:t>若一开始就是 0，循环一次也不走。</a:t>
            </a:r>
          </a:p>
        </p:txBody>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数字存好了，怎样倒着取出来？</a:t>
            </a:r>
          </a:p>
        </p:txBody>
      </p:sp>
      <p:grpSp>
        <p:nvGrpSpPr>
          <p:cNvPr id="20" name="Group 20"/>
          <p:cNvGrpSpPr/>
          <p:nvPr/>
        </p:nvGrpSpPr>
        <p:grpSpPr>
          <a:xfrm>
            <a:off x="828294" y="2113598"/>
            <a:ext cx="10209657" cy="1790128"/>
            <a:chOff x="828294" y="2113598"/>
            <a:chExt cx="10209657" cy="1790128"/>
          </a:xfrm>
        </p:grpSpPr>
        <p:sp>
          <p:nvSpPr>
            <p:cNvPr id="7" name="TextBox 7"/>
            <p:cNvSpPr/>
            <p:nvPr/>
          </p:nvSpPr>
          <p:spPr>
            <a:xfrm>
              <a:off x="828294" y="2113598"/>
              <a:ext cx="773584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存好8、5、2后，n = 3。</a:t>
              </a:r>
              <a:r>
                <a:rPr lang="zh-CN" altLang="en-US" sz="1950" dirty="0">
                  <a:solidFill>
                    <a:srgbClr val="243447"/>
                  </a:solidFill>
                  <a:latin typeface="Consolas"/>
                  <a:ea typeface="Microsoft YaHei"/>
                  <a:cs typeface="Consolas"/>
                </a:rPr>
                <a:t>为了倒着取出来，所以</a:t>
              </a:r>
              <a:r>
                <a:rPr lang="zh-CN" sz="1950" dirty="0">
                  <a:solidFill>
                    <a:srgbClr val="243447"/>
                  </a:solidFill>
                  <a:latin typeface="Consolas"/>
                  <a:ea typeface="Microsoft YaHei"/>
                  <a:cs typeface="Consolas"/>
                </a:rPr>
                <a:t>访问顺序</a:t>
              </a:r>
              <a:r>
                <a:rPr lang="zh-CN" altLang="en-US" sz="1950" dirty="0">
                  <a:solidFill>
                    <a:srgbClr val="243447"/>
                  </a:solidFill>
                  <a:latin typeface="Consolas"/>
                  <a:ea typeface="Microsoft YaHei"/>
                  <a:cs typeface="Consolas"/>
                </a:rPr>
                <a:t>要</a:t>
              </a:r>
              <a:r>
                <a:rPr lang="zh-CN" sz="1950" dirty="0">
                  <a:solidFill>
                    <a:srgbClr val="243447"/>
                  </a:solidFill>
                  <a:latin typeface="Consolas"/>
                  <a:ea typeface="Microsoft YaHei"/>
                  <a:cs typeface="Consolas"/>
                </a:rPr>
                <a:t>从右往左。</a:t>
              </a:r>
            </a:p>
          </p:txBody>
        </p:sp>
        <p:sp>
          <p:nvSpPr>
            <p:cNvPr id="8" name="Rectangle 8"/>
            <p:cNvSpPr/>
            <p:nvPr/>
          </p:nvSpPr>
          <p:spPr>
            <a:xfrm>
              <a:off x="1714500" y="2628900"/>
              <a:ext cx="2571750" cy="561975"/>
            </a:xfrm>
            <a:prstGeom prst="rect">
              <a:avLst/>
            </a:prstGeom>
            <a:noFill/>
            <a:ln w="19050">
              <a:solidFill>
                <a:schemeClr val="accent1"/>
              </a:solidFill>
            </a:ln>
          </p:spPr>
        </p:sp>
        <p:sp>
          <p:nvSpPr>
            <p:cNvPr id="9" name="Rectangle 9"/>
            <p:cNvSpPr/>
            <p:nvPr/>
          </p:nvSpPr>
          <p:spPr>
            <a:xfrm>
              <a:off x="4286250" y="2628900"/>
              <a:ext cx="2571750" cy="561975"/>
            </a:xfrm>
            <a:prstGeom prst="rect">
              <a:avLst/>
            </a:prstGeom>
            <a:noFill/>
            <a:ln w="19050">
              <a:solidFill>
                <a:schemeClr val="accent1"/>
              </a:solidFill>
            </a:ln>
          </p:spPr>
        </p:sp>
        <p:sp>
          <p:nvSpPr>
            <p:cNvPr id="10" name="Rectangle 10"/>
            <p:cNvSpPr/>
            <p:nvPr/>
          </p:nvSpPr>
          <p:spPr>
            <a:xfrm>
              <a:off x="6858000" y="2628900"/>
              <a:ext cx="2571750" cy="561975"/>
            </a:xfrm>
            <a:prstGeom prst="rect">
              <a:avLst/>
            </a:prstGeom>
            <a:noFill/>
            <a:ln w="19050">
              <a:solidFill>
                <a:schemeClr val="accent1"/>
              </a:solidFill>
            </a:ln>
          </p:spPr>
        </p:sp>
        <p:sp>
          <p:nvSpPr>
            <p:cNvPr id="11" name="TextBox 11"/>
            <p:cNvSpPr/>
            <p:nvPr/>
          </p:nvSpPr>
          <p:spPr>
            <a:xfrm>
              <a:off x="2886742" y="27279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8</a:t>
              </a:r>
            </a:p>
          </p:txBody>
        </p:sp>
        <p:sp>
          <p:nvSpPr>
            <p:cNvPr id="12" name="TextBox 12"/>
            <p:cNvSpPr/>
            <p:nvPr/>
          </p:nvSpPr>
          <p:spPr>
            <a:xfrm>
              <a:off x="5458492" y="27279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5</a:t>
              </a:r>
            </a:p>
          </p:txBody>
        </p:sp>
        <p:sp>
          <p:nvSpPr>
            <p:cNvPr id="13" name="TextBox 13"/>
            <p:cNvSpPr/>
            <p:nvPr/>
          </p:nvSpPr>
          <p:spPr>
            <a:xfrm>
              <a:off x="8030242" y="27279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2</a:t>
              </a:r>
            </a:p>
          </p:txBody>
        </p:sp>
        <p:sp>
          <p:nvSpPr>
            <p:cNvPr id="14" name="TextBox 14"/>
            <p:cNvSpPr/>
            <p:nvPr/>
          </p:nvSpPr>
          <p:spPr>
            <a:xfrm>
              <a:off x="2701671" y="3447098"/>
              <a:ext cx="597313" cy="381381"/>
            </a:xfrm>
            <a:prstGeom prst="rect">
              <a:avLst/>
            </a:prstGeom>
            <a:noFill/>
            <a:ln>
              <a:noFill/>
            </a:ln>
          </p:spPr>
          <p:txBody>
            <a:bodyPr wrap="none" lIns="95" tIns="0" rIns="0" bIns="0" anchor="t" anchorCtr="0">
              <a:noAutofit/>
            </a:bodyPr>
            <a:lstStyle/>
            <a:p>
              <a:pPr algn="ctr"/>
              <a:r>
                <a:rPr lang="en-US" sz="1950" dirty="0">
                  <a:solidFill>
                    <a:srgbClr val="243447"/>
                  </a:solidFill>
                  <a:latin typeface="Consolas"/>
                  <a:ea typeface="Consolas"/>
                  <a:cs typeface="Consolas"/>
                </a:rPr>
                <a:t>a[0]</a:t>
              </a:r>
            </a:p>
          </p:txBody>
        </p:sp>
        <p:sp>
          <p:nvSpPr>
            <p:cNvPr id="15" name="TextBox 15"/>
            <p:cNvSpPr/>
            <p:nvPr/>
          </p:nvSpPr>
          <p:spPr>
            <a:xfrm>
              <a:off x="4224909" y="3375660"/>
              <a:ext cx="412813" cy="528066"/>
            </a:xfrm>
            <a:prstGeom prst="rect">
              <a:avLst/>
            </a:prstGeom>
            <a:noFill/>
            <a:ln>
              <a:noFill/>
            </a:ln>
          </p:spPr>
          <p:txBody>
            <a:bodyPr wrap="none" lIns="0" tIns="0" rIns="0" bIns="0" anchor="t" anchorCtr="0">
              <a:noAutofit/>
            </a:bodyPr>
            <a:lstStyle/>
            <a:p>
              <a:pPr algn="l"/>
              <a:r>
                <a:rPr lang="en-US" sz="2700" b="1" dirty="0">
                  <a:solidFill>
                    <a:srgbClr val="C00000"/>
                  </a:solidFill>
                  <a:latin typeface="Consolas"/>
                  <a:ea typeface="Consolas"/>
                  <a:cs typeface="Consolas"/>
                </a:rPr>
                <a:t>←</a:t>
              </a:r>
            </a:p>
          </p:txBody>
        </p:sp>
        <p:sp>
          <p:nvSpPr>
            <p:cNvPr id="16" name="TextBox 16"/>
            <p:cNvSpPr/>
            <p:nvPr/>
          </p:nvSpPr>
          <p:spPr>
            <a:xfrm>
              <a:off x="5273421" y="3447098"/>
              <a:ext cx="597313" cy="381381"/>
            </a:xfrm>
            <a:prstGeom prst="rect">
              <a:avLst/>
            </a:prstGeom>
            <a:noFill/>
            <a:ln>
              <a:noFill/>
            </a:ln>
          </p:spPr>
          <p:txBody>
            <a:bodyPr wrap="none" lIns="95" tIns="0" rIns="0" bIns="0" anchor="t" anchorCtr="0">
              <a:noAutofit/>
            </a:bodyPr>
            <a:lstStyle/>
            <a:p>
              <a:pPr algn="ctr"/>
              <a:r>
                <a:rPr lang="en-US" sz="1950" dirty="0">
                  <a:solidFill>
                    <a:srgbClr val="243447"/>
                  </a:solidFill>
                  <a:latin typeface="Consolas"/>
                  <a:ea typeface="Consolas"/>
                  <a:cs typeface="Consolas"/>
                </a:rPr>
                <a:t>a[1]</a:t>
              </a:r>
            </a:p>
          </p:txBody>
        </p:sp>
        <p:sp>
          <p:nvSpPr>
            <p:cNvPr id="17" name="TextBox 17"/>
            <p:cNvSpPr/>
            <p:nvPr/>
          </p:nvSpPr>
          <p:spPr>
            <a:xfrm>
              <a:off x="6796659" y="3375660"/>
              <a:ext cx="412813" cy="528066"/>
            </a:xfrm>
            <a:prstGeom prst="rect">
              <a:avLst/>
            </a:prstGeom>
            <a:noFill/>
            <a:ln>
              <a:noFill/>
            </a:ln>
          </p:spPr>
          <p:txBody>
            <a:bodyPr wrap="none" lIns="0" tIns="0" rIns="0" bIns="0" anchor="t" anchorCtr="0">
              <a:noAutofit/>
            </a:bodyPr>
            <a:lstStyle/>
            <a:p>
              <a:pPr algn="l"/>
              <a:r>
                <a:rPr lang="en-US" sz="2700" b="1" dirty="0">
                  <a:solidFill>
                    <a:srgbClr val="C00000"/>
                  </a:solidFill>
                  <a:latin typeface="Consolas"/>
                  <a:ea typeface="Consolas"/>
                  <a:cs typeface="Consolas"/>
                </a:rPr>
                <a:t>←</a:t>
              </a:r>
            </a:p>
          </p:txBody>
        </p:sp>
        <p:sp>
          <p:nvSpPr>
            <p:cNvPr id="18" name="TextBox 18"/>
            <p:cNvSpPr/>
            <p:nvPr/>
          </p:nvSpPr>
          <p:spPr>
            <a:xfrm>
              <a:off x="7845171" y="3447098"/>
              <a:ext cx="597313" cy="381381"/>
            </a:xfrm>
            <a:prstGeom prst="rect">
              <a:avLst/>
            </a:prstGeom>
            <a:noFill/>
            <a:ln>
              <a:noFill/>
            </a:ln>
          </p:spPr>
          <p:txBody>
            <a:bodyPr wrap="none" lIns="95" tIns="0" rIns="0" bIns="0" anchor="t" anchorCtr="0">
              <a:noAutofit/>
            </a:bodyPr>
            <a:lstStyle/>
            <a:p>
              <a:pPr algn="ctr"/>
              <a:r>
                <a:rPr lang="en-US" sz="1950" dirty="0">
                  <a:solidFill>
                    <a:srgbClr val="243447"/>
                  </a:solidFill>
                  <a:latin typeface="Consolas"/>
                  <a:ea typeface="Consolas"/>
                  <a:cs typeface="Consolas"/>
                </a:rPr>
                <a:t>a[2]</a:t>
              </a:r>
            </a:p>
          </p:txBody>
        </p:sp>
        <p:sp>
          <p:nvSpPr>
            <p:cNvPr id="19" name="TextBox 19"/>
            <p:cNvSpPr/>
            <p:nvPr/>
          </p:nvSpPr>
          <p:spPr>
            <a:xfrm>
              <a:off x="9705594" y="2847022"/>
              <a:ext cx="1332357"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从这里开始</a:t>
              </a:r>
            </a:p>
          </p:txBody>
        </p:sp>
      </p:grpSp>
      <p:grpSp>
        <p:nvGrpSpPr>
          <p:cNvPr id="24" name="Group 24"/>
          <p:cNvGrpSpPr/>
          <p:nvPr/>
        </p:nvGrpSpPr>
        <p:grpSpPr>
          <a:xfrm>
            <a:off x="829056" y="4101465"/>
            <a:ext cx="4549597" cy="923544"/>
            <a:chOff x="829056" y="4101465"/>
            <a:chExt cx="4549597" cy="923544"/>
          </a:xfrm>
        </p:grpSpPr>
        <p:sp>
          <p:nvSpPr>
            <p:cNvPr id="21" name="TextBox 21"/>
            <p:cNvSpPr txBox="1"/>
            <p:nvPr/>
          </p:nvSpPr>
          <p:spPr>
            <a:xfrm>
              <a:off x="829056" y="4101465"/>
              <a:ext cx="4549597"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n - 1; i &gt;= 0; i--) {</a:t>
              </a:r>
            </a:p>
          </p:txBody>
        </p:sp>
        <p:sp>
          <p:nvSpPr>
            <p:cNvPr id="22" name="TextBox 22"/>
            <p:cNvSpPr txBox="1"/>
            <p:nvPr/>
          </p:nvSpPr>
          <p:spPr>
            <a:xfrm>
              <a:off x="829056" y="4387215"/>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a[i] &lt;&lt; ' ';</a:t>
              </a:r>
            </a:p>
          </p:txBody>
        </p:sp>
        <p:sp>
          <p:nvSpPr>
            <p:cNvPr id="23" name="TextBox 23"/>
            <p:cNvSpPr txBox="1"/>
            <p:nvPr/>
          </p:nvSpPr>
          <p:spPr>
            <a:xfrm>
              <a:off x="829056" y="46729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27" name="Group 27"/>
          <p:cNvGrpSpPr/>
          <p:nvPr/>
        </p:nvGrpSpPr>
        <p:grpSpPr>
          <a:xfrm>
            <a:off x="8387334" y="4199572"/>
            <a:ext cx="1073658" cy="885254"/>
            <a:chOff x="8387334" y="4199572"/>
            <a:chExt cx="1073658" cy="885254"/>
          </a:xfrm>
        </p:grpSpPr>
        <p:sp>
          <p:nvSpPr>
            <p:cNvPr id="25" name="TextBox 25"/>
            <p:cNvSpPr/>
            <p:nvPr/>
          </p:nvSpPr>
          <p:spPr>
            <a:xfrm>
              <a:off x="8391144" y="41995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输出顺序</a:t>
              </a:r>
            </a:p>
          </p:txBody>
        </p:sp>
        <p:sp>
          <p:nvSpPr>
            <p:cNvPr id="26" name="TextBox 26"/>
            <p:cNvSpPr/>
            <p:nvPr/>
          </p:nvSpPr>
          <p:spPr>
            <a:xfrm>
              <a:off x="8387334" y="4556760"/>
              <a:ext cx="1026985"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2 5 8</a:t>
              </a:r>
            </a:p>
          </p:txBody>
        </p:sp>
      </p:grpSp>
      <p:grpSp>
        <p:nvGrpSpPr>
          <p:cNvPr id="30" name="Group 30"/>
          <p:cNvGrpSpPr/>
          <p:nvPr/>
        </p:nvGrpSpPr>
        <p:grpSpPr>
          <a:xfrm>
            <a:off x="819912" y="5257800"/>
            <a:ext cx="9792745" cy="785536"/>
            <a:chOff x="819912" y="5257800"/>
            <a:chExt cx="8190632" cy="785536"/>
          </a:xfrm>
        </p:grpSpPr>
        <p:sp>
          <p:nvSpPr>
            <p:cNvPr id="49" name="TextBox 9"/>
            <p:cNvSpPr txBox="1"/>
            <p:nvPr/>
          </p:nvSpPr>
          <p:spPr>
            <a:xfrm>
              <a:off x="819912" y="5257800"/>
              <a:ext cx="8190632" cy="785536"/>
            </a:xfrm>
            <a:prstGeom prst="rect">
              <a:avLst/>
            </a:prstGeom>
            <a:noFill/>
            <a:ln>
              <a:noFill/>
            </a:ln>
          </p:spPr>
          <p:txBody>
            <a:bodyPr wrap="none" lIns="0" tIns="0" rIns="0" bIns="0" anchor="t" anchorCtr="0">
              <a:spAutoFit/>
            </a:bodyPr>
            <a:lstStyle/>
            <a:p>
              <a:pPr algn="l">
                <a:lnSpc>
                  <a:spcPct val="150000"/>
                </a:lnSpc>
              </a:pPr>
              <a:r>
                <a:rPr lang="zh-CN" dirty="0">
                  <a:solidFill>
                    <a:srgbClr val="243447"/>
                  </a:solidFill>
                  <a:latin typeface="Consolas"/>
                  <a:ea typeface="Microsoft YaHei"/>
                  <a:cs typeface="Consolas"/>
                </a:rPr>
                <a:t>最后一个有效位置是 n − 1。从</a:t>
              </a:r>
              <a:r>
                <a:rPr lang="en-US" altLang="zh-CN" dirty="0">
                  <a:solidFill>
                    <a:srgbClr val="243447"/>
                  </a:solidFill>
                  <a:cs typeface="Consolas"/>
                </a:rPr>
                <a:t> n – 1 </a:t>
              </a:r>
              <a:r>
                <a:rPr lang="zh-CN" altLang="en-US" dirty="0">
                  <a:solidFill>
                    <a:srgbClr val="243447"/>
                  </a:solidFill>
                  <a:cs typeface="Consolas"/>
                </a:rPr>
                <a:t>开始</a:t>
              </a:r>
              <a:r>
                <a:rPr lang="zh-CN" dirty="0">
                  <a:solidFill>
                    <a:srgbClr val="243447"/>
                  </a:solidFill>
                  <a:latin typeface="Consolas"/>
                  <a:ea typeface="Microsoft YaHei"/>
                  <a:cs typeface="Consolas"/>
                </a:rPr>
                <a:t>往前走</a:t>
              </a:r>
              <a:r>
                <a:rPr lang="zh-CN" altLang="en-US" dirty="0">
                  <a:solidFill>
                    <a:srgbClr val="243447"/>
                  </a:solidFill>
                  <a:latin typeface="Consolas"/>
                  <a:ea typeface="Microsoft YaHei"/>
                  <a:cs typeface="Consolas"/>
                </a:rPr>
                <a:t>，直到</a:t>
              </a:r>
              <a:r>
                <a:rPr lang="zh-CN" dirty="0">
                  <a:solidFill>
                    <a:srgbClr val="243447"/>
                  </a:solidFill>
                  <a:latin typeface="Consolas"/>
                  <a:ea typeface="Microsoft YaHei"/>
                  <a:cs typeface="Consolas"/>
                </a:rPr>
                <a:t> 0</a:t>
              </a:r>
              <a:r>
                <a:rPr lang="en-US" altLang="zh-CN" dirty="0">
                  <a:solidFill>
                    <a:srgbClr val="243447"/>
                  </a:solidFill>
                  <a:latin typeface="Consolas"/>
                  <a:ea typeface="Microsoft YaHei"/>
                  <a:cs typeface="Consolas"/>
                </a:rPr>
                <a:t> </a:t>
              </a:r>
              <a:r>
                <a:rPr lang="zh-CN" altLang="en-US" dirty="0">
                  <a:solidFill>
                    <a:srgbClr val="243447"/>
                  </a:solidFill>
                  <a:cs typeface="Consolas"/>
                </a:rPr>
                <a:t>为止</a:t>
              </a:r>
              <a:r>
                <a:rPr lang="zh-CN" dirty="0">
                  <a:solidFill>
                    <a:srgbClr val="243447"/>
                  </a:solidFill>
                  <a:latin typeface="Consolas"/>
                  <a:ea typeface="Microsoft YaHei"/>
                  <a:cs typeface="Consolas"/>
                </a:rPr>
                <a:t>，</a:t>
              </a:r>
              <a:r>
                <a:rPr lang="zh-CN" altLang="en-US" dirty="0">
                  <a:solidFill>
                    <a:srgbClr val="243447"/>
                  </a:solidFill>
                  <a:latin typeface="Consolas"/>
                  <a:ea typeface="Microsoft YaHei"/>
                  <a:cs typeface="Consolas"/>
                </a:rPr>
                <a:t>每</a:t>
              </a:r>
              <a:r>
                <a:rPr lang="zh-CN" dirty="0">
                  <a:solidFill>
                    <a:srgbClr val="243447"/>
                  </a:solidFill>
                  <a:latin typeface="Consolas"/>
                  <a:ea typeface="Microsoft YaHei"/>
                  <a:cs typeface="Consolas"/>
                </a:rPr>
                <a:t>走一步，</a:t>
              </a:r>
              <a:r>
                <a:rPr lang="zh-CN" altLang="en-US" dirty="0">
                  <a:solidFill>
                    <a:srgbClr val="243447"/>
                  </a:solidFill>
                  <a:latin typeface="Consolas"/>
                  <a:ea typeface="Microsoft YaHei"/>
                  <a:cs typeface="Consolas"/>
                </a:rPr>
                <a:t>就</a:t>
              </a:r>
              <a:r>
                <a:rPr lang="zh-CN" dirty="0">
                  <a:solidFill>
                    <a:srgbClr val="243447"/>
                  </a:solidFill>
                  <a:latin typeface="Consolas"/>
                  <a:ea typeface="Microsoft YaHei"/>
                  <a:cs typeface="Consolas"/>
                </a:rPr>
                <a:t>输出一项。</a:t>
              </a:r>
              <a:br>
                <a:rPr sz="2000" dirty="0"/>
              </a:br>
              <a:r>
                <a:rPr lang="zh-CN" dirty="0">
                  <a:solidFill>
                    <a:srgbClr val="243447"/>
                  </a:solidFill>
                  <a:latin typeface="Consolas"/>
                  <a:ea typeface="Microsoft YaHei"/>
                  <a:cs typeface="Consolas"/>
                </a:rPr>
                <a:t>若 n = 0，循环从 −1 开始，条件立刻不成立，自然不会碰 a[−1]。</a:t>
              </a:r>
            </a:p>
          </p:txBody>
        </p:sp>
      </p:grpSp>
      <p:sp>
        <p:nvSpPr>
          <p:cNvPr id="45" name="Line 4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6" name="Line 46"/>
          <p:cNvSpPr/>
          <p:nvPr/>
        </p:nvSpPr>
        <p:spPr>
          <a:xfrm>
            <a:off x="705231" y="4110990"/>
            <a:ext cx="9525" cy="826770"/>
          </a:xfrm>
          <a:custGeom>
            <a:avLst/>
            <a:gdLst/>
            <a:ahLst/>
            <a:cxnLst/>
            <a:rect l="l" t="t" r="r" b="b"/>
            <a:pathLst>
              <a:path w="9525" h="826770">
                <a:moveTo>
                  <a:pt x="0" y="0"/>
                </a:moveTo>
                <a:lnTo>
                  <a:pt x="0" y="826770"/>
                </a:lnTo>
              </a:path>
            </a:pathLst>
          </a:custGeom>
          <a:noFill/>
          <a:ln w="19050">
            <a:solidFill>
              <a:srgbClr val="244D87"/>
            </a:solidFill>
          </a:ln>
        </p:spPr>
      </p:sp>
      <p:sp>
        <p:nvSpPr>
          <p:cNvPr id="47" name="Line 47"/>
          <p:cNvSpPr/>
          <p:nvPr/>
        </p:nvSpPr>
        <p:spPr>
          <a:xfrm>
            <a:off x="838200" y="392544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8" name="Line 48"/>
          <p:cNvSpPr/>
          <p:nvPr/>
        </p:nvSpPr>
        <p:spPr>
          <a:xfrm>
            <a:off x="838200" y="50960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例题：把一串数字倒着输出</a:t>
            </a:r>
          </a:p>
        </p:txBody>
      </p:sp>
      <p:grpSp>
        <p:nvGrpSpPr>
          <p:cNvPr id="24" name="Group 24"/>
          <p:cNvGrpSpPr/>
          <p:nvPr/>
        </p:nvGrpSpPr>
        <p:grpSpPr>
          <a:xfrm>
            <a:off x="829056" y="1996440"/>
            <a:ext cx="5082692" cy="4162044"/>
            <a:chOff x="829056" y="1996440"/>
            <a:chExt cx="5082692" cy="4162044"/>
          </a:xfrm>
        </p:grpSpPr>
        <p:sp>
          <p:nvSpPr>
            <p:cNvPr id="7" name="TextBox 7"/>
            <p:cNvSpPr txBox="1"/>
            <p:nvPr/>
          </p:nvSpPr>
          <p:spPr>
            <a:xfrm>
              <a:off x="829056" y="1996440"/>
              <a:ext cx="2550490"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#include</a:t>
              </a:r>
              <a:r>
                <a:rPr lang="zh-CN" sz="1800" dirty="0">
                  <a:solidFill>
                    <a:schemeClr val="dk1"/>
                  </a:solidFill>
                  <a:latin typeface="Consolas"/>
                  <a:ea typeface="Microsoft YaHei"/>
                  <a:cs typeface="+mn-cs"/>
                </a:rPr>
                <a:t> &lt;iostream&gt;</a:t>
              </a:r>
            </a:p>
          </p:txBody>
        </p:sp>
        <p:sp>
          <p:nvSpPr>
            <p:cNvPr id="8" name="TextBox 8"/>
            <p:cNvSpPr txBox="1"/>
            <p:nvPr/>
          </p:nvSpPr>
          <p:spPr>
            <a:xfrm>
              <a:off x="829056" y="2234565"/>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using namespace</a:t>
              </a:r>
              <a:r>
                <a:rPr lang="zh-CN" sz="1800" dirty="0">
                  <a:solidFill>
                    <a:schemeClr val="dk1"/>
                  </a:solidFill>
                  <a:latin typeface="Consolas"/>
                  <a:ea typeface="Microsoft YaHei"/>
                  <a:cs typeface="+mn-cs"/>
                </a:rPr>
                <a:t> std;</a:t>
              </a:r>
            </a:p>
          </p:txBody>
        </p:sp>
        <p:sp>
          <p:nvSpPr>
            <p:cNvPr id="9" name="TextBox 9"/>
            <p:cNvSpPr txBox="1"/>
            <p:nvPr/>
          </p:nvSpPr>
          <p:spPr>
            <a:xfrm>
              <a:off x="829056" y="2472690"/>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p>
          </p:txBody>
        </p:sp>
        <p:sp>
          <p:nvSpPr>
            <p:cNvPr id="10" name="TextBox 10"/>
            <p:cNvSpPr txBox="1"/>
            <p:nvPr/>
          </p:nvSpPr>
          <p:spPr>
            <a:xfrm>
              <a:off x="829056" y="2710815"/>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long long</a:t>
              </a:r>
              <a:r>
                <a:rPr lang="zh-CN" sz="1800" dirty="0">
                  <a:solidFill>
                    <a:schemeClr val="dk1"/>
                  </a:solidFill>
                  <a:latin typeface="Consolas"/>
                  <a:ea typeface="Microsoft YaHei"/>
                  <a:cs typeface="+mn-cs"/>
                </a:rPr>
                <a:t> a[110], tmp;</a:t>
              </a:r>
            </a:p>
          </p:txBody>
        </p:sp>
        <p:sp>
          <p:nvSpPr>
            <p:cNvPr id="11" name="TextBox 11"/>
            <p:cNvSpPr txBox="1"/>
            <p:nvPr/>
          </p:nvSpPr>
          <p:spPr>
            <a:xfrm>
              <a:off x="829056" y="2948940"/>
              <a:ext cx="188412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n = 0;</a:t>
              </a:r>
            </a:p>
          </p:txBody>
        </p:sp>
        <p:sp>
          <p:nvSpPr>
            <p:cNvPr id="12" name="TextBox 12"/>
            <p:cNvSpPr txBox="1"/>
            <p:nvPr/>
          </p:nvSpPr>
          <p:spPr>
            <a:xfrm>
              <a:off x="829056" y="3187065"/>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tmp;</a:t>
              </a:r>
            </a:p>
          </p:txBody>
        </p:sp>
        <p:sp>
          <p:nvSpPr>
            <p:cNvPr id="13" name="TextBox 13"/>
            <p:cNvSpPr txBox="1"/>
            <p:nvPr/>
          </p:nvSpPr>
          <p:spPr>
            <a:xfrm>
              <a:off x="829056" y="3425190"/>
              <a:ext cx="295031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(tmp != 0) {</a:t>
              </a:r>
            </a:p>
          </p:txBody>
        </p:sp>
        <p:sp>
          <p:nvSpPr>
            <p:cNvPr id="14" name="TextBox 14"/>
            <p:cNvSpPr txBox="1"/>
            <p:nvPr/>
          </p:nvSpPr>
          <p:spPr>
            <a:xfrm>
              <a:off x="829056" y="3663315"/>
              <a:ext cx="255049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a[n] = tmp;</a:t>
              </a:r>
            </a:p>
          </p:txBody>
        </p:sp>
        <p:sp>
          <p:nvSpPr>
            <p:cNvPr id="15" name="TextBox 15"/>
            <p:cNvSpPr txBox="1"/>
            <p:nvPr/>
          </p:nvSpPr>
          <p:spPr>
            <a:xfrm>
              <a:off x="829056" y="3901440"/>
              <a:ext cx="161757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n++;</a:t>
              </a:r>
            </a:p>
          </p:txBody>
        </p:sp>
        <p:sp>
          <p:nvSpPr>
            <p:cNvPr id="16" name="TextBox 16"/>
            <p:cNvSpPr txBox="1"/>
            <p:nvPr/>
          </p:nvSpPr>
          <p:spPr>
            <a:xfrm>
              <a:off x="829056" y="4139565"/>
              <a:ext cx="255049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tmp;</a:t>
              </a:r>
            </a:p>
          </p:txBody>
        </p:sp>
        <p:sp>
          <p:nvSpPr>
            <p:cNvPr id="17" name="TextBox 17"/>
            <p:cNvSpPr txBox="1"/>
            <p:nvPr/>
          </p:nvSpPr>
          <p:spPr>
            <a:xfrm>
              <a:off x="829056" y="437769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8" name="TextBox 18"/>
            <p:cNvSpPr txBox="1"/>
            <p:nvPr/>
          </p:nvSpPr>
          <p:spPr>
            <a:xfrm>
              <a:off x="829056" y="4615815"/>
              <a:ext cx="508269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n - 1; i &gt;= 0; i--) {</a:t>
              </a:r>
            </a:p>
          </p:txBody>
        </p:sp>
        <p:sp>
          <p:nvSpPr>
            <p:cNvPr id="19" name="TextBox 19"/>
            <p:cNvSpPr txBox="1"/>
            <p:nvPr/>
          </p:nvSpPr>
          <p:spPr>
            <a:xfrm>
              <a:off x="829056" y="48539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a[i] &lt;&lt; ' ';</a:t>
              </a:r>
            </a:p>
          </p:txBody>
        </p:sp>
        <p:sp>
          <p:nvSpPr>
            <p:cNvPr id="20" name="TextBox 20"/>
            <p:cNvSpPr txBox="1"/>
            <p:nvPr/>
          </p:nvSpPr>
          <p:spPr>
            <a:xfrm>
              <a:off x="829056" y="5092065"/>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21" name="TextBox 21"/>
            <p:cNvSpPr txBox="1"/>
            <p:nvPr/>
          </p:nvSpPr>
          <p:spPr>
            <a:xfrm>
              <a:off x="829056" y="5330190"/>
              <a:ext cx="228394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endl;</a:t>
              </a:r>
            </a:p>
          </p:txBody>
        </p:sp>
        <p:sp>
          <p:nvSpPr>
            <p:cNvPr id="22" name="TextBox 22"/>
            <p:cNvSpPr txBox="1"/>
            <p:nvPr/>
          </p:nvSpPr>
          <p:spPr>
            <a:xfrm>
              <a:off x="829056" y="5568315"/>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p>
          </p:txBody>
        </p:sp>
        <p:sp>
          <p:nvSpPr>
            <p:cNvPr id="23" name="TextBox 23"/>
            <p:cNvSpPr txBox="1"/>
            <p:nvPr/>
          </p:nvSpPr>
          <p:spPr>
            <a:xfrm>
              <a:off x="829056" y="5806440"/>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27" name="Group 27"/>
          <p:cNvGrpSpPr/>
          <p:nvPr/>
        </p:nvGrpSpPr>
        <p:grpSpPr>
          <a:xfrm>
            <a:off x="8077962" y="2233041"/>
            <a:ext cx="2971419" cy="1214247"/>
            <a:chOff x="8077962" y="2233041"/>
            <a:chExt cx="2971419" cy="1214247"/>
          </a:xfrm>
        </p:grpSpPr>
        <p:sp>
          <p:nvSpPr>
            <p:cNvPr id="33" name="TextBox 7"/>
            <p:cNvSpPr txBox="1"/>
            <p:nvPr/>
          </p:nvSpPr>
          <p:spPr>
            <a:xfrm>
              <a:off x="8077962" y="2233041"/>
              <a:ext cx="2971419" cy="1214247"/>
            </a:xfrm>
            <a:prstGeom prst="rect">
              <a:avLst/>
            </a:prstGeom>
            <a:noFill/>
            <a:ln>
              <a:noFill/>
            </a:ln>
          </p:spPr>
          <p:txBody>
            <a:bodyPr wrap="none" lIns="0" tIns="0" rIns="0" bIns="0" anchor="t" anchorCtr="0">
              <a:spAutoFit/>
            </a:bodyPr>
            <a:lstStyle/>
            <a:p>
              <a:pPr algn="l">
                <a:lnSpc>
                  <a:spcPts val="2340"/>
                </a:lnSpc>
              </a:pPr>
              <a:r>
                <a:rPr lang="zh-CN" sz="1650" dirty="0">
                  <a:solidFill>
                    <a:srgbClr val="243447"/>
                  </a:solidFill>
                  <a:latin typeface="Consolas"/>
                  <a:ea typeface="Microsoft YaHei"/>
                  <a:cs typeface="Consolas"/>
                </a:rPr>
                <a:t>0 只是结束标记，不放进数组。</a:t>
              </a:r>
              <a:br/>
              <a:r>
                <a:rPr lang="zh-CN" sz="1650" dirty="0">
                  <a:solidFill>
                    <a:srgbClr val="243447"/>
                  </a:solidFill>
                  <a:latin typeface="Consolas"/>
                  <a:ea typeface="Microsoft YaHei"/>
                  <a:cs typeface="Consolas"/>
                </a:rPr>
                <a:t>前面的数按原顺序存好。</a:t>
              </a:r>
              <a:br/>
              <a:r>
                <a:rPr lang="zh-CN" sz="1650" dirty="0">
                  <a:solidFill>
                    <a:srgbClr val="243447"/>
                  </a:solidFill>
                  <a:latin typeface="Consolas"/>
                  <a:ea typeface="Microsoft YaHei"/>
                  <a:cs typeface="Consolas"/>
                </a:rPr>
                <a:t>输出时才倒着读，</a:t>
              </a:r>
              <a:br/>
              <a:r>
                <a:rPr lang="zh-CN" sz="1650" dirty="0">
                  <a:solidFill>
                    <a:srgbClr val="243447"/>
                  </a:solidFill>
                  <a:latin typeface="Consolas"/>
                  <a:ea typeface="Microsoft YaHei"/>
                  <a:cs typeface="Consolas"/>
                </a:rPr>
                <a:t>数组本身没有被倒过来。</a:t>
              </a:r>
            </a:p>
          </p:txBody>
        </p:sp>
      </p:grpSp>
      <p:grpSp>
        <p:nvGrpSpPr>
          <p:cNvPr id="30" name="Group 30"/>
          <p:cNvGrpSpPr/>
          <p:nvPr/>
        </p:nvGrpSpPr>
        <p:grpSpPr>
          <a:xfrm>
            <a:off x="8078724" y="4803458"/>
            <a:ext cx="2167890" cy="834390"/>
            <a:chOff x="8078724" y="4803458"/>
            <a:chExt cx="2167890" cy="834390"/>
          </a:xfrm>
        </p:grpSpPr>
        <p:sp>
          <p:nvSpPr>
            <p:cNvPr id="34" name="TextBox 8"/>
            <p:cNvSpPr txBox="1"/>
            <p:nvPr/>
          </p:nvSpPr>
          <p:spPr>
            <a:xfrm>
              <a:off x="8078724" y="4803458"/>
              <a:ext cx="2167890" cy="834390"/>
            </a:xfrm>
            <a:prstGeom prst="rect">
              <a:avLst/>
            </a:prstGeom>
            <a:noFill/>
            <a:ln>
              <a:noFill/>
            </a:ln>
          </p:spPr>
          <p:txBody>
            <a:bodyPr wrap="none" lIns="0" tIns="0" rIns="0" bIns="0" anchor="t" anchorCtr="0">
              <a:spAutoFit/>
            </a:bodyPr>
            <a:lstStyle/>
            <a:p>
              <a:pPr algn="l">
                <a:lnSpc>
                  <a:spcPts val="2130"/>
                </a:lnSpc>
              </a:pPr>
              <a:r>
                <a:rPr lang="zh-CN" sz="1500" dirty="0">
                  <a:solidFill>
                    <a:srgbClr val="243447"/>
                  </a:solidFill>
                  <a:latin typeface="Consolas"/>
                  <a:ea typeface="Microsoft YaHei"/>
                  <a:cs typeface="Consolas"/>
                </a:rPr>
                <a:t>输入 8 5 2 0，</a:t>
              </a:r>
              <a:br/>
              <a:r>
                <a:rPr lang="zh-CN" sz="1500" dirty="0">
                  <a:solidFill>
                    <a:srgbClr val="243447"/>
                  </a:solidFill>
                  <a:latin typeface="Consolas"/>
                  <a:ea typeface="Microsoft YaHei"/>
                  <a:cs typeface="Consolas"/>
                </a:rPr>
                <a:t>输出 2 5 8。</a:t>
              </a:r>
              <a:br/>
              <a:r>
                <a:rPr lang="zh-CN" sz="1500" dirty="0">
                  <a:solidFill>
                    <a:srgbClr val="243447"/>
                  </a:solidFill>
                  <a:latin typeface="Consolas"/>
                  <a:ea typeface="Microsoft YaHei"/>
                  <a:cs typeface="Consolas"/>
                </a:rPr>
                <a:t>输入 7 0，就只输出 7。</a:t>
              </a:r>
            </a:p>
          </p:txBody>
        </p:sp>
      </p:grpSp>
      <p:sp>
        <p:nvSpPr>
          <p:cNvPr id="31"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2" name="Line 12"/>
          <p:cNvSpPr/>
          <p:nvPr/>
        </p:nvSpPr>
        <p:spPr>
          <a:xfrm>
            <a:off x="705231" y="2005965"/>
            <a:ext cx="9525" cy="4065270"/>
          </a:xfrm>
          <a:custGeom>
            <a:avLst/>
            <a:gdLst/>
            <a:ahLst/>
            <a:cxnLst/>
            <a:rect l="l" t="t" r="r" b="b"/>
            <a:pathLst>
              <a:path w="9525" h="4065270">
                <a:moveTo>
                  <a:pt x="0" y="0"/>
                </a:moveTo>
                <a:lnTo>
                  <a:pt x="0" y="406527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5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教材里的 while(n--) 到底做了什么？</a:t>
            </a:r>
          </a:p>
        </p:txBody>
      </p:sp>
      <p:grpSp>
        <p:nvGrpSpPr>
          <p:cNvPr id="10" name="Group 10"/>
          <p:cNvGrpSpPr/>
          <p:nvPr/>
        </p:nvGrpSpPr>
        <p:grpSpPr>
          <a:xfrm>
            <a:off x="826770" y="2119312"/>
            <a:ext cx="7365599" cy="1271017"/>
            <a:chOff x="826770" y="2119312"/>
            <a:chExt cx="7365599" cy="1271017"/>
          </a:xfrm>
        </p:grpSpPr>
        <p:sp>
          <p:nvSpPr>
            <p:cNvPr id="7" name="TextBox 7"/>
            <p:cNvSpPr txBox="1"/>
            <p:nvPr/>
          </p:nvSpPr>
          <p:spPr>
            <a:xfrm>
              <a:off x="826770" y="2119312"/>
              <a:ext cx="5353812"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while (n--) cout &lt;&lt; a[n] &lt;&lt; ' ';</a:t>
              </a:r>
            </a:p>
          </p:txBody>
        </p:sp>
        <p:sp>
          <p:nvSpPr>
            <p:cNvPr id="8" name="TextBox 8"/>
            <p:cNvSpPr/>
            <p:nvPr/>
          </p:nvSpPr>
          <p:spPr>
            <a:xfrm>
              <a:off x="828294" y="2608898"/>
              <a:ext cx="73640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后置自减：用 n 的旧值判断，再减1。旧值非零为真，0为假。</a:t>
              </a:r>
            </a:p>
          </p:txBody>
        </p:sp>
        <p:sp>
          <p:nvSpPr>
            <p:cNvPr id="9" name="TextBox 9"/>
            <p:cNvSpPr/>
            <p:nvPr/>
          </p:nvSpPr>
          <p:spPr>
            <a:xfrm>
              <a:off x="828294" y="3008948"/>
              <a:ext cx="568775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进入循环体时，n 已经减过。假设开始 n = 3：</a:t>
              </a:r>
            </a:p>
          </p:txBody>
        </p:sp>
      </p:grpSp>
      <p:grpSp>
        <p:nvGrpSpPr>
          <p:cNvPr id="14" name="Group 14"/>
          <p:cNvGrpSpPr/>
          <p:nvPr/>
        </p:nvGrpSpPr>
        <p:grpSpPr>
          <a:xfrm>
            <a:off x="818388" y="3659505"/>
            <a:ext cx="7375017" cy="723329"/>
            <a:chOff x="818388" y="3659505"/>
            <a:chExt cx="7375017" cy="723329"/>
          </a:xfrm>
        </p:grpSpPr>
        <p:sp>
          <p:nvSpPr>
            <p:cNvPr id="29" name="TextBox 7"/>
            <p:cNvSpPr txBox="1"/>
            <p:nvPr/>
          </p:nvSpPr>
          <p:spPr>
            <a:xfrm>
              <a:off x="818388" y="3659505"/>
              <a:ext cx="737501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n 原来是 3：旧值 3 为真，n 变成 2，输出 a[2]。</a:t>
              </a:r>
              <a:br/>
              <a:r>
                <a:rPr lang="zh-CN" sz="1950" dirty="0">
                  <a:solidFill>
                    <a:srgbClr val="243447"/>
                  </a:solidFill>
                  <a:latin typeface="Consolas"/>
                  <a:ea typeface="Microsoft YaHei"/>
                  <a:cs typeface="Consolas"/>
                </a:rPr>
                <a:t>再走两轮，依次输出 a[1] 和 a[0]。旧值变成 0 时，循环才停。</a:t>
              </a:r>
            </a:p>
          </p:txBody>
        </p:sp>
      </p:grpSp>
      <p:grpSp>
        <p:nvGrpSpPr>
          <p:cNvPr id="17" name="Group 17"/>
          <p:cNvGrpSpPr/>
          <p:nvPr/>
        </p:nvGrpSpPr>
        <p:grpSpPr>
          <a:xfrm>
            <a:off x="818388" y="5374005"/>
            <a:ext cx="6446330" cy="723329"/>
            <a:chOff x="818388" y="5374005"/>
            <a:chExt cx="6446330" cy="723329"/>
          </a:xfrm>
        </p:grpSpPr>
        <p:sp>
          <p:nvSpPr>
            <p:cNvPr id="30" name="TextBox 8"/>
            <p:cNvSpPr txBox="1"/>
            <p:nvPr/>
          </p:nvSpPr>
          <p:spPr>
            <a:xfrm>
              <a:off x="818388" y="5374005"/>
              <a:ext cx="6446330"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别把它读成 --n：那会先减，再判断，很容易漏掉 a[0]。</a:t>
              </a:r>
              <a:br/>
              <a:r>
                <a:rPr lang="zh-CN" sz="1950" dirty="0">
                  <a:solidFill>
                    <a:srgbClr val="243447"/>
                  </a:solidFill>
                  <a:latin typeface="Consolas"/>
                  <a:ea typeface="Microsoft YaHei"/>
                  <a:cs typeface="Consolas"/>
                </a:rPr>
                <a:t>刚学时用上一页的 for 写法，更容易看清起点和终点。</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702945" y="212883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7" name="Line 27"/>
          <p:cNvSpPr/>
          <p:nvPr/>
        </p:nvSpPr>
        <p:spPr>
          <a:xfrm>
            <a:off x="838200" y="504767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8" name="Line 28"/>
          <p:cNvSpPr/>
          <p:nvPr/>
        </p:nvSpPr>
        <p:spPr>
          <a:xfrm>
            <a:off x="838200" y="34617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为什么教材里的数组还要多留一格？</a:t>
            </a:r>
          </a:p>
        </p:txBody>
      </p:sp>
      <p:grpSp>
        <p:nvGrpSpPr>
          <p:cNvPr id="16" name="Group 16"/>
          <p:cNvGrpSpPr/>
          <p:nvPr/>
        </p:nvGrpSpPr>
        <p:grpSpPr>
          <a:xfrm>
            <a:off x="829056" y="2139315"/>
            <a:ext cx="3507638" cy="2942844"/>
            <a:chOff x="829056" y="2139315"/>
            <a:chExt cx="3507638" cy="2942844"/>
          </a:xfrm>
        </p:grpSpPr>
        <p:sp>
          <p:nvSpPr>
            <p:cNvPr id="7" name="TextBox 7"/>
            <p:cNvSpPr txBox="1"/>
            <p:nvPr/>
          </p:nvSpPr>
          <p:spPr>
            <a:xfrm>
              <a:off x="829056" y="2139315"/>
              <a:ext cx="55138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do</a:t>
              </a:r>
              <a:r>
                <a:rPr lang="zh-CN" sz="1800" dirty="0">
                  <a:solidFill>
                    <a:schemeClr val="dk1"/>
                  </a:solidFill>
                  <a:latin typeface="Consolas"/>
                  <a:ea typeface="Microsoft YaHei"/>
                  <a:cs typeface="+mn-cs"/>
                </a:rPr>
                <a:t> {</a:t>
              </a:r>
            </a:p>
          </p:txBody>
        </p:sp>
        <p:sp>
          <p:nvSpPr>
            <p:cNvPr id="8" name="TextBox 8"/>
            <p:cNvSpPr txBox="1"/>
            <p:nvPr/>
          </p:nvSpPr>
          <p:spPr>
            <a:xfrm>
              <a:off x="829056" y="2463165"/>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tmp;</a:t>
              </a:r>
            </a:p>
          </p:txBody>
        </p:sp>
        <p:sp>
          <p:nvSpPr>
            <p:cNvPr id="9" name="TextBox 9"/>
            <p:cNvSpPr txBox="1"/>
            <p:nvPr/>
          </p:nvSpPr>
          <p:spPr>
            <a:xfrm>
              <a:off x="829056" y="2787015"/>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a[n] = tmp;</a:t>
              </a:r>
            </a:p>
          </p:txBody>
        </p:sp>
        <p:sp>
          <p:nvSpPr>
            <p:cNvPr id="10" name="TextBox 10"/>
            <p:cNvSpPr txBox="1"/>
            <p:nvPr/>
          </p:nvSpPr>
          <p:spPr>
            <a:xfrm>
              <a:off x="829056" y="3110865"/>
              <a:ext cx="108447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n++;</a:t>
              </a:r>
            </a:p>
          </p:txBody>
        </p:sp>
        <p:sp>
          <p:nvSpPr>
            <p:cNvPr id="11" name="TextBox 11"/>
            <p:cNvSpPr txBox="1"/>
            <p:nvPr/>
          </p:nvSpPr>
          <p:spPr>
            <a:xfrm>
              <a:off x="829056" y="3434715"/>
              <a:ext cx="255049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(tmp != 0);</a:t>
              </a:r>
            </a:p>
          </p:txBody>
        </p:sp>
        <p:sp>
          <p:nvSpPr>
            <p:cNvPr id="12" name="TextBox 12"/>
            <p:cNvSpPr txBox="1"/>
            <p:nvPr/>
          </p:nvSpPr>
          <p:spPr>
            <a:xfrm>
              <a:off x="829056" y="3758565"/>
              <a:ext cx="35076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n--; </a:t>
              </a:r>
              <a:r>
                <a:rPr lang="zh-CN" sz="1800" dirty="0">
                  <a:solidFill>
                    <a:srgbClr val="008000"/>
                  </a:solidFill>
                  <a:latin typeface="Consolas"/>
                  <a:ea typeface="Microsoft YaHei"/>
                  <a:cs typeface="+mn-cs"/>
                </a:rPr>
                <a:t>// 去掉结束符所占的一项</a:t>
              </a:r>
            </a:p>
          </p:txBody>
        </p:sp>
        <p:sp>
          <p:nvSpPr>
            <p:cNvPr id="13" name="TextBox 13"/>
            <p:cNvSpPr txBox="1"/>
            <p:nvPr/>
          </p:nvSpPr>
          <p:spPr>
            <a:xfrm>
              <a:off x="829056" y="4082415"/>
              <a:ext cx="1750847"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(n--) {</a:t>
              </a:r>
            </a:p>
          </p:txBody>
        </p:sp>
        <p:sp>
          <p:nvSpPr>
            <p:cNvPr id="14" name="TextBox 14"/>
            <p:cNvSpPr txBox="1"/>
            <p:nvPr/>
          </p:nvSpPr>
          <p:spPr>
            <a:xfrm>
              <a:off x="829056" y="4406265"/>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a[n] &lt;&lt; ' ';</a:t>
              </a:r>
            </a:p>
          </p:txBody>
        </p:sp>
        <p:sp>
          <p:nvSpPr>
            <p:cNvPr id="15" name="TextBox 15"/>
            <p:cNvSpPr txBox="1"/>
            <p:nvPr/>
          </p:nvSpPr>
          <p:spPr>
            <a:xfrm>
              <a:off x="829056" y="473011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19" name="Group 19"/>
          <p:cNvGrpSpPr/>
          <p:nvPr/>
        </p:nvGrpSpPr>
        <p:grpSpPr>
          <a:xfrm>
            <a:off x="6334506" y="2185416"/>
            <a:ext cx="3264789" cy="1808607"/>
            <a:chOff x="6334506" y="2185416"/>
            <a:chExt cx="3264789" cy="1808607"/>
          </a:xfrm>
        </p:grpSpPr>
        <p:sp>
          <p:nvSpPr>
            <p:cNvPr id="27" name="TextBox 7"/>
            <p:cNvSpPr txBox="1"/>
            <p:nvPr/>
          </p:nvSpPr>
          <p:spPr>
            <a:xfrm>
              <a:off x="6334506" y="2185416"/>
              <a:ext cx="3264789" cy="1808607"/>
            </a:xfrm>
            <a:prstGeom prst="rect">
              <a:avLst/>
            </a:prstGeom>
            <a:noFill/>
            <a:ln>
              <a:noFill/>
            </a:ln>
          </p:spPr>
          <p:txBody>
            <a:bodyPr wrap="none" lIns="0" tIns="0" rIns="0" bIns="0" anchor="t" anchorCtr="0">
              <a:spAutoFit/>
            </a:bodyPr>
            <a:lstStyle/>
            <a:p>
              <a:pPr algn="l">
                <a:lnSpc>
                  <a:spcPts val="2340"/>
                </a:lnSpc>
              </a:pPr>
              <a:r>
                <a:rPr lang="zh-CN" sz="1650" dirty="0">
                  <a:solidFill>
                    <a:srgbClr val="243447"/>
                  </a:solidFill>
                  <a:latin typeface="Consolas"/>
                  <a:ea typeface="Microsoft YaHei"/>
                  <a:cs typeface="Consolas"/>
                </a:rPr>
                <a:t>这份写法先存，再问是不是 0。</a:t>
              </a:r>
              <a:br/>
              <a:r>
                <a:rPr lang="zh-CN" sz="1650" dirty="0">
                  <a:solidFill>
                    <a:srgbClr val="243447"/>
                  </a:solidFill>
                  <a:latin typeface="Consolas"/>
                  <a:ea typeface="Microsoft YaHei"/>
                  <a:cs typeface="Consolas"/>
                </a:rPr>
                <a:t>所以结尾的 0 也占一个位置。</a:t>
              </a:r>
              <a:br/>
              <a:r>
                <a:rPr lang="zh-CN" sz="1650" dirty="0">
                  <a:solidFill>
                    <a:srgbClr val="243447"/>
                  </a:solidFill>
                  <a:latin typeface="Consolas"/>
                  <a:ea typeface="Microsoft YaHei"/>
                  <a:cs typeface="Consolas"/>
                </a:rPr>
                <a:t>输入 8、5、2、0 后，n 先到 4。</a:t>
              </a:r>
              <a:br/>
              <a:r>
                <a:rPr lang="zh-CN" sz="1650" dirty="0">
                  <a:solidFill>
                    <a:srgbClr val="243447"/>
                  </a:solidFill>
                  <a:latin typeface="Consolas"/>
                  <a:ea typeface="Microsoft YaHei"/>
                  <a:cs typeface="Consolas"/>
                </a:rPr>
                <a:t>用 n-- 扣掉哨兵，剩 3 项。</a:t>
              </a:r>
              <a:br/>
              <a:r>
                <a:rPr lang="zh-CN" sz="1650" dirty="0">
                  <a:solidFill>
                    <a:srgbClr val="243447"/>
                  </a:solidFill>
                  <a:latin typeface="Consolas"/>
                  <a:ea typeface="Microsoft YaHei"/>
                  <a:cs typeface="Consolas"/>
                </a:rPr>
                <a:t>若最多有 100 个有效数字，</a:t>
              </a:r>
              <a:br/>
              <a:r>
                <a:rPr lang="zh-CN" sz="1650" dirty="0">
                  <a:solidFill>
                    <a:srgbClr val="243447"/>
                  </a:solidFill>
                  <a:latin typeface="Consolas"/>
                  <a:ea typeface="Microsoft YaHei"/>
                  <a:cs typeface="Consolas"/>
                </a:rPr>
                <a:t>还得给那个 0 再留一格。</a:t>
              </a:r>
            </a:p>
          </p:txBody>
        </p:sp>
      </p:grpSp>
      <p:grpSp>
        <p:nvGrpSpPr>
          <p:cNvPr id="22" name="Group 22"/>
          <p:cNvGrpSpPr/>
          <p:nvPr/>
        </p:nvGrpSpPr>
        <p:grpSpPr>
          <a:xfrm>
            <a:off x="819912" y="5514975"/>
            <a:ext cx="6596634" cy="612267"/>
            <a:chOff x="819912" y="5514975"/>
            <a:chExt cx="6596634" cy="612267"/>
          </a:xfrm>
        </p:grpSpPr>
        <p:sp>
          <p:nvSpPr>
            <p:cNvPr id="28" name="TextBox 8"/>
            <p:cNvSpPr txBox="1"/>
            <p:nvPr/>
          </p:nvSpPr>
          <p:spPr>
            <a:xfrm>
              <a:off x="819912" y="5514975"/>
              <a:ext cx="6596634" cy="61226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a[100] 的下标只到 99，放第 101 项会越界。a[110] 留出了余量。</a:t>
              </a:r>
              <a:br/>
              <a:r>
                <a:rPr lang="zh-CN" sz="1650" dirty="0">
                  <a:solidFill>
                    <a:srgbClr val="243447"/>
                  </a:solidFill>
                  <a:latin typeface="Consolas"/>
                  <a:ea typeface="Microsoft YaHei"/>
                  <a:cs typeface="Consolas"/>
                </a:rPr>
                <a:t>这段代码和前面的“读到 0 就不存”都能做题，只是 n 的含义要讲清。</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705231" y="2148840"/>
            <a:ext cx="9525" cy="2846070"/>
          </a:xfrm>
          <a:custGeom>
            <a:avLst/>
            <a:gdLst/>
            <a:ahLst/>
            <a:cxnLst/>
            <a:rect l="l" t="t" r="r" b="b"/>
            <a:pathLst>
              <a:path w="9525" h="2846070">
                <a:moveTo>
                  <a:pt x="0" y="0"/>
                </a:moveTo>
                <a:lnTo>
                  <a:pt x="0" y="2846070"/>
                </a:lnTo>
              </a:path>
            </a:pathLst>
          </a:custGeom>
          <a:noFill/>
          <a:ln w="19050">
            <a:solidFill>
              <a:srgbClr val="244D87"/>
            </a:solidFill>
          </a:ln>
        </p:spPr>
      </p:sp>
      <p:sp>
        <p:nvSpPr>
          <p:cNvPr id="26" name="Line 26"/>
          <p:cNvSpPr/>
          <p:nvPr/>
        </p:nvSpPr>
        <p:spPr>
          <a:xfrm>
            <a:off x="838200" y="525322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算过的每一步，怎样留给后面查看？</a:t>
            </a:r>
          </a:p>
        </p:txBody>
      </p:sp>
      <p:grpSp>
        <p:nvGrpSpPr>
          <p:cNvPr id="9" name="Group 9"/>
          <p:cNvGrpSpPr/>
          <p:nvPr/>
        </p:nvGrpSpPr>
        <p:grpSpPr>
          <a:xfrm>
            <a:off x="818388" y="2135505"/>
            <a:ext cx="7201662" cy="723329"/>
            <a:chOff x="818388" y="2135505"/>
            <a:chExt cx="7201662" cy="723329"/>
          </a:xfrm>
        </p:grpSpPr>
        <p:sp>
          <p:nvSpPr>
            <p:cNvPr id="4" name="TextBox 4"/>
            <p:cNvSpPr txBox="1"/>
            <p:nvPr/>
          </p:nvSpPr>
          <p:spPr>
            <a:xfrm>
              <a:off x="818388" y="2135505"/>
              <a:ext cx="72016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前一道题把输入的数字存起来，等需要时再倒着读。</a:t>
              </a:r>
              <a:br/>
              <a:r>
                <a:rPr lang="zh-CN" sz="1950" dirty="0">
                  <a:solidFill>
                    <a:srgbClr val="243447"/>
                  </a:solidFill>
                  <a:latin typeface="Consolas"/>
                  <a:ea typeface="Microsoft YaHei"/>
                  <a:cs typeface="Consolas"/>
                </a:rPr>
                <a:t>这次数字是一边计算、一边变化的。只留当前值，前一步就丢了。</a:t>
              </a:r>
            </a:p>
          </p:txBody>
        </p:sp>
      </p:grpSp>
      <p:grpSp>
        <p:nvGrpSpPr>
          <p:cNvPr id="18" name="Group 18"/>
          <p:cNvGrpSpPr/>
          <p:nvPr/>
        </p:nvGrpSpPr>
        <p:grpSpPr>
          <a:xfrm>
            <a:off x="828294" y="3257550"/>
            <a:ext cx="9419082" cy="847153"/>
            <a:chOff x="828294" y="3257550"/>
            <a:chExt cx="9419082" cy="847153"/>
          </a:xfrm>
        </p:grpSpPr>
        <p:sp>
          <p:nvSpPr>
            <p:cNvPr id="10" name="TextBox 10"/>
            <p:cNvSpPr/>
            <p:nvPr/>
          </p:nvSpPr>
          <p:spPr>
            <a:xfrm>
              <a:off x="828294" y="3332798"/>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只保存当前值</a:t>
              </a:r>
            </a:p>
          </p:txBody>
        </p:sp>
        <p:sp>
          <p:nvSpPr>
            <p:cNvPr id="11" name="Rectangle 11"/>
            <p:cNvSpPr/>
            <p:nvPr/>
          </p:nvSpPr>
          <p:spPr>
            <a:xfrm>
              <a:off x="3352800" y="3257550"/>
              <a:ext cx="1428750" cy="704850"/>
            </a:xfrm>
            <a:prstGeom prst="rect">
              <a:avLst/>
            </a:prstGeom>
            <a:noFill/>
            <a:ln w="19050">
              <a:solidFill>
                <a:schemeClr val="accent1"/>
              </a:solidFill>
            </a:ln>
          </p:spPr>
        </p:sp>
        <p:sp>
          <p:nvSpPr>
            <p:cNvPr id="12" name="TextBox 12"/>
            <p:cNvSpPr/>
            <p:nvPr/>
          </p:nvSpPr>
          <p:spPr>
            <a:xfrm>
              <a:off x="3853529" y="343281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20</a:t>
              </a:r>
            </a:p>
          </p:txBody>
        </p:sp>
        <p:sp>
          <p:nvSpPr>
            <p:cNvPr id="13" name="TextBox 13"/>
            <p:cNvSpPr/>
            <p:nvPr/>
          </p:nvSpPr>
          <p:spPr>
            <a:xfrm>
              <a:off x="5082159" y="3432810"/>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4" name="Rectangle 14"/>
            <p:cNvSpPr/>
            <p:nvPr/>
          </p:nvSpPr>
          <p:spPr>
            <a:xfrm>
              <a:off x="5867400" y="3257550"/>
              <a:ext cx="1428750" cy="704850"/>
            </a:xfrm>
            <a:prstGeom prst="rect">
              <a:avLst/>
            </a:prstGeom>
            <a:noFill/>
            <a:ln w="19050">
              <a:solidFill>
                <a:schemeClr val="accent1"/>
              </a:solidFill>
            </a:ln>
          </p:spPr>
        </p:sp>
        <p:sp>
          <p:nvSpPr>
            <p:cNvPr id="15" name="TextBox 15"/>
            <p:cNvSpPr/>
            <p:nvPr/>
          </p:nvSpPr>
          <p:spPr>
            <a:xfrm>
              <a:off x="6368129" y="343281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10</a:t>
              </a:r>
            </a:p>
          </p:txBody>
        </p:sp>
        <p:sp>
          <p:nvSpPr>
            <p:cNvPr id="16" name="TextBox 16"/>
            <p:cNvSpPr/>
            <p:nvPr/>
          </p:nvSpPr>
          <p:spPr>
            <a:xfrm>
              <a:off x="7838694" y="3342322"/>
              <a:ext cx="214617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更新后，只剩10。</a:t>
              </a:r>
            </a:p>
          </p:txBody>
        </p:sp>
        <p:sp>
          <p:nvSpPr>
            <p:cNvPr id="17" name="TextBox 17"/>
            <p:cNvSpPr/>
            <p:nvPr/>
          </p:nvSpPr>
          <p:spPr>
            <a:xfrm>
              <a:off x="7838694" y="3723322"/>
              <a:ext cx="2408682"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原来的20被覆盖了。</a:t>
              </a:r>
            </a:p>
          </p:txBody>
        </p:sp>
      </p:grpSp>
      <p:grpSp>
        <p:nvGrpSpPr>
          <p:cNvPr id="27" name="Group 27"/>
          <p:cNvGrpSpPr/>
          <p:nvPr/>
        </p:nvGrpSpPr>
        <p:grpSpPr>
          <a:xfrm>
            <a:off x="828294" y="4591050"/>
            <a:ext cx="9655302" cy="590550"/>
            <a:chOff x="828294" y="4591050"/>
            <a:chExt cx="9655302" cy="590550"/>
          </a:xfrm>
        </p:grpSpPr>
        <p:sp>
          <p:nvSpPr>
            <p:cNvPr id="19" name="TextBox 19"/>
            <p:cNvSpPr/>
            <p:nvPr/>
          </p:nvSpPr>
          <p:spPr>
            <a:xfrm>
              <a:off x="828294" y="4732972"/>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更新前先记录</a:t>
              </a:r>
            </a:p>
          </p:txBody>
        </p:sp>
        <p:sp>
          <p:nvSpPr>
            <p:cNvPr id="20" name="Rectangle 20"/>
            <p:cNvSpPr/>
            <p:nvPr/>
          </p:nvSpPr>
          <p:spPr>
            <a:xfrm>
              <a:off x="3352800" y="4591050"/>
              <a:ext cx="3943350" cy="590550"/>
            </a:xfrm>
            <a:prstGeom prst="rect">
              <a:avLst/>
            </a:prstGeom>
            <a:noFill/>
            <a:ln w="19050">
              <a:solidFill>
                <a:schemeClr val="accent1"/>
              </a:solidFill>
            </a:ln>
          </p:spPr>
        </p:sp>
        <p:sp>
          <p:nvSpPr>
            <p:cNvPr id="21" name="Line 21"/>
            <p:cNvSpPr/>
            <p:nvPr/>
          </p:nvSpPr>
          <p:spPr>
            <a:xfrm>
              <a:off x="4667250" y="4591050"/>
              <a:ext cx="9525" cy="590550"/>
            </a:xfrm>
            <a:custGeom>
              <a:avLst/>
              <a:gdLst/>
              <a:ahLst/>
              <a:cxnLst/>
              <a:rect l="l" t="t" r="r" b="b"/>
              <a:pathLst>
                <a:path w="9525" h="590550">
                  <a:moveTo>
                    <a:pt x="0" y="0"/>
                  </a:moveTo>
                  <a:lnTo>
                    <a:pt x="0" y="590550"/>
                  </a:lnTo>
                </a:path>
              </a:pathLst>
            </a:custGeom>
            <a:noFill/>
            <a:ln w="9525">
              <a:solidFill>
                <a:schemeClr val="accent1"/>
              </a:solidFill>
            </a:ln>
          </p:spPr>
        </p:sp>
        <p:sp>
          <p:nvSpPr>
            <p:cNvPr id="22" name="Line 22"/>
            <p:cNvSpPr/>
            <p:nvPr/>
          </p:nvSpPr>
          <p:spPr>
            <a:xfrm>
              <a:off x="5981700" y="4591050"/>
              <a:ext cx="9525" cy="590550"/>
            </a:xfrm>
            <a:custGeom>
              <a:avLst/>
              <a:gdLst/>
              <a:ahLst/>
              <a:cxnLst/>
              <a:rect l="l" t="t" r="r" b="b"/>
              <a:pathLst>
                <a:path w="9525" h="590550">
                  <a:moveTo>
                    <a:pt x="0" y="0"/>
                  </a:moveTo>
                  <a:lnTo>
                    <a:pt x="0" y="590550"/>
                  </a:lnTo>
                </a:path>
              </a:pathLst>
            </a:custGeom>
            <a:noFill/>
            <a:ln w="9525">
              <a:solidFill>
                <a:schemeClr val="accent1"/>
              </a:solidFill>
            </a:ln>
          </p:spPr>
        </p:sp>
        <p:sp>
          <p:nvSpPr>
            <p:cNvPr id="23" name="TextBox 23"/>
            <p:cNvSpPr/>
            <p:nvPr/>
          </p:nvSpPr>
          <p:spPr>
            <a:xfrm>
              <a:off x="3855720" y="4771072"/>
              <a:ext cx="308610"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20</a:t>
              </a:r>
            </a:p>
          </p:txBody>
        </p:sp>
        <p:sp>
          <p:nvSpPr>
            <p:cNvPr id="24" name="TextBox 24"/>
            <p:cNvSpPr/>
            <p:nvPr/>
          </p:nvSpPr>
          <p:spPr>
            <a:xfrm>
              <a:off x="5170170" y="4771072"/>
              <a:ext cx="308610"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10</a:t>
              </a:r>
            </a:p>
          </p:txBody>
        </p:sp>
        <p:sp>
          <p:nvSpPr>
            <p:cNvPr id="25" name="TextBox 25"/>
            <p:cNvSpPr/>
            <p:nvPr/>
          </p:nvSpPr>
          <p:spPr>
            <a:xfrm>
              <a:off x="6556820" y="477107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a:t>
              </a:r>
            </a:p>
          </p:txBody>
        </p:sp>
        <p:sp>
          <p:nvSpPr>
            <p:cNvPr id="26" name="TextBox 26"/>
            <p:cNvSpPr/>
            <p:nvPr/>
          </p:nvSpPr>
          <p:spPr>
            <a:xfrm>
              <a:off x="7838694" y="4771072"/>
              <a:ext cx="264490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每一步都留在数组里。</a:t>
              </a:r>
            </a:p>
          </p:txBody>
        </p:sp>
      </p:grpSp>
      <p:grpSp>
        <p:nvGrpSpPr>
          <p:cNvPr id="30" name="Group 30"/>
          <p:cNvGrpSpPr/>
          <p:nvPr/>
        </p:nvGrpSpPr>
        <p:grpSpPr>
          <a:xfrm>
            <a:off x="818388" y="5609653"/>
            <a:ext cx="6706362" cy="723329"/>
            <a:chOff x="818388" y="5609653"/>
            <a:chExt cx="6706362" cy="723329"/>
          </a:xfrm>
        </p:grpSpPr>
        <p:sp>
          <p:nvSpPr>
            <p:cNvPr id="53" name="TextBox 10"/>
            <p:cNvSpPr txBox="1"/>
            <p:nvPr/>
          </p:nvSpPr>
          <p:spPr>
            <a:xfrm>
              <a:off x="818388" y="5609653"/>
              <a:ext cx="67063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办法还是数组：每算出一项，先记下来，再去算下一项。</a:t>
              </a:r>
              <a:br/>
              <a:r>
                <a:rPr lang="zh-CN" sz="1950" dirty="0">
                  <a:solidFill>
                    <a:srgbClr val="243447"/>
                  </a:solidFill>
                  <a:latin typeface="Consolas"/>
                  <a:ea typeface="Microsoft YaHei"/>
                  <a:cs typeface="Consolas"/>
                </a:rPr>
                <a:t>等走到终点，就能从最后一格往前读，输出完整的变化过程。</a:t>
              </a:r>
            </a:p>
          </p:txBody>
        </p:sp>
      </p:grpSp>
      <p:sp>
        <p:nvSpPr>
          <p:cNvPr id="50" name="Line 5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1" name="Line 51"/>
          <p:cNvSpPr/>
          <p:nvPr/>
        </p:nvSpPr>
        <p:spPr>
          <a:xfrm>
            <a:off x="838200" y="429215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2" name="Line 52"/>
          <p:cNvSpPr/>
          <p:nvPr/>
        </p:nvSpPr>
        <p:spPr>
          <a:xfrm>
            <a:off x="838200" y="30396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3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例题：冰雹猜想要我们记录什么？</a:t>
            </a:r>
          </a:p>
        </p:txBody>
      </p:sp>
      <p:grpSp>
        <p:nvGrpSpPr>
          <p:cNvPr id="9" name="Group 9"/>
          <p:cNvGrpSpPr/>
          <p:nvPr/>
        </p:nvGrpSpPr>
        <p:grpSpPr>
          <a:xfrm>
            <a:off x="818388" y="2125980"/>
            <a:ext cx="7201662" cy="723329"/>
            <a:chOff x="818388" y="2125980"/>
            <a:chExt cx="7201662" cy="723329"/>
          </a:xfrm>
        </p:grpSpPr>
        <p:sp>
          <p:nvSpPr>
            <p:cNvPr id="4" name="TextBox 4"/>
            <p:cNvSpPr txBox="1"/>
            <p:nvPr/>
          </p:nvSpPr>
          <p:spPr>
            <a:xfrm>
              <a:off x="818388" y="2125980"/>
              <a:ext cx="72016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给出一个正整数 n。它会按规则不断变化，直到 1。</a:t>
              </a:r>
              <a:br/>
              <a:r>
                <a:rPr lang="zh-CN" sz="1950" dirty="0">
                  <a:solidFill>
                    <a:srgbClr val="243447"/>
                  </a:solidFill>
                  <a:latin typeface="Consolas"/>
                  <a:ea typeface="Microsoft YaHei"/>
                  <a:cs typeface="Consolas"/>
                </a:rPr>
                <a:t>题目不只问最后得到什么，还要你把经历过的每个数字倒着输出。</a:t>
              </a:r>
            </a:p>
          </p:txBody>
        </p:sp>
      </p:grpSp>
      <p:grpSp>
        <p:nvGrpSpPr>
          <p:cNvPr id="13" name="Group 13"/>
          <p:cNvGrpSpPr/>
          <p:nvPr/>
        </p:nvGrpSpPr>
        <p:grpSpPr>
          <a:xfrm>
            <a:off x="818388" y="3402330"/>
            <a:ext cx="5926265" cy="723329"/>
            <a:chOff x="818388" y="3402330"/>
            <a:chExt cx="5926265" cy="723329"/>
          </a:xfrm>
        </p:grpSpPr>
        <p:sp>
          <p:nvSpPr>
            <p:cNvPr id="7" name="TextBox 7"/>
            <p:cNvSpPr txBox="1"/>
            <p:nvPr/>
          </p:nvSpPr>
          <p:spPr>
            <a:xfrm>
              <a:off x="818388" y="3402330"/>
              <a:ext cx="5926265"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当前数是偶数，就除以 2；是奇数，就乘 3 再加 1。</a:t>
              </a:r>
              <a:br/>
              <a:r>
                <a:rPr lang="zh-CN" sz="1950" dirty="0">
                  <a:solidFill>
                    <a:srgbClr val="243447"/>
                  </a:solidFill>
                  <a:latin typeface="Consolas"/>
                  <a:ea typeface="Microsoft YaHei"/>
                  <a:cs typeface="Consolas"/>
                </a:rPr>
                <a:t>到 1 才停，1 本身也得留下，别让它从答案里消失。</a:t>
              </a:r>
            </a:p>
          </p:txBody>
        </p:sp>
      </p:grpSp>
      <p:grpSp>
        <p:nvGrpSpPr>
          <p:cNvPr id="16" name="Group 16"/>
          <p:cNvGrpSpPr/>
          <p:nvPr/>
        </p:nvGrpSpPr>
        <p:grpSpPr>
          <a:xfrm>
            <a:off x="820674" y="4790122"/>
            <a:ext cx="6358890" cy="556260"/>
            <a:chOff x="820674" y="4790122"/>
            <a:chExt cx="6358890" cy="556260"/>
          </a:xfrm>
        </p:grpSpPr>
        <p:sp>
          <p:nvSpPr>
            <p:cNvPr id="8" name="TextBox 8"/>
            <p:cNvSpPr txBox="1"/>
            <p:nvPr/>
          </p:nvSpPr>
          <p:spPr>
            <a:xfrm>
              <a:off x="820674" y="4790122"/>
              <a:ext cx="6358890" cy="556260"/>
            </a:xfrm>
            <a:prstGeom prst="rect">
              <a:avLst/>
            </a:prstGeom>
            <a:noFill/>
            <a:ln>
              <a:noFill/>
            </a:ln>
          </p:spPr>
          <p:txBody>
            <a:bodyPr wrap="none" lIns="0" tIns="0" rIns="0" bIns="0" anchor="t" anchorCtr="0">
              <a:spAutoFit/>
            </a:bodyPr>
            <a:lstStyle/>
            <a:p>
              <a:pPr algn="l">
                <a:lnSpc>
                  <a:spcPts val="2070"/>
                </a:lnSpc>
              </a:pPr>
              <a:r>
                <a:rPr lang="zh-CN" sz="1500" dirty="0">
                  <a:solidFill>
                    <a:srgbClr val="243447"/>
                  </a:solidFill>
                  <a:latin typeface="Consolas"/>
                  <a:ea typeface="Microsoft YaHei"/>
                  <a:cs typeface="Consolas"/>
                </a:rPr>
                <a:t>例如从 20 出发，先写下 20，再算下一个。每一步都这样做。</a:t>
              </a:r>
              <a:br/>
              <a:r>
                <a:rPr lang="zh-CN" sz="1500" dirty="0">
                  <a:solidFill>
                    <a:srgbClr val="243447"/>
                  </a:solidFill>
                  <a:latin typeface="Consolas"/>
                  <a:ea typeface="Microsoft YaHei"/>
                  <a:cs typeface="Consolas"/>
                </a:rPr>
                <a:t>本题输入在 1～100 内，教材给出了序列长度的上界，可预留足够的位置。</a:t>
              </a:r>
            </a:p>
          </p:txBody>
        </p:sp>
      </p:grpSp>
      <p:grpSp>
        <p:nvGrpSpPr>
          <p:cNvPr id="18" name="Group 18"/>
          <p:cNvGrpSpPr/>
          <p:nvPr/>
        </p:nvGrpSpPr>
        <p:grpSpPr>
          <a:xfrm>
            <a:off x="829056" y="5863590"/>
            <a:ext cx="8325231" cy="352044"/>
            <a:chOff x="829056" y="5863590"/>
            <a:chExt cx="8325231" cy="352044"/>
          </a:xfrm>
        </p:grpSpPr>
        <p:sp>
          <p:nvSpPr>
            <p:cNvPr id="17" name="TextBox 17"/>
            <p:cNvSpPr/>
            <p:nvPr/>
          </p:nvSpPr>
          <p:spPr>
            <a:xfrm>
              <a:off x="829056" y="5863590"/>
              <a:ext cx="832523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本题只处理给定范围。验证有限输入，不能代替对所有正整数的一般性证明。</a:t>
              </a:r>
            </a:p>
          </p:txBody>
        </p:sp>
      </p:grpSp>
      <p:sp>
        <p:nvSpPr>
          <p:cNvPr id="26" name="Line 2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7" name="Line 27"/>
          <p:cNvSpPr/>
          <p:nvPr/>
        </p:nvSpPr>
        <p:spPr>
          <a:xfrm>
            <a:off x="838200" y="310934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8" name="Line 28"/>
          <p:cNvSpPr/>
          <p:nvPr/>
        </p:nvSpPr>
        <p:spPr>
          <a:xfrm>
            <a:off x="838200" y="566070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例题：冰雹猜想的输入和输出</a:t>
            </a:r>
          </a:p>
        </p:txBody>
      </p:sp>
      <p:grpSp>
        <p:nvGrpSpPr>
          <p:cNvPr id="10" name="Group 10"/>
          <p:cNvGrpSpPr/>
          <p:nvPr/>
        </p:nvGrpSpPr>
        <p:grpSpPr>
          <a:xfrm>
            <a:off x="818388" y="2125980"/>
            <a:ext cx="6867334" cy="1065276"/>
            <a:chOff x="818388" y="2125980"/>
            <a:chExt cx="6867334" cy="1065276"/>
          </a:xfrm>
        </p:grpSpPr>
        <p:sp>
          <p:nvSpPr>
            <p:cNvPr id="4" name="TextBox 4"/>
            <p:cNvSpPr txBox="1"/>
            <p:nvPr/>
          </p:nvSpPr>
          <p:spPr>
            <a:xfrm>
              <a:off x="818388" y="2125980"/>
              <a:ext cx="6867334"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输入只有一个整数 n，范围是 1～100。</a:t>
              </a:r>
              <a:br/>
              <a:r>
                <a:rPr lang="zh-CN" sz="1950" dirty="0">
                  <a:solidFill>
                    <a:srgbClr val="243447"/>
                  </a:solidFill>
                  <a:latin typeface="Consolas"/>
                  <a:ea typeface="Microsoft YaHei"/>
                  <a:cs typeface="Consolas"/>
                </a:rPr>
                <a:t>输出从 1 开始，把整个变化序列倒过来，用空格隔开。起点和</a:t>
              </a:r>
              <a:br/>
              <a:r>
                <a:rPr lang="zh-CN" sz="1950" dirty="0">
                  <a:solidFill>
                    <a:srgbClr val="243447"/>
                  </a:solidFill>
                  <a:latin typeface="Consolas"/>
                  <a:ea typeface="Microsoft YaHei"/>
                  <a:cs typeface="Consolas"/>
                </a:rPr>
                <a:t>终点都要出现。</a:t>
              </a:r>
            </a:p>
          </p:txBody>
        </p:sp>
      </p:grpSp>
      <p:grpSp>
        <p:nvGrpSpPr>
          <p:cNvPr id="14" name="Group 14"/>
          <p:cNvGrpSpPr/>
          <p:nvPr/>
        </p:nvGrpSpPr>
        <p:grpSpPr>
          <a:xfrm>
            <a:off x="818388" y="3745230"/>
            <a:ext cx="7313105" cy="723329"/>
            <a:chOff x="818388" y="3745230"/>
            <a:chExt cx="7313105" cy="723329"/>
          </a:xfrm>
        </p:grpSpPr>
        <p:sp>
          <p:nvSpPr>
            <p:cNvPr id="7" name="TextBox 7"/>
            <p:cNvSpPr txBox="1"/>
            <p:nvPr/>
          </p:nvSpPr>
          <p:spPr>
            <a:xfrm>
              <a:off x="818388" y="3745230"/>
              <a:ext cx="7313105"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输入 20，会走过 20、10、5、16、8、4、2、1。</a:t>
              </a:r>
              <a:br/>
              <a:r>
                <a:rPr lang="zh-CN" sz="1950" dirty="0">
                  <a:solidFill>
                    <a:srgbClr val="243447"/>
                  </a:solidFill>
                  <a:latin typeface="Consolas"/>
                  <a:ea typeface="Microsoft YaHei"/>
                  <a:cs typeface="Consolas"/>
                </a:rPr>
                <a:t>因此输出是 1 2 4 8 16 5 10 20。让我们先把这条路线走一遍。</a:t>
              </a:r>
            </a:p>
          </p:txBody>
        </p:sp>
      </p:grpSp>
      <p:grpSp>
        <p:nvGrpSpPr>
          <p:cNvPr id="16" name="Group 16"/>
          <p:cNvGrpSpPr/>
          <p:nvPr/>
        </p:nvGrpSpPr>
        <p:grpSpPr>
          <a:xfrm>
            <a:off x="828294" y="5152072"/>
            <a:ext cx="5203377" cy="381381"/>
            <a:chOff x="828294" y="5152072"/>
            <a:chExt cx="5203377" cy="381381"/>
          </a:xfrm>
        </p:grpSpPr>
        <p:sp>
          <p:nvSpPr>
            <p:cNvPr id="15" name="TextBox 15"/>
            <p:cNvSpPr/>
            <p:nvPr/>
          </p:nvSpPr>
          <p:spPr>
            <a:xfrm>
              <a:off x="828294" y="5152072"/>
              <a:ext cx="520337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再预测一个边界：输入1时，应该输出什么？</a:t>
              </a:r>
            </a:p>
          </p:txBody>
        </p:sp>
      </p:grpSp>
      <p:grpSp>
        <p:nvGrpSpPr>
          <p:cNvPr id="19" name="Group 19"/>
          <p:cNvGrpSpPr/>
          <p:nvPr/>
        </p:nvGrpSpPr>
        <p:grpSpPr>
          <a:xfrm>
            <a:off x="818388" y="5612130"/>
            <a:ext cx="4997577" cy="723329"/>
            <a:chOff x="818388" y="5612130"/>
            <a:chExt cx="4997577" cy="723329"/>
          </a:xfrm>
        </p:grpSpPr>
        <p:sp>
          <p:nvSpPr>
            <p:cNvPr id="9" name="TextBox 9"/>
            <p:cNvSpPr txBox="1"/>
            <p:nvPr/>
          </p:nvSpPr>
          <p:spPr>
            <a:xfrm>
              <a:off x="818388" y="5612130"/>
              <a:ext cx="499757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若输入就是 1，它既是起点，也是终点。</a:t>
              </a:r>
              <a:br/>
              <a:r>
                <a:rPr lang="zh-CN" sz="1950" dirty="0">
                  <a:solidFill>
                    <a:srgbClr val="243447"/>
                  </a:solidFill>
                  <a:latin typeface="Consolas"/>
                  <a:ea typeface="Microsoft YaHei"/>
                  <a:cs typeface="Consolas"/>
                </a:rPr>
                <a:t>循环可能一步都不走，但答案仍然要输出 1。</a:t>
              </a:r>
            </a:p>
          </p:txBody>
        </p:sp>
      </p:grpSp>
      <p:sp>
        <p:nvSpPr>
          <p:cNvPr id="28" name="Line 2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9" name="Line 29"/>
          <p:cNvSpPr/>
          <p:nvPr/>
        </p:nvSpPr>
        <p:spPr>
          <a:xfrm>
            <a:off x="838200" y="34570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0" name="Line 30"/>
          <p:cNvSpPr/>
          <p:nvPr/>
        </p:nvSpPr>
        <p:spPr>
          <a:xfrm>
            <a:off x="838200" y="498824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从 20 走到 1：每一步都要记住</a:t>
            </a:r>
          </a:p>
        </p:txBody>
      </p:sp>
      <p:grpSp>
        <p:nvGrpSpPr>
          <p:cNvPr id="19" name="Group 19"/>
          <p:cNvGrpSpPr/>
          <p:nvPr/>
        </p:nvGrpSpPr>
        <p:grpSpPr>
          <a:xfrm>
            <a:off x="828294" y="2113598"/>
            <a:ext cx="9944481" cy="1256728"/>
            <a:chOff x="828294" y="2113598"/>
            <a:chExt cx="9944481" cy="1256728"/>
          </a:xfrm>
        </p:grpSpPr>
        <p:sp>
          <p:nvSpPr>
            <p:cNvPr id="7" name="TextBox 7"/>
            <p:cNvSpPr/>
            <p:nvPr/>
          </p:nvSpPr>
          <p:spPr>
            <a:xfrm>
              <a:off x="828294" y="2113598"/>
              <a:ext cx="75086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教材示例：20和10都是偶数，各除以2。轮到5时，该换规则了。</a:t>
              </a:r>
            </a:p>
          </p:txBody>
        </p:sp>
        <p:sp>
          <p:nvSpPr>
            <p:cNvPr id="8" name="Rectangle 8"/>
            <p:cNvSpPr/>
            <p:nvPr/>
          </p:nvSpPr>
          <p:spPr>
            <a:xfrm>
              <a:off x="1238250" y="2705100"/>
              <a:ext cx="1619250" cy="638175"/>
            </a:xfrm>
            <a:prstGeom prst="roundRect">
              <a:avLst>
                <a:gd name="adj" fmla="val 11940"/>
              </a:avLst>
            </a:prstGeom>
            <a:noFill/>
            <a:ln w="19050">
              <a:solidFill>
                <a:schemeClr val="accent1"/>
              </a:solidFill>
            </a:ln>
          </p:spPr>
        </p:sp>
        <p:sp>
          <p:nvSpPr>
            <p:cNvPr id="9" name="Rectangle 9"/>
            <p:cNvSpPr/>
            <p:nvPr/>
          </p:nvSpPr>
          <p:spPr>
            <a:xfrm>
              <a:off x="3876675" y="2705100"/>
              <a:ext cx="1619250" cy="638175"/>
            </a:xfrm>
            <a:prstGeom prst="roundRect">
              <a:avLst>
                <a:gd name="adj" fmla="val 11940"/>
              </a:avLst>
            </a:prstGeom>
            <a:noFill/>
            <a:ln w="19050">
              <a:solidFill>
                <a:schemeClr val="accent1"/>
              </a:solidFill>
            </a:ln>
          </p:spPr>
        </p:sp>
        <p:sp>
          <p:nvSpPr>
            <p:cNvPr id="10" name="Rectangle 10"/>
            <p:cNvSpPr/>
            <p:nvPr/>
          </p:nvSpPr>
          <p:spPr>
            <a:xfrm>
              <a:off x="6515100" y="2705100"/>
              <a:ext cx="1619250" cy="638175"/>
            </a:xfrm>
            <a:prstGeom prst="roundRect">
              <a:avLst>
                <a:gd name="adj" fmla="val 11940"/>
              </a:avLst>
            </a:prstGeom>
            <a:noFill/>
            <a:ln w="19050">
              <a:solidFill>
                <a:schemeClr val="accent1"/>
              </a:solidFill>
            </a:ln>
          </p:spPr>
        </p:sp>
        <p:sp>
          <p:nvSpPr>
            <p:cNvPr id="11" name="Rectangle 11"/>
            <p:cNvSpPr/>
            <p:nvPr/>
          </p:nvSpPr>
          <p:spPr>
            <a:xfrm>
              <a:off x="9153525" y="2705100"/>
              <a:ext cx="1619250" cy="638175"/>
            </a:xfrm>
            <a:prstGeom prst="roundRect">
              <a:avLst>
                <a:gd name="adj" fmla="val 11940"/>
              </a:avLst>
            </a:prstGeom>
            <a:noFill/>
            <a:ln w="28575">
              <a:solidFill>
                <a:schemeClr val="accent2"/>
              </a:solidFill>
            </a:ln>
          </p:spPr>
        </p:sp>
        <p:sp>
          <p:nvSpPr>
            <p:cNvPr id="12" name="TextBox 12"/>
            <p:cNvSpPr/>
            <p:nvPr/>
          </p:nvSpPr>
          <p:spPr>
            <a:xfrm>
              <a:off x="1834229" y="284226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20</a:t>
              </a:r>
            </a:p>
          </p:txBody>
        </p:sp>
        <p:sp>
          <p:nvSpPr>
            <p:cNvPr id="13" name="TextBox 13"/>
            <p:cNvSpPr/>
            <p:nvPr/>
          </p:nvSpPr>
          <p:spPr>
            <a:xfrm>
              <a:off x="4472654" y="2842260"/>
              <a:ext cx="427292" cy="528066"/>
            </a:xfrm>
            <a:prstGeom prst="rect">
              <a:avLst/>
            </a:prstGeom>
            <a:noFill/>
            <a:ln>
              <a:noFill/>
            </a:ln>
          </p:spPr>
          <p:txBody>
            <a:bodyPr wrap="none" lIns="0" tIns="0" rIns="0" bIns="0" anchor="t" anchorCtr="0">
              <a:noAutofit/>
            </a:bodyPr>
            <a:lstStyle/>
            <a:p>
              <a:pPr algn="ctr"/>
              <a:r>
                <a:rPr lang="en-US" sz="2700" dirty="0">
                  <a:solidFill>
                    <a:srgbClr val="243447"/>
                  </a:solidFill>
                  <a:latin typeface="Consolas"/>
                  <a:ea typeface="Consolas"/>
                  <a:cs typeface="Consolas"/>
                </a:rPr>
                <a:t>10</a:t>
              </a:r>
            </a:p>
          </p:txBody>
        </p:sp>
        <p:sp>
          <p:nvSpPr>
            <p:cNvPr id="14" name="TextBox 14"/>
            <p:cNvSpPr/>
            <p:nvPr/>
          </p:nvSpPr>
          <p:spPr>
            <a:xfrm>
              <a:off x="7211092" y="2842260"/>
              <a:ext cx="227362" cy="528066"/>
            </a:xfrm>
            <a:prstGeom prst="rect">
              <a:avLst/>
            </a:prstGeom>
            <a:noFill/>
            <a:ln>
              <a:noFill/>
            </a:ln>
          </p:spPr>
          <p:txBody>
            <a:bodyPr wrap="none" lIns="0" tIns="0" rIns="95" bIns="0" anchor="t" anchorCtr="0">
              <a:noAutofit/>
            </a:bodyPr>
            <a:lstStyle/>
            <a:p>
              <a:pPr algn="ctr"/>
              <a:r>
                <a:rPr lang="en-US" sz="2700" dirty="0">
                  <a:solidFill>
                    <a:srgbClr val="243447"/>
                  </a:solidFill>
                  <a:latin typeface="Consolas"/>
                  <a:ea typeface="Consolas"/>
                  <a:cs typeface="Consolas"/>
                </a:rPr>
                <a:t>5</a:t>
              </a:r>
            </a:p>
          </p:txBody>
        </p:sp>
        <p:sp>
          <p:nvSpPr>
            <p:cNvPr id="15" name="TextBox 15"/>
            <p:cNvSpPr/>
            <p:nvPr/>
          </p:nvSpPr>
          <p:spPr>
            <a:xfrm>
              <a:off x="9749504" y="2842260"/>
              <a:ext cx="427292" cy="528066"/>
            </a:xfrm>
            <a:prstGeom prst="rect">
              <a:avLst/>
            </a:prstGeom>
            <a:noFill/>
            <a:ln>
              <a:noFill/>
            </a:ln>
          </p:spPr>
          <p:txBody>
            <a:bodyPr wrap="none" lIns="0" tIns="0" rIns="0" bIns="0" anchor="t" anchorCtr="0">
              <a:noAutofit/>
            </a:bodyPr>
            <a:lstStyle/>
            <a:p>
              <a:pPr algn="ctr"/>
              <a:r>
                <a:rPr lang="en-US" sz="2700" b="1" dirty="0">
                  <a:solidFill>
                    <a:srgbClr val="C00000"/>
                  </a:solidFill>
                  <a:latin typeface="Consolas"/>
                  <a:ea typeface="Consolas"/>
                  <a:cs typeface="Consolas"/>
                </a:rPr>
                <a:t>16</a:t>
              </a:r>
            </a:p>
          </p:txBody>
        </p:sp>
        <p:sp>
          <p:nvSpPr>
            <p:cNvPr id="16" name="TextBox 16"/>
            <p:cNvSpPr/>
            <p:nvPr/>
          </p:nvSpPr>
          <p:spPr>
            <a:xfrm>
              <a:off x="3167634" y="28327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7" name="TextBox 17"/>
            <p:cNvSpPr/>
            <p:nvPr/>
          </p:nvSpPr>
          <p:spPr>
            <a:xfrm>
              <a:off x="5806059" y="28327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8" name="TextBox 18"/>
            <p:cNvSpPr/>
            <p:nvPr/>
          </p:nvSpPr>
          <p:spPr>
            <a:xfrm>
              <a:off x="8444484" y="28327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35" name="Group 35"/>
          <p:cNvGrpSpPr/>
          <p:nvPr/>
        </p:nvGrpSpPr>
        <p:grpSpPr>
          <a:xfrm>
            <a:off x="828294" y="3856672"/>
            <a:ext cx="9420606" cy="1218629"/>
            <a:chOff x="828294" y="3856672"/>
            <a:chExt cx="9420606" cy="1218629"/>
          </a:xfrm>
        </p:grpSpPr>
        <p:sp>
          <p:nvSpPr>
            <p:cNvPr id="20" name="TextBox 20"/>
            <p:cNvSpPr/>
            <p:nvPr/>
          </p:nvSpPr>
          <p:spPr>
            <a:xfrm>
              <a:off x="828294" y="3856672"/>
              <a:ext cx="708257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5是奇数，按代码算 3 * 5 + 1，得到16。接着连续除以2：</a:t>
              </a:r>
            </a:p>
          </p:txBody>
        </p:sp>
        <p:sp>
          <p:nvSpPr>
            <p:cNvPr id="21" name="Ellipse 21"/>
            <p:cNvSpPr/>
            <p:nvPr/>
          </p:nvSpPr>
          <p:spPr>
            <a:xfrm>
              <a:off x="1371600" y="4410075"/>
              <a:ext cx="609600" cy="609600"/>
            </a:xfrm>
            <a:prstGeom prst="ellipse">
              <a:avLst/>
            </a:prstGeom>
            <a:noFill/>
            <a:ln w="19050">
              <a:solidFill>
                <a:schemeClr val="accent1"/>
              </a:solidFill>
            </a:ln>
          </p:spPr>
        </p:sp>
        <p:sp>
          <p:nvSpPr>
            <p:cNvPr id="22" name="Ellipse 22"/>
            <p:cNvSpPr/>
            <p:nvPr/>
          </p:nvSpPr>
          <p:spPr>
            <a:xfrm>
              <a:off x="3438525" y="4410075"/>
              <a:ext cx="609600" cy="609600"/>
            </a:xfrm>
            <a:prstGeom prst="ellipse">
              <a:avLst/>
            </a:prstGeom>
            <a:noFill/>
            <a:ln w="19050">
              <a:solidFill>
                <a:schemeClr val="accent1"/>
              </a:solidFill>
            </a:ln>
          </p:spPr>
        </p:sp>
        <p:sp>
          <p:nvSpPr>
            <p:cNvPr id="23" name="Ellipse 23"/>
            <p:cNvSpPr/>
            <p:nvPr/>
          </p:nvSpPr>
          <p:spPr>
            <a:xfrm>
              <a:off x="5505450" y="4410075"/>
              <a:ext cx="609600" cy="609600"/>
            </a:xfrm>
            <a:prstGeom prst="ellipse">
              <a:avLst/>
            </a:prstGeom>
            <a:noFill/>
            <a:ln w="19050">
              <a:solidFill>
                <a:schemeClr val="accent1"/>
              </a:solidFill>
            </a:ln>
          </p:spPr>
        </p:sp>
        <p:sp>
          <p:nvSpPr>
            <p:cNvPr id="24" name="Ellipse 24"/>
            <p:cNvSpPr/>
            <p:nvPr/>
          </p:nvSpPr>
          <p:spPr>
            <a:xfrm>
              <a:off x="7572375" y="4410075"/>
              <a:ext cx="609600" cy="609600"/>
            </a:xfrm>
            <a:prstGeom prst="ellipse">
              <a:avLst/>
            </a:prstGeom>
            <a:noFill/>
            <a:ln w="19050">
              <a:solidFill>
                <a:schemeClr val="accent1"/>
              </a:solidFill>
            </a:ln>
          </p:spPr>
        </p:sp>
        <p:sp>
          <p:nvSpPr>
            <p:cNvPr id="25" name="Ellipse 25"/>
            <p:cNvSpPr/>
            <p:nvPr/>
          </p:nvSpPr>
          <p:spPr>
            <a:xfrm>
              <a:off x="9639300" y="4410075"/>
              <a:ext cx="609600" cy="609600"/>
            </a:xfrm>
            <a:prstGeom prst="ellipse">
              <a:avLst/>
            </a:prstGeom>
            <a:noFill/>
            <a:ln w="28575">
              <a:solidFill>
                <a:schemeClr val="accent2"/>
              </a:solidFill>
            </a:ln>
          </p:spPr>
        </p:sp>
        <p:sp>
          <p:nvSpPr>
            <p:cNvPr id="26" name="TextBox 26"/>
            <p:cNvSpPr/>
            <p:nvPr/>
          </p:nvSpPr>
          <p:spPr>
            <a:xfrm>
              <a:off x="1522095" y="4599622"/>
              <a:ext cx="308610"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16</a:t>
              </a:r>
            </a:p>
          </p:txBody>
        </p:sp>
        <p:sp>
          <p:nvSpPr>
            <p:cNvPr id="27" name="TextBox 27"/>
            <p:cNvSpPr/>
            <p:nvPr/>
          </p:nvSpPr>
          <p:spPr>
            <a:xfrm>
              <a:off x="3661220" y="459962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8</a:t>
              </a:r>
            </a:p>
          </p:txBody>
        </p:sp>
        <p:sp>
          <p:nvSpPr>
            <p:cNvPr id="28" name="TextBox 28"/>
            <p:cNvSpPr/>
            <p:nvPr/>
          </p:nvSpPr>
          <p:spPr>
            <a:xfrm>
              <a:off x="5728144" y="459962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4</a:t>
              </a:r>
            </a:p>
          </p:txBody>
        </p:sp>
        <p:sp>
          <p:nvSpPr>
            <p:cNvPr id="29" name="TextBox 29"/>
            <p:cNvSpPr/>
            <p:nvPr/>
          </p:nvSpPr>
          <p:spPr>
            <a:xfrm>
              <a:off x="7795070" y="4599622"/>
              <a:ext cx="164211" cy="381381"/>
            </a:xfrm>
            <a:prstGeom prst="rect">
              <a:avLst/>
            </a:prstGeom>
            <a:noFill/>
            <a:ln>
              <a:noFill/>
            </a:ln>
          </p:spPr>
          <p:txBody>
            <a:bodyPr wrap="none" lIns="0" tIns="0" rIns="0" bIns="0" anchor="t" anchorCtr="0">
              <a:noAutofit/>
            </a:bodyPr>
            <a:lstStyle/>
            <a:p>
              <a:pPr algn="ctr"/>
              <a:r>
                <a:rPr lang="en-US" sz="1950" dirty="0">
                  <a:solidFill>
                    <a:srgbClr val="243447"/>
                  </a:solidFill>
                  <a:latin typeface="Consolas"/>
                  <a:ea typeface="Consolas"/>
                  <a:cs typeface="Consolas"/>
                </a:rPr>
                <a:t>2</a:t>
              </a:r>
            </a:p>
          </p:txBody>
        </p:sp>
        <p:sp>
          <p:nvSpPr>
            <p:cNvPr id="30" name="TextBox 30"/>
            <p:cNvSpPr/>
            <p:nvPr/>
          </p:nvSpPr>
          <p:spPr>
            <a:xfrm>
              <a:off x="9861995" y="4599622"/>
              <a:ext cx="164211" cy="381381"/>
            </a:xfrm>
            <a:prstGeom prst="rect">
              <a:avLst/>
            </a:prstGeom>
            <a:noFill/>
            <a:ln>
              <a:noFill/>
            </a:ln>
          </p:spPr>
          <p:txBody>
            <a:bodyPr wrap="none" lIns="0" tIns="0" rIns="0" bIns="0" anchor="t" anchorCtr="0">
              <a:noAutofit/>
            </a:bodyPr>
            <a:lstStyle/>
            <a:p>
              <a:pPr algn="ctr"/>
              <a:r>
                <a:rPr lang="en-US" sz="1950" b="1" dirty="0">
                  <a:solidFill>
                    <a:srgbClr val="C00000"/>
                  </a:solidFill>
                  <a:latin typeface="Consolas"/>
                  <a:ea typeface="Consolas"/>
                  <a:cs typeface="Consolas"/>
                </a:rPr>
                <a:t>1</a:t>
              </a:r>
            </a:p>
          </p:txBody>
        </p:sp>
        <p:sp>
          <p:nvSpPr>
            <p:cNvPr id="31" name="TextBox 31"/>
            <p:cNvSpPr/>
            <p:nvPr/>
          </p:nvSpPr>
          <p:spPr>
            <a:xfrm>
              <a:off x="2558034"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32" name="TextBox 32"/>
            <p:cNvSpPr/>
            <p:nvPr/>
          </p:nvSpPr>
          <p:spPr>
            <a:xfrm>
              <a:off x="4624959"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33" name="TextBox 33"/>
            <p:cNvSpPr/>
            <p:nvPr/>
          </p:nvSpPr>
          <p:spPr>
            <a:xfrm>
              <a:off x="6691884"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34" name="TextBox 34"/>
            <p:cNvSpPr/>
            <p:nvPr/>
          </p:nvSpPr>
          <p:spPr>
            <a:xfrm>
              <a:off x="8758809" y="4547235"/>
              <a:ext cx="412813"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38" name="Group 38"/>
          <p:cNvGrpSpPr/>
          <p:nvPr/>
        </p:nvGrpSpPr>
        <p:grpSpPr>
          <a:xfrm>
            <a:off x="818388" y="5440680"/>
            <a:ext cx="7461694" cy="723329"/>
            <a:chOff x="818388" y="5440680"/>
            <a:chExt cx="7461694" cy="723329"/>
          </a:xfrm>
        </p:grpSpPr>
        <p:sp>
          <p:nvSpPr>
            <p:cNvPr id="70" name="TextBox 8"/>
            <p:cNvSpPr txBox="1"/>
            <p:nvPr/>
          </p:nvSpPr>
          <p:spPr>
            <a:xfrm>
              <a:off x="818388" y="5440680"/>
              <a:ext cx="7461694"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20 走到 1，一共经历 8 个数；变化只有 7 次。别把两件事混了。</a:t>
              </a:r>
              <a:br/>
              <a:r>
                <a:rPr lang="zh-CN" sz="1950" dirty="0">
                  <a:solidFill>
                    <a:srgbClr val="243447"/>
                  </a:solidFill>
                  <a:latin typeface="Consolas"/>
                  <a:ea typeface="Microsoft YaHei"/>
                  <a:cs typeface="Consolas"/>
                </a:rPr>
                <a:t>倒着输出是 1 2 4 8 16 5 10 20，数一数，确实有 8 项。</a:t>
              </a:r>
            </a:p>
          </p:txBody>
        </p:sp>
      </p:grpSp>
      <p:sp>
        <p:nvSpPr>
          <p:cNvPr id="67" name="Line 6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8" name="Line 68"/>
          <p:cNvSpPr/>
          <p:nvPr/>
        </p:nvSpPr>
        <p:spPr>
          <a:xfrm>
            <a:off x="838200" y="359873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9" name="Line 69"/>
          <p:cNvSpPr/>
          <p:nvPr/>
        </p:nvSpPr>
        <p:spPr>
          <a:xfrm>
            <a:off x="838200" y="522274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35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3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先保存当前数，再计算下一个</a:t>
            </a:r>
          </a:p>
        </p:txBody>
      </p:sp>
      <p:grpSp>
        <p:nvGrpSpPr>
          <p:cNvPr id="9" name="Group 9"/>
          <p:cNvGrpSpPr/>
          <p:nvPr/>
        </p:nvGrpSpPr>
        <p:grpSpPr>
          <a:xfrm>
            <a:off x="819912" y="2190750"/>
            <a:ext cx="6188012" cy="612267"/>
            <a:chOff x="819912" y="2190750"/>
            <a:chExt cx="6188012" cy="612267"/>
          </a:xfrm>
        </p:grpSpPr>
        <p:sp>
          <p:nvSpPr>
            <p:cNvPr id="4" name="TextBox 4"/>
            <p:cNvSpPr txBox="1"/>
            <p:nvPr/>
          </p:nvSpPr>
          <p:spPr>
            <a:xfrm>
              <a:off x="819912" y="2190750"/>
              <a:ext cx="6188012" cy="61226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num 表示已经存下了几个数，n 是眼前正在变化的那个数。</a:t>
              </a:r>
              <a:br/>
              <a:r>
                <a:rPr lang="zh-CN" sz="1650" dirty="0">
                  <a:solidFill>
                    <a:srgbClr val="243447"/>
                  </a:solidFill>
                  <a:latin typeface="Consolas"/>
                  <a:ea typeface="Microsoft YaHei"/>
                  <a:cs typeface="Consolas"/>
                </a:rPr>
                <a:t>每轮先把 n 放进 a[num]，让 num 加 1，再按奇偶规则算新 n。</a:t>
              </a:r>
            </a:p>
          </p:txBody>
        </p:sp>
      </p:grpSp>
      <p:grpSp>
        <p:nvGrpSpPr>
          <p:cNvPr id="13" name="Group 13"/>
          <p:cNvGrpSpPr/>
          <p:nvPr/>
        </p:nvGrpSpPr>
        <p:grpSpPr>
          <a:xfrm>
            <a:off x="818388" y="3611880"/>
            <a:ext cx="6186297" cy="1065276"/>
            <a:chOff x="818388" y="3611880"/>
            <a:chExt cx="6186297" cy="1065276"/>
          </a:xfrm>
        </p:grpSpPr>
        <p:sp>
          <p:nvSpPr>
            <p:cNvPr id="7" name="TextBox 7"/>
            <p:cNvSpPr txBox="1"/>
            <p:nvPr/>
          </p:nvSpPr>
          <p:spPr>
            <a:xfrm>
              <a:off x="818388" y="3611880"/>
              <a:ext cx="618629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从 20 出发：先存 a[0] = 20，再算到 10。</a:t>
              </a:r>
              <a:br/>
              <a:r>
                <a:rPr lang="zh-CN" sz="1950" dirty="0">
                  <a:solidFill>
                    <a:srgbClr val="243447"/>
                  </a:solidFill>
                  <a:latin typeface="Consolas"/>
                  <a:ea typeface="Microsoft YaHei"/>
                  <a:cs typeface="Consolas"/>
                </a:rPr>
                <a:t>下一轮存 a[1] = 10，再算到 5。照这样走到 n = 1，</a:t>
              </a:r>
              <a:br/>
              <a:r>
                <a:rPr lang="zh-CN" sz="1950" dirty="0">
                  <a:solidFill>
                    <a:srgbClr val="243447"/>
                  </a:solidFill>
                  <a:latin typeface="Consolas"/>
                  <a:ea typeface="Microsoft YaHei"/>
                  <a:cs typeface="Consolas"/>
                </a:rPr>
                <a:t>循环就停。</a:t>
              </a:r>
            </a:p>
          </p:txBody>
        </p:sp>
      </p:grpSp>
      <p:grpSp>
        <p:nvGrpSpPr>
          <p:cNvPr id="16" name="Group 16"/>
          <p:cNvGrpSpPr/>
          <p:nvPr/>
        </p:nvGrpSpPr>
        <p:grpSpPr>
          <a:xfrm>
            <a:off x="818388" y="5228653"/>
            <a:ext cx="7597902" cy="723329"/>
            <a:chOff x="818388" y="5228653"/>
            <a:chExt cx="7597902" cy="723329"/>
          </a:xfrm>
        </p:grpSpPr>
        <p:sp>
          <p:nvSpPr>
            <p:cNvPr id="8" name="TextBox 8"/>
            <p:cNvSpPr txBox="1"/>
            <p:nvPr/>
          </p:nvSpPr>
          <p:spPr>
            <a:xfrm>
              <a:off x="818388" y="5228653"/>
              <a:ext cx="759790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停在 1 时，1 还没有进数组。循环后要再存一次，并让 num 加 1。</a:t>
              </a:r>
              <a:br/>
              <a:r>
                <a:rPr lang="zh-CN" sz="1950" dirty="0">
                  <a:solidFill>
                    <a:srgbClr val="243447"/>
                  </a:solidFill>
                  <a:latin typeface="Consolas"/>
                  <a:ea typeface="Microsoft YaHei"/>
                  <a:cs typeface="Consolas"/>
                </a:rPr>
                <a:t>这时 num 才是真正的项数；倒序读取从 num − 1 开始。</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25697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49714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77500" cy="469392"/>
          </a:xfrm>
          <a:prstGeom prst="rect">
            <a:avLst/>
          </a:prstGeom>
          <a:noFill/>
          <a:ln>
            <a:noFill/>
          </a:ln>
        </p:spPr>
        <p:txBody>
          <a:bodyPr wrap="none" lIns="0" tIns="3048" rIns="0" bIns="0" anchor="t" anchorCtr="0">
            <a:noAutofit/>
          </a:bodyPr>
          <a:lstStyle/>
          <a:p>
            <a:pPr algn="l"/>
            <a:r>
              <a:rPr lang="zh-CN" sz="2400" b="1" dirty="0">
                <a:solidFill>
                  <a:srgbClr val="244D87"/>
                </a:solidFill>
                <a:latin typeface="Microsoft YaHei"/>
                <a:ea typeface="Microsoft YaHei"/>
                <a:cs typeface="Microsoft YaHei"/>
              </a:rPr>
              <a:t>不知道会走多少步，数组该留多大？</a:t>
            </a:r>
          </a:p>
        </p:txBody>
      </p:sp>
      <p:grpSp>
        <p:nvGrpSpPr>
          <p:cNvPr id="9" name="Group 9"/>
          <p:cNvGrpSpPr/>
          <p:nvPr/>
        </p:nvGrpSpPr>
        <p:grpSpPr>
          <a:xfrm>
            <a:off x="826770" y="2157412"/>
            <a:ext cx="3634454" cy="906781"/>
            <a:chOff x="826770" y="2157412"/>
            <a:chExt cx="3634454" cy="906781"/>
          </a:xfrm>
        </p:grpSpPr>
        <p:sp>
          <p:nvSpPr>
            <p:cNvPr id="7" name="TextBox 7"/>
            <p:cNvSpPr txBox="1"/>
            <p:nvPr/>
          </p:nvSpPr>
          <p:spPr>
            <a:xfrm>
              <a:off x="826770" y="2157412"/>
              <a:ext cx="3634454" cy="440055"/>
            </a:xfrm>
            <a:prstGeom prst="rect">
              <a:avLst/>
            </a:prstGeom>
            <a:noFill/>
            <a:ln>
              <a:noFill/>
            </a:ln>
          </p:spPr>
          <p:txBody>
            <a:bodyPr wrap="square" lIns="0" tIns="0" rIns="0" bIns="0" anchor="t" anchorCtr="0">
              <a:spAutoFit/>
            </a:bodyPr>
            <a:lstStyle/>
            <a:p>
              <a:pPr algn="l"/>
              <a:r>
                <a:rPr lang="zh-CN" sz="2250" dirty="0">
                  <a:solidFill>
                    <a:srgbClr val="0000FF"/>
                  </a:solidFill>
                  <a:latin typeface="Consolas"/>
                  <a:ea typeface="Microsoft YaHei"/>
                  <a:cs typeface="+mn-cs"/>
                </a:rPr>
                <a:t>const int</a:t>
              </a:r>
              <a:r>
                <a:rPr lang="zh-CN" sz="2250" dirty="0">
                  <a:solidFill>
                    <a:schemeClr val="dk1"/>
                  </a:solidFill>
                  <a:latin typeface="Consolas"/>
                  <a:ea typeface="Microsoft YaHei"/>
                  <a:cs typeface="+mn-cs"/>
                </a:rPr>
                <a:t> MAXN = 205;</a:t>
              </a:r>
            </a:p>
          </p:txBody>
        </p:sp>
        <p:sp>
          <p:nvSpPr>
            <p:cNvPr id="8" name="TextBox 8"/>
            <p:cNvSpPr txBox="1"/>
            <p:nvPr/>
          </p:nvSpPr>
          <p:spPr>
            <a:xfrm>
              <a:off x="826770" y="2624138"/>
              <a:ext cx="3089415" cy="440055"/>
            </a:xfrm>
            <a:prstGeom prst="rect">
              <a:avLst/>
            </a:prstGeom>
            <a:noFill/>
            <a:ln>
              <a:noFill/>
            </a:ln>
          </p:spPr>
          <p:txBody>
            <a:bodyPr wrap="square" lIns="0" tIns="0" rIns="0" bIns="0" anchor="t" anchorCtr="0">
              <a:spAutoFit/>
            </a:bodyPr>
            <a:lstStyle/>
            <a:p>
              <a:pPr algn="l"/>
              <a:r>
                <a:rPr lang="zh-CN" sz="2250" dirty="0">
                  <a:solidFill>
                    <a:srgbClr val="0000FF"/>
                  </a:solidFill>
                  <a:latin typeface="Consolas"/>
                  <a:ea typeface="Microsoft YaHei"/>
                  <a:cs typeface="+mn-cs"/>
                </a:rPr>
                <a:t>long long</a:t>
              </a:r>
              <a:r>
                <a:rPr lang="zh-CN" sz="2250" dirty="0">
                  <a:solidFill>
                    <a:schemeClr val="dk1"/>
                  </a:solidFill>
                  <a:latin typeface="Consolas"/>
                  <a:ea typeface="Microsoft YaHei"/>
                  <a:cs typeface="+mn-cs"/>
                </a:rPr>
                <a:t> a[MAXN];</a:t>
              </a:r>
            </a:p>
          </p:txBody>
        </p:sp>
      </p:grpSp>
      <p:grpSp>
        <p:nvGrpSpPr>
          <p:cNvPr id="13" name="Group 13"/>
          <p:cNvGrpSpPr/>
          <p:nvPr/>
        </p:nvGrpSpPr>
        <p:grpSpPr>
          <a:xfrm>
            <a:off x="818388" y="3611880"/>
            <a:ext cx="7325487" cy="1065276"/>
            <a:chOff x="818388" y="3611880"/>
            <a:chExt cx="7325487" cy="1065276"/>
          </a:xfrm>
        </p:grpSpPr>
        <p:sp>
          <p:nvSpPr>
            <p:cNvPr id="26" name="TextBox 7"/>
            <p:cNvSpPr txBox="1"/>
            <p:nvPr/>
          </p:nvSpPr>
          <p:spPr>
            <a:xfrm>
              <a:off x="818388" y="3611880"/>
              <a:ext cx="732548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本题输入虽然只到 100，变化途中却可能走很多步。</a:t>
              </a:r>
              <a:br/>
              <a:r>
                <a:rPr lang="zh-CN" sz="1950" dirty="0">
                  <a:solidFill>
                    <a:srgbClr val="243447"/>
                  </a:solidFill>
                  <a:latin typeface="Consolas"/>
                  <a:ea typeface="Microsoft YaHei"/>
                  <a:cs typeface="Consolas"/>
                </a:rPr>
                <a:t>教材给出不超过 200 次变化的保证。连同起点，预留 205 格就够</a:t>
              </a:r>
              <a:br/>
              <a:r>
                <a:rPr lang="zh-CN" sz="1950" dirty="0">
                  <a:solidFill>
                    <a:srgbClr val="243447"/>
                  </a:solidFill>
                  <a:latin typeface="Consolas"/>
                  <a:ea typeface="Microsoft YaHei"/>
                  <a:cs typeface="Consolas"/>
                </a:rPr>
                <a:t>用了。</a:t>
              </a:r>
            </a:p>
          </p:txBody>
        </p:sp>
      </p:grpSp>
      <p:grpSp>
        <p:nvGrpSpPr>
          <p:cNvPr id="17" name="Group 17"/>
          <p:cNvGrpSpPr/>
          <p:nvPr/>
        </p:nvGrpSpPr>
        <p:grpSpPr>
          <a:xfrm>
            <a:off x="819912" y="5210175"/>
            <a:ext cx="6816662" cy="901827"/>
            <a:chOff x="819912" y="5210175"/>
            <a:chExt cx="6816662" cy="901827"/>
          </a:xfrm>
        </p:grpSpPr>
        <p:sp>
          <p:nvSpPr>
            <p:cNvPr id="27" name="TextBox 8"/>
            <p:cNvSpPr txBox="1"/>
            <p:nvPr/>
          </p:nvSpPr>
          <p:spPr>
            <a:xfrm>
              <a:off x="819912" y="5210175"/>
              <a:ext cx="6816662" cy="90182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前面见过的 int a[n] 是部分编译器支持的 VLA 扩展，并非标准 C++。</a:t>
              </a:r>
              <a:br/>
              <a:r>
                <a:rPr lang="zh-CN" sz="1650" dirty="0">
                  <a:solidFill>
                    <a:srgbClr val="243447"/>
                  </a:solidFill>
                  <a:latin typeface="Consolas"/>
                  <a:ea typeface="Microsoft YaHei"/>
                  <a:cs typeface="Consolas"/>
                </a:rPr>
                <a:t>这题需要的空间可以事先估算，所以用固定长度数组更稳当。</a:t>
              </a:r>
              <a:br/>
              <a:r>
                <a:rPr lang="zh-CN" sz="1650" dirty="0">
                  <a:solidFill>
                    <a:srgbClr val="243447"/>
                  </a:solidFill>
                  <a:latin typeface="Consolas"/>
                  <a:ea typeface="Microsoft YaHei"/>
                  <a:cs typeface="Consolas"/>
                </a:rPr>
                <a:t>别把“输入 n 不大”和“中途只会存 n 项”画等号。</a:t>
              </a:r>
            </a:p>
          </p:txBody>
        </p:sp>
      </p:grpSp>
      <p:sp>
        <p:nvSpPr>
          <p:cNvPr id="22" name="Line 2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3" name="Line 23"/>
          <p:cNvSpPr/>
          <p:nvPr/>
        </p:nvSpPr>
        <p:spPr>
          <a:xfrm>
            <a:off x="702945" y="2166938"/>
            <a:ext cx="9525" cy="790575"/>
          </a:xfrm>
          <a:custGeom>
            <a:avLst/>
            <a:gdLst/>
            <a:ahLst/>
            <a:cxnLst/>
            <a:rect l="l" t="t" r="r" b="b"/>
            <a:pathLst>
              <a:path w="9525" h="790575">
                <a:moveTo>
                  <a:pt x="0" y="0"/>
                </a:moveTo>
                <a:lnTo>
                  <a:pt x="0" y="790575"/>
                </a:lnTo>
              </a:path>
            </a:pathLst>
          </a:custGeom>
          <a:noFill/>
          <a:ln w="19050">
            <a:solidFill>
              <a:srgbClr val="244D87"/>
            </a:solidFill>
          </a:ln>
        </p:spPr>
      </p:sp>
      <p:sp>
        <p:nvSpPr>
          <p:cNvPr id="24" name="Line 24"/>
          <p:cNvSpPr/>
          <p:nvPr/>
        </p:nvSpPr>
        <p:spPr>
          <a:xfrm>
            <a:off x="838200" y="328202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49619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例题：用数组保存冰雹猜想的全过程</a:t>
            </a:r>
          </a:p>
        </p:txBody>
      </p:sp>
      <p:grpSp>
        <p:nvGrpSpPr>
          <p:cNvPr id="25" name="Group 25"/>
          <p:cNvGrpSpPr/>
          <p:nvPr/>
        </p:nvGrpSpPr>
        <p:grpSpPr>
          <a:xfrm>
            <a:off x="829056" y="2005965"/>
            <a:ext cx="5082692" cy="4238244"/>
            <a:chOff x="829056" y="2005965"/>
            <a:chExt cx="5082692" cy="4238244"/>
          </a:xfrm>
        </p:grpSpPr>
        <p:sp>
          <p:nvSpPr>
            <p:cNvPr id="7" name="TextBox 7"/>
            <p:cNvSpPr txBox="1"/>
            <p:nvPr/>
          </p:nvSpPr>
          <p:spPr>
            <a:xfrm>
              <a:off x="829056" y="2005965"/>
              <a:ext cx="2550490"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#include</a:t>
              </a:r>
              <a:r>
                <a:rPr lang="zh-CN" sz="1800" dirty="0">
                  <a:solidFill>
                    <a:schemeClr val="dk1"/>
                  </a:solidFill>
                  <a:latin typeface="Consolas"/>
                  <a:ea typeface="Microsoft YaHei"/>
                  <a:cs typeface="+mn-cs"/>
                </a:rPr>
                <a:t> &lt;iostream&gt;</a:t>
              </a:r>
            </a:p>
          </p:txBody>
        </p:sp>
        <p:sp>
          <p:nvSpPr>
            <p:cNvPr id="8" name="TextBox 8"/>
            <p:cNvSpPr txBox="1"/>
            <p:nvPr/>
          </p:nvSpPr>
          <p:spPr>
            <a:xfrm>
              <a:off x="829056" y="2234565"/>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using namespace</a:t>
              </a:r>
              <a:r>
                <a:rPr lang="zh-CN" sz="1800" dirty="0">
                  <a:solidFill>
                    <a:schemeClr val="dk1"/>
                  </a:solidFill>
                  <a:latin typeface="Consolas"/>
                  <a:ea typeface="Microsoft YaHei"/>
                  <a:cs typeface="+mn-cs"/>
                </a:rPr>
                <a:t> std;</a:t>
              </a:r>
            </a:p>
          </p:txBody>
        </p:sp>
        <p:sp>
          <p:nvSpPr>
            <p:cNvPr id="9" name="TextBox 9"/>
            <p:cNvSpPr txBox="1"/>
            <p:nvPr/>
          </p:nvSpPr>
          <p:spPr>
            <a:xfrm>
              <a:off x="829056" y="2463165"/>
              <a:ext cx="2907563"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const int</a:t>
              </a:r>
              <a:r>
                <a:rPr lang="zh-CN" sz="1800" dirty="0">
                  <a:solidFill>
                    <a:schemeClr val="dk1"/>
                  </a:solidFill>
                  <a:latin typeface="Consolas"/>
                  <a:ea typeface="Microsoft YaHei"/>
                  <a:cs typeface="+mn-cs"/>
                </a:rPr>
                <a:t> MAXN = 205;</a:t>
              </a:r>
            </a:p>
          </p:txBody>
        </p:sp>
        <p:sp>
          <p:nvSpPr>
            <p:cNvPr id="10" name="TextBox 10"/>
            <p:cNvSpPr txBox="1"/>
            <p:nvPr/>
          </p:nvSpPr>
          <p:spPr>
            <a:xfrm>
              <a:off x="829056" y="2691765"/>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p>
          </p:txBody>
        </p:sp>
        <p:sp>
          <p:nvSpPr>
            <p:cNvPr id="11" name="TextBox 11"/>
            <p:cNvSpPr txBox="1"/>
            <p:nvPr/>
          </p:nvSpPr>
          <p:spPr>
            <a:xfrm>
              <a:off x="829056" y="2920365"/>
              <a:ext cx="341048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long long</a:t>
              </a:r>
              <a:r>
                <a:rPr lang="zh-CN" sz="1800" dirty="0">
                  <a:solidFill>
                    <a:schemeClr val="dk1"/>
                  </a:solidFill>
                  <a:latin typeface="Consolas"/>
                  <a:ea typeface="Microsoft YaHei"/>
                  <a:cs typeface="+mn-cs"/>
                </a:rPr>
                <a:t> n, a[MAXN];</a:t>
              </a:r>
            </a:p>
          </p:txBody>
        </p:sp>
        <p:sp>
          <p:nvSpPr>
            <p:cNvPr id="12" name="TextBox 12"/>
            <p:cNvSpPr txBox="1"/>
            <p:nvPr/>
          </p:nvSpPr>
          <p:spPr>
            <a:xfrm>
              <a:off x="829056" y="314896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num = 0;</a:t>
              </a:r>
            </a:p>
          </p:txBody>
        </p:sp>
        <p:sp>
          <p:nvSpPr>
            <p:cNvPr id="13" name="TextBox 13"/>
            <p:cNvSpPr txBox="1"/>
            <p:nvPr/>
          </p:nvSpPr>
          <p:spPr>
            <a:xfrm>
              <a:off x="829056" y="3377565"/>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n;</a:t>
              </a:r>
            </a:p>
          </p:txBody>
        </p:sp>
        <p:sp>
          <p:nvSpPr>
            <p:cNvPr id="14" name="TextBox 14"/>
            <p:cNvSpPr txBox="1"/>
            <p:nvPr/>
          </p:nvSpPr>
          <p:spPr>
            <a:xfrm>
              <a:off x="829056" y="3606165"/>
              <a:ext cx="268376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(n != 1) {</a:t>
              </a:r>
            </a:p>
          </p:txBody>
        </p:sp>
        <p:sp>
          <p:nvSpPr>
            <p:cNvPr id="15" name="TextBox 15"/>
            <p:cNvSpPr txBox="1"/>
            <p:nvPr/>
          </p:nvSpPr>
          <p:spPr>
            <a:xfrm>
              <a:off x="829056" y="3834765"/>
              <a:ext cx="255049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a[num] = n;</a:t>
              </a:r>
            </a:p>
          </p:txBody>
        </p:sp>
        <p:sp>
          <p:nvSpPr>
            <p:cNvPr id="16" name="TextBox 16"/>
            <p:cNvSpPr txBox="1"/>
            <p:nvPr/>
          </p:nvSpPr>
          <p:spPr>
            <a:xfrm>
              <a:off x="829056" y="4063365"/>
              <a:ext cx="188412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num++;</a:t>
              </a:r>
            </a:p>
          </p:txBody>
        </p:sp>
        <p:sp>
          <p:nvSpPr>
            <p:cNvPr id="17" name="TextBox 17"/>
            <p:cNvSpPr txBox="1"/>
            <p:nvPr/>
          </p:nvSpPr>
          <p:spPr>
            <a:xfrm>
              <a:off x="829056" y="4291965"/>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(n % 2 == 0) n /= 2;</a:t>
              </a:r>
            </a:p>
          </p:txBody>
        </p:sp>
        <p:sp>
          <p:nvSpPr>
            <p:cNvPr id="18" name="TextBox 18"/>
            <p:cNvSpPr txBox="1"/>
            <p:nvPr/>
          </p:nvSpPr>
          <p:spPr>
            <a:xfrm>
              <a:off x="829056" y="4520565"/>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else</a:t>
              </a:r>
              <a:r>
                <a:rPr lang="zh-CN" sz="1800" dirty="0">
                  <a:solidFill>
                    <a:schemeClr val="dk1"/>
                  </a:solidFill>
                  <a:latin typeface="Consolas"/>
                  <a:ea typeface="Microsoft YaHei"/>
                  <a:cs typeface="+mn-cs"/>
                </a:rPr>
                <a:t> n = 3 * n + 1;</a:t>
              </a:r>
            </a:p>
          </p:txBody>
        </p:sp>
        <p:sp>
          <p:nvSpPr>
            <p:cNvPr id="19" name="TextBox 19"/>
            <p:cNvSpPr txBox="1"/>
            <p:nvPr/>
          </p:nvSpPr>
          <p:spPr>
            <a:xfrm>
              <a:off x="829056" y="4749165"/>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20" name="TextBox 20"/>
            <p:cNvSpPr txBox="1"/>
            <p:nvPr/>
          </p:nvSpPr>
          <p:spPr>
            <a:xfrm>
              <a:off x="829056" y="4977765"/>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a[num] = 1;</a:t>
              </a:r>
            </a:p>
          </p:txBody>
        </p:sp>
        <p:sp>
          <p:nvSpPr>
            <p:cNvPr id="21" name="TextBox 21"/>
            <p:cNvSpPr txBox="1"/>
            <p:nvPr/>
          </p:nvSpPr>
          <p:spPr>
            <a:xfrm>
              <a:off x="829056" y="5206365"/>
              <a:ext cx="135102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num++;</a:t>
              </a:r>
            </a:p>
          </p:txBody>
        </p:sp>
        <p:sp>
          <p:nvSpPr>
            <p:cNvPr id="22" name="TextBox 22"/>
            <p:cNvSpPr txBox="1"/>
            <p:nvPr/>
          </p:nvSpPr>
          <p:spPr>
            <a:xfrm>
              <a:off x="829056" y="5434965"/>
              <a:ext cx="508269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num - 1; i &gt;= 0; i--)</a:t>
              </a:r>
            </a:p>
          </p:txBody>
        </p:sp>
        <p:sp>
          <p:nvSpPr>
            <p:cNvPr id="23" name="TextBox 23"/>
            <p:cNvSpPr txBox="1"/>
            <p:nvPr/>
          </p:nvSpPr>
          <p:spPr>
            <a:xfrm>
              <a:off x="829056" y="5663565"/>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a[i] &lt;&lt; ' ';</a:t>
              </a:r>
            </a:p>
          </p:txBody>
        </p:sp>
        <p:sp>
          <p:nvSpPr>
            <p:cNvPr id="24" name="TextBox 24"/>
            <p:cNvSpPr txBox="1"/>
            <p:nvPr/>
          </p:nvSpPr>
          <p:spPr>
            <a:xfrm>
              <a:off x="829056" y="5892165"/>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 }</a:t>
              </a:r>
            </a:p>
          </p:txBody>
        </p:sp>
      </p:grpSp>
      <p:grpSp>
        <p:nvGrpSpPr>
          <p:cNvPr id="28" name="Group 28"/>
          <p:cNvGrpSpPr/>
          <p:nvPr/>
        </p:nvGrpSpPr>
        <p:grpSpPr>
          <a:xfrm>
            <a:off x="8116062" y="2204466"/>
            <a:ext cx="2520887" cy="1214247"/>
            <a:chOff x="8116062" y="2204466"/>
            <a:chExt cx="2520887" cy="1214247"/>
          </a:xfrm>
        </p:grpSpPr>
        <p:sp>
          <p:nvSpPr>
            <p:cNvPr id="34" name="TextBox 7"/>
            <p:cNvSpPr txBox="1"/>
            <p:nvPr/>
          </p:nvSpPr>
          <p:spPr>
            <a:xfrm>
              <a:off x="8116062" y="2204466"/>
              <a:ext cx="2520887" cy="1214247"/>
            </a:xfrm>
            <a:prstGeom prst="rect">
              <a:avLst/>
            </a:prstGeom>
            <a:noFill/>
            <a:ln>
              <a:noFill/>
            </a:ln>
          </p:spPr>
          <p:txBody>
            <a:bodyPr wrap="none" lIns="0" tIns="0" rIns="0" bIns="0" anchor="t" anchorCtr="0">
              <a:spAutoFit/>
            </a:bodyPr>
            <a:lstStyle/>
            <a:p>
              <a:pPr algn="l">
                <a:lnSpc>
                  <a:spcPts val="2340"/>
                </a:lnSpc>
              </a:pPr>
              <a:r>
                <a:rPr lang="zh-CN" sz="1650" dirty="0">
                  <a:solidFill>
                    <a:srgbClr val="243447"/>
                  </a:solidFill>
                  <a:latin typeface="Consolas"/>
                  <a:ea typeface="Microsoft YaHei"/>
                  <a:cs typeface="Consolas"/>
                </a:rPr>
                <a:t>num 从 0 开始。</a:t>
              </a:r>
              <a:br/>
              <a:r>
                <a:rPr lang="zh-CN" sz="1650" dirty="0">
                  <a:solidFill>
                    <a:srgbClr val="243447"/>
                  </a:solidFill>
                  <a:latin typeface="Consolas"/>
                  <a:ea typeface="Microsoft YaHei"/>
                  <a:cs typeface="Consolas"/>
                </a:rPr>
                <a:t>每存一项，就加 1。</a:t>
              </a:r>
              <a:br/>
              <a:r>
                <a:rPr lang="zh-CN" sz="1650" dirty="0">
                  <a:solidFill>
                    <a:srgbClr val="243447"/>
                  </a:solidFill>
                  <a:latin typeface="Consolas"/>
                  <a:ea typeface="Microsoft YaHei"/>
                  <a:cs typeface="Consolas"/>
                </a:rPr>
                <a:t>停在 1 时，别漏存它。</a:t>
              </a:r>
              <a:br/>
              <a:r>
                <a:rPr lang="zh-CN" sz="1650" dirty="0">
                  <a:solidFill>
                    <a:srgbClr val="243447"/>
                  </a:solidFill>
                  <a:latin typeface="Consolas"/>
                  <a:ea typeface="Microsoft YaHei"/>
                  <a:cs typeface="Consolas"/>
                </a:rPr>
                <a:t>倒着读，从 num − 1 起。</a:t>
              </a:r>
            </a:p>
          </p:txBody>
        </p:sp>
      </p:grpSp>
      <p:grpSp>
        <p:nvGrpSpPr>
          <p:cNvPr id="31" name="Group 31"/>
          <p:cNvGrpSpPr/>
          <p:nvPr/>
        </p:nvGrpSpPr>
        <p:grpSpPr>
          <a:xfrm>
            <a:off x="8116824" y="4803458"/>
            <a:ext cx="2110740" cy="1104900"/>
            <a:chOff x="8116824" y="4803458"/>
            <a:chExt cx="2110740" cy="1104900"/>
          </a:xfrm>
        </p:grpSpPr>
        <p:sp>
          <p:nvSpPr>
            <p:cNvPr id="35" name="TextBox 8"/>
            <p:cNvSpPr txBox="1"/>
            <p:nvPr/>
          </p:nvSpPr>
          <p:spPr>
            <a:xfrm>
              <a:off x="8116824" y="4803458"/>
              <a:ext cx="2110740" cy="1104900"/>
            </a:xfrm>
            <a:prstGeom prst="rect">
              <a:avLst/>
            </a:prstGeom>
            <a:noFill/>
            <a:ln>
              <a:noFill/>
            </a:ln>
          </p:spPr>
          <p:txBody>
            <a:bodyPr wrap="none" lIns="0" tIns="0" rIns="0" bIns="0" anchor="t" anchorCtr="0">
              <a:spAutoFit/>
            </a:bodyPr>
            <a:lstStyle/>
            <a:p>
              <a:pPr algn="l">
                <a:lnSpc>
                  <a:spcPts val="2130"/>
                </a:lnSpc>
              </a:pPr>
              <a:r>
                <a:rPr lang="zh-CN" sz="1500" dirty="0">
                  <a:solidFill>
                    <a:srgbClr val="243447"/>
                  </a:solidFill>
                  <a:latin typeface="Consolas"/>
                  <a:ea typeface="Microsoft YaHei"/>
                  <a:cs typeface="Consolas"/>
                </a:rPr>
                <a:t>输入 1，仍能输出 1。</a:t>
              </a:r>
              <a:br/>
              <a:r>
                <a:rPr lang="zh-CN" sz="1500" dirty="0">
                  <a:solidFill>
                    <a:srgbClr val="243447"/>
                  </a:solidFill>
                  <a:latin typeface="Consolas"/>
                  <a:ea typeface="Microsoft YaHei"/>
                  <a:cs typeface="Consolas"/>
                </a:rPr>
                <a:t>输入 20，共有 8 项。</a:t>
              </a:r>
              <a:br/>
              <a:r>
                <a:rPr lang="zh-CN" sz="1500" dirty="0">
                  <a:solidFill>
                    <a:srgbClr val="243447"/>
                  </a:solidFill>
                  <a:latin typeface="Consolas"/>
                  <a:ea typeface="Microsoft YaHei"/>
                  <a:cs typeface="Consolas"/>
                </a:rPr>
                <a:t>盯住何时存、何时加、</a:t>
              </a:r>
              <a:br/>
              <a:r>
                <a:rPr lang="zh-CN" sz="1500" dirty="0">
                  <a:solidFill>
                    <a:srgbClr val="243447"/>
                  </a:solidFill>
                  <a:latin typeface="Consolas"/>
                  <a:ea typeface="Microsoft YaHei"/>
                  <a:cs typeface="Consolas"/>
                </a:rPr>
                <a:t>何时停，思路就不会散。</a:t>
              </a:r>
            </a:p>
          </p:txBody>
        </p:sp>
      </p:grpSp>
      <p:sp>
        <p:nvSpPr>
          <p:cNvPr id="32"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3" name="Line 12"/>
          <p:cNvSpPr/>
          <p:nvPr/>
        </p:nvSpPr>
        <p:spPr>
          <a:xfrm>
            <a:off x="705231" y="2015490"/>
            <a:ext cx="9525" cy="4141470"/>
          </a:xfrm>
          <a:custGeom>
            <a:avLst/>
            <a:gdLst/>
            <a:ahLst/>
            <a:cxnLst/>
            <a:rect l="l" t="t" r="r" b="b"/>
            <a:pathLst>
              <a:path w="9525" h="4141470">
                <a:moveTo>
                  <a:pt x="0" y="0"/>
                </a:moveTo>
                <a:lnTo>
                  <a:pt x="0" y="414147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5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35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两个边界：起点就是 1，途中数值又很大</a:t>
            </a:r>
          </a:p>
        </p:txBody>
      </p:sp>
      <p:grpSp>
        <p:nvGrpSpPr>
          <p:cNvPr id="9" name="Group 9"/>
          <p:cNvGrpSpPr/>
          <p:nvPr/>
        </p:nvGrpSpPr>
        <p:grpSpPr>
          <a:xfrm>
            <a:off x="817626" y="2149792"/>
            <a:ext cx="6624828" cy="667321"/>
            <a:chOff x="817626" y="2149792"/>
            <a:chExt cx="6624828" cy="667321"/>
          </a:xfrm>
        </p:grpSpPr>
        <p:sp>
          <p:nvSpPr>
            <p:cNvPr id="4" name="TextBox 4"/>
            <p:cNvSpPr txBox="1"/>
            <p:nvPr/>
          </p:nvSpPr>
          <p:spPr>
            <a:xfrm>
              <a:off x="817626" y="2149792"/>
              <a:ext cx="6624828" cy="667321"/>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输入 1 时，while 一次也不进。</a:t>
              </a:r>
              <a:br/>
              <a:r>
                <a:rPr lang="zh-CN" sz="1800" dirty="0">
                  <a:solidFill>
                    <a:srgbClr val="243447"/>
                  </a:solidFill>
                  <a:latin typeface="Consolas"/>
                  <a:ea typeface="Microsoft YaHei"/>
                  <a:cs typeface="Consolas"/>
                </a:rPr>
                <a:t>但循环后会存 a[0] = 1，再把 num 变成 1，所以答案仍是 1。</a:t>
              </a:r>
            </a:p>
          </p:txBody>
        </p:sp>
      </p:grpSp>
      <p:grpSp>
        <p:nvGrpSpPr>
          <p:cNvPr id="13" name="Group 13"/>
          <p:cNvGrpSpPr/>
          <p:nvPr/>
        </p:nvGrpSpPr>
        <p:grpSpPr>
          <a:xfrm>
            <a:off x="816864" y="3598545"/>
            <a:ext cx="9603867" cy="1065276"/>
            <a:chOff x="816864" y="3598545"/>
            <a:chExt cx="9603867" cy="1065276"/>
          </a:xfrm>
        </p:grpSpPr>
        <p:sp>
          <p:nvSpPr>
            <p:cNvPr id="7" name="TextBox 7"/>
            <p:cNvSpPr txBox="1"/>
            <p:nvPr/>
          </p:nvSpPr>
          <p:spPr>
            <a:xfrm>
              <a:off x="816864" y="3598545"/>
              <a:ext cx="960386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输入虽不大，中途的数字却可能突然冲高。</a:t>
              </a:r>
              <a:br/>
              <a:r>
                <a:rPr lang="zh-CN" sz="1950" dirty="0">
                  <a:solidFill>
                    <a:srgbClr val="243447"/>
                  </a:solidFill>
                  <a:latin typeface="Consolas"/>
                  <a:ea typeface="Microsoft YaHei"/>
                  <a:cs typeface="Consolas"/>
                </a:rPr>
                <a:t>例如从 27 出发，会遇到 9232，整个序列有 112 项。数组容量和数值类型，都要留得</a:t>
              </a:r>
              <a:br/>
              <a:r>
                <a:rPr lang="zh-CN" sz="1950" dirty="0">
                  <a:solidFill>
                    <a:srgbClr val="243447"/>
                  </a:solidFill>
                  <a:latin typeface="Consolas"/>
                  <a:ea typeface="Microsoft YaHei"/>
                  <a:cs typeface="Consolas"/>
                </a:rPr>
                <a:t>住。</a:t>
              </a:r>
            </a:p>
          </p:txBody>
        </p:sp>
      </p:grpSp>
      <p:grpSp>
        <p:nvGrpSpPr>
          <p:cNvPr id="16" name="Group 16"/>
          <p:cNvGrpSpPr/>
          <p:nvPr/>
        </p:nvGrpSpPr>
        <p:grpSpPr>
          <a:xfrm>
            <a:off x="818388" y="5295328"/>
            <a:ext cx="8687562" cy="723329"/>
            <a:chOff x="818388" y="5295328"/>
            <a:chExt cx="8687562" cy="723329"/>
          </a:xfrm>
        </p:grpSpPr>
        <p:sp>
          <p:nvSpPr>
            <p:cNvPr id="8" name="TextBox 8"/>
            <p:cNvSpPr txBox="1"/>
            <p:nvPr/>
          </p:nvSpPr>
          <p:spPr>
            <a:xfrm>
              <a:off x="818388" y="5295328"/>
              <a:ext cx="86875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做这类题，别只盯输入上限。还要问：会产生多少项？中间最大的数能有多大？</a:t>
              </a:r>
              <a:br/>
              <a:r>
                <a:rPr lang="zh-CN" sz="1950" dirty="0">
                  <a:solidFill>
                    <a:srgbClr val="243447"/>
                  </a:solidFill>
                  <a:latin typeface="Consolas"/>
                  <a:ea typeface="Microsoft YaHei"/>
                  <a:cs typeface="Consolas"/>
                </a:rPr>
                <a:t>题目保证变了，容量和类型也得跟着重新检查。</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25488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0095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数组不只记数字，还能记“在不在”</a:t>
            </a:r>
          </a:p>
        </p:txBody>
      </p:sp>
      <p:grpSp>
        <p:nvGrpSpPr>
          <p:cNvPr id="9" name="Group 9"/>
          <p:cNvGrpSpPr/>
          <p:nvPr/>
        </p:nvGrpSpPr>
        <p:grpSpPr>
          <a:xfrm>
            <a:off x="818388" y="2125980"/>
            <a:ext cx="7003542" cy="723329"/>
            <a:chOff x="818388" y="2125980"/>
            <a:chExt cx="7003542" cy="723329"/>
          </a:xfrm>
        </p:grpSpPr>
        <p:sp>
          <p:nvSpPr>
            <p:cNvPr id="4" name="TextBox 4"/>
            <p:cNvSpPr txBox="1"/>
            <p:nvPr/>
          </p:nvSpPr>
          <p:spPr>
            <a:xfrm>
              <a:off x="818388" y="2125980"/>
              <a:ext cx="700354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前面的数组装的是分数、可爱值或变化过程。</a:t>
              </a:r>
              <a:br/>
              <a:r>
                <a:rPr lang="zh-CN" sz="1950" dirty="0">
                  <a:solidFill>
                    <a:srgbClr val="243447"/>
                  </a:solidFill>
                  <a:latin typeface="Consolas"/>
                  <a:ea typeface="Microsoft YaHei"/>
                  <a:cs typeface="Consolas"/>
                </a:rPr>
                <a:t>这次只需记录每个位置的状态：0 表示还在，1 表示已经移走。</a:t>
              </a:r>
            </a:p>
          </p:txBody>
        </p:sp>
      </p:grpSp>
      <p:grpSp>
        <p:nvGrpSpPr>
          <p:cNvPr id="28" name="Group 28"/>
          <p:cNvGrpSpPr/>
          <p:nvPr/>
        </p:nvGrpSpPr>
        <p:grpSpPr>
          <a:xfrm>
            <a:off x="828294" y="3285172"/>
            <a:ext cx="10411206" cy="1549337"/>
            <a:chOff x="828294" y="3285172"/>
            <a:chExt cx="10411206" cy="1549337"/>
          </a:xfrm>
        </p:grpSpPr>
        <p:sp>
          <p:nvSpPr>
            <p:cNvPr id="10" name="TextBox 10"/>
            <p:cNvSpPr/>
            <p:nvPr/>
          </p:nvSpPr>
          <p:spPr>
            <a:xfrm>
              <a:off x="828294" y="32851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座位编号</a:t>
              </a:r>
            </a:p>
          </p:txBody>
        </p:sp>
        <p:sp>
          <p:nvSpPr>
            <p:cNvPr id="11" name="TextBox 11"/>
            <p:cNvSpPr/>
            <p:nvPr/>
          </p:nvSpPr>
          <p:spPr>
            <a:xfrm>
              <a:off x="33143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2" name="TextBox 12"/>
            <p:cNvSpPr/>
            <p:nvPr/>
          </p:nvSpPr>
          <p:spPr>
            <a:xfrm>
              <a:off x="50288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3" name="TextBox 13"/>
            <p:cNvSpPr/>
            <p:nvPr/>
          </p:nvSpPr>
          <p:spPr>
            <a:xfrm>
              <a:off x="67433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4" name="TextBox 14"/>
            <p:cNvSpPr/>
            <p:nvPr/>
          </p:nvSpPr>
          <p:spPr>
            <a:xfrm>
              <a:off x="84578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5" name="TextBox 15"/>
            <p:cNvSpPr/>
            <p:nvPr/>
          </p:nvSpPr>
          <p:spPr>
            <a:xfrm>
              <a:off x="10172319" y="3285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16" name="Rectangle 16"/>
            <p:cNvSpPr/>
            <p:nvPr/>
          </p:nvSpPr>
          <p:spPr>
            <a:xfrm>
              <a:off x="2667000" y="3714750"/>
              <a:ext cx="8572500" cy="638175"/>
            </a:xfrm>
            <a:prstGeom prst="rect">
              <a:avLst/>
            </a:prstGeom>
            <a:noFill/>
            <a:ln w="19050">
              <a:solidFill>
                <a:schemeClr val="accent1"/>
              </a:solidFill>
            </a:ln>
          </p:spPr>
        </p:sp>
        <p:sp>
          <p:nvSpPr>
            <p:cNvPr id="17" name="Line 17"/>
            <p:cNvSpPr/>
            <p:nvPr/>
          </p:nvSpPr>
          <p:spPr>
            <a:xfrm>
              <a:off x="43815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18" name="Line 18"/>
            <p:cNvSpPr/>
            <p:nvPr/>
          </p:nvSpPr>
          <p:spPr>
            <a:xfrm>
              <a:off x="60960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19" name="Line 19"/>
            <p:cNvSpPr/>
            <p:nvPr/>
          </p:nvSpPr>
          <p:spPr>
            <a:xfrm>
              <a:off x="78105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20" name="Line 20"/>
            <p:cNvSpPr/>
            <p:nvPr/>
          </p:nvSpPr>
          <p:spPr>
            <a:xfrm>
              <a:off x="9525000" y="3714750"/>
              <a:ext cx="9525" cy="638175"/>
            </a:xfrm>
            <a:custGeom>
              <a:avLst/>
              <a:gdLst/>
              <a:ahLst/>
              <a:cxnLst/>
              <a:rect l="l" t="t" r="r" b="b"/>
              <a:pathLst>
                <a:path w="9525" h="638175">
                  <a:moveTo>
                    <a:pt x="0" y="0"/>
                  </a:moveTo>
                  <a:lnTo>
                    <a:pt x="0" y="638175"/>
                  </a:lnTo>
                </a:path>
              </a:pathLst>
            </a:custGeom>
            <a:noFill/>
            <a:ln w="9525">
              <a:solidFill>
                <a:schemeClr val="accent1"/>
              </a:solidFill>
            </a:ln>
          </p:spPr>
        </p:sp>
        <p:sp>
          <p:nvSpPr>
            <p:cNvPr id="21" name="TextBox 21"/>
            <p:cNvSpPr/>
            <p:nvPr/>
          </p:nvSpPr>
          <p:spPr>
            <a:xfrm>
              <a:off x="828294" y="391382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记录的状态</a:t>
              </a:r>
            </a:p>
          </p:txBody>
        </p:sp>
        <p:sp>
          <p:nvSpPr>
            <p:cNvPr id="22" name="TextBox 22"/>
            <p:cNvSpPr/>
            <p:nvPr/>
          </p:nvSpPr>
          <p:spPr>
            <a:xfrm>
              <a:off x="3314319" y="39233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3" name="TextBox 23"/>
            <p:cNvSpPr/>
            <p:nvPr/>
          </p:nvSpPr>
          <p:spPr>
            <a:xfrm>
              <a:off x="5028819" y="39233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24" name="TextBox 24"/>
            <p:cNvSpPr/>
            <p:nvPr/>
          </p:nvSpPr>
          <p:spPr>
            <a:xfrm>
              <a:off x="6743319" y="39233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5" name="TextBox 25"/>
            <p:cNvSpPr/>
            <p:nvPr/>
          </p:nvSpPr>
          <p:spPr>
            <a:xfrm>
              <a:off x="8457819" y="39233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1</a:t>
              </a:r>
            </a:p>
          </p:txBody>
        </p:sp>
        <p:sp>
          <p:nvSpPr>
            <p:cNvPr id="26" name="TextBox 26"/>
            <p:cNvSpPr/>
            <p:nvPr/>
          </p:nvSpPr>
          <p:spPr>
            <a:xfrm>
              <a:off x="10172319" y="39233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7" name="TextBox 27"/>
            <p:cNvSpPr/>
            <p:nvPr/>
          </p:nvSpPr>
          <p:spPr>
            <a:xfrm>
              <a:off x="829056" y="4482465"/>
              <a:ext cx="848500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2号、4号座位的人已离开。“1”是约定的标记，不是在数这个座位有几个人。</a:t>
              </a:r>
            </a:p>
          </p:txBody>
        </p:sp>
      </p:grpSp>
      <p:grpSp>
        <p:nvGrpSpPr>
          <p:cNvPr id="32" name="Group 32"/>
          <p:cNvGrpSpPr/>
          <p:nvPr/>
        </p:nvGrpSpPr>
        <p:grpSpPr>
          <a:xfrm>
            <a:off x="818388" y="5161978"/>
            <a:ext cx="8266557" cy="723329"/>
            <a:chOff x="818388" y="5161978"/>
            <a:chExt cx="8266557" cy="723329"/>
          </a:xfrm>
        </p:grpSpPr>
        <p:sp>
          <p:nvSpPr>
            <p:cNvPr id="8" name="TextBox 8"/>
            <p:cNvSpPr txBox="1"/>
            <p:nvPr/>
          </p:nvSpPr>
          <p:spPr>
            <a:xfrm>
              <a:off x="818388" y="5161978"/>
              <a:ext cx="826655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数组里只放 0 或 1，却能回答“这个位置还在吗”。</a:t>
              </a:r>
              <a:br/>
              <a:r>
                <a:rPr lang="zh-CN" sz="1950" dirty="0">
                  <a:solidFill>
                    <a:srgbClr val="243447"/>
                  </a:solidFill>
                  <a:latin typeface="Consolas"/>
                  <a:ea typeface="Microsoft YaHei"/>
                  <a:cs typeface="Consolas"/>
                </a:rPr>
                <a:t>先把所有位置标成 0；每处理一段，就把那段改成 1。最后再数剩下的 0。</a:t>
              </a:r>
            </a:p>
          </p:txBody>
        </p:sp>
      </p:grpSp>
      <p:sp>
        <p:nvSpPr>
          <p:cNvPr id="55" name="Line 5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6" name="Line 56"/>
          <p:cNvSpPr/>
          <p:nvPr/>
        </p:nvSpPr>
        <p:spPr>
          <a:xfrm>
            <a:off x="838200" y="303314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7" name="Line 57"/>
          <p:cNvSpPr/>
          <p:nvPr/>
        </p:nvSpPr>
        <p:spPr>
          <a:xfrm>
            <a:off x="838200" y="49406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35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3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例题：校门外的树，最后还剩几棵？</a:t>
            </a:r>
          </a:p>
        </p:txBody>
      </p:sp>
      <p:grpSp>
        <p:nvGrpSpPr>
          <p:cNvPr id="9" name="Group 9"/>
          <p:cNvGrpSpPr/>
          <p:nvPr/>
        </p:nvGrpSpPr>
        <p:grpSpPr>
          <a:xfrm>
            <a:off x="818388" y="2106930"/>
            <a:ext cx="7275957" cy="1065276"/>
            <a:chOff x="818388" y="2106930"/>
            <a:chExt cx="7275957" cy="1065276"/>
          </a:xfrm>
        </p:grpSpPr>
        <p:sp>
          <p:nvSpPr>
            <p:cNvPr id="4" name="TextBox 4"/>
            <p:cNvSpPr txBox="1"/>
            <p:nvPr/>
          </p:nvSpPr>
          <p:spPr>
            <a:xfrm>
              <a:off x="818388" y="2106930"/>
              <a:ext cx="7275957"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校门外有一条长 L 米的路。每隔 1 米种一棵，路的两端也有树。</a:t>
              </a:r>
              <a:br/>
              <a:r>
                <a:rPr lang="zh-CN" sz="1950" dirty="0">
                  <a:solidFill>
                    <a:srgbClr val="243447"/>
                  </a:solidFill>
                  <a:latin typeface="Consolas"/>
                  <a:ea typeface="Microsoft YaHei"/>
                  <a:cs typeface="Consolas"/>
                </a:rPr>
                <a:t>后来要在若干段路上施工；每段路两端和中间的树都会移走。</a:t>
              </a:r>
              <a:br/>
              <a:r>
                <a:rPr lang="zh-CN" sz="1950" dirty="0">
                  <a:solidFill>
                    <a:srgbClr val="243447"/>
                  </a:solidFill>
                  <a:latin typeface="Consolas"/>
                  <a:ea typeface="Microsoft YaHei"/>
                  <a:cs typeface="Consolas"/>
                </a:rPr>
                <a:t>题目要问：所有施工都结束后，原来的树还剩多少棵？</a:t>
              </a:r>
            </a:p>
          </p:txBody>
        </p:sp>
      </p:grpSp>
      <p:grpSp>
        <p:nvGrpSpPr>
          <p:cNvPr id="30" name="Group 30"/>
          <p:cNvGrpSpPr/>
          <p:nvPr/>
        </p:nvGrpSpPr>
        <p:grpSpPr>
          <a:xfrm>
            <a:off x="829056" y="3825240"/>
            <a:ext cx="10055066" cy="1143953"/>
            <a:chOff x="829056" y="3825240"/>
            <a:chExt cx="10055066" cy="1143953"/>
          </a:xfrm>
        </p:grpSpPr>
        <p:sp>
          <p:nvSpPr>
            <p:cNvPr id="10" name="TextBox 10"/>
            <p:cNvSpPr/>
            <p:nvPr/>
          </p:nvSpPr>
          <p:spPr>
            <a:xfrm>
              <a:off x="829056" y="3825240"/>
              <a:ext cx="1933956"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教学示意：L = 8</a:t>
              </a:r>
            </a:p>
          </p:txBody>
        </p:sp>
        <p:sp>
          <p:nvSpPr>
            <p:cNvPr id="11" name="Line 11"/>
            <p:cNvSpPr/>
            <p:nvPr/>
          </p:nvSpPr>
          <p:spPr>
            <a:xfrm>
              <a:off x="1257300" y="4400550"/>
              <a:ext cx="9525000" cy="9525"/>
            </a:xfrm>
            <a:custGeom>
              <a:avLst/>
              <a:gdLst/>
              <a:ahLst/>
              <a:cxnLst/>
              <a:rect l="l" t="t" r="r" b="b"/>
              <a:pathLst>
                <a:path w="9525000" h="9525">
                  <a:moveTo>
                    <a:pt x="0" y="0"/>
                  </a:moveTo>
                  <a:lnTo>
                    <a:pt x="9525000" y="0"/>
                  </a:lnTo>
                </a:path>
              </a:pathLst>
            </a:custGeom>
            <a:noFill/>
            <a:ln w="28575">
              <a:solidFill>
                <a:schemeClr val="accent1"/>
              </a:solidFill>
            </a:ln>
          </p:spPr>
        </p:sp>
        <p:sp>
          <p:nvSpPr>
            <p:cNvPr id="12" name="Ellipse 12"/>
            <p:cNvSpPr/>
            <p:nvPr/>
          </p:nvSpPr>
          <p:spPr>
            <a:xfrm>
              <a:off x="1209675" y="4352925"/>
              <a:ext cx="95250" cy="95250"/>
            </a:xfrm>
            <a:prstGeom prst="ellipse">
              <a:avLst/>
            </a:prstGeom>
            <a:solidFill>
              <a:schemeClr val="accent1"/>
            </a:solidFill>
            <a:ln>
              <a:noFill/>
            </a:ln>
          </p:spPr>
        </p:sp>
        <p:sp>
          <p:nvSpPr>
            <p:cNvPr id="13" name="Ellipse 13"/>
            <p:cNvSpPr/>
            <p:nvPr/>
          </p:nvSpPr>
          <p:spPr>
            <a:xfrm>
              <a:off x="2400300" y="4352925"/>
              <a:ext cx="95250" cy="95250"/>
            </a:xfrm>
            <a:prstGeom prst="ellipse">
              <a:avLst/>
            </a:prstGeom>
            <a:solidFill>
              <a:schemeClr val="accent1"/>
            </a:solidFill>
            <a:ln>
              <a:noFill/>
            </a:ln>
          </p:spPr>
        </p:sp>
        <p:sp>
          <p:nvSpPr>
            <p:cNvPr id="14" name="Ellipse 14"/>
            <p:cNvSpPr/>
            <p:nvPr/>
          </p:nvSpPr>
          <p:spPr>
            <a:xfrm>
              <a:off x="3590925" y="4352925"/>
              <a:ext cx="95250" cy="95250"/>
            </a:xfrm>
            <a:prstGeom prst="ellipse">
              <a:avLst/>
            </a:prstGeom>
            <a:solidFill>
              <a:schemeClr val="accent1"/>
            </a:solidFill>
            <a:ln>
              <a:noFill/>
            </a:ln>
          </p:spPr>
        </p:sp>
        <p:sp>
          <p:nvSpPr>
            <p:cNvPr id="15" name="Ellipse 15"/>
            <p:cNvSpPr/>
            <p:nvPr/>
          </p:nvSpPr>
          <p:spPr>
            <a:xfrm>
              <a:off x="4781550" y="4352925"/>
              <a:ext cx="95250" cy="95250"/>
            </a:xfrm>
            <a:prstGeom prst="ellipse">
              <a:avLst/>
            </a:prstGeom>
            <a:solidFill>
              <a:schemeClr val="accent1"/>
            </a:solidFill>
            <a:ln>
              <a:noFill/>
            </a:ln>
          </p:spPr>
        </p:sp>
        <p:sp>
          <p:nvSpPr>
            <p:cNvPr id="16" name="Ellipse 16"/>
            <p:cNvSpPr/>
            <p:nvPr/>
          </p:nvSpPr>
          <p:spPr>
            <a:xfrm>
              <a:off x="5972175" y="4352925"/>
              <a:ext cx="95250" cy="95250"/>
            </a:xfrm>
            <a:prstGeom prst="ellipse">
              <a:avLst/>
            </a:prstGeom>
            <a:solidFill>
              <a:schemeClr val="accent1"/>
            </a:solidFill>
            <a:ln>
              <a:noFill/>
            </a:ln>
          </p:spPr>
        </p:sp>
        <p:sp>
          <p:nvSpPr>
            <p:cNvPr id="17" name="Ellipse 17"/>
            <p:cNvSpPr/>
            <p:nvPr/>
          </p:nvSpPr>
          <p:spPr>
            <a:xfrm>
              <a:off x="7162800" y="4352925"/>
              <a:ext cx="95250" cy="95250"/>
            </a:xfrm>
            <a:prstGeom prst="ellipse">
              <a:avLst/>
            </a:prstGeom>
            <a:solidFill>
              <a:schemeClr val="accent1"/>
            </a:solidFill>
            <a:ln>
              <a:noFill/>
            </a:ln>
          </p:spPr>
        </p:sp>
        <p:sp>
          <p:nvSpPr>
            <p:cNvPr id="18" name="Ellipse 18"/>
            <p:cNvSpPr/>
            <p:nvPr/>
          </p:nvSpPr>
          <p:spPr>
            <a:xfrm>
              <a:off x="8353425" y="4352925"/>
              <a:ext cx="95250" cy="95250"/>
            </a:xfrm>
            <a:prstGeom prst="ellipse">
              <a:avLst/>
            </a:prstGeom>
            <a:solidFill>
              <a:schemeClr val="accent1"/>
            </a:solidFill>
            <a:ln>
              <a:noFill/>
            </a:ln>
          </p:spPr>
        </p:sp>
        <p:sp>
          <p:nvSpPr>
            <p:cNvPr id="19" name="Ellipse 19"/>
            <p:cNvSpPr/>
            <p:nvPr/>
          </p:nvSpPr>
          <p:spPr>
            <a:xfrm>
              <a:off x="9544050" y="4352925"/>
              <a:ext cx="95250" cy="95250"/>
            </a:xfrm>
            <a:prstGeom prst="ellipse">
              <a:avLst/>
            </a:prstGeom>
            <a:solidFill>
              <a:schemeClr val="accent1"/>
            </a:solidFill>
            <a:ln>
              <a:noFill/>
            </a:ln>
          </p:spPr>
        </p:sp>
        <p:sp>
          <p:nvSpPr>
            <p:cNvPr id="20" name="Ellipse 20"/>
            <p:cNvSpPr/>
            <p:nvPr/>
          </p:nvSpPr>
          <p:spPr>
            <a:xfrm>
              <a:off x="10734675" y="4352925"/>
              <a:ext cx="95250" cy="95250"/>
            </a:xfrm>
            <a:prstGeom prst="ellipse">
              <a:avLst/>
            </a:prstGeom>
            <a:solidFill>
              <a:schemeClr val="accent1"/>
            </a:solidFill>
            <a:ln>
              <a:noFill/>
            </a:ln>
          </p:spPr>
        </p:sp>
        <p:sp>
          <p:nvSpPr>
            <p:cNvPr id="21" name="TextBox 21"/>
            <p:cNvSpPr/>
            <p:nvPr/>
          </p:nvSpPr>
          <p:spPr>
            <a:xfrm>
              <a:off x="116967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0</a:t>
              </a:r>
            </a:p>
          </p:txBody>
        </p:sp>
        <p:sp>
          <p:nvSpPr>
            <p:cNvPr id="22" name="TextBox 22"/>
            <p:cNvSpPr/>
            <p:nvPr/>
          </p:nvSpPr>
          <p:spPr>
            <a:xfrm>
              <a:off x="236029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1</a:t>
              </a:r>
            </a:p>
          </p:txBody>
        </p:sp>
        <p:sp>
          <p:nvSpPr>
            <p:cNvPr id="23" name="TextBox 23"/>
            <p:cNvSpPr/>
            <p:nvPr/>
          </p:nvSpPr>
          <p:spPr>
            <a:xfrm>
              <a:off x="355092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2</a:t>
              </a:r>
            </a:p>
          </p:txBody>
        </p:sp>
        <p:sp>
          <p:nvSpPr>
            <p:cNvPr id="24" name="TextBox 24"/>
            <p:cNvSpPr/>
            <p:nvPr/>
          </p:nvSpPr>
          <p:spPr>
            <a:xfrm>
              <a:off x="474154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3</a:t>
              </a:r>
            </a:p>
          </p:txBody>
        </p:sp>
        <p:sp>
          <p:nvSpPr>
            <p:cNvPr id="25" name="TextBox 25"/>
            <p:cNvSpPr/>
            <p:nvPr/>
          </p:nvSpPr>
          <p:spPr>
            <a:xfrm>
              <a:off x="593217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4</a:t>
              </a:r>
            </a:p>
          </p:txBody>
        </p:sp>
        <p:sp>
          <p:nvSpPr>
            <p:cNvPr id="26" name="TextBox 26"/>
            <p:cNvSpPr/>
            <p:nvPr/>
          </p:nvSpPr>
          <p:spPr>
            <a:xfrm>
              <a:off x="712279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5</a:t>
              </a:r>
            </a:p>
          </p:txBody>
        </p:sp>
        <p:sp>
          <p:nvSpPr>
            <p:cNvPr id="27" name="TextBox 27"/>
            <p:cNvSpPr/>
            <p:nvPr/>
          </p:nvSpPr>
          <p:spPr>
            <a:xfrm>
              <a:off x="831342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6</a:t>
              </a:r>
            </a:p>
          </p:txBody>
        </p:sp>
        <p:sp>
          <p:nvSpPr>
            <p:cNvPr id="28" name="TextBox 28"/>
            <p:cNvSpPr/>
            <p:nvPr/>
          </p:nvSpPr>
          <p:spPr>
            <a:xfrm>
              <a:off x="9504045"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7</a:t>
              </a:r>
            </a:p>
          </p:txBody>
        </p:sp>
        <p:sp>
          <p:nvSpPr>
            <p:cNvPr id="29" name="TextBox 29"/>
            <p:cNvSpPr/>
            <p:nvPr/>
          </p:nvSpPr>
          <p:spPr>
            <a:xfrm>
              <a:off x="10694670" y="4529138"/>
              <a:ext cx="189452"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8</a:t>
              </a:r>
            </a:p>
          </p:txBody>
        </p:sp>
      </p:grpSp>
      <p:grpSp>
        <p:nvGrpSpPr>
          <p:cNvPr id="33" name="Group 33"/>
          <p:cNvGrpSpPr/>
          <p:nvPr/>
        </p:nvGrpSpPr>
        <p:grpSpPr>
          <a:xfrm>
            <a:off x="819150" y="5344478"/>
            <a:ext cx="6876288" cy="667321"/>
            <a:chOff x="819150" y="5344478"/>
            <a:chExt cx="6876288" cy="667321"/>
          </a:xfrm>
        </p:grpSpPr>
        <p:sp>
          <p:nvSpPr>
            <p:cNvPr id="8" name="TextBox 8"/>
            <p:cNvSpPr txBox="1"/>
            <p:nvPr/>
          </p:nvSpPr>
          <p:spPr>
            <a:xfrm>
              <a:off x="819150" y="5344478"/>
              <a:ext cx="6876288" cy="667321"/>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输入会给出 m 个施工区间，每个区间用起点 u 和终点 v 表示。</a:t>
              </a:r>
              <a:br/>
              <a:r>
                <a:rPr lang="zh-CN" sz="1800" dirty="0">
                  <a:solidFill>
                    <a:srgbClr val="243447"/>
                  </a:solidFill>
                  <a:latin typeface="Consolas"/>
                  <a:ea typeface="Microsoft YaHei"/>
                  <a:cs typeface="Consolas"/>
                </a:rPr>
                <a:t>区间可能重叠。同一棵树即使被两段施工碰到，也只能算移走一次。</a:t>
              </a:r>
            </a:p>
          </p:txBody>
        </p:sp>
      </p:grpSp>
      <p:sp>
        <p:nvSpPr>
          <p:cNvPr id="57" name="Line 5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8" name="Line 58"/>
          <p:cNvSpPr/>
          <p:nvPr/>
        </p:nvSpPr>
        <p:spPr>
          <a:xfrm>
            <a:off x="838200" y="508558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9" name="Line 59"/>
          <p:cNvSpPr/>
          <p:nvPr/>
        </p:nvSpPr>
        <p:spPr>
          <a:xfrm>
            <a:off x="838200" y="358616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35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3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例题：校门外的树，输入怎样描述施工？</a:t>
            </a:r>
          </a:p>
        </p:txBody>
      </p:sp>
      <p:grpSp>
        <p:nvGrpSpPr>
          <p:cNvPr id="10" name="Group 10"/>
          <p:cNvGrpSpPr/>
          <p:nvPr/>
        </p:nvGrpSpPr>
        <p:grpSpPr>
          <a:xfrm>
            <a:off x="818388" y="2106930"/>
            <a:ext cx="7201662" cy="1065276"/>
            <a:chOff x="818388" y="2106930"/>
            <a:chExt cx="7201662" cy="1065276"/>
          </a:xfrm>
        </p:grpSpPr>
        <p:sp>
          <p:nvSpPr>
            <p:cNvPr id="4" name="TextBox 4"/>
            <p:cNvSpPr txBox="1"/>
            <p:nvPr/>
          </p:nvSpPr>
          <p:spPr>
            <a:xfrm>
              <a:off x="818388" y="2106930"/>
              <a:ext cx="7201662"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第一行给出路长 L 和施工段数 m；后面 m 行各给一个 u、v。</a:t>
              </a:r>
              <a:br/>
              <a:r>
                <a:rPr lang="zh-CN" sz="1950" dirty="0">
                  <a:solidFill>
                    <a:srgbClr val="243447"/>
                  </a:solidFill>
                  <a:latin typeface="Consolas"/>
                  <a:ea typeface="Microsoft YaHei"/>
                  <a:cs typeface="Consolas"/>
                </a:rPr>
                <a:t>最后只输出一个数：还留在路上的树有几棵。路两端也要算进去。</a:t>
              </a:r>
              <a:br/>
              <a:r>
                <a:rPr lang="zh-CN" sz="1950" dirty="0">
                  <a:solidFill>
                    <a:srgbClr val="243447"/>
                  </a:solidFill>
                  <a:latin typeface="Consolas"/>
                  <a:ea typeface="Microsoft YaHei"/>
                  <a:cs typeface="Consolas"/>
                </a:rPr>
                <a:t>本题 L 不超过 10000，施工段不超过 100。</a:t>
              </a:r>
            </a:p>
          </p:txBody>
        </p:sp>
      </p:grpSp>
      <p:grpSp>
        <p:nvGrpSpPr>
          <p:cNvPr id="18" name="Group 18"/>
          <p:cNvGrpSpPr/>
          <p:nvPr/>
        </p:nvGrpSpPr>
        <p:grpSpPr>
          <a:xfrm>
            <a:off x="828294" y="3618548"/>
            <a:ext cx="8142637" cy="1200531"/>
            <a:chOff x="828294" y="3618548"/>
            <a:chExt cx="8142637" cy="1200531"/>
          </a:xfrm>
        </p:grpSpPr>
        <p:sp>
          <p:nvSpPr>
            <p:cNvPr id="11" name="TextBox 11"/>
            <p:cNvSpPr/>
            <p:nvPr/>
          </p:nvSpPr>
          <p:spPr>
            <a:xfrm>
              <a:off x="828294" y="3618548"/>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教学自拟输入</a:t>
              </a:r>
            </a:p>
          </p:txBody>
        </p:sp>
        <p:sp>
          <p:nvSpPr>
            <p:cNvPr id="12" name="TextBox 12"/>
            <p:cNvSpPr/>
            <p:nvPr/>
          </p:nvSpPr>
          <p:spPr>
            <a:xfrm>
              <a:off x="3133344" y="3618548"/>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8 2</a:t>
              </a:r>
            </a:p>
          </p:txBody>
        </p:sp>
        <p:sp>
          <p:nvSpPr>
            <p:cNvPr id="13" name="TextBox 13"/>
            <p:cNvSpPr/>
            <p:nvPr/>
          </p:nvSpPr>
          <p:spPr>
            <a:xfrm>
              <a:off x="5486019" y="3618548"/>
              <a:ext cx="319620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路长8米，有2个移树区间。</a:t>
              </a:r>
            </a:p>
          </p:txBody>
        </p:sp>
        <p:sp>
          <p:nvSpPr>
            <p:cNvPr id="14" name="TextBox 14"/>
            <p:cNvSpPr/>
            <p:nvPr/>
          </p:nvSpPr>
          <p:spPr>
            <a:xfrm>
              <a:off x="3133344" y="4028122"/>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2 5</a:t>
              </a:r>
            </a:p>
          </p:txBody>
        </p:sp>
        <p:sp>
          <p:nvSpPr>
            <p:cNvPr id="15" name="TextBox 15"/>
            <p:cNvSpPr/>
            <p:nvPr/>
          </p:nvSpPr>
          <p:spPr>
            <a:xfrm>
              <a:off x="5486019" y="4028122"/>
              <a:ext cx="34849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移走坐标2、3、4、5上的树。</a:t>
              </a:r>
            </a:p>
          </p:txBody>
        </p:sp>
        <p:sp>
          <p:nvSpPr>
            <p:cNvPr id="16" name="TextBox 16"/>
            <p:cNvSpPr/>
            <p:nvPr/>
          </p:nvSpPr>
          <p:spPr>
            <a:xfrm>
              <a:off x="3133344" y="4437698"/>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4 6</a:t>
              </a:r>
            </a:p>
          </p:txBody>
        </p:sp>
        <p:sp>
          <p:nvSpPr>
            <p:cNvPr id="17" name="TextBox 17"/>
            <p:cNvSpPr/>
            <p:nvPr/>
          </p:nvSpPr>
          <p:spPr>
            <a:xfrm>
              <a:off x="5486019" y="4437698"/>
              <a:ext cx="307800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移走坐标4、5、6上的树。</a:t>
              </a:r>
            </a:p>
          </p:txBody>
        </p:sp>
      </p:grpSp>
      <p:grpSp>
        <p:nvGrpSpPr>
          <p:cNvPr id="22" name="Group 22"/>
          <p:cNvGrpSpPr/>
          <p:nvPr/>
        </p:nvGrpSpPr>
        <p:grpSpPr>
          <a:xfrm>
            <a:off x="819912" y="5153025"/>
            <a:ext cx="6439472" cy="901827"/>
            <a:chOff x="819912" y="5153025"/>
            <a:chExt cx="6439472" cy="901827"/>
          </a:xfrm>
        </p:grpSpPr>
        <p:sp>
          <p:nvSpPr>
            <p:cNvPr id="8" name="TextBox 8"/>
            <p:cNvSpPr txBox="1"/>
            <p:nvPr/>
          </p:nvSpPr>
          <p:spPr>
            <a:xfrm>
              <a:off x="819912" y="5153025"/>
              <a:ext cx="6439472" cy="90182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路长 8 米，有树的位置是 0～8，一共 9 棵。</a:t>
              </a:r>
              <a:br/>
              <a:r>
                <a:rPr lang="zh-CN" sz="1650" dirty="0">
                  <a:solidFill>
                    <a:srgbClr val="243447"/>
                  </a:solidFill>
                  <a:latin typeface="Consolas"/>
                  <a:ea typeface="Microsoft YaHei"/>
                  <a:cs typeface="Consolas"/>
                </a:rPr>
                <a:t>若施工段是 [2, 5] 和 [4, 6]，最后留下 0、1、7、8，共 4 棵。</a:t>
              </a:r>
              <a:br/>
              <a:r>
                <a:rPr lang="zh-CN" sz="1650" dirty="0">
                  <a:solidFill>
                    <a:srgbClr val="243447"/>
                  </a:solidFill>
                  <a:latin typeface="Consolas"/>
                  <a:ea typeface="Microsoft YaHei"/>
                  <a:cs typeface="Consolas"/>
                </a:rPr>
                <a:t>两段都碰到 4、5。若每来一段就直接减棵数，这两棵会被减两次。</a:t>
              </a:r>
            </a:p>
          </p:txBody>
        </p:sp>
      </p:grpSp>
      <p:sp>
        <p:nvSpPr>
          <p:cNvPr id="35" name="Line 3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6" name="Line 36"/>
          <p:cNvSpPr/>
          <p:nvPr/>
        </p:nvSpPr>
        <p:spPr>
          <a:xfrm>
            <a:off x="838200" y="3388042"/>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7" name="Line 37"/>
          <p:cNvSpPr/>
          <p:nvPr/>
        </p:nvSpPr>
        <p:spPr>
          <a:xfrm>
            <a:off x="838200" y="49238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区间重叠时，为什么不能直接减？</a:t>
            </a:r>
          </a:p>
        </p:txBody>
      </p:sp>
      <p:grpSp>
        <p:nvGrpSpPr>
          <p:cNvPr id="8" name="Group 8"/>
          <p:cNvGrpSpPr/>
          <p:nvPr/>
        </p:nvGrpSpPr>
        <p:grpSpPr>
          <a:xfrm>
            <a:off x="828294" y="2132648"/>
            <a:ext cx="7502842" cy="381381"/>
            <a:chOff x="828294" y="2132648"/>
            <a:chExt cx="7502842" cy="381381"/>
          </a:xfrm>
        </p:grpSpPr>
        <p:sp>
          <p:nvSpPr>
            <p:cNvPr id="7" name="TextBox 7"/>
            <p:cNvSpPr/>
            <p:nvPr/>
          </p:nvSpPr>
          <p:spPr>
            <a:xfrm>
              <a:off x="828294" y="2132648"/>
              <a:ext cx="75028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L = 8，移走[2, 5]和[4, 6]。同一列始终对应同一个种树点。</a:t>
              </a:r>
            </a:p>
          </p:txBody>
        </p:sp>
      </p:grpSp>
      <p:grpSp>
        <p:nvGrpSpPr>
          <p:cNvPr id="24" name="Group 24"/>
          <p:cNvGrpSpPr/>
          <p:nvPr/>
        </p:nvGrpSpPr>
        <p:grpSpPr>
          <a:xfrm>
            <a:off x="828294" y="3018472"/>
            <a:ext cx="9679686" cy="895731"/>
            <a:chOff x="828294" y="3018472"/>
            <a:chExt cx="9679686" cy="895731"/>
          </a:xfrm>
        </p:grpSpPr>
        <p:sp>
          <p:nvSpPr>
            <p:cNvPr id="9" name="TextBox 9"/>
            <p:cNvSpPr/>
            <p:nvPr/>
          </p:nvSpPr>
          <p:spPr>
            <a:xfrm>
              <a:off x="829056" y="3034665"/>
              <a:ext cx="50292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坐标</a:t>
              </a:r>
            </a:p>
          </p:txBody>
        </p:sp>
        <p:sp>
          <p:nvSpPr>
            <p:cNvPr id="10" name="TextBox 10"/>
            <p:cNvSpPr/>
            <p:nvPr/>
          </p:nvSpPr>
          <p:spPr>
            <a:xfrm>
              <a:off x="310476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11" name="TextBox 11"/>
            <p:cNvSpPr/>
            <p:nvPr/>
          </p:nvSpPr>
          <p:spPr>
            <a:xfrm>
              <a:off x="400964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2" name="TextBox 12"/>
            <p:cNvSpPr/>
            <p:nvPr/>
          </p:nvSpPr>
          <p:spPr>
            <a:xfrm>
              <a:off x="491451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3" name="TextBox 13"/>
            <p:cNvSpPr/>
            <p:nvPr/>
          </p:nvSpPr>
          <p:spPr>
            <a:xfrm>
              <a:off x="581939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4" name="TextBox 14"/>
            <p:cNvSpPr/>
            <p:nvPr/>
          </p:nvSpPr>
          <p:spPr>
            <a:xfrm>
              <a:off x="672426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5" name="TextBox 15"/>
            <p:cNvSpPr/>
            <p:nvPr/>
          </p:nvSpPr>
          <p:spPr>
            <a:xfrm>
              <a:off x="762914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16" name="TextBox 16"/>
            <p:cNvSpPr/>
            <p:nvPr/>
          </p:nvSpPr>
          <p:spPr>
            <a:xfrm>
              <a:off x="853401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6</a:t>
              </a:r>
            </a:p>
          </p:txBody>
        </p:sp>
        <p:sp>
          <p:nvSpPr>
            <p:cNvPr id="17" name="TextBox 17"/>
            <p:cNvSpPr/>
            <p:nvPr/>
          </p:nvSpPr>
          <p:spPr>
            <a:xfrm>
              <a:off x="9438894"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7</a:t>
              </a:r>
            </a:p>
          </p:txBody>
        </p:sp>
        <p:sp>
          <p:nvSpPr>
            <p:cNvPr id="18" name="TextBox 18"/>
            <p:cNvSpPr/>
            <p:nvPr/>
          </p:nvSpPr>
          <p:spPr>
            <a:xfrm>
              <a:off x="10343769" y="30184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8</a:t>
              </a:r>
            </a:p>
          </p:txBody>
        </p:sp>
        <p:sp>
          <p:nvSpPr>
            <p:cNvPr id="19" name="TextBox 19"/>
            <p:cNvSpPr/>
            <p:nvPr/>
          </p:nvSpPr>
          <p:spPr>
            <a:xfrm>
              <a:off x="828294" y="353282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第一段[2, 5]</a:t>
              </a:r>
            </a:p>
          </p:txBody>
        </p:sp>
        <p:sp>
          <p:nvSpPr>
            <p:cNvPr id="20" name="Line 20"/>
            <p:cNvSpPr/>
            <p:nvPr/>
          </p:nvSpPr>
          <p:spPr>
            <a:xfrm>
              <a:off x="5048250" y="3648075"/>
              <a:ext cx="2714625" cy="9525"/>
            </a:xfrm>
            <a:custGeom>
              <a:avLst/>
              <a:gdLst/>
              <a:ahLst/>
              <a:cxnLst/>
              <a:rect l="l" t="t" r="r" b="b"/>
              <a:pathLst>
                <a:path w="2714625" h="9525">
                  <a:moveTo>
                    <a:pt x="0" y="0"/>
                  </a:moveTo>
                  <a:lnTo>
                    <a:pt x="2714625" y="0"/>
                  </a:lnTo>
                </a:path>
              </a:pathLst>
            </a:custGeom>
            <a:noFill/>
            <a:ln w="66675">
              <a:solidFill>
                <a:schemeClr val="accent1"/>
              </a:solidFill>
            </a:ln>
          </p:spPr>
        </p:sp>
        <p:sp>
          <p:nvSpPr>
            <p:cNvPr id="21" name="Ellipse 21"/>
            <p:cNvSpPr/>
            <p:nvPr/>
          </p:nvSpPr>
          <p:spPr>
            <a:xfrm>
              <a:off x="4981575" y="3581400"/>
              <a:ext cx="133350" cy="133350"/>
            </a:xfrm>
            <a:prstGeom prst="ellipse">
              <a:avLst/>
            </a:prstGeom>
            <a:solidFill>
              <a:schemeClr val="accent1"/>
            </a:solidFill>
            <a:ln>
              <a:noFill/>
            </a:ln>
          </p:spPr>
        </p:sp>
        <p:sp>
          <p:nvSpPr>
            <p:cNvPr id="22" name="Ellipse 22"/>
            <p:cNvSpPr/>
            <p:nvPr/>
          </p:nvSpPr>
          <p:spPr>
            <a:xfrm>
              <a:off x="7696200" y="3581400"/>
              <a:ext cx="133350" cy="133350"/>
            </a:xfrm>
            <a:prstGeom prst="ellipse">
              <a:avLst/>
            </a:prstGeom>
            <a:solidFill>
              <a:schemeClr val="accent1"/>
            </a:solidFill>
            <a:ln>
              <a:noFill/>
            </a:ln>
          </p:spPr>
        </p:sp>
        <p:sp>
          <p:nvSpPr>
            <p:cNvPr id="23" name="TextBox 23"/>
            <p:cNvSpPr/>
            <p:nvPr/>
          </p:nvSpPr>
          <p:spPr>
            <a:xfrm>
              <a:off x="8163306" y="3549015"/>
              <a:ext cx="87849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4个位置</a:t>
              </a:r>
            </a:p>
          </p:txBody>
        </p:sp>
      </p:grpSp>
      <p:grpSp>
        <p:nvGrpSpPr>
          <p:cNvPr id="31" name="Group 31"/>
          <p:cNvGrpSpPr/>
          <p:nvPr/>
        </p:nvGrpSpPr>
        <p:grpSpPr>
          <a:xfrm>
            <a:off x="828294" y="4161472"/>
            <a:ext cx="9080278" cy="787337"/>
            <a:chOff x="828294" y="4161472"/>
            <a:chExt cx="9080278" cy="787337"/>
          </a:xfrm>
        </p:grpSpPr>
        <p:sp>
          <p:nvSpPr>
            <p:cNvPr id="25" name="TextBox 25"/>
            <p:cNvSpPr/>
            <p:nvPr/>
          </p:nvSpPr>
          <p:spPr>
            <a:xfrm>
              <a:off x="828294" y="41614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第二段[4, 6]</a:t>
              </a:r>
            </a:p>
          </p:txBody>
        </p:sp>
        <p:sp>
          <p:nvSpPr>
            <p:cNvPr id="26" name="Line 26"/>
            <p:cNvSpPr/>
            <p:nvPr/>
          </p:nvSpPr>
          <p:spPr>
            <a:xfrm>
              <a:off x="6858000" y="4276725"/>
              <a:ext cx="1809750" cy="9525"/>
            </a:xfrm>
            <a:custGeom>
              <a:avLst/>
              <a:gdLst/>
              <a:ahLst/>
              <a:cxnLst/>
              <a:rect l="l" t="t" r="r" b="b"/>
              <a:pathLst>
                <a:path w="1809750" h="9525">
                  <a:moveTo>
                    <a:pt x="0" y="0"/>
                  </a:moveTo>
                  <a:lnTo>
                    <a:pt x="1809750" y="0"/>
                  </a:lnTo>
                </a:path>
              </a:pathLst>
            </a:custGeom>
            <a:noFill/>
            <a:ln w="66675">
              <a:solidFill>
                <a:schemeClr val="accent2"/>
              </a:solidFill>
            </a:ln>
          </p:spPr>
        </p:sp>
        <p:sp>
          <p:nvSpPr>
            <p:cNvPr id="27" name="Ellipse 27"/>
            <p:cNvSpPr/>
            <p:nvPr/>
          </p:nvSpPr>
          <p:spPr>
            <a:xfrm>
              <a:off x="6791325" y="4210050"/>
              <a:ext cx="133350" cy="133350"/>
            </a:xfrm>
            <a:prstGeom prst="ellipse">
              <a:avLst/>
            </a:prstGeom>
            <a:solidFill>
              <a:schemeClr val="accent2"/>
            </a:solidFill>
            <a:ln>
              <a:noFill/>
            </a:ln>
          </p:spPr>
        </p:sp>
        <p:sp>
          <p:nvSpPr>
            <p:cNvPr id="28" name="Ellipse 28"/>
            <p:cNvSpPr/>
            <p:nvPr/>
          </p:nvSpPr>
          <p:spPr>
            <a:xfrm>
              <a:off x="8601075" y="4210050"/>
              <a:ext cx="133350" cy="133350"/>
            </a:xfrm>
            <a:prstGeom prst="ellipse">
              <a:avLst/>
            </a:prstGeom>
            <a:solidFill>
              <a:schemeClr val="accent2"/>
            </a:solidFill>
            <a:ln>
              <a:noFill/>
            </a:ln>
          </p:spPr>
        </p:sp>
        <p:sp>
          <p:nvSpPr>
            <p:cNvPr id="29" name="TextBox 29"/>
            <p:cNvSpPr/>
            <p:nvPr/>
          </p:nvSpPr>
          <p:spPr>
            <a:xfrm>
              <a:off x="9030081" y="4177665"/>
              <a:ext cx="87849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3个位置</a:t>
              </a:r>
            </a:p>
          </p:txBody>
        </p:sp>
        <p:sp>
          <p:nvSpPr>
            <p:cNvPr id="30" name="TextBox 30"/>
            <p:cNvSpPr/>
            <p:nvPr/>
          </p:nvSpPr>
          <p:spPr>
            <a:xfrm>
              <a:off x="4620006" y="4596765"/>
              <a:ext cx="4942165"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重叠的坐标4、5，第二段开始前已经没有树。</a:t>
              </a:r>
            </a:p>
          </p:txBody>
        </p:sp>
      </p:grpSp>
      <p:grpSp>
        <p:nvGrpSpPr>
          <p:cNvPr id="35" name="Group 35"/>
          <p:cNvGrpSpPr/>
          <p:nvPr/>
        </p:nvGrpSpPr>
        <p:grpSpPr>
          <a:xfrm>
            <a:off x="819912" y="5210175"/>
            <a:ext cx="6617589" cy="901827"/>
            <a:chOff x="819912" y="5210175"/>
            <a:chExt cx="6617589" cy="901827"/>
          </a:xfrm>
        </p:grpSpPr>
        <p:sp>
          <p:nvSpPr>
            <p:cNvPr id="63" name="TextBox 10"/>
            <p:cNvSpPr txBox="1"/>
            <p:nvPr/>
          </p:nvSpPr>
          <p:spPr>
            <a:xfrm>
              <a:off x="819912" y="5210175"/>
              <a:ext cx="6617589" cy="90182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9 棵树，先减去 4 棵，再减去 3 棵，会得到 2。这个答案明显不对。</a:t>
              </a:r>
              <a:br/>
              <a:r>
                <a:rPr lang="zh-CN" sz="1650" dirty="0">
                  <a:solidFill>
                    <a:srgbClr val="243447"/>
                  </a:solidFill>
                  <a:latin typeface="Consolas"/>
                  <a:ea typeface="Microsoft YaHei"/>
                  <a:cs typeface="Consolas"/>
                </a:rPr>
                <a:t>4、5 被算了两次。实际上移走的是 2～6 共 5 棵，还剩 4 棵。</a:t>
              </a:r>
              <a:br/>
              <a:r>
                <a:rPr lang="zh-CN" sz="1650" dirty="0">
                  <a:solidFill>
                    <a:srgbClr val="243447"/>
                  </a:solidFill>
                  <a:latin typeface="Consolas"/>
                  <a:ea typeface="Microsoft YaHei"/>
                  <a:cs typeface="Consolas"/>
                </a:rPr>
                <a:t>要防止重复扣除，就得记住每个位置是否已经被移走。</a:t>
              </a:r>
            </a:p>
          </p:txBody>
        </p:sp>
      </p:grpSp>
      <p:sp>
        <p:nvSpPr>
          <p:cNvPr id="60" name="Line 6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1" name="Line 61"/>
          <p:cNvSpPr/>
          <p:nvPr/>
        </p:nvSpPr>
        <p:spPr>
          <a:xfrm>
            <a:off x="838200" y="270929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62" name="Line 62"/>
          <p:cNvSpPr/>
          <p:nvPr/>
        </p:nvSpPr>
        <p:spPr>
          <a:xfrm>
            <a:off x="838200" y="398087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35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3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给每棵树准备一个状态格</a:t>
            </a:r>
          </a:p>
        </p:txBody>
      </p:sp>
      <p:grpSp>
        <p:nvGrpSpPr>
          <p:cNvPr id="9" name="Group 9"/>
          <p:cNvGrpSpPr/>
          <p:nvPr/>
        </p:nvGrpSpPr>
        <p:grpSpPr>
          <a:xfrm>
            <a:off x="818388" y="2192655"/>
            <a:ext cx="6136767" cy="723329"/>
            <a:chOff x="818388" y="2192655"/>
            <a:chExt cx="6136767" cy="723329"/>
          </a:xfrm>
        </p:grpSpPr>
        <p:sp>
          <p:nvSpPr>
            <p:cNvPr id="4" name="TextBox 4"/>
            <p:cNvSpPr txBox="1"/>
            <p:nvPr/>
          </p:nvSpPr>
          <p:spPr>
            <a:xfrm>
              <a:off x="818388" y="2192655"/>
              <a:ext cx="6136767"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用 tree[x] 记录位置 x 的树。开始时，0 表示还在。</a:t>
              </a:r>
              <a:br/>
              <a:r>
                <a:rPr lang="zh-CN" sz="1950" dirty="0">
                  <a:solidFill>
                    <a:srgbClr val="243447"/>
                  </a:solidFill>
                  <a:latin typeface="Consolas"/>
                  <a:ea typeface="Microsoft YaHei"/>
                  <a:cs typeface="Consolas"/>
                </a:rPr>
                <a:t>若这个位置落入施工区间，就改成 1，表示树已移走。</a:t>
              </a:r>
            </a:p>
          </p:txBody>
        </p:sp>
      </p:grpSp>
      <p:grpSp>
        <p:nvGrpSpPr>
          <p:cNvPr id="12" name="Group 12"/>
          <p:cNvGrpSpPr/>
          <p:nvPr/>
        </p:nvGrpSpPr>
        <p:grpSpPr>
          <a:xfrm>
            <a:off x="824484" y="3594735"/>
            <a:ext cx="7750826" cy="976694"/>
            <a:chOff x="824484" y="3594735"/>
            <a:chExt cx="7750826" cy="976694"/>
          </a:xfrm>
        </p:grpSpPr>
        <p:sp>
          <p:nvSpPr>
            <p:cNvPr id="10" name="TextBox 10"/>
            <p:cNvSpPr/>
            <p:nvPr/>
          </p:nvSpPr>
          <p:spPr>
            <a:xfrm>
              <a:off x="824484" y="3594735"/>
              <a:ext cx="2226469"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tree[4] = 1</a:t>
              </a:r>
            </a:p>
          </p:txBody>
        </p:sp>
        <p:sp>
          <p:nvSpPr>
            <p:cNvPr id="11" name="TextBox 11"/>
            <p:cNvSpPr/>
            <p:nvPr/>
          </p:nvSpPr>
          <p:spPr>
            <a:xfrm>
              <a:off x="828294" y="4190048"/>
              <a:ext cx="77470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4是路上的坐标，1是“已移走”的标记。不是说坐标4还有1棵树。</a:t>
              </a:r>
            </a:p>
          </p:txBody>
        </p:sp>
      </p:grpSp>
      <p:grpSp>
        <p:nvGrpSpPr>
          <p:cNvPr id="15" name="Group 15"/>
          <p:cNvGrpSpPr/>
          <p:nvPr/>
        </p:nvGrpSpPr>
        <p:grpSpPr>
          <a:xfrm>
            <a:off x="818388" y="5212080"/>
            <a:ext cx="6149150" cy="723329"/>
            <a:chOff x="818388" y="5212080"/>
            <a:chExt cx="6149150" cy="723329"/>
          </a:xfrm>
        </p:grpSpPr>
        <p:sp>
          <p:nvSpPr>
            <p:cNvPr id="8" name="TextBox 8"/>
            <p:cNvSpPr txBox="1"/>
            <p:nvPr/>
          </p:nvSpPr>
          <p:spPr>
            <a:xfrm>
              <a:off x="818388" y="5212080"/>
              <a:ext cx="6149150"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同一位置再被标成 1，状态还是 1，不会重复减少。</a:t>
              </a:r>
              <a:br/>
              <a:r>
                <a:rPr lang="zh-CN" sz="1950" dirty="0">
                  <a:solidFill>
                    <a:srgbClr val="243447"/>
                  </a:solidFill>
                  <a:latin typeface="Consolas"/>
                  <a:ea typeface="Microsoft YaHei"/>
                  <a:cs typeface="Consolas"/>
                </a:rPr>
                <a:t>开始把所有格子设成 0；处理完区间，再数 0 的个数。</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48286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325412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把一段区间里的树都标成 1</a:t>
            </a:r>
          </a:p>
        </p:txBody>
      </p:sp>
      <p:grpSp>
        <p:nvGrpSpPr>
          <p:cNvPr id="8" name="Group 8"/>
          <p:cNvGrpSpPr/>
          <p:nvPr/>
        </p:nvGrpSpPr>
        <p:grpSpPr>
          <a:xfrm>
            <a:off x="829056" y="2205990"/>
            <a:ext cx="3790188" cy="1409319"/>
            <a:chOff x="829056" y="2205990"/>
            <a:chExt cx="3790188" cy="1409319"/>
          </a:xfrm>
        </p:grpSpPr>
        <p:sp>
          <p:nvSpPr>
            <p:cNvPr id="7" name="TextBox 7"/>
            <p:cNvSpPr txBox="1"/>
            <p:nvPr/>
          </p:nvSpPr>
          <p:spPr>
            <a:xfrm>
              <a:off x="829056" y="2205990"/>
              <a:ext cx="3790188" cy="1409319"/>
            </a:xfrm>
            <a:prstGeom prst="rect">
              <a:avLst/>
            </a:prstGeom>
            <a:noFill/>
            <a:ln>
              <a:noFill/>
            </a:ln>
          </p:spPr>
          <p:txBody>
            <a:bodyPr wrap="square" lIns="0" tIns="0" rIns="0" bIns="0" anchor="t" anchorCtr="0">
              <a:spAutoFit/>
            </a:bodyPr>
            <a:lstStyle/>
            <a:p>
              <a:pPr algn="l">
                <a:lnSpc>
                  <a:spcPts val="2775"/>
                </a:lnSpc>
              </a:pPr>
              <a:r>
                <a:rPr lang="zh-CN" sz="1800" dirty="0">
                  <a:solidFill>
                    <a:schemeClr val="dk1"/>
                  </a:solidFill>
                  <a:latin typeface="Consolas"/>
                  <a:ea typeface="Microsoft YaHei"/>
                  <a:cs typeface="+mn-cs"/>
                </a:rPr>
                <a:t>cin &gt;&gt; u &gt;&gt; v;</a:t>
              </a:r>
              <a:b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j = u; j &lt;= v; j++) {</a:t>
              </a:r>
              <a:br/>
              <a:r>
                <a:rPr lang="zh-CN" sz="1800" dirty="0">
                  <a:solidFill>
                    <a:schemeClr val="dk1"/>
                  </a:solidFill>
                  <a:latin typeface="Consolas"/>
                  <a:ea typeface="Microsoft YaHei"/>
                  <a:cs typeface="+mn-cs"/>
                </a:rPr>
                <a:t>    tree[j] = 1;</a:t>
              </a:r>
              <a:br/>
              <a:r>
                <a:rPr lang="zh-CN" sz="1800" dirty="0">
                  <a:solidFill>
                    <a:schemeClr val="dk1"/>
                  </a:solidFill>
                  <a:latin typeface="Consolas"/>
                  <a:ea typeface="Microsoft YaHei"/>
                  <a:cs typeface="+mn-cs"/>
                </a:rPr>
                <a:t>}</a:t>
              </a:r>
            </a:p>
          </p:txBody>
        </p:sp>
      </p:grpSp>
      <p:grpSp>
        <p:nvGrpSpPr>
          <p:cNvPr id="11" name="Group 11"/>
          <p:cNvGrpSpPr/>
          <p:nvPr/>
        </p:nvGrpSpPr>
        <p:grpSpPr>
          <a:xfrm>
            <a:off x="819912" y="4067175"/>
            <a:ext cx="7696772" cy="612267"/>
            <a:chOff x="819912" y="4067175"/>
            <a:chExt cx="7696772" cy="612267"/>
          </a:xfrm>
        </p:grpSpPr>
        <p:sp>
          <p:nvSpPr>
            <p:cNvPr id="22" name="TextBox 7"/>
            <p:cNvSpPr txBox="1"/>
            <p:nvPr/>
          </p:nvSpPr>
          <p:spPr>
            <a:xfrm>
              <a:off x="819912" y="4067175"/>
              <a:ext cx="7696772" cy="61226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若 u = 2、v = 5，就把 tree[2]、tree[3]、tree[4]、tree[5] 依次改成 1。</a:t>
              </a:r>
              <a:br/>
              <a:r>
                <a:rPr lang="zh-CN" sz="1650" dirty="0">
                  <a:solidFill>
                    <a:srgbClr val="243447"/>
                  </a:solidFill>
                  <a:latin typeface="Consolas"/>
                  <a:ea typeface="Microsoft YaHei"/>
                  <a:cs typeface="Consolas"/>
                </a:rPr>
                <a:t>两端都在施工范围内，所以条件要写 j &lt;= v。若 u = v，也得处理那一棵。</a:t>
              </a:r>
            </a:p>
          </p:txBody>
        </p:sp>
      </p:grpSp>
      <p:grpSp>
        <p:nvGrpSpPr>
          <p:cNvPr id="14" name="Group 14"/>
          <p:cNvGrpSpPr/>
          <p:nvPr/>
        </p:nvGrpSpPr>
        <p:grpSpPr>
          <a:xfrm>
            <a:off x="818388" y="5354955"/>
            <a:ext cx="8353234" cy="723329"/>
            <a:chOff x="818388" y="5354955"/>
            <a:chExt cx="8353234" cy="723329"/>
          </a:xfrm>
        </p:grpSpPr>
        <p:sp>
          <p:nvSpPr>
            <p:cNvPr id="9" name="TextBox 9"/>
            <p:cNvSpPr txBox="1"/>
            <p:nvPr/>
          </p:nvSpPr>
          <p:spPr>
            <a:xfrm>
              <a:off x="818388" y="5354955"/>
              <a:ext cx="8353234"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每读到一段，就做一次这样的标记。重复 m 次后，所有施工段都处理完了。</a:t>
              </a:r>
              <a:br/>
              <a:r>
                <a:rPr lang="zh-CN" sz="1950" dirty="0">
                  <a:solidFill>
                    <a:srgbClr val="243447"/>
                  </a:solidFill>
                  <a:latin typeface="Consolas"/>
                  <a:ea typeface="Microsoft YaHei"/>
                  <a:cs typeface="Consolas"/>
                </a:rPr>
                <a:t>最后从 0 检查到 L，数一数还有多少个 0。</a:t>
              </a:r>
            </a:p>
          </p:txBody>
        </p:sp>
      </p:grpSp>
      <p:sp>
        <p:nvSpPr>
          <p:cNvPr id="18" name="Line 1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9" name="Line 19"/>
          <p:cNvSpPr/>
          <p:nvPr/>
        </p:nvSpPr>
        <p:spPr>
          <a:xfrm>
            <a:off x="705231" y="2215515"/>
            <a:ext cx="9525" cy="1373219"/>
          </a:xfrm>
          <a:custGeom>
            <a:avLst/>
            <a:gdLst/>
            <a:ahLst/>
            <a:cxnLst/>
            <a:rect l="l" t="t" r="r" b="b"/>
            <a:pathLst>
              <a:path w="9525" h="1373219">
                <a:moveTo>
                  <a:pt x="0" y="0"/>
                </a:moveTo>
                <a:lnTo>
                  <a:pt x="0" y="1373219"/>
                </a:lnTo>
              </a:path>
            </a:pathLst>
          </a:custGeom>
          <a:noFill/>
          <a:ln w="19050">
            <a:solidFill>
              <a:srgbClr val="244D87"/>
            </a:solidFill>
          </a:ln>
        </p:spPr>
      </p:sp>
      <p:sp>
        <p:nvSpPr>
          <p:cNvPr id="20" name="Line 20"/>
          <p:cNvSpPr/>
          <p:nvPr/>
        </p:nvSpPr>
        <p:spPr>
          <a:xfrm>
            <a:off x="838200" y="505244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1" name="Line 21"/>
          <p:cNvSpPr/>
          <p:nvPr/>
        </p:nvSpPr>
        <p:spPr>
          <a:xfrm>
            <a:off x="838200" y="382628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77500" cy="469392"/>
          </a:xfrm>
          <a:prstGeom prst="rect">
            <a:avLst/>
          </a:prstGeom>
          <a:noFill/>
          <a:ln>
            <a:noFill/>
          </a:ln>
        </p:spPr>
        <p:txBody>
          <a:bodyPr wrap="none" lIns="0" tIns="3048" rIns="0" bIns="0" anchor="t" anchorCtr="0">
            <a:noAutofit/>
          </a:bodyPr>
          <a:lstStyle/>
          <a:p>
            <a:pPr algn="l"/>
            <a:r>
              <a:rPr lang="zh-CN" sz="2400" b="1" dirty="0">
                <a:solidFill>
                  <a:srgbClr val="244D87"/>
                </a:solidFill>
                <a:latin typeface="Microsoft YaHei"/>
                <a:ea typeface="Microsoft YaHei"/>
                <a:cs typeface="Microsoft YaHei"/>
              </a:rPr>
              <a:t>给数组一个起始状态：什么叫初始化？</a:t>
            </a:r>
          </a:p>
        </p:txBody>
      </p:sp>
      <p:grpSp>
        <p:nvGrpSpPr>
          <p:cNvPr id="8" name="Group 8"/>
          <p:cNvGrpSpPr/>
          <p:nvPr/>
        </p:nvGrpSpPr>
        <p:grpSpPr>
          <a:xfrm>
            <a:off x="826770" y="2166938"/>
            <a:ext cx="5641562" cy="440055"/>
            <a:chOff x="826770" y="2166938"/>
            <a:chExt cx="5641562" cy="440055"/>
          </a:xfrm>
        </p:grpSpPr>
        <p:sp>
          <p:nvSpPr>
            <p:cNvPr id="7" name="TextBox 7"/>
            <p:cNvSpPr txBox="1"/>
            <p:nvPr/>
          </p:nvSpPr>
          <p:spPr>
            <a:xfrm>
              <a:off x="826770" y="2166938"/>
              <a:ext cx="5641562"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int a[5] = {0};　　→　0　0　0　0　0</a:t>
              </a:r>
            </a:p>
          </p:txBody>
        </p:sp>
      </p:grpSp>
      <p:grpSp>
        <p:nvGrpSpPr>
          <p:cNvPr id="10" name="Group 10"/>
          <p:cNvGrpSpPr/>
          <p:nvPr/>
        </p:nvGrpSpPr>
        <p:grpSpPr>
          <a:xfrm>
            <a:off x="826770" y="3109912"/>
            <a:ext cx="5641562" cy="440055"/>
            <a:chOff x="826770" y="3109912"/>
            <a:chExt cx="5641562" cy="440055"/>
          </a:xfrm>
        </p:grpSpPr>
        <p:sp>
          <p:nvSpPr>
            <p:cNvPr id="9" name="TextBox 9"/>
            <p:cNvSpPr txBox="1"/>
            <p:nvPr/>
          </p:nvSpPr>
          <p:spPr>
            <a:xfrm>
              <a:off x="826770" y="3109912"/>
              <a:ext cx="5641562"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int a[5] = {1};　　→　</a:t>
              </a:r>
              <a:r>
                <a:rPr lang="zh-CN" sz="2250" dirty="0">
                  <a:solidFill>
                    <a:schemeClr val="accent2"/>
                  </a:solidFill>
                  <a:latin typeface="Consolas"/>
                  <a:ea typeface="Microsoft YaHei"/>
                  <a:cs typeface="+mn-cs"/>
                </a:rPr>
                <a:t>1　0　0　0　0</a:t>
              </a:r>
            </a:p>
          </p:txBody>
        </p:sp>
      </p:grpSp>
      <p:grpSp>
        <p:nvGrpSpPr>
          <p:cNvPr id="13" name="Group 13"/>
          <p:cNvGrpSpPr/>
          <p:nvPr/>
        </p:nvGrpSpPr>
        <p:grpSpPr>
          <a:xfrm>
            <a:off x="816864" y="4055745"/>
            <a:ext cx="7399782" cy="723329"/>
            <a:chOff x="816864" y="4055745"/>
            <a:chExt cx="7399782" cy="723329"/>
          </a:xfrm>
        </p:grpSpPr>
        <p:sp>
          <p:nvSpPr>
            <p:cNvPr id="26" name="TextBox 9"/>
            <p:cNvSpPr txBox="1"/>
            <p:nvPr/>
          </p:nvSpPr>
          <p:spPr>
            <a:xfrm>
              <a:off x="816864" y="4055745"/>
              <a:ext cx="739978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定义数组的同时给它起始值，这就叫初始化。</a:t>
              </a:r>
              <a:br/>
              <a:r>
                <a:rPr lang="zh-CN" sz="1950" dirty="0">
                  <a:solidFill>
                    <a:srgbClr val="243447"/>
                  </a:solidFill>
                  <a:latin typeface="Consolas"/>
                  <a:ea typeface="Microsoft YaHei"/>
                  <a:cs typeface="Consolas"/>
                </a:rPr>
                <a:t>写 {5, 2, 1} 时，前 3 项按顺序填入；没有写到的项自动补 0。</a:t>
              </a:r>
            </a:p>
          </p:txBody>
        </p:sp>
      </p:grpSp>
      <p:grpSp>
        <p:nvGrpSpPr>
          <p:cNvPr id="16" name="Group 16"/>
          <p:cNvGrpSpPr/>
          <p:nvPr/>
        </p:nvGrpSpPr>
        <p:grpSpPr>
          <a:xfrm>
            <a:off x="819150" y="5373052"/>
            <a:ext cx="6213348" cy="667321"/>
            <a:chOff x="819150" y="5373052"/>
            <a:chExt cx="6213348" cy="667321"/>
          </a:xfrm>
        </p:grpSpPr>
        <p:sp>
          <p:nvSpPr>
            <p:cNvPr id="11" name="TextBox 11"/>
            <p:cNvSpPr txBox="1"/>
            <p:nvPr/>
          </p:nvSpPr>
          <p:spPr>
            <a:xfrm>
              <a:off x="819150" y="5373052"/>
              <a:ext cx="6213348" cy="667321"/>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注意，{1} 只会让第 1 项是 1，其余仍是 0。</a:t>
              </a:r>
              <a:br/>
              <a:r>
                <a:rPr lang="zh-CN" sz="1800" dirty="0">
                  <a:solidFill>
                    <a:srgbClr val="243447"/>
                  </a:solidFill>
                  <a:latin typeface="Consolas"/>
                  <a:ea typeface="Microsoft YaHei"/>
                  <a:cs typeface="Consolas"/>
                </a:rPr>
                <a:t>想让每项都变成 1，就用循环逐个赋值。别让花括号骗了你。</a:t>
              </a:r>
            </a:p>
          </p:txBody>
        </p:sp>
      </p:grpSp>
      <p:sp>
        <p:nvSpPr>
          <p:cNvPr id="20" name="Line 2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1" name="Line 21"/>
          <p:cNvSpPr/>
          <p:nvPr/>
        </p:nvSpPr>
        <p:spPr>
          <a:xfrm>
            <a:off x="702945" y="2176462"/>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2" name="Line 22"/>
          <p:cNvSpPr/>
          <p:nvPr/>
        </p:nvSpPr>
        <p:spPr>
          <a:xfrm>
            <a:off x="702945" y="311943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3" name="Line 23"/>
          <p:cNvSpPr/>
          <p:nvPr/>
        </p:nvSpPr>
        <p:spPr>
          <a:xfrm>
            <a:off x="702945" y="405288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4" name="Line 24"/>
          <p:cNvSpPr/>
          <p:nvPr/>
        </p:nvSpPr>
        <p:spPr>
          <a:xfrm>
            <a:off x="838200" y="280987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374808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3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4747"/>
            <a:ext cx="10477500" cy="469392"/>
          </a:xfrm>
          <a:prstGeom prst="rect">
            <a:avLst/>
          </a:prstGeom>
          <a:noFill/>
          <a:ln>
            <a:noFill/>
          </a:ln>
        </p:spPr>
        <p:txBody>
          <a:bodyPr wrap="none" lIns="0" tIns="3048" rIns="0" bIns="0" anchor="t" anchorCtr="0">
            <a:noAutofit/>
          </a:bodyPr>
          <a:lstStyle/>
          <a:p>
            <a:pPr algn="l"/>
            <a:r>
              <a:rPr lang="zh-CN" sz="2400" b="1" dirty="0">
                <a:solidFill>
                  <a:srgbClr val="244D87"/>
                </a:solidFill>
                <a:latin typeface="Microsoft YaHei"/>
                <a:ea typeface="Microsoft YaHei"/>
                <a:cs typeface="Microsoft YaHei"/>
              </a:rPr>
              <a:t>数组很长，怎样一次清成 0？</a:t>
            </a:r>
          </a:p>
        </p:txBody>
      </p:sp>
      <p:grpSp>
        <p:nvGrpSpPr>
          <p:cNvPr id="9" name="Group 9"/>
          <p:cNvGrpSpPr/>
          <p:nvPr/>
        </p:nvGrpSpPr>
        <p:grpSpPr>
          <a:xfrm>
            <a:off x="826770" y="2157412"/>
            <a:ext cx="8019895" cy="870967"/>
            <a:chOff x="826770" y="2157412"/>
            <a:chExt cx="8019895" cy="870967"/>
          </a:xfrm>
        </p:grpSpPr>
        <p:sp>
          <p:nvSpPr>
            <p:cNvPr id="7" name="TextBox 7"/>
            <p:cNvSpPr txBox="1"/>
            <p:nvPr/>
          </p:nvSpPr>
          <p:spPr>
            <a:xfrm>
              <a:off x="826770" y="2157412"/>
              <a:ext cx="5020628" cy="440055"/>
            </a:xfrm>
            <a:prstGeom prst="rect">
              <a:avLst/>
            </a:prstGeom>
            <a:noFill/>
            <a:ln>
              <a:noFill/>
            </a:ln>
          </p:spPr>
          <p:txBody>
            <a:bodyPr wrap="square" lIns="0" tIns="0" rIns="0" bIns="0" anchor="t" anchorCtr="0">
              <a:spAutoFit/>
            </a:bodyPr>
            <a:lstStyle/>
            <a:p>
              <a:pPr algn="l"/>
              <a:r>
                <a:rPr lang="zh-CN" sz="2250" dirty="0">
                  <a:solidFill>
                    <a:schemeClr val="dk1"/>
                  </a:solidFill>
                  <a:latin typeface="Consolas"/>
                  <a:ea typeface="Microsoft YaHei"/>
                  <a:cs typeface="+mn-cs"/>
                </a:rPr>
                <a:t>memset(tree, 0, sizeof(tree));</a:t>
              </a:r>
            </a:p>
          </p:txBody>
        </p:sp>
        <p:sp>
          <p:nvSpPr>
            <p:cNvPr id="8" name="TextBox 8"/>
            <p:cNvSpPr/>
            <p:nvPr/>
          </p:nvSpPr>
          <p:spPr>
            <a:xfrm>
              <a:off x="828294" y="2646998"/>
              <a:ext cx="801837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需要 &lt;cstring&gt;。对本题的 int 数组，这样可以把所有元素清零。</a:t>
              </a:r>
            </a:p>
          </p:txBody>
        </p:sp>
      </p:grpSp>
      <p:grpSp>
        <p:nvGrpSpPr>
          <p:cNvPr id="13" name="Group 13"/>
          <p:cNvGrpSpPr/>
          <p:nvPr/>
        </p:nvGrpSpPr>
        <p:grpSpPr>
          <a:xfrm>
            <a:off x="818388" y="3602355"/>
            <a:ext cx="8155115" cy="1065276"/>
            <a:chOff x="818388" y="3602355"/>
            <a:chExt cx="8155115" cy="1065276"/>
          </a:xfrm>
        </p:grpSpPr>
        <p:sp>
          <p:nvSpPr>
            <p:cNvPr id="29" name="TextBox 7"/>
            <p:cNvSpPr txBox="1"/>
            <p:nvPr/>
          </p:nvSpPr>
          <p:spPr>
            <a:xfrm>
              <a:off x="818388" y="3602355"/>
              <a:ext cx="8155115"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计算机的内存按字节排。memset 把一段内存里的每个字节写成同一个值。</a:t>
              </a:r>
              <a:br/>
              <a:r>
                <a:rPr lang="zh-CN" sz="1950" dirty="0">
                  <a:solidFill>
                    <a:srgbClr val="243447"/>
                  </a:solidFill>
                  <a:latin typeface="Consolas"/>
                  <a:ea typeface="Microsoft YaHei"/>
                  <a:cs typeface="Consolas"/>
                </a:rPr>
                <a:t>sizeof(tree) 得到整个数组占多少字节，不是元素有多少个。</a:t>
              </a:r>
              <a:br/>
              <a:r>
                <a:rPr lang="zh-CN" sz="1950" dirty="0">
                  <a:solidFill>
                    <a:srgbClr val="243447"/>
                  </a:solidFill>
                  <a:latin typeface="Consolas"/>
                  <a:ea typeface="Microsoft YaHei"/>
                  <a:cs typeface="Consolas"/>
                </a:rPr>
                <a:t>给整型数组清 0 时，这个办法很方便；别把字节数和元素个数混着用。</a:t>
              </a:r>
            </a:p>
          </p:txBody>
        </p:sp>
      </p:grpSp>
      <p:grpSp>
        <p:nvGrpSpPr>
          <p:cNvPr id="17" name="Group 17"/>
          <p:cNvGrpSpPr/>
          <p:nvPr/>
        </p:nvGrpSpPr>
        <p:grpSpPr>
          <a:xfrm>
            <a:off x="818388" y="5164455"/>
            <a:ext cx="6693980" cy="1065276"/>
            <a:chOff x="818388" y="5164455"/>
            <a:chExt cx="6693980" cy="1065276"/>
          </a:xfrm>
        </p:grpSpPr>
        <p:sp>
          <p:nvSpPr>
            <p:cNvPr id="30" name="TextBox 8"/>
            <p:cNvSpPr txBox="1"/>
            <p:nvPr/>
          </p:nvSpPr>
          <p:spPr>
            <a:xfrm>
              <a:off x="818388" y="5164455"/>
              <a:ext cx="6693980" cy="1065276"/>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可别用 memset(tree, 1, ...) 来让每个 int 都等于 1。</a:t>
              </a:r>
              <a:br/>
              <a:r>
                <a:rPr lang="zh-CN" sz="1950" dirty="0">
                  <a:solidFill>
                    <a:srgbClr val="243447"/>
                  </a:solidFill>
                  <a:latin typeface="Consolas"/>
                  <a:ea typeface="Microsoft YaHei"/>
                  <a:cs typeface="Consolas"/>
                </a:rPr>
                <a:t>它会把每个字节写成 1，得到的整数往往是 16843009。</a:t>
              </a:r>
              <a:br/>
              <a:r>
                <a:rPr lang="zh-CN" sz="1950" dirty="0">
                  <a:solidFill>
                    <a:srgbClr val="243447"/>
                  </a:solidFill>
                  <a:latin typeface="Consolas"/>
                  <a:ea typeface="Microsoft YaHei"/>
                  <a:cs typeface="Consolas"/>
                </a:rPr>
                <a:t>要逐项填 1，老老实实写循环更清楚。</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702945" y="2166938"/>
            <a:ext cx="9525" cy="323850"/>
          </a:xfrm>
          <a:custGeom>
            <a:avLst/>
            <a:gdLst/>
            <a:ahLst/>
            <a:cxnLst/>
            <a:rect l="l" t="t" r="r" b="b"/>
            <a:pathLst>
              <a:path w="9525" h="323850">
                <a:moveTo>
                  <a:pt x="0" y="0"/>
                </a:moveTo>
                <a:lnTo>
                  <a:pt x="0" y="323850"/>
                </a:lnTo>
              </a:path>
            </a:pathLst>
          </a:custGeom>
          <a:noFill/>
          <a:ln w="19050">
            <a:solidFill>
              <a:srgbClr val="244D87"/>
            </a:solidFill>
          </a:ln>
        </p:spPr>
      </p:sp>
      <p:sp>
        <p:nvSpPr>
          <p:cNvPr id="27" name="Line 27"/>
          <p:cNvSpPr/>
          <p:nvPr/>
        </p:nvSpPr>
        <p:spPr>
          <a:xfrm>
            <a:off x="838200" y="325221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8" name="Line 28"/>
          <p:cNvSpPr/>
          <p:nvPr/>
        </p:nvSpPr>
        <p:spPr>
          <a:xfrm>
            <a:off x="838200" y="491204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例题：完整写出“校门外的树”</a:t>
            </a:r>
          </a:p>
        </p:txBody>
      </p:sp>
      <p:grpSp>
        <p:nvGrpSpPr>
          <p:cNvPr id="23" name="Group 23"/>
          <p:cNvGrpSpPr/>
          <p:nvPr/>
        </p:nvGrpSpPr>
        <p:grpSpPr>
          <a:xfrm>
            <a:off x="829056" y="1996440"/>
            <a:ext cx="5082692" cy="4066794"/>
            <a:chOff x="829056" y="1996440"/>
            <a:chExt cx="5082692" cy="4066794"/>
          </a:xfrm>
        </p:grpSpPr>
        <p:sp>
          <p:nvSpPr>
            <p:cNvPr id="7" name="TextBox 7"/>
            <p:cNvSpPr txBox="1"/>
            <p:nvPr/>
          </p:nvSpPr>
          <p:spPr>
            <a:xfrm>
              <a:off x="829056" y="1996440"/>
              <a:ext cx="2550490"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#include</a:t>
              </a:r>
              <a:r>
                <a:rPr lang="zh-CN" sz="1800" dirty="0">
                  <a:solidFill>
                    <a:schemeClr val="dk1"/>
                  </a:solidFill>
                  <a:latin typeface="Consolas"/>
                  <a:ea typeface="Microsoft YaHei"/>
                  <a:cs typeface="+mn-cs"/>
                </a:rPr>
                <a:t> &lt;iostream&gt;</a:t>
              </a:r>
            </a:p>
          </p:txBody>
        </p:sp>
        <p:sp>
          <p:nvSpPr>
            <p:cNvPr id="8" name="TextBox 8"/>
            <p:cNvSpPr txBox="1"/>
            <p:nvPr/>
          </p:nvSpPr>
          <p:spPr>
            <a:xfrm>
              <a:off x="829056" y="2244090"/>
              <a:ext cx="268376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using namespace</a:t>
              </a:r>
              <a:r>
                <a:rPr lang="zh-CN" sz="1800" dirty="0">
                  <a:solidFill>
                    <a:schemeClr val="dk1"/>
                  </a:solidFill>
                  <a:latin typeface="Consolas"/>
                  <a:ea typeface="Microsoft YaHei"/>
                  <a:cs typeface="+mn-cs"/>
                </a:rPr>
                <a:t> std;</a:t>
              </a:r>
            </a:p>
          </p:txBody>
        </p:sp>
        <p:sp>
          <p:nvSpPr>
            <p:cNvPr id="9" name="TextBox 9"/>
            <p:cNvSpPr txBox="1"/>
            <p:nvPr/>
          </p:nvSpPr>
          <p:spPr>
            <a:xfrm>
              <a:off x="829056" y="2491740"/>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p>
          </p:txBody>
        </p:sp>
        <p:sp>
          <p:nvSpPr>
            <p:cNvPr id="10" name="TextBox 10"/>
            <p:cNvSpPr txBox="1"/>
            <p:nvPr/>
          </p:nvSpPr>
          <p:spPr>
            <a:xfrm>
              <a:off x="829056" y="2739390"/>
              <a:ext cx="351207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L, m, u, v, s = 0;</a:t>
              </a:r>
            </a:p>
          </p:txBody>
        </p:sp>
        <p:sp>
          <p:nvSpPr>
            <p:cNvPr id="11" name="TextBox 11"/>
            <p:cNvSpPr txBox="1"/>
            <p:nvPr/>
          </p:nvSpPr>
          <p:spPr>
            <a:xfrm>
              <a:off x="829056" y="2987040"/>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tree[10010] = {0};</a:t>
              </a:r>
            </a:p>
          </p:txBody>
        </p:sp>
        <p:sp>
          <p:nvSpPr>
            <p:cNvPr id="12" name="TextBox 12"/>
            <p:cNvSpPr txBox="1"/>
            <p:nvPr/>
          </p:nvSpPr>
          <p:spPr>
            <a:xfrm>
              <a:off x="829056" y="3234690"/>
              <a:ext cx="244437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L &gt;&gt; m;</a:t>
              </a:r>
            </a:p>
          </p:txBody>
        </p:sp>
        <p:sp>
          <p:nvSpPr>
            <p:cNvPr id="13" name="TextBox 13"/>
            <p:cNvSpPr txBox="1"/>
            <p:nvPr/>
          </p:nvSpPr>
          <p:spPr>
            <a:xfrm>
              <a:off x="829056" y="3482340"/>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m; i++) {</a:t>
              </a:r>
            </a:p>
          </p:txBody>
        </p:sp>
        <p:sp>
          <p:nvSpPr>
            <p:cNvPr id="14" name="TextBox 14"/>
            <p:cNvSpPr txBox="1"/>
            <p:nvPr/>
          </p:nvSpPr>
          <p:spPr>
            <a:xfrm>
              <a:off x="829056" y="3729990"/>
              <a:ext cx="295031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u &gt;&gt; v;</a:t>
              </a:r>
            </a:p>
          </p:txBody>
        </p:sp>
        <p:sp>
          <p:nvSpPr>
            <p:cNvPr id="15" name="TextBox 15"/>
            <p:cNvSpPr txBox="1"/>
            <p:nvPr/>
          </p:nvSpPr>
          <p:spPr>
            <a:xfrm>
              <a:off x="829056" y="3977640"/>
              <a:ext cx="508269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j = u; j &lt;= v; j++) {</a:t>
              </a:r>
            </a:p>
          </p:txBody>
        </p:sp>
        <p:sp>
          <p:nvSpPr>
            <p:cNvPr id="16" name="TextBox 16"/>
            <p:cNvSpPr txBox="1"/>
            <p:nvPr/>
          </p:nvSpPr>
          <p:spPr>
            <a:xfrm>
              <a:off x="829056" y="4225290"/>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tree[j] = 1;</a:t>
              </a:r>
            </a:p>
          </p:txBody>
        </p:sp>
        <p:sp>
          <p:nvSpPr>
            <p:cNvPr id="17" name="TextBox 17"/>
            <p:cNvSpPr txBox="1"/>
            <p:nvPr/>
          </p:nvSpPr>
          <p:spPr>
            <a:xfrm>
              <a:off x="829056" y="4472940"/>
              <a:ext cx="121775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8" name="TextBox 18"/>
            <p:cNvSpPr txBox="1"/>
            <p:nvPr/>
          </p:nvSpPr>
          <p:spPr>
            <a:xfrm>
              <a:off x="829056" y="472059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9" name="TextBox 19"/>
            <p:cNvSpPr txBox="1"/>
            <p:nvPr/>
          </p:nvSpPr>
          <p:spPr>
            <a:xfrm>
              <a:off x="829056" y="4968240"/>
              <a:ext cx="43207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L; i++)</a:t>
              </a:r>
            </a:p>
          </p:txBody>
        </p:sp>
        <p:sp>
          <p:nvSpPr>
            <p:cNvPr id="20" name="TextBox 20"/>
            <p:cNvSpPr txBox="1"/>
            <p:nvPr/>
          </p:nvSpPr>
          <p:spPr>
            <a:xfrm>
              <a:off x="829056" y="5215890"/>
              <a:ext cx="401650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(tree[i] == 0) s++;</a:t>
              </a:r>
            </a:p>
          </p:txBody>
        </p:sp>
        <p:sp>
          <p:nvSpPr>
            <p:cNvPr id="21" name="TextBox 21"/>
            <p:cNvSpPr txBox="1"/>
            <p:nvPr/>
          </p:nvSpPr>
          <p:spPr>
            <a:xfrm>
              <a:off x="829056" y="5463540"/>
              <a:ext cx="295031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s &lt;&lt; endl;</a:t>
              </a:r>
            </a:p>
          </p:txBody>
        </p:sp>
        <p:sp>
          <p:nvSpPr>
            <p:cNvPr id="22" name="TextBox 22"/>
            <p:cNvSpPr txBox="1"/>
            <p:nvPr/>
          </p:nvSpPr>
          <p:spPr>
            <a:xfrm>
              <a:off x="829056" y="5711190"/>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 }</a:t>
              </a:r>
            </a:p>
          </p:txBody>
        </p:sp>
      </p:grpSp>
      <p:grpSp>
        <p:nvGrpSpPr>
          <p:cNvPr id="26" name="Group 26"/>
          <p:cNvGrpSpPr/>
          <p:nvPr/>
        </p:nvGrpSpPr>
        <p:grpSpPr>
          <a:xfrm>
            <a:off x="8173593" y="2213324"/>
            <a:ext cx="2303526" cy="1443418"/>
            <a:chOff x="8173593" y="2213324"/>
            <a:chExt cx="2303526" cy="1443418"/>
          </a:xfrm>
        </p:grpSpPr>
        <p:sp>
          <p:nvSpPr>
            <p:cNvPr id="32" name="TextBox 7"/>
            <p:cNvSpPr txBox="1"/>
            <p:nvPr/>
          </p:nvSpPr>
          <p:spPr>
            <a:xfrm>
              <a:off x="8173593" y="2213324"/>
              <a:ext cx="2303526" cy="1443418"/>
            </a:xfrm>
            <a:prstGeom prst="rect">
              <a:avLst/>
            </a:prstGeom>
            <a:noFill/>
            <a:ln>
              <a:noFill/>
            </a:ln>
          </p:spPr>
          <p:txBody>
            <a:bodyPr wrap="none" lIns="0" tIns="0" rIns="0" bIns="0" anchor="t" anchorCtr="0">
              <a:spAutoFit/>
            </a:bodyPr>
            <a:lstStyle/>
            <a:p>
              <a:pPr algn="l">
                <a:lnSpc>
                  <a:spcPts val="2235"/>
                </a:lnSpc>
              </a:pPr>
              <a:r>
                <a:rPr lang="zh-CN" sz="1580" dirty="0">
                  <a:solidFill>
                    <a:srgbClr val="243447"/>
                  </a:solidFill>
                  <a:latin typeface="Consolas"/>
                  <a:ea typeface="Microsoft YaHei"/>
                  <a:cs typeface="Consolas"/>
                </a:rPr>
                <a:t>tree 要覆盖位置 0～L。</a:t>
              </a:r>
              <a:br/>
              <a:r>
                <a:rPr lang="zh-CN" sz="1580" dirty="0">
                  <a:solidFill>
                    <a:srgbClr val="243447"/>
                  </a:solidFill>
                  <a:latin typeface="Consolas"/>
                  <a:ea typeface="Microsoft YaHei"/>
                  <a:cs typeface="Consolas"/>
                </a:rPr>
                <a:t>共有 m 段施工区间。</a:t>
              </a:r>
              <a:br/>
              <a:r>
                <a:rPr lang="zh-CN" sz="1580" dirty="0">
                  <a:solidFill>
                    <a:srgbClr val="243447"/>
                  </a:solidFill>
                  <a:latin typeface="Consolas"/>
                  <a:ea typeface="Microsoft YaHei"/>
                  <a:cs typeface="Consolas"/>
                </a:rPr>
                <a:t>每次把 u～v 标成 1。</a:t>
              </a:r>
              <a:br/>
              <a:r>
                <a:rPr lang="zh-CN" sz="1580" dirty="0">
                  <a:solidFill>
                    <a:srgbClr val="243447"/>
                  </a:solidFill>
                  <a:latin typeface="Consolas"/>
                  <a:ea typeface="Microsoft YaHei"/>
                  <a:cs typeface="Consolas"/>
                </a:rPr>
                <a:t>再扫一遍 0～L，</a:t>
              </a:r>
              <a:br/>
              <a:r>
                <a:rPr lang="zh-CN" sz="1580" dirty="0">
                  <a:solidFill>
                    <a:srgbClr val="243447"/>
                  </a:solidFill>
                  <a:latin typeface="Consolas"/>
                  <a:ea typeface="Microsoft YaHei"/>
                  <a:cs typeface="Consolas"/>
                </a:rPr>
                <a:t>遇到 0 就给答案加 1。</a:t>
              </a:r>
            </a:p>
          </p:txBody>
        </p:sp>
      </p:grpSp>
      <p:grpSp>
        <p:nvGrpSpPr>
          <p:cNvPr id="29" name="Group 29"/>
          <p:cNvGrpSpPr/>
          <p:nvPr/>
        </p:nvGrpSpPr>
        <p:grpSpPr>
          <a:xfrm>
            <a:off x="8173974" y="5108258"/>
            <a:ext cx="2234565" cy="1104900"/>
            <a:chOff x="8173974" y="5108258"/>
            <a:chExt cx="2234565" cy="1104900"/>
          </a:xfrm>
        </p:grpSpPr>
        <p:sp>
          <p:nvSpPr>
            <p:cNvPr id="33" name="TextBox 8"/>
            <p:cNvSpPr txBox="1"/>
            <p:nvPr/>
          </p:nvSpPr>
          <p:spPr>
            <a:xfrm>
              <a:off x="8173974" y="5108258"/>
              <a:ext cx="2234565" cy="1104900"/>
            </a:xfrm>
            <a:prstGeom prst="rect">
              <a:avLst/>
            </a:prstGeom>
            <a:noFill/>
            <a:ln>
              <a:noFill/>
            </a:ln>
          </p:spPr>
          <p:txBody>
            <a:bodyPr wrap="none" lIns="0" tIns="0" rIns="0" bIns="0" anchor="t" anchorCtr="0">
              <a:spAutoFit/>
            </a:bodyPr>
            <a:lstStyle/>
            <a:p>
              <a:pPr algn="l">
                <a:lnSpc>
                  <a:spcPts val="2130"/>
                </a:lnSpc>
              </a:pPr>
              <a:r>
                <a:rPr lang="zh-CN" sz="1500" dirty="0">
                  <a:solidFill>
                    <a:srgbClr val="243447"/>
                  </a:solidFill>
                  <a:latin typeface="Consolas"/>
                  <a:ea typeface="Microsoft YaHei"/>
                  <a:cs typeface="Consolas"/>
                </a:rPr>
                <a:t>s 从 0 起步，</a:t>
              </a:r>
              <a:br/>
              <a:r>
                <a:rPr lang="zh-CN" sz="1500" dirty="0">
                  <a:solidFill>
                    <a:srgbClr val="243447"/>
                  </a:solidFill>
                  <a:latin typeface="Consolas"/>
                  <a:ea typeface="Microsoft YaHei"/>
                  <a:cs typeface="Consolas"/>
                </a:rPr>
                <a:t>数的就是仍为 0 的位置。</a:t>
              </a:r>
              <a:br/>
              <a:r>
                <a:rPr lang="zh-CN" sz="1500" dirty="0">
                  <a:solidFill>
                    <a:srgbClr val="243447"/>
                  </a:solidFill>
                  <a:latin typeface="Consolas"/>
                  <a:ea typeface="Microsoft YaHei"/>
                  <a:cs typeface="Consolas"/>
                </a:rPr>
                <a:t>最后输出 s。</a:t>
              </a:r>
              <a:br/>
              <a:r>
                <a:rPr lang="zh-CN" sz="1500" dirty="0">
                  <a:solidFill>
                    <a:srgbClr val="243447"/>
                  </a:solidFill>
                  <a:latin typeface="Consolas"/>
                  <a:ea typeface="Microsoft YaHei"/>
                  <a:cs typeface="Consolas"/>
                </a:rPr>
                <a:t>用样例再手算一次。</a:t>
              </a:r>
            </a:p>
          </p:txBody>
        </p:sp>
      </p:grpSp>
      <p:sp>
        <p:nvSpPr>
          <p:cNvPr id="30" name="Line 1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1" name="Line 12"/>
          <p:cNvSpPr/>
          <p:nvPr/>
        </p:nvSpPr>
        <p:spPr>
          <a:xfrm>
            <a:off x="705231" y="2005965"/>
            <a:ext cx="9525" cy="3970020"/>
          </a:xfrm>
          <a:custGeom>
            <a:avLst/>
            <a:gdLst/>
            <a:ahLst/>
            <a:cxnLst/>
            <a:rect l="l" t="t" r="r" b="b"/>
            <a:pathLst>
              <a:path w="9525" h="3970020">
                <a:moveTo>
                  <a:pt x="0" y="0"/>
                </a:moveTo>
                <a:lnTo>
                  <a:pt x="0" y="3970020"/>
                </a:lnTo>
              </a:path>
            </a:pathLst>
          </a:custGeom>
          <a:noFill/>
          <a:ln w="19050">
            <a:solidFill>
              <a:srgbClr val="244D87"/>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3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把两段施工在状态表上走一遍</a:t>
            </a:r>
          </a:p>
        </p:txBody>
      </p:sp>
      <p:grpSp>
        <p:nvGrpSpPr>
          <p:cNvPr id="8" name="Group 8"/>
          <p:cNvGrpSpPr/>
          <p:nvPr/>
        </p:nvGrpSpPr>
        <p:grpSpPr>
          <a:xfrm>
            <a:off x="828294" y="2151698"/>
            <a:ext cx="6912197" cy="381381"/>
            <a:chOff x="828294" y="2151698"/>
            <a:chExt cx="6912197" cy="381381"/>
          </a:xfrm>
        </p:grpSpPr>
        <p:sp>
          <p:nvSpPr>
            <p:cNvPr id="7" name="TextBox 7"/>
            <p:cNvSpPr/>
            <p:nvPr/>
          </p:nvSpPr>
          <p:spPr>
            <a:xfrm>
              <a:off x="828294" y="2151698"/>
              <a:ext cx="691219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自拟输入：L = 8，m = 2；两个区间为[2, 5]和[4, 6]。</a:t>
              </a:r>
            </a:p>
          </p:txBody>
        </p:sp>
      </p:grpSp>
      <p:grpSp>
        <p:nvGrpSpPr>
          <p:cNvPr id="13" name="Group 13"/>
          <p:cNvGrpSpPr/>
          <p:nvPr/>
        </p:nvGrpSpPr>
        <p:grpSpPr>
          <a:xfrm>
            <a:off x="828294" y="2913698"/>
            <a:ext cx="5914834" cy="790955"/>
            <a:chOff x="828294" y="2913698"/>
            <a:chExt cx="5914834" cy="790955"/>
          </a:xfrm>
        </p:grpSpPr>
        <p:sp>
          <p:nvSpPr>
            <p:cNvPr id="9" name="TextBox 9"/>
            <p:cNvSpPr/>
            <p:nvPr/>
          </p:nvSpPr>
          <p:spPr>
            <a:xfrm>
              <a:off x="828294" y="2913698"/>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坐标顺序：</a:t>
              </a:r>
            </a:p>
          </p:txBody>
        </p:sp>
        <p:sp>
          <p:nvSpPr>
            <p:cNvPr id="10" name="TextBox 10"/>
            <p:cNvSpPr/>
            <p:nvPr/>
          </p:nvSpPr>
          <p:spPr>
            <a:xfrm>
              <a:off x="3323844" y="2913698"/>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1　2　3　4　5　6　7　8</a:t>
              </a:r>
            </a:p>
          </p:txBody>
        </p:sp>
        <p:sp>
          <p:nvSpPr>
            <p:cNvPr id="11" name="TextBox 11"/>
            <p:cNvSpPr/>
            <p:nvPr/>
          </p:nvSpPr>
          <p:spPr>
            <a:xfrm>
              <a:off x="828294" y="33232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初始状态：</a:t>
              </a:r>
            </a:p>
          </p:txBody>
        </p:sp>
        <p:sp>
          <p:nvSpPr>
            <p:cNvPr id="12" name="TextBox 12"/>
            <p:cNvSpPr/>
            <p:nvPr/>
          </p:nvSpPr>
          <p:spPr>
            <a:xfrm>
              <a:off x="3323844" y="3323272"/>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0　0　0　0　0　0　0　0</a:t>
              </a:r>
            </a:p>
          </p:txBody>
        </p:sp>
      </p:grpSp>
      <p:grpSp>
        <p:nvGrpSpPr>
          <p:cNvPr id="16" name="Group 16"/>
          <p:cNvGrpSpPr/>
          <p:nvPr/>
        </p:nvGrpSpPr>
        <p:grpSpPr>
          <a:xfrm>
            <a:off x="828294" y="4047172"/>
            <a:ext cx="5914834" cy="381381"/>
            <a:chOff x="828294" y="4047172"/>
            <a:chExt cx="5914834" cy="381381"/>
          </a:xfrm>
        </p:grpSpPr>
        <p:sp>
          <p:nvSpPr>
            <p:cNvPr id="14" name="TextBox 14"/>
            <p:cNvSpPr/>
            <p:nvPr/>
          </p:nvSpPr>
          <p:spPr>
            <a:xfrm>
              <a:off x="828294" y="404717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标记[2, 5]：</a:t>
              </a:r>
            </a:p>
          </p:txBody>
        </p:sp>
        <p:sp>
          <p:nvSpPr>
            <p:cNvPr id="15" name="TextBox 15"/>
            <p:cNvSpPr/>
            <p:nvPr/>
          </p:nvSpPr>
          <p:spPr>
            <a:xfrm>
              <a:off x="3323844" y="4047172"/>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0　1　1　1　1　0　0　0</a:t>
              </a:r>
            </a:p>
          </p:txBody>
        </p:sp>
      </p:grpSp>
      <p:grpSp>
        <p:nvGrpSpPr>
          <p:cNvPr id="19" name="Group 19"/>
          <p:cNvGrpSpPr/>
          <p:nvPr/>
        </p:nvGrpSpPr>
        <p:grpSpPr>
          <a:xfrm>
            <a:off x="828294" y="4828222"/>
            <a:ext cx="5914834" cy="381381"/>
            <a:chOff x="828294" y="4828222"/>
            <a:chExt cx="5914834" cy="381381"/>
          </a:xfrm>
        </p:grpSpPr>
        <p:sp>
          <p:nvSpPr>
            <p:cNvPr id="17" name="TextBox 17"/>
            <p:cNvSpPr/>
            <p:nvPr/>
          </p:nvSpPr>
          <p:spPr>
            <a:xfrm>
              <a:off x="828294" y="4828222"/>
              <a:ext cx="167363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标记[4, 6]：</a:t>
              </a:r>
            </a:p>
          </p:txBody>
        </p:sp>
        <p:sp>
          <p:nvSpPr>
            <p:cNvPr id="18" name="TextBox 18"/>
            <p:cNvSpPr/>
            <p:nvPr/>
          </p:nvSpPr>
          <p:spPr>
            <a:xfrm>
              <a:off x="3323844" y="4828222"/>
              <a:ext cx="3419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0　1　1　1　1　</a:t>
              </a:r>
              <a:r>
                <a:rPr lang="en-US" sz="1950" dirty="0">
                  <a:solidFill>
                    <a:srgbClr val="243447"/>
                  </a:solidFill>
                  <a:latin typeface="Consolas"/>
                  <a:ea typeface="Consolas"/>
                  <a:cs typeface="Consolas"/>
                </a:rPr>
                <a:t>1</a:t>
              </a:r>
              <a:r>
                <a:rPr lang="zh-CN" sz="1950" dirty="0">
                  <a:solidFill>
                    <a:srgbClr val="243447"/>
                  </a:solidFill>
                  <a:latin typeface="Consolas"/>
                  <a:ea typeface="Microsoft YaHei"/>
                  <a:cs typeface="Consolas"/>
                </a:rPr>
                <a:t>　0　0</a:t>
              </a:r>
            </a:p>
          </p:txBody>
        </p:sp>
      </p:grpSp>
      <p:grpSp>
        <p:nvGrpSpPr>
          <p:cNvPr id="21" name="Group 21"/>
          <p:cNvGrpSpPr/>
          <p:nvPr/>
        </p:nvGrpSpPr>
        <p:grpSpPr>
          <a:xfrm>
            <a:off x="821436" y="5608320"/>
            <a:ext cx="4042791" cy="478346"/>
            <a:chOff x="821436" y="5608320"/>
            <a:chExt cx="4042791" cy="478346"/>
          </a:xfrm>
        </p:grpSpPr>
        <p:sp>
          <p:nvSpPr>
            <p:cNvPr id="34" name="TextBox 11"/>
            <p:cNvSpPr txBox="1"/>
            <p:nvPr/>
          </p:nvSpPr>
          <p:spPr>
            <a:xfrm>
              <a:off x="821436" y="5608320"/>
              <a:ext cx="4042791" cy="478346"/>
            </a:xfrm>
            <a:prstGeom prst="rect">
              <a:avLst/>
            </a:prstGeom>
            <a:noFill/>
            <a:ln>
              <a:noFill/>
            </a:ln>
          </p:spPr>
          <p:txBody>
            <a:bodyPr wrap="none" lIns="0" tIns="0" rIns="0" bIns="0" anchor="t" anchorCtr="0">
              <a:spAutoFit/>
            </a:bodyPr>
            <a:lstStyle/>
            <a:p>
              <a:pPr algn="l">
                <a:lnSpc>
                  <a:spcPts val="1688"/>
                </a:lnSpc>
              </a:pPr>
              <a:r>
                <a:rPr lang="zh-CN" sz="1350" dirty="0">
                  <a:solidFill>
                    <a:srgbClr val="243447"/>
                  </a:solidFill>
                  <a:latin typeface="Consolas"/>
                  <a:ea typeface="Microsoft YaHei"/>
                  <a:cs typeface="Consolas"/>
                </a:rPr>
                <a:t>最后还是 0 的位置是 0、1、7、8，所以答案为 4。</a:t>
              </a:r>
              <a:br/>
              <a:r>
                <a:rPr lang="zh-CN" sz="1350" dirty="0">
                  <a:solidFill>
                    <a:srgbClr val="243447"/>
                  </a:solidFill>
                  <a:latin typeface="Consolas"/>
                  <a:ea typeface="Microsoft YaHei"/>
                  <a:cs typeface="Consolas"/>
                </a:rPr>
                <a:t>重叠的 4、5 再写一次 1，仍旧是 1，不会多减。</a:t>
              </a:r>
            </a:p>
          </p:txBody>
        </p:sp>
      </p:grpSp>
      <p:sp>
        <p:nvSpPr>
          <p:cNvPr id="31" name="Line 3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2" name="Line 32"/>
          <p:cNvSpPr/>
          <p:nvPr/>
        </p:nvSpPr>
        <p:spPr>
          <a:xfrm>
            <a:off x="838200" y="45714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3" name="Line 33"/>
          <p:cNvSpPr/>
          <p:nvPr/>
        </p:nvSpPr>
        <p:spPr>
          <a:xfrm>
            <a:off x="838200" y="534771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35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再用边界例子检查答案</a:t>
            </a:r>
          </a:p>
        </p:txBody>
      </p:sp>
      <p:grpSp>
        <p:nvGrpSpPr>
          <p:cNvPr id="11" name="Group 11"/>
          <p:cNvGrpSpPr/>
          <p:nvPr/>
        </p:nvGrpSpPr>
        <p:grpSpPr>
          <a:xfrm>
            <a:off x="818388" y="2192655"/>
            <a:ext cx="6768274" cy="1407223"/>
            <a:chOff x="818388" y="2192655"/>
            <a:chExt cx="6768274" cy="1407223"/>
          </a:xfrm>
        </p:grpSpPr>
        <p:sp>
          <p:nvSpPr>
            <p:cNvPr id="4" name="TextBox 4"/>
            <p:cNvSpPr txBox="1"/>
            <p:nvPr/>
          </p:nvSpPr>
          <p:spPr>
            <a:xfrm>
              <a:off x="818388" y="2192655"/>
              <a:ext cx="6768274" cy="1407223"/>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L = 1，施工 [0, 1]：两端都移走，剩 0 棵。</a:t>
              </a:r>
              <a:br/>
              <a:r>
                <a:rPr lang="zh-CN" sz="1950" dirty="0">
                  <a:solidFill>
                    <a:srgbClr val="243447"/>
                  </a:solidFill>
                  <a:latin typeface="Consolas"/>
                  <a:ea typeface="Microsoft YaHei"/>
                  <a:cs typeface="Consolas"/>
                </a:rPr>
                <a:t>L = 8，只施工 [4, 4]：只移走 1 棵，剩 8 棵。</a:t>
              </a:r>
              <a:br/>
              <a:r>
                <a:rPr lang="zh-CN" sz="1950" dirty="0">
                  <a:solidFill>
                    <a:srgbClr val="243447"/>
                  </a:solidFill>
                  <a:latin typeface="Consolas"/>
                  <a:ea typeface="Microsoft YaHei"/>
                  <a:cs typeface="Consolas"/>
                </a:rPr>
                <a:t>L = 8，两次都施工 [2, 5]：第二次没有新变化，剩 5 棵。</a:t>
              </a:r>
              <a:br/>
              <a:r>
                <a:rPr lang="zh-CN" sz="1950" dirty="0">
                  <a:solidFill>
                    <a:srgbClr val="243447"/>
                  </a:solidFill>
                  <a:latin typeface="Consolas"/>
                  <a:ea typeface="Microsoft YaHei"/>
                  <a:cs typeface="Consolas"/>
                </a:rPr>
                <a:t>答案数的是位置，不是“标记了几次”。</a:t>
              </a:r>
            </a:p>
          </p:txBody>
        </p:sp>
      </p:grpSp>
      <p:grpSp>
        <p:nvGrpSpPr>
          <p:cNvPr id="15" name="Group 15"/>
          <p:cNvGrpSpPr/>
          <p:nvPr/>
        </p:nvGrpSpPr>
        <p:grpSpPr>
          <a:xfrm>
            <a:off x="818388" y="4373880"/>
            <a:ext cx="5715762" cy="723329"/>
            <a:chOff x="818388" y="4373880"/>
            <a:chExt cx="5715762" cy="723329"/>
          </a:xfrm>
        </p:grpSpPr>
        <p:sp>
          <p:nvSpPr>
            <p:cNvPr id="7" name="TextBox 7"/>
            <p:cNvSpPr txBox="1"/>
            <p:nvPr/>
          </p:nvSpPr>
          <p:spPr>
            <a:xfrm>
              <a:off x="818388" y="4373880"/>
              <a:ext cx="571576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每段最多检查 L + 1 个位置，一共做 m 段。</a:t>
              </a:r>
              <a:br/>
              <a:r>
                <a:rPr lang="zh-CN" sz="1950" dirty="0">
                  <a:solidFill>
                    <a:srgbClr val="243447"/>
                  </a:solidFill>
                  <a:latin typeface="Consolas"/>
                  <a:ea typeface="Microsoft YaHei"/>
                  <a:cs typeface="Consolas"/>
                </a:rPr>
                <a:t>在这道题的范围内，直接模拟足够快，也容易查错。</a:t>
              </a:r>
            </a:p>
          </p:txBody>
        </p:sp>
      </p:grpSp>
      <p:grpSp>
        <p:nvGrpSpPr>
          <p:cNvPr id="17" name="Group 17"/>
          <p:cNvGrpSpPr/>
          <p:nvPr/>
        </p:nvGrpSpPr>
        <p:grpSpPr>
          <a:xfrm>
            <a:off x="829056" y="5882640"/>
            <a:ext cx="7034391" cy="352044"/>
            <a:chOff x="829056" y="5882640"/>
            <a:chExt cx="7034391" cy="352044"/>
          </a:xfrm>
        </p:grpSpPr>
        <p:sp>
          <p:nvSpPr>
            <p:cNvPr id="16" name="TextBox 16"/>
            <p:cNvSpPr/>
            <p:nvPr/>
          </p:nvSpPr>
          <p:spPr>
            <a:xfrm>
              <a:off x="829056" y="5882640"/>
              <a:ext cx="7034391"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tree[10010] 能访问0到10009；本题最大坐标10000在范围内。</a:t>
              </a:r>
            </a:p>
          </p:txBody>
        </p:sp>
      </p:grpSp>
      <p:sp>
        <p:nvSpPr>
          <p:cNvPr id="25" name="Line 2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26"/>
          <p:cNvSpPr/>
          <p:nvPr/>
        </p:nvSpPr>
        <p:spPr>
          <a:xfrm>
            <a:off x="838200" y="41047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7" name="Line 27"/>
          <p:cNvSpPr/>
          <p:nvPr/>
        </p:nvSpPr>
        <p:spPr>
          <a:xfrm>
            <a:off x="838200" y="567975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练习：找出高于平均分的成绩</a:t>
            </a:r>
          </a:p>
        </p:txBody>
      </p:sp>
      <p:grpSp>
        <p:nvGrpSpPr>
          <p:cNvPr id="10" name="Group 10"/>
          <p:cNvGrpSpPr/>
          <p:nvPr/>
        </p:nvGrpSpPr>
        <p:grpSpPr>
          <a:xfrm>
            <a:off x="819150" y="2182178"/>
            <a:ext cx="7276338" cy="982599"/>
            <a:chOff x="819150" y="2182178"/>
            <a:chExt cx="7276338" cy="982599"/>
          </a:xfrm>
        </p:grpSpPr>
        <p:sp>
          <p:nvSpPr>
            <p:cNvPr id="4" name="TextBox 4"/>
            <p:cNvSpPr txBox="1"/>
            <p:nvPr/>
          </p:nvSpPr>
          <p:spPr>
            <a:xfrm>
              <a:off x="819150" y="2182178"/>
              <a:ext cx="7276338" cy="982599"/>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输入 n，再按顺序输入 n 位同学的成绩，每个成绩在 0～100 之间。</a:t>
              </a:r>
              <a:br/>
              <a:r>
                <a:rPr lang="zh-CN" sz="1800" dirty="0">
                  <a:solidFill>
                    <a:srgbClr val="243447"/>
                  </a:solidFill>
                  <a:latin typeface="Consolas"/>
                  <a:ea typeface="Microsoft YaHei"/>
                  <a:cs typeface="Consolas"/>
                </a:rPr>
                <a:t>请按原顺序输出严格高于全班平均分的成绩；若一个也没有，输出 None</a:t>
              </a:r>
              <a:br/>
              <a:r>
                <a:rPr lang="zh-CN" sz="1800" dirty="0">
                  <a:solidFill>
                    <a:srgbClr val="243447"/>
                  </a:solidFill>
                  <a:latin typeface="Consolas"/>
                  <a:ea typeface="Microsoft YaHei"/>
                  <a:cs typeface="Consolas"/>
                </a:rPr>
                <a:t>。</a:t>
              </a:r>
            </a:p>
          </p:txBody>
        </p:sp>
      </p:grpSp>
      <p:grpSp>
        <p:nvGrpSpPr>
          <p:cNvPr id="13" name="Group 13"/>
          <p:cNvGrpSpPr/>
          <p:nvPr/>
        </p:nvGrpSpPr>
        <p:grpSpPr>
          <a:xfrm>
            <a:off x="815340" y="3872865"/>
            <a:ext cx="5961888" cy="982599"/>
            <a:chOff x="815340" y="3872865"/>
            <a:chExt cx="5961888" cy="982599"/>
          </a:xfrm>
        </p:grpSpPr>
        <p:sp>
          <p:nvSpPr>
            <p:cNvPr id="7" name="TextBox 7"/>
            <p:cNvSpPr txBox="1"/>
            <p:nvPr/>
          </p:nvSpPr>
          <p:spPr>
            <a:xfrm>
              <a:off x="815340" y="3872865"/>
              <a:ext cx="5961888" cy="982599"/>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有 4 个成绩：80、60、90、70。</a:t>
              </a:r>
              <a:br/>
              <a:r>
                <a:rPr lang="zh-CN" sz="1800" dirty="0">
                  <a:solidFill>
                    <a:srgbClr val="243447"/>
                  </a:solidFill>
                  <a:latin typeface="Consolas"/>
                  <a:ea typeface="Microsoft YaHei"/>
                  <a:cs typeface="Consolas"/>
                </a:rPr>
                <a:t>平均分是多少？哪些成绩应输出？读第一项时，能立刻做判</a:t>
              </a:r>
              <a:br/>
              <a:r>
                <a:rPr lang="zh-CN" sz="1800" dirty="0">
                  <a:solidFill>
                    <a:srgbClr val="243447"/>
                  </a:solidFill>
                  <a:latin typeface="Consolas"/>
                  <a:ea typeface="Microsoft YaHei"/>
                  <a:cs typeface="Consolas"/>
                </a:rPr>
                <a:t>断吗？</a:t>
              </a:r>
            </a:p>
          </p:txBody>
        </p:sp>
      </p:grpSp>
      <p:grpSp>
        <p:nvGrpSpPr>
          <p:cNvPr id="16" name="Group 16"/>
          <p:cNvGrpSpPr/>
          <p:nvPr/>
        </p:nvGrpSpPr>
        <p:grpSpPr>
          <a:xfrm>
            <a:off x="818388" y="5354955"/>
            <a:ext cx="7449312" cy="723329"/>
            <a:chOff x="818388" y="5354955"/>
            <a:chExt cx="7449312" cy="723329"/>
          </a:xfrm>
        </p:grpSpPr>
        <p:sp>
          <p:nvSpPr>
            <p:cNvPr id="8" name="TextBox 8"/>
            <p:cNvSpPr txBox="1"/>
            <p:nvPr/>
          </p:nvSpPr>
          <p:spPr>
            <a:xfrm>
              <a:off x="818388" y="5354955"/>
              <a:ext cx="744931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读到 80 时，还不知道后面几个成绩，平均分也算不出来。</a:t>
              </a:r>
              <a:br/>
              <a:r>
                <a:rPr lang="zh-CN" sz="1950" dirty="0">
                  <a:solidFill>
                    <a:srgbClr val="243447"/>
                  </a:solidFill>
                  <a:latin typeface="Consolas"/>
                  <a:ea typeface="Microsoft YaHei"/>
                  <a:cs typeface="Consolas"/>
                </a:rPr>
                <a:t>所以要先把所有成绩存下并求和；算出平均分后，再从头检查一遍。</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50191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356844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先存成绩、算平均分，再逐项比较</a:t>
            </a:r>
          </a:p>
        </p:txBody>
      </p:sp>
      <p:grpSp>
        <p:nvGrpSpPr>
          <p:cNvPr id="15" name="Group 15"/>
          <p:cNvGrpSpPr/>
          <p:nvPr/>
        </p:nvGrpSpPr>
        <p:grpSpPr>
          <a:xfrm>
            <a:off x="828294" y="2085022"/>
            <a:ext cx="3883990" cy="2616137"/>
            <a:chOff x="828294" y="2085022"/>
            <a:chExt cx="3883990" cy="2616137"/>
          </a:xfrm>
        </p:grpSpPr>
        <p:sp>
          <p:nvSpPr>
            <p:cNvPr id="7" name="TextBox 7"/>
            <p:cNvSpPr/>
            <p:nvPr/>
          </p:nvSpPr>
          <p:spPr>
            <a:xfrm>
              <a:off x="828294" y="2085022"/>
              <a:ext cx="282965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① 保存成绩，同时求和</a:t>
              </a:r>
            </a:p>
          </p:txBody>
        </p:sp>
        <p:sp>
          <p:nvSpPr>
            <p:cNvPr id="8" name="TextBox 8"/>
            <p:cNvSpPr txBox="1"/>
            <p:nvPr/>
          </p:nvSpPr>
          <p:spPr>
            <a:xfrm>
              <a:off x="829056" y="2520315"/>
              <a:ext cx="3083585"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a[110], n, sum = 0;</a:t>
              </a:r>
            </a:p>
          </p:txBody>
        </p:sp>
        <p:sp>
          <p:nvSpPr>
            <p:cNvPr id="9" name="TextBox 9"/>
            <p:cNvSpPr txBox="1"/>
            <p:nvPr/>
          </p:nvSpPr>
          <p:spPr>
            <a:xfrm>
              <a:off x="829056" y="2825115"/>
              <a:ext cx="121775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cin &gt;&gt; n;</a:t>
              </a:r>
            </a:p>
          </p:txBody>
        </p:sp>
        <p:sp>
          <p:nvSpPr>
            <p:cNvPr id="10" name="TextBox 10"/>
            <p:cNvSpPr txBox="1"/>
            <p:nvPr/>
          </p:nvSpPr>
          <p:spPr>
            <a:xfrm>
              <a:off x="829056" y="3129915"/>
              <a:ext cx="3883228"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n; i++) {</a:t>
              </a:r>
            </a:p>
          </p:txBody>
        </p:sp>
        <p:sp>
          <p:nvSpPr>
            <p:cNvPr id="11" name="TextBox 11"/>
            <p:cNvSpPr txBox="1"/>
            <p:nvPr/>
          </p:nvSpPr>
          <p:spPr>
            <a:xfrm>
              <a:off x="829056" y="343471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cin &gt;&gt; a[i];</a:t>
              </a:r>
            </a:p>
          </p:txBody>
        </p:sp>
        <p:sp>
          <p:nvSpPr>
            <p:cNvPr id="12" name="TextBox 12"/>
            <p:cNvSpPr txBox="1"/>
            <p:nvPr/>
          </p:nvSpPr>
          <p:spPr>
            <a:xfrm>
              <a:off x="829056" y="3739515"/>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sum += a[i];</a:t>
              </a:r>
            </a:p>
          </p:txBody>
        </p:sp>
        <p:sp>
          <p:nvSpPr>
            <p:cNvPr id="13" name="TextBox 13"/>
            <p:cNvSpPr txBox="1"/>
            <p:nvPr/>
          </p:nvSpPr>
          <p:spPr>
            <a:xfrm>
              <a:off x="829056" y="404431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sp>
          <p:nvSpPr>
            <p:cNvPr id="14" name="TextBox 14"/>
            <p:cNvSpPr txBox="1"/>
            <p:nvPr/>
          </p:nvSpPr>
          <p:spPr>
            <a:xfrm>
              <a:off x="829056" y="4349115"/>
              <a:ext cx="3883228"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double</a:t>
              </a:r>
              <a:r>
                <a:rPr lang="zh-CN" sz="1800" dirty="0">
                  <a:solidFill>
                    <a:schemeClr val="dk1"/>
                  </a:solidFill>
                  <a:latin typeface="Consolas"/>
                  <a:ea typeface="Microsoft YaHei"/>
                  <a:cs typeface="+mn-cs"/>
                </a:rPr>
                <a:t> avg = double(sum) / n;</a:t>
              </a:r>
            </a:p>
          </p:txBody>
        </p:sp>
      </p:grpSp>
      <p:grpSp>
        <p:nvGrpSpPr>
          <p:cNvPr id="25" name="Group 25"/>
          <p:cNvGrpSpPr/>
          <p:nvPr/>
        </p:nvGrpSpPr>
        <p:grpSpPr>
          <a:xfrm>
            <a:off x="6352794" y="2085022"/>
            <a:ext cx="3902507" cy="2854262"/>
            <a:chOff x="6352794" y="2085022"/>
            <a:chExt cx="3902507" cy="2854262"/>
          </a:xfrm>
        </p:grpSpPr>
        <p:sp>
          <p:nvSpPr>
            <p:cNvPr id="16" name="TextBox 16"/>
            <p:cNvSpPr/>
            <p:nvPr/>
          </p:nvSpPr>
          <p:spPr>
            <a:xfrm>
              <a:off x="6352794" y="2085022"/>
              <a:ext cx="362089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② 按原序找出高于平均分的数</a:t>
              </a:r>
            </a:p>
          </p:txBody>
        </p:sp>
        <p:sp>
          <p:nvSpPr>
            <p:cNvPr id="17" name="TextBox 17"/>
            <p:cNvSpPr txBox="1"/>
            <p:nvPr/>
          </p:nvSpPr>
          <p:spPr>
            <a:xfrm>
              <a:off x="6353556" y="2520315"/>
              <a:ext cx="1617574"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cnt = 0;</a:t>
              </a:r>
            </a:p>
          </p:txBody>
        </p:sp>
        <p:sp>
          <p:nvSpPr>
            <p:cNvPr id="18" name="TextBox 18"/>
            <p:cNvSpPr txBox="1"/>
            <p:nvPr/>
          </p:nvSpPr>
          <p:spPr>
            <a:xfrm>
              <a:off x="6353556" y="2815590"/>
              <a:ext cx="3883228"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n; i++) {</a:t>
              </a:r>
            </a:p>
          </p:txBody>
        </p:sp>
        <p:sp>
          <p:nvSpPr>
            <p:cNvPr id="19" name="TextBox 19"/>
            <p:cNvSpPr txBox="1"/>
            <p:nvPr/>
          </p:nvSpPr>
          <p:spPr>
            <a:xfrm>
              <a:off x="6353556" y="3110865"/>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(a[i] &gt; avg) {</a:t>
              </a:r>
            </a:p>
          </p:txBody>
        </p:sp>
        <p:sp>
          <p:nvSpPr>
            <p:cNvPr id="20" name="TextBox 20"/>
            <p:cNvSpPr txBox="1"/>
            <p:nvPr/>
          </p:nvSpPr>
          <p:spPr>
            <a:xfrm>
              <a:off x="6353556" y="34061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a[i] &lt;&lt; ' ';</a:t>
              </a:r>
            </a:p>
          </p:txBody>
        </p:sp>
        <p:sp>
          <p:nvSpPr>
            <p:cNvPr id="21" name="TextBox 21"/>
            <p:cNvSpPr txBox="1"/>
            <p:nvPr/>
          </p:nvSpPr>
          <p:spPr>
            <a:xfrm>
              <a:off x="6353556" y="3701415"/>
              <a:ext cx="188412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cnt++;</a:t>
              </a:r>
            </a:p>
          </p:txBody>
        </p:sp>
        <p:sp>
          <p:nvSpPr>
            <p:cNvPr id="22" name="TextBox 22"/>
            <p:cNvSpPr txBox="1"/>
            <p:nvPr/>
          </p:nvSpPr>
          <p:spPr>
            <a:xfrm>
              <a:off x="6353556" y="399669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23" name="TextBox 23"/>
            <p:cNvSpPr txBox="1"/>
            <p:nvPr/>
          </p:nvSpPr>
          <p:spPr>
            <a:xfrm>
              <a:off x="6353556" y="42919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sp>
          <p:nvSpPr>
            <p:cNvPr id="24" name="TextBox 24"/>
            <p:cNvSpPr txBox="1"/>
            <p:nvPr/>
          </p:nvSpPr>
          <p:spPr>
            <a:xfrm>
              <a:off x="6353556" y="4587240"/>
              <a:ext cx="3901745" cy="352044"/>
            </a:xfrm>
            <a:prstGeom prst="rect">
              <a:avLst/>
            </a:prstGeom>
            <a:noFill/>
            <a:ln>
              <a:noFill/>
            </a:ln>
          </p:spPr>
          <p:txBody>
            <a:bodyPr wrap="square" lIns="0" tIns="0" rIns="0" bIns="0" anchor="t" anchorCtr="0">
              <a:spAutoFit/>
            </a:bodyPr>
            <a:lstStyle/>
            <a:p>
              <a:pPr algn="l"/>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(cnt == 0) cout &lt;&lt; "None";</a:t>
              </a:r>
            </a:p>
          </p:txBody>
        </p:sp>
      </p:grpSp>
      <p:grpSp>
        <p:nvGrpSpPr>
          <p:cNvPr id="28" name="Group 28"/>
          <p:cNvGrpSpPr/>
          <p:nvPr/>
        </p:nvGrpSpPr>
        <p:grpSpPr>
          <a:xfrm>
            <a:off x="820674" y="5333048"/>
            <a:ext cx="6035040" cy="819150"/>
            <a:chOff x="820674" y="5333048"/>
            <a:chExt cx="6035040" cy="819150"/>
          </a:xfrm>
        </p:grpSpPr>
        <p:sp>
          <p:nvSpPr>
            <p:cNvPr id="51" name="TextBox 8"/>
            <p:cNvSpPr txBox="1"/>
            <p:nvPr/>
          </p:nvSpPr>
          <p:spPr>
            <a:xfrm>
              <a:off x="820674" y="5333048"/>
              <a:ext cx="6035040" cy="819150"/>
            </a:xfrm>
            <a:prstGeom prst="rect">
              <a:avLst/>
            </a:prstGeom>
            <a:noFill/>
            <a:ln>
              <a:noFill/>
            </a:ln>
          </p:spPr>
          <p:txBody>
            <a:bodyPr wrap="none" lIns="0" tIns="0" rIns="0" bIns="0" anchor="t" anchorCtr="0">
              <a:spAutoFit/>
            </a:bodyPr>
            <a:lstStyle/>
            <a:p>
              <a:pPr algn="l">
                <a:lnSpc>
                  <a:spcPts val="2070"/>
                </a:lnSpc>
              </a:pPr>
              <a:r>
                <a:rPr lang="zh-CN" sz="1500" dirty="0">
                  <a:solidFill>
                    <a:srgbClr val="243447"/>
                  </a:solidFill>
                  <a:latin typeface="Consolas"/>
                  <a:ea typeface="Microsoft YaHei"/>
                  <a:cs typeface="Consolas"/>
                </a:rPr>
                <a:t>sum 记总分，avg 记平均分，cnt 记输出了几项。</a:t>
              </a:r>
              <a:br/>
              <a:r>
                <a:rPr lang="zh-CN" sz="1500" dirty="0">
                  <a:solidFill>
                    <a:srgbClr val="243447"/>
                  </a:solidFill>
                  <a:latin typeface="Consolas"/>
                  <a:ea typeface="Microsoft YaHei"/>
                  <a:cs typeface="Consolas"/>
                </a:rPr>
                <a:t>80 + 60 + 90 + 70 = 300，平均分是 75，所以按顺序输出 80 90。</a:t>
              </a:r>
              <a:br/>
              <a:r>
                <a:rPr lang="zh-CN" sz="1500" dirty="0">
                  <a:solidFill>
                    <a:srgbClr val="243447"/>
                  </a:solidFill>
                  <a:latin typeface="Consolas"/>
                  <a:ea typeface="Microsoft YaHei"/>
                  <a:cs typeface="Consolas"/>
                </a:rPr>
                <a:t>判断用严格大于；恰好等于平均分的成绩不输出。</a:t>
              </a:r>
            </a:p>
          </p:txBody>
        </p:sp>
      </p:grpSp>
      <p:sp>
        <p:nvSpPr>
          <p:cNvPr id="47" name="Line 4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8" name="Line 48"/>
          <p:cNvSpPr/>
          <p:nvPr/>
        </p:nvSpPr>
        <p:spPr>
          <a:xfrm>
            <a:off x="705231" y="2529840"/>
            <a:ext cx="9525" cy="2084070"/>
          </a:xfrm>
          <a:custGeom>
            <a:avLst/>
            <a:gdLst/>
            <a:ahLst/>
            <a:cxnLst/>
            <a:rect l="l" t="t" r="r" b="b"/>
            <a:pathLst>
              <a:path w="9525" h="2084070">
                <a:moveTo>
                  <a:pt x="0" y="0"/>
                </a:moveTo>
                <a:lnTo>
                  <a:pt x="0" y="2084070"/>
                </a:lnTo>
              </a:path>
            </a:pathLst>
          </a:custGeom>
          <a:noFill/>
          <a:ln w="19050">
            <a:solidFill>
              <a:srgbClr val="244D87"/>
            </a:solidFill>
          </a:ln>
        </p:spPr>
      </p:sp>
      <p:sp>
        <p:nvSpPr>
          <p:cNvPr id="49" name="Line 49"/>
          <p:cNvSpPr/>
          <p:nvPr/>
        </p:nvSpPr>
        <p:spPr>
          <a:xfrm>
            <a:off x="6229731" y="2529840"/>
            <a:ext cx="9525" cy="2322195"/>
          </a:xfrm>
          <a:custGeom>
            <a:avLst/>
            <a:gdLst/>
            <a:ahLst/>
            <a:cxnLst/>
            <a:rect l="l" t="t" r="r" b="b"/>
            <a:pathLst>
              <a:path w="9525" h="2322195">
                <a:moveTo>
                  <a:pt x="0" y="0"/>
                </a:moveTo>
                <a:lnTo>
                  <a:pt x="0" y="2322195"/>
                </a:lnTo>
              </a:path>
            </a:pathLst>
          </a:custGeom>
          <a:noFill/>
          <a:ln w="19050">
            <a:solidFill>
              <a:srgbClr val="244D87"/>
            </a:solidFill>
          </a:ln>
        </p:spPr>
      </p:sp>
      <p:sp>
        <p:nvSpPr>
          <p:cNvPr id="50" name="Line 50"/>
          <p:cNvSpPr/>
          <p:nvPr/>
        </p:nvSpPr>
        <p:spPr>
          <a:xfrm>
            <a:off x="838200" y="509130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35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同一个数组，能解决三种不同的问题</a:t>
            </a:r>
          </a:p>
        </p:txBody>
      </p:sp>
      <p:grpSp>
        <p:nvGrpSpPr>
          <p:cNvPr id="10" name="Group 10"/>
          <p:cNvGrpSpPr/>
          <p:nvPr/>
        </p:nvGrpSpPr>
        <p:grpSpPr>
          <a:xfrm>
            <a:off x="819150" y="2210752"/>
            <a:ext cx="5961888" cy="1297877"/>
            <a:chOff x="819150" y="2210752"/>
            <a:chExt cx="5961888" cy="1297877"/>
          </a:xfrm>
        </p:grpSpPr>
        <p:sp>
          <p:nvSpPr>
            <p:cNvPr id="4" name="TextBox 4"/>
            <p:cNvSpPr txBox="1"/>
            <p:nvPr/>
          </p:nvSpPr>
          <p:spPr>
            <a:xfrm>
              <a:off x="819150" y="2210752"/>
              <a:ext cx="5961888" cy="1297877"/>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小鱼比可爱：把每条鱼的值留下来，后面的鱼才能回头比较</a:t>
              </a:r>
              <a:br/>
              <a:r>
                <a:rPr lang="zh-CN" sz="1800" dirty="0">
                  <a:solidFill>
                    <a:srgbClr val="243447"/>
                  </a:solidFill>
                  <a:latin typeface="Consolas"/>
                  <a:ea typeface="Microsoft YaHei"/>
                  <a:cs typeface="Consolas"/>
                </a:rPr>
                <a:t>。</a:t>
              </a:r>
              <a:br/>
              <a:r>
                <a:rPr lang="zh-CN" sz="1800" dirty="0">
                  <a:solidFill>
                    <a:srgbClr val="243447"/>
                  </a:solidFill>
                  <a:latin typeface="Consolas"/>
                  <a:ea typeface="Microsoft YaHei"/>
                  <a:cs typeface="Consolas"/>
                </a:rPr>
                <a:t>数字反转和冰雹猜想：把一路上的值留住，最后倒着读。</a:t>
              </a:r>
              <a:br/>
              <a:r>
                <a:rPr lang="zh-CN" sz="1800" dirty="0">
                  <a:solidFill>
                    <a:srgbClr val="243447"/>
                  </a:solidFill>
                  <a:latin typeface="Consolas"/>
                  <a:ea typeface="Microsoft YaHei"/>
                  <a:cs typeface="Consolas"/>
                </a:rPr>
                <a:t>校门外的树：给每个位置记状态，重叠施工也不会重复扣。</a:t>
              </a:r>
            </a:p>
          </p:txBody>
        </p:sp>
      </p:grpSp>
      <p:grpSp>
        <p:nvGrpSpPr>
          <p:cNvPr id="13" name="Group 13"/>
          <p:cNvGrpSpPr/>
          <p:nvPr/>
        </p:nvGrpSpPr>
        <p:grpSpPr>
          <a:xfrm>
            <a:off x="818388" y="4044315"/>
            <a:ext cx="5045964" cy="612267"/>
            <a:chOff x="818388" y="4044315"/>
            <a:chExt cx="5045964" cy="612267"/>
          </a:xfrm>
        </p:grpSpPr>
        <p:sp>
          <p:nvSpPr>
            <p:cNvPr id="7" name="TextBox 7"/>
            <p:cNvSpPr txBox="1"/>
            <p:nvPr/>
          </p:nvSpPr>
          <p:spPr>
            <a:xfrm>
              <a:off x="818388" y="4044315"/>
              <a:ext cx="5045964" cy="61226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动笔前问自己：每个格子表示什么？有效下标到哪里？</a:t>
              </a:r>
              <a:br/>
              <a:r>
                <a:rPr lang="zh-CN" sz="1650" dirty="0">
                  <a:solidFill>
                    <a:srgbClr val="243447"/>
                  </a:solidFill>
                  <a:latin typeface="Consolas"/>
                  <a:ea typeface="Microsoft YaHei"/>
                  <a:cs typeface="Consolas"/>
                </a:rPr>
                <a:t>已经存了几项？读取和修改分别发生在什么时候？</a:t>
              </a:r>
            </a:p>
          </p:txBody>
        </p:sp>
      </p:grpSp>
      <p:grpSp>
        <p:nvGrpSpPr>
          <p:cNvPr id="16" name="Group 16"/>
          <p:cNvGrpSpPr/>
          <p:nvPr/>
        </p:nvGrpSpPr>
        <p:grpSpPr>
          <a:xfrm>
            <a:off x="818388" y="5428678"/>
            <a:ext cx="7944612" cy="723329"/>
            <a:chOff x="818388" y="5428678"/>
            <a:chExt cx="7944612" cy="723329"/>
          </a:xfrm>
        </p:grpSpPr>
        <p:sp>
          <p:nvSpPr>
            <p:cNvPr id="8" name="TextBox 8"/>
            <p:cNvSpPr txBox="1"/>
            <p:nvPr/>
          </p:nvSpPr>
          <p:spPr>
            <a:xfrm>
              <a:off x="818388" y="5428678"/>
              <a:ext cx="7944612" cy="723329"/>
            </a:xfrm>
            <a:prstGeom prst="rect">
              <a:avLst/>
            </a:prstGeom>
            <a:noFill/>
            <a:ln>
              <a:noFill/>
            </a:ln>
          </p:spPr>
          <p:txBody>
            <a:bodyPr wrap="none" lIns="0" tIns="0" rIns="0" bIns="0" anchor="t" anchorCtr="0">
              <a:spAutoFit/>
            </a:bodyPr>
            <a:lstStyle/>
            <a:p>
              <a:pPr algn="l">
                <a:lnSpc>
                  <a:spcPts val="2692"/>
                </a:lnSpc>
              </a:pPr>
              <a:r>
                <a:rPr lang="zh-CN" sz="1950" dirty="0">
                  <a:solidFill>
                    <a:srgbClr val="243447"/>
                  </a:solidFill>
                  <a:latin typeface="Consolas"/>
                  <a:ea typeface="Microsoft YaHei"/>
                  <a:cs typeface="Consolas"/>
                </a:rPr>
                <a:t>数组能放分数、可爱值，也能放“在不在”的标记。</a:t>
              </a:r>
              <a:br/>
              <a:r>
                <a:rPr lang="zh-CN" sz="1950" dirty="0">
                  <a:solidFill>
                    <a:srgbClr val="243447"/>
                  </a:solidFill>
                  <a:latin typeface="Consolas"/>
                  <a:ea typeface="Microsoft YaHei"/>
                  <a:cs typeface="Consolas"/>
                </a:rPr>
                <a:t>题目不同，格子的含义就不同。想清这一点，代码才不会写着写着变味。</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69779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11416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一维数组</a:t>
            </a:r>
          </a:p>
        </p:txBody>
      </p:sp>
      <p:sp>
        <p:nvSpPr>
          <p:cNvPr id="6" name="title-slot Placeholder Carrier"/>
          <p:cNvSpPr/>
          <p:nvPr/>
        </p:nvSpPr>
        <p:spPr>
          <a:xfrm>
            <a:off x="826008" y="1407795"/>
            <a:ext cx="1047750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课后试试这几道题</a:t>
            </a:r>
          </a:p>
        </p:txBody>
      </p:sp>
      <p:grpSp>
        <p:nvGrpSpPr>
          <p:cNvPr id="11" name="Group 11"/>
          <p:cNvGrpSpPr/>
          <p:nvPr/>
        </p:nvGrpSpPr>
        <p:grpSpPr>
          <a:xfrm>
            <a:off x="820674" y="2159318"/>
            <a:ext cx="7183374" cy="1480947"/>
            <a:chOff x="820674" y="2159318"/>
            <a:chExt cx="7183374" cy="1480947"/>
          </a:xfrm>
        </p:grpSpPr>
        <p:sp>
          <p:nvSpPr>
            <p:cNvPr id="4" name="TextBox 4"/>
            <p:cNvSpPr txBox="1"/>
            <p:nvPr/>
          </p:nvSpPr>
          <p:spPr>
            <a:xfrm>
              <a:off x="820674" y="2159318"/>
              <a:ext cx="7183374" cy="1480947"/>
            </a:xfrm>
            <a:prstGeom prst="rect">
              <a:avLst/>
            </a:prstGeom>
            <a:noFill/>
            <a:ln>
              <a:noFill/>
            </a:ln>
          </p:spPr>
          <p:txBody>
            <a:bodyPr wrap="none" lIns="0" tIns="0" rIns="0" bIns="0" anchor="t" anchorCtr="0">
              <a:spAutoFit/>
            </a:bodyPr>
            <a:lstStyle/>
            <a:p>
              <a:pPr algn="l">
                <a:lnSpc>
                  <a:spcPts val="2280"/>
                </a:lnSpc>
              </a:pPr>
              <a:r>
                <a:rPr lang="zh-CN" sz="1650" dirty="0">
                  <a:solidFill>
                    <a:srgbClr val="243447"/>
                  </a:solidFill>
                  <a:latin typeface="Consolas"/>
                  <a:ea typeface="Microsoft YaHei"/>
                  <a:cs typeface="Consolas"/>
                </a:rPr>
                <a:t>教材第 5 章 5.1 节的例题和练习，可以用来再走一遍今天的方法。</a:t>
              </a:r>
              <a:br/>
              <a:r>
                <a:rPr lang="zh-CN" sz="1650" dirty="0">
                  <a:solidFill>
                    <a:srgbClr val="243447"/>
                  </a:solidFill>
                  <a:latin typeface="Consolas"/>
                  <a:ea typeface="Microsoft YaHei"/>
                  <a:cs typeface="Consolas"/>
                </a:rPr>
                <a:t>洛谷 P1428 小鱼比可爱、P1427 小鱼的数字游戏、P5727 冰雹猜想、P1047</a:t>
              </a:r>
              <a:br/>
              <a:r>
                <a:rPr lang="zh-CN" sz="1650" dirty="0">
                  <a:solidFill>
                    <a:srgbClr val="243447"/>
                  </a:solidFill>
                  <a:latin typeface="Consolas"/>
                  <a:ea typeface="Microsoft YaHei"/>
                  <a:cs typeface="Consolas"/>
                </a:rPr>
                <a:t>校门外的树。</a:t>
              </a:r>
              <a:br/>
              <a:r>
                <a:rPr lang="zh-CN" sz="1650" dirty="0">
                  <a:solidFill>
                    <a:srgbClr val="243447"/>
                  </a:solidFill>
                  <a:latin typeface="Consolas"/>
                  <a:ea typeface="Microsoft YaHei"/>
                  <a:cs typeface="Consolas"/>
                </a:rPr>
                <a:t>按题号搜索即可找到原题；若平台题面与课堂改编不同，以你正在做的题面为</a:t>
              </a:r>
              <a:br/>
              <a:r>
                <a:rPr lang="zh-CN" sz="1650" dirty="0">
                  <a:solidFill>
                    <a:srgbClr val="243447"/>
                  </a:solidFill>
                  <a:latin typeface="Consolas"/>
                  <a:ea typeface="Microsoft YaHei"/>
                  <a:cs typeface="Consolas"/>
                </a:rPr>
                <a:t>准。</a:t>
              </a:r>
            </a:p>
          </p:txBody>
        </p:sp>
      </p:grpSp>
      <p:grpSp>
        <p:nvGrpSpPr>
          <p:cNvPr id="16" name="Group 16"/>
          <p:cNvGrpSpPr/>
          <p:nvPr/>
        </p:nvGrpSpPr>
        <p:grpSpPr>
          <a:xfrm>
            <a:off x="817626" y="4073843"/>
            <a:ext cx="7562088" cy="1613154"/>
            <a:chOff x="817626" y="4073843"/>
            <a:chExt cx="7562088" cy="1613154"/>
          </a:xfrm>
        </p:grpSpPr>
        <p:sp>
          <p:nvSpPr>
            <p:cNvPr id="7" name="TextBox 7"/>
            <p:cNvSpPr txBox="1"/>
            <p:nvPr/>
          </p:nvSpPr>
          <p:spPr>
            <a:xfrm>
              <a:off x="817626" y="4073843"/>
              <a:ext cx="7562088" cy="1613154"/>
            </a:xfrm>
            <a:prstGeom prst="rect">
              <a:avLst/>
            </a:prstGeom>
            <a:noFill/>
            <a:ln>
              <a:noFill/>
            </a:ln>
          </p:spPr>
          <p:txBody>
            <a:bodyPr wrap="none" lIns="0" tIns="0" rIns="0" bIns="0" anchor="t" anchorCtr="0">
              <a:spAutoFit/>
            </a:bodyPr>
            <a:lstStyle/>
            <a:p>
              <a:pPr algn="l">
                <a:lnSpc>
                  <a:spcPts val="2482"/>
                </a:lnSpc>
              </a:pPr>
              <a:r>
                <a:rPr lang="zh-CN" sz="1800" dirty="0">
                  <a:solidFill>
                    <a:srgbClr val="243447"/>
                  </a:solidFill>
                  <a:latin typeface="Consolas"/>
                  <a:ea typeface="Microsoft YaHei"/>
                  <a:cs typeface="Consolas"/>
                </a:rPr>
                <a:t>再想两个小练习：找出一个数组里最大值第一次出现的下标；相同值再出现</a:t>
              </a:r>
              <a:br/>
              <a:r>
                <a:rPr lang="zh-CN" sz="1800" dirty="0">
                  <a:solidFill>
                    <a:srgbClr val="243447"/>
                  </a:solidFill>
                  <a:latin typeface="Consolas"/>
                  <a:ea typeface="Microsoft YaHei"/>
                  <a:cs typeface="Consolas"/>
                </a:rPr>
                <a:t>，要不要替换？</a:t>
              </a:r>
              <a:br/>
              <a:r>
                <a:rPr lang="zh-CN" sz="1800" dirty="0">
                  <a:solidFill>
                    <a:srgbClr val="243447"/>
                  </a:solidFill>
                  <a:latin typeface="Consolas"/>
                  <a:ea typeface="Microsoft YaHei"/>
                  <a:cs typeface="Consolas"/>
                </a:rPr>
                <a:t>或者自己造几段施工区间，包含单点、两端和重叠，算算还有几棵树。</a:t>
              </a:r>
              <a:br/>
              <a:r>
                <a:rPr lang="zh-CN" sz="1800" dirty="0">
                  <a:solidFill>
                    <a:srgbClr val="243447"/>
                  </a:solidFill>
                  <a:latin typeface="Consolas"/>
                  <a:ea typeface="Microsoft YaHei"/>
                  <a:cs typeface="Consolas"/>
                </a:rPr>
                <a:t>成绩练习也别漏了：一人成绩、全部同分、0 分与 100 分，分别会输出什</a:t>
              </a:r>
              <a:br/>
              <a:r>
                <a:rPr lang="zh-CN" sz="1800" dirty="0">
                  <a:solidFill>
                    <a:srgbClr val="243447"/>
                  </a:solidFill>
                  <a:latin typeface="Consolas"/>
                  <a:ea typeface="Microsoft YaHei"/>
                  <a:cs typeface="Consolas"/>
                </a:rPr>
                <a:t>么？</a:t>
              </a:r>
            </a:p>
          </p:txBody>
        </p:sp>
      </p:grpSp>
      <p:grpSp>
        <p:nvGrpSpPr>
          <p:cNvPr id="18" name="Group 18"/>
          <p:cNvGrpSpPr/>
          <p:nvPr/>
        </p:nvGrpSpPr>
        <p:grpSpPr>
          <a:xfrm>
            <a:off x="819150" y="5940362"/>
            <a:ext cx="9207627" cy="381381"/>
            <a:chOff x="819150" y="5940362"/>
            <a:chExt cx="9207627" cy="381381"/>
          </a:xfrm>
        </p:grpSpPr>
        <p:sp>
          <p:nvSpPr>
            <p:cNvPr id="8" name="TextBox 8"/>
            <p:cNvSpPr txBox="1"/>
            <p:nvPr/>
          </p:nvSpPr>
          <p:spPr>
            <a:xfrm>
              <a:off x="819150" y="5940362"/>
              <a:ext cx="920762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交作业时附上代码和测试数据，再写一句预期结果。哪里算错了，也更容易查。</a:t>
              </a:r>
            </a:p>
          </p:txBody>
        </p:sp>
      </p:grpSp>
      <p:sp>
        <p:nvSpPr>
          <p:cNvPr id="27" name="Line 2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8" name="Line 28"/>
          <p:cNvSpPr/>
          <p:nvPr/>
        </p:nvSpPr>
        <p:spPr>
          <a:xfrm>
            <a:off x="838200" y="380504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9" name="Line 29"/>
          <p:cNvSpPr/>
          <p:nvPr/>
        </p:nvSpPr>
        <p:spPr>
          <a:xfrm>
            <a:off x="838200" y="575595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xmlns:p14="http://schemas.microsoft.com/office/powerpoint/2010/main">
    <mc:Choice Requires="p14">
      <p:transition p14:dur="3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2602</TotalTime>
  <Words>12679</Words>
  <Application>Microsoft Office PowerPoint</Application>
  <PresentationFormat>宽屏</PresentationFormat>
  <Paragraphs>780</Paragraphs>
  <Slides>60</Slides>
  <Notes>60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60</vt:i4>
      </vt:variant>
    </vt:vector>
  </HeadingPairs>
  <TitlesOfParts>
    <vt:vector size="68" baseType="lpstr">
      <vt:lpstr>等线</vt:lpstr>
      <vt:lpstr>宋体</vt:lpstr>
      <vt:lpstr>Microsoft YaHei</vt:lpstr>
      <vt:lpstr>Microsoft YaHei</vt:lpstr>
      <vt:lpstr>Arial</vt:lpstr>
      <vt:lpstr>Cambria Math</vt:lpstr>
      <vt:lpstr>Consolas</vt:lpstr>
      <vt:lpstr>Office Theme</vt:lpstr>
      <vt:lpstr>C++程序与算法</vt:lpstr>
      <vt:lpstr>PowerPoint 演示文稿</vt:lpstr>
      <vt:lpstr>记录一周气温</vt:lpstr>
      <vt:lpstr>用变量保存</vt:lpstr>
      <vt:lpstr>用多个变量保存</vt:lpstr>
      <vt:lpstr>PowerPoint 演示文稿</vt:lpstr>
      <vt:lpstr>定义数组：要说明类型、名称和元素个数</vt:lpstr>
      <vt:lpstr>元素类型、数组名、元素数量都根据情况可以修改</vt:lpstr>
      <vt:lpstr>如何访问和修改数组元素</vt:lpstr>
      <vt:lpstr>记住：下标是位置，元素值是内容</vt:lpstr>
      <vt:lpstr>通过下标运算符，读写数组元素，就像读写变量一样</vt:lpstr>
      <vt:lpstr>数组容量与实际储存个数</vt:lpstr>
      <vt:lpstr>PowerPoint 演示文稿</vt:lpstr>
      <vt:lpstr>输入数据到数组中</vt:lpstr>
      <vt:lpstr>输入数据到数组中</vt:lpstr>
      <vt:lpstr>输入数据到数组中</vt:lpstr>
      <vt:lpstr>遍历数组</vt:lpstr>
      <vt:lpstr>课堂作业</vt:lpstr>
      <vt:lpstr>例5-1：小鱼比可爱</vt:lpstr>
      <vt:lpstr>小鱼比可爱题目思路</vt:lpstr>
      <vt:lpstr>本题目只留一个变量储存可爱值可以吗？</vt:lpstr>
      <vt:lpstr>PowerPoint 演示文稿</vt:lpstr>
      <vt:lpstr>检验算法：第4条鱼为什么得到 2</vt:lpstr>
      <vt:lpstr>对于所有的鱼都可以采用本方法来得到答案</vt:lpstr>
      <vt:lpstr>PowerPoint 演示文稿</vt:lpstr>
      <vt:lpstr>PowerPoint 演示文稿</vt:lpstr>
      <vt:lpstr>通过两层循环解决本问题</vt:lpstr>
      <vt:lpstr>PowerPoint 演示文稿</vt:lpstr>
      <vt:lpstr>小鱼比可爱：完整程序</vt:lpstr>
      <vt:lpstr>例5-2 数字倒序</vt:lpstr>
      <vt:lpstr>注意结束条件：读到0，才知道结束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泉 小林</cp:lastModifiedBy>
  <cp:revision>36</cp:revision>
  <dcterms:created xsi:type="dcterms:W3CDTF">2026-10-02T09:58:45Z</dcterms:created>
  <dcterms:modified xsi:type="dcterms:W3CDTF">2026-10-23T09:59:20Z</dcterms:modified>
  <cp:category/>
  <cp:contentStatus/>
  <dc:language>zh-CN</dc:language>
</cp:coreProperties>
</file>