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1_tf1.xml" ContentType="application/vnd.openxmlformats-officedocument.presentationml.notesSlide+xml"/>
  <Override PartName="/ppt/notesSlides/notesSlide2_tf1.xml" ContentType="application/vnd.openxmlformats-officedocument.presentationml.notesSlide+xml"/>
  <Override PartName="/ppt/notesSlides/notesSlide3_tf1.xml" ContentType="application/vnd.openxmlformats-officedocument.presentationml.notesSlide+xml"/>
  <Override PartName="/ppt/notesSlides/notesSlide4_tf1.xml" ContentType="application/vnd.openxmlformats-officedocument.presentationml.notesSlide+xml"/>
  <Override PartName="/ppt/notesSlides/notesSlide5_tf1.xml" ContentType="application/vnd.openxmlformats-officedocument.presentationml.notesSlide+xml"/>
  <Override PartName="/ppt/notesSlides/notesSlide6_tf1.xml" ContentType="application/vnd.openxmlformats-officedocument.presentationml.notesSlide+xml"/>
  <Override PartName="/ppt/notesSlides/notesSlide7_tf1.xml" ContentType="application/vnd.openxmlformats-officedocument.presentationml.notesSlide+xml"/>
  <Override PartName="/ppt/notesSlides/notesSlide8_tf1.xml" ContentType="application/vnd.openxmlformats-officedocument.presentationml.notesSlide+xml"/>
  <Override PartName="/ppt/notesSlides/notesSlide9_tf1.xml" ContentType="application/vnd.openxmlformats-officedocument.presentationml.notesSlide+xml"/>
  <Override PartName="/ppt/notesSlides/notesSlide10_tf1.xml" ContentType="application/vnd.openxmlformats-officedocument.presentationml.notesSlide+xml"/>
  <Override PartName="/ppt/notesSlides/notesSlide11_tf1.xml" ContentType="application/vnd.openxmlformats-officedocument.presentationml.notesSlide+xml"/>
  <Override PartName="/ppt/notesSlides/notesSlide12_tf1.xml" ContentType="application/vnd.openxmlformats-officedocument.presentationml.notesSlide+xml"/>
  <Override PartName="/ppt/notesSlides/notesSlide13_tf1.xml" ContentType="application/vnd.openxmlformats-officedocument.presentationml.notesSlide+xml"/>
  <Override PartName="/ppt/notesSlides/notesSlide14_tf1.xml" ContentType="application/vnd.openxmlformats-officedocument.presentationml.notesSlide+xml"/>
  <Override PartName="/ppt/notesSlides/notesSlide15_tf1.xml" ContentType="application/vnd.openxmlformats-officedocument.presentationml.notesSlide+xml"/>
  <Override PartName="/ppt/notesSlides/notesSlide16_tf1.xml" ContentType="application/vnd.openxmlformats-officedocument.presentationml.notesSlide+xml"/>
  <Override PartName="/ppt/notesSlides/notesSlide17_tf1.xml" ContentType="application/vnd.openxmlformats-officedocument.presentationml.notesSlide+xml"/>
  <Override PartName="/ppt/notesSlides/notesSlide18_tf1.xml" ContentType="application/vnd.openxmlformats-officedocument.presentationml.notesSlide+xml"/>
  <Override PartName="/ppt/notesSlides/notesSlide19_tf1.xml" ContentType="application/vnd.openxmlformats-officedocument.presentationml.notesSlide+xml"/>
  <Override PartName="/ppt/notesSlides/notesSlide20_tf1.xml" ContentType="application/vnd.openxmlformats-officedocument.presentationml.notesSlide+xml"/>
  <Override PartName="/ppt/notesSlides/notesSlide21_tf1.xml" ContentType="application/vnd.openxmlformats-officedocument.presentationml.notesSlide+xml"/>
  <Override PartName="/ppt/notesSlides/notesSlide22_tf1.xml" ContentType="application/vnd.openxmlformats-officedocument.presentationml.notesSlide+xml"/>
  <Override PartName="/ppt/notesSlides/notesSlide23_tf1.xml" ContentType="application/vnd.openxmlformats-officedocument.presentationml.notesSlide+xml"/>
  <Override PartName="/ppt/notesSlides/notesSlide24_tf1.xml" ContentType="application/vnd.openxmlformats-officedocument.presentationml.notesSlide+xml"/>
  <Override PartName="/ppt/notesSlides/notesSlide25_tf1.xml" ContentType="application/vnd.openxmlformats-officedocument.presentationml.notesSlide+xml"/>
  <Override PartName="/ppt/notesSlides/notesSlide26_tf1.xml" ContentType="application/vnd.openxmlformats-officedocument.presentationml.notesSlide+xml"/>
  <Override PartName="/ppt/notesSlides/notesSlide27_tf1.xml" ContentType="application/vnd.openxmlformats-officedocument.presentationml.notesSlide+xml"/>
  <Override PartName="/ppt/notesSlides/notesSlide28_tf1.xml" ContentType="application/vnd.openxmlformats-officedocument.presentationml.notesSlide+xml"/>
  <Override PartName="/ppt/notesSlides/notesSlide29_tf1.xml" ContentType="application/vnd.openxmlformats-officedocument.presentationml.notesSlide+xml"/>
  <Override PartName="/ppt/notesSlides/notesSlide30_tf1.xml" ContentType="application/vnd.openxmlformats-officedocument.presentationml.notesSlide+xml"/>
  <Override PartName="/ppt/notesSlides/notesSlide31_tf1.xml" ContentType="application/vnd.openxmlformats-officedocument.presentationml.notesSlide+xml"/>
  <Override PartName="/ppt/notesSlides/notesSlide32_tf1.xml" ContentType="application/vnd.openxmlformats-officedocument.presentationml.notesSlide+xml"/>
  <Override PartName="/ppt/notesSlides/notesSlide33_tf1.xml" ContentType="application/vnd.openxmlformats-officedocument.presentationml.notesSlide+xml"/>
  <Override PartName="/ppt/notesSlides/notesSlide34_tf1.xml" ContentType="application/vnd.openxmlformats-officedocument.presentationml.notesSlide+xml"/>
  <Override PartName="/ppt/notesSlides/notesSlide35_tf1.xml" ContentType="application/vnd.openxmlformats-officedocument.presentationml.notesSlide+xml"/>
  <Override PartName="/ppt/notesSlides/notesSlide36_tf1.xml" ContentType="application/vnd.openxmlformats-officedocument.presentationml.notesSlide+xml"/>
  <Override PartName="/ppt/notesSlides/notesSlide37_tf1.xml" ContentType="application/vnd.openxmlformats-officedocument.presentationml.notesSlide+xml"/>
  <Override PartName="/ppt/notesSlides/notesSlide38_tf1.xml" ContentType="application/vnd.openxmlformats-officedocument.presentationml.notesSlide+xml"/>
  <Override PartName="/ppt/notesSlides/notesSlide39_tf1.xml" ContentType="application/vnd.openxmlformats-officedocument.presentationml.notesSlide+xml"/>
  <Override PartName="/ppt/notesSlides/notesSlide40_tf1.xml" ContentType="application/vnd.openxmlformats-officedocument.presentationml.notesSlide+xml"/>
  <Override PartName="/ppt/notesSlides/notesSlide41_tf1.xml" ContentType="application/vnd.openxmlformats-officedocument.presentationml.notesSlide+xml"/>
  <Override PartName="/ppt/notesSlides/notesSlide42_tf1.xml" ContentType="application/vnd.openxmlformats-officedocument.presentationml.notesSlide+xml"/>
  <Override PartName="/ppt/notesSlides/notesSlide43_tf1.xml" ContentType="application/vnd.openxmlformats-officedocument.presentationml.notesSlide+xml"/>
  <Override PartName="/ppt/notesSlides/notesSlide44_tf1.xml" ContentType="application/vnd.openxmlformats-officedocument.presentationml.notesSlide+xml"/>
  <Override PartName="/ppt/notesSlides/notesSlide45_tf1.xml" ContentType="application/vnd.openxmlformats-officedocument.presentationml.notesSlide+xml"/>
  <Override PartName="/ppt/notesSlides/notesSlide46_tf1.xml" ContentType="application/vnd.openxmlformats-officedocument.presentationml.notesSlide+xml"/>
  <Override PartName="/ppt/notesSlides/notesSlide47_tf1.xml" ContentType="application/vnd.openxmlformats-officedocument.presentationml.notesSlide+xml"/>
  <Override PartName="/ppt/notesSlides/notesSlide48_tf1.xml" ContentType="application/vnd.openxmlformats-officedocument.presentationml.notesSlide+xml"/>
  <Override PartName="/ppt/notesSlides/notesSlide49_tf1.xml" ContentType="application/vnd.openxmlformats-officedocument.presentationml.notesSlide+xml"/>
  <Override PartName="/ppt/notesSlides/notesSlide50_tf1.xml" ContentType="application/vnd.openxmlformats-officedocument.presentationml.notesSlide+xml"/>
  <Override PartName="/ppt/notesSlides/notesSlide51_tf1.xml" ContentType="application/vnd.openxmlformats-officedocument.presentationml.notesSlide+xml"/>
  <Override PartName="/ppt/notesSlides/notesSlide52_tf1.xml" ContentType="application/vnd.openxmlformats-officedocument.presentationml.notesSlide+xml"/>
  <Override PartName="/ppt/notesSlides/notesSlide53_tf1.xml" ContentType="application/vnd.openxmlformats-officedocument.presentationml.notesSlide+xml"/>
  <Override PartName="/ppt/notesSlides/notesSlide54_tf4.xml" ContentType="application/vnd.openxmlformats-officedocument.presentationml.notesSlide+xml"/>
  <Override PartName="/ppt/notesSlides/notesSlide55_tf1.xml" ContentType="application/vnd.openxmlformats-officedocument.presentationml.notesSlide+xml"/>
  <Override PartName="/ppt/notesSlides/notesSlide56_tf1.xml" ContentType="application/vnd.openxmlformats-officedocument.presentationml.notesSlide+xml"/>
  <Override PartName="/ppt/notesSlides/notesSlide57_tf1.xml" ContentType="application/vnd.openxmlformats-officedocument.presentationml.notesSlide+xml"/>
  <Override PartName="/ppt/notesSlides/notesSlide58_tf1.xml" ContentType="application/vnd.openxmlformats-officedocument.presentationml.notesSlide+xml"/>
  <Override PartName="/ppt/notesSlides/notesSlide59_tf1.xml" ContentType="application/vnd.openxmlformats-officedocument.presentationml.notesSlide+xml"/>
  <Override PartName="/ppt/notesSlides/notesSlide60_tf1.xml" ContentType="application/vnd.openxmlformats-officedocument.presentationml.notesSlide+xml"/>
  <Override PartName="/ppt/notesSlides/notesSlide61_tf1.xml" ContentType="application/vnd.openxmlformats-officedocument.presentationml.notesSlide+xml"/>
  <Override PartName="/ppt/notesSlides/notesSlide62_tf1.xml" ContentType="application/vnd.openxmlformats-officedocument.presentationml.notesSlide+xml"/>
  <Override PartName="/ppt/notesSlides/notesSlide64_tf1.xml" ContentType="application/vnd.openxmlformats-officedocument.presentationml.notesSlide+xml"/>
  <Override PartName="/ppt/notesSlides/notesSlide65_tf1.xml" ContentType="application/vnd.openxmlformats-officedocument.presentationml.notesSlide+xml"/>
  <Override PartName="/ppt/notesSlides/notesSlide66_tf1.xml" ContentType="application/vnd.openxmlformats-officedocument.presentationml.notesSlide+xml"/>
  <Override PartName="/ppt/notesSlides/notesSlide67_tf1.xml" ContentType="application/vnd.openxmlformats-officedocument.presentationml.notesSlide+xml"/>
  <Override PartName="/ppt/notesSlides/notesSlide68_tf1.xml" ContentType="application/vnd.openxmlformats-officedocument.presentationml.notesSlide+xml"/>
  <Override PartName="/ppt/notesSlides/notesSlide69_tf1.xml" ContentType="application/vnd.openxmlformats-officedocument.presentationml.notesSlide+xml"/>
  <Override PartName="/ppt/notesSlides/notesSlide70_tf1.xml" ContentType="application/vnd.openxmlformats-officedocument.presentationml.notes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Slides/notesSlide72_tf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3_tf1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74_tf1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75_tf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76_tf1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78"/>
  </p:notesMasterIdLst>
  <p:sldIdLst>
    <p:sldId id="256" r:id="rId83"/>
    <p:sldId id="257" r:id="rId84"/>
    <p:sldId id="258" r:id="rId85"/>
    <p:sldId id="259" r:id="rId86"/>
    <p:sldId id="260" r:id="rId87"/>
    <p:sldId id="261" r:id="rId88"/>
    <p:sldId id="262" r:id="rId89"/>
    <p:sldId id="263" r:id="rId90"/>
    <p:sldId id="264" r:id="rId91"/>
    <p:sldId id="265" r:id="rId92"/>
    <p:sldId id="266" r:id="rId93"/>
    <p:sldId id="267" r:id="rId94"/>
    <p:sldId id="268" r:id="rId95"/>
    <p:sldId id="269" r:id="rId96"/>
    <p:sldId id="270" r:id="rId97"/>
    <p:sldId id="271" r:id="rId98"/>
    <p:sldId id="272" r:id="rId99"/>
    <p:sldId id="273" r:id="rId100"/>
    <p:sldId id="274" r:id="rId101"/>
    <p:sldId id="275" r:id="rId102"/>
    <p:sldId id="276" r:id="rId103"/>
    <p:sldId id="277" r:id="rId104"/>
    <p:sldId id="278" r:id="rId105"/>
    <p:sldId id="279" r:id="rId106"/>
    <p:sldId id="280" r:id="rId107"/>
    <p:sldId id="281" r:id="rId108"/>
    <p:sldId id="282" r:id="rId109"/>
    <p:sldId id="283" r:id="rId110"/>
    <p:sldId id="284" r:id="rId111"/>
    <p:sldId id="285" r:id="rId112"/>
    <p:sldId id="286" r:id="rId113"/>
    <p:sldId id="287" r:id="rId114"/>
    <p:sldId id="288" r:id="rId115"/>
    <p:sldId id="289" r:id="rId116"/>
    <p:sldId id="290" r:id="rId117"/>
    <p:sldId id="291" r:id="rId118"/>
    <p:sldId id="292" r:id="rId119"/>
    <p:sldId id="293" r:id="rId120"/>
    <p:sldId id="294" r:id="rId121"/>
    <p:sldId id="295" r:id="rId122"/>
    <p:sldId id="296" r:id="rId123"/>
    <p:sldId id="297" r:id="rId124"/>
    <p:sldId id="298" r:id="rId125"/>
    <p:sldId id="299" r:id="rId126"/>
    <p:sldId id="300" r:id="rId127"/>
    <p:sldId id="301" r:id="rId128"/>
    <p:sldId id="302" r:id="rId129"/>
    <p:sldId id="303" r:id="rId130"/>
    <p:sldId id="304" r:id="rId131"/>
    <p:sldId id="305" r:id="rId132"/>
    <p:sldId id="306" r:id="rId133"/>
    <p:sldId id="307" r:id="rId134"/>
    <p:sldId id="308" r:id="rId135"/>
    <p:sldId id="309" r:id="rId136"/>
    <p:sldId id="310" r:id="rId137"/>
    <p:sldId id="311" r:id="rId138"/>
    <p:sldId id="312" r:id="rId139"/>
    <p:sldId id="313" r:id="rId140"/>
    <p:sldId id="314" r:id="rId141"/>
    <p:sldId id="315" r:id="rId142"/>
    <p:sldId id="316" r:id="rId143"/>
    <p:sldId id="317" r:id="rId144"/>
    <p:sldId id="318" r:id="rId145"/>
    <p:sldId id="319" r:id="rId146"/>
    <p:sldId id="320" r:id="rId147"/>
    <p:sldId id="321" r:id="rId148"/>
    <p:sldId id="322" r:id="rId149"/>
    <p:sldId id="323" r:id="rId150"/>
    <p:sldId id="324" r:id="rId151"/>
    <p:sldId id="325" r:id="rId152"/>
    <p:sldId id="326" r:id="rId153"/>
    <p:sldId id="327" r:id="rId154"/>
    <p:sldId id="328" r:id="rId155"/>
    <p:sldId id="329" r:id="rId156"/>
    <p:sldId id="330" r:id="rId157"/>
    <p:sldId id="331" r:id="rId158"/>
    <p:sldId id="332" r:id="rId159"/>
    <p:sldId id="333" r:id="rId160"/>
    <p:sldId id="334" r:id="rId161"/>
    <p:sldId id="335" r:id="rId162"/>
    <p:sldId id="336" r:id="rId163"/>
    <p:sldId id="337" r:id="rId164"/>
    <p:sldId id="338" r:id="rId1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79" Type="http://schemas.openxmlformats.org/officeDocument/2006/relationships/presProps" Target="presProps.xml" /><Relationship Id="rId82" Type="http://schemas.openxmlformats.org/officeDocument/2006/relationships/tableStyles" Target="tableStyles.xml" /><Relationship Id="rId8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78" Type="http://schemas.openxmlformats.org/officeDocument/2006/relationships/notesMaster" Target="notesMasters/notesMaster1.xml" /><Relationship Id="rId81" Type="http://schemas.openxmlformats.org/officeDocument/2006/relationships/theme" Target="theme/theme1.xml" /><Relationship Id="rId83" Type="http://schemas.openxmlformats.org/officeDocument/2006/relationships/slide" Target="slides/slide1.xml" /><Relationship Id="rId84" Type="http://schemas.openxmlformats.org/officeDocument/2006/relationships/slide" Target="slides/slide2.xml" /><Relationship Id="rId85" Type="http://schemas.openxmlformats.org/officeDocument/2006/relationships/slide" Target="slides/slide3.xml" /><Relationship Id="rId86" Type="http://schemas.openxmlformats.org/officeDocument/2006/relationships/slide" Target="slides/slide4.xml" /><Relationship Id="rId87" Type="http://schemas.openxmlformats.org/officeDocument/2006/relationships/slide" Target="slides/slide5.xml" /><Relationship Id="rId88" Type="http://schemas.openxmlformats.org/officeDocument/2006/relationships/slide" Target="slides/slide6.xml" /><Relationship Id="rId89" Type="http://schemas.openxmlformats.org/officeDocument/2006/relationships/slide" Target="slides/slide7.xml" /><Relationship Id="rId90" Type="http://schemas.openxmlformats.org/officeDocument/2006/relationships/slide" Target="slides/slide8.xml" /><Relationship Id="rId91" Type="http://schemas.openxmlformats.org/officeDocument/2006/relationships/slide" Target="slides/slide9.xml" /><Relationship Id="rId92" Type="http://schemas.openxmlformats.org/officeDocument/2006/relationships/slide" Target="slides/slide10.xml" /><Relationship Id="rId93" Type="http://schemas.openxmlformats.org/officeDocument/2006/relationships/slide" Target="slides/slide11.xml" /><Relationship Id="rId94" Type="http://schemas.openxmlformats.org/officeDocument/2006/relationships/slide" Target="slides/slide12.xml" /><Relationship Id="rId95" Type="http://schemas.openxmlformats.org/officeDocument/2006/relationships/slide" Target="slides/slide13.xml" /><Relationship Id="rId96" Type="http://schemas.openxmlformats.org/officeDocument/2006/relationships/slide" Target="slides/slide14.xml" /><Relationship Id="rId97" Type="http://schemas.openxmlformats.org/officeDocument/2006/relationships/slide" Target="slides/slide15.xml" /><Relationship Id="rId98" Type="http://schemas.openxmlformats.org/officeDocument/2006/relationships/slide" Target="slides/slide16.xml" /><Relationship Id="rId99" Type="http://schemas.openxmlformats.org/officeDocument/2006/relationships/slide" Target="slides/slide17.xml" /><Relationship Id="rId100" Type="http://schemas.openxmlformats.org/officeDocument/2006/relationships/slide" Target="slides/slide18.xml" /><Relationship Id="rId101" Type="http://schemas.openxmlformats.org/officeDocument/2006/relationships/slide" Target="slides/slide19.xml" /><Relationship Id="rId102" Type="http://schemas.openxmlformats.org/officeDocument/2006/relationships/slide" Target="slides/slide20.xml" /><Relationship Id="rId103" Type="http://schemas.openxmlformats.org/officeDocument/2006/relationships/slide" Target="slides/slide21.xml" /><Relationship Id="rId104" Type="http://schemas.openxmlformats.org/officeDocument/2006/relationships/slide" Target="slides/slide22.xml" /><Relationship Id="rId105" Type="http://schemas.openxmlformats.org/officeDocument/2006/relationships/slide" Target="slides/slide23.xml" /><Relationship Id="rId106" Type="http://schemas.openxmlformats.org/officeDocument/2006/relationships/slide" Target="slides/slide24.xml" /><Relationship Id="rId107" Type="http://schemas.openxmlformats.org/officeDocument/2006/relationships/slide" Target="slides/slide25.xml" /><Relationship Id="rId108" Type="http://schemas.openxmlformats.org/officeDocument/2006/relationships/slide" Target="slides/slide26.xml" /><Relationship Id="rId109" Type="http://schemas.openxmlformats.org/officeDocument/2006/relationships/slide" Target="slides/slide27.xml" /><Relationship Id="rId110" Type="http://schemas.openxmlformats.org/officeDocument/2006/relationships/slide" Target="slides/slide28.xml" /><Relationship Id="rId111" Type="http://schemas.openxmlformats.org/officeDocument/2006/relationships/slide" Target="slides/slide29.xml" /><Relationship Id="rId112" Type="http://schemas.openxmlformats.org/officeDocument/2006/relationships/slide" Target="slides/slide30.xml" /><Relationship Id="rId113" Type="http://schemas.openxmlformats.org/officeDocument/2006/relationships/slide" Target="slides/slide31.xml" /><Relationship Id="rId114" Type="http://schemas.openxmlformats.org/officeDocument/2006/relationships/slide" Target="slides/slide32.xml" /><Relationship Id="rId115" Type="http://schemas.openxmlformats.org/officeDocument/2006/relationships/slide" Target="slides/slide33.xml" /><Relationship Id="rId116" Type="http://schemas.openxmlformats.org/officeDocument/2006/relationships/slide" Target="slides/slide34.xml" /><Relationship Id="rId117" Type="http://schemas.openxmlformats.org/officeDocument/2006/relationships/slide" Target="slides/slide35.xml" /><Relationship Id="rId118" Type="http://schemas.openxmlformats.org/officeDocument/2006/relationships/slide" Target="slides/slide36.xml" /><Relationship Id="rId119" Type="http://schemas.openxmlformats.org/officeDocument/2006/relationships/slide" Target="slides/slide37.xml" /><Relationship Id="rId120" Type="http://schemas.openxmlformats.org/officeDocument/2006/relationships/slide" Target="slides/slide38.xml" /><Relationship Id="rId121" Type="http://schemas.openxmlformats.org/officeDocument/2006/relationships/slide" Target="slides/slide39.xml" /><Relationship Id="rId122" Type="http://schemas.openxmlformats.org/officeDocument/2006/relationships/slide" Target="slides/slide40.xml" /><Relationship Id="rId123" Type="http://schemas.openxmlformats.org/officeDocument/2006/relationships/slide" Target="slides/slide41.xml" /><Relationship Id="rId124" Type="http://schemas.openxmlformats.org/officeDocument/2006/relationships/slide" Target="slides/slide42.xml" /><Relationship Id="rId125" Type="http://schemas.openxmlformats.org/officeDocument/2006/relationships/slide" Target="slides/slide43.xml" /><Relationship Id="rId126" Type="http://schemas.openxmlformats.org/officeDocument/2006/relationships/slide" Target="slides/slide44.xml" /><Relationship Id="rId127" Type="http://schemas.openxmlformats.org/officeDocument/2006/relationships/slide" Target="slides/slide45.xml" /><Relationship Id="rId128" Type="http://schemas.openxmlformats.org/officeDocument/2006/relationships/slide" Target="slides/slide46.xml" /><Relationship Id="rId129" Type="http://schemas.openxmlformats.org/officeDocument/2006/relationships/slide" Target="slides/slide47.xml" /><Relationship Id="rId130" Type="http://schemas.openxmlformats.org/officeDocument/2006/relationships/slide" Target="slides/slide48.xml" /><Relationship Id="rId131" Type="http://schemas.openxmlformats.org/officeDocument/2006/relationships/slide" Target="slides/slide49.xml" /><Relationship Id="rId132" Type="http://schemas.openxmlformats.org/officeDocument/2006/relationships/slide" Target="slides/slide50.xml" /><Relationship Id="rId133" Type="http://schemas.openxmlformats.org/officeDocument/2006/relationships/slide" Target="slides/slide51.xml" /><Relationship Id="rId134" Type="http://schemas.openxmlformats.org/officeDocument/2006/relationships/slide" Target="slides/slide52.xml" /><Relationship Id="rId135" Type="http://schemas.openxmlformats.org/officeDocument/2006/relationships/slide" Target="slides/slide53.xml" /><Relationship Id="rId136" Type="http://schemas.openxmlformats.org/officeDocument/2006/relationships/slide" Target="slides/slide54.xml" /><Relationship Id="rId137" Type="http://schemas.openxmlformats.org/officeDocument/2006/relationships/slide" Target="slides/slide55.xml" /><Relationship Id="rId138" Type="http://schemas.openxmlformats.org/officeDocument/2006/relationships/slide" Target="slides/slide56.xml" /><Relationship Id="rId139" Type="http://schemas.openxmlformats.org/officeDocument/2006/relationships/slide" Target="slides/slide57.xml" /><Relationship Id="rId140" Type="http://schemas.openxmlformats.org/officeDocument/2006/relationships/slide" Target="slides/slide58.xml" /><Relationship Id="rId141" Type="http://schemas.openxmlformats.org/officeDocument/2006/relationships/slide" Target="slides/slide59.xml" /><Relationship Id="rId142" Type="http://schemas.openxmlformats.org/officeDocument/2006/relationships/slide" Target="slides/slide60.xml" /><Relationship Id="rId143" Type="http://schemas.openxmlformats.org/officeDocument/2006/relationships/slide" Target="slides/slide61.xml" /><Relationship Id="rId144" Type="http://schemas.openxmlformats.org/officeDocument/2006/relationships/slide" Target="slides/slide62.xml" /><Relationship Id="rId145" Type="http://schemas.openxmlformats.org/officeDocument/2006/relationships/slide" Target="slides/slide63.xml" /><Relationship Id="rId146" Type="http://schemas.openxmlformats.org/officeDocument/2006/relationships/slide" Target="slides/slide64.xml" /><Relationship Id="rId147" Type="http://schemas.openxmlformats.org/officeDocument/2006/relationships/slide" Target="slides/slide65.xml" /><Relationship Id="rId148" Type="http://schemas.openxmlformats.org/officeDocument/2006/relationships/slide" Target="slides/slide66.xml" /><Relationship Id="rId149" Type="http://schemas.openxmlformats.org/officeDocument/2006/relationships/slide" Target="slides/slide67.xml" /><Relationship Id="rId150" Type="http://schemas.openxmlformats.org/officeDocument/2006/relationships/slide" Target="slides/slide68.xml" /><Relationship Id="rId151" Type="http://schemas.openxmlformats.org/officeDocument/2006/relationships/slide" Target="slides/slide69.xml" /><Relationship Id="rId152" Type="http://schemas.openxmlformats.org/officeDocument/2006/relationships/slide" Target="slides/slide70.xml" /><Relationship Id="rId153" Type="http://schemas.openxmlformats.org/officeDocument/2006/relationships/slide" Target="slides/slide71.xml" /><Relationship Id="rId154" Type="http://schemas.openxmlformats.org/officeDocument/2006/relationships/slide" Target="slides/slide72.xml" /><Relationship Id="rId155" Type="http://schemas.openxmlformats.org/officeDocument/2006/relationships/slide" Target="slides/slide73.xml" /><Relationship Id="rId156" Type="http://schemas.openxmlformats.org/officeDocument/2006/relationships/slide" Target="slides/slide74.xml" /><Relationship Id="rId157" Type="http://schemas.openxmlformats.org/officeDocument/2006/relationships/slide" Target="slides/slide75.xml" /><Relationship Id="rId158" Type="http://schemas.openxmlformats.org/officeDocument/2006/relationships/slide" Target="slides/slide76.xml" /><Relationship Id="rId159" Type="http://schemas.openxmlformats.org/officeDocument/2006/relationships/slide" Target="slides/slide77.xml" /><Relationship Id="rId160" Type="http://schemas.openxmlformats.org/officeDocument/2006/relationships/slide" Target="slides/slide78.xml" /><Relationship Id="rId161" Type="http://schemas.openxmlformats.org/officeDocument/2006/relationships/slide" Target="slides/slide79.xml" /><Relationship Id="rId162" Type="http://schemas.openxmlformats.org/officeDocument/2006/relationships/slide" Target="slides/slide80.xml" /><Relationship Id="rId163" Type="http://schemas.openxmlformats.org/officeDocument/2006/relationships/slide" Target="slides/slide81.xml" /><Relationship Id="rId164" Type="http://schemas.openxmlformats.org/officeDocument/2006/relationships/slide" Target="slides/slide82.xml" /><Relationship Id="rId165" Type="http://schemas.openxmlformats.org/officeDocument/2006/relationships/slide" Target="slides/slide8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_tf1.xml.rels><?xml version='1.0' encoding='utf-8'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_tf1.xml.rels><?xml version='1.0' encoding='utf-8'?>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_tf1.xml.rels><?xml version='1.0' encoding='utf-8'?>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_tf1.xml.rels><?xml version='1.0' encoding='utf-8'?>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_tf1.xml.rels><?xml version='1.0' encoding='utf-8'?>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_tf1.xml.rels><?xml version='1.0' encoding='utf-8'?>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_tf1.xml.rels><?xml version='1.0' encoding='utf-8'?>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_tf1.xml.rels><?xml version='1.0' encoding='utf-8'?>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_tf1.xml.rels><?xml version='1.0' encoding='utf-8'?>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_tf1.xml.rels><?xml version='1.0' encoding='utf-8'?>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_tf1.xml.rels><?xml version='1.0' encoding='utf-8'?>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_tf1.xml.rels><?xml version='1.0' encoding='utf-8'?>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_tf1.xml.rels><?xml version='1.0' encoding='utf-8'?>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_tf1.xml.rels><?xml version='1.0' encoding='utf-8'?>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_tf1.xml.rels><?xml version='1.0' encoding='utf-8'?>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_tf1.xml.rels><?xml version='1.0' encoding='utf-8'?>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_tf1.xml.rels><?xml version='1.0' encoding='utf-8'?>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_tf1.xml.rels><?xml version='1.0' encoding='utf-8'?>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_tf1.xml.rels><?xml version='1.0' encoding='utf-8'?>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_tf1.xml.rels><?xml version='1.0' encoding='utf-8'?>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_tf1.xml.rels><?xml version='1.0' encoding='utf-8'?>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_tf1.xml.rels><?xml version='1.0' encoding='utf-8'?>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_tf1.xml.rels><?xml version='1.0' encoding='utf-8'?>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_tf1.xml.rels><?xml version='1.0' encoding='utf-8'?>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_tf1.xml.rels><?xml version='1.0' encoding='utf-8'?>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6_tf1.xml.rels><?xml version='1.0' encoding='utf-8'?>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7_tf1.xml.rels><?xml version='1.0' encoding='utf-8'?>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8_tf1.xml.rels><?xml version='1.0' encoding='utf-8'?>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9_tf1.xml.rels><?xml version='1.0' encoding='utf-8'?>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_tf1.xml.rels><?xml version='1.0' encoding='utf-8'?>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31_tf1.xml.rels><?xml version='1.0' encoding='utf-8'?>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2_tf1.xml.rels><?xml version='1.0' encoding='utf-8'?>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3_tf1.xml.rels><?xml version='1.0' encoding='utf-8'?>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4_tf1.xml.rels><?xml version='1.0' encoding='utf-8'?>
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35_tf1.xml.rels><?xml version='1.0' encoding='utf-8'?>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36_tf1.xml.rels><?xml version='1.0' encoding='utf-8'?>
<Relationships xmlns="http://schemas.openxmlformats.org/package/2006/relationships"><Relationship Id="rId2" Type="http://schemas.openxmlformats.org/officeDocument/2006/relationships/slide" Target="../slides/slide39.xml" /><Relationship Id="rId1" Type="http://schemas.openxmlformats.org/officeDocument/2006/relationships/notesMaster" Target="../notesMasters/notesMaster1.xml" /></Relationships>
</file>

<file path=ppt/notesSlides/_rels/notesSlide37_tf1.xml.rels><?xml version='1.0' encoding='utf-8'?>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38_tf1.xml.rels><?xml version='1.0' encoding='utf-8'?>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_rels/notesSlide39_tf1.xml.rels><?xml version='1.0' encoding='utf-8'?>
<Relationships xmlns="http://schemas.openxmlformats.org/package/2006/relationships"><Relationship Id="rId2" Type="http://schemas.openxmlformats.org/officeDocument/2006/relationships/slide" Target="../slides/slide42.xml" /><Relationship Id="rId1" Type="http://schemas.openxmlformats.org/officeDocument/2006/relationships/notesMaster" Target="../notesMasters/notesMaster1.xml" /></Relationships>
</file>

<file path=ppt/notesSlides/_rels/notesSlide40_tf1.xml.rels><?xml version='1.0' encoding='utf-8'?>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41_tf1.xml.rels><?xml version='1.0' encoding='utf-8'?>
<Relationships xmlns="http://schemas.openxmlformats.org/package/2006/relationships"><Relationship Id="rId2" Type="http://schemas.openxmlformats.org/officeDocument/2006/relationships/slide" Target="../slides/slide44.xml" /><Relationship Id="rId1" Type="http://schemas.openxmlformats.org/officeDocument/2006/relationships/notesMaster" Target="../notesMasters/notesMaster1.xml" /></Relationships>
</file>

<file path=ppt/notesSlides/_rels/notesSlide42_tf1.xml.rels><?xml version='1.0' encoding='utf-8'?>
<Relationships xmlns="http://schemas.openxmlformats.org/package/2006/relationships"><Relationship Id="rId2" Type="http://schemas.openxmlformats.org/officeDocument/2006/relationships/slide" Target="../slides/slide45.xml" /><Relationship Id="rId1" Type="http://schemas.openxmlformats.org/officeDocument/2006/relationships/notesMaster" Target="../notesMasters/notesMaster1.xml" /></Relationships>
</file>

<file path=ppt/notesSlides/_rels/notesSlide43_tf1.xml.rels><?xml version='1.0' encoding='utf-8'?>
<Relationships xmlns="http://schemas.openxmlformats.org/package/2006/relationships"><Relationship Id="rId2" Type="http://schemas.openxmlformats.org/officeDocument/2006/relationships/slide" Target="../slides/slide46.xml" /><Relationship Id="rId1" Type="http://schemas.openxmlformats.org/officeDocument/2006/relationships/notesMaster" Target="../notesMasters/notesMaster1.xml" /></Relationships>
</file>

<file path=ppt/notesSlides/_rels/notesSlide44_tf1.xml.rels><?xml version='1.0' encoding='utf-8'?>
<Relationships xmlns="http://schemas.openxmlformats.org/package/2006/relationships"><Relationship Id="rId2" Type="http://schemas.openxmlformats.org/officeDocument/2006/relationships/slide" Target="../slides/slide47.xml" /><Relationship Id="rId1" Type="http://schemas.openxmlformats.org/officeDocument/2006/relationships/notesMaster" Target="../notesMasters/notesMaster1.xml" /></Relationships>
</file>

<file path=ppt/notesSlides/_rels/notesSlide45_tf1.xml.rels><?xml version='1.0' encoding='utf-8'?>
<Relationships xmlns="http://schemas.openxmlformats.org/package/2006/relationships"><Relationship Id="rId2" Type="http://schemas.openxmlformats.org/officeDocument/2006/relationships/slide" Target="../slides/slide48.xml" /><Relationship Id="rId1" Type="http://schemas.openxmlformats.org/officeDocument/2006/relationships/notesMaster" Target="../notesMasters/notesMaster1.xml" /></Relationships>
</file>

<file path=ppt/notesSlides/_rels/notesSlide46_tf1.xml.rels><?xml version='1.0' encoding='utf-8'?>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47_tf1.xml.rels><?xml version='1.0' encoding='utf-8'?>
<Relationships xmlns="http://schemas.openxmlformats.org/package/2006/relationships"><Relationship Id="rId2" Type="http://schemas.openxmlformats.org/officeDocument/2006/relationships/slide" Target="../slides/slide50.xml" /><Relationship Id="rId1" Type="http://schemas.openxmlformats.org/officeDocument/2006/relationships/notesMaster" Target="../notesMasters/notesMaster1.xml" /></Relationships>
</file>

<file path=ppt/notesSlides/_rels/notesSlide48_tf1.xml.rels><?xml version='1.0' encoding='utf-8'?>
<Relationships xmlns="http://schemas.openxmlformats.org/package/2006/relationships"><Relationship Id="rId2" Type="http://schemas.openxmlformats.org/officeDocument/2006/relationships/slide" Target="../slides/slide51.xml" /><Relationship Id="rId1" Type="http://schemas.openxmlformats.org/officeDocument/2006/relationships/notesMaster" Target="../notesMasters/notesMaster1.xml" /></Relationships>
</file>

<file path=ppt/notesSlides/_rels/notesSlide49_tf1.xml.rels><?xml version='1.0' encoding='utf-8'?>
<Relationships xmlns="http://schemas.openxmlformats.org/package/2006/relationships"><Relationship Id="rId2" Type="http://schemas.openxmlformats.org/officeDocument/2006/relationships/slide" Target="../slides/slide52.xml" /><Relationship Id="rId1" Type="http://schemas.openxmlformats.org/officeDocument/2006/relationships/notesMaster" Target="../notesMasters/notesMaster1.xml" /></Relationships>
</file>

<file path=ppt/notesSlides/_rels/notesSlide50_tf1.xml.rels><?xml version='1.0' encoding='utf-8'?>
<Relationships xmlns="http://schemas.openxmlformats.org/package/2006/relationships"><Relationship Id="rId2" Type="http://schemas.openxmlformats.org/officeDocument/2006/relationships/slide" Target="../slides/slide53.xml" /><Relationship Id="rId1" Type="http://schemas.openxmlformats.org/officeDocument/2006/relationships/notesMaster" Target="../notesMasters/notesMaster1.xml" /></Relationships>
</file>

<file path=ppt/notesSlides/_rels/notesSlide51_tf1.xml.rels><?xml version='1.0' encoding='utf-8'?>
<Relationships xmlns="http://schemas.openxmlformats.org/package/2006/relationships"><Relationship Id="rId2" Type="http://schemas.openxmlformats.org/officeDocument/2006/relationships/slide" Target="../slides/slide54.xml" /><Relationship Id="rId1" Type="http://schemas.openxmlformats.org/officeDocument/2006/relationships/notesMaster" Target="../notesMasters/notesMaster1.xml" /></Relationships>
</file>

<file path=ppt/notesSlides/_rels/notesSlide52_tf1.xml.rels><?xml version='1.0' encoding='utf-8'?>
<Relationships xmlns="http://schemas.openxmlformats.org/package/2006/relationships"><Relationship Id="rId2" Type="http://schemas.openxmlformats.org/officeDocument/2006/relationships/slide" Target="../slides/slide55.xml" /><Relationship Id="rId1" Type="http://schemas.openxmlformats.org/officeDocument/2006/relationships/notesMaster" Target="../notesMasters/notesMaster1.xml" /></Relationships>
</file>

<file path=ppt/notesSlides/_rels/notesSlide53_tf1.xml.rels><?xml version='1.0' encoding='utf-8'?>
<Relationships xmlns="http://schemas.openxmlformats.org/package/2006/relationships"><Relationship Id="rId2" Type="http://schemas.openxmlformats.org/officeDocument/2006/relationships/slide" Target="../slides/slide56.xml" /><Relationship Id="rId1" Type="http://schemas.openxmlformats.org/officeDocument/2006/relationships/notesMaster" Target="../notesMasters/notesMaster1.xml" /></Relationships>
</file>

<file path=ppt/notesSlides/_rels/notesSlide54_tf4.xml.rels><?xml version='1.0' encoding='utf-8'?>
<Relationships xmlns="http://schemas.openxmlformats.org/package/2006/relationships"><Relationship Id="rId2" Type="http://schemas.openxmlformats.org/officeDocument/2006/relationships/slide" Target="../slides/slide57.xml" /><Relationship Id="rId1" Type="http://schemas.openxmlformats.org/officeDocument/2006/relationships/notesMaster" Target="../notesMasters/notesMaster1.xml" /></Relationships>
</file>

<file path=ppt/notesSlides/_rels/notesSlide55_tf1.xml.rels><?xml version='1.0' encoding='utf-8'?>
<Relationships xmlns="http://schemas.openxmlformats.org/package/2006/relationships"><Relationship Id="rId2" Type="http://schemas.openxmlformats.org/officeDocument/2006/relationships/slide" Target="../slides/slide58.xml" /><Relationship Id="rId1" Type="http://schemas.openxmlformats.org/officeDocument/2006/relationships/notesMaster" Target="../notesMasters/notesMaster1.xml" /></Relationships>
</file>

<file path=ppt/notesSlides/_rels/notesSlide56_tf1.xml.rels><?xml version='1.0' encoding='utf-8'?>
<Relationships xmlns="http://schemas.openxmlformats.org/package/2006/relationships"><Relationship Id="rId2" Type="http://schemas.openxmlformats.org/officeDocument/2006/relationships/slide" Target="../slides/slide59.xml" /><Relationship Id="rId1" Type="http://schemas.openxmlformats.org/officeDocument/2006/relationships/notesMaster" Target="../notesMasters/notesMaster1.xml" /></Relationships>
</file>

<file path=ppt/notesSlides/_rels/notesSlide57_tf1.xml.rels><?xml version='1.0' encoding='utf-8'?>
<Relationships xmlns="http://schemas.openxmlformats.org/package/2006/relationships"><Relationship Id="rId2" Type="http://schemas.openxmlformats.org/officeDocument/2006/relationships/slide" Target="../slides/slide60.xml" /><Relationship Id="rId1" Type="http://schemas.openxmlformats.org/officeDocument/2006/relationships/notesMaster" Target="../notesMasters/notesMaster1.xml" /></Relationships>
</file>

<file path=ppt/notesSlides/_rels/notesSlide58_tf1.xml.rels><?xml version='1.0' encoding='utf-8'?>
<Relationships xmlns="http://schemas.openxmlformats.org/package/2006/relationships"><Relationship Id="rId2" Type="http://schemas.openxmlformats.org/officeDocument/2006/relationships/slide" Target="../slides/slide61.xml" /><Relationship Id="rId1" Type="http://schemas.openxmlformats.org/officeDocument/2006/relationships/notesMaster" Target="../notesMasters/notesMaster1.xml" /></Relationships>
</file>

<file path=ppt/notesSlides/_rels/notesSlide59_tf1.xml.rels><?xml version='1.0' encoding='utf-8'?>
<Relationships xmlns="http://schemas.openxmlformats.org/package/2006/relationships"><Relationship Id="rId2" Type="http://schemas.openxmlformats.org/officeDocument/2006/relationships/slide" Target="../slides/slide62.xml" /><Relationship Id="rId1" Type="http://schemas.openxmlformats.org/officeDocument/2006/relationships/notesMaster" Target="../notesMasters/notesMaster1.xml" /></Relationships>
</file>

<file path=ppt/notesSlides/_rels/notesSlide60_tf1.xml.rels><?xml version='1.0' encoding='utf-8'?>
<Relationships xmlns="http://schemas.openxmlformats.org/package/2006/relationships"><Relationship Id="rId2" Type="http://schemas.openxmlformats.org/officeDocument/2006/relationships/slide" Target="../slides/slide63.xml" /><Relationship Id="rId1" Type="http://schemas.openxmlformats.org/officeDocument/2006/relationships/notesMaster" Target="../notesMasters/notesMaster1.xml" /></Relationships>
</file>

<file path=ppt/notesSlides/_rels/notesSlide61_tf1.xml.rels><?xml version='1.0' encoding='utf-8'?>
<Relationships xmlns="http://schemas.openxmlformats.org/package/2006/relationships"><Relationship Id="rId2" Type="http://schemas.openxmlformats.org/officeDocument/2006/relationships/slide" Target="../slides/slide64.xml" /><Relationship Id="rId1" Type="http://schemas.openxmlformats.org/officeDocument/2006/relationships/notesMaster" Target="../notesMasters/notesMaster1.xml" /></Relationships>
</file>

<file path=ppt/notesSlides/_rels/notesSlide62_tf1.xml.rels><?xml version='1.0' encoding='utf-8'?>
<Relationships xmlns="http://schemas.openxmlformats.org/package/2006/relationships"><Relationship Id="rId2" Type="http://schemas.openxmlformats.org/officeDocument/2006/relationships/slide" Target="../slides/slide66.xml" /><Relationship Id="rId1" Type="http://schemas.openxmlformats.org/officeDocument/2006/relationships/notesMaster" Target="../notesMasters/notesMaster1.xml" /></Relationships>
</file>

<file path=ppt/notesSlides/_rels/notesSlide64_tf1.xml.rels><?xml version='1.0' encoding='utf-8'?>
<Relationships xmlns="http://schemas.openxmlformats.org/package/2006/relationships"><Relationship Id="rId2" Type="http://schemas.openxmlformats.org/officeDocument/2006/relationships/slide" Target="../slides/slide70.xml" /><Relationship Id="rId1" Type="http://schemas.openxmlformats.org/officeDocument/2006/relationships/notesMaster" Target="../notesMasters/notesMaster1.xml" />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5_tf1.xml.rels><?xml version='1.0' encoding='utf-8'?>
<Relationships xmlns="http://schemas.openxmlformats.org/package/2006/relationships"><Relationship Id="rId2" Type="http://schemas.openxmlformats.org/officeDocument/2006/relationships/slide" Target="../slides/slide71.xml" /><Relationship Id="rId1" Type="http://schemas.openxmlformats.org/officeDocument/2006/relationships/notesMaster" Target="../notesMasters/notesMaster1.xml" /></Relationships>
</file>

<file path=ppt/notesSlides/_rels/notesSlide66_tf1.xml.rels><?xml version='1.0' encoding='utf-8'?>
<Relationships xmlns="http://schemas.openxmlformats.org/package/2006/relationships"><Relationship Id="rId2" Type="http://schemas.openxmlformats.org/officeDocument/2006/relationships/slide" Target="../slides/slide72.xml" /><Relationship Id="rId1" Type="http://schemas.openxmlformats.org/officeDocument/2006/relationships/notesMaster" Target="../notesMasters/notesMaster1.xml" />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7_tf1.xml.rels><?xml version='1.0' encoding='utf-8'?>
<Relationships xmlns="http://schemas.openxmlformats.org/package/2006/relationships"><Relationship Id="rId2" Type="http://schemas.openxmlformats.org/officeDocument/2006/relationships/slide" Target="../slides/slide73.xml" /><Relationship Id="rId1" Type="http://schemas.openxmlformats.org/officeDocument/2006/relationships/notesMaster" Target="../notesMasters/notesMaster1.xml" />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8_tf1.xml.rels><?xml version='1.0' encoding='utf-8'?>
<Relationships xmlns="http://schemas.openxmlformats.org/package/2006/relationships"><Relationship Id="rId2" Type="http://schemas.openxmlformats.org/officeDocument/2006/relationships/slide" Target="../slides/slide74.xml" /><Relationship Id="rId1" Type="http://schemas.openxmlformats.org/officeDocument/2006/relationships/notesMaster" Target="../notesMasters/notesMaster1.xml" />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69_tf1.xml.rels><?xml version='1.0' encoding='utf-8'?>
<Relationships xmlns="http://schemas.openxmlformats.org/package/2006/relationships"><Relationship Id="rId2" Type="http://schemas.openxmlformats.org/officeDocument/2006/relationships/slide" Target="../slides/slide75.xml" /><Relationship Id="rId1" Type="http://schemas.openxmlformats.org/officeDocument/2006/relationships/notesMaster" Target="../notesMasters/notesMaster1.xml" /></Relationships>
</file>

<file path=ppt/notesSlides/_rels/notesSlide70_tf1.xml.rels><?xml version='1.0' encoding='utf-8'?>
<Relationships xmlns="http://schemas.openxmlformats.org/package/2006/relationships"><Relationship Id="rId2" Type="http://schemas.openxmlformats.org/officeDocument/2006/relationships/slide" Target="../slides/slide76.xml" /><Relationship Id="rId1" Type="http://schemas.openxmlformats.org/officeDocument/2006/relationships/notesMaster" Target="../notesMasters/notesMaster1.xml" /></Relationships>
</file>

<file path=ppt/notesSlides/_rels/notesSlide72_tf1.xml.rels><?xml version='1.0' encoding='utf-8'?>
<Relationships xmlns="http://schemas.openxmlformats.org/package/2006/relationships"><Relationship Id="rId2" Type="http://schemas.openxmlformats.org/officeDocument/2006/relationships/slide" Target="../slides/slide79.xml" /><Relationship Id="rId1" Type="http://schemas.openxmlformats.org/officeDocument/2006/relationships/notesMaster" Target="../notesMasters/notesMaster1.xml" /></Relationships>
</file>

<file path=ppt/notesSlides/_rels/notesSlide73_tf1.xml.rels><?xml version='1.0' encoding='utf-8'?>
<Relationships xmlns="http://schemas.openxmlformats.org/package/2006/relationships"><Relationship Id="rId2" Type="http://schemas.openxmlformats.org/officeDocument/2006/relationships/slide" Target="../slides/slide80.xml" /><Relationship Id="rId1" Type="http://schemas.openxmlformats.org/officeDocument/2006/relationships/notesMaster" Target="../notesMasters/notesMaster1.xml" /></Relationships>
</file>

<file path=ppt/notesSlides/_rels/notesSlide74_tf1.xml.rels><?xml version='1.0' encoding='utf-8'?>
<Relationships xmlns="http://schemas.openxmlformats.org/package/2006/relationships"><Relationship Id="rId2" Type="http://schemas.openxmlformats.org/officeDocument/2006/relationships/slide" Target="../slides/slide81.xml" /><Relationship Id="rId1" Type="http://schemas.openxmlformats.org/officeDocument/2006/relationships/notesMaster" Target="../notesMasters/notesMaster1.xml" /></Relationships>
</file>

<file path=ppt/notesSlides/_rels/notesSlide75_tf1.xml.rels><?xml version='1.0' encoding='utf-8'?>
<Relationships xmlns="http://schemas.openxmlformats.org/package/2006/relationships"><Relationship Id="rId2" Type="http://schemas.openxmlformats.org/officeDocument/2006/relationships/slide" Target="../slides/slide82.xml" /><Relationship Id="rId1" Type="http://schemas.openxmlformats.org/officeDocument/2006/relationships/notesMaster" Target="../notesMasters/notesMaster1.xml" /></Relationships>
</file>

<file path=ppt/notesSlides/_rels/notesSlide76_tf1.xml.rels><?xml version='1.0' encoding='utf-8'?>
<Relationships xmlns="http://schemas.openxmlformats.org/package/2006/relationships"><Relationship Id="rId2" Type="http://schemas.openxmlformats.org/officeDocument/2006/relationships/slide" Target="../slides/slide83.xml" /><Relationship Id="rId1" Type="http://schemas.openxmlformats.org/officeDocument/2006/relationships/notesMaster" Target="../notesMasters/notesMaster1.xml" />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notesSlide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教室有多排座位，只说第3个还不够，还得说明在哪一排。程序要记录每个座位的状态，也需要两个方向的编号。我们从座位图进入二维数组，再把它用到成绩表、地毯覆盖和小方块上。</a:t>
            </a:r>
          </a:p>
        </p:txBody>
      </p:sp>
    </p:spTree>
  </p:cSld>
  <p:clrMapOvr>
    <a:masterClrMapping/>
  </p:clrMapOvr>
</p:notes>
</file>

<file path=ppt/notesSlides/notesSlide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举一间三排、每排四个座位的教室。只说“第3个座位”，学生能确定要坐哪儿吗？让他们先指出缺了排号，再点击显示“第2排、第3列”。最后把这两个编号对应到数组的两个下标。</a:t>
            </a:r>
          </a:p>
        </p:txBody>
      </p:sp>
    </p:spTree>
  </p:cSld>
  <p:clrMapOvr>
    <a:masterClrMapping/>
  </p:clrMapOvr>
</p:notes>
</file>

<file path=ppt/notesSlides/notesSlide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这一页要把“找座位”推进到“记录座位”。每个位置都记一个数，0表示空，1表示有人。请学生数一数总共需要保存多少个数，再问：程序怎样一次准备好这张三行四列的表？</a:t>
            </a:r>
          </a:p>
        </p:txBody>
      </p:sp>
    </p:spTree>
  </p:cSld>
  <p:clrMapOvr>
    <a:masterClrMapping/>
  </p:clrMapOvr>
</p:notes>
</file>

<file path=ppt/notesSlides/notesSlide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回到刚才的12个座位。数组定义要交代每格的数据类型、整张表的名字、行数和列数。请学生把seat[3][4]逐项对回座位图，不急着背格式。</a:t>
            </a:r>
          </a:p>
        </p:txBody>
      </p:sp>
    </p:spTree>
  </p:cSld>
  <p:clrMapOvr>
    <a:masterClrMapping/>
  </p:clrMapOvr>
</p:notes>
</file>

<file path=ppt/notesSlides/notesSlide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把int a[3][4]读成“三行，每行四个整数”。每行也能看成一个四格的一维数组。请学生找最后一行最后一格，再核对两个下标的最大值。</a:t>
            </a:r>
          </a:p>
        </p:txBody>
      </p:sp>
    </p:spTree>
  </p:cSld>
  <p:clrMapOvr>
    <a:masterClrMapping/>
  </p:clrMapOvr>
</p:notes>
</file>

<file path=ppt/notesSlides/notesSlide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程序图从零开始编号。 行向下增加，列向右增加。 请学生指出第2行第3列的位置，等回答后再显示a[1][2]。 这里日常的第二行对应下标1，第三列对应下标2。 两套说法不能混着用。</a:t>
            </a:r>
          </a:p>
        </p:txBody>
      </p:sp>
    </p:spTree>
  </p:cSld>
  <p:clrMapOvr>
    <a:masterClrMapping/>
  </p:clrMapOvr>
</p:notes>
</file>

<file path=ppt/notesSlides/notesSlide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让学生数图中三行四列，再对照最后一个编号。 点击四角后，请学生指出右上与左下，避免把两个下标互换。 每一维都必须处于自己的范围内。</a:t>
            </a:r>
          </a:p>
        </p:txBody>
      </p:sp>
    </p:spTree>
  </p:cSld>
  <p:clrMapOvr>
    <a:masterClrMapping/>
  </p:clrMapOvr>
</p:notes>
</file>

<file path=ppt/notesSlides/notesSlide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左侧定义与右侧位置表达式各自保留，要求学生说出数量和编号的区别。 右侧只用于说明定位，不把未初始化的元素拿来求值。 此页结束后连续完成三页定义与下标练习，不再插入新知识。</a:t>
            </a:r>
          </a:p>
        </p:txBody>
      </p:sp>
    </p:spTree>
  </p:cSld>
  <p:clrMapOvr>
    <a:masterClrMapping/>
  </p:clrMapOvr>
</p:notes>
</file>

<file path=ppt/notesSlides/notesSlide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请学生给出声明，而不是只说十二个数。 三个选项都能容纳十二个整数，但组织方式不同。 揭示答案时强调数组大小和下标访问形式要一起对应。</a:t>
            </a:r>
          </a:p>
        </p:txBody>
      </p:sp>
    </p:spTree>
  </p:cSld>
  <p:clrMapOvr>
    <a:masterClrMapping/>
  </p:clrMapOvr>
</p:notes>
</file>

<file path=ppt/notesSlides/notesSlide1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让学生先口头报下标，再指格子。 点击时同时出现高亮位置和答案，请学生解释为什么各减一。 指出交换下标会到另一个位置，再继续检查合法范围。</a:t>
            </a:r>
          </a:p>
        </p:txBody>
      </p:sp>
    </p:spTree>
  </p:cSld>
  <p:clrMapOvr>
    <a:masterClrMapping/>
  </p:clrMapOvr>
</p:notes>
</file>

<file path=ppt/notesSlides/notesSlide1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请学生说明越界的是哪一维。 点击后分别揭示合法项和错误项，解释越界属于未定义行为，不保证运行时会报错。 本题只判断下标范围，不读取未初始化元素，也不执行越界语句；练完再进入初始化小节。</a:t>
            </a:r>
          </a:p>
        </p:txBody>
      </p:sp>
    </p:spTree>
  </p:cSld>
  <p:clrMapOvr>
    <a:masterClrMapping/>
  </p:clrMapOvr>
</p:notes>
</file>

<file path=ppt/notesSlides/notesSlide1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只写int a[3][4];，是在main中准备了12个位置，还没有给它们确定的起始值。图里的问号是提醒我们别直接读取。要让座位一开始都显示“空”，就得在定义时把初值设好。</a:t>
            </a:r>
          </a:p>
        </p:txBody>
      </p:sp>
    </p:spTree>
  </p:cSld>
  <p:clrMapOvr>
    <a:masterClrMapping/>
  </p:clrMapOvr>
</p:notes>
</file>

<file path=ppt/notesSlides/notesSlide1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把初始化解释为建立数组时设置起始值，先不使用省略写法。 提醒此处仍讨论main里的普通局部数组，为了看清对应关系缩成两行三列。 点击后逐行指出代码中的三个零对应图中哪三个格子。</a:t>
            </a:r>
          </a:p>
        </p:txBody>
      </p:sp>
    </p:spTree>
  </p:cSld>
  <p:clrMapOvr>
    <a:masterClrMapping/>
  </p:clrMapOvr>
</p:notes>
</file>

<file path=ppt/notesSlides/notesSlide1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格式行中的中文是占位说明，不是可以直接编译的程序。 让学生从左到右区分数组定义和等号右侧的初始值列表，尤其指出外层与内层大括号不同的作用。 随后分别讲完整填写与省略填写，不把几种代码摆出来却不给名称。</a:t>
            </a:r>
          </a:p>
        </p:txBody>
      </p:sp>
    </p:spTree>
  </p:cSld>
  <p:clrMapOvr>
    <a:masterClrMapping/>
  </p:clrMapOvr>
</p:notes>
</file>

<file path=ppt/notesSlides/notesSlide1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明确这一页换成数字表，不再使用零和一的座位含义。 逐行把代码初值和右侧表对应起来，等学生定位后再解释七。 不要把花括号对数和int元素个数混在一起。</a:t>
            </a:r>
          </a:p>
        </p:txBody>
      </p:sp>
    </p:spTree>
  </p:cSld>
  <p:clrMapOvr>
    <a:masterClrMapping/>
  </p:clrMapOvr>
</p:notes>
</file>

<file path=ppt/notesSlides/notesSlide1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请学生用手指停在每对内层大括号结束处，剩余格子在这一行内补零。 揭示表格后强调第三行也补零。 下页去掉内层大括号，对照数据如何变化。</a:t>
            </a:r>
          </a:p>
        </p:txBody>
      </p:sp>
    </p:spTree>
  </p:cSld>
  <p:clrMapOvr>
    <a:masterClrMapping/>
  </p:clrMapOvr>
</p:notes>
</file>

<file path=ppt/notesSlides/notesSlide1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用相同的四个数比较两种初始化写法，问三位于哪一行。 两种写法都合法，不能只看出现了哪些数字而忽略分组。</a:t>
            </a:r>
          </a:p>
        </p:txBody>
      </p:sp>
    </p:spTree>
  </p:cSld>
  <p:clrMapOvr>
    <a:masterClrMapping/>
  </p:clrMapOvr>
</p:notes>
</file>

<file path=ppt/notesSlides/notesSlide1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左图全零先出现，问学生右边只写一个一是否表示全部为一。 点击揭示右图，逐格检查只有首格是一。 这与前面部分初始化的补零规则一致；一个显式零加上其余补零，才得到全零。 接下来讨论能否从初始值列表推断行数。</a:t>
            </a:r>
          </a:p>
        </p:txBody>
      </p:sp>
    </p:spTree>
  </p:cSld>
  <p:clrMapOvr>
    <a:masterClrMapping/>
  </p:clrMapOvr>
</p:notes>
</file>

<file path=ppt/notesSlides/notesSlide1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这里只讲有初始化列表的普通数组定义，不展开函数参数或动态容器。 让学生数出两组初值，理解行数有依据。 列数决定每一个行数组的长度，随后用按行连续存储图解释。</a:t>
            </a:r>
          </a:p>
        </p:txBody>
      </p:sp>
    </p:spTree>
  </p:cSld>
  <p:clrMapOvr>
    <a:masterClrMapping/>
  </p:clrMapOvr>
</p:notes>
</file>

<file path=ppt/notesSlides/notesSlide2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上图和下图是同一个数组的两种表示，不是两个独立数组。 让学生沿长条找到第二行第三个元素，说明要跨过第一行的三个位置。 这里只解释存放次序，不要求记忆地址公式，也不能据此把越界下标当成合法访问。</a:t>
            </a:r>
          </a:p>
        </p:txBody>
      </p:sp>
    </p:spTree>
  </p:cSld>
  <p:clrMapOvr>
    <a:masterClrMapping/>
  </p:clrMapOvr>
</p:notes>
</file>

<file path=ppt/notesSlides/notesSlide2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这是初始化小节集中练习的开头，前面的几种写法已全部讲完。 先停留三段代码，让学生在纸上各画两行三列，完成后再点击统一揭示。 重点听清补零的依据是已经提供初始值列表，而不是所有局部数组都会自动为零。</a:t>
            </a:r>
          </a:p>
        </p:txBody>
      </p:sp>
    </p:spTree>
  </p:cSld>
  <p:clrMapOvr>
    <a:masterClrMapping/>
  </p:clrMapOvr>
</p:notes>
</file>

<file path=ppt/notesSlides/notesSlide2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让学生完成填表，不急着显示任何答案。 单击时整表和两个查询结果一起出现，请学生解释六来自哪一个初始化项。 若有人把五放进第一行，回到大括号分行规则。</a:t>
            </a:r>
          </a:p>
        </p:txBody>
      </p:sp>
    </p:spTree>
  </p:cSld>
  <p:clrMapOvr>
    <a:masterClrMapping/>
  </p:clrMapOvr>
</p:notes>
</file>

<file path=ppt/notesSlides/notesSlide2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用同一个seat数组的前后状态区分初始化和赋值，不能把左右两图讲成两个互不相关的数组。 左侧初始化时给的是起始值，后续赋值用来更新已有元素。 接下来换成数字表，练习写入和读取指定元素。</a:t>
            </a:r>
          </a:p>
        </p:txBody>
      </p:sp>
    </p:spTree>
  </p:cSld>
  <p:clrMapOvr>
    <a:masterClrMapping/>
  </p:clrMapOvr>
</p:notes>
</file>

<file path=ppt/notesSlides/notesSlide2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说明这是一张数字表，七不是座位占用状态。 让学生指出行一列二再点击显示写入后的表，其他位置仍为零。 数组元素可以像普通int变量一样进行读写和自增。</a:t>
            </a:r>
          </a:p>
        </p:txBody>
      </p:sp>
    </p:spTree>
  </p:cSld>
  <p:clrMapOvr>
    <a:masterClrMapping/>
  </p:clrMapOvr>
</p:notes>
</file>

<file path=ppt/notesSlides/notesSlide2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三个例子都从七开始，逐个点击展示读取与写入的区别。 读出不会改变数组，输入和赋值会覆盖旧值。 可以让学生口头描述数据的方向，再做下一页跟踪练习。</a:t>
            </a:r>
          </a:p>
        </p:txBody>
      </p:sp>
    </p:spTree>
  </p:cSld>
  <p:clrMapOvr>
    <a:masterClrMapping/>
  </p:clrMapOvr>
</p:notes>
</file>

<file path=ppt/notesSlides/notesSlide2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四条语句按顺序走。x拿到的是数组那格当时的7；后来那格加1，x还是7。让学生分别写出x和a[1][2]的最终值，再显示输出。</a:t>
            </a:r>
          </a:p>
        </p:txBody>
      </p:sp>
    </p:spTree>
  </p:cSld>
  <p:clrMapOvr>
    <a:masterClrMapping/>
  </p:clrMapOvr>
</p:notes>
</file>

<file path=ppt/notesSlides/notesSlide2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如果把12个格子逐个写成cin语句，代码会重复很多次。先盯住第0行：让j从0走到3，已经能读完这一排了。还差换行，下一页再让i来做这件事。</a:t>
            </a:r>
          </a:p>
        </p:txBody>
      </p:sp>
    </p:spTree>
  </p:cSld>
  <p:clrMapOvr>
    <a:masterClrMapping/>
  </p:clrMapOvr>
</p:notes>
</file>

<file path=ppt/notesSlides/notesSlide2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请学生跟着i=0走完四格。j到4时内层停止，外层把i改成1；新一轮内层的j又从0开始。让他们指出下一次读入落在哪一格。</a:t>
            </a:r>
          </a:p>
        </p:txBody>
      </p:sp>
    </p:spTree>
  </p:cSld>
  <p:clrMapOvr>
    <a:masterClrMapping/>
  </p:clrMapOvr>
</p:notes>
</file>

<file path=ppt/notesSlides/notesSlide2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先揭示第一行，要求学生说出读三十时i为零、j为二。 下一次j等于三使内层停止，随后i加一，新一轮内层从零开始。 第二次点击显示下一行，把四十准确放在行一列零。</a:t>
            </a:r>
          </a:p>
        </p:txBody>
      </p:sp>
    </p:spTree>
  </p:cSld>
  <p:clrMapOvr>
    <a:masterClrMapping/>
  </p:clrMapOvr>
</p:notes>
</file>

<file path=ppt/notesSlides/notesSlide3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让学生先指向内层循环的右大括号，再确定换行语句的位置。 输出示例采用普通空格，不把制表符说成固定数量的空格。 实际代码可控制格间空格，后面的完整程序会避免行尾多余空格。</a:t>
            </a:r>
          </a:p>
        </p:txBody>
      </p:sp>
    </p:spTree>
  </p:cSld>
  <p:clrMapOvr>
    <a:masterClrMapping/>
  </p:clrMapOvr>
</p:notes>
</file>

<file path=ppt/notesSlides/notesSlide3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完整读清输入输出约定，样例是教学自拟。 要求孩子说明数组a和变量sum分别保存什么，避免把下标当作求和数据。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让学生先在二行三列的空表里填入六个数，再看双层循环。i 指当前行，j 指当前列。读入一个数便写进对应格子，六次读入后整张表才填满。</a:t>
            </a:r>
          </a:p>
        </p:txBody>
      </p:sp>
    </p:spTree>
  </p:cSld>
  <p:clrMapOvr>
    <a:masterClrMapping/>
  </p:clrMapOvr>
</p:notes>
</file>

<file path=ppt/notesSlides/notesSlide3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逐列看表，每列对应一次访问。 重点说明六不是第二行开始的初值设定，而是第一行累加的结果。 讲完后进入完整代码，确认求和语句与当前元素对应。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请学生指着数组图跟踪一行：j 依次为零、一、二。第二个数前才输出空格，三个数结束后再换行。下一页利用同样的遍历顺序计算总和。</a:t>
            </a:r>
          </a:p>
        </p:txBody>
      </p:sp>
    </p:spTree>
  </p:cSld>
  <p:clrMapOvr>
    <a:masterClrMapping/>
  </p:clrMapOvr>
</p:notes>
</file>

<file path=ppt/notesSlides/notesSlide3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指出完整程序的头文件和main入口。 局部数组此处没有初始化列表，但接下来会把全部六个元素都读入，所以后续读取有确定的数据来源。 不要单独运行半页代码，两页组合见配套源码。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先让学生口算一、二、三、四、五、六的和。代码里的 sum 从零开始，每次加的是元素值，不是下标。展示完整程序时指出，输出与求和可以放在同一轮遍历里。</a:t>
            </a:r>
          </a:p>
        </p:txBody>
      </p:sp>
    </p:spTree>
  </p:cSld>
  <p:clrMapOvr>
    <a:masterClrMapping/>
  </p:clrMapOvr>
</p:notes>
</file>

<file path=ppt/notesSlides/notesSlide3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从上一页最后一个右大括号继续，逐段对应输出和求和任务。 if控制元素间空格，换行放在内层结束后。 说明所有数都可能为负，程序仍使用同一套累加规则。</a:t>
            </a:r>
          </a:p>
        </p:txBody>
      </p:sp>
    </p:spTree>
  </p:cSld>
  <p:clrMapOvr>
    <a:masterClrMapping/>
  </p:clrMapOvr>
</p:notes>
</file>

<file path=ppt/notesSlides/notesSlide3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让学生先报下一对下标，再数总访问次数。 错误答案零三说明没有检查内层条件，一三说明忘了重新初始化j。 揭示答案后请学生复述换行时两个变量分别怎样变化。</a:t>
            </a:r>
          </a:p>
        </p:txBody>
      </p:sp>
    </p:spTree>
  </p:cSld>
  <p:clrMapOvr>
    <a:masterClrMapping/>
  </p:clrMapOvr>
</p:notes>
</file>

<file path=ppt/notesSlides/notesSlide3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让学生补齐循环，不要求孩子重新抄完整程序。 单击显示三处答案和执行次数，请说明每个边界来自哪一维。 完成后接回原课件的下标生成数据练习。</a:t>
            </a:r>
          </a:p>
        </p:txBody>
      </p:sp>
    </p:spTree>
  </p:cSld>
  <p:clrMapOvr>
    <a:masterClrMapping/>
  </p:clrMapOvr>
</p:notes>
</file>

<file path=ppt/notesSlides/notesSlide3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保留代码，让学生用手在纸上画2行3列。 i=0时得到0、1、2；i=1时得到10、11、12。 停顿后点击答案。 a[1][2]是12；a[2][0]越界，因为有效行只有0和1。 下一题改用一到六的数字表，再观察按列访问的顺序。</a:t>
            </a:r>
          </a:p>
        </p:txBody>
      </p:sp>
    </p:spTree>
  </p:cSld>
  <p:clrMapOvr>
    <a:masterClrMapping/>
  </p:clrMapOvr>
</p:notes>
</file>

<file path=ppt/notesSlides/notesSlide3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这一页让学生打破外层只能是行的机械记忆，但数组下标含义保持不变。 让学生追踪第一列和第二列，再揭示完整输出。 它也为原课件最后的行列转置小任务做准备。</a:t>
            </a:r>
          </a:p>
        </p:txBody>
      </p:sp>
    </p:spTree>
  </p:cSld>
  <p:clrMapOvr>
    <a:masterClrMapping/>
  </p:clrMapOvr>
</p:notes>
</file>

<file path=ppt/notesSlides/notesSlide3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让学生跟踪两次外层循环。 第一步揭示错误输出，要求解释二十一从哪里来，再说明清零位置。 不要教成所有求和都要把变量放入外层，本题目标变成了每行独立统计。</a:t>
            </a:r>
          </a:p>
        </p:txBody>
      </p:sp>
    </p:spTree>
  </p:cSld>
  <p:clrMapOvr>
    <a:masterClrMapping/>
  </p:clrMapOvr>
</p:notes>
</file>

<file path=ppt/notesSlides/notesSlide4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一个char只能放一个字符。图中的abc还要用一格存\0，程序才知道名字在哪里结束。让学生先指第一行的四格，再观察三个人的名字怎样一人占一行。</a:t>
            </a:r>
          </a:p>
        </p:txBody>
      </p:sp>
    </p:spTree>
  </p:cSld>
  <p:clrMapOvr>
    <a:masterClrMapping/>
  </p:clrMapOvr>
</p:notes>
</file>

<file path=ppt/notesSlides/notesSlide4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每行预留十格，是容量，不等于实际名字都有十个字符。让学生在图上找出abc的结束标记；后面的空格也补为0。每行最多能放九个普通字符，因为要留一格给\0。</a:t>
            </a:r>
          </a:p>
        </p:txBody>
      </p:sp>
    </p:spTree>
  </p:cSld>
  <p:clrMapOvr>
    <a:masterClrMapping/>
  </p:clrMapOvr>
</p:notes>
</file>

<file path=ppt/notesSlides/notesSlide4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让学生分两步看选项：行列维度能不能确定，初值能不能放进对应类型。C中的1.2若放进int会丢掉小数，花括号初始化不接受这种写法。答案再由点击揭示，讲评留到下一页。</a:t>
            </a:r>
          </a:p>
        </p:txBody>
      </p:sp>
    </p:spTree>
  </p:cSld>
  <p:clrMapOvr>
    <a:masterClrMapping/>
  </p:clrMapOvr>
</p:notes>
</file>

<file path=ppt/notesSlides/notesSlide4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讲清C失败来自花括号初始化的窄化规则，不要误讲成所有double赋int都不能编译。 D逐行对应四组花括号，第二行的省略元素补零。 A和D已通过编译验证，错误选项应通过编译诊断确认而非凭印象打叉。</a:t>
            </a:r>
          </a:p>
        </p:txBody>
      </p:sp>
    </p:spTree>
  </p:cSld>
  <p:clrMapOvr>
    <a:masterClrMapping/>
  </p:clrMapOvr>
</p:notes>
</file>

<file path=ppt/notesSlides/notesSlide4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换题以后，数组的一格代表什么也会变。座位表存0或1，成绩表存某位学生的某科分数。先请学生说清行和列分别代表谁，再开始写数组。</a:t>
            </a:r>
          </a:p>
        </p:txBody>
      </p:sp>
    </p:spTree>
  </p:cSld>
  <p:clrMapOvr>
    <a:masterClrMapping/>
  </p:clrMapOvr>
</p:notes>
</file>

<file path=ppt/notesSlides/notesSlide4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完整读完题意：N名学生，三科成绩，每科差值都不超过5，并且总分差值不超过10，才算势均力敌。 答案是不同学生构成的无序对数。 不是找一个最接近的人，也不是只看总分。 题源为教材例题及洛谷P5728。</a:t>
            </a:r>
          </a:p>
        </p:txBody>
      </p:sp>
    </p:spTree>
  </p:cSld>
  <p:clrMapOvr>
    <a:masterClrMapping/>
  </p:clrMapOvr>
</p:notes>
</file>

<file path=ppt/notesSlides/notesSlide4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先按行读四位同学的三科成绩，不急着写循环。第1位和第2位合格，第2位和第3位也合格；同一位同学可以出现在不同配对里。答案数的是两人一组的“对”，所以是2。</a:t>
            </a:r>
          </a:p>
        </p:txBody>
      </p:sp>
    </p:spTree>
  </p:cSld>
  <p:clrMapOvr>
    <a:masterClrMapping/>
  </p:clrMapOvr>
</p:notes>
</file>

<file path=ppt/notesSlides/notesSlide4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教材把科目放在第一维，学生编号放在第二维。指着第2列读出三科成绩，再找a[1][2]。学生编号从1开始，所以第0列空着；1024列足以容纳最多1000名学生。</a:t>
            </a:r>
          </a:p>
        </p:txBody>
      </p:sp>
    </p:spTree>
  </p:cSld>
  <p:clrMapOvr>
    <a:masterClrMapping/>
  </p:clrMapOvr>
</p:notes>
</file>

<file path=ppt/notesSlides/notesSlide4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循环变量i选一名学生，一条cin语句依次读入三科。 这里输入是按学生逐行给的，存储图却按科目展开，这并不矛盾。 跟踪第2名学生时，三次读入落到a[0][2]、a[1][2]和a[2][2]。</a:t>
            </a:r>
          </a:p>
        </p:txBody>
      </p:sp>
    </p:spTree>
  </p:cSld>
  <p:clrMapOvr>
    <a:masterClrMapping/>
  </p:clrMapOvr>
</p:notes>
</file>

<file path=ppt/notesSlides/notesSlide4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差距不能是负数，因此用abs取得差的绝对值。 交换两个学生的先后，差距应保持不变。 示例90与95的差为5，边界正好允许。 完整程序包含cstdlib以使用整数abs。</a:t>
            </a:r>
          </a:p>
        </p:txBody>
      </p:sp>
    </p:spTree>
  </p:cSld>
  <p:clrMapOvr>
    <a:masterClrMapping/>
  </p:clrMapOvr>
</p:notes>
</file>

<file path=ppt/notesSlides/notesSlide5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把第1位和第2位的成绩摆在一起，逐科算分差，最后算总分差。d0到d2存三科分差，s1和s2存两人的总分。代码中的&amp;&amp;表示这些条件要同时成立，边界值5和10仍然合格。</a:t>
            </a:r>
          </a:p>
        </p:txBody>
      </p:sp>
    </p:spTree>
  </p:cSld>
  <p:clrMapOvr>
    <a:masterClrMapping/>
  </p:clrMapOvr>
</p:notes>
</file>

<file path=ppt/notesSlides/notesSlide5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点击前让学生独立判断。 第一组各科差为4、4、4，单科全过关，总分差12，仍然不合格。 第二组总分相同，某些单科差却过大，也不合格。 两组反例说明任何一项条件都不能删。</a:t>
            </a:r>
          </a:p>
        </p:txBody>
      </p:sp>
    </p:spTree>
  </p:cSld>
  <p:clrMapOvr>
    <a:masterClrMapping/>
  </p:clrMapOvr>
</p:notes>
</file>

<file path=ppt/notesSlides/notesSlide5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四名同学一共有六种不重复的两人组合。按较小编号分组列出来，让学生看到每对只出现一次。接着再问内层编号为什么从i+1开始。</a:t>
            </a:r>
          </a:p>
        </p:txBody>
      </p:sp>
    </p:spTree>
  </p:cSld>
  <p:clrMapOvr>
    <a:masterClrMapping/>
  </p:clrMapOvr>
</p:notes>
</file>

<file path=ppt/notesSlides/notesSlide5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外层枚举较小编号i，内层从i+1枚举较大编号j。 这样天然满足i小于j，避免重复和自身配对。 跟踪i=2时，j依次取3、4。 ans在全部配对之前置零，只有四项判断都满足才增加一次。</a:t>
            </a:r>
          </a:p>
        </p:txBody>
      </p:sp>
    </p:spTree>
  </p:cSld>
  <p:clrMapOvr>
    <a:masterClrMapping/>
  </p:clrMapOvr>
</p:notes>
</file>

<file path=ppt/notesSlides/notesSlide54_tf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本页与下页是同一个完整程序。 说明头文件、数组、输入循环和配对循环的职责。 d0到d2保存单科差，使用有含义的中间变量能让初学者更容易核对条件。</a:t>
            </a:r>
          </a:p>
        </p:txBody>
      </p:sp>
    </p:spTree>
  </p:cSld>
  <p:clrMapOvr>
    <a:masterClrMapping/>
  </p:clrMapOvr>
</p:notes>
</file>

<file path=ppt/notesSlides/notesSlide5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接上页尚未结束的两重循环。 计算两人的总分，再把三科差与总分差一起判断，满足时ans加一。 程序最后只输出配对数。 教学样例中合格的是第1和第2人、第2和第3人，答案为2。</a:t>
            </a:r>
          </a:p>
        </p:txBody>
      </p:sp>
    </p:spTree>
  </p:cSld>
  <p:clrMapOvr>
    <a:masterClrMapping/>
  </p:clrMapOvr>
</p:notes>
</file>

<file path=ppt/notesSlides/notesSlide5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核对边界：恰好差5或总分差10允许，超过就不允许。 若N人全部合格，答案为N乘N减1再除2；N=1000时为499500，在int范围内。 相同成绩也属于不同学生，不能去重后再统计。</a:t>
            </a:r>
          </a:p>
        </p:txBody>
      </p:sp>
    </p:spTree>
  </p:cSld>
  <p:clrMapOvr>
    <a:masterClrMapping/>
  </p:clrMapOvr>
</p:notes>
</file>

<file path=ppt/notesSlides/notesSlide5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从成绩表转到地面格子，每格保存的信息换了。两块地毯压住同一格时，只标记“盖过”会丢掉层数。让学生回答重叠格该存2，由此引出每盖一次就加1。</a:t>
            </a:r>
          </a:p>
        </p:txBody>
      </p:sp>
    </p:spTree>
  </p:cSld>
  <p:clrMapOvr>
    <a:masterClrMapping/>
  </p:clrMapOvr>
</p:notes>
</file>

<file path=ppt/notesSlides/notesSlide5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教材的小数据任务：N乘N的格子地面，铺M张轴对齐矩形地毯，每张由左上和右下坐标给出，端点格子也包含在内。 输出每个格子被覆盖的次数。 这里约定行列下标都从1开始，输入坐标可以直接使用。</a:t>
            </a:r>
          </a:p>
        </p:txBody>
      </p:sp>
    </p:spTree>
  </p:cSld>
  <p:clrMapOvr>
    <a:masterClrMapping/>
  </p:clrMapOvr>
</p:notes>
</file>

<file path=ppt/notesSlides/notesSlide5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先按题目约定读坐标：x对应行，y对应列。请学生在三行三列的图上圈出第一块地毯覆盖的四格，再找第二块与它重叠的那一格。两个端点都包含在范围内。</a:t>
            </a:r>
          </a:p>
        </p:txBody>
      </p:sp>
    </p:spTree>
  </p:cSld>
  <p:clrMapOvr>
    <a:masterClrMapping/>
  </p:clrMapOvr>
</p:notes>
</file>

<file path=ppt/notesSlides/notesSlide6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在全零的地面上铺第一张地毯。 两行两列的四个格子分别加一，其余保持零。 逐格展示之前，先让学生用手圈出范围，确认两端都算，避免把小于等于误写成小于。</a:t>
            </a:r>
          </a:p>
        </p:txBody>
      </p:sp>
    </p:spTree>
  </p:cSld>
  <p:clrMapOvr>
    <a:masterClrMapping/>
  </p:clrMapOvr>
</p:notes>
</file>

<file path=ppt/notesSlides/notesSlide6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第二张地毯覆盖右下四格。 中心原来是1，现在增加到2。 其他三个新覆盖格变成1。 最后矩阵与样例输出一致。 追问如果第二张再铺一遍，中心会变3，这与后面的切割题有不同。</a:t>
            </a:r>
          </a:p>
        </p:txBody>
      </p:sp>
    </p:spTree>
  </p:cSld>
  <p:clrMapOvr>
    <a:masterClrMapping/>
  </p:clrMapOvr>
</p:notes>
</file>

<file path=ppt/notesSlides/notesSlide6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一张矩形对应两层循环：行从x1到x2，列从y1到y2，每访问一个格子就加一。 地毯的次序可以改变，最终总覆盖次数不变。 三层循环中的外层枚举地毯，另外两层枚举当前地毯内部的格子。</a:t>
            </a:r>
          </a:p>
        </p:txBody>
      </p:sp>
    </p:spTree>
  </p:cSld>
  <p:clrMapOvr>
    <a:masterClrMapping/>
  </p:clrMapOvr>
</p:notes>
</file>

<file path=ppt/notesSlides/notesSlide6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明确本课范围：教材小数据N不超过50、M不超过100，逐格更新最多约25万次。 当前洛谷P3397完整范围N、M均可到1000，最坏更新量大得多，本程序只作为教材小数据解法。 大数据通常学习二维差分后处理，本课不把小数据程序冒充满分方案。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地面数组从全零开始，零表示还没有任何地毯。外层循环读 m 块，每次只保存当前地毯的两个对角坐标；下一页再走过当前范围内的格子。</a:t>
            </a:r>
          </a:p>
        </p:txBody>
      </p:sp>
    </p:spTree>
  </p:cSld>
  <p:clrMapOvr>
    <a:masterClrMapping/>
  </p:clrMapOvr>
</p:notes>
</file>

<file path=ppt/notesSlides/notesSlide6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两层楼各有同样的座位表。只报第2排第2列，仍会找到两个座位。请学生补出楼层编号，再把“楼层、排、列”对应到三个下标。下一页用切割工艺品看这三个编号怎样定位小方块。</a:t>
            </a:r>
          </a:p>
        </p:txBody>
      </p:sp>
    </p:spTree>
  </p:cSld>
  <p:clrMapOvr>
    <a:masterClrMapping/>
  </p:clrMapOvr>
</p:notes>
</file>

<file path=ppt/notesSlides/notesSlide6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读完整道题再写数组：玻璃由单位小方块组成，每次给出一个长方体范围，把其中仍在的方块切掉。切割可能重叠，最终数还剩多少块。让学生先说清一个位置需要几个编号。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对照三行三列的例子，按第一行、第二行、第三行读出每格层数。提醒学生：每一行的空格只分隔数字，换行要等这一行输出结束。</a:t>
            </a:r>
          </a:p>
        </p:txBody>
      </p:sp>
    </p:spTree>
  </p:cSld>
  <p:clrMapOvr>
    <a:masterClrMapping/>
  </p:clrMapOvr>
</p:notes>
</file>

<file path=ppt/notesSlides/notesSlide6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工艺品题已经告诉我们每块方块有三个方向的坐标。v[i][j][k]用三个下标找位置，元素里的0或1记它还在不在。数组每维预留22格，实际只访问题目规定的有效坐标。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完整程序的前半段先建立全零的地面数组，再逐块读入地毯。当前地毯由两个对角坐标界定，行与列都包含两个端点；访问到的每个格子增加一。下一页接着输出整张表。</a:t>
            </a:r>
          </a:p>
        </p:txBody>
      </p:sp>
    </p:spTree>
  </p:cSld>
  <p:clrMapOvr>
    <a:masterClrMapping/>
  </p:clrMapOvr>
</p:notes>
</file>

<file path=ppt/notesSlides/notesSlide6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把自拟输入按行读：尺寸是3、2、2，共切两次。六个端点数的顺序是x1、y1、z1、x2、y2、z2。第一次切掉4块；第二次的范围也有4格，但有一格先前已经没了，所以只新增切掉3块。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接着上一页的 main 函数，从第一行走到第 n 行。每行再从第一列走到第 n 列，输出一个格子的覆盖次数。空格只放在同一行的两个数之间，走完一行才换行。</a:t>
            </a:r>
          </a:p>
        </p:txBody>
      </p:sp>
    </p:spTree>
  </p:cSld>
  <p:clrMapOvr>
    <a:masterClrMapping/>
  </p:clrMapOvr>
</p:notes>
</file>

<file path=ppt/notesSlides/notesSlide6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把两层各画成3行2列。 初始12格都是1。 第一次切割覆盖前两行、第1列、两层，所以每层去掉2格。 层内示意为0 1、0 1、1 1，两层合计剩8格。 停顿，让学生在纸上同步涂掉。</a:t>
            </a:r>
          </a:p>
        </p:txBody>
      </p:sp>
    </p:spTree>
  </p:cSld>
  <p:clrMapOvr>
    <a:masterClrMapping/>
  </p:clrMapOvr>
</p:notes>
</file>

<file path=ppt/notesSlides/notesSlide7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第二次只切第1层的后两行、两列。 其中有一格在第一次已经被切掉，不应再减一次。 第1层最终只剩1格，第2层仍剩4格，合计5。 对照图指出重叠格的坐标，强调已经不存在的格子保持不存在。</a:t>
            </a:r>
          </a:p>
        </p:txBody>
      </p:sp>
    </p:spTree>
  </p:cSld>
  <p:clrMapOvr>
    <a:masterClrMapping/>
  </p:clrMapOvr>
</p:notes>
</file>

<file path=ppt/notesSlides/notesSlide7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全部操作结束后再遍历有效区域，把0或1累加起来。 每个1恰好代表一个单位体积。 三层循环的范围分别使用w、x、h，不能想当然地都写成w。 上页示例两层分别剩1和4，答案5。</a:t>
            </a:r>
          </a:p>
        </p:txBody>
      </p:sp>
    </p:spTree>
  </p:cSld>
  <p:clrMapOvr>
    <a:masterClrMapping/>
  </p:clrMapOvr>
</p:notes>
</file>

<file path=ppt/notesSlides/notesSlide7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完整程序上半部分，对应03_craft.cpp。 cin按空白分隔读数字，换行不是一条输入语句的边界，因此把w、x、h、q连读与题面分行输入兼容。 while(q--)执行原始q次切割，循环内读六个端点坐标。</a:t>
            </a:r>
          </a:p>
        </p:txBody>
      </p:sp>
    </p:spTree>
  </p:cSld>
  <p:clrMapOvr>
    <a:masterClrMapping/>
  </p:clrMapOvr>
</p:notes>
</file>

<file path=ppt/notesSlides/notesSlide7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接上页代码，三重循环对当前长方体赋零。 操作完成再用另一个三重循环统计全部有效位置。 让学生区分两个三重循环：一个只走切割区域，一个走整个原始长方体。 最后输出剩余小方块数量。</a:t>
            </a:r>
          </a:p>
        </p:txBody>
      </p:sp>
    </p:spTree>
  </p:cSld>
  <p:clrMapOvr>
    <a:masterClrMapping/>
  </p:clrMapOvr>
</p:notes>
</file>

<file path=ppt/notesSlides/notesSlide7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三道题的数组都能用下标找到一格，但格子里保存的意思不一样。地毯记覆盖次数，所以要加1；工艺品记是否存在，切掉就写0；成绩记当前分数，订正时覆盖旧值。</a:t>
            </a:r>
          </a:p>
        </p:txBody>
      </p:sp>
    </p:spTree>
  </p:cSld>
  <p:clrMapOvr>
    <a:masterClrMapping/>
  </p:clrMapOvr>
</p:notes>
</file>

<file path=ppt/notesSlides/notesSlide7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回看行、列、层和下标范围，要求学生用一句话说清数组里的一个元素表示什么。 课后练习把2行3列转成3行2列：按列遍历原数组，每列按行输出，即外层j从0到2、内层i从0到1，输出a[i][j]。 输入1 2 3和4 5 6，输出1 4、2 5、3 6。 教材为《深入浅出程序设计竞赛（基础篇）》5.2。 例题核对：https://www.luogu.com.cn/problem/P5728；https://www.luogu.com.cn/problem/P3397；https://www.luogu.com.cn/problem/P5729。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每个有效位置起初都有一个小方块，所以用三层循环逐格写一。请学生对照长、宽、高说出每层循环走的是哪个方向。只写花括号一不会把所有元素填成一，这一点要和前面的补零规则区分。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上页已经把有效小方块都标成一。每次切割给出三个方向上的闭区间，用三层循环走过这个小长方体的所有位置，并写成零。请学生指出重叠处为什么不需要特殊判断：零再次写成零，答案不会被重复扣减。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60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4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<Relationship Id="rId2" Type="http://schemas.openxmlformats.org/officeDocument/2006/relationships/notesSlide" Target="../notesSlides/notesSlide1_tf1.xml" /><Relationship Id="rId1" Type="http://schemas.openxmlformats.org/officeDocument/2006/relationships/slideLayout" Target="../slideLayouts/slideLayout1.xml" /></Relationships>
</file>

<file path=ppt/slides/_rels/slide2.xml.rels><?xml version='1.0' encoding='utf-8'?>
<Relationships xmlns="http://schemas.openxmlformats.org/package/2006/relationships"><Relationship Id="rId2" Type="http://schemas.openxmlformats.org/officeDocument/2006/relationships/notesSlide" Target="../notesSlides/notesSlide2_tf1.xml" /><Relationship Id="rId1" Type="http://schemas.openxmlformats.org/officeDocument/2006/relationships/slideLayout" Target="../slideLayouts/slideLayout2.xml" /></Relationships>
</file>

<file path=ppt/slides/_rels/slide3.xml.rels><?xml version='1.0' encoding='utf-8'?>
<Relationships xmlns="http://schemas.openxmlformats.org/package/2006/relationships"><Relationship Id="rId2" Type="http://schemas.openxmlformats.org/officeDocument/2006/relationships/notesSlide" Target="../notesSlides/notesSlide3_tf1.xml" /><Relationship Id="rId1" Type="http://schemas.openxmlformats.org/officeDocument/2006/relationships/slideLayout" Target="../slideLayouts/slideLayout2.xml" /></Relationships>
</file>

<file path=ppt/slides/_rels/slide4.xml.rels><?xml version='1.0' encoding='utf-8'?>
<Relationships xmlns="http://schemas.openxmlformats.org/package/2006/relationships"><Relationship Id="rId2" Type="http://schemas.openxmlformats.org/officeDocument/2006/relationships/notesSlide" Target="../notesSlides/notesSlide4_tf1.xml" /><Relationship Id="rId1" Type="http://schemas.openxmlformats.org/officeDocument/2006/relationships/slideLayout" Target="../slideLayouts/slideLayout2.xml" /></Relationships>
</file>

<file path=ppt/slides/_rels/slide5.xml.rels><?xml version='1.0' encoding='utf-8'?>
<Relationships xmlns="http://schemas.openxmlformats.org/package/2006/relationships"><Relationship Id="rId2" Type="http://schemas.openxmlformats.org/officeDocument/2006/relationships/notesSlide" Target="../notesSlides/notesSlide5_tf1.xml" /><Relationship Id="rId1" Type="http://schemas.openxmlformats.org/officeDocument/2006/relationships/slideLayout" Target="../slideLayouts/slideLayout2.xml" /></Relationships>
</file>

<file path=ppt/slides/_rels/slide6.xml.rels><?xml version='1.0' encoding='utf-8'?>
<Relationships xmlns="http://schemas.openxmlformats.org/package/2006/relationships"><Relationship Id="rId2" Type="http://schemas.openxmlformats.org/officeDocument/2006/relationships/notesSlide" Target="../notesSlides/notesSlide6_tf1.xml" /><Relationship Id="rId1" Type="http://schemas.openxmlformats.org/officeDocument/2006/relationships/slideLayout" Target="../slideLayouts/slideLayout2.xml" /></Relationships>
</file>

<file path=ppt/slides/_rels/slide7.xml.rels><?xml version='1.0' encoding='utf-8'?>
<Relationships xmlns="http://schemas.openxmlformats.org/package/2006/relationships"><Relationship Id="rId2" Type="http://schemas.openxmlformats.org/officeDocument/2006/relationships/notesSlide" Target="../notesSlides/notesSlide7_tf1.xml" /><Relationship Id="rId1" Type="http://schemas.openxmlformats.org/officeDocument/2006/relationships/slideLayout" Target="../slideLayouts/slideLayout2.xml" /></Relationships>
</file>

<file path=ppt/slides/_rels/slide8.xml.rels><?xml version='1.0' encoding='utf-8'?>
<Relationships xmlns="http://schemas.openxmlformats.org/package/2006/relationships"><Relationship Id="rId2" Type="http://schemas.openxmlformats.org/officeDocument/2006/relationships/notesSlide" Target="../notesSlides/notesSlide8_tf1.xml" /><Relationship Id="rId1" Type="http://schemas.openxmlformats.org/officeDocument/2006/relationships/slideLayout" Target="../slideLayouts/slideLayout2.xml" /></Relationships>
</file>

<file path=ppt/slides/_rels/slide9.xml.rels><?xml version='1.0' encoding='utf-8'?>
<Relationships xmlns="http://schemas.openxmlformats.org/package/2006/relationships"><Relationship Id="rId2" Type="http://schemas.openxmlformats.org/officeDocument/2006/relationships/notesSlide" Target="../notesSlides/notesSlide9_tf1.xml" /><Relationship Id="rId1" Type="http://schemas.openxmlformats.org/officeDocument/2006/relationships/slideLayout" Target="../slideLayouts/slideLayout2.xml" /></Relationships>
</file>

<file path=ppt/slides/_rels/slide10.xml.rels><?xml version='1.0' encoding='utf-8'?>
<Relationships xmlns="http://schemas.openxmlformats.org/package/2006/relationships"><Relationship Id="rId2" Type="http://schemas.openxmlformats.org/officeDocument/2006/relationships/notesSlide" Target="../notesSlides/notesSlide10_tf1.xml" /><Relationship Id="rId1" Type="http://schemas.openxmlformats.org/officeDocument/2006/relationships/slideLayout" Target="../slideLayouts/slideLayout2.xml" /></Relationships>
</file>

<file path=ppt/slides/_rels/slide11.xml.rels><?xml version='1.0' encoding='utf-8'?>
<Relationships xmlns="http://schemas.openxmlformats.org/package/2006/relationships"><Relationship Id="rId2" Type="http://schemas.openxmlformats.org/officeDocument/2006/relationships/notesSlide" Target="../notesSlides/notesSlide11_tf1.xml" /><Relationship Id="rId1" Type="http://schemas.openxmlformats.org/officeDocument/2006/relationships/slideLayout" Target="../slideLayouts/slideLayout2.xml" /></Relationships>
</file>

<file path=ppt/slides/_rels/slide12.xml.rels><?xml version='1.0' encoding='utf-8'?>
<Relationships xmlns="http://schemas.openxmlformats.org/package/2006/relationships"><Relationship Id="rId2" Type="http://schemas.openxmlformats.org/officeDocument/2006/relationships/notesSlide" Target="../notesSlides/notesSlide12_tf1.xml" /><Relationship Id="rId1" Type="http://schemas.openxmlformats.org/officeDocument/2006/relationships/slideLayout" Target="../slideLayouts/slideLayout2.xml" /></Relationships>
</file>

<file path=ppt/slides/_rels/slide13.xml.rels><?xml version='1.0' encoding='utf-8'?>
<Relationships xmlns="http://schemas.openxmlformats.org/package/2006/relationships"><Relationship Id="rId2" Type="http://schemas.openxmlformats.org/officeDocument/2006/relationships/notesSlide" Target="../notesSlides/notesSlide13_tf1.xml" /><Relationship Id="rId1" Type="http://schemas.openxmlformats.org/officeDocument/2006/relationships/slideLayout" Target="../slideLayouts/slideLayout2.xml" /></Relationships>
</file>

<file path=ppt/slides/_rels/slide14.xml.rels><?xml version='1.0' encoding='utf-8'?>
<Relationships xmlns="http://schemas.openxmlformats.org/package/2006/relationships"><Relationship Id="rId2" Type="http://schemas.openxmlformats.org/officeDocument/2006/relationships/notesSlide" Target="../notesSlides/notesSlide14_tf1.xml" /><Relationship Id="rId1" Type="http://schemas.openxmlformats.org/officeDocument/2006/relationships/slideLayout" Target="../slideLayouts/slideLayout2.xml" /></Relationships>
</file>

<file path=ppt/slides/_rels/slide15.xml.rels><?xml version='1.0' encoding='utf-8'?>
<Relationships xmlns="http://schemas.openxmlformats.org/package/2006/relationships"><Relationship Id="rId2" Type="http://schemas.openxmlformats.org/officeDocument/2006/relationships/notesSlide" Target="../notesSlides/notesSlide15_tf1.xml" /><Relationship Id="rId1" Type="http://schemas.openxmlformats.org/officeDocument/2006/relationships/slideLayout" Target="../slideLayouts/slideLayout2.xml" /></Relationships>
</file>

<file path=ppt/slides/_rels/slide16.xml.rels><?xml version='1.0' encoding='utf-8'?>
<Relationships xmlns="http://schemas.openxmlformats.org/package/2006/relationships"><Relationship Id="rId2" Type="http://schemas.openxmlformats.org/officeDocument/2006/relationships/notesSlide" Target="../notesSlides/notesSlide16_tf1.xml" /><Relationship Id="rId1" Type="http://schemas.openxmlformats.org/officeDocument/2006/relationships/slideLayout" Target="../slideLayouts/slideLayout2.xml" /></Relationships>
</file>

<file path=ppt/slides/_rels/slide17.xml.rels><?xml version='1.0' encoding='utf-8'?>
<Relationships xmlns="http://schemas.openxmlformats.org/package/2006/relationships"><Relationship Id="rId2" Type="http://schemas.openxmlformats.org/officeDocument/2006/relationships/notesSlide" Target="../notesSlides/notesSlide17_tf1.xml" /><Relationship Id="rId1" Type="http://schemas.openxmlformats.org/officeDocument/2006/relationships/slideLayout" Target="../slideLayouts/slideLayout2.xml" /></Relationships>
</file>

<file path=ppt/slides/_rels/slide18.xml.rels><?xml version='1.0' encoding='utf-8'?>
<Relationships xmlns="http://schemas.openxmlformats.org/package/2006/relationships"><Relationship Id="rId2" Type="http://schemas.openxmlformats.org/officeDocument/2006/relationships/notesSlide" Target="../notesSlides/notesSlide18_tf1.xml" /><Relationship Id="rId1" Type="http://schemas.openxmlformats.org/officeDocument/2006/relationships/slideLayout" Target="../slideLayouts/slideLayout2.xml" /></Relationships>
</file>

<file path=ppt/slides/_rels/slide19.xml.rels><?xml version='1.0' encoding='utf-8'?>
<Relationships xmlns="http://schemas.openxmlformats.org/package/2006/relationships"><Relationship Id="rId2" Type="http://schemas.openxmlformats.org/officeDocument/2006/relationships/notesSlide" Target="../notesSlides/notesSlide19_tf1.xml" /><Relationship Id="rId1" Type="http://schemas.openxmlformats.org/officeDocument/2006/relationships/slideLayout" Target="../slideLayouts/slideLayout2.xml" /></Relationships>
</file>

<file path=ppt/slides/_rels/slide20.xml.rels><?xml version='1.0' encoding='utf-8'?>
<Relationships xmlns="http://schemas.openxmlformats.org/package/2006/relationships"><Relationship Id="rId2" Type="http://schemas.openxmlformats.org/officeDocument/2006/relationships/notesSlide" Target="../notesSlides/notesSlide20_tf1.xml" /><Relationship Id="rId1" Type="http://schemas.openxmlformats.org/officeDocument/2006/relationships/slideLayout" Target="../slideLayouts/slideLayout2.xml" /></Relationships>
</file>

<file path=ppt/slides/_rels/slide21.xml.rels><?xml version='1.0' encoding='utf-8'?>
<Relationships xmlns="http://schemas.openxmlformats.org/package/2006/relationships"><Relationship Id="rId2" Type="http://schemas.openxmlformats.org/officeDocument/2006/relationships/notesSlide" Target="../notesSlides/notesSlide21_tf1.xml" /><Relationship Id="rId1" Type="http://schemas.openxmlformats.org/officeDocument/2006/relationships/slideLayout" Target="../slideLayouts/slideLayout2.xml" /></Relationships>
</file>

<file path=ppt/slides/_rels/slide22.xml.rels><?xml version='1.0' encoding='utf-8'?>
<Relationships xmlns="http://schemas.openxmlformats.org/package/2006/relationships"><Relationship Id="rId2" Type="http://schemas.openxmlformats.org/officeDocument/2006/relationships/notesSlide" Target="../notesSlides/notesSlide22_tf1.xml" /><Relationship Id="rId1" Type="http://schemas.openxmlformats.org/officeDocument/2006/relationships/slideLayout" Target="../slideLayouts/slideLayout2.xml" /></Relationships>
</file>

<file path=ppt/slides/_rels/slide23.xml.rels><?xml version='1.0' encoding='utf-8'?>
<Relationships xmlns="http://schemas.openxmlformats.org/package/2006/relationships"><Relationship Id="rId2" Type="http://schemas.openxmlformats.org/officeDocument/2006/relationships/notesSlide" Target="../notesSlides/notesSlide23_tf1.xml" /><Relationship Id="rId1" Type="http://schemas.openxmlformats.org/officeDocument/2006/relationships/slideLayout" Target="../slideLayouts/slideLayout2.xml" /></Relationships>
</file>

<file path=ppt/slides/_rels/slide24.xml.rels><?xml version='1.0' encoding='utf-8'?>
<Relationships xmlns="http://schemas.openxmlformats.org/package/2006/relationships"><Relationship Id="rId2" Type="http://schemas.openxmlformats.org/officeDocument/2006/relationships/notesSlide" Target="../notesSlides/notesSlide24_tf1.xml" /><Relationship Id="rId1" Type="http://schemas.openxmlformats.org/officeDocument/2006/relationships/slideLayout" Target="../slideLayouts/slideLayout2.xml" /></Relationships>
</file>

<file path=ppt/slides/_rels/slide25.xml.rels><?xml version='1.0' encoding='utf-8'?>
<Relationships xmlns="http://schemas.openxmlformats.org/package/2006/relationships"><Relationship Id="rId2" Type="http://schemas.openxmlformats.org/officeDocument/2006/relationships/notesSlide" Target="../notesSlides/notesSlide25_tf1.xml" /><Relationship Id="rId1" Type="http://schemas.openxmlformats.org/officeDocument/2006/relationships/slideLayout" Target="../slideLayouts/slideLayout2.xml" /></Relationships>
</file>

<file path=ppt/slides/_rels/slide26.xml.rels><?xml version='1.0' encoding='utf-8'?>
<Relationships xmlns="http://schemas.openxmlformats.org/package/2006/relationships"><Relationship Id="rId2" Type="http://schemas.openxmlformats.org/officeDocument/2006/relationships/notesSlide" Target="../notesSlides/notesSlide26_tf1.xml" /><Relationship Id="rId1" Type="http://schemas.openxmlformats.org/officeDocument/2006/relationships/slideLayout" Target="../slideLayouts/slideLayout2.xml" /></Relationships>
</file>

<file path=ppt/slides/_rels/slide27.xml.rels><?xml version='1.0' encoding='utf-8'?>
<Relationships xmlns="http://schemas.openxmlformats.org/package/2006/relationships"><Relationship Id="rId2" Type="http://schemas.openxmlformats.org/officeDocument/2006/relationships/notesSlide" Target="../notesSlides/notesSlide27_tf1.xml" /><Relationship Id="rId1" Type="http://schemas.openxmlformats.org/officeDocument/2006/relationships/slideLayout" Target="../slideLayouts/slideLayout2.xml" /></Relationships>
</file>

<file path=ppt/slides/_rels/slide28.xml.rels><?xml version='1.0' encoding='utf-8'?>
<Relationships xmlns="http://schemas.openxmlformats.org/package/2006/relationships"><Relationship Id="rId2" Type="http://schemas.openxmlformats.org/officeDocument/2006/relationships/notesSlide" Target="../notesSlides/notesSlide28_tf1.xml" /><Relationship Id="rId1" Type="http://schemas.openxmlformats.org/officeDocument/2006/relationships/slideLayout" Target="../slideLayouts/slideLayout2.xml" /></Relationships>
</file>

<file path=ppt/slides/_rels/slide29.xml.rels><?xml version='1.0' encoding='utf-8'?>
<Relationships xmlns="http://schemas.openxmlformats.org/package/2006/relationships"><Relationship Id="rId2" Type="http://schemas.openxmlformats.org/officeDocument/2006/relationships/notesSlide" Target="../notesSlides/notesSlide29_tf1.xml" /><Relationship Id="rId1" Type="http://schemas.openxmlformats.org/officeDocument/2006/relationships/slideLayout" Target="../slideLayouts/slideLayout2.xml" /></Relationships>
</file>

<file path=ppt/slides/_rels/slide30.xml.rels><?xml version='1.0' encoding='utf-8'?>
<Relationships xmlns="http://schemas.openxmlformats.org/package/2006/relationships"><Relationship Id="rId2" Type="http://schemas.openxmlformats.org/officeDocument/2006/relationships/notesSlide" Target="../notesSlides/notesSlide30_tf1.xml" /><Relationship Id="rId1" Type="http://schemas.openxmlformats.org/officeDocument/2006/relationships/slideLayout" Target="../slideLayouts/slideLayout2.xml" /></Relationships>
</file>

<file path=ppt/slides/_rels/slide31.xml.rels><?xml version='1.0' encoding='utf-8'?>
<Relationships xmlns="http://schemas.openxmlformats.org/package/2006/relationships"><Relationship Id="rId2" Type="http://schemas.openxmlformats.org/officeDocument/2006/relationships/notesSlide" Target="../notesSlides/notesSlide31_tf1.xml" /><Relationship Id="rId1" Type="http://schemas.openxmlformats.org/officeDocument/2006/relationships/slideLayout" Target="../slideLayouts/slideLayout2.xml" />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4.xml"/>
</Relationships>
</file>

<file path=ppt/slides/_rels/slide35.xml.rels><?xml version='1.0' encoding='utf-8'?>
<Relationships xmlns="http://schemas.openxmlformats.org/package/2006/relationships"><Relationship Id="rId2" Type="http://schemas.openxmlformats.org/officeDocument/2006/relationships/notesSlide" Target="../notesSlides/notesSlide32_tf1.xml" /><Relationship Id="rId1" Type="http://schemas.openxmlformats.org/officeDocument/2006/relationships/slideLayout" Target="../slideLayouts/slideLayout2.xml" /></Relationships>
</file>

<file path=ppt/slides/_rels/slide36.xml.rels><?xml version='1.0' encoding='utf-8'?>
<Relationships xmlns="http://schemas.openxmlformats.org/package/2006/relationships"><Relationship Id="rId2" Type="http://schemas.openxmlformats.org/officeDocument/2006/relationships/notesSlide" Target="../notesSlides/notesSlide33_tf1.xml" /><Relationship Id="rId1" Type="http://schemas.openxmlformats.org/officeDocument/2006/relationships/slideLayout" Target="../slideLayouts/slideLayout2.xml" /></Relationships>
</file>

<file path=ppt/slides/_rels/slide37.xml.rels><?xml version='1.0' encoding='utf-8'?>
<Relationships xmlns="http://schemas.openxmlformats.org/package/2006/relationships"><Relationship Id="rId2" Type="http://schemas.openxmlformats.org/officeDocument/2006/relationships/notesSlide" Target="../notesSlides/notesSlide34_tf1.xml" /><Relationship Id="rId1" Type="http://schemas.openxmlformats.org/officeDocument/2006/relationships/slideLayout" Target="../slideLayouts/slideLayout2.xml" /></Relationships>
</file>

<file path=ppt/slides/_rels/slide38.xml.rels><?xml version='1.0' encoding='utf-8'?>
<Relationships xmlns="http://schemas.openxmlformats.org/package/2006/relationships"><Relationship Id="rId2" Type="http://schemas.openxmlformats.org/officeDocument/2006/relationships/notesSlide" Target="../notesSlides/notesSlide35_tf1.xml" /><Relationship Id="rId1" Type="http://schemas.openxmlformats.org/officeDocument/2006/relationships/slideLayout" Target="../slideLayouts/slideLayout2.xml" /></Relationships>
</file>

<file path=ppt/slides/_rels/slide39.xml.rels><?xml version='1.0' encoding='utf-8'?>
<Relationships xmlns="http://schemas.openxmlformats.org/package/2006/relationships"><Relationship Id="rId2" Type="http://schemas.openxmlformats.org/officeDocument/2006/relationships/notesSlide" Target="../notesSlides/notesSlide36_tf1.xml" /><Relationship Id="rId1" Type="http://schemas.openxmlformats.org/officeDocument/2006/relationships/slideLayout" Target="../slideLayouts/slideLayout2.xml" /></Relationships>
</file>

<file path=ppt/slides/_rels/slide40.xml.rels><?xml version='1.0' encoding='utf-8'?>
<Relationships xmlns="http://schemas.openxmlformats.org/package/2006/relationships"><Relationship Id="rId2" Type="http://schemas.openxmlformats.org/officeDocument/2006/relationships/notesSlide" Target="../notesSlides/notesSlide37_tf1.xml" /><Relationship Id="rId1" Type="http://schemas.openxmlformats.org/officeDocument/2006/relationships/slideLayout" Target="../slideLayouts/slideLayout2.xml" /></Relationships>
</file>

<file path=ppt/slides/_rels/slide41.xml.rels><?xml version='1.0' encoding='utf-8'?>
<Relationships xmlns="http://schemas.openxmlformats.org/package/2006/relationships"><Relationship Id="rId2" Type="http://schemas.openxmlformats.org/officeDocument/2006/relationships/notesSlide" Target="../notesSlides/notesSlide38_tf1.xml" /><Relationship Id="rId1" Type="http://schemas.openxmlformats.org/officeDocument/2006/relationships/slideLayout" Target="../slideLayouts/slideLayout2.xml" /></Relationships>
</file>

<file path=ppt/slides/_rels/slide42.xml.rels><?xml version='1.0' encoding='utf-8'?>
<Relationships xmlns="http://schemas.openxmlformats.org/package/2006/relationships"><Relationship Id="rId2" Type="http://schemas.openxmlformats.org/officeDocument/2006/relationships/notesSlide" Target="../notesSlides/notesSlide39_tf1.xml" /><Relationship Id="rId1" Type="http://schemas.openxmlformats.org/officeDocument/2006/relationships/slideLayout" Target="../slideLayouts/slideLayout2.xml" /></Relationships>
</file>

<file path=ppt/slides/_rels/slide43.xml.rels><?xml version='1.0' encoding='utf-8'?>
<Relationships xmlns="http://schemas.openxmlformats.org/package/2006/relationships"><Relationship Id="rId2" Type="http://schemas.openxmlformats.org/officeDocument/2006/relationships/notesSlide" Target="../notesSlides/notesSlide40_tf1.xml" /><Relationship Id="rId1" Type="http://schemas.openxmlformats.org/officeDocument/2006/relationships/slideLayout" Target="../slideLayouts/slideLayout2.xml" /></Relationships>
</file>

<file path=ppt/slides/_rels/slide44.xml.rels><?xml version='1.0' encoding='utf-8'?>
<Relationships xmlns="http://schemas.openxmlformats.org/package/2006/relationships"><Relationship Id="rId2" Type="http://schemas.openxmlformats.org/officeDocument/2006/relationships/notesSlide" Target="../notesSlides/notesSlide41_tf1.xml" /><Relationship Id="rId1" Type="http://schemas.openxmlformats.org/officeDocument/2006/relationships/slideLayout" Target="../slideLayouts/slideLayout2.xml" /></Relationships>
</file>

<file path=ppt/slides/_rels/slide45.xml.rels><?xml version='1.0' encoding='utf-8'?>
<Relationships xmlns="http://schemas.openxmlformats.org/package/2006/relationships"><Relationship Id="rId2" Type="http://schemas.openxmlformats.org/officeDocument/2006/relationships/notesSlide" Target="../notesSlides/notesSlide42_tf1.xml" /><Relationship Id="rId1" Type="http://schemas.openxmlformats.org/officeDocument/2006/relationships/slideLayout" Target="../slideLayouts/slideLayout2.xml" /></Relationships>
</file>

<file path=ppt/slides/_rels/slide46.xml.rels><?xml version='1.0' encoding='utf-8'?>
<Relationships xmlns="http://schemas.openxmlformats.org/package/2006/relationships"><Relationship Id="rId2" Type="http://schemas.openxmlformats.org/officeDocument/2006/relationships/notesSlide" Target="../notesSlides/notesSlide43_tf1.xml" /><Relationship Id="rId1" Type="http://schemas.openxmlformats.org/officeDocument/2006/relationships/slideLayout" Target="../slideLayouts/slideLayout2.xml" /></Relationships>
</file>

<file path=ppt/slides/_rels/slide47.xml.rels><?xml version='1.0' encoding='utf-8'?>
<Relationships xmlns="http://schemas.openxmlformats.org/package/2006/relationships"><Relationship Id="rId2" Type="http://schemas.openxmlformats.org/officeDocument/2006/relationships/notesSlide" Target="../notesSlides/notesSlide44_tf1.xml" /><Relationship Id="rId1" Type="http://schemas.openxmlformats.org/officeDocument/2006/relationships/slideLayout" Target="../slideLayouts/slideLayout2.xml" /></Relationships>
</file>

<file path=ppt/slides/_rels/slide48.xml.rels><?xml version='1.0' encoding='utf-8'?>
<Relationships xmlns="http://schemas.openxmlformats.org/package/2006/relationships"><Relationship Id="rId2" Type="http://schemas.openxmlformats.org/officeDocument/2006/relationships/notesSlide" Target="../notesSlides/notesSlide45_tf1.xml" /><Relationship Id="rId1" Type="http://schemas.openxmlformats.org/officeDocument/2006/relationships/slideLayout" Target="../slideLayouts/slideLayout2.xml" /></Relationships>
</file>

<file path=ppt/slides/_rels/slide49.xml.rels><?xml version='1.0' encoding='utf-8'?>
<Relationships xmlns="http://schemas.openxmlformats.org/package/2006/relationships"><Relationship Id="rId2" Type="http://schemas.openxmlformats.org/officeDocument/2006/relationships/notesSlide" Target="../notesSlides/notesSlide46_tf1.xml" /><Relationship Id="rId1" Type="http://schemas.openxmlformats.org/officeDocument/2006/relationships/slideLayout" Target="../slideLayouts/slideLayout2.xml" /></Relationships>
</file>

<file path=ppt/slides/_rels/slide50.xml.rels><?xml version='1.0' encoding='utf-8'?>
<Relationships xmlns="http://schemas.openxmlformats.org/package/2006/relationships"><Relationship Id="rId2" Type="http://schemas.openxmlformats.org/officeDocument/2006/relationships/notesSlide" Target="../notesSlides/notesSlide47_tf1.xml" /><Relationship Id="rId1" Type="http://schemas.openxmlformats.org/officeDocument/2006/relationships/slideLayout" Target="../slideLayouts/slideLayout2.xml" /></Relationships>
</file>

<file path=ppt/slides/_rels/slide51.xml.rels><?xml version='1.0' encoding='utf-8'?>
<Relationships xmlns="http://schemas.openxmlformats.org/package/2006/relationships"><Relationship Id="rId2" Type="http://schemas.openxmlformats.org/officeDocument/2006/relationships/notesSlide" Target="../notesSlides/notesSlide48_tf1.xml" /><Relationship Id="rId1" Type="http://schemas.openxmlformats.org/officeDocument/2006/relationships/slideLayout" Target="../slideLayouts/slideLayout2.xml" /></Relationships>
</file>

<file path=ppt/slides/_rels/slide52.xml.rels><?xml version='1.0' encoding='utf-8'?>
<Relationships xmlns="http://schemas.openxmlformats.org/package/2006/relationships"><Relationship Id="rId2" Type="http://schemas.openxmlformats.org/officeDocument/2006/relationships/notesSlide" Target="../notesSlides/notesSlide49_tf1.xml" /><Relationship Id="rId1" Type="http://schemas.openxmlformats.org/officeDocument/2006/relationships/slideLayout" Target="../slideLayouts/slideLayout2.xml" /></Relationships>
</file>

<file path=ppt/slides/_rels/slide53.xml.rels><?xml version='1.0' encoding='utf-8'?>
<Relationships xmlns="http://schemas.openxmlformats.org/package/2006/relationships"><Relationship Id="rId2" Type="http://schemas.openxmlformats.org/officeDocument/2006/relationships/notesSlide" Target="../notesSlides/notesSlide50_tf1.xml" /><Relationship Id="rId1" Type="http://schemas.openxmlformats.org/officeDocument/2006/relationships/slideLayout" Target="../slideLayouts/slideLayout2.xml" /></Relationships>
</file>

<file path=ppt/slides/_rels/slide54.xml.rels><?xml version='1.0' encoding='utf-8'?>
<Relationships xmlns="http://schemas.openxmlformats.org/package/2006/relationships"><Relationship Id="rId2" Type="http://schemas.openxmlformats.org/officeDocument/2006/relationships/notesSlide" Target="../notesSlides/notesSlide51_tf1.xml" /><Relationship Id="rId1" Type="http://schemas.openxmlformats.org/officeDocument/2006/relationships/slideLayout" Target="../slideLayouts/slideLayout2.xml" /></Relationships>
</file>

<file path=ppt/slides/_rels/slide55.xml.rels><?xml version='1.0' encoding='utf-8'?>
<Relationships xmlns="http://schemas.openxmlformats.org/package/2006/relationships"><Relationship Id="rId2" Type="http://schemas.openxmlformats.org/officeDocument/2006/relationships/notesSlide" Target="../notesSlides/notesSlide52_tf1.xml" /><Relationship Id="rId1" Type="http://schemas.openxmlformats.org/officeDocument/2006/relationships/slideLayout" Target="../slideLayouts/slideLayout2.xml" /></Relationships>
</file>

<file path=ppt/slides/_rels/slide56.xml.rels><?xml version='1.0' encoding='utf-8'?>
<Relationships xmlns="http://schemas.openxmlformats.org/package/2006/relationships"><Relationship Id="rId2" Type="http://schemas.openxmlformats.org/officeDocument/2006/relationships/notesSlide" Target="../notesSlides/notesSlide53_tf1.xml" /><Relationship Id="rId1" Type="http://schemas.openxmlformats.org/officeDocument/2006/relationships/slideLayout" Target="../slideLayouts/slideLayout2.xml" /></Relationships>
</file>

<file path=ppt/slides/_rels/slide57.xml.rels><?xml version='1.0' encoding='utf-8'?>
<Relationships xmlns="http://schemas.openxmlformats.org/package/2006/relationships"><Relationship Id="rId2" Type="http://schemas.openxmlformats.org/officeDocument/2006/relationships/notesSlide" Target="../notesSlides/notesSlide54_tf4.xml" /><Relationship Id="rId1" Type="http://schemas.openxmlformats.org/officeDocument/2006/relationships/slideLayout" Target="../slideLayouts/slideLayout2.xml" /></Relationships>
</file>

<file path=ppt/slides/_rels/slide58.xml.rels><?xml version='1.0' encoding='utf-8'?>
<Relationships xmlns="http://schemas.openxmlformats.org/package/2006/relationships"><Relationship Id="rId2" Type="http://schemas.openxmlformats.org/officeDocument/2006/relationships/notesSlide" Target="../notesSlides/notesSlide55_tf1.xml" /><Relationship Id="rId1" Type="http://schemas.openxmlformats.org/officeDocument/2006/relationships/slideLayout" Target="../slideLayouts/slideLayout2.xml" /></Relationships>
</file>

<file path=ppt/slides/_rels/slide59.xml.rels><?xml version='1.0' encoding='utf-8'?>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56_tf1.xml" /><Relationship Id="rId1" Type="http://schemas.openxmlformats.org/officeDocument/2006/relationships/slideLayout" Target="../slideLayouts/slideLayout2.xml" /></Relationships>
</file>

<file path=ppt/slides/_rels/slide60.xml.rels><?xml version='1.0' encoding='utf-8'?>
<Relationships xmlns="http://schemas.openxmlformats.org/package/2006/relationships"><Relationship Id="rId2" Type="http://schemas.openxmlformats.org/officeDocument/2006/relationships/notesSlide" Target="../notesSlides/notesSlide57_tf1.xml" /><Relationship Id="rId1" Type="http://schemas.openxmlformats.org/officeDocument/2006/relationships/slideLayout" Target="../slideLayouts/slideLayout2.xml" /></Relationships>
</file>

<file path=ppt/slides/_rels/slide61.xml.rels><?xml version='1.0' encoding='utf-8'?>
<Relationships xmlns="http://schemas.openxmlformats.org/package/2006/relationships"><Relationship Id="rId2" Type="http://schemas.openxmlformats.org/officeDocument/2006/relationships/notesSlide" Target="../notesSlides/notesSlide58_tf1.xml" /><Relationship Id="rId1" Type="http://schemas.openxmlformats.org/officeDocument/2006/relationships/slideLayout" Target="../slideLayouts/slideLayout2.xml" /></Relationships>
</file>

<file path=ppt/slides/_rels/slide62.xml.rels><?xml version='1.0' encoding='utf-8'?>
<Relationships xmlns="http://schemas.openxmlformats.org/package/2006/relationships"><Relationship Id="rId2" Type="http://schemas.openxmlformats.org/officeDocument/2006/relationships/notesSlide" Target="../notesSlides/notesSlide59_tf1.xml" /><Relationship Id="rId1" Type="http://schemas.openxmlformats.org/officeDocument/2006/relationships/slideLayout" Target="../slideLayouts/slideLayout2.xml" /></Relationships>
</file>

<file path=ppt/slides/_rels/slide63.xml.rels><?xml version='1.0' encoding='utf-8'?>
<Relationships xmlns="http://schemas.openxmlformats.org/package/2006/relationships"><Relationship Id="rId2" Type="http://schemas.openxmlformats.org/officeDocument/2006/relationships/notesSlide" Target="../notesSlides/notesSlide60_tf1.xml" /><Relationship Id="rId1" Type="http://schemas.openxmlformats.org/officeDocument/2006/relationships/slideLayout" Target="../slideLayouts/slideLayout2.xml" /></Relationships>
</file>

<file path=ppt/slides/_rels/slide64.xml.rels><?xml version='1.0' encoding='utf-8'?>
<Relationships xmlns="http://schemas.openxmlformats.org/package/2006/relationships"><Relationship Id="rId2" Type="http://schemas.openxmlformats.org/officeDocument/2006/relationships/notesSlide" Target="../notesSlides/notesSlide61_tf1.xml" /><Relationship Id="rId1" Type="http://schemas.openxmlformats.org/officeDocument/2006/relationships/slideLayout" Target="../slideLayouts/slideLayout2.xml" />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5.xml"/>
</Relationships>
</file>

<file path=ppt/slides/_rels/slide66.xml.rels><?xml version='1.0' encoding='utf-8'?>
<Relationships xmlns="http://schemas.openxmlformats.org/package/2006/relationships"><Relationship Id="rId2" Type="http://schemas.openxmlformats.org/officeDocument/2006/relationships/notesSlide" Target="../notesSlides/notesSlide62_tf1.xml" /><Relationship Id="rId1" Type="http://schemas.openxmlformats.org/officeDocument/2006/relationships/slideLayout" Target="../slideLayouts/slideLayout2.xml" />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9.xml"/>
</Relationships>
</file>

<file path=ppt/slides/_rels/slide70.xml.rels><?xml version='1.0' encoding='utf-8'?>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64_tf1.xml" /><Relationship Id="rId1" Type="http://schemas.openxmlformats.org/officeDocument/2006/relationships/slideLayout" Target="../slideLayouts/slideLayout2.xml" /></Relationships>
</file>

<file path=ppt/slides/_rels/slide71.xml.rels><?xml version='1.0' encoding='utf-8'?>
<Relationships xmlns="http://schemas.openxmlformats.org/package/2006/relationships"><Relationship Id="rId2" Type="http://schemas.openxmlformats.org/officeDocument/2006/relationships/notesSlide" Target="../notesSlides/notesSlide65_tf1.xml" /><Relationship Id="rId1" Type="http://schemas.openxmlformats.org/officeDocument/2006/relationships/slideLayout" Target="../slideLayouts/slideLayout2.xml" /></Relationships>
</file>

<file path=ppt/slides/_rels/slide72.xml.rels><?xml version='1.0' encoding='utf-8'?>
<Relationships xmlns="http://schemas.openxmlformats.org/package/2006/relationships"><Relationship Id="rId2" Type="http://schemas.openxmlformats.org/officeDocument/2006/relationships/notesSlide" Target="../notesSlides/notesSlide66_tf1.xml" /><Relationship Id="rId1" Type="http://schemas.openxmlformats.org/officeDocument/2006/relationships/slideLayout" Target="../slideLayouts/slideLayout2.xml" /></Relationships>
</file>

<file path=ppt/slides/_rels/slide73.xml.rels><?xml version='1.0' encoding='utf-8'?>
<Relationships xmlns="http://schemas.openxmlformats.org/package/2006/relationships"><Relationship Id="rId2" Type="http://schemas.openxmlformats.org/officeDocument/2006/relationships/notesSlide" Target="../notesSlides/notesSlide67_tf1.xml" /><Relationship Id="rId1" Type="http://schemas.openxmlformats.org/officeDocument/2006/relationships/slideLayout" Target="../slideLayouts/slideLayout2.xml" /></Relationships>
</file>

<file path=ppt/slides/_rels/slide74.xml.rels><?xml version='1.0' encoding='utf-8'?>
<Relationships xmlns="http://schemas.openxmlformats.org/package/2006/relationships"><Relationship Id="rId2" Type="http://schemas.openxmlformats.org/officeDocument/2006/relationships/notesSlide" Target="../notesSlides/notesSlide68_tf1.xml" /><Relationship Id="rId1" Type="http://schemas.openxmlformats.org/officeDocument/2006/relationships/slideLayout" Target="../slideLayouts/slideLayout2.xml" /></Relationships>
</file>

<file path=ppt/slides/_rels/slide75.xml.rels><?xml version='1.0' encoding='utf-8'?>
<Relationships xmlns="http://schemas.openxmlformats.org/package/2006/relationships"><Relationship Id="rId2" Type="http://schemas.openxmlformats.org/officeDocument/2006/relationships/notesSlide" Target="../notesSlides/notesSlide69_tf1.xml" /><Relationship Id="rId1" Type="http://schemas.openxmlformats.org/officeDocument/2006/relationships/slideLayout" Target="../slideLayouts/slideLayout2.xml" /></Relationships>
</file>

<file path=ppt/slides/_rels/slide76.xml.rels><?xml version='1.0' encoding='utf-8'?>
<Relationships xmlns="http://schemas.openxmlformats.org/package/2006/relationships"><Relationship Id="rId2" Type="http://schemas.openxmlformats.org/officeDocument/2006/relationships/notesSlide" Target="../notesSlides/notesSlide70_tf1.xml" /><Relationship Id="rId1" Type="http://schemas.openxmlformats.org/officeDocument/2006/relationships/slideLayout" Target="../slideLayouts/slideLayout2.xml" /></Relationships>
</file>

<file path=ppt/slides/_rels/slide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8.xml"/>
</Relationships>
</file>

<file path=ppt/slides/_rels/slide79.xml.rels><?xml version='1.0' encoding='utf-8'?>
<Relationships xmlns="http://schemas.openxmlformats.org/package/2006/relationships"><Relationship Id="rId2" Type="http://schemas.openxmlformats.org/officeDocument/2006/relationships/notesSlide" Target="../notesSlides/notesSlide72_tf1.xml" /><Relationship Id="rId1" Type="http://schemas.openxmlformats.org/officeDocument/2006/relationships/slideLayout" Target="../slideLayouts/slideLayout2.xml" /></Relationships>
</file>

<file path=ppt/slides/_rels/slide80.xml.rels><?xml version='1.0' encoding='utf-8'?>
<Relationships xmlns="http://schemas.openxmlformats.org/package/2006/relationships"><Relationship Id="rId2" Type="http://schemas.openxmlformats.org/officeDocument/2006/relationships/notesSlide" Target="../notesSlides/notesSlide73_tf1.xml" /><Relationship Id="rId1" Type="http://schemas.openxmlformats.org/officeDocument/2006/relationships/slideLayout" Target="../slideLayouts/slideLayout2.xml" /></Relationships>
</file>

<file path=ppt/slides/_rels/slide81.xml.rels><?xml version='1.0' encoding='utf-8'?>
<Relationships xmlns="http://schemas.openxmlformats.org/package/2006/relationships"><Relationship Id="rId2" Type="http://schemas.openxmlformats.org/officeDocument/2006/relationships/notesSlide" Target="../notesSlides/notesSlide74_tf1.xml" /><Relationship Id="rId1" Type="http://schemas.openxmlformats.org/officeDocument/2006/relationships/slideLayout" Target="../slideLayouts/slideLayout2.xml" /></Relationships>
</file>

<file path=ppt/slides/_rels/slide82.xml.rels><?xml version='1.0' encoding='utf-8'?>
<Relationships xmlns="http://schemas.openxmlformats.org/package/2006/relationships"><Relationship Id="rId2" Type="http://schemas.openxmlformats.org/officeDocument/2006/relationships/notesSlide" Target="../notesSlides/notesSlide75_tf1.xml" /><Relationship Id="rId1" Type="http://schemas.openxmlformats.org/officeDocument/2006/relationships/slideLayout" Target="../slideLayouts/slideLayout2.xml" /></Relationships>
</file>

<file path=ppt/slides/_rels/slide83.xml.rels><?xml version='1.0' encoding='utf-8'?>
<Relationships xmlns="http://schemas.openxmlformats.org/package/2006/relationships"><Relationship Id="rId2" Type="http://schemas.openxmlformats.org/officeDocument/2006/relationships/notesSlide" Target="../notesSlides/notesSlide76_tf1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多维数组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971550" y="2053590"/>
            <a:ext cx="10410825" cy="17716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5760"/>
              </a:lnSpc>
            </a:pPr>
            <a:r>
              <a:rPr lang="zh-CN" sz="4800" dirty="0">
                <a:solidFill>
                  <a:srgbClr val="243447"/>
                </a:solidFill>
                <a:latin typeface="Consolas"/>
                <a:ea typeface="Microsoft YaHei"/>
                <a:cs typeface="Consolas"/>
              </a:rPr>
              <a:t>多维数组</a:t>
            </a:r>
            <a:br/>
            <a:r>
              <a:rPr lang="zh-CN" sz="4800" dirty="0">
                <a:solidFill>
                  <a:srgbClr val="243447"/>
                </a:solidFill>
                <a:latin typeface="Consolas"/>
                <a:ea typeface="Microsoft YaHei"/>
                <a:cs typeface="Consolas"/>
              </a:rPr>
              <a:t>保存表格和立体数据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6884" y="4067556"/>
            <a:ext cx="10310241" cy="910971"/>
            <a:chOff x="976884" y="4067556"/>
            <a:chExt cx="10310241" cy="910971"/>
          </a:xfrm>
        </p:grpSpPr>
        <p:sp>
          <p:nvSpPr>
            <p:cNvPr id="7" name="TextBox 7"/>
            <p:cNvSpPr/>
            <p:nvPr/>
          </p:nvSpPr>
          <p:spPr>
            <a:xfrm>
              <a:off x="976884" y="4067556"/>
              <a:ext cx="1031024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429" rIns="0" bIns="0" anchor="t" anchorCtr="0">
              <a:noAutofit/>
            </a:bodyPr>
            <a:lstStyle/>
            <a:p>
              <a:pPr algn="l">
                <a:lnSpc>
                  <a:spcPts val="3456"/>
                </a:lnSpc>
              </a:pPr>
              <a:r>
                <a:rPr lang="zh-CN" sz="27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教室里有好几排座位，怎样找到你的那一个？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80694" y="4597146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找到座位要说清排和列。程序要记录每个座位，也得同时记住这两个位置编号。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694" y="5399722"/>
            <a:ext cx="10306431" cy="746951"/>
            <a:chOff x="980694" y="5399722"/>
            <a:chExt cx="10306431" cy="746951"/>
          </a:xfrm>
        </p:grpSpPr>
        <p:sp>
          <p:nvSpPr>
            <p:cNvPr id="10" name="TextBox 10"/>
            <p:cNvSpPr/>
            <p:nvPr/>
          </p:nvSpPr>
          <p:spPr>
            <a:xfrm>
              <a:off x="980694" y="5399722"/>
              <a:ext cx="4845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 → 地毯覆盖 → 分层观察工艺品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81456" y="5794629"/>
              <a:ext cx="10305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从座位图到成绩表，把生活里的行列关系写进程序。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38200" y="375856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133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在教室中，如何找到你的座位？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10439781" cy="762381"/>
            <a:chOff x="828294" y="2142172"/>
            <a:chExt cx="10439781" cy="7623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1043978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举一个例子：教室里有3排座位，每排4个。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如果我说你可以坐在第3个座位上，这种说法你能找到正确的位置吗？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85544" y="3075622"/>
            <a:ext cx="5315331" cy="2182178"/>
            <a:chOff x="1685544" y="3075622"/>
            <a:chExt cx="5315331" cy="2182178"/>
          </a:xfrm>
        </p:grpSpPr>
        <p:sp>
          <p:nvSpPr>
            <p:cNvPr id="10" name="TextBox 10"/>
            <p:cNvSpPr/>
            <p:nvPr/>
          </p:nvSpPr>
          <p:spPr>
            <a:xfrm>
              <a:off x="3065336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第1列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094036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第2列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113211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第3列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141911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第4列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685544" y="36471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第1排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685544" y="42471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685544" y="484727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第3排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905125" y="3467100"/>
              <a:ext cx="4095750" cy="17907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2905125" y="4067175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2905125" y="4667250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3924300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4953000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5972175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7495794" y="3408998"/>
            <a:ext cx="3667125" cy="1419225"/>
            <a:chOff x="7495794" y="3408998"/>
            <a:chExt cx="3667125" cy="1419225"/>
          </a:xfrm>
        </p:grpSpPr>
        <p:sp>
          <p:nvSpPr>
            <p:cNvPr id="24" name="TextBox 24"/>
            <p:cNvSpPr/>
            <p:nvPr/>
          </p:nvSpPr>
          <p:spPr>
            <a:xfrm>
              <a:off x="7495794" y="3408998"/>
              <a:ext cx="24467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“第2排，第3列。”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7495794" y="3923348"/>
              <a:ext cx="3667125" cy="9048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确定了行和列后，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位置才会唯一确定。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711571"/>
            <a:ext cx="10439781" cy="609600"/>
            <a:chOff x="828294" y="5711571"/>
            <a:chExt cx="10439781" cy="609600"/>
          </a:xfrm>
        </p:grpSpPr>
        <p:sp>
          <p:nvSpPr>
            <p:cNvPr id="28" name="TextBox 28"/>
            <p:cNvSpPr/>
            <p:nvPr/>
          </p:nvSpPr>
          <p:spPr>
            <a:xfrm>
              <a:off x="828294" y="5711571"/>
              <a:ext cx="10439781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一维数组只用一个下标找位置。座位有排和列两个方向，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用两个下标，才能确定是哪一个座位。</a:t>
              </a:r>
            </a:p>
          </p:txBody>
        </p:sp>
      </p:grpSp>
      <p:sp>
        <p:nvSpPr>
          <p:cNvPr id="48" name="Line 4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5484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29331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怎样用程序记录每个座位是否有人？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5396"/>
            <a:ext cx="10296906" cy="724281"/>
            <a:chOff x="990219" y="2025396"/>
            <a:chExt cx="1029690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5396"/>
              <a:ext cx="1029690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程序可以给每个座位记一个数：0表示空着，1表示有人。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教室有3排、每排4个座位。保存这12个数，就知道每个位置是否有人。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67918" y="2993708"/>
            <a:ext cx="8833771" cy="2168842"/>
            <a:chOff x="867918" y="2993708"/>
            <a:chExt cx="8833771" cy="2168842"/>
          </a:xfrm>
        </p:grpSpPr>
        <p:sp>
          <p:nvSpPr>
            <p:cNvPr id="7" name="TextBox 7"/>
            <p:cNvSpPr/>
            <p:nvPr/>
          </p:nvSpPr>
          <p:spPr>
            <a:xfrm>
              <a:off x="180136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92531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04926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17321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67918" y="35366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67918" y="41462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67918" y="4755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476375" y="3333750"/>
              <a:ext cx="1123950" cy="609600"/>
              <a:chOff x="1476375" y="3333750"/>
              <a:chExt cx="112395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47637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4995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600325" y="3333750"/>
              <a:ext cx="1123950" cy="609600"/>
              <a:chOff x="2600325" y="3333750"/>
              <a:chExt cx="112395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60032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7390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724275" y="3333750"/>
              <a:ext cx="1123950" cy="609600"/>
              <a:chOff x="3724275" y="3333750"/>
              <a:chExt cx="112395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72427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19785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848225" y="3333750"/>
              <a:ext cx="1123950" cy="609600"/>
              <a:chOff x="4848225" y="3333750"/>
              <a:chExt cx="112395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84822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32180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476375" y="3943350"/>
              <a:ext cx="1123950" cy="609600"/>
              <a:chOff x="1476375" y="3943350"/>
              <a:chExt cx="112395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47637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4995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600325" y="3943350"/>
              <a:ext cx="1123950" cy="609600"/>
              <a:chOff x="2600325" y="3943350"/>
              <a:chExt cx="112395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60032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7390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724275" y="3943350"/>
              <a:ext cx="1123950" cy="609600"/>
              <a:chOff x="3724275" y="3943350"/>
              <a:chExt cx="112395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72427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9785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848225" y="3943350"/>
              <a:ext cx="1123950" cy="609600"/>
              <a:chOff x="4848225" y="3943350"/>
              <a:chExt cx="1123950" cy="6096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84822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32180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476375" y="4552950"/>
              <a:ext cx="1123950" cy="609600"/>
              <a:chOff x="1476375" y="4552950"/>
              <a:chExt cx="1123950" cy="6096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47637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4995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600325" y="4552950"/>
              <a:ext cx="1123950" cy="609600"/>
              <a:chOff x="2600325" y="4552950"/>
              <a:chExt cx="1123950" cy="6096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60032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7390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724275" y="4552950"/>
              <a:ext cx="1123950" cy="609600"/>
              <a:chOff x="3724275" y="4552950"/>
              <a:chExt cx="1123950" cy="6096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72427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19785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848225" y="4552950"/>
              <a:ext cx="1123950" cy="609600"/>
              <a:chOff x="4848225" y="4552950"/>
              <a:chExt cx="1123950" cy="6096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84822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32180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752844" y="3332798"/>
              <a:ext cx="2948845" cy="125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一格对应一个座位。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格中的数记录当前状态。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行和列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共同确定位置。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这张表要有3行，每行4格。写程序时，怎样告诉C++我们要准备多少格？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516880" cy="1062799"/>
            <a:chOff x="826008" y="814388"/>
            <a:chExt cx="551688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定义二维数组，需要告诉计算机什么？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696295" cy="733806"/>
            <a:chOff x="990219" y="2037398"/>
            <a:chExt cx="7696295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696295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要记住每个座位的状态，先准备3排、每排4格。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数组还要说清类型、名字、行数和列数。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7671" y="2887028"/>
            <a:ext cx="9279922" cy="498729"/>
            <a:chOff x="1177671" y="2887028"/>
            <a:chExt cx="9279922" cy="498729"/>
          </a:xfrm>
        </p:grpSpPr>
        <p:sp>
          <p:nvSpPr>
            <p:cNvPr id="7" name="TextBox 7"/>
            <p:cNvSpPr/>
            <p:nvPr/>
          </p:nvSpPr>
          <p:spPr>
            <a:xfrm>
              <a:off x="1177671" y="2887028"/>
              <a:ext cx="13990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130421" y="2887028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825996" y="2887028"/>
              <a:ext cx="109004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[行数]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178671" y="2887028"/>
              <a:ext cx="12789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[列数];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0338" y="3648551"/>
            <a:ext cx="9958959" cy="804958"/>
            <a:chOff x="1180338" y="3648551"/>
            <a:chExt cx="9958959" cy="804958"/>
          </a:xfrm>
        </p:grpSpPr>
        <p:sp>
          <p:nvSpPr>
            <p:cNvPr id="12" name="TextBox 12"/>
            <p:cNvSpPr/>
            <p:nvPr/>
          </p:nvSpPr>
          <p:spPr>
            <a:xfrm>
              <a:off x="1180338" y="3648551"/>
              <a:ext cx="110832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81481" y="410146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每个元素存什么类型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133088" y="3648551"/>
              <a:ext cx="83639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数组名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134231" y="41014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整个数组的名字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828663" y="3648551"/>
              <a:ext cx="5644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行数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829806" y="410146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一共有多少行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181338" y="3648551"/>
              <a:ext cx="5644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列数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182481" y="410146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每行有多少个元素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78433" y="4751070"/>
            <a:ext cx="8736178" cy="469392"/>
            <a:chOff x="1178433" y="4751070"/>
            <a:chExt cx="8736178" cy="469392"/>
          </a:xfrm>
        </p:grpSpPr>
        <p:sp>
          <p:nvSpPr>
            <p:cNvPr id="21" name="TextBox 21"/>
            <p:cNvSpPr txBox="1"/>
            <p:nvPr/>
          </p:nvSpPr>
          <p:spPr>
            <a:xfrm>
              <a:off x="1178433" y="47510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131183" y="4751070"/>
              <a:ext cx="7351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seat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826758" y="4751070"/>
              <a:ext cx="5574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[3]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179433" y="4751070"/>
              <a:ext cx="7351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[4];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90219" y="5409248"/>
            <a:ext cx="9278779" cy="733806"/>
            <a:chOff x="990219" y="5409248"/>
            <a:chExt cx="9278779" cy="733806"/>
          </a:xfrm>
        </p:grpSpPr>
        <p:sp>
          <p:nvSpPr>
            <p:cNvPr id="26" name="TextBox 26"/>
            <p:cNvSpPr/>
            <p:nvPr/>
          </p:nvSpPr>
          <p:spPr>
            <a:xfrm>
              <a:off x="990219" y="5409248"/>
              <a:ext cx="9278779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seat是数组名，int说明每个元素存整数；3行，每行4个，共12个。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方括号里的中文是格式提示。真正写代码时，要换成具体的类型、名字和数量。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3443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45493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把3行4列写成数组声明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4484" y="2175510"/>
            <a:ext cx="7801546" cy="957643"/>
            <a:chOff x="824484" y="2175510"/>
            <a:chExt cx="7801546" cy="957643"/>
          </a:xfrm>
        </p:grpSpPr>
        <p:sp>
          <p:nvSpPr>
            <p:cNvPr id="7" name="TextBox 7"/>
            <p:cNvSpPr txBox="1"/>
            <p:nvPr/>
          </p:nvSpPr>
          <p:spPr>
            <a:xfrm>
              <a:off x="824484" y="2175510"/>
              <a:ext cx="24263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751772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a有3行，每行4个int元素，总共能放12个整数。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3532822"/>
            <a:ext cx="9582531" cy="1600581"/>
            <a:chOff x="1037844" y="3532822"/>
            <a:chExt cx="9582531" cy="1600581"/>
          </a:xfrm>
        </p:grpSpPr>
        <p:sp>
          <p:nvSpPr>
            <p:cNvPr id="10" name="TextBox 10"/>
            <p:cNvSpPr/>
            <p:nvPr/>
          </p:nvSpPr>
          <p:spPr>
            <a:xfrm>
              <a:off x="1037844" y="35328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a[0]这一行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81094" y="35328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a[0][0] a[0][1] a[0][2] a[0][3]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4000500" y="3905250"/>
              <a:ext cx="6619875" cy="9525"/>
            </a:xfrm>
            <a:custGeom>
              <a:avLst/>
              <a:gdLst/>
              <a:ahLst/>
              <a:cxnLst/>
              <a:rect l="l" t="t" r="r" b="b"/>
              <a:pathLst>
                <a:path w="6619875" h="9525">
                  <a:moveTo>
                    <a:pt x="0" y="0"/>
                  </a:moveTo>
                  <a:lnTo>
                    <a:pt x="66198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037844" y="41424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a[1]这一行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181094" y="41424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a[1][0] a[1][1] a[1][2] a[1][3]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000500" y="4524375"/>
              <a:ext cx="6619875" cy="9525"/>
            </a:xfrm>
            <a:custGeom>
              <a:avLst/>
              <a:gdLst/>
              <a:ahLst/>
              <a:cxnLst/>
              <a:rect l="l" t="t" r="r" b="b"/>
              <a:pathLst>
                <a:path w="6619875" h="9525">
                  <a:moveTo>
                    <a:pt x="0" y="0"/>
                  </a:moveTo>
                  <a:lnTo>
                    <a:pt x="66198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1037844" y="47520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a[2]这一行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181094" y="47520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a[2][0] a[2][1] a[2][2] a[2][3]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28294" y="5590222"/>
            <a:ext cx="10439781" cy="718376"/>
            <a:chOff x="828294" y="5590222"/>
            <a:chExt cx="10439781" cy="718376"/>
          </a:xfrm>
        </p:grpSpPr>
        <p:sp>
          <p:nvSpPr>
            <p:cNvPr id="19" name="TextBox 19"/>
            <p:cNvSpPr/>
            <p:nvPr/>
          </p:nvSpPr>
          <p:spPr>
            <a:xfrm>
              <a:off x="828294" y="5590222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是0到2；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是0到3。容量不是最大下标。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29056" y="595655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你也可以把每一行看成一个4格的一维数组。3个这样的数组排在一起，就得到了这张表。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700659" y="2185035"/>
            <a:ext cx="9525" cy="392430"/>
          </a:xfrm>
          <a:custGeom>
            <a:avLst/>
            <a:gdLst/>
            <a:ahLst/>
            <a:cxnLst/>
            <a:rect l="l" t="t" r="r" b="b"/>
            <a:pathLst>
              <a:path w="9525" h="392430">
                <a:moveTo>
                  <a:pt x="0" y="0"/>
                </a:moveTo>
                <a:lnTo>
                  <a:pt x="0" y="392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3048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276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座位的排号、列号，怎样变成数组下标？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974586" cy="771907"/>
            <a:chOff x="828294" y="2142172"/>
            <a:chExt cx="6974586" cy="77190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横着的一排叫“行”，竖着的一列叫“列”。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32698"/>
              <a:ext cx="69745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C++数组从0编号：生活中的第2排、第3列，对应行1、列2。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23644" y="3180398"/>
            <a:ext cx="5229606" cy="2077402"/>
            <a:chOff x="1723644" y="3180398"/>
            <a:chExt cx="5229606" cy="2077402"/>
          </a:xfrm>
        </p:grpSpPr>
        <p:sp>
          <p:nvSpPr>
            <p:cNvPr id="10" name="TextBox 10"/>
            <p:cNvSpPr/>
            <p:nvPr/>
          </p:nvSpPr>
          <p:spPr>
            <a:xfrm>
              <a:off x="307276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2051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16826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21601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723644" y="37137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723644" y="429482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723644" y="48567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762250" y="3571875"/>
              <a:ext cx="4191000" cy="16859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857750" y="4133850"/>
              <a:ext cx="1047750" cy="561975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9" name="Line 19"/>
            <p:cNvSpPr/>
            <p:nvPr/>
          </p:nvSpPr>
          <p:spPr>
            <a:xfrm>
              <a:off x="2762250" y="41338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2762250" y="4695825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381000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485775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590550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5109210" y="43043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这里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511034" y="3328035"/>
            <a:ext cx="2911221" cy="1919668"/>
            <a:chOff x="7511034" y="3328035"/>
            <a:chExt cx="2911221" cy="1919668"/>
          </a:xfrm>
        </p:grpSpPr>
        <p:sp>
          <p:nvSpPr>
            <p:cNvPr id="26" name="TextBox 26"/>
            <p:cNvSpPr/>
            <p:nvPr/>
          </p:nvSpPr>
          <p:spPr>
            <a:xfrm>
              <a:off x="7511034" y="332803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a[1][2]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514844" y="391382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第一个下标：行。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7514844" y="43900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第二个下标：列。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7514844" y="486632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顺序换了，位置也变了。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28294" y="5692521"/>
            <a:ext cx="10458831" cy="381381"/>
            <a:chOff x="828294" y="5692521"/>
            <a:chExt cx="10458831" cy="381381"/>
          </a:xfrm>
        </p:grpSpPr>
        <p:sp>
          <p:nvSpPr>
            <p:cNvPr id="31" name="TextBox 31"/>
            <p:cNvSpPr/>
            <p:nvPr/>
          </p:nvSpPr>
          <p:spPr>
            <a:xfrm>
              <a:off x="828294" y="56925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这个位置保存的是座位的状态。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行和列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帮我们找到它，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告诉我们是否有人。</a:t>
              </a:r>
            </a:p>
          </p:txBody>
        </p:sp>
      </p:grpSp>
      <p:sp>
        <p:nvSpPr>
          <p:cNvPr id="54" name="Line 5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4751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29902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3行4列的最后一格在哪儿？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687758" cy="724281"/>
            <a:chOff x="990219" y="2027872"/>
            <a:chExt cx="5687758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687758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a[3][4]有3个行位置，每行有4个列位置。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：行是0、1、2；列是0、1、2、3。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10793" y="2946082"/>
            <a:ext cx="9427274" cy="2225993"/>
            <a:chOff x="1010793" y="2946082"/>
            <a:chExt cx="9427274" cy="2225993"/>
          </a:xfrm>
        </p:grpSpPr>
        <p:sp>
          <p:nvSpPr>
            <p:cNvPr id="7" name="TextBox 7"/>
            <p:cNvSpPr/>
            <p:nvPr/>
          </p:nvSpPr>
          <p:spPr>
            <a:xfrm>
              <a:off x="207283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45395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83508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21620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34985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10793" y="4127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10793" y="4755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619250" y="3286125"/>
              <a:ext cx="1381125" cy="628650"/>
              <a:chOff x="1619250" y="3286125"/>
              <a:chExt cx="1381125" cy="6286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619250" y="32861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882712" y="34766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[0][0]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3000375" y="32861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381500" y="32861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5762625" y="3286125"/>
              <a:ext cx="1381125" cy="628650"/>
              <a:chOff x="5762625" y="3286125"/>
              <a:chExt cx="1381125" cy="6286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5762625" y="32861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6026086" y="34766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[0][3]</a:t>
                </a:r>
              </a:p>
            </p:txBody>
          </p:sp>
        </p:grpSp>
        <p:sp>
          <p:nvSpPr>
            <p:cNvPr id="22" name="Rectangle 22"/>
            <p:cNvSpPr/>
            <p:nvPr/>
          </p:nvSpPr>
          <p:spPr>
            <a:xfrm>
              <a:off x="1619250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000375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4381500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762625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619250" y="4543425"/>
              <a:ext cx="1381125" cy="628650"/>
              <a:chOff x="1619250" y="4543425"/>
              <a:chExt cx="1381125" cy="6286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45434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882712" y="47339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[2][0]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000375" y="45434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4381500" y="45434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5762625" y="4543425"/>
              <a:ext cx="1381125" cy="628650"/>
              <a:chOff x="5762625" y="4543425"/>
              <a:chExt cx="1381125" cy="6286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762625" y="45434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026086" y="47339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[2][3]</a:t>
                </a:r>
              </a:p>
            </p:txBody>
          </p:sp>
        </p:grpSp>
        <p:sp>
          <p:nvSpPr>
            <p:cNvPr id="34" name="TextBox 34"/>
            <p:cNvSpPr/>
            <p:nvPr/>
          </p:nvSpPr>
          <p:spPr>
            <a:xfrm>
              <a:off x="7752969" y="3113722"/>
              <a:ext cx="2685098" cy="1552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左上：[0][0]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右下：[2][3]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3和4表示数量，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不是可用的最大编号。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0219" y="5333048"/>
            <a:ext cx="6887337" cy="381381"/>
            <a:chOff x="990219" y="5333048"/>
            <a:chExt cx="6887337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333048"/>
              <a:ext cx="68873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访问a[i][j]，行号、列号都要在各自的范围内。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163056" cy="1062799"/>
            <a:chOff x="826008" y="814388"/>
            <a:chExt cx="6163056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定义时的数量，与访问时的编号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168801" cy="381381"/>
            <a:chOff x="990219" y="2037398"/>
            <a:chExt cx="716880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同样写两对方括号，所在语句不同，里面数字的含义也不同。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5677" y="2904649"/>
            <a:ext cx="3529727" cy="1876330"/>
            <a:chOff x="1225677" y="2904649"/>
            <a:chExt cx="3529727" cy="1876330"/>
          </a:xfrm>
        </p:grpSpPr>
        <p:sp>
          <p:nvSpPr>
            <p:cNvPr id="7" name="TextBox 7"/>
            <p:cNvSpPr txBox="1"/>
            <p:nvPr/>
          </p:nvSpPr>
          <p:spPr>
            <a:xfrm>
              <a:off x="1225677" y="2904649"/>
              <a:ext cx="2228606" cy="4840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4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8344" y="3599498"/>
              <a:ext cx="3527060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这是定义数组。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3、4是数量：3行，每行4个。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定义的是整张表。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50177" y="2904649"/>
            <a:ext cx="3768114" cy="1876330"/>
            <a:chOff x="6750177" y="2904649"/>
            <a:chExt cx="3768114" cy="1876330"/>
          </a:xfrm>
        </p:grpSpPr>
        <p:sp>
          <p:nvSpPr>
            <p:cNvPr id="10" name="TextBox 10"/>
            <p:cNvSpPr/>
            <p:nvPr/>
          </p:nvSpPr>
          <p:spPr>
            <a:xfrm>
              <a:off x="6750177" y="2904649"/>
              <a:ext cx="1310545" cy="484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4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a[1][2]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52844" y="3599498"/>
              <a:ext cx="3765447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这是指定一个元素的位置。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1、2是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：行1、列2。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相当于生活中的第2排、第3列。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6771"/>
            <a:ext cx="10477500" cy="733806"/>
            <a:chOff x="990219" y="5406771"/>
            <a:chExt cx="10477500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406771"/>
              <a:ext cx="10477500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定义时说明容量；访问时指定位置。对照同一张座位图，就能分清两种含义。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1101852" y="2914174"/>
            <a:ext cx="9525" cy="358902"/>
          </a:xfrm>
          <a:custGeom>
            <a:avLst/>
            <a:gdLst/>
            <a:ahLst/>
            <a:cxnLst/>
            <a:rect l="l" t="t" r="r" b="b"/>
            <a:pathLst>
              <a:path w="9525" h="358902">
                <a:moveTo>
                  <a:pt x="0" y="0"/>
                </a:moveTo>
                <a:lnTo>
                  <a:pt x="0" y="35890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3528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6044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选出3行4列数组的正确声明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66667" cy="724281"/>
            <a:chOff x="990219" y="2027872"/>
            <a:chExt cx="666666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6666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程序要保存3行4列的整数。请选出对应的二维数组声明。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再说出：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、int元素总数分别是多少？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60195" y="3138488"/>
            <a:ext cx="2550033" cy="1583055"/>
            <a:chOff x="1560195" y="3138488"/>
            <a:chExt cx="2550033" cy="1583055"/>
          </a:xfrm>
        </p:grpSpPr>
        <p:sp>
          <p:nvSpPr>
            <p:cNvPr id="7" name="TextBox 7"/>
            <p:cNvSpPr txBox="1"/>
            <p:nvPr/>
          </p:nvSpPr>
          <p:spPr>
            <a:xfrm>
              <a:off x="1560195" y="3138488"/>
              <a:ext cx="25500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560195" y="3709988"/>
              <a:ext cx="25500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a[4][3];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60195" y="4281488"/>
              <a:ext cx="22168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a[12];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056822"/>
            <a:ext cx="5857673" cy="781431"/>
            <a:chOff x="990219" y="5056822"/>
            <a:chExt cx="5857673" cy="78143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5857673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选A：3行，每行4个int元素，共12个整数。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B是4行3列；C是一维数组，不能按a[i][j]访问。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" name="Line 13"/>
          <p:cNvSpPr/>
          <p:nvPr/>
        </p:nvSpPr>
        <p:spPr>
          <a:xfrm>
            <a:off x="1436370" y="3148012"/>
            <a:ext cx="9525" cy="1466850"/>
          </a:xfrm>
          <a:custGeom>
            <a:avLst/>
            <a:gdLst/>
            <a:ahLst/>
            <a:cxnLst/>
            <a:rect l="l" t="t" r="r" b="b"/>
            <a:pathLst>
              <a:path w="9525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28667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83936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写出座位对应的下标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30414" cy="724281"/>
            <a:chOff x="990219" y="2027872"/>
            <a:chExt cx="693041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3041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沿用3排4列的座位图，排和列在生活中都从1开始数。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小明坐第2排第3列：它对应的行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、列下标分别是多少？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06043" y="2898458"/>
            <a:ext cx="5370957" cy="2140267"/>
            <a:chOff x="1106043" y="2898458"/>
            <a:chExt cx="5370957" cy="2140267"/>
          </a:xfrm>
        </p:grpSpPr>
        <p:sp>
          <p:nvSpPr>
            <p:cNvPr id="7" name="TextBox 7"/>
            <p:cNvSpPr/>
            <p:nvPr/>
          </p:nvSpPr>
          <p:spPr>
            <a:xfrm>
              <a:off x="2072830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263456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454080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644706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06043" y="34366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06043" y="40366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06043" y="4636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71450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290512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409575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528637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171450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290512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409575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528637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171450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290512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409575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28637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1714500" y="3238500"/>
            <a:ext cx="8056555" cy="1800225"/>
            <a:chOff x="1714500" y="3238500"/>
            <a:chExt cx="8056555" cy="1800225"/>
          </a:xfrm>
        </p:grpSpPr>
        <p:sp>
          <p:nvSpPr>
            <p:cNvPr id="27" name="Rectangle 27"/>
            <p:cNvSpPr/>
            <p:nvPr/>
          </p:nvSpPr>
          <p:spPr>
            <a:xfrm>
              <a:off x="171450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290512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409575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528637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171450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290512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4095750" y="3838575"/>
              <a:ext cx="1190625" cy="600075"/>
            </a:xfrm>
            <a:prstGeom prst="rect">
              <a:avLst/>
            </a:prstGeom>
            <a:solidFill>
              <a:srgbClr val="FFF2CC"/>
            </a:solidFill>
            <a:ln w="11430">
              <a:solidFill>
                <a:srgbClr val="244D87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28637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171450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290512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409575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528637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9" name="TextBox 39"/>
            <p:cNvSpPr/>
            <p:nvPr/>
          </p:nvSpPr>
          <p:spPr>
            <a:xfrm>
              <a:off x="7324344" y="3313748"/>
              <a:ext cx="2446711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1，列下标2。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先选行1，再找列2。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0219" y="5333048"/>
            <a:ext cx="7219521" cy="381381"/>
            <a:chOff x="990219" y="5333048"/>
            <a:chExt cx="7219521" cy="381381"/>
          </a:xfrm>
        </p:grpSpPr>
        <p:sp>
          <p:nvSpPr>
            <p:cNvPr id="41" name="TextBox 41"/>
            <p:cNvSpPr/>
            <p:nvPr/>
          </p:nvSpPr>
          <p:spPr>
            <a:xfrm>
              <a:off x="990219" y="53330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1、列下标2，与行下标2、列下标1，是两个不同位置。</a:t>
              </a:r>
            </a:p>
          </p:txBody>
        </p:sp>
      </p:grpSp>
      <p:sp>
        <p:nvSpPr>
          <p:cNvPr id="76" name="Line 7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745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5184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哪些数组位置可以访问？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002226" cy="724281"/>
            <a:chOff x="990219" y="2027872"/>
            <a:chExt cx="600222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00222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对于int a[3][4];，只判断各位置的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是否在范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围内。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不要运行错误访问来碰运气，用行、列范围判断。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17701" y="2984659"/>
            <a:ext cx="1681829" cy="1796986"/>
            <a:chOff x="1417701" y="2984659"/>
            <a:chExt cx="1681829" cy="1796986"/>
          </a:xfrm>
        </p:grpSpPr>
        <p:sp>
          <p:nvSpPr>
            <p:cNvPr id="7" name="TextBox 7"/>
            <p:cNvSpPr/>
            <p:nvPr/>
          </p:nvSpPr>
          <p:spPr>
            <a:xfrm>
              <a:off x="1417701" y="29846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A. a[0][3]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417701" y="34418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B. a[2][0]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417701" y="38990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C. a[3][0]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7701" y="43562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D. a[1][4]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181344" y="3075622"/>
            <a:ext cx="2735818" cy="771906"/>
            <a:chOff x="6181344" y="3075622"/>
            <a:chExt cx="2735818" cy="771906"/>
          </a:xfrm>
        </p:grpSpPr>
        <p:sp>
          <p:nvSpPr>
            <p:cNvPr id="12" name="TextBox 12"/>
            <p:cNvSpPr/>
            <p:nvPr/>
          </p:nvSpPr>
          <p:spPr>
            <a:xfrm>
              <a:off x="6181344" y="3075622"/>
              <a:ext cx="2735818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A、B合法。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行在0到2，列在0到3。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81344" y="4066222"/>
            <a:ext cx="4531328" cy="771906"/>
            <a:chOff x="6181344" y="4066222"/>
            <a:chExt cx="4531328" cy="771906"/>
          </a:xfrm>
        </p:grpSpPr>
        <p:sp>
          <p:nvSpPr>
            <p:cNvPr id="14" name="TextBox 14"/>
            <p:cNvSpPr/>
            <p:nvPr/>
          </p:nvSpPr>
          <p:spPr>
            <a:xfrm>
              <a:off x="6181344" y="4066222"/>
              <a:ext cx="4531328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C的行越界；D的列越界。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越界可能编译通过，却没有可靠结果。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6905053" cy="381381"/>
            <a:chOff x="990219" y="5333048"/>
            <a:chExt cx="6905053" cy="381381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不能把“这次没报错”当成合法。应在访问前检查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每一维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943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开始记录前，怎样把所有座位设为空？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313355" cy="724281"/>
            <a:chOff x="990219" y="2027872"/>
            <a:chExt cx="731335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31335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继续做座位记录：最初所有座位都空着，所以每个元素应为0。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只在main函数里写int a[3][4];，会自动得到12个0吗？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15543" y="2946082"/>
            <a:ext cx="9361265" cy="2025968"/>
            <a:chOff x="915543" y="2946082"/>
            <a:chExt cx="9361265" cy="2025968"/>
          </a:xfrm>
        </p:grpSpPr>
        <p:sp>
          <p:nvSpPr>
            <p:cNvPr id="7" name="TextBox 7"/>
            <p:cNvSpPr/>
            <p:nvPr/>
          </p:nvSpPr>
          <p:spPr>
            <a:xfrm>
              <a:off x="181089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85864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90639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95414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4651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0271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15543" y="45891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524000" y="3286125"/>
              <a:ext cx="1047750" cy="561975"/>
              <a:chOff x="1524000" y="3286125"/>
              <a:chExt cx="1047750" cy="5619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52400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5948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571750" y="3286125"/>
              <a:ext cx="1047750" cy="561975"/>
              <a:chOff x="2571750" y="3286125"/>
              <a:chExt cx="1047750" cy="5619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57175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0723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619500" y="3286125"/>
              <a:ext cx="1047750" cy="561975"/>
              <a:chOff x="3619500" y="3286125"/>
              <a:chExt cx="1047750" cy="5619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61950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05498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67250" y="3286125"/>
              <a:ext cx="1047750" cy="561975"/>
              <a:chOff x="4667250" y="3286125"/>
              <a:chExt cx="1047750" cy="5619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6725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10273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24000" y="3848100"/>
              <a:ext cx="1047750" cy="561975"/>
              <a:chOff x="1524000" y="3848100"/>
              <a:chExt cx="1047750" cy="5619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52400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5948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71750" y="3848100"/>
              <a:ext cx="1047750" cy="561975"/>
              <a:chOff x="2571750" y="3848100"/>
              <a:chExt cx="1047750" cy="5619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57175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0723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619500" y="3848100"/>
              <a:ext cx="1047750" cy="561975"/>
              <a:chOff x="3619500" y="3848100"/>
              <a:chExt cx="1047750" cy="5619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61950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05498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3848100"/>
              <a:ext cx="1047750" cy="561975"/>
              <a:chOff x="4667250" y="3848100"/>
              <a:chExt cx="1047750" cy="5619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10273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524000" y="4410075"/>
              <a:ext cx="1047750" cy="561975"/>
              <a:chOff x="1524000" y="4410075"/>
              <a:chExt cx="1047750" cy="5619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52400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5948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571750" y="4410075"/>
              <a:ext cx="1047750" cy="561975"/>
              <a:chOff x="2571750" y="4410075"/>
              <a:chExt cx="1047750" cy="5619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57175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0723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619500" y="4410075"/>
              <a:ext cx="1047750" cy="561975"/>
              <a:chOff x="3619500" y="4410075"/>
              <a:chExt cx="1047750" cy="5619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61950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05498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667250" y="4410075"/>
              <a:ext cx="1047750" cy="561975"/>
              <a:chOff x="4667250" y="4410075"/>
              <a:chExt cx="1047750" cy="5619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66725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10273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800469" y="3151822"/>
              <a:ext cx="3476339" cy="1524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不会。这里的局部数组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尚未得到确定的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问号表示不能拿来直接读取，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不是数组里真的存着问号。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77856" cy="733806"/>
            <a:chOff x="990219" y="5330571"/>
            <a:chExt cx="1027785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778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就像签到前要先标好“未到”，座位表也要有起始状态。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定义数组时把这些值写进去，叫初始化。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5151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2932176" cy="1062799"/>
            <a:chOff x="826008" y="814388"/>
            <a:chExt cx="2932176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什么是数组初始化？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8104596" cy="733806"/>
            <a:chOff x="990219" y="2037398"/>
            <a:chExt cx="8104596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810459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座位记录刚开始时，所有座位都空着，所以我们希望各元素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在定义数组的同时，为元素提供初始值，这就叫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90219" y="2961322"/>
            <a:ext cx="9534906" cy="2096548"/>
            <a:chOff x="990219" y="2961322"/>
            <a:chExt cx="9534906" cy="2096548"/>
          </a:xfrm>
        </p:grpSpPr>
        <p:sp>
          <p:nvSpPr>
            <p:cNvPr id="7" name="TextBox 7"/>
            <p:cNvSpPr/>
            <p:nvPr/>
          </p:nvSpPr>
          <p:spPr>
            <a:xfrm>
              <a:off x="990219" y="2961322"/>
              <a:ext cx="4701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先用2行3列的小表，把6个起始值写全：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31951" y="3546634"/>
              <a:ext cx="2927509" cy="15112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seat[2][3] =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{0, 0, 0},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{0, 0, 0}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7549706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645080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740456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640068" y="39033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7239000" y="3686175"/>
              <a:ext cx="1095375" cy="638175"/>
              <a:chOff x="7239000" y="3686175"/>
              <a:chExt cx="1095375" cy="6381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239000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698296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334375" y="3686175"/>
              <a:ext cx="1095375" cy="638175"/>
              <a:chOff x="8334375" y="3686175"/>
              <a:chExt cx="1095375" cy="6381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8334375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793670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9429750" y="3686175"/>
              <a:ext cx="1095375" cy="638175"/>
              <a:chOff x="9429750" y="3686175"/>
              <a:chExt cx="1095375" cy="6381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429750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9889046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25" name="TextBox 25"/>
            <p:cNvSpPr/>
            <p:nvPr/>
          </p:nvSpPr>
          <p:spPr>
            <a:xfrm>
              <a:off x="6640068" y="45415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7239000" y="4324350"/>
              <a:ext cx="1095375" cy="638175"/>
              <a:chOff x="7239000" y="4324350"/>
              <a:chExt cx="1095375" cy="6381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239000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698296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334375" y="4324350"/>
              <a:ext cx="1095375" cy="638175"/>
              <a:chOff x="8334375" y="4324350"/>
              <a:chExt cx="1095375" cy="6381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334375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793670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429750" y="4324350"/>
              <a:ext cx="1095375" cy="638175"/>
              <a:chOff x="9429750" y="4324350"/>
              <a:chExt cx="1095375" cy="6381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9429750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9889046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90219" y="5406771"/>
            <a:ext cx="10296906" cy="733806"/>
            <a:chOff x="990219" y="5406771"/>
            <a:chExt cx="10296906" cy="73380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定义说明要建立多大的数组；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给出刚建立时的值。这里写了全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，才能确定每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个座位都从“空着”开始。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1008126" y="3556159"/>
            <a:ext cx="9525" cy="1399032"/>
          </a:xfrm>
          <a:custGeom>
            <a:avLst/>
            <a:gdLst/>
            <a:ahLst/>
            <a:cxnLst/>
            <a:rect l="l" t="t" r="r" b="b"/>
            <a:pathLst>
              <a:path w="9525" h="1399032">
                <a:moveTo>
                  <a:pt x="0" y="0"/>
                </a:moveTo>
                <a:lnTo>
                  <a:pt x="0" y="13990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51857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7816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516880" cy="1062799"/>
            <a:chOff x="826008" y="814388"/>
            <a:chExt cx="551688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初始值写在哪里？大括号又表示什么？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168801" cy="733806"/>
            <a:chOff x="990219" y="2037398"/>
            <a:chExt cx="7168801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168801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刚才的写法，是在定义数组时用“初始值列表”进行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列表就是按一定顺序写出的一组初始值，放在大括号内。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8695" y="2900362"/>
            <a:ext cx="7092720" cy="440055"/>
            <a:chOff x="988695" y="2900362"/>
            <a:chExt cx="7092720" cy="440055"/>
          </a:xfrm>
        </p:grpSpPr>
        <p:sp>
          <p:nvSpPr>
            <p:cNvPr id="7" name="TextBox 7"/>
            <p:cNvSpPr/>
            <p:nvPr/>
          </p:nvSpPr>
          <p:spPr>
            <a:xfrm>
              <a:off x="988695" y="2900362"/>
              <a:ext cx="70927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 数组名[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][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] = { 初始值列表 };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7201" y="3603784"/>
            <a:ext cx="8971038" cy="1627823"/>
            <a:chOff x="1227201" y="3603784"/>
            <a:chExt cx="8971038" cy="1627823"/>
          </a:xfrm>
        </p:grpSpPr>
        <p:sp>
          <p:nvSpPr>
            <p:cNvPr id="9" name="TextBox 9"/>
            <p:cNvSpPr/>
            <p:nvPr/>
          </p:nvSpPr>
          <p:spPr>
            <a:xfrm>
              <a:off x="1227201" y="3603784"/>
              <a:ext cx="2443258" cy="15112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a[2][3] =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{1, 2, 3},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{4, 5, 6}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181725" y="3636169"/>
              <a:ext cx="4016514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外层{ }：包住整个数组的初始值。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内层{ }：这一组数属于同一行。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逗号：隔开相邻的数或相邻的行。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分号：结束这条定义语句。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6771"/>
            <a:ext cx="10296906" cy="733806"/>
            <a:chOff x="990219" y="5406771"/>
            <a:chExt cx="10296906" cy="733806"/>
          </a:xfrm>
        </p:grpSpPr>
        <p:sp>
          <p:nvSpPr>
            <p:cNvPr id="15" name="TextBox 15"/>
            <p:cNvSpPr/>
            <p:nvPr/>
          </p:nvSpPr>
          <p:spPr>
            <a:xfrm>
              <a:off x="990219" y="54067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每格都写出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，是完整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。有些格子省略不写，是部分初始化；这些格子会怎样，下面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用小表看清楚。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1103376" y="3613309"/>
            <a:ext cx="9525" cy="1399032"/>
          </a:xfrm>
          <a:custGeom>
            <a:avLst/>
            <a:gdLst/>
            <a:ahLst/>
            <a:cxnLst/>
            <a:rect l="l" t="t" r="r" b="b"/>
            <a:pathLst>
              <a:path w="9525" h="1399032">
                <a:moveTo>
                  <a:pt x="0" y="0"/>
                </a:moveTo>
                <a:lnTo>
                  <a:pt x="0" y="13990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4078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2143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按行完整初始化：每一行的初值写在哪里？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517844" cy="724281"/>
            <a:chOff x="990219" y="2027872"/>
            <a:chExt cx="551784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51784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改用一张3行4列的数字表练习，数据为1到12。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这些数是练习数据，不再表示座位是否有人。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89838" y="2993708"/>
            <a:ext cx="9982962" cy="2197417"/>
            <a:chOff x="989838" y="2993708"/>
            <a:chExt cx="9982962" cy="2197417"/>
          </a:xfrm>
        </p:grpSpPr>
        <p:sp>
          <p:nvSpPr>
            <p:cNvPr id="7" name="TextBox 7"/>
            <p:cNvSpPr/>
            <p:nvPr/>
          </p:nvSpPr>
          <p:spPr>
            <a:xfrm>
              <a:off x="989838" y="3067526"/>
              <a:ext cx="2862262" cy="1881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a[3][4] =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{1, 2, 3, 4},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{5, 6, 7, 8},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{9, 10, 11, 12}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746874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40219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33564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026909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630543" y="35413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630543" y="41605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630543" y="47796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7239000" y="3333750"/>
              <a:ext cx="933450" cy="619125"/>
              <a:chOff x="7239000" y="3333750"/>
              <a:chExt cx="933450" cy="619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23900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761733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8172450" y="3333750"/>
              <a:ext cx="933450" cy="619125"/>
              <a:chOff x="8172450" y="3333750"/>
              <a:chExt cx="933450" cy="6191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17245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855078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9105900" y="3333750"/>
              <a:ext cx="933450" cy="619125"/>
              <a:chOff x="9105900" y="3333750"/>
              <a:chExt cx="933450" cy="6191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910590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948423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0039350" y="3333750"/>
              <a:ext cx="933450" cy="619125"/>
              <a:chOff x="10039350" y="3333750"/>
              <a:chExt cx="933450" cy="6191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003935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1041768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7239000" y="3952875"/>
              <a:ext cx="933450" cy="619125"/>
              <a:chOff x="7239000" y="3952875"/>
              <a:chExt cx="933450" cy="6191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723900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761733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172450" y="3952875"/>
              <a:ext cx="933450" cy="619125"/>
              <a:chOff x="8172450" y="3952875"/>
              <a:chExt cx="933450" cy="6191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17245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855078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9105900" y="3952875"/>
              <a:ext cx="933450" cy="619125"/>
              <a:chOff x="9105900" y="3952875"/>
              <a:chExt cx="933450" cy="6191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9105900" y="3952875"/>
                <a:ext cx="933450" cy="6191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948423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0039350" y="3952875"/>
              <a:ext cx="933450" cy="619125"/>
              <a:chOff x="10039350" y="3952875"/>
              <a:chExt cx="933450" cy="6191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1003935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1041768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7239000" y="4572000"/>
              <a:ext cx="933450" cy="619125"/>
              <a:chOff x="7239000" y="4572000"/>
              <a:chExt cx="933450" cy="6191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723900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7617333" y="47428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8172450" y="4572000"/>
              <a:ext cx="933450" cy="619125"/>
              <a:chOff x="8172450" y="4572000"/>
              <a:chExt cx="933450" cy="6191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817245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847305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9105900" y="4572000"/>
              <a:ext cx="933450" cy="619125"/>
              <a:chOff x="9105900" y="4572000"/>
              <a:chExt cx="933450" cy="6191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10590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940650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11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0039350" y="4572000"/>
              <a:ext cx="933450" cy="619125"/>
              <a:chOff x="10039350" y="4572000"/>
              <a:chExt cx="933450" cy="6191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003935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033995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</p:grpSp>
      <p:grpSp>
        <p:nvGrpSpPr>
          <p:cNvPr id="57" name="Group 57"/>
          <p:cNvGrpSpPr/>
          <p:nvPr/>
        </p:nvGrpSpPr>
        <p:grpSpPr>
          <a:xfrm>
            <a:off x="990219" y="5333048"/>
            <a:ext cx="6641306" cy="733806"/>
            <a:chOff x="990219" y="5333048"/>
            <a:chExt cx="6641306" cy="733806"/>
          </a:xfrm>
        </p:grpSpPr>
        <p:sp>
          <p:nvSpPr>
            <p:cNvPr id="56" name="TextBox 56"/>
            <p:cNvSpPr/>
            <p:nvPr/>
          </p:nvSpPr>
          <p:spPr>
            <a:xfrm>
              <a:off x="990219" y="5333048"/>
              <a:ext cx="66413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外层大括号包住整个数组；里面每一对大括号填写一行。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例如a[1][2]：先选第1行，再选第2列，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就是7。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66013" y="3077051"/>
            <a:ext cx="9525" cy="1774698"/>
          </a:xfrm>
          <a:custGeom>
            <a:avLst/>
            <a:gdLst/>
            <a:ahLst/>
            <a:cxnLst/>
            <a:rect l="l" t="t" r="r" b="b"/>
            <a:pathLst>
              <a:path w="9525" h="1774698">
                <a:moveTo>
                  <a:pt x="0" y="0"/>
                </a:moveTo>
                <a:lnTo>
                  <a:pt x="0" y="17746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7" name="Line 97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部分初始化：没有写出的元素是什么值？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677567" cy="724281"/>
            <a:chOff x="990219" y="2027872"/>
            <a:chExt cx="567756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67756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看这段代码：int a[3][4] = {{1, 2}, {3}};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第一组填第0行，第二组从第1行开始。没写出的格子会怎样？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010793" y="2993708"/>
            <a:ext cx="9480197" cy="2140267"/>
            <a:chOff x="1010793" y="2993708"/>
            <a:chExt cx="9480197" cy="2140267"/>
          </a:xfrm>
        </p:grpSpPr>
        <p:sp>
          <p:nvSpPr>
            <p:cNvPr id="7" name="TextBox 7"/>
            <p:cNvSpPr/>
            <p:nvPr/>
          </p:nvSpPr>
          <p:spPr>
            <a:xfrm>
              <a:off x="1977580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168206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358830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549456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35318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10793" y="41319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10793" y="47320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619250" y="3333750"/>
              <a:ext cx="1190625" cy="600075"/>
              <a:chOff x="1619250" y="3333750"/>
              <a:chExt cx="1190625" cy="6000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619250" y="3333750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2126170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809875" y="3333750"/>
              <a:ext cx="1190625" cy="600075"/>
              <a:chOff x="2809875" y="3333750"/>
              <a:chExt cx="1190625" cy="6000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809875" y="3333750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316796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000500" y="3333750"/>
              <a:ext cx="1190625" cy="600075"/>
              <a:chOff x="4000500" y="3333750"/>
              <a:chExt cx="1190625" cy="6000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000500" y="333375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507420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191125" y="3333750"/>
              <a:ext cx="1190625" cy="600075"/>
              <a:chOff x="5191125" y="3333750"/>
              <a:chExt cx="1190625" cy="6000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191125" y="333375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698046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619250" y="3933825"/>
              <a:ext cx="1190625" cy="600075"/>
              <a:chOff x="1619250" y="3933825"/>
              <a:chExt cx="1190625" cy="6000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3933825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126170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809875" y="3933825"/>
              <a:ext cx="1190625" cy="600075"/>
              <a:chOff x="2809875" y="3933825"/>
              <a:chExt cx="1190625" cy="6000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809875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316796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000500" y="3933825"/>
              <a:ext cx="1190625" cy="600075"/>
              <a:chOff x="4000500" y="3933825"/>
              <a:chExt cx="1190625" cy="6000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000500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507420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191125" y="3933825"/>
              <a:ext cx="1190625" cy="600075"/>
              <a:chOff x="5191125" y="3933825"/>
              <a:chExt cx="1190625" cy="6000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191125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698046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619250" y="4533900"/>
              <a:ext cx="1190625" cy="600075"/>
              <a:chOff x="1619250" y="4533900"/>
              <a:chExt cx="1190625" cy="6000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619250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126170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809875" y="4533900"/>
              <a:ext cx="1190625" cy="600075"/>
              <a:chOff x="2809875" y="4533900"/>
              <a:chExt cx="1190625" cy="6000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809875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316796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4000500" y="4533900"/>
              <a:ext cx="1190625" cy="600075"/>
              <a:chOff x="4000500" y="4533900"/>
              <a:chExt cx="1190625" cy="6000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4000500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507420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191125" y="4533900"/>
              <a:ext cx="1190625" cy="600075"/>
              <a:chOff x="5191125" y="4533900"/>
              <a:chExt cx="1190625" cy="6000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191125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698046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7133844" y="3113722"/>
              <a:ext cx="3357146" cy="1638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{1, 2}对应第0行。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{3}对应第1行。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第2行没有列出，整行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浅绿色格：没有写出，补0。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77856" cy="733806"/>
            <a:chOff x="990219" y="5330571"/>
            <a:chExt cx="1027785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778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补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有前提：这里写了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列表。局部数组若完全没初始化，可不能把那些格子当成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按行顺序初始化：不分组时，数据怎样填？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92027" cy="381381"/>
            <a:chOff x="990219" y="2027872"/>
            <a:chExt cx="669202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下面两份数组都是2行3列。观察数字3、4分别去了哪里。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15543" y="2750344"/>
            <a:ext cx="4323207" cy="2155031"/>
            <a:chOff x="915543" y="2750344"/>
            <a:chExt cx="4323207" cy="2155031"/>
          </a:xfrm>
        </p:grpSpPr>
        <p:sp>
          <p:nvSpPr>
            <p:cNvPr id="7" name="TextBox 7"/>
            <p:cNvSpPr txBox="1"/>
            <p:nvPr/>
          </p:nvSpPr>
          <p:spPr>
            <a:xfrm>
              <a:off x="990600" y="2750344"/>
              <a:ext cx="33597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{1,2,3,4};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90614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14439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38264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874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4938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24000" y="3667125"/>
              <a:ext cx="1238250" cy="619125"/>
              <a:chOff x="1524000" y="3667125"/>
              <a:chExt cx="1238250" cy="6191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52400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05473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762250" y="3667125"/>
              <a:ext cx="1238250" cy="619125"/>
              <a:chOff x="2762250" y="3667125"/>
              <a:chExt cx="1238250" cy="6191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76225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329298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000500" y="3667125"/>
              <a:ext cx="1238250" cy="619125"/>
              <a:chOff x="4000500" y="3667125"/>
              <a:chExt cx="1238250" cy="619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00050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53123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524000" y="4286250"/>
              <a:ext cx="1238250" cy="619125"/>
              <a:chOff x="1524000" y="4286250"/>
              <a:chExt cx="1238250" cy="6191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52400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05473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762250" y="4286250"/>
              <a:ext cx="1238250" cy="619125"/>
              <a:chOff x="2762250" y="4286250"/>
              <a:chExt cx="1238250" cy="6191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76225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329298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000500" y="4286250"/>
              <a:ext cx="1238250" cy="619125"/>
              <a:chOff x="4000500" y="4286250"/>
              <a:chExt cx="1238250" cy="6191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00050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53123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6610350" y="2750344"/>
            <a:ext cx="3916568" cy="2155031"/>
            <a:chOff x="6610350" y="2750344"/>
            <a:chExt cx="3916568" cy="2155031"/>
          </a:xfrm>
        </p:grpSpPr>
        <p:sp>
          <p:nvSpPr>
            <p:cNvPr id="32" name="TextBox 32"/>
            <p:cNvSpPr txBox="1"/>
            <p:nvPr/>
          </p:nvSpPr>
          <p:spPr>
            <a:xfrm>
              <a:off x="6610350" y="2750344"/>
              <a:ext cx="391656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{{1,2},{3,4}};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7549706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8645080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740456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6630543" y="3874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6630543" y="44938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40" name="Group 40"/>
            <p:cNvGrpSpPr/>
            <p:nvPr/>
          </p:nvGrpSpPr>
          <p:grpSpPr>
            <a:xfrm>
              <a:off x="7239000" y="3667125"/>
              <a:ext cx="1095375" cy="619125"/>
              <a:chOff x="7239000" y="3667125"/>
              <a:chExt cx="1095375" cy="6191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239000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698296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334375" y="3667125"/>
              <a:ext cx="1095375" cy="619125"/>
              <a:chOff x="8334375" y="3667125"/>
              <a:chExt cx="1095375" cy="6191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334375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793670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9429750" y="3667125"/>
              <a:ext cx="1095375" cy="619125"/>
              <a:chOff x="9429750" y="3667125"/>
              <a:chExt cx="1095375" cy="61912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9429750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9889046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239000" y="4286250"/>
              <a:ext cx="1095375" cy="619125"/>
              <a:chOff x="7239000" y="4286250"/>
              <a:chExt cx="1095375" cy="61912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239000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698296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334375" y="4286250"/>
              <a:ext cx="1095375" cy="619125"/>
              <a:chOff x="8334375" y="4286250"/>
              <a:chExt cx="1095375" cy="61912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334375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793670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9429750" y="4286250"/>
              <a:ext cx="1095375" cy="619125"/>
              <a:chOff x="9429750" y="4286250"/>
              <a:chExt cx="1095375" cy="61912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9429750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9889046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990219" y="5333048"/>
            <a:ext cx="8223790" cy="733806"/>
            <a:chOff x="990219" y="5333048"/>
            <a:chExt cx="8223790" cy="733806"/>
          </a:xfrm>
        </p:grpSpPr>
        <p:sp>
          <p:nvSpPr>
            <p:cNvPr id="57" name="TextBox 57"/>
            <p:cNvSpPr/>
            <p:nvPr/>
          </p:nvSpPr>
          <p:spPr>
            <a:xfrm>
              <a:off x="990219" y="5333048"/>
              <a:ext cx="8223790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没有内层分组时，按行依次填；这一行满了，再继续下一行。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有内层分组时，每组单独对应一行。刚开始写程序，按行分组更清楚。</a:t>
              </a:r>
            </a:p>
          </p:txBody>
        </p:sp>
      </p:grpSp>
      <p:sp>
        <p:nvSpPr>
          <p:cNvPr id="96" name="Line 9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7" name="Line 97"/>
          <p:cNvSpPr/>
          <p:nvPr/>
        </p:nvSpPr>
        <p:spPr>
          <a:xfrm>
            <a:off x="866775" y="2759869"/>
            <a:ext cx="9525" cy="267462"/>
          </a:xfrm>
          <a:custGeom>
            <a:avLst/>
            <a:gdLst/>
            <a:ahLst/>
            <a:cxnLst/>
            <a:rect l="l" t="t" r="r" b="b"/>
            <a:pathLst>
              <a:path w="9525" h="267462">
                <a:moveTo>
                  <a:pt x="0" y="0"/>
                </a:moveTo>
                <a:lnTo>
                  <a:pt x="0" y="267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8" name="Line 98"/>
          <p:cNvSpPr/>
          <p:nvPr/>
        </p:nvSpPr>
        <p:spPr>
          <a:xfrm>
            <a:off x="6486525" y="2759869"/>
            <a:ext cx="9525" cy="267462"/>
          </a:xfrm>
          <a:custGeom>
            <a:avLst/>
            <a:gdLst/>
            <a:ahLst/>
            <a:cxnLst/>
            <a:rect l="l" t="t" r="r" b="b"/>
            <a:pathLst>
              <a:path w="9525" h="267462">
                <a:moveTo>
                  <a:pt x="0" y="0"/>
                </a:moveTo>
                <a:lnTo>
                  <a:pt x="0" y="267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9" name="Line 99"/>
          <p:cNvSpPr/>
          <p:nvPr/>
        </p:nvSpPr>
        <p:spPr>
          <a:xfrm>
            <a:off x="838200" y="25241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0" name="Line 100"/>
          <p:cNvSpPr/>
          <p:nvPr/>
        </p:nvSpPr>
        <p:spPr>
          <a:xfrm>
            <a:off x="838200" y="51179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全部置0：为什么只写一个0就够了？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63168" y="2105501"/>
            <a:ext cx="4323207" cy="2180749"/>
            <a:chOff x="963168" y="2105501"/>
            <a:chExt cx="4323207" cy="2180749"/>
          </a:xfrm>
        </p:grpSpPr>
        <p:sp>
          <p:nvSpPr>
            <p:cNvPr id="5" name="TextBox 5"/>
            <p:cNvSpPr txBox="1"/>
            <p:nvPr/>
          </p:nvSpPr>
          <p:spPr>
            <a:xfrm>
              <a:off x="1037463" y="21055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{0};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195376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319201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43026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63168" y="31842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63168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571625" y="2952750"/>
              <a:ext cx="1238250" cy="666750"/>
              <a:chOff x="1571625" y="2952750"/>
              <a:chExt cx="1238250" cy="6667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57162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10235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2809875" y="2952750"/>
              <a:ext cx="1238250" cy="666750"/>
              <a:chOff x="2809875" y="2952750"/>
              <a:chExt cx="1238250" cy="6667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80987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34060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048125" y="2952750"/>
              <a:ext cx="1238250" cy="666750"/>
              <a:chOff x="4048125" y="2952750"/>
              <a:chExt cx="1238250" cy="6667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04812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57885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571625" y="3619500"/>
              <a:ext cx="1238250" cy="666750"/>
              <a:chOff x="1571625" y="3619500"/>
              <a:chExt cx="1238250" cy="6667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57162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1023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809875" y="3619500"/>
              <a:ext cx="1238250" cy="666750"/>
              <a:chOff x="2809875" y="3619500"/>
              <a:chExt cx="1238250" cy="6667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280987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34060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048125" y="3619500"/>
              <a:ext cx="1238250" cy="666750"/>
              <a:chOff x="4048125" y="3619500"/>
              <a:chExt cx="1238250" cy="6667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04812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45788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>
            <a:off x="6609588" y="2105501"/>
            <a:ext cx="4676584" cy="2802255"/>
            <a:chOff x="6609588" y="2105501"/>
            <a:chExt cx="4676584" cy="2802255"/>
          </a:xfrm>
        </p:grpSpPr>
        <p:sp>
          <p:nvSpPr>
            <p:cNvPr id="30" name="TextBox 30"/>
            <p:cNvSpPr txBox="1"/>
            <p:nvPr/>
          </p:nvSpPr>
          <p:spPr>
            <a:xfrm>
              <a:off x="6609588" y="21055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{1};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7549706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645080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740456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6630543" y="31842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6630543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7239000" y="2952750"/>
              <a:ext cx="1095375" cy="666750"/>
              <a:chOff x="7239000" y="2952750"/>
              <a:chExt cx="1095375" cy="666750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7239000" y="2952750"/>
                <a:ext cx="1095375" cy="6667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TextBox 37"/>
              <p:cNvSpPr/>
              <p:nvPr/>
            </p:nvSpPr>
            <p:spPr>
              <a:xfrm>
                <a:off x="7698296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8334375" y="2952750"/>
              <a:ext cx="1095375" cy="666750"/>
              <a:chOff x="8334375" y="2952750"/>
              <a:chExt cx="1095375" cy="66675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8334375" y="295275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TextBox 40"/>
              <p:cNvSpPr/>
              <p:nvPr/>
            </p:nvSpPr>
            <p:spPr>
              <a:xfrm>
                <a:off x="8793670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9429750" y="2952750"/>
              <a:ext cx="1095375" cy="666750"/>
              <a:chOff x="9429750" y="2952750"/>
              <a:chExt cx="1095375" cy="6667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9429750" y="295275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" name="TextBox 43"/>
              <p:cNvSpPr/>
              <p:nvPr/>
            </p:nvSpPr>
            <p:spPr>
              <a:xfrm>
                <a:off x="9889046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7239000" y="3619500"/>
              <a:ext cx="1095375" cy="666750"/>
              <a:chOff x="7239000" y="3619500"/>
              <a:chExt cx="1095375" cy="66675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7239000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" name="TextBox 46"/>
              <p:cNvSpPr/>
              <p:nvPr/>
            </p:nvSpPr>
            <p:spPr>
              <a:xfrm>
                <a:off x="7698296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8334375" y="3619500"/>
              <a:ext cx="1095375" cy="666750"/>
              <a:chOff x="8334375" y="3619500"/>
              <a:chExt cx="1095375" cy="666750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8334375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9" name="TextBox 49"/>
              <p:cNvSpPr/>
              <p:nvPr/>
            </p:nvSpPr>
            <p:spPr>
              <a:xfrm>
                <a:off x="8793670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9429750" y="3619500"/>
              <a:ext cx="1095375" cy="666750"/>
              <a:chOff x="9429750" y="3619500"/>
              <a:chExt cx="1095375" cy="666750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9429750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2" name="TextBox 52"/>
              <p:cNvSpPr/>
              <p:nvPr/>
            </p:nvSpPr>
            <p:spPr>
              <a:xfrm>
                <a:off x="9889046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4" name="TextBox 54"/>
            <p:cNvSpPr/>
            <p:nvPr/>
          </p:nvSpPr>
          <p:spPr>
            <a:xfrm>
              <a:off x="6610350" y="4541044"/>
              <a:ext cx="46758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{1}只把第一个int元素设为1，其他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219" y="5333048"/>
            <a:ext cx="8213693" cy="733806"/>
            <a:chOff x="990219" y="5333048"/>
            <a:chExt cx="8213693" cy="733806"/>
          </a:xfrm>
        </p:grpSpPr>
        <p:sp>
          <p:nvSpPr>
            <p:cNvPr id="56" name="TextBox 56"/>
            <p:cNvSpPr/>
            <p:nvPr/>
          </p:nvSpPr>
          <p:spPr>
            <a:xfrm>
              <a:off x="990219" y="5333048"/>
              <a:ext cx="8213693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列表没写出的int元素会补成0。</a:t>
              </a:r>
              <a:br/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座位记录也能写成int a[3][4] = {0};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913638" y="21150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7" name="Line 97"/>
          <p:cNvSpPr/>
          <p:nvPr/>
        </p:nvSpPr>
        <p:spPr>
          <a:xfrm>
            <a:off x="6485763" y="21150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8" name="Line 98"/>
          <p:cNvSpPr/>
          <p:nvPr/>
        </p:nvSpPr>
        <p:spPr>
          <a:xfrm>
            <a:off x="838200" y="50659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9" name="Line 99"/>
          <p:cNvSpPr/>
          <p:nvPr/>
        </p:nvSpPr>
        <p:spPr>
          <a:xfrm>
            <a:off x="838200" y="441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可以省掉行数，为什么不能省掉列数？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522113" cy="724281"/>
            <a:chOff x="990219" y="2027872"/>
            <a:chExt cx="652211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52211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已经知道每行有3个整数，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列表又明确给了两行。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此时编译器能从列表推断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，我们不用重复写2。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3013234"/>
            <a:ext cx="9435644" cy="1901094"/>
            <a:chOff x="1036701" y="3013234"/>
            <a:chExt cx="9435644" cy="1901094"/>
          </a:xfrm>
        </p:grpSpPr>
        <p:sp>
          <p:nvSpPr>
            <p:cNvPr id="7" name="TextBox 7"/>
            <p:cNvSpPr/>
            <p:nvPr/>
          </p:nvSpPr>
          <p:spPr>
            <a:xfrm>
              <a:off x="1036701" y="3013234"/>
              <a:ext cx="2281809" cy="1625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a[][3] =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{1, 2, 3},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{4, 5, 6}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562344" y="3189922"/>
              <a:ext cx="3910001" cy="1724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推断为2行3列。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3已经确定。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a[2][] = ...; 不合法。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本节讨论普通C++固定大小数组。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把每行想成同样长的一条纸带。知道每条有几格，才知道下一行从哪里开始。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2876" y="3022759"/>
            <a:ext cx="9525" cy="1513332"/>
          </a:xfrm>
          <a:custGeom>
            <a:avLst/>
            <a:gdLst/>
            <a:ahLst/>
            <a:cxnLst/>
            <a:rect l="l" t="t" r="r" b="b"/>
            <a:pathLst>
              <a:path w="9525" h="1513332">
                <a:moveTo>
                  <a:pt x="0" y="0"/>
                </a:moveTo>
                <a:lnTo>
                  <a:pt x="0" y="15133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9381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8041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表格在内存里按行排开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168801" cy="724281"/>
            <a:chOff x="990219" y="2027872"/>
            <a:chExt cx="7168801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168801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用2行3列的数字表观察：第0行放完，再接第1行。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行列图便于找位置；下面的长条显示同一批元素的存放顺序。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58418" y="2755582"/>
            <a:ext cx="8862751" cy="1483043"/>
            <a:chOff x="1058418" y="2755582"/>
            <a:chExt cx="8862751" cy="1483043"/>
          </a:xfrm>
        </p:grpSpPr>
        <p:sp>
          <p:nvSpPr>
            <p:cNvPr id="7" name="TextBox 7"/>
            <p:cNvSpPr/>
            <p:nvPr/>
          </p:nvSpPr>
          <p:spPr>
            <a:xfrm>
              <a:off x="195376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00151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04926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58418" y="3279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58418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666875" y="3095625"/>
              <a:ext cx="1047750" cy="571500"/>
              <a:chOff x="1666875" y="3095625"/>
              <a:chExt cx="1047750" cy="5715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66687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0235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714625" y="3095625"/>
              <a:ext cx="1047750" cy="571500"/>
              <a:chOff x="2714625" y="3095625"/>
              <a:chExt cx="1047750" cy="5715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71462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15010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762375" y="3095625"/>
              <a:ext cx="1047750" cy="571500"/>
              <a:chOff x="3762375" y="3095625"/>
              <a:chExt cx="1047750" cy="5715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76237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419785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666875" y="3667125"/>
              <a:ext cx="1047750" cy="571500"/>
              <a:chOff x="1666875" y="3667125"/>
              <a:chExt cx="1047750" cy="5715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66687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21023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714625" y="3667125"/>
              <a:ext cx="1047750" cy="571500"/>
              <a:chOff x="2714625" y="3667125"/>
              <a:chExt cx="1047750" cy="5715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271462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315010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3762375" y="3667125"/>
              <a:ext cx="1047750" cy="571500"/>
              <a:chOff x="3762375" y="3667125"/>
              <a:chExt cx="1047750" cy="571500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376237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41978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sp>
          <p:nvSpPr>
            <p:cNvPr id="30" name="TextBox 30"/>
            <p:cNvSpPr/>
            <p:nvPr/>
          </p:nvSpPr>
          <p:spPr>
            <a:xfrm>
              <a:off x="6419469" y="2951798"/>
              <a:ext cx="3501700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找a[1][2]：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跨过前面1整行，共3个元素；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再走到本行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2的位置。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666875" y="4714875"/>
            <a:ext cx="8115300" cy="1014984"/>
            <a:chOff x="1666875" y="4714875"/>
            <a:chExt cx="8115300" cy="1014984"/>
          </a:xfrm>
        </p:grpSpPr>
        <p:grpSp>
          <p:nvGrpSpPr>
            <p:cNvPr id="34" name="Group 34"/>
            <p:cNvGrpSpPr/>
            <p:nvPr/>
          </p:nvGrpSpPr>
          <p:grpSpPr>
            <a:xfrm>
              <a:off x="1666875" y="4714875"/>
              <a:ext cx="1352550" cy="543497"/>
              <a:chOff x="1666875" y="4714875"/>
              <a:chExt cx="1352550" cy="543497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6668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2547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019425" y="4714875"/>
              <a:ext cx="1352550" cy="543497"/>
              <a:chOff x="3019425" y="4714875"/>
              <a:chExt cx="1352550" cy="543497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01942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6073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371975" y="4714875"/>
              <a:ext cx="1352550" cy="543497"/>
              <a:chOff x="4371975" y="4714875"/>
              <a:chExt cx="1352550" cy="543497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719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9598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5724525" y="4714875"/>
              <a:ext cx="1352550" cy="543497"/>
              <a:chOff x="5724525" y="4714875"/>
              <a:chExt cx="1352550" cy="543497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572452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3124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7077075" y="4714875"/>
              <a:ext cx="1352550" cy="543497"/>
              <a:chOff x="7077075" y="4714875"/>
              <a:chExt cx="1352550" cy="543497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70770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76649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8429625" y="4714875"/>
              <a:ext cx="1352550" cy="543497"/>
              <a:chOff x="8429625" y="4714875"/>
              <a:chExt cx="1352550" cy="543497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8429625" y="4714875"/>
                <a:ext cx="1352550" cy="5429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90175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2181606" y="5377815"/>
              <a:ext cx="17386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第0行的3个元素</a:t>
              </a:r>
            </a:p>
          </p:txBody>
        </p:sp>
        <p:sp>
          <p:nvSpPr>
            <p:cNvPr id="51" name="TextBox 51"/>
            <p:cNvSpPr/>
            <p:nvPr/>
          </p:nvSpPr>
          <p:spPr>
            <a:xfrm>
              <a:off x="6563106" y="5377815"/>
              <a:ext cx="17386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第1行的3个元素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90600" y="5853111"/>
            <a:ext cx="10277475" cy="366712"/>
            <a:chOff x="990600" y="5853111"/>
            <a:chExt cx="10277475" cy="366712"/>
          </a:xfrm>
        </p:grpSpPr>
        <p:sp>
          <p:nvSpPr>
            <p:cNvPr id="53" name="TextBox 53"/>
            <p:cNvSpPr/>
            <p:nvPr/>
          </p:nvSpPr>
          <p:spPr>
            <a:xfrm>
              <a:off x="990600" y="5853111"/>
              <a:ext cx="102774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388" rIns="0" bIns="0" anchor="t" anchorCtr="0">
              <a:noAutofit/>
            </a:bodyPr>
            <a:lstStyle/>
            <a:p>
              <a:pPr algn="l">
                <a:lnSpc>
                  <a:spcPts val="2332"/>
                </a:lnSpc>
              </a:pPr>
              <a:r>
                <a:rPr lang="zh-CN" sz="18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列数</a:t>
              </a:r>
              <a:r>
                <a:rPr lang="zh-CN" sz="18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告诉程序每一行有多长，才能找到下一行。因此普通二维数组不能省掉</a:t>
              </a:r>
              <a:r>
                <a:rPr lang="zh-CN" sz="18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第二维</a:t>
              </a:r>
              <a:r>
                <a:rPr lang="zh-CN" sz="18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88" name="Line 8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4476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读懂不同的初始化写法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049607" cy="733806"/>
            <a:chOff x="990219" y="2037398"/>
            <a:chExt cx="7049607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049607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每个小题独立判断，按行写出数组中的6个数。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再说明：哪些值直接写在列表里，哪些值是省略后补成的0？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80338" y="3010376"/>
            <a:ext cx="5280670" cy="1520000"/>
            <a:chOff x="1180338" y="3010376"/>
            <a:chExt cx="5280670" cy="1520000"/>
          </a:xfrm>
        </p:grpSpPr>
        <p:sp>
          <p:nvSpPr>
            <p:cNvPr id="7" name="TextBox 7"/>
            <p:cNvSpPr txBox="1"/>
            <p:nvPr/>
          </p:nvSpPr>
          <p:spPr>
            <a:xfrm>
              <a:off x="1180338" y="3010376"/>
              <a:ext cx="52806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{{1,2,3},{4,5,6}};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80338" y="3572351"/>
              <a:ext cx="40841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{1,2,3,4};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80338" y="4134326"/>
              <a:ext cx="318679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c[2][3] = {0};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1100" y="4779169"/>
            <a:ext cx="6514505" cy="1109662"/>
            <a:chOff x="1181100" y="4779169"/>
            <a:chExt cx="6514505" cy="1109662"/>
          </a:xfrm>
        </p:grpSpPr>
        <p:sp>
          <p:nvSpPr>
            <p:cNvPr id="11" name="TextBox 11"/>
            <p:cNvSpPr/>
            <p:nvPr/>
          </p:nvSpPr>
          <p:spPr>
            <a:xfrm>
              <a:off x="1181100" y="4779169"/>
              <a:ext cx="6514505" cy="1109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A：第0行1、2、3；第1行4、5、6。全部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都已给出。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B：第0行1、2、3；第1行4、0、0。按行填满，余下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C：两行都是0、0、0。第一个0已写出，余下元素补0。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" name="Line 13"/>
          <p:cNvSpPr/>
          <p:nvPr/>
        </p:nvSpPr>
        <p:spPr>
          <a:xfrm>
            <a:off x="1056513" y="3019901"/>
            <a:ext cx="9525" cy="1412748"/>
          </a:xfrm>
          <a:custGeom>
            <a:avLst/>
            <a:gdLst/>
            <a:ahLst/>
            <a:cxnLst/>
            <a:rect l="l" t="t" r="r" b="b"/>
            <a:pathLst>
              <a:path w="9525" h="1412748">
                <a:moveTo>
                  <a:pt x="0" y="0"/>
                </a:moveTo>
                <a:lnTo>
                  <a:pt x="0" y="14127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2807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6094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补全数组的初始值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763839" cy="724281"/>
            <a:chOff x="990219" y="2027872"/>
            <a:chExt cx="5763839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763839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int a[2][3] = {{8}, {5, 6}};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请填出整张表，再回答a[0][2]与a[1][1]的值。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48918" y="2946082"/>
            <a:ext cx="4894707" cy="1787843"/>
            <a:chOff x="1248918" y="2946082"/>
            <a:chExt cx="4894707" cy="1787843"/>
          </a:xfrm>
        </p:grpSpPr>
        <p:sp>
          <p:nvSpPr>
            <p:cNvPr id="7" name="TextBox 7"/>
            <p:cNvSpPr/>
            <p:nvPr/>
          </p:nvSpPr>
          <p:spPr>
            <a:xfrm>
              <a:off x="233476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7635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19226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248918" y="35461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48918" y="42700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85737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328612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471487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185737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328612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471487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857375" y="3286125"/>
            <a:ext cx="8150126" cy="1447800"/>
            <a:chOff x="1857375" y="3286125"/>
            <a:chExt cx="8150126" cy="1447800"/>
          </a:xfrm>
        </p:grpSpPr>
        <p:grpSp>
          <p:nvGrpSpPr>
            <p:cNvPr id="21" name="Group 21"/>
            <p:cNvGrpSpPr/>
            <p:nvPr/>
          </p:nvGrpSpPr>
          <p:grpSpPr>
            <a:xfrm>
              <a:off x="1857375" y="3286125"/>
              <a:ext cx="1428750" cy="723900"/>
              <a:chOff x="1857375" y="3286125"/>
              <a:chExt cx="1428750" cy="7239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857375" y="32861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48335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286125" y="3286125"/>
              <a:ext cx="1428750" cy="723900"/>
              <a:chOff x="3286125" y="3286125"/>
              <a:chExt cx="1428750" cy="7239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286125" y="32861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91210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714875" y="3286125"/>
              <a:ext cx="1428750" cy="723900"/>
              <a:chOff x="4714875" y="3286125"/>
              <a:chExt cx="1428750" cy="7239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714875" y="32861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534085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857375" y="4010025"/>
              <a:ext cx="1428750" cy="723900"/>
              <a:chOff x="1857375" y="4010025"/>
              <a:chExt cx="1428750" cy="7239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857375" y="40100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248335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3286125" y="4010025"/>
              <a:ext cx="1428750" cy="723900"/>
              <a:chOff x="3286125" y="4010025"/>
              <a:chExt cx="1428750" cy="7239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3286125" y="40100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391210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714875" y="4010025"/>
              <a:ext cx="1428750" cy="723900"/>
              <a:chOff x="4714875" y="4010025"/>
              <a:chExt cx="1428750" cy="7239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714875" y="40100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534085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37" name="TextBox 37"/>
            <p:cNvSpPr/>
            <p:nvPr/>
          </p:nvSpPr>
          <p:spPr>
            <a:xfrm>
              <a:off x="7705344" y="3332798"/>
              <a:ext cx="2302157" cy="125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a[0][2] = 0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a[1][1] = 6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没写出的位置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219" y="5333048"/>
            <a:ext cx="7313355" cy="381381"/>
            <a:chOff x="990219" y="5333048"/>
            <a:chExt cx="7313355" cy="381381"/>
          </a:xfrm>
        </p:grpSpPr>
        <p:sp>
          <p:nvSpPr>
            <p:cNvPr id="39" name="TextBox 39"/>
            <p:cNvSpPr/>
            <p:nvPr/>
          </p:nvSpPr>
          <p:spPr>
            <a:xfrm>
              <a:off x="990219" y="53330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每组内层大括号先占一行；写了多少，就保留多少，其余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66" name="Line 6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50322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8" name="Line 68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224528" cy="1062799"/>
            <a:chOff x="826008" y="814388"/>
            <a:chExt cx="4224528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初始化定起点，赋值改现值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960042" cy="733806"/>
            <a:chOff x="990219" y="2037398"/>
            <a:chExt cx="7960042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960042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初始值只说明刚开始的状态。有人坐下以后，座位记录还需要改变。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现在让第2排第3列有人：它的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是[1][2]，要把这一格改成1。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15568" y="2905601"/>
            <a:ext cx="4720923" cy="2390299"/>
            <a:chOff x="1115568" y="2905601"/>
            <a:chExt cx="4720923" cy="2390299"/>
          </a:xfrm>
        </p:grpSpPr>
        <p:sp>
          <p:nvSpPr>
            <p:cNvPr id="7" name="TextBox 7"/>
            <p:cNvSpPr/>
            <p:nvPr/>
          </p:nvSpPr>
          <p:spPr>
            <a:xfrm>
              <a:off x="1132713" y="2905601"/>
              <a:ext cx="470377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定义时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：建立数组并给出起始值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79576" y="3384709"/>
              <a:ext cx="3411695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seat[2][3] = {0};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20109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0777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445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15568" y="43653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714500" y="4191000"/>
              <a:ext cx="1066800" cy="552450"/>
              <a:chOff x="1714500" y="4191000"/>
              <a:chExt cx="1066800" cy="5524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7145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1595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781300" y="4191000"/>
              <a:ext cx="1066800" cy="552450"/>
              <a:chOff x="2781300" y="4191000"/>
              <a:chExt cx="1066800" cy="5524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7813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32263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848100" y="4191000"/>
              <a:ext cx="1066800" cy="552450"/>
              <a:chOff x="3848100" y="4191000"/>
              <a:chExt cx="1066800" cy="552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8481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2931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22" name="TextBox 22"/>
            <p:cNvSpPr/>
            <p:nvPr/>
          </p:nvSpPr>
          <p:spPr>
            <a:xfrm>
              <a:off x="1115568" y="49177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714500" y="4743450"/>
              <a:ext cx="1066800" cy="552450"/>
              <a:chOff x="1714500" y="4743450"/>
              <a:chExt cx="1066800" cy="5524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7145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21595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781300" y="4743450"/>
              <a:ext cx="1066800" cy="552450"/>
              <a:chOff x="2781300" y="4743450"/>
              <a:chExt cx="1066800" cy="5524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7813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32263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48100" y="4743450"/>
              <a:ext cx="1066800" cy="552450"/>
              <a:chOff x="3848100" y="4743450"/>
              <a:chExt cx="1066800" cy="5524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481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2931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6609588" y="2905601"/>
            <a:ext cx="3925062" cy="2390299"/>
            <a:chOff x="6609588" y="2905601"/>
            <a:chExt cx="3925062" cy="2390299"/>
          </a:xfrm>
        </p:grpSpPr>
        <p:sp>
          <p:nvSpPr>
            <p:cNvPr id="33" name="TextBox 33"/>
            <p:cNvSpPr/>
            <p:nvPr/>
          </p:nvSpPr>
          <p:spPr>
            <a:xfrm>
              <a:off x="6609588" y="2905601"/>
              <a:ext cx="38821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定义后赋值：修改已有元素的值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799326" y="3384709"/>
              <a:ext cx="244323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seat[1][2] = 1;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76306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6974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7642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6735318" y="43653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7334250" y="4191000"/>
              <a:ext cx="1066800" cy="552450"/>
              <a:chOff x="7334250" y="4191000"/>
              <a:chExt cx="1066800" cy="55245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73342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TextBox 40"/>
              <p:cNvSpPr/>
              <p:nvPr/>
            </p:nvSpPr>
            <p:spPr>
              <a:xfrm>
                <a:off x="77792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8401050" y="4191000"/>
              <a:ext cx="1066800" cy="552450"/>
              <a:chOff x="8401050" y="4191000"/>
              <a:chExt cx="1066800" cy="5524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84010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" name="TextBox 43"/>
              <p:cNvSpPr/>
              <p:nvPr/>
            </p:nvSpPr>
            <p:spPr>
              <a:xfrm>
                <a:off x="88460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9467850" y="4191000"/>
              <a:ext cx="1066800" cy="552450"/>
              <a:chOff x="9467850" y="4191000"/>
              <a:chExt cx="1066800" cy="55245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94678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" name="TextBox 46"/>
              <p:cNvSpPr/>
              <p:nvPr/>
            </p:nvSpPr>
            <p:spPr>
              <a:xfrm>
                <a:off x="99128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48" name="TextBox 48"/>
            <p:cNvSpPr/>
            <p:nvPr/>
          </p:nvSpPr>
          <p:spPr>
            <a:xfrm>
              <a:off x="6735318" y="49177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7334250" y="4743450"/>
              <a:ext cx="1066800" cy="552450"/>
              <a:chOff x="7334250" y="4743450"/>
              <a:chExt cx="1066800" cy="5524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733425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77792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401050" y="4743450"/>
              <a:ext cx="1066800" cy="552450"/>
              <a:chOff x="8401050" y="4743450"/>
              <a:chExt cx="1066800" cy="5524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40105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8460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9467850" y="4743450"/>
              <a:ext cx="1066800" cy="552450"/>
              <a:chOff x="9467850" y="4743450"/>
              <a:chExt cx="1066800" cy="55245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9467850" y="4743450"/>
                <a:ext cx="1066800" cy="5524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99128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60" name="Group 60"/>
          <p:cNvGrpSpPr/>
          <p:nvPr/>
        </p:nvGrpSpPr>
        <p:grpSpPr>
          <a:xfrm>
            <a:off x="990219" y="5409248"/>
            <a:ext cx="8751284" cy="733806"/>
            <a:chOff x="990219" y="5409248"/>
            <a:chExt cx="8751284" cy="733806"/>
          </a:xfrm>
        </p:grpSpPr>
        <p:sp>
          <p:nvSpPr>
            <p:cNvPr id="59" name="TextBox 59"/>
            <p:cNvSpPr/>
            <p:nvPr/>
          </p:nvSpPr>
          <p:spPr>
            <a:xfrm>
              <a:off x="990219" y="5409248"/>
              <a:ext cx="8751284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两条语句按顺序执行：先全部为0，再把指定位置改成1。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右侧没有重新定义数组，也没有修改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；变化的是一个元素的值。</a:t>
              </a:r>
            </a:p>
          </p:txBody>
        </p:sp>
      </p:grpSp>
      <p:sp>
        <p:nvSpPr>
          <p:cNvPr id="100" name="Line 10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1" name="Line 101"/>
          <p:cNvSpPr/>
          <p:nvPr/>
        </p:nvSpPr>
        <p:spPr>
          <a:xfrm>
            <a:off x="1055751" y="33942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02" name="Line 102"/>
          <p:cNvSpPr/>
          <p:nvPr/>
        </p:nvSpPr>
        <p:spPr>
          <a:xfrm>
            <a:off x="6675501" y="33942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03" name="Line 103"/>
          <p:cNvSpPr/>
          <p:nvPr/>
        </p:nvSpPr>
        <p:spPr>
          <a:xfrm>
            <a:off x="838200" y="27537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怎样读取和修改指定位置的元素？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817804" cy="724281"/>
            <a:chOff x="990219" y="2027872"/>
            <a:chExt cx="681780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81780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改用数字表int a[3][4] = {0};：3行4列，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全为0。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执行a[1][2] = 7;，表示把整数7写入行1、列2的位置。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15543" y="2946082"/>
            <a:ext cx="9266015" cy="2111693"/>
            <a:chOff x="915543" y="2946082"/>
            <a:chExt cx="9266015" cy="2111693"/>
          </a:xfrm>
        </p:grpSpPr>
        <p:sp>
          <p:nvSpPr>
            <p:cNvPr id="7" name="TextBox 7"/>
            <p:cNvSpPr/>
            <p:nvPr/>
          </p:nvSpPr>
          <p:spPr>
            <a:xfrm>
              <a:off x="18204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8872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954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0208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4794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070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15543" y="4660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524000" y="3286125"/>
              <a:ext cx="1066800" cy="590550"/>
              <a:chOff x="1524000" y="3286125"/>
              <a:chExt cx="1066800" cy="5905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5240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690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590800" y="3286125"/>
              <a:ext cx="1066800" cy="590550"/>
              <a:chOff x="2590800" y="3286125"/>
              <a:chExt cx="1066800" cy="5905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5908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358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657600" y="3286125"/>
              <a:ext cx="1066800" cy="590550"/>
              <a:chOff x="3657600" y="3286125"/>
              <a:chExt cx="1066800" cy="5905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6576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1026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724400" y="3286125"/>
              <a:ext cx="1066800" cy="590550"/>
              <a:chOff x="4724400" y="3286125"/>
              <a:chExt cx="1066800" cy="5905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7244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1694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24000" y="3876675"/>
              <a:ext cx="1066800" cy="590550"/>
              <a:chOff x="1524000" y="3876675"/>
              <a:chExt cx="1066800" cy="5905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5240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690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90800" y="3876675"/>
              <a:ext cx="1066800" cy="590550"/>
              <a:chOff x="2590800" y="3876675"/>
              <a:chExt cx="1066800" cy="5905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5908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358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657600" y="3876675"/>
              <a:ext cx="1066800" cy="590550"/>
              <a:chOff x="3657600" y="3876675"/>
              <a:chExt cx="1066800" cy="5905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657600" y="3876675"/>
                <a:ext cx="1066800" cy="5905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026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724400" y="3876675"/>
              <a:ext cx="1066800" cy="590550"/>
              <a:chOff x="4724400" y="3876675"/>
              <a:chExt cx="1066800" cy="5905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7244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1694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524000" y="4467225"/>
              <a:ext cx="1066800" cy="590550"/>
              <a:chOff x="1524000" y="4467225"/>
              <a:chExt cx="1066800" cy="5905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5240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690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590800" y="4467225"/>
              <a:ext cx="1066800" cy="590550"/>
              <a:chOff x="2590800" y="4467225"/>
              <a:chExt cx="1066800" cy="5905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5908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358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657600" y="4467225"/>
              <a:ext cx="1066800" cy="590550"/>
              <a:chOff x="3657600" y="4467225"/>
              <a:chExt cx="1066800" cy="5905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6576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1026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724400" y="4467225"/>
              <a:ext cx="1066800" cy="590550"/>
              <a:chOff x="4724400" y="4467225"/>
              <a:chExt cx="1066800" cy="5905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7244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1694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705219" y="3161348"/>
              <a:ext cx="3476339" cy="1295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[1][2]：找位置。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7：这个位置的数据。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只改这一格，其他格子不变。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7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写进去是赋值。想知道这一格现在是多少，就读取它。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收到新输入时，也能替换旧值。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51941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读取与写入，谁会改变数组里的值？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06495" cy="381381"/>
            <a:chOff x="990219" y="2027872"/>
            <a:chExt cx="700649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064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每个例子都从a[1][2]当前保存7开始，三个例子互不接续。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36701" y="2813209"/>
            <a:ext cx="7897558" cy="425386"/>
            <a:chOff x="1036701" y="2813209"/>
            <a:chExt cx="7897558" cy="425386"/>
          </a:xfrm>
        </p:grpSpPr>
        <p:sp>
          <p:nvSpPr>
            <p:cNvPr id="7" name="TextBox 7"/>
            <p:cNvSpPr txBox="1"/>
            <p:nvPr/>
          </p:nvSpPr>
          <p:spPr>
            <a:xfrm>
              <a:off x="1036701" y="2813209"/>
              <a:ext cx="195901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a[1][2] = 9;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895213" y="2829401"/>
              <a:ext cx="303904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写入：原来的7被9替换。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3622834"/>
            <a:ext cx="8492085" cy="425386"/>
            <a:chOff x="1036701" y="3622834"/>
            <a:chExt cx="8492085" cy="425386"/>
          </a:xfrm>
        </p:grpSpPr>
        <p:sp>
          <p:nvSpPr>
            <p:cNvPr id="10" name="TextBox 10"/>
            <p:cNvSpPr txBox="1"/>
            <p:nvPr/>
          </p:nvSpPr>
          <p:spPr>
            <a:xfrm>
              <a:off x="1036701" y="3622834"/>
              <a:ext cx="2604648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a[1][2];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895213" y="3639026"/>
              <a:ext cx="36335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读取：输出7，数组中仍是7。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701" y="4432459"/>
            <a:ext cx="7625620" cy="425386"/>
            <a:chOff x="1036701" y="4432459"/>
            <a:chExt cx="7625620" cy="425386"/>
          </a:xfrm>
        </p:grpSpPr>
        <p:sp>
          <p:nvSpPr>
            <p:cNvPr id="13" name="TextBox 13"/>
            <p:cNvSpPr txBox="1"/>
            <p:nvPr/>
          </p:nvSpPr>
          <p:spPr>
            <a:xfrm>
              <a:off x="1036701" y="4432459"/>
              <a:ext cx="244323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cin &gt;&gt; a[1][2];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895213" y="4448651"/>
              <a:ext cx="276710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输入9：这一格改成9。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5586317" cy="733806"/>
            <a:chOff x="990219" y="5333048"/>
            <a:chExt cx="5586317" cy="733806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5586317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等号右边先算出值，再写进左边指定的位置。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输出不会自动清空数据；重新写入会替换旧值。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912876" y="28227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2876" y="3632359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876" y="444198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476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25555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程序最后输出什么？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55774" cy="381381"/>
            <a:chOff x="990219" y="2027872"/>
            <a:chExt cx="695577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a是已经全0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的3行4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组。下面四条语句依次执行。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32332" y="2916555"/>
            <a:ext cx="4374928" cy="1668018"/>
            <a:chOff x="1132332" y="2916555"/>
            <a:chExt cx="4374928" cy="1668018"/>
          </a:xfrm>
        </p:grpSpPr>
        <p:sp>
          <p:nvSpPr>
            <p:cNvPr id="7" name="TextBox 7"/>
            <p:cNvSpPr/>
            <p:nvPr/>
          </p:nvSpPr>
          <p:spPr>
            <a:xfrm>
              <a:off x="1132332" y="2916555"/>
              <a:ext cx="4374928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a[1][2] = 7;</a:t>
              </a:r>
              <a:br/>
              <a:r>
                <a:rPr lang="en-US" sz="21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 = a[1][2];</a:t>
              </a:r>
              <a:br/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a[1][2]++;</a:t>
              </a:r>
              <a:br/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x &lt;&lt; " " &lt;&lt; a[1][2];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467219" y="2980372"/>
            <a:ext cx="3357182" cy="1610106"/>
            <a:chOff x="7467219" y="2980372"/>
            <a:chExt cx="3357182" cy="1610106"/>
          </a:xfrm>
        </p:grpSpPr>
        <p:sp>
          <p:nvSpPr>
            <p:cNvPr id="12" name="TextBox 12"/>
            <p:cNvSpPr/>
            <p:nvPr/>
          </p:nvSpPr>
          <p:spPr>
            <a:xfrm>
              <a:off x="7467219" y="2980372"/>
              <a:ext cx="3357182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输出：7 8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x拿到的是当时的7。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数组那格后来加到8，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x仍是7，不会跟着变。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333048"/>
            <a:ext cx="6522113" cy="381381"/>
            <a:chOff x="990219" y="5333048"/>
            <a:chExt cx="6522113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333048"/>
              <a:ext cx="65221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先记下旧值，再更新指定位置。其余数组元素仍然是0。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1008507" y="2926080"/>
            <a:ext cx="9525" cy="1558290"/>
          </a:xfrm>
          <a:custGeom>
            <a:avLst/>
            <a:gdLst/>
            <a:ahLst/>
            <a:cxnLst/>
            <a:rect l="l" t="t" r="r" b="b"/>
            <a:pathLst>
              <a:path w="9525" h="1558290">
                <a:moveTo>
                  <a:pt x="0" y="0"/>
                </a:moveTo>
                <a:lnTo>
                  <a:pt x="0" y="15582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9122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60718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怎样用循环读入12个数？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610070" cy="724281"/>
            <a:chOff x="990219" y="2027872"/>
            <a:chExt cx="7610070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610070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数字表有3行4列，现在要按行读入12个整数。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每次都写cin &gt;&gt; a[某行][某列]，就要写12次；表更大怎么办？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2980372"/>
            <a:ext cx="9311688" cy="1610106"/>
            <a:chOff x="1037844" y="2980372"/>
            <a:chExt cx="9311688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989898"/>
              <a:ext cx="4206812" cy="1524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// 固定第0行，逐列读入</a:t>
              </a:r>
              <a:br/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4; j++)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a[0][j];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086219" y="2980372"/>
              <a:ext cx="3263313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这段代码只处理第0行。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若把固定的0换成行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再让i从0、1、2依次变化，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就能处理每一行。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把第0行的4格读完，还得接着读第1行。里面的循环管一行，外面再加一层循环来换行。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4019" y="3380422"/>
            <a:ext cx="9525" cy="1040130"/>
          </a:xfrm>
          <a:custGeom>
            <a:avLst/>
            <a:gdLst/>
            <a:ahLst/>
            <a:cxnLst/>
            <a:rect l="l" t="t" r="r" b="b"/>
            <a:pathLst>
              <a:path w="9525" h="1040130">
                <a:moveTo>
                  <a:pt x="0" y="0"/>
                </a:moveTo>
                <a:lnTo>
                  <a:pt x="0" y="1040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803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7864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外层换行，内层逐列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270242" cy="381381"/>
            <a:chOff x="990219" y="2027872"/>
            <a:chExt cx="727024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270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数组a有3行4列。按第0行、第1行、第2行的顺序读取12个数。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9838" y="2753201"/>
            <a:ext cx="4956143" cy="1805750"/>
            <a:chOff x="989838" y="2753201"/>
            <a:chExt cx="4956143" cy="1805750"/>
          </a:xfrm>
        </p:grpSpPr>
        <p:sp>
          <p:nvSpPr>
            <p:cNvPr id="7" name="TextBox 7"/>
            <p:cNvSpPr/>
            <p:nvPr/>
          </p:nvSpPr>
          <p:spPr>
            <a:xfrm>
              <a:off x="989838" y="2753201"/>
              <a:ext cx="4956143" cy="1805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3;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4; j++)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a[i][j];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19975" y="2845594"/>
            <a:ext cx="2938701" cy="1300162"/>
            <a:chOff x="7419975" y="2845594"/>
            <a:chExt cx="2938701" cy="1300162"/>
          </a:xfrm>
        </p:grpSpPr>
        <p:sp>
          <p:nvSpPr>
            <p:cNvPr id="13" name="TextBox 13"/>
            <p:cNvSpPr/>
            <p:nvPr/>
          </p:nvSpPr>
          <p:spPr>
            <a:xfrm>
              <a:off x="7419975" y="2845594"/>
              <a:ext cx="2938701" cy="1300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i=0：j依次为0、1、2、3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i=1：j重新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i=2：j又从0开始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5" name="TextBox 15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第0行读完，j到4，内层循环停下。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i变成1，j又从0开始，下一次读第1行第0列。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866013" y="2762726"/>
            <a:ext cx="9525" cy="1698498"/>
          </a:xfrm>
          <a:custGeom>
            <a:avLst/>
            <a:gdLst/>
            <a:ahLst/>
            <a:cxnLst/>
            <a:rect l="l" t="t" r="r" b="b"/>
            <a:pathLst>
              <a:path w="9525" h="1698498">
                <a:moveTo>
                  <a:pt x="0" y="0"/>
                </a:moveTo>
                <a:lnTo>
                  <a:pt x="0" y="1698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9006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5254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逐步跟踪循环：读完一行后会发生什么？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559350" cy="724281"/>
            <a:chOff x="990219" y="2027872"/>
            <a:chExt cx="7559350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559350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用2行3列的小表追踪，输入依次是10 20 30 40 50 60。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按行输入的循环范围改为i &lt; 2、j &lt; 3；每读一个数就写一格。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10793" y="2946082"/>
            <a:ext cx="9727871" cy="1711643"/>
            <a:chOff x="1010793" y="2946082"/>
            <a:chExt cx="9727871" cy="1711643"/>
          </a:xfrm>
        </p:grpSpPr>
        <p:sp>
          <p:nvSpPr>
            <p:cNvPr id="7" name="TextBox 7"/>
            <p:cNvSpPr/>
            <p:nvPr/>
          </p:nvSpPr>
          <p:spPr>
            <a:xfrm>
              <a:off x="2049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3825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716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10793" y="35271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42129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619250" y="3286125"/>
              <a:ext cx="1333500" cy="685800"/>
              <a:chOff x="1619250" y="3286125"/>
              <a:chExt cx="1333500" cy="6858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619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19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952750" y="3286125"/>
              <a:ext cx="1333500" cy="685800"/>
              <a:chOff x="2952750" y="3286125"/>
              <a:chExt cx="1333500" cy="6858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9527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4533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86250" y="3286125"/>
              <a:ext cx="1333500" cy="685800"/>
              <a:chOff x="4286250" y="3286125"/>
              <a:chExt cx="1333500" cy="6858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286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4786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30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16192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29527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2862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6990969" y="3123248"/>
              <a:ext cx="374769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i=0保持不变。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j=0、1、2，读入10、20、30。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j变成3，内层条件不成立。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90219" y="3286125"/>
            <a:ext cx="4629531" cy="2618803"/>
            <a:chOff x="990219" y="3286125"/>
            <a:chExt cx="4629531" cy="2618803"/>
          </a:xfrm>
        </p:grpSpPr>
        <p:grpSp>
          <p:nvGrpSpPr>
            <p:cNvPr id="28" name="Group 28"/>
            <p:cNvGrpSpPr/>
            <p:nvPr/>
          </p:nvGrpSpPr>
          <p:grpSpPr>
            <a:xfrm>
              <a:off x="1619250" y="3286125"/>
              <a:ext cx="1333500" cy="685800"/>
              <a:chOff x="1619250" y="3286125"/>
              <a:chExt cx="1333500" cy="6858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119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952750" y="3286125"/>
              <a:ext cx="1333500" cy="685800"/>
              <a:chOff x="2952750" y="3286125"/>
              <a:chExt cx="1333500" cy="6858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9527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533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286250" y="3286125"/>
              <a:ext cx="1333500" cy="685800"/>
              <a:chOff x="4286250" y="3286125"/>
              <a:chExt cx="1333500" cy="6858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286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786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619250" y="3971925"/>
              <a:ext cx="1333500" cy="685800"/>
              <a:chOff x="1619250" y="3971925"/>
              <a:chExt cx="1333500" cy="6858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6192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21198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40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952750" y="3971925"/>
              <a:ext cx="1333500" cy="685800"/>
              <a:chOff x="2952750" y="3971925"/>
              <a:chExt cx="1333500" cy="6858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29527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4533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50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4286250" y="3971925"/>
              <a:ext cx="1333500" cy="685800"/>
              <a:chOff x="4286250" y="3971925"/>
              <a:chExt cx="1333500" cy="6858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42862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47868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60</a:t>
                </a:r>
              </a:p>
            </p:txBody>
          </p:sp>
        </p:grpSp>
        <p:sp>
          <p:nvSpPr>
            <p:cNvPr id="44" name="TextBox 44"/>
            <p:cNvSpPr/>
            <p:nvPr/>
          </p:nvSpPr>
          <p:spPr>
            <a:xfrm>
              <a:off x="990219" y="5171122"/>
              <a:ext cx="2999565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i变为1，j重新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依次写入40、50、60。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49131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按行输出数组，换行语句应该放在哪里？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05053" cy="724281"/>
            <a:chOff x="990219" y="2027872"/>
            <a:chExt cx="690505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0505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已读入2行3列的a：第0行是1、2、3，第1行是4、5、6。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目标是输出两行，每行三个数；不是每输出一个数就换行。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951798"/>
            <a:ext cx="4784312" cy="2095881"/>
            <a:chOff x="1037844" y="2951798"/>
            <a:chExt cx="4784312" cy="2095881"/>
          </a:xfrm>
        </p:grpSpPr>
        <p:sp>
          <p:nvSpPr>
            <p:cNvPr id="7" name="TextBox 7"/>
            <p:cNvSpPr/>
            <p:nvPr/>
          </p:nvSpPr>
          <p:spPr>
            <a:xfrm>
              <a:off x="1037844" y="2951798"/>
              <a:ext cx="4784312" cy="20958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a[i][j] &lt;&lt; " ";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"\n";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941945" y="2995612"/>
            <a:ext cx="1264920" cy="1316355"/>
            <a:chOff x="7941945" y="2995612"/>
            <a:chExt cx="1264920" cy="1316355"/>
          </a:xfrm>
        </p:grpSpPr>
        <p:sp>
          <p:nvSpPr>
            <p:cNvPr id="14" name="TextBox 14"/>
            <p:cNvSpPr/>
            <p:nvPr/>
          </p:nvSpPr>
          <p:spPr>
            <a:xfrm>
              <a:off x="7941945" y="2995612"/>
              <a:ext cx="1264920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输出结果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7721656" cy="733806"/>
            <a:chOff x="990219" y="5333048"/>
            <a:chExt cx="7721656" cy="733806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77216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换行在内层循环外、外层循环内：每一行恰好换一次行。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若放进内层，会输出6行；两层都结束才换行，则6个数挤在一行。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914019" y="2961322"/>
            <a:ext cx="9525" cy="1992630"/>
          </a:xfrm>
          <a:custGeom>
            <a:avLst/>
            <a:gdLst/>
            <a:ahLst/>
            <a:cxnLst/>
            <a:rect l="l" t="t" r="r" b="b"/>
            <a:pathLst>
              <a:path w="9525" h="1992630">
                <a:moveTo>
                  <a:pt x="0" y="0"/>
                </a:moveTo>
                <a:lnTo>
                  <a:pt x="0" y="19926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12"/>
          <p:cNvSpPr/>
          <p:nvPr/>
        </p:nvSpPr>
        <p:spPr>
          <a:xfrm>
            <a:off x="838200" y="51470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7733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课堂练习：读入二维数组，输出表格并求和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8231398" cy="724281"/>
            <a:chOff x="990219" y="2027872"/>
            <a:chExt cx="8231398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8231398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输入恰好6个整数，按行填入2行3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组a；每个数在-100到100之间。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输出前两行还原这张表，第3行输出6个元素的总和。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5445" y="3043238"/>
            <a:ext cx="1264920" cy="1354455"/>
            <a:chOff x="1655445" y="3043238"/>
            <a:chExt cx="1264920" cy="1354455"/>
          </a:xfrm>
        </p:grpSpPr>
        <p:sp>
          <p:nvSpPr>
            <p:cNvPr id="7" name="TextBox 7"/>
            <p:cNvSpPr/>
            <p:nvPr/>
          </p:nvSpPr>
          <p:spPr>
            <a:xfrm>
              <a:off x="1655445" y="3043238"/>
              <a:ext cx="1264920" cy="13544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教学输入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56070" y="3043238"/>
            <a:ext cx="1264920" cy="1811655"/>
            <a:chOff x="6656070" y="3043238"/>
            <a:chExt cx="1264920" cy="1811655"/>
          </a:xfrm>
        </p:grpSpPr>
        <p:sp>
          <p:nvSpPr>
            <p:cNvPr id="9" name="TextBox 9"/>
            <p:cNvSpPr/>
            <p:nvPr/>
          </p:nvSpPr>
          <p:spPr>
            <a:xfrm>
              <a:off x="6656070" y="3043238"/>
              <a:ext cx="1264920" cy="18116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333048"/>
            <a:ext cx="7866221" cy="733806"/>
            <a:chOff x="990219" y="5333048"/>
            <a:chExt cx="7866221" cy="733806"/>
          </a:xfrm>
        </p:grpSpPr>
        <p:sp>
          <p:nvSpPr>
            <p:cNvPr id="11" name="TextBox 11"/>
            <p:cNvSpPr/>
            <p:nvPr/>
          </p:nvSpPr>
          <p:spPr>
            <a:xfrm>
              <a:off x="990219" y="5333048"/>
              <a:ext cx="7866221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6个数读进表后，再按行走一遍。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每看到一个数就加进sum，起点是0。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8569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817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第1步：把六个数放进对应的格子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1257300"/>
            <a:chOff x="962025" y="2895600"/>
            <a:chExt cx="10096500" cy="12573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1257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int a[2][3];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0; i &lt; 2; i++)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0; j &lt; 3; j++)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a[i][j];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743325"/>
            <a:chOff x="942975" y="2095500"/>
            <a:chExt cx="10191750" cy="3743325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输入按行给出。前三个数填第0行，后三个数填第1行。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143500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外层选行，内层选列。每读到一个数，就放进当前的 a[i][j]。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两行各走三格，刚好读完六个数。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1219200"/>
          </a:xfrm>
          <a:custGeom>
            <a:avLst/>
            <a:gdLst/>
            <a:ahLst/>
            <a:cxnLst/>
            <a:rect l="l" t="t" r="r" b="b"/>
            <a:pathLst>
              <a:path w="9525" h="1219200">
                <a:moveTo>
                  <a:pt x="0" y="0"/>
                </a:moveTo>
                <a:lnTo>
                  <a:pt x="0" y="12192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第2步：把表格按原来的行列打印出来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2171700"/>
            <a:chOff x="962025" y="2895600"/>
            <a:chExt cx="10096500" cy="21717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0; i &lt; 2; i++)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0; j &lt; 3; j++)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if (j &gt; 0) cout &lt;&lt; ' ';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a[i][j];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'\n';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867150"/>
            <a:chOff x="942975" y="2095500"/>
            <a:chExt cx="10191750" cy="3867150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题目要输出两行、每行三个数。行内留空格，走完一行再换行。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267325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i 固定时，j 走完这一行的三个格子。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空格只放在第二个数之前，行尾就不会多出空格。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2133600"/>
          </a:xfrm>
          <a:custGeom>
            <a:avLst/>
            <a:gdLst/>
            <a:ahLst/>
            <a:cxnLst/>
            <a:rect l="l" t="t" r="r" b="b"/>
            <a:pathLst>
              <a:path w="9525"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第3步：路过每个格子时，把数加进总和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1562100"/>
            <a:chOff x="962025" y="2895600"/>
            <a:chExt cx="10096500" cy="15621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1562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int sum = 0;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0; i &lt; 2; i++)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0; j &lt; 3; j++)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sum += a[i][j];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sum &lt;&lt; '\n';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743325"/>
            <a:chOff x="942975" y="2095500"/>
            <a:chExt cx="10191750" cy="3743325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打印时已经会走遍六个格子。再走一遍也行，顺手累加更省事。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143500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sum 要从 0 开始。每到一格，取出那个格子的值，再加到 sum。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完整程序会把这句累加放进刚才的输出循环，一次走访做两件事。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1524000"/>
          </a:xfrm>
          <a:custGeom>
            <a:avLst/>
            <a:gdLst/>
            <a:ahLst/>
            <a:cxnLst/>
            <a:rect l="l" t="t" r="r" b="b"/>
            <a:pathLst>
              <a:path w="9525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逐个累加数组元素，怎样得到总和21？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814536" cy="724281"/>
            <a:chOff x="990219" y="2027872"/>
            <a:chExt cx="581453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81453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沿用上一页的a：1 2 3 / 4 5 6。sum最初为0。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按行访问，每到一格就执行sum += a[i][j];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90981" y="3143250"/>
            <a:ext cx="9677019" cy="1828800"/>
            <a:chOff x="990981" y="3143250"/>
            <a:chExt cx="9677019" cy="1828800"/>
          </a:xfrm>
        </p:grpSpPr>
        <p:grpSp>
          <p:nvGrpSpPr>
            <p:cNvPr id="9" name="Group 9"/>
            <p:cNvGrpSpPr/>
            <p:nvPr/>
          </p:nvGrpSpPr>
          <p:grpSpPr>
            <a:xfrm>
              <a:off x="2381250" y="3143250"/>
              <a:ext cx="1381125" cy="609600"/>
              <a:chOff x="2381250" y="3143250"/>
              <a:chExt cx="1381125" cy="6096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238125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262880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[0][0]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762375" y="3143250"/>
              <a:ext cx="1381125" cy="609600"/>
              <a:chOff x="3762375" y="3143250"/>
              <a:chExt cx="1381125" cy="6096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76237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00993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[0][1]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143500" y="3143250"/>
              <a:ext cx="1381125" cy="609600"/>
              <a:chOff x="5143500" y="3143250"/>
              <a:chExt cx="1381125" cy="6096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14350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39105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[0][2]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524625" y="3143250"/>
              <a:ext cx="1381125" cy="609600"/>
              <a:chOff x="6524625" y="3143250"/>
              <a:chExt cx="1381125" cy="6096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52462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77218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[1][0]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905750" y="3143250"/>
              <a:ext cx="1381125" cy="609600"/>
              <a:chOff x="7905750" y="3143250"/>
              <a:chExt cx="1381125" cy="6096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90575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15330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[1][1]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9286875" y="3143250"/>
              <a:ext cx="1381125" cy="609600"/>
              <a:chOff x="9286875" y="3143250"/>
              <a:chExt cx="1381125" cy="6096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28687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953443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[1][2]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381250" y="3752850"/>
              <a:ext cx="1381125" cy="609600"/>
              <a:chOff x="2381250" y="3752850"/>
              <a:chExt cx="1381125" cy="6096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38125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98970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762375" y="3752850"/>
              <a:ext cx="1381125" cy="609600"/>
              <a:chOff x="3762375" y="3752850"/>
              <a:chExt cx="1381125" cy="6096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76237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37083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143500" y="3752850"/>
              <a:ext cx="1381125" cy="609600"/>
              <a:chOff x="5143500" y="3752850"/>
              <a:chExt cx="1381125" cy="6096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14350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75195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524625" y="3752850"/>
              <a:ext cx="1381125" cy="609600"/>
              <a:chOff x="6524625" y="3752850"/>
              <a:chExt cx="1381125" cy="6096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52462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713308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7905750" y="3752850"/>
              <a:ext cx="1381125" cy="609600"/>
              <a:chOff x="7905750" y="3752850"/>
              <a:chExt cx="1381125" cy="6096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790575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851420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9286875" y="3752850"/>
              <a:ext cx="1381125" cy="609600"/>
              <a:chOff x="9286875" y="3752850"/>
              <a:chExt cx="1381125" cy="6096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928687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989533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2381250" y="4362450"/>
              <a:ext cx="1381125" cy="609600"/>
              <a:chOff x="2381250" y="4362450"/>
              <a:chExt cx="1381125" cy="6096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238125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2989707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762375" y="4362450"/>
              <a:ext cx="1381125" cy="609600"/>
              <a:chOff x="3762375" y="4362450"/>
              <a:chExt cx="1381125" cy="6096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76237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370832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143500" y="4362450"/>
              <a:ext cx="1381125" cy="609600"/>
              <a:chOff x="5143500" y="4362450"/>
              <a:chExt cx="1381125" cy="6096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14350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5751957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6524625" y="4362450"/>
              <a:ext cx="1381125" cy="609600"/>
              <a:chOff x="6524625" y="4362450"/>
              <a:chExt cx="1381125" cy="6096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652462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7060882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7905750" y="4362450"/>
              <a:ext cx="1381125" cy="609600"/>
              <a:chOff x="7905750" y="4362450"/>
              <a:chExt cx="1381125" cy="6096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790575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8442008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15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9286875" y="4362450"/>
              <a:ext cx="1381125" cy="609600"/>
              <a:chOff x="9286875" y="4362450"/>
              <a:chExt cx="1381125" cy="6096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928687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9823132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21</a:t>
                </a:r>
              </a:p>
            </p:txBody>
          </p:sp>
        </p:grpSp>
        <p:sp>
          <p:nvSpPr>
            <p:cNvPr id="61" name="TextBox 61"/>
            <p:cNvSpPr/>
            <p:nvPr/>
          </p:nvSpPr>
          <p:spPr>
            <a:xfrm>
              <a:off x="990981" y="33585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当前下标</a:t>
              </a:r>
            </a:p>
          </p:txBody>
        </p:sp>
        <p:sp>
          <p:nvSpPr>
            <p:cNvPr id="62" name="TextBox 62"/>
            <p:cNvSpPr/>
            <p:nvPr/>
          </p:nvSpPr>
          <p:spPr>
            <a:xfrm>
              <a:off x="990981" y="39681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加入的值</a:t>
              </a:r>
            </a:p>
          </p:txBody>
        </p:sp>
        <p:sp>
          <p:nvSpPr>
            <p:cNvPr id="63" name="TextBox 63"/>
            <p:cNvSpPr/>
            <p:nvPr/>
          </p:nvSpPr>
          <p:spPr>
            <a:xfrm>
              <a:off x="990981" y="4577715"/>
              <a:ext cx="9027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新的sum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90219" y="5333048"/>
            <a:ext cx="7338727" cy="733806"/>
            <a:chOff x="990219" y="5333048"/>
            <a:chExt cx="7338727" cy="733806"/>
          </a:xfrm>
        </p:grpSpPr>
        <p:sp>
          <p:nvSpPr>
            <p:cNvPr id="65" name="TextBox 65"/>
            <p:cNvSpPr/>
            <p:nvPr/>
          </p:nvSpPr>
          <p:spPr>
            <a:xfrm>
              <a:off x="990219" y="5333048"/>
              <a:ext cx="7338727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跨到第1行时，sum已经是6；加上4后变成10。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求总和时，sum只在开始清零一次，不能每换一行就清零。</a:t>
              </a:r>
            </a:p>
          </p:txBody>
        </p:sp>
      </p:grpSp>
      <p:sp>
        <p:nvSpPr>
          <p:cNvPr id="107" name="Line 10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8" name="Line 108"/>
          <p:cNvSpPr/>
          <p:nvPr/>
        </p:nvSpPr>
        <p:spPr>
          <a:xfrm>
            <a:off x="838200" y="28691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9" name="Line 109"/>
          <p:cNvSpPr/>
          <p:nvPr/>
        </p:nvSpPr>
        <p:spPr>
          <a:xfrm>
            <a:off x="838200" y="5151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二维数组练习：完整程序（上）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82790" cy="381381"/>
            <a:chOff x="990219" y="2027872"/>
            <a:chExt cx="7082790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82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本页与下一页代码按顺序连接，组成一个完整的C++17程序。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3356" y="2586990"/>
            <a:ext cx="4949380" cy="3114294"/>
            <a:chOff x="943356" y="2586990"/>
            <a:chExt cx="4949380" cy="3114294"/>
          </a:xfrm>
        </p:grpSpPr>
        <p:sp>
          <p:nvSpPr>
            <p:cNvPr id="7" name="TextBox 7"/>
            <p:cNvSpPr/>
            <p:nvPr/>
          </p:nvSpPr>
          <p:spPr>
            <a:xfrm>
              <a:off x="943356" y="2586990"/>
              <a:ext cx="4949380" cy="3114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</a:p>
            <a:p>
              <a:pPr algn="l">
                <a:lnSpc>
                  <a:spcPts val="2175"/>
                </a:lnSpc>
                <a:spcBef>
                  <a:spcPts val="2175"/>
                </a:spcBef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a[2][3];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cin &gt;&gt; a[i][j];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467600" y="2797969"/>
            <a:ext cx="3344466" cy="1766888"/>
            <a:chOff x="7467600" y="2797969"/>
            <a:chExt cx="3344466" cy="1766888"/>
          </a:xfrm>
        </p:grpSpPr>
        <p:sp>
          <p:nvSpPr>
            <p:cNvPr id="18" name="TextBox 18"/>
            <p:cNvSpPr/>
            <p:nvPr/>
          </p:nvSpPr>
          <p:spPr>
            <a:xfrm>
              <a:off x="7467600" y="2797969"/>
              <a:ext cx="3344466" cy="1766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a有2行3列。</a:t>
              </a:r>
              <a:br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sum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这两层循环读入全部6个数。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每个元素读入后才会被使用。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7156037" cy="366712"/>
            <a:chOff x="990600" y="5855494"/>
            <a:chExt cx="7156037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715603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下一页接着遍历数组，完成输出与求和；main此时还没有结束。</a:t>
              </a:r>
            </a:p>
          </p:txBody>
        </p:sp>
      </p:grpSp>
      <p:sp>
        <p:nvSpPr>
          <p:cNvPr id="22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11"/>
          <p:cNvSpPr/>
          <p:nvPr/>
        </p:nvSpPr>
        <p:spPr>
          <a:xfrm>
            <a:off x="819531" y="2596515"/>
            <a:ext cx="9525" cy="531495"/>
          </a:xfrm>
          <a:custGeom>
            <a:avLst/>
            <a:gdLst/>
            <a:ahLst/>
            <a:cxnLst/>
            <a:rect l="l" t="t" r="r" b="b"/>
            <a:pathLst>
              <a:path w="9525" h="531495">
                <a:moveTo>
                  <a:pt x="0" y="0"/>
                </a:moveTo>
                <a:lnTo>
                  <a:pt x="0" y="5314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12"/>
          <p:cNvSpPr/>
          <p:nvPr/>
        </p:nvSpPr>
        <p:spPr>
          <a:xfrm>
            <a:off x="819531" y="3425190"/>
            <a:ext cx="9525" cy="2188845"/>
          </a:xfrm>
          <a:custGeom>
            <a:avLst/>
            <a:gdLst/>
            <a:ahLst/>
            <a:cxnLst/>
            <a:rect l="l" t="t" r="r" b="b"/>
            <a:pathLst>
              <a:path w="9525" h="2188845">
                <a:moveTo>
                  <a:pt x="0" y="0"/>
                </a:moveTo>
                <a:lnTo>
                  <a:pt x="0" y="21888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二维数组练习：完整程序（下）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39463" cy="381381"/>
            <a:chOff x="990219" y="2027872"/>
            <a:chExt cx="7039463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394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接上一页main中的代码。源码文件：00_matrix_sum.cpp。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3356" y="2529840"/>
            <a:ext cx="4949380" cy="3114294"/>
            <a:chOff x="943356" y="2529840"/>
            <a:chExt cx="4949380" cy="3114294"/>
          </a:xfrm>
        </p:grpSpPr>
        <p:sp>
          <p:nvSpPr>
            <p:cNvPr id="7" name="TextBox 7"/>
            <p:cNvSpPr/>
            <p:nvPr/>
          </p:nvSpPr>
          <p:spPr>
            <a:xfrm>
              <a:off x="943356" y="2529840"/>
              <a:ext cx="4949380" cy="3114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(j &gt; 0) cout &lt;&lt; ' 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cout &lt;&lt; a[i][j];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sum += a[i][j];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sum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63231" y="2806065"/>
            <a:ext cx="3367278" cy="2009394"/>
            <a:chOff x="7563231" y="2806065"/>
            <a:chExt cx="3367278" cy="2009394"/>
          </a:xfrm>
        </p:grpSpPr>
        <p:sp>
          <p:nvSpPr>
            <p:cNvPr id="19" name="TextBox 19"/>
            <p:cNvSpPr/>
            <p:nvPr/>
          </p:nvSpPr>
          <p:spPr>
            <a:xfrm>
              <a:off x="7563231" y="2806065"/>
              <a:ext cx="3367278" cy="2009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同一行的数之间放一个空格。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当前值既用于输出，也加到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每一行结束，输出换行。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两行都完成后，再输出总和。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0600" y="5855494"/>
            <a:ext cx="8054530" cy="366712"/>
            <a:chOff x="990600" y="5855494"/>
            <a:chExt cx="8054530" cy="366712"/>
          </a:xfrm>
        </p:grpSpPr>
        <p:sp>
          <p:nvSpPr>
            <p:cNvPr id="21" name="TextBox 21"/>
            <p:cNvSpPr/>
            <p:nvPr/>
          </p:nvSpPr>
          <p:spPr>
            <a:xfrm>
              <a:off x="990600" y="5855494"/>
              <a:ext cx="805453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输入全0，总和为0；有负数时仍按数值相加。不要把数组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加进sum。</a:t>
              </a:r>
            </a:p>
          </p:txBody>
        </p:sp>
      </p:grpSp>
      <p:sp>
        <p:nvSpPr>
          <p:cNvPr id="23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11"/>
          <p:cNvSpPr/>
          <p:nvPr/>
        </p:nvSpPr>
        <p:spPr>
          <a:xfrm>
            <a:off x="819531" y="2539365"/>
            <a:ext cx="9525" cy="3017520"/>
          </a:xfrm>
          <a:custGeom>
            <a:avLst/>
            <a:gdLst/>
            <a:ahLst/>
            <a:cxnLst/>
            <a:rect l="l" t="t" r="r" b="b"/>
            <a:pathLst>
              <a:path w="9525" h="3017520">
                <a:moveTo>
                  <a:pt x="0" y="0"/>
                </a:moveTo>
                <a:lnTo>
                  <a:pt x="0" y="30175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12"/>
          <p:cNvSpPr/>
          <p:nvPr/>
        </p:nvSpPr>
        <p:spPr>
          <a:xfrm>
            <a:off x="838200" y="5709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下一次访问哪一格？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754624" cy="724281"/>
            <a:chOff x="990219" y="2027872"/>
            <a:chExt cx="775462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75462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仍按行遍历2行3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组，i是行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，j是列下标。</a:t>
              </a:r>
              <a:br>
                <a:rPr dirty="0"/>
              </a:b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已访问(0,0)、(0,1)、(0,2)。下一次访问哪里？总共访问几格？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1293" y="2946082"/>
            <a:ext cx="5037582" cy="1711643"/>
            <a:chOff x="1201293" y="2946082"/>
            <a:chExt cx="5037582" cy="1711643"/>
          </a:xfrm>
        </p:grpSpPr>
        <p:sp>
          <p:nvSpPr>
            <p:cNvPr id="7" name="TextBox 7"/>
            <p:cNvSpPr/>
            <p:nvPr/>
          </p:nvSpPr>
          <p:spPr>
            <a:xfrm>
              <a:off x="231095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78733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26370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201293" y="35271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01293" y="42129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809750" y="3286125"/>
              <a:ext cx="1476375" cy="685800"/>
              <a:chOff x="1809750" y="3286125"/>
              <a:chExt cx="1476375" cy="6858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80975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9189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286125" y="3286125"/>
              <a:ext cx="1476375" cy="685800"/>
              <a:chOff x="3286125" y="3286125"/>
              <a:chExt cx="1476375" cy="6858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3286125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668268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762500" y="3286125"/>
              <a:ext cx="1476375" cy="685800"/>
              <a:chOff x="4762500" y="3286125"/>
              <a:chExt cx="1476375" cy="6858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76250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14464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180975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3286125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76250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1809750" y="3102769"/>
            <a:ext cx="8961180" cy="1554956"/>
            <a:chOff x="1809750" y="3102769"/>
            <a:chExt cx="8961180" cy="1554956"/>
          </a:xfrm>
        </p:grpSpPr>
        <p:grpSp>
          <p:nvGrpSpPr>
            <p:cNvPr id="27" name="Group 27"/>
            <p:cNvGrpSpPr/>
            <p:nvPr/>
          </p:nvGrpSpPr>
          <p:grpSpPr>
            <a:xfrm>
              <a:off x="1809750" y="3286125"/>
              <a:ext cx="1476375" cy="685800"/>
              <a:chOff x="1809750" y="3286125"/>
              <a:chExt cx="1476375" cy="6858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80975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19189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286125" y="3286125"/>
              <a:ext cx="1476375" cy="685800"/>
              <a:chOff x="3286125" y="3286125"/>
              <a:chExt cx="1476375" cy="6858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286125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668268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4762500" y="3286125"/>
              <a:ext cx="1476375" cy="685800"/>
              <a:chOff x="4762500" y="3286125"/>
              <a:chExt cx="1476375" cy="6858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476250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14464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809750" y="3971925"/>
              <a:ext cx="1476375" cy="685800"/>
              <a:chOff x="1809750" y="3971925"/>
              <a:chExt cx="1476375" cy="6858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809750" y="3971925"/>
                <a:ext cx="1476375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191893" y="42009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下一格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3286125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476250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9" name="TextBox 39"/>
            <p:cNvSpPr/>
            <p:nvPr/>
          </p:nvSpPr>
          <p:spPr>
            <a:xfrm>
              <a:off x="7515225" y="3102769"/>
              <a:ext cx="3255705" cy="12239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下一次是(1,0)。</a:t>
              </a:r>
              <a:br>
                <a:rPr dirty="0"/>
              </a:b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不是(0,3)，也不是(1,3)。</a:t>
              </a:r>
              <a:br>
                <a:rPr dirty="0"/>
              </a:b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每行3格，共2行，访问6格。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0219" y="5330571"/>
            <a:ext cx="10277856" cy="381381"/>
            <a:chOff x="990219" y="5330571"/>
            <a:chExt cx="10277856" cy="381381"/>
          </a:xfrm>
        </p:grpSpPr>
        <p:sp>
          <p:nvSpPr>
            <p:cNvPr id="41" name="TextBox 41"/>
            <p:cNvSpPr/>
            <p:nvPr/>
          </p:nvSpPr>
          <p:spPr>
            <a:xfrm>
              <a:off x="990219" y="53305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换到下一行时，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列号要回到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。否则就像从上一排末尾接着走，会漏掉新一排的开头。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49941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1" name="Line 71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把3行5列的元素全部设为1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74263" cy="724281"/>
            <a:chOff x="990219" y="2027872"/>
            <a:chExt cx="667426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7426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已有一个3行5列的int数组a。补齐三处，让每格都得到1。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本页不用输出，写出赋值过程就行。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2937034"/>
            <a:ext cx="5671426" cy="2025586"/>
            <a:chOff x="1036701" y="2937034"/>
            <a:chExt cx="5671426" cy="2025586"/>
          </a:xfrm>
        </p:grpSpPr>
        <p:sp>
          <p:nvSpPr>
            <p:cNvPr id="7" name="TextBox 7"/>
            <p:cNvSpPr txBox="1"/>
            <p:nvPr/>
          </p:nvSpPr>
          <p:spPr>
            <a:xfrm>
              <a:off x="1036701" y="2937034"/>
              <a:ext cx="502578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___; i++)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701" y="3337084"/>
              <a:ext cx="567142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___; j++) {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6701" y="3737134"/>
              <a:ext cx="426758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       __________________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701" y="4137184"/>
              <a:ext cx="829145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6701" y="4537234"/>
              <a:ext cx="183507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05725" y="3045619"/>
            <a:ext cx="2735818" cy="1681162"/>
            <a:chOff x="7705725" y="3045619"/>
            <a:chExt cx="2735818" cy="1681162"/>
          </a:xfrm>
        </p:grpSpPr>
        <p:sp>
          <p:nvSpPr>
            <p:cNvPr id="13" name="TextBox 13"/>
            <p:cNvSpPr/>
            <p:nvPr/>
          </p:nvSpPr>
          <p:spPr>
            <a:xfrm>
              <a:off x="7705725" y="3045619"/>
              <a:ext cx="2735818" cy="168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第一处：3，控制3行。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第二处：5，控制5列。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第三处：a[i][j] = 1;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总共执行15次赋值。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333048"/>
            <a:ext cx="8155317" cy="381381"/>
            <a:chOff x="990219" y="5333048"/>
            <a:chExt cx="8155317" cy="381381"/>
          </a:xfrm>
        </p:grpSpPr>
        <p:sp>
          <p:nvSpPr>
            <p:cNvPr id="15" name="TextBox 15"/>
            <p:cNvSpPr/>
            <p:nvPr/>
          </p:nvSpPr>
          <p:spPr>
            <a:xfrm>
              <a:off x="990219" y="5333048"/>
              <a:ext cx="8155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{1}不能把全部元素设为1。循环里给每个元素赋1，才是这次的目标。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912876" y="2946559"/>
            <a:ext cx="9525" cy="713232"/>
          </a:xfrm>
          <a:custGeom>
            <a:avLst/>
            <a:gdLst/>
            <a:ahLst/>
            <a:cxnLst/>
            <a:rect l="l" t="t" r="r" b="b"/>
            <a:pathLst>
              <a:path w="9525" h="713232">
                <a:moveTo>
                  <a:pt x="0" y="0"/>
                </a:moveTo>
                <a:lnTo>
                  <a:pt x="0" y="7132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912876" y="4146709"/>
            <a:ext cx="9525" cy="713232"/>
          </a:xfrm>
          <a:custGeom>
            <a:avLst/>
            <a:gdLst/>
            <a:ahLst/>
            <a:cxnLst/>
            <a:rect l="l" t="t" r="r" b="b"/>
            <a:pathLst>
              <a:path w="9525" h="713232">
                <a:moveTo>
                  <a:pt x="0" y="0"/>
                </a:moveTo>
                <a:lnTo>
                  <a:pt x="0" y="7132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1000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7660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跟踪循环，求出数组元素的值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29056" y="2186940"/>
            <a:ext cx="8809863" cy="1508189"/>
            <a:chOff x="829056" y="2186940"/>
            <a:chExt cx="8809863" cy="1508189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869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a[2][3];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9174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i = 0; i &lt; 2; i++)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796540"/>
              <a:ext cx="41497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j = 0; j &lt; 3; j++)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1013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a[i][j] = 10 * i + j;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05219" y="2265998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请画出这张2行3列的表。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05219" y="2789872"/>
              <a:ext cx="23430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a[1][2]保存多少？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05219" y="3313748"/>
              <a:ext cx="23430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a[2][0]能访问吗？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4399598"/>
            <a:ext cx="6121420" cy="810005"/>
            <a:chOff x="828294" y="4399598"/>
            <a:chExt cx="6121420" cy="810005"/>
          </a:xfrm>
        </p:grpSpPr>
        <p:sp>
          <p:nvSpPr>
            <p:cNvPr id="15" name="TextBox 15"/>
            <p:cNvSpPr/>
            <p:nvPr/>
          </p:nvSpPr>
          <p:spPr>
            <a:xfrm>
              <a:off x="828294" y="4399598"/>
              <a:ext cx="47581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第0行：0、1、2。第1行：10、11、12。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8294" y="4828222"/>
              <a:ext cx="61214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a[1][2]是12：取行1，再取列2，代入表达式即可。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294" y="5606796"/>
            <a:ext cx="10458831" cy="704088"/>
            <a:chOff x="828294" y="5606796"/>
            <a:chExt cx="10458831" cy="704088"/>
          </a:xfrm>
        </p:grpSpPr>
        <p:sp>
          <p:nvSpPr>
            <p:cNvPr id="18" name="TextBox 18"/>
            <p:cNvSpPr/>
            <p:nvPr/>
          </p:nvSpPr>
          <p:spPr>
            <a:xfrm>
              <a:off x="828294" y="560679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a[2][0]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越界：第一维只能取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两个下标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必须分别合法。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29056" y="595884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先分清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和循环顺序，再处理更复杂的任务。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705231" y="2196465"/>
            <a:ext cx="9525" cy="1169670"/>
          </a:xfrm>
          <a:custGeom>
            <a:avLst/>
            <a:gdLst/>
            <a:ahLst/>
            <a:cxnLst/>
            <a:rect l="l" t="t" r="r" b="b"/>
            <a:pathLst>
              <a:path w="9525" h="1169670">
                <a:moveTo>
                  <a:pt x="0" y="0"/>
                </a:moveTo>
                <a:lnTo>
                  <a:pt x="0" y="1169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3990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3524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按列访问会输出什么？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410527" cy="724281"/>
            <a:chOff x="990219" y="2027872"/>
            <a:chExt cx="641052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41052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本题改用两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字：1 2 3 / 4 5 6，斜线表示换行。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这次先固定列j，再让行i变化。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仍写a[i][j]。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90600" y="2850832"/>
            <a:ext cx="9772650" cy="1502093"/>
            <a:chOff x="990600" y="2850832"/>
            <a:chExt cx="9772650" cy="1502093"/>
          </a:xfrm>
        </p:grpSpPr>
        <p:sp>
          <p:nvSpPr>
            <p:cNvPr id="7" name="TextBox 7"/>
            <p:cNvSpPr/>
            <p:nvPr/>
          </p:nvSpPr>
          <p:spPr>
            <a:xfrm>
              <a:off x="990600" y="2874169"/>
              <a:ext cx="4334161" cy="1128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a[i][j] &lt;&lt; " ";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64080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68956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073830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440168" y="33794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440168" y="39604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8048625" y="3190875"/>
              <a:ext cx="904875" cy="581025"/>
              <a:chOff x="8048625" y="3190875"/>
              <a:chExt cx="904875" cy="58102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8048625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8412670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8953500" y="3190875"/>
              <a:ext cx="904875" cy="581025"/>
              <a:chOff x="8953500" y="3190875"/>
              <a:chExt cx="904875" cy="5810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8953500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9317546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9858375" y="3190875"/>
              <a:ext cx="904875" cy="581025"/>
              <a:chOff x="9858375" y="3190875"/>
              <a:chExt cx="904875" cy="581025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9858375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10222420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048625" y="3771900"/>
              <a:ext cx="904875" cy="581025"/>
              <a:chOff x="8048625" y="3771900"/>
              <a:chExt cx="904875" cy="581025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8048625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8412670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8953500" y="3771900"/>
              <a:ext cx="904875" cy="581025"/>
              <a:chOff x="8953500" y="3771900"/>
              <a:chExt cx="904875" cy="581025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8953500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9317546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9858375" y="3771900"/>
              <a:ext cx="904875" cy="581025"/>
              <a:chOff x="9858375" y="3771900"/>
              <a:chExt cx="904875" cy="581025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9858375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10222420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4599622"/>
            <a:ext cx="4531328" cy="733806"/>
            <a:chOff x="990219" y="4599622"/>
            <a:chExt cx="4531328" cy="733806"/>
          </a:xfrm>
        </p:grpSpPr>
        <p:sp>
          <p:nvSpPr>
            <p:cNvPr id="34" name="TextBox 34"/>
            <p:cNvSpPr/>
            <p:nvPr/>
          </p:nvSpPr>
          <p:spPr>
            <a:xfrm>
              <a:off x="990219" y="4599622"/>
              <a:ext cx="4531328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输出：1 4 2 5 3 6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每列从上往下读完，再换到右边一列。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0219" y="5685472"/>
            <a:ext cx="7432548" cy="381381"/>
            <a:chOff x="990219" y="5685472"/>
            <a:chExt cx="7432548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68547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循环顺序决定访问顺序；外层不一定必须管行，要看任务要求。</a:t>
              </a:r>
            </a:p>
          </p:txBody>
        </p:sp>
      </p:grpSp>
      <p:sp>
        <p:nvSpPr>
          <p:cNvPr id="60" name="Line 6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1" name="Line 61"/>
          <p:cNvSpPr/>
          <p:nvPr/>
        </p:nvSpPr>
        <p:spPr>
          <a:xfrm>
            <a:off x="866775" y="2883694"/>
            <a:ext cx="9525" cy="1029462"/>
          </a:xfrm>
          <a:custGeom>
            <a:avLst/>
            <a:gdLst/>
            <a:ahLst/>
            <a:cxnLst/>
            <a:rect l="l" t="t" r="r" b="b"/>
            <a:pathLst>
              <a:path w="9525" h="1029462">
                <a:moveTo>
                  <a:pt x="0" y="0"/>
                </a:moveTo>
                <a:lnTo>
                  <a:pt x="0" y="1029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54248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27218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逐行求和时，sum在哪里清零？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516237" cy="724281"/>
            <a:chOff x="990219" y="2027872"/>
            <a:chExt cx="751623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51623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a仍保存1 2 3 / 4 5 6。这次要求输出6、15，两行分别统计。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下面程序会输出什么？怎样改，才能每行从0重新累计？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600" y="2969419"/>
            <a:ext cx="4334161" cy="1985962"/>
            <a:chOff x="990600" y="2969419"/>
            <a:chExt cx="4334161" cy="1985962"/>
          </a:xfrm>
        </p:grpSpPr>
        <p:sp>
          <p:nvSpPr>
            <p:cNvPr id="7" name="TextBox 7"/>
            <p:cNvSpPr/>
            <p:nvPr/>
          </p:nvSpPr>
          <p:spPr>
            <a:xfrm>
              <a:off x="990600" y="2969419"/>
              <a:ext cx="4334161" cy="19859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 {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sum += a[i][j];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sum &lt;&lt; '\n';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91350" y="3121819"/>
            <a:ext cx="4016514" cy="1595438"/>
            <a:chOff x="6991350" y="3121819"/>
            <a:chExt cx="4016514" cy="1595438"/>
          </a:xfrm>
        </p:grpSpPr>
        <p:sp>
          <p:nvSpPr>
            <p:cNvPr id="14" name="TextBox 14"/>
            <p:cNvSpPr/>
            <p:nvPr/>
          </p:nvSpPr>
          <p:spPr>
            <a:xfrm>
              <a:off x="6991350" y="3121819"/>
              <a:ext cx="4016514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原程序输出6、21。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第二行沿用了第一行的6。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把int sum = 0;放入外层循环，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位于内层循环之前，就输出6、15。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8751284" cy="381381"/>
            <a:chOff x="990219" y="5333048"/>
            <a:chExt cx="8751284" cy="381381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位置由“累计哪些数据”决定。求整表总和，与分别求每行和不同。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866775" y="2978944"/>
            <a:ext cx="9525" cy="1886712"/>
          </a:xfrm>
          <a:custGeom>
            <a:avLst/>
            <a:gdLst/>
            <a:ahLst/>
            <a:cxnLst/>
            <a:rect l="l" t="t" r="r" b="b"/>
            <a:pathLst>
              <a:path w="9525" h="1886712">
                <a:moveTo>
                  <a:pt x="0" y="0"/>
                </a:moveTo>
                <a:lnTo>
                  <a:pt x="0" y="188671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12"/>
          <p:cNvSpPr/>
          <p:nvPr/>
        </p:nvSpPr>
        <p:spPr>
          <a:xfrm>
            <a:off x="838200" y="51029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78225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怎样用一个数组保存多个英文单词？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5396"/>
            <a:ext cx="10296906" cy="724281"/>
            <a:chOff x="990219" y="2025396"/>
            <a:chExt cx="1029690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5396"/>
              <a:ext cx="1029690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一个char只能放一个字符。要存abc，需要a、b、c和结束标记\0。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三个名字就分三行来存。图中用abc、bbc、cba演示。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01293" y="2927032"/>
            <a:ext cx="9642919" cy="2168843"/>
            <a:chOff x="1201293" y="2927032"/>
            <a:chExt cx="9642919" cy="2168843"/>
          </a:xfrm>
        </p:grpSpPr>
        <p:sp>
          <p:nvSpPr>
            <p:cNvPr id="7" name="TextBox 7"/>
            <p:cNvSpPr/>
            <p:nvPr/>
          </p:nvSpPr>
          <p:spPr>
            <a:xfrm>
              <a:off x="2206180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473006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739830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006656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01293" y="3469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01293" y="40795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01293" y="46891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809750" y="3267075"/>
              <a:ext cx="1266825" cy="609600"/>
              <a:chOff x="1809750" y="3267075"/>
              <a:chExt cx="1266825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809750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2354770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3076575" y="3267075"/>
              <a:ext cx="1266825" cy="609600"/>
              <a:chOff x="3076575" y="3267075"/>
              <a:chExt cx="1266825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3076575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621596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43400" y="3267075"/>
              <a:ext cx="1266825" cy="609600"/>
              <a:chOff x="4343400" y="3267075"/>
              <a:chExt cx="1266825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43400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888420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610225" y="3267075"/>
              <a:ext cx="1266825" cy="609600"/>
              <a:chOff x="5610225" y="3267075"/>
              <a:chExt cx="1266825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610225" y="32670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077521" y="34331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809750" y="3876675"/>
              <a:ext cx="1266825" cy="609600"/>
              <a:chOff x="1809750" y="3876675"/>
              <a:chExt cx="1266825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809750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354770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076575" y="3876675"/>
              <a:ext cx="1266825" cy="609600"/>
              <a:chOff x="3076575" y="3876675"/>
              <a:chExt cx="1266825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076575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621596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343400" y="3876675"/>
              <a:ext cx="1266825" cy="609600"/>
              <a:chOff x="4343400" y="3876675"/>
              <a:chExt cx="1266825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343400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888420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610225" y="3876675"/>
              <a:ext cx="1266825" cy="609600"/>
              <a:chOff x="5610225" y="3876675"/>
              <a:chExt cx="1266825" cy="6096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610225" y="38766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077521" y="40427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809750" y="4486275"/>
              <a:ext cx="1266825" cy="609600"/>
              <a:chOff x="1809750" y="4486275"/>
              <a:chExt cx="1266825" cy="6096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809750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354770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076575" y="4486275"/>
              <a:ext cx="1266825" cy="609600"/>
              <a:chOff x="3076575" y="4486275"/>
              <a:chExt cx="1266825" cy="6096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3076575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621596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4343400" y="4486275"/>
              <a:ext cx="1266825" cy="609600"/>
              <a:chOff x="4343400" y="4486275"/>
              <a:chExt cx="1266825" cy="6096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4343400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888420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610225" y="4486275"/>
              <a:ext cx="1266825" cy="609600"/>
              <a:chOff x="5610225" y="4486275"/>
              <a:chExt cx="1266825" cy="6096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610225" y="44862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6077521" y="46523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7753350" y="3055144"/>
              <a:ext cx="3090862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char元素存一个字符。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"abc"是字符串写法。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末尾还有一个空字符\0，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用于标记这一串字符结束。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3048"/>
            <a:ext cx="7866221" cy="381381"/>
            <a:chOff x="990219" y="5333048"/>
            <a:chExt cx="7866221" cy="381381"/>
          </a:xfrm>
        </p:grpSpPr>
        <p:sp>
          <p:nvSpPr>
            <p:cNvPr id="52" name="TextBox 52"/>
            <p:cNvSpPr/>
            <p:nvPr/>
          </p:nvSpPr>
          <p:spPr>
            <a:xfrm>
              <a:off x="990219" y="5333048"/>
              <a:ext cx="78662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abc只有3个字母，却占4格：\0标记名字结束。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59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每行预留10个字符，短单词怎样存放？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06495" cy="724281"/>
            <a:chOff x="990219" y="2027872"/>
            <a:chExt cx="700649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0649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 words[][10] = {"abc", "bbc", "cba"};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给出3个字符串，因此有3行；每行有10个char元素。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90600" y="3352800"/>
            <a:ext cx="9915525" cy="2174081"/>
            <a:chOff x="990600" y="3352800"/>
            <a:chExt cx="9915525" cy="2174081"/>
          </a:xfrm>
        </p:grpSpPr>
        <p:grpSp>
          <p:nvGrpSpPr>
            <p:cNvPr id="9" name="Group 9"/>
            <p:cNvGrpSpPr/>
            <p:nvPr/>
          </p:nvGrpSpPr>
          <p:grpSpPr>
            <a:xfrm>
              <a:off x="1285875" y="3352800"/>
              <a:ext cx="962025" cy="723900"/>
              <a:chOff x="1285875" y="3352800"/>
              <a:chExt cx="962025" cy="7239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2858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681829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247900" y="3352800"/>
              <a:ext cx="962025" cy="723900"/>
              <a:chOff x="2247900" y="3352800"/>
              <a:chExt cx="962025" cy="7239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2479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43854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209925" y="3352800"/>
              <a:ext cx="962025" cy="723900"/>
              <a:chOff x="3209925" y="3352800"/>
              <a:chExt cx="962025" cy="7239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20992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3605879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4171950" y="3352800"/>
              <a:ext cx="962025" cy="723900"/>
              <a:chOff x="4171950" y="3352800"/>
              <a:chExt cx="962025" cy="7239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417195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449313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5133975" y="3352800"/>
              <a:ext cx="962025" cy="723900"/>
              <a:chOff x="5133975" y="3352800"/>
              <a:chExt cx="962025" cy="7239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51339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545515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096000" y="3352800"/>
              <a:ext cx="962025" cy="723900"/>
              <a:chOff x="6096000" y="3352800"/>
              <a:chExt cx="962025" cy="7239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960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1718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058025" y="3352800"/>
              <a:ext cx="962025" cy="723900"/>
              <a:chOff x="7058025" y="3352800"/>
              <a:chExt cx="962025" cy="7239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705802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737920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020050" y="3352800"/>
              <a:ext cx="962025" cy="723900"/>
              <a:chOff x="8020050" y="3352800"/>
              <a:chExt cx="962025" cy="7239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02005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34123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982075" y="3352800"/>
              <a:ext cx="962025" cy="723900"/>
              <a:chOff x="8982075" y="3352800"/>
              <a:chExt cx="962025" cy="7239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9820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930325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9944100" y="3352800"/>
              <a:ext cx="962025" cy="723900"/>
              <a:chOff x="9944100" y="3352800"/>
              <a:chExt cx="962025" cy="7239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9441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26528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sp>
          <p:nvSpPr>
            <p:cNvPr id="37" name="TextBox 37"/>
            <p:cNvSpPr/>
            <p:nvPr/>
          </p:nvSpPr>
          <p:spPr>
            <a:xfrm>
              <a:off x="1276350" y="4236244"/>
              <a:ext cx="484031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这里只画words[0]：共10格，下标0到9。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990600" y="4798219"/>
              <a:ext cx="7782520" cy="728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abc后面有字符串结束标记；剩余未写出的char元素也补为0，即\0。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每行最多放9个普通字符和1个结束标记，不是10个普通字符。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0600" y="5826919"/>
            <a:ext cx="7927943" cy="366712"/>
            <a:chOff x="990600" y="5826919"/>
            <a:chExt cx="7927943" cy="366712"/>
          </a:xfrm>
        </p:grpSpPr>
        <p:sp>
          <p:nvSpPr>
            <p:cNvPr id="40" name="TextBox 40"/>
            <p:cNvSpPr/>
            <p:nvPr/>
          </p:nvSpPr>
          <p:spPr>
            <a:xfrm>
              <a:off x="990600" y="5826919"/>
              <a:ext cx="792794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若写char words[3][]，每行有几格没说清，编译器无法接受。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29738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55847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哪些二维数组定义正确？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8132826" cy="762000"/>
            <a:chOff x="990219" y="2027872"/>
            <a:chExt cx="8132826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813282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这题可以多选。先看行列数，再检查初值的类型。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9838" y="2791301"/>
            <a:ext cx="6776298" cy="2196275"/>
            <a:chOff x="989838" y="2791301"/>
            <a:chExt cx="6776298" cy="2196275"/>
          </a:xfrm>
        </p:grpSpPr>
        <p:sp>
          <p:nvSpPr>
            <p:cNvPr id="7" name="TextBox 7"/>
            <p:cNvSpPr txBox="1"/>
            <p:nvPr/>
          </p:nvSpPr>
          <p:spPr>
            <a:xfrm>
              <a:off x="989838" y="2791301"/>
              <a:ext cx="64771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arr1[][10] = {"abc", "bbc", "cba"};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89838" y="3391376"/>
              <a:ext cx="617804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arr2[3][] = {"ab", "bbc", "cba"};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9838" y="3991451"/>
              <a:ext cx="43832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arr3[2][4] = {1.2, 2};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9838" y="4591526"/>
              <a:ext cx="677629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D.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arr4[4][2] = {{1,0}, {1}, {0}, {0,0}};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371148"/>
            <a:ext cx="7533989" cy="743331"/>
            <a:chOff x="990219" y="5371148"/>
            <a:chExt cx="7533989" cy="743331"/>
          </a:xfrm>
        </p:grpSpPr>
        <p:sp>
          <p:nvSpPr>
            <p:cNvPr id="12" name="TextBox 12"/>
            <p:cNvSpPr/>
            <p:nvPr/>
          </p:nvSpPr>
          <p:spPr>
            <a:xfrm>
              <a:off x="990219" y="5371148"/>
              <a:ext cx="7533989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正确：A、D。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B缺少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；C把1.2放入int的花括号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中，发生窄化转换。</a:t>
              </a:r>
            </a:p>
          </p:txBody>
        </p:sp>
      </p:grpSp>
      <p:sp>
        <p:nvSpPr>
          <p:cNvPr id="19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0"/>
          <p:cNvSpPr/>
          <p:nvPr/>
        </p:nvSpPr>
        <p:spPr>
          <a:xfrm>
            <a:off x="866013" y="28008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66013" y="340090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5" name="Line 15"/>
          <p:cNvSpPr/>
          <p:nvPr/>
        </p:nvSpPr>
        <p:spPr>
          <a:xfrm>
            <a:off x="866013" y="400097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6013" y="460105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5445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51339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练习讲评：为什么A、D正确，B、C错误？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57215" cy="724281"/>
            <a:chOff x="990219" y="2027872"/>
            <a:chExt cx="705721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5721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A可由3个字符串推断3行，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10已给出，空间足够。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缺失；C中的1.2是小数，而arr3的元素类型是int。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0600" y="2893219"/>
            <a:ext cx="6780788" cy="738188"/>
            <a:chOff x="990600" y="2893219"/>
            <a:chExt cx="6780788" cy="738188"/>
          </a:xfrm>
        </p:grpSpPr>
        <p:sp>
          <p:nvSpPr>
            <p:cNvPr id="7" name="TextBox 7"/>
            <p:cNvSpPr/>
            <p:nvPr/>
          </p:nvSpPr>
          <p:spPr>
            <a:xfrm>
              <a:off x="990600" y="2893219"/>
              <a:ext cx="6780788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C使用花括号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时，不允许这种会丢失小数信息的转换。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因此不是“自动变成1就行”，这条定义会被编译器拒绝。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296543" y="3736658"/>
            <a:ext cx="8242625" cy="2192845"/>
            <a:chOff x="1296543" y="3736658"/>
            <a:chExt cx="8242625" cy="2192845"/>
          </a:xfrm>
        </p:grpSpPr>
        <p:sp>
          <p:nvSpPr>
            <p:cNvPr id="9" name="TextBox 9"/>
            <p:cNvSpPr/>
            <p:nvPr/>
          </p:nvSpPr>
          <p:spPr>
            <a:xfrm>
              <a:off x="2310956" y="37366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596830" y="37366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96543" y="42033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96543" y="4660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96543" y="51177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296543" y="55749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905000" y="4076700"/>
              <a:ext cx="1285875" cy="481203"/>
              <a:chOff x="1905000" y="4076700"/>
              <a:chExt cx="1285875" cy="481203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905000" y="40767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2465832" y="41765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190875" y="4076700"/>
              <a:ext cx="1285875" cy="481203"/>
              <a:chOff x="3190875" y="4076700"/>
              <a:chExt cx="1285875" cy="481203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190875" y="40767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3751707" y="41765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905000" y="4533900"/>
              <a:ext cx="1285875" cy="481203"/>
              <a:chOff x="1905000" y="4533900"/>
              <a:chExt cx="1285875" cy="481203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905000" y="45339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2465832" y="46337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3190875" y="4533900"/>
              <a:ext cx="1285875" cy="481203"/>
              <a:chOff x="3190875" y="4533900"/>
              <a:chExt cx="1285875" cy="481203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3190875" y="45339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3751707" y="46337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905000" y="4991100"/>
              <a:ext cx="1285875" cy="481203"/>
              <a:chOff x="1905000" y="4991100"/>
              <a:chExt cx="1285875" cy="481203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1905000" y="49911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2465832" y="50909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3190875" y="4991100"/>
              <a:ext cx="1285875" cy="481203"/>
              <a:chOff x="3190875" y="4991100"/>
              <a:chExt cx="1285875" cy="481203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190875" y="49911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3751707" y="50909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1905000" y="5448300"/>
              <a:ext cx="1285875" cy="481203"/>
              <a:chOff x="1905000" y="5448300"/>
              <a:chExt cx="1285875" cy="481203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1905000" y="54483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" name="TextBox 34"/>
              <p:cNvSpPr/>
              <p:nvPr/>
            </p:nvSpPr>
            <p:spPr>
              <a:xfrm>
                <a:off x="2465832" y="55481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190875" y="5448300"/>
              <a:ext cx="1285875" cy="481203"/>
              <a:chOff x="3190875" y="5448300"/>
              <a:chExt cx="1285875" cy="481203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3190875" y="54483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TextBox 37"/>
              <p:cNvSpPr/>
              <p:nvPr/>
            </p:nvSpPr>
            <p:spPr>
              <a:xfrm>
                <a:off x="3751707" y="55481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39" name="TextBox 39"/>
            <p:cNvSpPr/>
            <p:nvPr/>
          </p:nvSpPr>
          <p:spPr>
            <a:xfrm>
              <a:off x="6372225" y="4055269"/>
              <a:ext cx="3166943" cy="15668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D有4行，每行2个int元素。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{1}这一行补成1、0。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{0}这一行补成0、0。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左图是arr4的全部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27429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35873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换成成绩表，行和列代表谁？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432548" cy="762000"/>
            <a:chOff x="990219" y="2027872"/>
            <a:chExt cx="7432548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43254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座位表每格存0或1，成绩表存分数。行、列要重新约定。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9838" y="2836354"/>
            <a:ext cx="10297287" cy="2053400"/>
            <a:chOff x="989838" y="2836354"/>
            <a:chExt cx="10297287" cy="2053400"/>
          </a:xfrm>
        </p:grpSpPr>
        <p:sp>
          <p:nvSpPr>
            <p:cNvPr id="7" name="TextBox 7"/>
            <p:cNvSpPr/>
            <p:nvPr/>
          </p:nvSpPr>
          <p:spPr>
            <a:xfrm>
              <a:off x="989838" y="2836354"/>
              <a:ext cx="10297287" cy="2053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67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先约定行、列各代表谁，再往格子里填分数。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5197221"/>
            <a:ext cx="10296906" cy="733806"/>
            <a:chOff x="990219" y="5197221"/>
            <a:chExt cx="10296906" cy="733806"/>
          </a:xfrm>
        </p:grpSpPr>
        <p:sp>
          <p:nvSpPr>
            <p:cNvPr id="9" name="TextBox 9"/>
            <p:cNvSpPr/>
            <p:nvPr/>
          </p:nvSpPr>
          <p:spPr>
            <a:xfrm>
              <a:off x="990219" y="519722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成绩表里有学生，也有科目。教材用行表示科目、列表示学生。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认准这两个方向，再往格子里填分数。</a:t>
              </a:r>
            </a:p>
          </p:txBody>
        </p:sp>
      </p:grpSp>
      <p:sp>
        <p:nvSpPr>
          <p:cNvPr id="13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431177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256708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例5-5 旗鼓相当的对手：要数多少对？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7415"/>
            <a:ext cx="7483269" cy="1184339"/>
            <a:chOff x="828294" y="2177415"/>
            <a:chExt cx="7483269" cy="1184339"/>
          </a:xfrm>
        </p:grpSpPr>
        <p:sp>
          <p:nvSpPr>
            <p:cNvPr id="7" name="TextBox 7"/>
            <p:cNvSpPr/>
            <p:nvPr/>
          </p:nvSpPr>
          <p:spPr>
            <a:xfrm>
              <a:off x="829056" y="2177415"/>
              <a:ext cx="28744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教材例5-5 / 洛谷 P5728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89848"/>
              <a:ext cx="7483269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N名同学参加期末考试，已知每人的语文、数学和英语成绩。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各科成绩都是0到150的整数。要找出成绩“旗鼓相当”的同学。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3742372"/>
            <a:ext cx="6617101" cy="819531"/>
            <a:chOff x="828294" y="3742372"/>
            <a:chExt cx="6617101" cy="819531"/>
          </a:xfrm>
        </p:grpSpPr>
        <p:sp>
          <p:nvSpPr>
            <p:cNvPr id="10" name="TextBox 10"/>
            <p:cNvSpPr/>
            <p:nvPr/>
          </p:nvSpPr>
          <p:spPr>
            <a:xfrm>
              <a:off x="828294" y="37423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一对不同的同学，要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同时满足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61669" y="4180522"/>
              <a:ext cx="62837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每一科的分差都不大于5；三科总分的分差不大于10。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142548"/>
            <a:ext cx="7432548" cy="1149286"/>
            <a:chOff x="828294" y="5142548"/>
            <a:chExt cx="7432548" cy="1149286"/>
          </a:xfrm>
        </p:grpSpPr>
        <p:sp>
          <p:nvSpPr>
            <p:cNvPr id="13" name="TextBox 13"/>
            <p:cNvSpPr/>
            <p:nvPr/>
          </p:nvSpPr>
          <p:spPr>
            <a:xfrm>
              <a:off x="828294" y="514254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问：一共有多少对这样的同学？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5425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一个人可以和多个人结对。但同一对交换顺序，不能再算一次。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39790"/>
              <a:ext cx="66210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这里统计的是“对数”，不是“有多少名同学找到了对手”。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795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44843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对手问题：输入数据与输出结果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23122"/>
            <a:ext cx="8776645" cy="1181481"/>
            <a:chOff x="828294" y="2123122"/>
            <a:chExt cx="8776645" cy="1181481"/>
          </a:xfrm>
        </p:grpSpPr>
        <p:sp>
          <p:nvSpPr>
            <p:cNvPr id="7" name="TextBox 7"/>
            <p:cNvSpPr/>
            <p:nvPr/>
          </p:nvSpPr>
          <p:spPr>
            <a:xfrm>
              <a:off x="828294" y="2123122"/>
              <a:ext cx="87766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输入：第一行N；接下来N行，每行依次给出一人的语文、数学、英语成绩。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23172"/>
              <a:ext cx="68663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最先读入者编号为1。N为2到1000；每科为0到150的整数。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292322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输出：一个整数，表示符合条件的同学对数。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89972"/>
            <a:ext cx="2212693" cy="1901762"/>
            <a:chOff x="828294" y="3589972"/>
            <a:chExt cx="2212693" cy="1901762"/>
          </a:xfrm>
        </p:grpSpPr>
        <p:sp>
          <p:nvSpPr>
            <p:cNvPr id="11" name="TextBox 11"/>
            <p:cNvSpPr/>
            <p:nvPr/>
          </p:nvSpPr>
          <p:spPr>
            <a:xfrm>
              <a:off x="828294" y="358997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514856" y="3996690"/>
              <a:ext cx="1526131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90 90 90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95 95 90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94 94 94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100 100 100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29909" y="3589972"/>
            <a:ext cx="3200019" cy="1800607"/>
            <a:chOff x="6129909" y="3589972"/>
            <a:chExt cx="3200019" cy="1800607"/>
          </a:xfrm>
        </p:grpSpPr>
        <p:sp>
          <p:nvSpPr>
            <p:cNvPr id="14" name="TextBox 14"/>
            <p:cNvSpPr/>
            <p:nvPr/>
          </p:nvSpPr>
          <p:spPr>
            <a:xfrm>
              <a:off x="6133719" y="35899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129909" y="39947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133719" y="4580572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第1人与第2人，算一对。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133719" y="5009198"/>
              <a:ext cx="319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第2人与第3人，再算一对。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294" y="5875972"/>
            <a:ext cx="6811232" cy="381381"/>
            <a:chOff x="828294" y="5875972"/>
            <a:chExt cx="6811232" cy="381381"/>
          </a:xfrm>
        </p:grpSpPr>
        <p:sp>
          <p:nvSpPr>
            <p:cNvPr id="19" name="TextBox 19"/>
            <p:cNvSpPr/>
            <p:nvPr/>
          </p:nvSpPr>
          <p:spPr>
            <a:xfrm>
              <a:off x="828294" y="5875972"/>
              <a:ext cx="6811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第2位同学分别与第1位、第3位配对，算两对。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60832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390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怎样用二维数组保存每位同学的三科成绩？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7899178" cy="810007"/>
            <a:chOff x="828294" y="2142172"/>
            <a:chExt cx="7899178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8991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沿用教材：int a[3][1024]; 第一维是科目，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是学生编号。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7079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科目0、1、2分别代表语文、数学、英语；学生编号使用1到n。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14094" y="3313748"/>
            <a:ext cx="9201531" cy="1962531"/>
            <a:chOff x="1514094" y="3313748"/>
            <a:chExt cx="9201531" cy="1962531"/>
          </a:xfrm>
        </p:grpSpPr>
        <p:sp>
          <p:nvSpPr>
            <p:cNvPr id="10" name="TextBox 10"/>
            <p:cNvSpPr/>
            <p:nvPr/>
          </p:nvSpPr>
          <p:spPr>
            <a:xfrm>
              <a:off x="1561719" y="3313748"/>
              <a:ext cx="12404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 / 科目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370260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084761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799261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学生3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513760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学生4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857625" y="3724275"/>
              <a:ext cx="6858000" cy="15430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3857625" y="4238625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3857625" y="4752975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55721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72866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90011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1514094" y="386619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/ 语文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1514094" y="438054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/ 数学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514094" y="489489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 / 英语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5605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2750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79895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9631870" y="386619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45605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62750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79895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631870" y="438054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45605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62750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79895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631870" y="489489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28294" y="5618798"/>
            <a:ext cx="7295602" cy="692086"/>
            <a:chOff x="828294" y="5618798"/>
            <a:chExt cx="7295602" cy="692086"/>
          </a:xfrm>
        </p:grpSpPr>
        <p:sp>
          <p:nvSpPr>
            <p:cNvPr id="37" name="TextBox 37"/>
            <p:cNvSpPr/>
            <p:nvPr/>
          </p:nvSpPr>
          <p:spPr>
            <a:xfrm>
              <a:off x="828294" y="5618798"/>
              <a:ext cx="7295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a[1][2]是第2名同学的数学成绩95。这里的一列对应一个人。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829056" y="5958840"/>
              <a:ext cx="68984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编号从1开始，列0不用；1024列足够放1000人。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30760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1" name="Line 71"/>
          <p:cNvSpPr/>
          <p:nvPr/>
        </p:nvSpPr>
        <p:spPr>
          <a:xfrm>
            <a:off x="838200" y="54418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第1步：按学生编号存下三科成绩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2975" y="2190750"/>
            <a:ext cx="8572500" cy="781050"/>
            <a:chOff x="942975" y="2190750"/>
            <a:chExt cx="8572500" cy="781050"/>
          </a:xfrm>
        </p:grpSpPr>
        <p:sp>
          <p:nvSpPr>
            <p:cNvPr id="7" name="TextBox 7"/>
            <p:cNvSpPr/>
            <p:nvPr/>
          </p:nvSpPr>
          <p:spPr>
            <a:xfrm>
              <a:off x="942975" y="2190750"/>
              <a:ext cx="8572500" cy="781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1434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1; i &lt;= n; i++)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a[0][i] &gt;&gt; a[1][i] &gt;&gt; a[2][i];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3647122"/>
            <a:ext cx="9544133" cy="1467231"/>
            <a:chOff x="828294" y="3647122"/>
            <a:chExt cx="9544133" cy="1467231"/>
          </a:xfrm>
        </p:grpSpPr>
        <p:sp>
          <p:nvSpPr>
            <p:cNvPr id="10" name="TextBox 10"/>
            <p:cNvSpPr/>
            <p:nvPr/>
          </p:nvSpPr>
          <p:spPr>
            <a:xfrm>
              <a:off x="828294" y="3647122"/>
              <a:ext cx="31567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读到第2个人：95 95 90。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561719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语文95 → a[0][2]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752594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数学95 → a[1][2]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943469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英语90 → a[2][2]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732972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三次写入的第二个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都为2：它们属于同一位同学。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8294" y="5475922"/>
            <a:ext cx="7549205" cy="800481"/>
            <a:chOff x="828294" y="5475922"/>
            <a:chExt cx="7549205" cy="800481"/>
          </a:xfrm>
        </p:grpSpPr>
        <p:sp>
          <p:nvSpPr>
            <p:cNvPr id="16" name="TextBox 16"/>
            <p:cNvSpPr/>
            <p:nvPr/>
          </p:nvSpPr>
          <p:spPr>
            <a:xfrm>
              <a:off x="828294" y="5475922"/>
              <a:ext cx="7549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这个人的总分：a[0][2] + a[1][2] + a[2][2]，结果为280。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89502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不能把同一科、不同学生的成绩相加，当成一个人的总分。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702945" y="2205038"/>
            <a:ext cx="9525" cy="742950"/>
          </a:xfrm>
          <a:custGeom>
            <a:avLst/>
            <a:gdLst/>
            <a:ahLst/>
            <a:cxnLst/>
            <a:rect l="l" t="t" r="r" b="b"/>
            <a:pathLst>
              <a:path w="9525" h="742950">
                <a:moveTo>
                  <a:pt x="0" y="0"/>
                </a:moveTo>
                <a:lnTo>
                  <a:pt x="0" y="7429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3010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两位同学的分差，怎样计算？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6887301" cy="819531"/>
            <a:chOff x="828294" y="2161222"/>
            <a:chExt cx="6887301" cy="81953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90分与95分相差5分。换个顺序，仍然相差5分。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99372"/>
              <a:ext cx="68873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可程序里，90 - 95得到-5。我们需要去掉差值的正负号。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6770" y="3471862"/>
            <a:ext cx="7713035" cy="1251967"/>
            <a:chOff x="826770" y="3471862"/>
            <a:chExt cx="7713035" cy="1251967"/>
          </a:xfrm>
        </p:grpSpPr>
        <p:sp>
          <p:nvSpPr>
            <p:cNvPr id="10" name="TextBox 10"/>
            <p:cNvSpPr/>
            <p:nvPr/>
          </p:nvSpPr>
          <p:spPr>
            <a:xfrm>
              <a:off x="826770" y="3471862"/>
              <a:ext cx="68644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abs(90 - 95) 得到5；abs(95 - 90) 也得到5。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51922"/>
              <a:ext cx="7711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abs求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绝对值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。本课处理整数，程序加入 #include &lt;cstdlib&gt;。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342448"/>
              <a:ext cx="52306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对应一科：abs(a[0][i] - a[0][j]) &lt;= 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104448"/>
            <a:ext cx="6865239" cy="1177861"/>
            <a:chOff x="828294" y="5104448"/>
            <a:chExt cx="6865239" cy="1177861"/>
          </a:xfrm>
        </p:grpSpPr>
        <p:sp>
          <p:nvSpPr>
            <p:cNvPr id="14" name="TextBox 14"/>
            <p:cNvSpPr/>
            <p:nvPr/>
          </p:nvSpPr>
          <p:spPr>
            <a:xfrm>
              <a:off x="828294" y="5104448"/>
              <a:ext cx="5178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只判断 a[0][i] - a[0][j] &lt;= 5，不行！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523548"/>
              <a:ext cx="58576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50减100等于-50，确实小于5，却明明差了50分。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9056" y="5930265"/>
              <a:ext cx="68644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成绩差多少，与谁高谁低无关。总分也要取绝对值。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1691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571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第2步：四项条件都过关，才算一对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99322"/>
            <a:ext cx="3826192" cy="829057"/>
            <a:chOff x="828294" y="2199322"/>
            <a:chExt cx="3826192" cy="829057"/>
          </a:xfrm>
        </p:grpSpPr>
        <p:sp>
          <p:nvSpPr>
            <p:cNvPr id="7" name="TextBox 7"/>
            <p:cNvSpPr/>
            <p:nvPr/>
          </p:nvSpPr>
          <p:spPr>
            <a:xfrm>
              <a:off x="828294" y="2199322"/>
              <a:ext cx="3826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第1人：90、90、90，总分270。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46998"/>
              <a:ext cx="3826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第2人：95、95、90，总分280。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3504248"/>
            <a:ext cx="2408682" cy="1810131"/>
            <a:chOff x="828294" y="3504248"/>
            <a:chExt cx="2408682" cy="1810131"/>
          </a:xfrm>
        </p:grpSpPr>
        <p:sp>
          <p:nvSpPr>
            <p:cNvPr id="10" name="TextBox 10"/>
            <p:cNvSpPr/>
            <p:nvPr/>
          </p:nvSpPr>
          <p:spPr>
            <a:xfrm>
              <a:off x="828294" y="350424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语文差5：通过。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8049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数学差5：通过。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5674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英语差0：通过。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4932998"/>
              <a:ext cx="24086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总分差10：也通过。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86856" y="3529965"/>
            <a:ext cx="4617553" cy="1856994"/>
            <a:chOff x="6086856" y="3529965"/>
            <a:chExt cx="4617553" cy="1856994"/>
          </a:xfrm>
        </p:grpSpPr>
        <p:sp>
          <p:nvSpPr>
            <p:cNvPr id="15" name="TextBox 15"/>
            <p:cNvSpPr txBox="1"/>
            <p:nvPr/>
          </p:nvSpPr>
          <p:spPr>
            <a:xfrm>
              <a:off x="6086856" y="3529965"/>
              <a:ext cx="33501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(d0 &lt;= 5 &amp;&amp; d1 &lt;= 5 &amp;&amp;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86856" y="3853815"/>
              <a:ext cx="46175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   d2 &lt;= 5 &amp;&amp; abs(s1 - s2) &lt;= 10)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086856" y="4177665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ans++;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086856" y="4720590"/>
              <a:ext cx="32410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d0、d1、d2是三科绝对分差；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086856" y="5034915"/>
              <a:ext cx="24899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s1、s2是两人的总分。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8294" y="5771198"/>
            <a:ext cx="8129968" cy="381381"/>
            <a:chOff x="828294" y="5771198"/>
            <a:chExt cx="8129968" cy="381381"/>
          </a:xfrm>
        </p:grpSpPr>
        <p:sp>
          <p:nvSpPr>
            <p:cNvPr id="21" name="TextBox 21"/>
            <p:cNvSpPr/>
            <p:nvPr/>
          </p:nvSpPr>
          <p:spPr>
            <a:xfrm>
              <a:off x="828294" y="5771198"/>
              <a:ext cx="8129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&amp;&amp;表示“并且”。四项都合格才加1，刚好等于边界也算。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5963031" y="418719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2093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52640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单科分差都合格，总分差也一定合格吗？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0748"/>
            <a:ext cx="5730871" cy="819531"/>
            <a:chOff x="828294" y="2170748"/>
            <a:chExt cx="5730871" cy="819531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46662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第1人90、90、90；第3人94、94、94。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08898"/>
              <a:ext cx="5730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三科各差4分，看起来都挺接近。这一对能算吗？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3580448"/>
            <a:ext cx="5713119" cy="739711"/>
            <a:chOff x="828294" y="3580448"/>
            <a:chExt cx="5713119" cy="739711"/>
          </a:xfrm>
        </p:grpSpPr>
        <p:sp>
          <p:nvSpPr>
            <p:cNvPr id="10" name="TextBox 10"/>
            <p:cNvSpPr/>
            <p:nvPr/>
          </p:nvSpPr>
          <p:spPr>
            <a:xfrm>
              <a:off x="828294" y="3580448"/>
              <a:ext cx="5713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不能。两人总分为270和282，相差12，超过10。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9056" y="3968115"/>
              <a:ext cx="51602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每科的一点差距，叠起来就可能越过总分限制。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675822"/>
            <a:ext cx="5586317" cy="1171957"/>
            <a:chOff x="828294" y="4675822"/>
            <a:chExt cx="5586317" cy="1171957"/>
          </a:xfrm>
        </p:grpSpPr>
        <p:sp>
          <p:nvSpPr>
            <p:cNvPr id="13" name="TextBox 13"/>
            <p:cNvSpPr/>
            <p:nvPr/>
          </p:nvSpPr>
          <p:spPr>
            <a:xfrm>
              <a:off x="828294" y="4675822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反过来，只看总分也不够。再看一组教学反例：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075872"/>
              <a:ext cx="55062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90、90、90 与 80、100、90，总分都是270。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466398"/>
              <a:ext cx="42462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语文和数学都差10分，仍然不合格。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9056" y="5947029"/>
            <a:ext cx="10458069" cy="352044"/>
            <a:chOff x="829056" y="5947029"/>
            <a:chExt cx="10458069" cy="352044"/>
          </a:xfrm>
        </p:grpSpPr>
        <p:sp>
          <p:nvSpPr>
            <p:cNvPr id="17" name="TextBox 17"/>
            <p:cNvSpPr/>
            <p:nvPr/>
          </p:nvSpPr>
          <p:spPr>
            <a:xfrm>
              <a:off x="829056" y="5947029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判断一对同学已经会了。还需要列出所有不同的两人组合，保证每对只检查一次。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228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44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怎样比较所有学生，又不重复配对？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32648"/>
            <a:ext cx="6785860" cy="771905"/>
            <a:chOff x="828294" y="2132648"/>
            <a:chExt cx="6785860" cy="771905"/>
          </a:xfrm>
        </p:grpSpPr>
        <p:sp>
          <p:nvSpPr>
            <p:cNvPr id="7" name="TextBox 7"/>
            <p:cNvSpPr/>
            <p:nvPr/>
          </p:nvSpPr>
          <p:spPr>
            <a:xfrm>
              <a:off x="828294" y="21326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4名同学可以组成哪些不同的两人组合？先把它们列出来。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23172"/>
              <a:ext cx="6479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约定i是较小的编号，j是较大的编号。也就是 i &lt; j。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8344" y="3209925"/>
            <a:ext cx="8975979" cy="1962150"/>
            <a:chOff x="1228344" y="3209925"/>
            <a:chExt cx="8975979" cy="1962150"/>
          </a:xfrm>
        </p:grpSpPr>
        <p:sp>
          <p:nvSpPr>
            <p:cNvPr id="10" name="TextBox 10"/>
            <p:cNvSpPr/>
            <p:nvPr/>
          </p:nvSpPr>
          <p:spPr>
            <a:xfrm>
              <a:off x="1228344" y="33327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28344" y="40471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2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28344" y="47615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3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1908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52863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73818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5286375" y="3924300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7381875" y="3924300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7381875" y="463867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36527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(1, 2)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7482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(1, 3)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8437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(1, 4)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748242" y="406622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(2, 3)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843742" y="406622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(2, 4)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843742" y="478059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(3, 4)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515094" y="40185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共6对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599748"/>
            <a:ext cx="7960042" cy="711136"/>
            <a:chOff x="828294" y="5599748"/>
            <a:chExt cx="7960042" cy="711136"/>
          </a:xfrm>
        </p:grpSpPr>
        <p:sp>
          <p:nvSpPr>
            <p:cNvPr id="27" name="TextBox 27"/>
            <p:cNvSpPr/>
            <p:nvPr/>
          </p:nvSpPr>
          <p:spPr>
            <a:xfrm>
              <a:off x="828294" y="55997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每一对都有唯一的“小编号、大编号”，所以不会漏，也不会重复。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829056" y="5958840"/>
              <a:ext cx="6260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没有(1,1)这样的自己配自己，也没有把(2,1)再算一次。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3846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30015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第3步：枚举所有不同的两人组合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2975" y="2190750"/>
            <a:ext cx="9048750" cy="1971675"/>
            <a:chOff x="942975" y="2190750"/>
            <a:chExt cx="9048750" cy="1971675"/>
          </a:xfrm>
        </p:grpSpPr>
        <p:sp>
          <p:nvSpPr>
            <p:cNvPr id="7" name="TextBox 7"/>
            <p:cNvSpPr/>
            <p:nvPr/>
          </p:nvSpPr>
          <p:spPr>
            <a:xfrm>
              <a:off x="942975" y="2190750"/>
              <a:ext cx="9048750" cy="1971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6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int ans =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1; i &lt; n;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i + 1; j &lt;= n; j++) {</a:t>
              </a:r>
              <a:br/>
              <a:r>
                <a:rPr lang="zh-CN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// 检查当前这对，合格才让 ans 加 1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332922"/>
            <a:ext cx="7653183" cy="810007"/>
            <a:chOff x="828294" y="4332922"/>
            <a:chExt cx="7653183" cy="810007"/>
          </a:xfrm>
        </p:grpSpPr>
        <p:sp>
          <p:nvSpPr>
            <p:cNvPr id="14" name="TextBox 14"/>
            <p:cNvSpPr/>
            <p:nvPr/>
          </p:nvSpPr>
          <p:spPr>
            <a:xfrm>
              <a:off x="828294" y="4332922"/>
              <a:ext cx="6309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i最大只需到n-1，因为第n人后面已经没人可以配了。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4761548"/>
              <a:ext cx="76531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j每次从i+1开始，一直检查到n。不是从1开始，也不是从i开始。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8294" y="5590222"/>
            <a:ext cx="10439781" cy="718376"/>
            <a:chOff x="828294" y="5590222"/>
            <a:chExt cx="10439781" cy="718376"/>
          </a:xfrm>
        </p:grpSpPr>
        <p:sp>
          <p:nvSpPr>
            <p:cNvPr id="17" name="TextBox 17"/>
            <p:cNvSpPr/>
            <p:nvPr/>
          </p:nvSpPr>
          <p:spPr>
            <a:xfrm>
              <a:off x="828294" y="5590222"/>
              <a:ext cx="6547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ans统计整道题的合格对数，只在所有配对开始前清零。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29056" y="595655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“小鱼比可爱”给每条鱼分别计数。这道题要累计全班合格的配对，ans不能每换一个i就清零。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705231" y="2196465"/>
            <a:ext cx="9525" cy="864870"/>
          </a:xfrm>
          <a:custGeom>
            <a:avLst/>
            <a:gdLst/>
            <a:ahLst/>
            <a:cxnLst/>
            <a:rect l="l" t="t" r="r" b="b"/>
            <a:pathLst>
              <a:path w="9525" h="864870">
                <a:moveTo>
                  <a:pt x="0" y="0"/>
                </a:moveTo>
                <a:lnTo>
                  <a:pt x="0" y="8648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705231" y="3415665"/>
            <a:ext cx="9525" cy="560070"/>
          </a:xfrm>
          <a:custGeom>
            <a:avLst/>
            <a:gdLst/>
            <a:ahLst/>
            <a:cxnLst/>
            <a:rect l="l" t="t" r="r" b="b"/>
            <a:pathLst>
              <a:path w="9525" h="560070">
                <a:moveTo>
                  <a:pt x="0" y="0"/>
                </a:moveTo>
                <a:lnTo>
                  <a:pt x="0" y="560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3096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15785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对手：完整程序（上）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9056" y="2120265"/>
            <a:ext cx="6015609" cy="3819144"/>
            <a:chOff x="829056" y="2120265"/>
            <a:chExt cx="6015609" cy="3819144"/>
          </a:xfrm>
        </p:grpSpPr>
        <p:sp>
          <p:nvSpPr>
            <p:cNvPr id="7" name="TextBox 7"/>
            <p:cNvSpPr/>
            <p:nvPr/>
          </p:nvSpPr>
          <p:spPr>
            <a:xfrm>
              <a:off x="829056" y="2120265"/>
              <a:ext cx="6015609" cy="3819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&lt;cstdlib&gt;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const 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MAXN = 1024;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n, a[3][MAXN], ans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n;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a[0][i] &gt;&gt; a[1][i] &gt;&gt; a[2][i];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 n;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i + 1; j &lt;= n;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d0 = abs(a[0][i] - a[0][j]);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d1 = abs(a[1][i] - a[1][j]);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d2 = abs(a[2][i] - a[2][j]);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619744" y="2380298"/>
            <a:ext cx="2644902" cy="3334131"/>
            <a:chOff x="8619744" y="2380298"/>
            <a:chExt cx="2644902" cy="3334131"/>
          </a:xfrm>
        </p:grpSpPr>
        <p:sp>
          <p:nvSpPr>
            <p:cNvPr id="22" name="TextBox 22"/>
            <p:cNvSpPr/>
            <p:nvPr/>
          </p:nvSpPr>
          <p:spPr>
            <a:xfrm>
              <a:off x="8619744" y="23802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程序分两页展示。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619744" y="3142298"/>
              <a:ext cx="242135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先保存全部成绩，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再枚举每一对同学。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619744" y="4123372"/>
              <a:ext cx="249743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d0、d1、d2只服务于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当前这一对。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619744" y="533304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下一页接着计算总分。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05231" y="2129790"/>
            <a:ext cx="9525" cy="3722370"/>
          </a:xfrm>
          <a:custGeom>
            <a:avLst/>
            <a:gdLst/>
            <a:ahLst/>
            <a:cxnLst/>
            <a:rect l="l" t="t" r="r" b="b"/>
            <a:pathLst>
              <a:path w="9525" h="3722370">
                <a:moveTo>
                  <a:pt x="0" y="0"/>
                </a:moveTo>
                <a:lnTo>
                  <a:pt x="0" y="3722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对手：完整程序（下）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29056" y="2148840"/>
            <a:ext cx="6548723" cy="2838069"/>
            <a:chOff x="829056" y="2148840"/>
            <a:chExt cx="6548723" cy="2838069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6548723" cy="2838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s1 = a[0][i] + a[1][i] + a[2][i];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s2 = a[0][j] + a[1][j] + a[2][j];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(d0 &lt;= 5 &amp;&amp; d1 &lt;= 5 &amp;&amp; d2 &lt;= 5 &amp;&amp;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               abs(s1 - s2) &lt;= 10)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ans++;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ans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705469" y="2351722"/>
            <a:ext cx="2565904" cy="2686431"/>
            <a:chOff x="8705469" y="2351722"/>
            <a:chExt cx="2565904" cy="2686431"/>
          </a:xfrm>
        </p:grpSpPr>
        <p:sp>
          <p:nvSpPr>
            <p:cNvPr id="18" name="TextBox 18"/>
            <p:cNvSpPr/>
            <p:nvPr/>
          </p:nvSpPr>
          <p:spPr>
            <a:xfrm>
              <a:off x="8705469" y="2351722"/>
              <a:ext cx="2157603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四个条件全为真，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才让答案增加1。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705469" y="3494722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教学样例输出2。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705469" y="4275772"/>
              <a:ext cx="2565904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只输入两位成绩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完全相同者：输出1。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8294" y="5618798"/>
            <a:ext cx="8162925" cy="692086"/>
            <a:chOff x="828294" y="5618798"/>
            <a:chExt cx="8162925" cy="692086"/>
          </a:xfrm>
        </p:grpSpPr>
        <p:sp>
          <p:nvSpPr>
            <p:cNvPr id="22" name="TextBox 22"/>
            <p:cNvSpPr/>
            <p:nvPr/>
          </p:nvSpPr>
          <p:spPr>
            <a:xfrm>
              <a:off x="828294" y="5618798"/>
              <a:ext cx="81629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两页代码按顺序连起来，就是完整程序。源码：01_opponents.cpp。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29056" y="5958840"/>
              <a:ext cx="55634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输出的是合格对数ans，不是最后一对的某科分差。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705231" y="2158365"/>
            <a:ext cx="9525" cy="807720"/>
          </a:xfrm>
          <a:custGeom>
            <a:avLst/>
            <a:gdLst/>
            <a:ahLst/>
            <a:cxnLst/>
            <a:rect l="l" t="t" r="r" b="b"/>
            <a:pathLst>
              <a:path w="9525" h="807720">
                <a:moveTo>
                  <a:pt x="0" y="0"/>
                </a:moveTo>
                <a:lnTo>
                  <a:pt x="0" y="8077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1" name="Line 41"/>
          <p:cNvSpPr/>
          <p:nvPr/>
        </p:nvSpPr>
        <p:spPr>
          <a:xfrm>
            <a:off x="705231" y="3263265"/>
            <a:ext cx="9525" cy="1636395"/>
          </a:xfrm>
          <a:custGeom>
            <a:avLst/>
            <a:gdLst/>
            <a:ahLst/>
            <a:cxnLst/>
            <a:rect l="l" t="t" r="r" b="b"/>
            <a:pathLst>
              <a:path w="9525" h="1636395">
                <a:moveTo>
                  <a:pt x="0" y="0"/>
                </a:moveTo>
                <a:lnTo>
                  <a:pt x="0" y="16363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526275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对手：边界和漏算检查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42172"/>
            <a:ext cx="6402919" cy="1467231"/>
            <a:chOff x="828294" y="2142172"/>
            <a:chExt cx="6402919" cy="146723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5900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只有2人：应当只比较1次，不是0次，也不是2次。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85098"/>
              <a:ext cx="6334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各科都是90与95：三科各差5，但总分差15，不合格。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228022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4人成绩完全相同：6对全合格。可用它检查重复计数。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4112285"/>
            <a:ext cx="7346347" cy="925868"/>
            <a:chOff x="828294" y="4112285"/>
            <a:chExt cx="7346347" cy="9258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1"/>
                <p:cNvSpPr txBox="1"/>
                <p:nvPr/>
              </p:nvSpPr>
              <p:spPr>
                <a:xfrm>
                  <a:off x="828294" y="4112285"/>
                  <a:ext cx="6713792" cy="5894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一共检查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sz="1950" i="1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𝑛</m:t>
                          </m:r>
                          <m:d>
                            <m:dPr>
                              <m:ctrlPr>
                                <a:rPr lang="zh-CN" sz="1950" i="1" dirty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195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𝑛</m:t>
                              </m:r>
                              <m:r>
                                <a:rPr lang="zh-CN" sz="195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 对。每一对只检查固定的四个条件。</a:t>
                  </a:r>
                </a:p>
              </p:txBody>
            </p:sp>
          </mc:Choice>
          <mc:Fallback xmlns="">
            <p:sp>
              <p:nvSpPr>
                <p:cNvPr id="26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294" y="4112285"/>
                  <a:ext cx="6713792" cy="589407"/>
                </a:xfrm>
                <a:prstGeom prst="rect">
                  <a:avLst/>
                </a:prstGeom>
                <a:blipFill>
                  <a:blip r:embed="rId3"/>
                  <a:stretch>
                    <a:fillRect l="-227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2"/>
            <p:cNvSpPr/>
            <p:nvPr/>
          </p:nvSpPr>
          <p:spPr>
            <a:xfrm>
              <a:off x="828294" y="4656772"/>
              <a:ext cx="73463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n为1000时，最多有499500对，没有超出int能表示的范围。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542598"/>
            <a:ext cx="10458831" cy="746950"/>
            <a:chOff x="828294" y="5542598"/>
            <a:chExt cx="10458831" cy="746950"/>
          </a:xfrm>
        </p:grpSpPr>
        <p:sp>
          <p:nvSpPr>
            <p:cNvPr id="14" name="TextBox 14"/>
            <p:cNvSpPr/>
            <p:nvPr/>
          </p:nvSpPr>
          <p:spPr>
            <a:xfrm>
              <a:off x="828294" y="5542598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若把ans放进外层循环并反复清零，就会丢掉前面累积的答案。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37504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成绩表里的格子存分数。如果每格对应地面上的一个位置，又能记些什么？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2334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8039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地毯叠在一起，格子该记什么？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80272"/>
            <a:ext cx="6641306" cy="810007"/>
            <a:chOff x="828294" y="2180272"/>
            <a:chExt cx="6641306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80272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成绩表每格存分数。地毯表每格要记什么？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088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一块地毯盖上去记1。再盖一块，该记几？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04248"/>
            <a:ext cx="7696295" cy="1196911"/>
            <a:chOff x="828294" y="3504248"/>
            <a:chExt cx="7696295" cy="1196911"/>
          </a:xfrm>
        </p:grpSpPr>
        <p:sp>
          <p:nvSpPr>
            <p:cNvPr id="10" name="TextBox 10"/>
            <p:cNvSpPr/>
            <p:nvPr/>
          </p:nvSpPr>
          <p:spPr>
            <a:xfrm>
              <a:off x="828294" y="35042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两块地毯可能压在同一格上。我们想知道每一格被盖了几层。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423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如果只记“盖过了”，还能分清盖了1层还是2层吗？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9056" y="4349115"/>
              <a:ext cx="44298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同样是数组，我们需要保存的信息变了。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094922"/>
            <a:ext cx="5850064" cy="1191007"/>
            <a:chOff x="828294" y="5094922"/>
            <a:chExt cx="5850064" cy="1191007"/>
          </a:xfrm>
        </p:grpSpPr>
        <p:sp>
          <p:nvSpPr>
            <p:cNvPr id="14" name="TextBox 14"/>
            <p:cNvSpPr/>
            <p:nvPr/>
          </p:nvSpPr>
          <p:spPr>
            <a:xfrm>
              <a:off x="828294" y="5094922"/>
              <a:ext cx="53479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不够。盖1层和盖2层，必须用不同的值表示。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494972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覆盖次数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。新覆盖一次，就增加1。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8294" y="59045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地面有行有列，正好用二维数组对应每一个格子。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1903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453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例5-6 地毯：每格被覆盖了几层？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8840"/>
            <a:ext cx="7960042" cy="1174814"/>
            <a:chOff x="828294" y="2148840"/>
            <a:chExt cx="7960042" cy="1174814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43283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教材例5-6 / 洛谷 P3397的小规模练习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51748"/>
              <a:ext cx="7960042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在n行n列的格子上铺m块矩形地毯。每块给出左上角和右下角坐标。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矩形内的所有格子都被覆盖，两个端点也包含在内。地毯允许重叠。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847148"/>
            <a:ext cx="8393704" cy="1200531"/>
            <a:chOff x="828294" y="3847148"/>
            <a:chExt cx="8393704" cy="1200531"/>
          </a:xfrm>
        </p:grpSpPr>
        <p:sp>
          <p:nvSpPr>
            <p:cNvPr id="10" name="TextBox 10"/>
            <p:cNvSpPr/>
            <p:nvPr/>
          </p:nvSpPr>
          <p:spPr>
            <a:xfrm>
              <a:off x="828294" y="3847148"/>
              <a:ext cx="61214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输入首行n、m；接下来m行，每行x1、y1、x2、y2。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4256722"/>
              <a:ext cx="58881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满足 1 ≤ x1 ≤ x2 ≤ n，1 ≤ y1 ≤ y2 ≤ n。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666298"/>
              <a:ext cx="83937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输出n行，每行n个整数，依次表示各格子的覆盖层数；没盖过就输出0。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571172"/>
            <a:ext cx="7839075" cy="749237"/>
            <a:chOff x="828294" y="5571172"/>
            <a:chExt cx="7839075" cy="749237"/>
          </a:xfrm>
        </p:grpSpPr>
        <p:sp>
          <p:nvSpPr>
            <p:cNvPr id="14" name="TextBox 14"/>
            <p:cNvSpPr/>
            <p:nvPr/>
          </p:nvSpPr>
          <p:spPr>
            <a:xfrm>
              <a:off x="828294" y="5571172"/>
              <a:ext cx="59236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本课按教材范围：1 ≤ n ≤ 50，1 ≤ m ≤ 100。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68365"/>
              <a:ext cx="783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洛谷原题完整范围更大。这里先用逐格模拟，把二维数组的操作弄明白。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4817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2524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两个对角坐标，怎样确定地毯的覆盖范围？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294" y="2170748"/>
            <a:ext cx="3432429" cy="2791205"/>
            <a:chOff x="828294" y="2170748"/>
            <a:chExt cx="3432429" cy="2791205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6820" y="2643188"/>
              <a:ext cx="1219271" cy="1297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3 2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1 1 2 2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2 2 3 3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4104322"/>
              <a:ext cx="24086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3行3列，两块地毯。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580572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右图圈出第一块的覆盖范围。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038469" y="2180272"/>
            <a:ext cx="4086606" cy="2972753"/>
            <a:chOff x="6038469" y="2180272"/>
            <a:chExt cx="4086606" cy="2972753"/>
          </a:xfrm>
        </p:grpSpPr>
        <p:sp>
          <p:nvSpPr>
            <p:cNvPr id="12" name="TextBox 12"/>
            <p:cNvSpPr/>
            <p:nvPr/>
          </p:nvSpPr>
          <p:spPr>
            <a:xfrm>
              <a:off x="7054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197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340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38469" y="281844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38469" y="36756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038469" y="453294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行3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696075" y="2581275"/>
              <a:ext cx="3429000" cy="25717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696075" y="2581275"/>
              <a:ext cx="2286000" cy="171450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 w="28575">
              <a:solidFill>
                <a:schemeClr val="accent2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7839075" y="2581275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0"/>
                  </a:moveTo>
                  <a:lnTo>
                    <a:pt x="0" y="2571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8982075" y="2581275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0"/>
                  </a:moveTo>
                  <a:lnTo>
                    <a:pt x="0" y="2571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6696075" y="3438525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6696075" y="4295775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6925246" y="290131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(1,1)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068246" y="375856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(2,2)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618798"/>
            <a:ext cx="7243096" cy="692086"/>
            <a:chOff x="828294" y="5618798"/>
            <a:chExt cx="7243096" cy="692086"/>
          </a:xfrm>
        </p:grpSpPr>
        <p:sp>
          <p:nvSpPr>
            <p:cNvPr id="27" name="TextBox 27"/>
            <p:cNvSpPr/>
            <p:nvPr/>
          </p:nvSpPr>
          <p:spPr>
            <a:xfrm>
              <a:off x="828294" y="5618798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本题约定：x是行，向下增加；y是列，向右增加。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829056" y="5958840"/>
              <a:ext cx="72423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这题用x找行、y找列，两个端点之间的格子都算。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3846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铺好第一块地毯，哪些格子的值会改变？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51698"/>
            <a:ext cx="6912662" cy="381381"/>
            <a:chOff x="828294" y="2151698"/>
            <a:chExt cx="6912662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6912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覆盖(1,1)到(2,2)。每个元素最初为0，表示还没有地毯。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24000" y="2989898"/>
            <a:ext cx="2571750" cy="2267902"/>
            <a:chOff x="1524000" y="2989898"/>
            <a:chExt cx="2571750" cy="2267902"/>
          </a:xfrm>
        </p:grpSpPr>
        <p:sp>
          <p:nvSpPr>
            <p:cNvPr id="9" name="TextBox 9"/>
            <p:cNvSpPr/>
            <p:nvPr/>
          </p:nvSpPr>
          <p:spPr>
            <a:xfrm>
              <a:off x="2406206" y="29898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铺之前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524000" y="3400425"/>
              <a:ext cx="2571750" cy="185737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38125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323850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524000" y="40195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524000" y="46386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8705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272777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5850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8705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72777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5850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8705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272777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5850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29500" y="2989898"/>
            <a:ext cx="2571750" cy="2267902"/>
            <a:chOff x="7429500" y="2989898"/>
            <a:chExt cx="2571750" cy="2267902"/>
          </a:xfrm>
        </p:grpSpPr>
        <p:sp>
          <p:nvSpPr>
            <p:cNvPr id="25" name="TextBox 25"/>
            <p:cNvSpPr/>
            <p:nvPr/>
          </p:nvSpPr>
          <p:spPr>
            <a:xfrm>
              <a:off x="7917942" y="29898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第一块铺好后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7429500" y="3400425"/>
              <a:ext cx="1714500" cy="123825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429500" y="3400425"/>
              <a:ext cx="2571750" cy="185737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828675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914400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7429500" y="40195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7429500" y="46386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2" name="TextBox 32"/>
            <p:cNvSpPr/>
            <p:nvPr/>
          </p:nvSpPr>
          <p:spPr>
            <a:xfrm>
              <a:off x="77760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863327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4905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77760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63327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4905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77760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9" name="TextBox 39"/>
            <p:cNvSpPr/>
            <p:nvPr/>
          </p:nvSpPr>
          <p:spPr>
            <a:xfrm>
              <a:off x="863327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4905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28294" y="5809298"/>
            <a:ext cx="7244882" cy="381381"/>
            <a:chOff x="828294" y="5809298"/>
            <a:chExt cx="7244882" cy="381381"/>
          </a:xfrm>
        </p:grpSpPr>
        <p:sp>
          <p:nvSpPr>
            <p:cNvPr id="42" name="TextBox 42"/>
            <p:cNvSpPr/>
            <p:nvPr/>
          </p:nvSpPr>
          <p:spPr>
            <a:xfrm>
              <a:off x="828294" y="5809298"/>
              <a:ext cx="72448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行选1、2，列也选1、2。四种组合各加1，范围外的值保持0。</a:t>
              </a:r>
            </a:p>
          </p:txBody>
        </p:sp>
      </p:grpSp>
      <p:sp>
        <p:nvSpPr>
          <p:cNvPr id="76" name="Line 7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7045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5532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再铺一块地毯，重叠格的值怎样变化？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7703903" cy="790957"/>
            <a:chOff x="828294" y="2161222"/>
            <a:chExt cx="7703903" cy="790957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77039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第二块覆盖(2,2)到(3,3)。中心格已经是1，再覆盖一次会怎样？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70798"/>
              <a:ext cx="5994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仍然执行“加1”，不必为重叠另写一种特殊操作。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66875" y="3295650"/>
            <a:ext cx="3000375" cy="2000250"/>
            <a:chOff x="1666875" y="3295650"/>
            <a:chExt cx="3000375" cy="2000250"/>
          </a:xfrm>
        </p:grpSpPr>
        <p:sp>
          <p:nvSpPr>
            <p:cNvPr id="10" name="Rectangle 10"/>
            <p:cNvSpPr/>
            <p:nvPr/>
          </p:nvSpPr>
          <p:spPr>
            <a:xfrm>
              <a:off x="1666875" y="3295650"/>
              <a:ext cx="3000375" cy="20002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2667000" y="3962400"/>
              <a:ext cx="2000250" cy="133350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2" name="Line 12"/>
            <p:cNvSpPr/>
            <p:nvPr/>
          </p:nvSpPr>
          <p:spPr>
            <a:xfrm>
              <a:off x="2667000" y="3295650"/>
              <a:ext cx="9525" cy="2000250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667125" y="3295650"/>
              <a:ext cx="9525" cy="2000250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666875" y="3962400"/>
              <a:ext cx="3000375" cy="9525"/>
            </a:xfrm>
            <a:custGeom>
              <a:avLst/>
              <a:gdLst/>
              <a:ahLst/>
              <a:cxnLst/>
              <a:rect l="l" t="t" r="r" b="b"/>
              <a:pathLst>
                <a:path w="3000375" h="9525">
                  <a:moveTo>
                    <a:pt x="0" y="0"/>
                  </a:moveTo>
                  <a:lnTo>
                    <a:pt x="30003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666875" y="4629150"/>
              <a:ext cx="3000375" cy="9525"/>
            </a:xfrm>
            <a:custGeom>
              <a:avLst/>
              <a:gdLst/>
              <a:ahLst/>
              <a:cxnLst/>
              <a:rect l="l" t="t" r="r" b="b"/>
              <a:pathLst>
                <a:path w="3000375" h="9525">
                  <a:moveTo>
                    <a:pt x="0" y="0"/>
                  </a:moveTo>
                  <a:lnTo>
                    <a:pt x="30003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2080070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080194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080320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080070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080194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4080320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2080070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080194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080320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05219" y="3332798"/>
            <a:ext cx="4288631" cy="2216086"/>
            <a:chOff x="6705219" y="3332798"/>
            <a:chExt cx="4288631" cy="2216086"/>
          </a:xfrm>
        </p:grpSpPr>
        <p:sp>
          <p:nvSpPr>
            <p:cNvPr id="26" name="TextBox 26"/>
            <p:cNvSpPr/>
            <p:nvPr/>
          </p:nvSpPr>
          <p:spPr>
            <a:xfrm>
              <a:off x="6705219" y="33327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教学样例最终输出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370445" y="3795712"/>
              <a:ext cx="884515" cy="1278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1 1 0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1 2 1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0 1 1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6705981" y="5196840"/>
              <a:ext cx="42878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中心格：1 → 2；新覆盖格：0 → 1。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28294" y="5866448"/>
            <a:ext cx="6844189" cy="381381"/>
            <a:chOff x="828294" y="5866448"/>
            <a:chExt cx="6844189" cy="381381"/>
          </a:xfrm>
        </p:grpSpPr>
        <p:sp>
          <p:nvSpPr>
            <p:cNvPr id="30" name="TextBox 30"/>
            <p:cNvSpPr/>
            <p:nvPr/>
          </p:nvSpPr>
          <p:spPr>
            <a:xfrm>
              <a:off x="828294" y="5866448"/>
              <a:ext cx="68441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如果写成 a[row][col] = 1，中心的第二层就被抹掉了。</a:t>
              </a:r>
            </a:p>
          </p:txBody>
        </p:sp>
      </p:grpSp>
      <p:sp>
        <p:nvSpPr>
          <p:cNvPr id="52" name="Line 5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4" name="Line 54"/>
          <p:cNvSpPr/>
          <p:nvPr/>
        </p:nvSpPr>
        <p:spPr>
          <a:xfrm>
            <a:off x="838200" y="56549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第1步：准备全零的地面，逐块读入地毯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2171700"/>
            <a:chOff x="962025" y="2895600"/>
            <a:chExt cx="10096500" cy="21717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int n, m, a[55][55] = {0};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cin &gt;&gt; n &gt;&gt; m;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t = 0; t &lt; m; t++)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int x1, y1, x2, y2;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x1 &gt;&gt; y1 &gt;&gt; x2 &gt;&gt; y2;</a:t>
              </a:r>
              <a:br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// 在这里更新当前地毯覆盖的格子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867150"/>
            <a:chOff x="942975" y="2095500"/>
            <a:chExt cx="10191750" cy="3867150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a[r][c] 记这一格已经被盖了几层。铺之前，每格都是 0。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267325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t 每走一轮，就处理一块新地毯。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更新必须放在循环里；只读坐标而不改格子，答案仍会全是 0。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2133600"/>
          </a:xfrm>
          <a:custGeom>
            <a:avLst/>
            <a:gdLst/>
            <a:ahLst/>
            <a:cxnLst/>
            <a:rect l="l" t="t" r="r" b="b"/>
            <a:pathLst>
              <a:path w="9525"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6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第2步：当前地毯盖住的格子，各加1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2975" y="2152650"/>
            <a:ext cx="8649462" cy="1057275"/>
            <a:chOff x="942975" y="2152650"/>
            <a:chExt cx="8649462" cy="1057275"/>
          </a:xfrm>
        </p:grpSpPr>
        <p:sp>
          <p:nvSpPr>
            <p:cNvPr id="7" name="TextBox 7"/>
            <p:cNvSpPr/>
            <p:nvPr/>
          </p:nvSpPr>
          <p:spPr>
            <a:xfrm>
              <a:off x="942975" y="2152650"/>
              <a:ext cx="8572500" cy="10572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1434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r = x1; r &lt;= x2; r++)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c = y1; c &lt;= y2; c++)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a[r][c]++;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210044" y="2170748"/>
              <a:ext cx="18836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r选行，c选列。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210044" y="2675572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两个端点都要访问。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3694748"/>
            <a:ext cx="6504361" cy="800481"/>
            <a:chOff x="828294" y="3694748"/>
            <a:chExt cx="6504361" cy="800481"/>
          </a:xfrm>
        </p:grpSpPr>
        <p:sp>
          <p:nvSpPr>
            <p:cNvPr id="13" name="TextBox 13"/>
            <p:cNvSpPr/>
            <p:nvPr/>
          </p:nvSpPr>
          <p:spPr>
            <a:xfrm>
              <a:off x="828294" y="3694748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外面还要重复m次，每次读入一块地毯的范围。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113848"/>
              <a:ext cx="65043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地毯编号 t → 这块地毯内的行 r → 这一行内的列 c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8294" y="5104448"/>
            <a:ext cx="10439781" cy="1185100"/>
            <a:chOff x="828294" y="5104448"/>
            <a:chExt cx="10439781" cy="1185100"/>
          </a:xfrm>
        </p:grpSpPr>
        <p:sp>
          <p:nvSpPr>
            <p:cNvPr id="16" name="TextBox 16"/>
            <p:cNvSpPr/>
            <p:nvPr/>
          </p:nvSpPr>
          <p:spPr>
            <a:xfrm>
              <a:off x="828294" y="5104448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输出时，重新从第1行走到第n行，每行从第1列走到第n列。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51402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同一行的数字之间放空格，一行结束才换行。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29056" y="593750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外层挑一块地毯，里面两层走过它盖住的每一格。走到一格，就给那一格加1。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705231" y="2167890"/>
            <a:ext cx="9525" cy="883920"/>
          </a:xfrm>
          <a:custGeom>
            <a:avLst/>
            <a:gdLst/>
            <a:ahLst/>
            <a:cxnLst/>
            <a:rect l="l" t="t" r="r" b="b"/>
            <a:pathLst>
              <a:path w="9525" h="883920">
                <a:moveTo>
                  <a:pt x="0" y="0"/>
                </a:moveTo>
                <a:lnTo>
                  <a:pt x="0" y="8839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7428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3768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第3步：按行输出每个格子的覆盖次数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2171700"/>
            <a:chOff x="962025" y="2895600"/>
            <a:chExt cx="10096500" cy="21717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r = 1; r &lt;= n; r++)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c = 1; c &lt;= n; c++)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if (c &gt; 1) cout &lt;&lt; ' ';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a[r][c];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'\n';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867150"/>
            <a:chOff x="942975" y="2095500"/>
            <a:chExt cx="10191750" cy="3867150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所有地毯都铺完，a 中已经记下每格的层数。现在从左上扫到右下。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267325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r 选输出的第几行，c 从左到右选这一行的格子。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换行放在内层循环结束后。别把 r、c 交换，否则表格会转方向。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2133600"/>
          </a:xfrm>
          <a:custGeom>
            <a:avLst/>
            <a:gdLst/>
            <a:ahLst/>
            <a:cxnLst/>
            <a:rect l="l" t="t" r="r" b="b"/>
            <a:pathLst>
              <a:path w="9525"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地毯：完整程序（上）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091690"/>
            <a:ext cx="5615750" cy="3552444"/>
            <a:chOff x="829056" y="2091690"/>
            <a:chExt cx="5615750" cy="3552444"/>
          </a:xfrm>
        </p:grpSpPr>
        <p:sp>
          <p:nvSpPr>
            <p:cNvPr id="7" name="TextBox 7"/>
            <p:cNvSpPr/>
            <p:nvPr/>
          </p:nvSpPr>
          <p:spPr>
            <a:xfrm>
              <a:off x="829056" y="2091690"/>
              <a:ext cx="5615750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n, m, a[55][55] = {0};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 &gt;&gt; m;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t = 0; t &lt; m; t++)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x1, y1, x2, y2;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x1 &gt;&gt; y1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&gt;&gt; x2 &gt;&gt; y2;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r = x1; r &lt;= x2; r++)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c = y1; c &lt;= y2; c++)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a[r][c]++;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9056" y="5958840"/>
            <a:ext cx="8687848" cy="352044"/>
            <a:chOff x="829056" y="5958840"/>
            <a:chExt cx="8687848" cy="352044"/>
          </a:xfrm>
        </p:grpSpPr>
        <p:sp>
          <p:nvSpPr>
            <p:cNvPr id="32" name="TextBox 32"/>
            <p:cNvSpPr/>
            <p:nvPr/>
          </p:nvSpPr>
          <p:spPr>
            <a:xfrm>
              <a:off x="829056" y="5958840"/>
              <a:ext cx="86878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这页读入每块地毯，并把它盖住的格子各加1；下页接着输出整张表。</a:t>
              </a:r>
            </a:p>
          </p:txBody>
        </p:sp>
      </p:grpSp>
      <p:sp>
        <p:nvSpPr>
          <p:cNvPr id="36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7" name="Line 19"/>
          <p:cNvSpPr/>
          <p:nvPr/>
        </p:nvSpPr>
        <p:spPr>
          <a:xfrm>
            <a:off x="705231" y="2101215"/>
            <a:ext cx="9525" cy="3455670"/>
          </a:xfrm>
          <a:custGeom>
            <a:avLst/>
            <a:gdLst/>
            <a:ahLst/>
            <a:cxnLst/>
            <a:rect l="l" t="t" r="r" b="b"/>
            <a:pathLst>
              <a:path w="9525" h="3455670">
                <a:moveTo>
                  <a:pt x="0" y="0"/>
                </a:moveTo>
                <a:lnTo>
                  <a:pt x="0" y="3455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7614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地毯：完整程序（下）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42975" y="2343150"/>
            <a:ext cx="10144125" cy="3038475"/>
            <a:chOff x="942975" y="2343150"/>
            <a:chExt cx="10144125" cy="3038475"/>
          </a:xfrm>
        </p:grpSpPr>
        <p:sp>
          <p:nvSpPr>
            <p:cNvPr id="22" name="TextBox 22"/>
            <p:cNvSpPr/>
            <p:nvPr/>
          </p:nvSpPr>
          <p:spPr>
            <a:xfrm>
              <a:off x="942975" y="2343150"/>
              <a:ext cx="10144125" cy="3038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1434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r = 1; r &lt;= n; r++)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for (int c = 1; c &lt;= n; c++)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if (c &gt; 1) cout &lt;&lt; ' ';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cout &lt;&lt; a[r][c];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'\n';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return 0;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9056" y="5958840"/>
            <a:ext cx="8687848" cy="352044"/>
            <a:chOff x="829056" y="5958840"/>
            <a:chExt cx="8687848" cy="352044"/>
          </a:xfrm>
        </p:grpSpPr>
        <p:sp>
          <p:nvSpPr>
            <p:cNvPr id="32" name="TextBox 32"/>
            <p:cNvSpPr/>
            <p:nvPr/>
          </p:nvSpPr>
          <p:spPr>
            <a:xfrm>
              <a:off x="829056" y="5958840"/>
              <a:ext cx="86878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这页接上页 main 中的代码。行 r 在外，列 c 在内；每行结束后才换行。</a:t>
              </a:r>
            </a:p>
          </p:txBody>
        </p:sp>
      </p:grpSp>
      <p:sp>
        <p:nvSpPr>
          <p:cNvPr id="36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790575" y="2381250"/>
            <a:ext cx="9525" cy="2971800"/>
          </a:xfrm>
          <a:custGeom>
            <a:avLst/>
            <a:gdLst/>
            <a:ahLst/>
            <a:cxnLst/>
            <a:rect l="l" t="t" r="r" b="b"/>
            <a:pathLst>
              <a:path w="9525" h="2971800">
                <a:moveTo>
                  <a:pt x="0" y="0"/>
                </a:moveTo>
                <a:lnTo>
                  <a:pt x="0" y="29718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7614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直接逐格覆盖，什么时候够用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6556286" cy="810007"/>
            <a:chOff x="828294" y="2161222"/>
            <a:chExt cx="6556286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4180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教材最多50行、50列、100块地毯。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8"/>
                <p:cNvSpPr txBox="1"/>
                <p:nvPr/>
              </p:nvSpPr>
              <p:spPr>
                <a:xfrm>
                  <a:off x="828294" y="2589848"/>
                  <a:ext cx="6556286" cy="3813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即使每块都盖满，也只需 </a:t>
                  </a:r>
                  <a14:m>
                    <m:oMath xmlns:m="http://schemas.openxmlformats.org/officeDocument/2006/math"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100×50×50=250000</m:t>
                      </m:r>
                    </m:oMath>
                  </a14:m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 次增加。</a:t>
                  </a:r>
                </a:p>
              </p:txBody>
            </p:sp>
          </mc:Choice>
          <mc:Fallback xmlns="">
            <p:sp>
              <p:nvSpPr>
                <p:cNvPr id="26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294" y="2589848"/>
                  <a:ext cx="6556286" cy="381381"/>
                </a:xfrm>
                <a:prstGeom prst="rect">
                  <a:avLst/>
                </a:prstGeom>
                <a:blipFill>
                  <a:blip r:embed="rId3"/>
                  <a:stretch>
                    <a:fillRect l="-2326" t="-22581" r="-4093" b="-1774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2"/>
          <p:cNvGrpSpPr/>
          <p:nvPr/>
        </p:nvGrpSpPr>
        <p:grpSpPr>
          <a:xfrm>
            <a:off x="828294" y="3485198"/>
            <a:ext cx="8487537" cy="790955"/>
            <a:chOff x="828294" y="3485198"/>
            <a:chExt cx="8487537" cy="790955"/>
          </a:xfrm>
        </p:grpSpPr>
        <p:sp>
          <p:nvSpPr>
            <p:cNvPr id="10" name="TextBox 10"/>
            <p:cNvSpPr/>
            <p:nvPr/>
          </p:nvSpPr>
          <p:spPr>
            <a:xfrm>
              <a:off x="828294" y="3485198"/>
              <a:ext cx="777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洛谷原题完整范围为n、m都不超过1000，不能直接照搬这份程序。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894772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数组容量不够，逐格反复覆盖也会很慢。后续可学习二维差分与前缀和。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913948"/>
            <a:ext cx="10458831" cy="1217104"/>
            <a:chOff x="828294" y="4913948"/>
            <a:chExt cx="10458831" cy="1217104"/>
          </a:xfrm>
        </p:grpSpPr>
        <p:sp>
          <p:nvSpPr>
            <p:cNvPr id="13" name="TextBox 13"/>
            <p:cNvSpPr/>
            <p:nvPr/>
          </p:nvSpPr>
          <p:spPr>
            <a:xfrm>
              <a:off x="828294" y="49139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怎样检查当前方法？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323522"/>
              <a:ext cx="786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单格地毯只改1格；整张地面盖一次全为1；同一区域盖两次应为2。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74967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地面只有一层。若把小方块一层层叠起来，定位时还需要补上哪个编号？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538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712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两层楼的同一个座位，怎样区分？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377559" cy="800481"/>
            <a:chOff x="828294" y="2142172"/>
            <a:chExt cx="6377559" cy="8004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想一想：两层楼上各有一间教室，座位摆得一模一样。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61272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只说“第2排第2列”还不够，还要说明在哪一层。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857375" y="3332798"/>
            <a:ext cx="8572500" cy="1601152"/>
            <a:chOff x="1857375" y="3332798"/>
            <a:chExt cx="8572500" cy="1601152"/>
          </a:xfrm>
        </p:grpSpPr>
        <p:sp>
          <p:nvSpPr>
            <p:cNvPr id="10" name="TextBox 10"/>
            <p:cNvSpPr/>
            <p:nvPr/>
          </p:nvSpPr>
          <p:spPr>
            <a:xfrm>
              <a:off x="2941510" y="33327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656510" y="33327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857375" y="3790950"/>
              <a:ext cx="2857500" cy="1143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28098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37623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857375" y="43624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7572375" y="3790950"/>
              <a:ext cx="2857500" cy="1143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85248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94773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7572375" y="43624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3204020" y="4523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?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919020" y="4523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?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8294" y="5533072"/>
            <a:ext cx="10458831" cy="769430"/>
            <a:chOff x="828294" y="5533072"/>
            <a:chExt cx="10458831" cy="769430"/>
          </a:xfrm>
        </p:grpSpPr>
        <p:sp>
          <p:nvSpPr>
            <p:cNvPr id="23" name="TextBox 23"/>
            <p:cNvSpPr/>
            <p:nvPr/>
          </p:nvSpPr>
          <p:spPr>
            <a:xfrm>
              <a:off x="828294" y="5533072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层、排、列，三个编号共同确定一个位置。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28294" y="59211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每层是一张座位表。补上楼层编号，同一排同一列的座位才分得开。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52322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30807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例5-7 工艺品制作：切割后还剩多少块？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58365"/>
            <a:ext cx="8036147" cy="1203388"/>
            <a:chOff x="828294" y="2158365"/>
            <a:chExt cx="8036147" cy="1203388"/>
          </a:xfrm>
        </p:grpSpPr>
        <p:sp>
          <p:nvSpPr>
            <p:cNvPr id="7" name="TextBox 7"/>
            <p:cNvSpPr/>
            <p:nvPr/>
          </p:nvSpPr>
          <p:spPr>
            <a:xfrm>
              <a:off x="829056" y="2158365"/>
              <a:ext cx="28744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教材例5-7 / 洛谷 P5729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80322"/>
              <a:ext cx="8036147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玻璃长方体的长w、宽x、高h，都是1到20的整数。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把它看成许多边长为1的小方块，每块用(i,j,k)定位。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3789998"/>
            <a:ext cx="7168801" cy="1181481"/>
            <a:chOff x="828294" y="3789998"/>
            <a:chExt cx="7168801" cy="1181481"/>
          </a:xfrm>
        </p:grpSpPr>
        <p:sp>
          <p:nvSpPr>
            <p:cNvPr id="10" name="TextBox 10"/>
            <p:cNvSpPr/>
            <p:nvPr/>
          </p:nvSpPr>
          <p:spPr>
            <a:xfrm>
              <a:off x="828294" y="3789998"/>
              <a:ext cx="7168801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进行q次激光切割，q为1到100。每次给出两个对角点：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(x1,y1,z1)和(x2,y2,z2)，切割面与玻璃的面平行。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三个坐标分别落在给定闭区间内的所有小方块，都会被切掉。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5561648"/>
            <a:ext cx="7168801" cy="758761"/>
            <a:chOff x="828294" y="5561648"/>
            <a:chExt cx="7168801" cy="758761"/>
          </a:xfrm>
        </p:grpSpPr>
        <p:sp>
          <p:nvSpPr>
            <p:cNvPr id="12" name="TextBox 12"/>
            <p:cNvSpPr/>
            <p:nvPr/>
          </p:nvSpPr>
          <p:spPr>
            <a:xfrm>
              <a:off x="828294" y="55616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切割可以重叠。最终还剩多少个小方块？这也就是剩余体积。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9056" y="5968365"/>
              <a:ext cx="63775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方块不会移动；每个位置只需记录“还在”或“已切掉”。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10673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三个下标定位一块小方块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4484" y="2137410"/>
            <a:ext cx="5716929" cy="976693"/>
            <a:chOff x="824484" y="2137410"/>
            <a:chExt cx="5716929" cy="976693"/>
          </a:xfrm>
        </p:grpSpPr>
        <p:sp>
          <p:nvSpPr>
            <p:cNvPr id="7" name="TextBox 7"/>
            <p:cNvSpPr txBox="1"/>
            <p:nvPr/>
          </p:nvSpPr>
          <p:spPr>
            <a:xfrm>
              <a:off x="824484" y="2137410"/>
              <a:ext cx="36258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v[22][22][22];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732722"/>
              <a:ext cx="5713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访问一个小方块，需要三个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：v[i][j][k]。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89972"/>
            <a:ext cx="6547485" cy="1200531"/>
            <a:chOff x="828294" y="3589972"/>
            <a:chExt cx="6547485" cy="1200531"/>
          </a:xfrm>
        </p:grpSpPr>
        <p:sp>
          <p:nvSpPr>
            <p:cNvPr id="10" name="TextBox 10"/>
            <p:cNvSpPr/>
            <p:nvPr/>
          </p:nvSpPr>
          <p:spPr>
            <a:xfrm>
              <a:off x="828294" y="3589972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i、j、k分别找长、宽、高三个方向。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99548"/>
              <a:ext cx="5756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为了看清图，固定k看一层：图中i向下、j向右。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09122"/>
              <a:ext cx="60022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v[i][j][k]存1表示方块还在，存0表示已被切掉。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342572"/>
            <a:ext cx="8751284" cy="810007"/>
            <a:chOff x="828294" y="5342572"/>
            <a:chExt cx="8751284" cy="810007"/>
          </a:xfrm>
        </p:grpSpPr>
        <p:sp>
          <p:nvSpPr>
            <p:cNvPr id="14" name="TextBox 14"/>
            <p:cNvSpPr/>
            <p:nvPr/>
          </p:nvSpPr>
          <p:spPr>
            <a:xfrm>
              <a:off x="828294" y="5342572"/>
              <a:ext cx="85383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每维留22格，0号不用；题目只访问1到20。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77119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约定用哪一维表示高度，是程序设计的选择；确定后，图和代码必须一致。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700659" y="2146935"/>
            <a:ext cx="9525" cy="392430"/>
          </a:xfrm>
          <a:custGeom>
            <a:avLst/>
            <a:gdLst/>
            <a:ahLst/>
            <a:cxnLst/>
            <a:rect l="l" t="t" r="r" b="b"/>
            <a:pathLst>
              <a:path w="9525" h="392430">
                <a:moveTo>
                  <a:pt x="0" y="0"/>
                </a:moveTo>
                <a:lnTo>
                  <a:pt x="0" y="392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0095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295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工艺品问题：怎样读懂切割数据？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32648"/>
            <a:ext cx="8155317" cy="1210055"/>
            <a:chOff x="828294" y="2132648"/>
            <a:chExt cx="8155317" cy="1210055"/>
          </a:xfrm>
        </p:grpSpPr>
        <p:sp>
          <p:nvSpPr>
            <p:cNvPr id="7" name="TextBox 7"/>
            <p:cNvSpPr/>
            <p:nvPr/>
          </p:nvSpPr>
          <p:spPr>
            <a:xfrm>
              <a:off x="828294" y="2132648"/>
              <a:ext cx="8155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输入：第一行w、x、h；第二行q；接下来q行，每行给出六个端点数。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9056" y="2567940"/>
              <a:ext cx="72372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≤ x1 ≤ x2 ≤ w；1 ≤ y1 ≤ y2 ≤ x；1 ≤ z1 ≤ z2 ≤ h。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29613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输出：一个整数，表示全部切割后剩余的小方块数量。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789998"/>
            <a:ext cx="2180642" cy="1876805"/>
            <a:chOff x="828294" y="3789998"/>
            <a:chExt cx="2180642" cy="1876805"/>
          </a:xfrm>
        </p:grpSpPr>
        <p:sp>
          <p:nvSpPr>
            <p:cNvPr id="11" name="TextBox 11"/>
            <p:cNvSpPr/>
            <p:nvPr/>
          </p:nvSpPr>
          <p:spPr>
            <a:xfrm>
              <a:off x="828294" y="37899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71219" y="4256722"/>
              <a:ext cx="1637717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3 2 2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1 1 1 2 1 2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2 1 1 3 2 1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86094" y="3789998"/>
            <a:ext cx="4556689" cy="1724405"/>
            <a:chOff x="6086094" y="3789998"/>
            <a:chExt cx="4556689" cy="1724405"/>
          </a:xfrm>
        </p:grpSpPr>
        <p:sp>
          <p:nvSpPr>
            <p:cNvPr id="14" name="TextBox 14"/>
            <p:cNvSpPr/>
            <p:nvPr/>
          </p:nvSpPr>
          <p:spPr>
            <a:xfrm>
              <a:off x="6086094" y="3789998"/>
              <a:ext cx="1476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对应输出：5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86094" y="4256722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物体最初有12个小方块。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86094" y="4694872"/>
              <a:ext cx="45566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第一次切掉4个；第二次新增切掉3个。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086094" y="5133022"/>
              <a:ext cx="305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为什么第二次不是再减4？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9056" y="5958840"/>
            <a:ext cx="7201769" cy="352044"/>
            <a:chOff x="829056" y="5958840"/>
            <a:chExt cx="7201769" cy="352044"/>
          </a:xfrm>
        </p:grpSpPr>
        <p:sp>
          <p:nvSpPr>
            <p:cNvPr id="19" name="TextBox 19"/>
            <p:cNvSpPr/>
            <p:nvPr/>
          </p:nvSpPr>
          <p:spPr>
            <a:xfrm>
              <a:off x="829056" y="5958840"/>
              <a:ext cx="72017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六个数的顺序是x1 y1 z1 x2 y2 z2，不是按三个区间逐对输入。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5093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6873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按层观察第一次切割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623554" cy="800481"/>
            <a:chOff x="828294" y="2142172"/>
            <a:chExt cx="6623554" cy="8004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66235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初始两层全是1。第一次：i取1到2，j只取1，k取1到2。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61272"/>
              <a:ext cx="57815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下图按k分层；每层3行2列。0是切掉，1是还在。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71981" y="3323272"/>
            <a:ext cx="2885694" cy="1963103"/>
            <a:chOff x="1371981" y="3323272"/>
            <a:chExt cx="2885694" cy="1963103"/>
          </a:xfrm>
        </p:grpSpPr>
        <p:sp>
          <p:nvSpPr>
            <p:cNvPr id="10" name="TextBox 10"/>
            <p:cNvSpPr/>
            <p:nvPr/>
          </p:nvSpPr>
          <p:spPr>
            <a:xfrm>
              <a:off x="2635663" y="3323272"/>
              <a:ext cx="11486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1 层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1621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32099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21621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1621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26039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516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6039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6516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6039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6516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371981" y="386334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1371981" y="4387215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i=2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371981" y="491109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i=3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782181" y="3323272"/>
            <a:ext cx="2999994" cy="1963103"/>
            <a:chOff x="6782181" y="3323272"/>
            <a:chExt cx="2999994" cy="1963103"/>
          </a:xfrm>
        </p:grpSpPr>
        <p:sp>
          <p:nvSpPr>
            <p:cNvPr id="25" name="TextBox 25"/>
            <p:cNvSpPr/>
            <p:nvPr/>
          </p:nvSpPr>
          <p:spPr>
            <a:xfrm>
              <a:off x="8160163" y="3323272"/>
              <a:ext cx="11486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2 层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76866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87344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76866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76866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0" name="TextBox 30"/>
            <p:cNvSpPr/>
            <p:nvPr/>
          </p:nvSpPr>
          <p:spPr>
            <a:xfrm>
              <a:off x="81284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1761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1284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1761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81284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1761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6782181" y="386334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6782181" y="4387215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i=2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6782181" y="491109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i=3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28294" y="5580698"/>
            <a:ext cx="6941320" cy="730186"/>
            <a:chOff x="828294" y="5580698"/>
            <a:chExt cx="6941320" cy="730186"/>
          </a:xfrm>
        </p:grpSpPr>
        <p:sp>
          <p:nvSpPr>
            <p:cNvPr id="40" name="TextBox 40"/>
            <p:cNvSpPr/>
            <p:nvPr/>
          </p:nvSpPr>
          <p:spPr>
            <a:xfrm>
              <a:off x="828294" y="558069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每层左列的前两格被切掉，共4格。剩下的8格继续保留。</a:t>
              </a:r>
            </a:p>
          </p:txBody>
        </p:sp>
        <p:sp>
          <p:nvSpPr>
            <p:cNvPr id="41" name="TextBox 41"/>
            <p:cNvSpPr/>
            <p:nvPr/>
          </p:nvSpPr>
          <p:spPr>
            <a:xfrm>
              <a:off x="829056" y="5958840"/>
              <a:ext cx="69405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每张切片中，左列是j=1，右列是j=2；两张图表示不同的高度。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30760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4322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同一个方块被重复切割，会怎样？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7678543" cy="790957"/>
            <a:chOff x="828294" y="2142172"/>
            <a:chExt cx="7678543" cy="79095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678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第二次：i取2到3，j取1到2，k只取1。只处理第1层的下方四格。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51748"/>
              <a:ext cx="63598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其中(2,1,1)已经是0。再写一次0，会多切掉一块吗？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110645" y="3323272"/>
            <a:ext cx="2198656" cy="1963103"/>
            <a:chOff x="2110645" y="3323272"/>
            <a:chExt cx="2198656" cy="1963103"/>
          </a:xfrm>
        </p:grpSpPr>
        <p:sp>
          <p:nvSpPr>
            <p:cNvPr id="10" name="TextBox 10"/>
            <p:cNvSpPr/>
            <p:nvPr/>
          </p:nvSpPr>
          <p:spPr>
            <a:xfrm>
              <a:off x="2110645" y="3323272"/>
              <a:ext cx="2198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1 层：更新后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162175" y="4238625"/>
              <a:ext cx="2095500" cy="104775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21621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2099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1621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21621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26039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6516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6039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36516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26039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6516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686675" y="3323272"/>
            <a:ext cx="2095500" cy="1963103"/>
            <a:chOff x="7686675" y="3323272"/>
            <a:chExt cx="2095500" cy="1963103"/>
          </a:xfrm>
        </p:grpSpPr>
        <p:sp>
          <p:nvSpPr>
            <p:cNvPr id="23" name="TextBox 23"/>
            <p:cNvSpPr/>
            <p:nvPr/>
          </p:nvSpPr>
          <p:spPr>
            <a:xfrm>
              <a:off x="7766399" y="3323272"/>
              <a:ext cx="19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2 层：不变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6866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87344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76866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76866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8" name="TextBox 28"/>
            <p:cNvSpPr/>
            <p:nvPr/>
          </p:nvSpPr>
          <p:spPr>
            <a:xfrm>
              <a:off x="81284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91761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81284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1761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1284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1761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28294" y="5609272"/>
            <a:ext cx="7364075" cy="701612"/>
            <a:chOff x="828294" y="5609272"/>
            <a:chExt cx="7364075" cy="701612"/>
          </a:xfrm>
        </p:grpSpPr>
        <p:sp>
          <p:nvSpPr>
            <p:cNvPr id="35" name="TextBox 35"/>
            <p:cNvSpPr/>
            <p:nvPr/>
          </p:nvSpPr>
          <p:spPr>
            <a:xfrm>
              <a:off x="828294" y="5609272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不会。第二次只有3个位置从1变0，新增切掉3块，最终剩5块。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29056" y="5958840"/>
              <a:ext cx="65119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浅绿色标出本次操作范围；红色0表示本次新增切掉的位置。</a:t>
              </a:r>
            </a:p>
          </p:txBody>
        </p:sp>
      </p:grpSp>
      <p:sp>
        <p:nvSpPr>
          <p:cNvPr id="64" name="Line 6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30712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54465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第1步：给每个小方块标上“还在”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28294" y="2151698"/>
            <a:ext cx="4816888" cy="1606486"/>
            <a:chOff x="828294" y="2151698"/>
            <a:chExt cx="4816888" cy="1606486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初始时，每个有效位置都有小方块：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9056" y="2577465"/>
              <a:ext cx="4816126" cy="1180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w;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1; j &lt;= x;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1; k &lt;= h;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v[i][j][k] = 1;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2975" y="4667250"/>
            <a:ext cx="10287000" cy="723900"/>
            <a:chOff x="942975" y="4667250"/>
            <a:chExt cx="10287000" cy="723900"/>
          </a:xfrm>
        </p:grpSpPr>
        <p:sp>
          <p:nvSpPr>
            <p:cNvPr id="19" name="TextBox 19"/>
            <p:cNvSpPr/>
            <p:nvPr/>
          </p:nvSpPr>
          <p:spPr>
            <a:xfrm>
              <a:off x="942975" y="4667250"/>
              <a:ext cx="102870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每个有效位置都先写成 1，表示小方块还在。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只写 {1} 只会让首项为 1，其余整数元素会补成 0。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790575" y="2581275"/>
            <a:ext cx="9525" cy="1190625"/>
          </a:xfrm>
          <a:custGeom>
            <a:avLst/>
            <a:gdLst/>
            <a:ahLst/>
            <a:cxnLst/>
            <a:rect l="l" t="t" r="r" b="b"/>
            <a:pathLst>
              <a:path w="9525" h="1190625">
                <a:moveTo>
                  <a:pt x="0" y="0"/>
                </a:moveTo>
                <a:lnTo>
                  <a:pt x="0" y="11906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第2步：把切割范围内的小方块改成 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42975" y="2143125"/>
            <a:ext cx="10287000" cy="2266950"/>
            <a:chOff x="942975" y="2143125"/>
            <a:chExt cx="10287000" cy="2266950"/>
          </a:xfrm>
        </p:grpSpPr>
        <p:sp>
          <p:nvSpPr>
            <p:cNvPr id="13" name="TextBox 13"/>
            <p:cNvSpPr/>
            <p:nvPr/>
          </p:nvSpPr>
          <p:spPr>
            <a:xfrm>
              <a:off x="942975" y="2143125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每次读到两个对角坐标，就把三个闭区间内的位置逐格走过。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62025" y="2952750"/>
              <a:ext cx="10001250" cy="1457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1434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x1; i &lt;= x2; i++)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y1; j &lt;= y2; j++)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for (int k = z1; k &lt;= z2; k++)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v[i][j][k] = 0;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2975" y="4762500"/>
            <a:ext cx="10287000" cy="723900"/>
            <a:chOff x="942975" y="4762500"/>
            <a:chExt cx="10287000" cy="723900"/>
          </a:xfrm>
        </p:grpSpPr>
        <p:sp>
          <p:nvSpPr>
            <p:cNvPr id="19" name="TextBox 19"/>
            <p:cNvSpPr/>
            <p:nvPr/>
          </p:nvSpPr>
          <p:spPr>
            <a:xfrm>
              <a:off x="942975" y="4762500"/>
              <a:ext cx="102870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0 表示这个位置已被切掉。即使再次切到，0 仍是 0。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所以不能每次直接拿切割体积去减：重叠的方块会被减两遍。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790575" y="2962275"/>
            <a:ext cx="9525" cy="1304925"/>
          </a:xfrm>
          <a:custGeom>
            <a:avLst/>
            <a:gdLst/>
            <a:ahLst/>
            <a:cxnLst/>
            <a:rect l="l" t="t" r="r" b="b"/>
            <a:pathLst>
              <a:path w="9525" h="1304925">
                <a:moveTo>
                  <a:pt x="0" y="0"/>
                </a:moveTo>
                <a:lnTo>
                  <a:pt x="0" y="13049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第3步：把还在的小方块逐个数出来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29056" y="2186940"/>
            <a:ext cx="4816126" cy="1533144"/>
            <a:chOff x="829056" y="2186940"/>
            <a:chExt cx="4816126" cy="1533144"/>
          </a:xfrm>
        </p:grpSpPr>
        <p:sp>
          <p:nvSpPr>
            <p:cNvPr id="7" name="TextBox 7"/>
            <p:cNvSpPr/>
            <p:nvPr/>
          </p:nvSpPr>
          <p:spPr>
            <a:xfrm>
              <a:off x="829056" y="2186940"/>
              <a:ext cx="4816126" cy="1533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w;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1; j &lt;= x;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1; k &lt;= h;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ans += v[i][j][k];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4209098"/>
            <a:ext cx="7721656" cy="819531"/>
            <a:chOff x="828294" y="4209098"/>
            <a:chExt cx="7721656" cy="819531"/>
          </a:xfrm>
        </p:grpSpPr>
        <p:sp>
          <p:nvSpPr>
            <p:cNvPr id="13" name="TextBox 13"/>
            <p:cNvSpPr/>
            <p:nvPr/>
          </p:nvSpPr>
          <p:spPr>
            <a:xfrm>
              <a:off x="828294" y="4209098"/>
              <a:ext cx="772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还在的方块贡献1，切掉的位置贡献0。每个位置最后只统计一次。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647248"/>
              <a:ext cx="6045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教学样例：第1层剩1块，第2层剩4块，所以输出5。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8294" y="5523548"/>
            <a:ext cx="10458831" cy="769429"/>
            <a:chOff x="828294" y="5523548"/>
            <a:chExt cx="10458831" cy="769429"/>
          </a:xfrm>
        </p:grpSpPr>
        <p:sp>
          <p:nvSpPr>
            <p:cNvPr id="16" name="TextBox 16"/>
            <p:cNvSpPr/>
            <p:nvPr/>
          </p:nvSpPr>
          <p:spPr>
            <a:xfrm>
              <a:off x="828294" y="55235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不能用“初始体积减去每次切割体积”，重叠部分会被重复扣除。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91159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数组保留了每个位置是否还在的记录，重叠切割就不会重复扣除。</a:t>
              </a:r>
            </a:p>
          </p:txBody>
        </p:sp>
      </p:grpSp>
      <p:sp>
        <p:nvSpPr>
          <p:cNvPr id="22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705231" y="2196465"/>
            <a:ext cx="9525" cy="1436370"/>
          </a:xfrm>
          <a:custGeom>
            <a:avLst/>
            <a:gdLst/>
            <a:ahLst/>
            <a:cxnLst/>
            <a:rect l="l" t="t" r="r" b="b"/>
            <a:pathLst>
              <a:path w="9525" h="1436370">
                <a:moveTo>
                  <a:pt x="0" y="0"/>
                </a:moveTo>
                <a:lnTo>
                  <a:pt x="0" y="1436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2191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9244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工艺品：完整程序（上）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148840"/>
            <a:ext cx="5349240" cy="3666744"/>
            <a:chOff x="829056" y="2148840"/>
            <a:chExt cx="5349240" cy="3666744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5349240" cy="3666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v[22][22][22], w, x, h, q;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w &gt;&gt; x &gt;&gt; h &gt;&gt; q;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w;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1; j &lt;= x;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1; k &lt;= h;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v[i][j][k] = 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(q--)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x1, y1, z1, x2, y2, z2;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x1 &gt;&gt; y1 &gt;&gt; z1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&gt;&gt; x2 &gt;&gt; y2 &gt;&gt; z2;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943469" y="2370772"/>
            <a:ext cx="3183064" cy="3334131"/>
            <a:chOff x="7943469" y="2370772"/>
            <a:chExt cx="3183064" cy="3334131"/>
          </a:xfrm>
        </p:grpSpPr>
        <p:sp>
          <p:nvSpPr>
            <p:cNvPr id="21" name="TextBox 21"/>
            <p:cNvSpPr/>
            <p:nvPr/>
          </p:nvSpPr>
          <p:spPr>
            <a:xfrm>
              <a:off x="7943469" y="2370772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初始化所有有效位置。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943469" y="3094672"/>
              <a:ext cx="2855012" cy="1162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cin会跳过空白和换行，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因此q可以和三个尺寸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在一条语句中读取。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943469" y="4685348"/>
              <a:ext cx="3183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while(q--)执行q次切割。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943469" y="532352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下页接每次切割的操作。</a:t>
              </a:r>
            </a:p>
          </p:txBody>
        </p:sp>
      </p:grpSp>
      <p:sp>
        <p:nvSpPr>
          <p:cNvPr id="26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2"/>
          <p:cNvSpPr/>
          <p:nvPr/>
        </p:nvSpPr>
        <p:spPr>
          <a:xfrm>
            <a:off x="705231" y="2158365"/>
            <a:ext cx="9525" cy="3569970"/>
          </a:xfrm>
          <a:custGeom>
            <a:avLst/>
            <a:gdLst/>
            <a:ahLst/>
            <a:cxnLst/>
            <a:rect l="l" t="t" r="r" b="b"/>
            <a:pathLst>
              <a:path w="9525" h="3569970">
                <a:moveTo>
                  <a:pt x="0" y="0"/>
                </a:moveTo>
                <a:lnTo>
                  <a:pt x="0" y="35699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工艺品：完整程序（下）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148840"/>
            <a:ext cx="6148864" cy="3552444"/>
            <a:chOff x="829056" y="2148840"/>
            <a:chExt cx="6148864" cy="3552444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6148864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x1; i &lt;= x2;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y1; j &lt;= y2;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z1; k &lt;= z2;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    v[i][j][k]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w;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1; j &lt;= x;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1; k &lt;= h;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ans += v[i][j][k];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ans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429244" y="2332672"/>
            <a:ext cx="2697385" cy="3105532"/>
            <a:chOff x="8429244" y="2332672"/>
            <a:chExt cx="2697385" cy="3105532"/>
          </a:xfrm>
        </p:grpSpPr>
        <p:sp>
          <p:nvSpPr>
            <p:cNvPr id="21" name="TextBox 21"/>
            <p:cNvSpPr/>
            <p:nvPr/>
          </p:nvSpPr>
          <p:spPr>
            <a:xfrm>
              <a:off x="8429244" y="2332672"/>
              <a:ext cx="26973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最多8000个有效方块。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429244" y="3037522"/>
              <a:ext cx="2591264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100次切割，最多执行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800000次清零操作。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429244" y="4104322"/>
              <a:ext cx="22642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整块切掉：输出0。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429244" y="4666298"/>
              <a:ext cx="2421350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同一区域重复切割，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不会再次减少答案。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9056" y="5958840"/>
            <a:ext cx="8477393" cy="352044"/>
            <a:chOff x="829056" y="5958840"/>
            <a:chExt cx="8477393" cy="352044"/>
          </a:xfrm>
        </p:grpSpPr>
        <p:sp>
          <p:nvSpPr>
            <p:cNvPr id="26" name="TextBox 26"/>
            <p:cNvSpPr/>
            <p:nvPr/>
          </p:nvSpPr>
          <p:spPr>
            <a:xfrm>
              <a:off x="829056" y="5958840"/>
              <a:ext cx="84773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完整源码：03_craft.cpp。两页按顺序连接；有效区域外的元素不会被读取。</a:t>
              </a:r>
            </a:p>
          </p:txBody>
        </p:sp>
      </p:grpSp>
      <p:sp>
        <p:nvSpPr>
          <p:cNvPr id="28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13"/>
          <p:cNvSpPr/>
          <p:nvPr/>
        </p:nvSpPr>
        <p:spPr>
          <a:xfrm>
            <a:off x="705231" y="2158365"/>
            <a:ext cx="9525" cy="3455670"/>
          </a:xfrm>
          <a:custGeom>
            <a:avLst/>
            <a:gdLst/>
            <a:ahLst/>
            <a:cxnLst/>
            <a:rect l="l" t="t" r="r" b="b"/>
            <a:pathLst>
              <a:path w="9525" h="3455670">
                <a:moveTo>
                  <a:pt x="0" y="0"/>
                </a:moveTo>
                <a:lnTo>
                  <a:pt x="0" y="3455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14"/>
          <p:cNvSpPr/>
          <p:nvPr/>
        </p:nvSpPr>
        <p:spPr>
          <a:xfrm>
            <a:off x="838200" y="579005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这三道题，格子里的值该怎样更新？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61222"/>
            <a:ext cx="7508629" cy="1410081"/>
            <a:chOff x="828294" y="2161222"/>
            <a:chExt cx="7508629" cy="14100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同一格地面连续被两块地毯覆盖，元素最终应该是多少？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75572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同一个小方块被重复切割两次，元素最终应该是多少？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189922"/>
              <a:ext cx="75086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学生第2科成绩录错了，改成95分，是累加95还是覆盖旧值？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4151948"/>
            <a:ext cx="7049607" cy="1410081"/>
            <a:chOff x="828294" y="4151948"/>
            <a:chExt cx="7049607" cy="1410081"/>
          </a:xfrm>
        </p:grpSpPr>
        <p:sp>
          <p:nvSpPr>
            <p:cNvPr id="11" name="TextBox 11"/>
            <p:cNvSpPr/>
            <p:nvPr/>
          </p:nvSpPr>
          <p:spPr>
            <a:xfrm>
              <a:off x="828294" y="4151948"/>
              <a:ext cx="5492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为2。保存的是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覆盖次数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，每次都要增加1。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666298"/>
              <a:ext cx="5756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为0。保存的是是否存在，重复清零仍然为0。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5180648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覆盖旧值。保存的是当前成绩，不能把两次成绩加起来。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9056" y="5947029"/>
            <a:ext cx="10439019" cy="352044"/>
            <a:chOff x="829056" y="5947029"/>
            <a:chExt cx="10439019" cy="352044"/>
          </a:xfrm>
        </p:grpSpPr>
        <p:sp>
          <p:nvSpPr>
            <p:cNvPr id="15" name="TextBox 15"/>
            <p:cNvSpPr/>
            <p:nvPr/>
          </p:nvSpPr>
          <p:spPr>
            <a:xfrm>
              <a:off x="829056" y="5947029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每格究竟记次数、成绩，还是“在不在”，决定了下一次操作该加1，还是直接改掉旧值。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8046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6988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换一道题，怎样决定下标和元素的含义？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42172"/>
            <a:ext cx="8223790" cy="1410081"/>
            <a:chOff x="828294" y="2142172"/>
            <a:chExt cx="8223790" cy="14100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二维数组用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两个下标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，三维数组用三个。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每一维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都要单独检查边界。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56522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成绩表存分数，地毯表存层数，工艺品数组存“在 / 不在”。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170872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先说清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和元素值的含义，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、循环范围和更新方式才有依据。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4037648"/>
            <a:ext cx="9055608" cy="1210055"/>
            <a:chOff x="828294" y="4037648"/>
            <a:chExt cx="9055608" cy="1210055"/>
          </a:xfrm>
        </p:grpSpPr>
        <p:sp>
          <p:nvSpPr>
            <p:cNvPr id="11" name="TextBox 11"/>
            <p:cNvSpPr/>
            <p:nvPr/>
          </p:nvSpPr>
          <p:spPr>
            <a:xfrm>
              <a:off x="828294" y="4037648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课后小任务：把两行三列，转成三行两列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66272"/>
              <a:ext cx="85128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输入2行3列整数，按“原来的列变成新的行”输出。先画图，再写循环。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4866322"/>
              <a:ext cx="90556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用1、2、3 / 4、5、6测试。输出应为1 4 / 2 5 / 3 6（斜线表示换行）。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9056" y="5634990"/>
            <a:ext cx="8329232" cy="675894"/>
            <a:chOff x="829056" y="5634990"/>
            <a:chExt cx="8329232" cy="675894"/>
          </a:xfrm>
        </p:grpSpPr>
        <p:sp>
          <p:nvSpPr>
            <p:cNvPr id="15" name="TextBox 15"/>
            <p:cNvSpPr/>
            <p:nvPr/>
          </p:nvSpPr>
          <p:spPr>
            <a:xfrm>
              <a:off x="829056" y="5634990"/>
              <a:ext cx="73437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资料：《深入浅出程序设计竞赛（基础篇）》5.2，例5-5至例5-7。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9056" y="5958840"/>
              <a:ext cx="83292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对应洛谷 P5728、P3397、P5729。完整链接、范围说明及讲授提示见备注。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7379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3844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23</ns0:TotalTime>
  <ns0:Words>15206</ns0:Words>
  <ns0:Application>Microsoft Office PowerPoint</ns0:Application>
  <ns0:PresentationFormat>宽屏</ns0:PresentationFormat>
  <ns0:Paragraphs>1220</ns0:Paragraphs>
  <ns0:Slides>83</ns0:Slides>
  <ns0:Notes>76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4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76</ns1:i4>
      </ns1:variant>
    </ns1:vector>
  </ns0:HeadingPairs>
  <ns0:TitlesOfParts>
    <ns1:vector size="81" baseType="lpstr">
      <ns1:lpstr>Microsoft YaHei</ns1:lpstr>
      <ns1:lpstr>Arial</ns1:lpstr>
      <ns1:lpstr>Cambria Math</ns1:lpstr>
      <ns1:lpstr>Consolas</ns1:lpstr>
      <ns1:lpstr>Office Theme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对手：完整程序（上）</ns1:lpstr>
      <ns1:lpstr>对手：完整程序（下）</ns1:lpstr>
      <ns1:lpstr>对手：边界和漏算检查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地毯：完整程序</ns1:lpstr>
      <ns1:lpstr>直接逐格覆盖，什么时候够用</ns1:lpstr>
      <ns1:lpstr>PowerPoint 演示文稿</ns1:lpstr>
      <ns1:lpstr>PowerPoint 演示文稿</ns1:lpstr>
      <ns1:lpstr>PowerPoint 演示文稿</ns1:lpstr>
      <ns1:lpstr>PowerPoint 演示文稿</ns1:lpstr>
      <ns1:lpstr>按层观察第一次切割</ns1:lpstr>
      <ns1:lpstr>PowerPoint 演示文稿</ns1:lpstr>
      <ns1:lpstr>PowerPoint 演示文稿</ns1:lpstr>
      <ns1:lpstr>PowerPoint 演示文稿</ns1:lpstr>
      <ns1:lpstr>工艺品：完整程序（上）</ns1:lpstr>
      <ns1:lpstr>工艺品：完整程序（下）</ns1:lpstr>
      <ns1:lpstr>PowerPoint 演示文稿</ns1:lpstr>
      <ns1:lpstr>PowerPoint 演示文稿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3</cp:revision>
  <dcterms:created xsi:type="dcterms:W3CDTF">2026-10-02T11:48:50Z</dcterms:created>
  <dcterms:modified xsi:type="dcterms:W3CDTF">2026-10-23T10:06:52Z</dcterms:modified>
  <cp:category/>
  <cp:contentStatus/>
  <dc:language>zh-CN</dc:language>
</cp:coreProperties>
</file>