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52"/>
  </p:notesMasterIdLst>
  <p:sldIdLst>
    <p:sldId id="256" r:id="rId53"/>
    <p:sldId id="257" r:id="rId54"/>
    <p:sldId id="258" r:id="rId55"/>
    <p:sldId id="259" r:id="rId56"/>
    <p:sldId id="260" r:id="rId57"/>
    <p:sldId id="261" r:id="rId58"/>
    <p:sldId id="262" r:id="rId59"/>
    <p:sldId id="263" r:id="rId60"/>
    <p:sldId id="264" r:id="rId61"/>
    <p:sldId id="265" r:id="rId62"/>
    <p:sldId id="266" r:id="rId63"/>
    <p:sldId id="267" r:id="rId64"/>
    <p:sldId id="268" r:id="rId65"/>
    <p:sldId id="269" r:id="rId66"/>
    <p:sldId id="270" r:id="rId67"/>
    <p:sldId id="271" r:id="rId68"/>
    <p:sldId id="272" r:id="rId69"/>
    <p:sldId id="273" r:id="rId70"/>
    <p:sldId id="274" r:id="rId71"/>
    <p:sldId id="275" r:id="rId72"/>
    <p:sldId id="276" r:id="rId73"/>
    <p:sldId id="277" r:id="rId74"/>
    <p:sldId id="278" r:id="rId75"/>
    <p:sldId id="279" r:id="rId76"/>
    <p:sldId id="280" r:id="rId77"/>
    <p:sldId id="281" r:id="rId78"/>
    <p:sldId id="282" r:id="rId79"/>
    <p:sldId id="283" r:id="rId80"/>
    <p:sldId id="284" r:id="rId81"/>
    <p:sldId id="285" r:id="rId82"/>
    <p:sldId id="286" r:id="rId83"/>
    <p:sldId id="287" r:id="rId84"/>
    <p:sldId id="288" r:id="rId85"/>
    <p:sldId id="289" r:id="rId86"/>
    <p:sldId id="290" r:id="rId87"/>
    <p:sldId id="291" r:id="rId88"/>
    <p:sldId id="292" r:id="rId89"/>
    <p:sldId id="293" r:id="rId90"/>
    <p:sldId id="294" r:id="rId91"/>
    <p:sldId id="295" r:id="rId92"/>
    <p:sldId id="296" r:id="rId93"/>
    <p:sldId id="297" r:id="rId94"/>
    <p:sldId id="298" r:id="rId95"/>
    <p:sldId id="299" r:id="rId96"/>
    <p:sldId id="300" r:id="rId97"/>
    <p:sldId id="301" r:id="rId98"/>
    <p:sldId id="302" r:id="rId99"/>
    <p:sldId id="303" r:id="rId100"/>
    <p:sldId id="304" r:id="rId101"/>
    <p:sldId id="305" r:id="rId102"/>
    <p:sldId id="306" r:id="rId103"/>
    <p:sldId id="307" r:id="rId104"/>
    <p:sldId id="308" r:id="rId105"/>
    <p:sldId id="309" r:id="rId106"/>
    <p:sldId id="310" r:id="rId107"/>
    <p:sldId id="311" r:id="rId108"/>
    <p:sldId id="312" r:id="rId109"/>
    <p:sldId id="313" r:id="rId110"/>
    <p:sldId id="314" r:id="rId111"/>
    <p:sldId id="315" r:id="rId112"/>
    <p:sldId id="316" r:id="rId113"/>
    <p:sldId id="317" r:id="rId114"/>
    <p:sldId id="318" r:id="rId115"/>
    <p:sldId id="319" r:id="rId116"/>
    <p:sldId id="320" r:id="rId117"/>
    <p:sldId id="321" r:id="rId118"/>
    <p:sldId id="322" r:id="rId119"/>
    <p:sldId id="323" r:id="rId120"/>
    <p:sldId id="324" r:id="rId121"/>
    <p:sldId id="325" r:id="rId122"/>
    <p:sldId id="326" r:id="rId123"/>
    <p:sldId id="327" r:id="rId124"/>
    <p:sldId id="328" r:id="rId125"/>
    <p:sldId id="329" r:id="rId126"/>
    <p:sldId id="330" r:id="rId127"/>
    <p:sldId id="331" r:id="rId128"/>
    <p:sldId id="332" r:id="rId1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Consolas"/>
        <a:ea typeface="Microsoft YaHei"/>
        <a:cs typeface="+mn-cs"/>
      </a:defRPr>
    </a:lvl1pPr>
    <a:lvl2pPr marL="457200" algn="l" defTabSz="457200" rtl="0" eaLnBrk="1" latinLnBrk="0" hangingPunct="1">
      <a:defRPr sz="1800" kern="1200">
        <a:solidFill>
          <a:schemeClr val="tx1"/>
        </a:solidFill>
        <a:latin typeface="Consolas"/>
        <a:ea typeface="Microsoft YaHei"/>
        <a:cs typeface="+mn-cs"/>
      </a:defRPr>
    </a:lvl2pPr>
    <a:lvl3pPr marL="914400" algn="l" defTabSz="457200" rtl="0" eaLnBrk="1" latinLnBrk="0" hangingPunct="1">
      <a:defRPr sz="1800" kern="1200">
        <a:solidFill>
          <a:schemeClr val="tx1"/>
        </a:solidFill>
        <a:latin typeface="Consolas"/>
        <a:ea typeface="Microsoft YaHei"/>
        <a:cs typeface="+mn-cs"/>
      </a:defRPr>
    </a:lvl3pPr>
    <a:lvl4pPr marL="1371600" algn="l" defTabSz="457200" rtl="0" eaLnBrk="1" latinLnBrk="0" hangingPunct="1">
      <a:defRPr sz="1800" kern="1200">
        <a:solidFill>
          <a:schemeClr val="tx1"/>
        </a:solidFill>
        <a:latin typeface="Consolas"/>
        <a:ea typeface="Microsoft YaHei"/>
        <a:cs typeface="+mn-cs"/>
      </a:defRPr>
    </a:lvl4pPr>
    <a:lvl5pPr marL="1828800" algn="l" defTabSz="457200" rtl="0" eaLnBrk="1" latinLnBrk="0" hangingPunct="1">
      <a:defRPr sz="1800" kern="1200">
        <a:solidFill>
          <a:schemeClr val="tx1"/>
        </a:solidFill>
        <a:latin typeface="Consolas"/>
        <a:ea typeface="Microsoft YaHei"/>
        <a:cs typeface="+mn-cs"/>
      </a:defRPr>
    </a:lvl5pPr>
    <a:lvl6pPr marL="2286000" algn="l" defTabSz="457200" rtl="0" eaLnBrk="1" latinLnBrk="0" hangingPunct="1">
      <a:defRPr sz="1800" kern="1200">
        <a:solidFill>
          <a:schemeClr val="tx1"/>
        </a:solidFill>
        <a:latin typeface="Consolas"/>
        <a:ea typeface="Microsoft YaHei"/>
        <a:cs typeface="+mn-cs"/>
      </a:defRPr>
    </a:lvl6pPr>
    <a:lvl7pPr marL="2743200" algn="l" defTabSz="457200" rtl="0" eaLnBrk="1" latinLnBrk="0" hangingPunct="1">
      <a:defRPr sz="1800" kern="1200">
        <a:solidFill>
          <a:schemeClr val="tx1"/>
        </a:solidFill>
        <a:latin typeface="Consolas"/>
        <a:ea typeface="Microsoft YaHei"/>
        <a:cs typeface="+mn-cs"/>
      </a:defRPr>
    </a:lvl7pPr>
    <a:lvl8pPr marL="3200400" algn="l" defTabSz="457200" rtl="0" eaLnBrk="1" latinLnBrk="0" hangingPunct="1">
      <a:defRPr sz="1800" kern="1200">
        <a:solidFill>
          <a:schemeClr val="tx1"/>
        </a:solidFill>
        <a:latin typeface="Consolas"/>
        <a:ea typeface="Microsoft YaHei"/>
        <a:cs typeface="+mn-cs"/>
      </a:defRPr>
    </a:lvl8pPr>
    <a:lvl9pPr marL="3657600" algn="l" defTabSz="457200" rtl="0" eaLnBrk="1" latinLnBrk="0" hangingPunct="1">
      <a:defRPr sz="1800" kern="1200">
        <a:solidFill>
          <a:schemeClr val="tx1"/>
        </a:solidFill>
        <a:latin typeface="Consolas"/>
        <a:ea typeface="Microsoft YaHei"/>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 Type="http://schemas.openxmlformats.org/officeDocument/2006/relationships/slideMaster" Target="slideMasters/slideMaster1.xml" /><Relationship Id="rId2" Type="http://schemas.openxmlformats.org/officeDocument/2006/relationships/printerSettings" Target="printerSettings/printerSettings1.bin" /><Relationship Id="rId3" Type="http://schemas.openxmlformats.org/officeDocument/2006/relationships/presProps" Target="presProps.xml" /><Relationship Id="rId4" Type="http://schemas.openxmlformats.org/officeDocument/2006/relationships/viewProps" Target="viewProps.xml" /><Relationship Id="rId5" Type="http://schemas.openxmlformats.org/officeDocument/2006/relationships/theme" Target="theme/theme1.xml" /><Relationship Id="rId6" Type="http://schemas.openxmlformats.org/officeDocument/2006/relationships/tableStyles" Target="tableStyles.xml" /><Relationship Id="rId52" Type="http://schemas.openxmlformats.org/officeDocument/2006/relationships/notesMaster" Target="notesMasters/notesMaster1.xml" />
<Relationship Id="rId53" Type="http://schemas.openxmlformats.org/officeDocument/2006/relationships/slide" Target="slides/slide1.xml" /><Relationship Id="rId54" Type="http://schemas.openxmlformats.org/officeDocument/2006/relationships/slide" Target="slides/slide2.xml" /><Relationship Id="rId55" Type="http://schemas.openxmlformats.org/officeDocument/2006/relationships/slide" Target="slides/slide3.xml" /><Relationship Id="rId56" Type="http://schemas.openxmlformats.org/officeDocument/2006/relationships/slide" Target="slides/slide4.xml" /><Relationship Id="rId57" Type="http://schemas.openxmlformats.org/officeDocument/2006/relationships/slide" Target="slides/slide5.xml" /><Relationship Id="rId58" Type="http://schemas.openxmlformats.org/officeDocument/2006/relationships/slide" Target="slides/slide6.xml" /><Relationship Id="rId59" Type="http://schemas.openxmlformats.org/officeDocument/2006/relationships/slide" Target="slides/slide7.xml" /><Relationship Id="rId60" Type="http://schemas.openxmlformats.org/officeDocument/2006/relationships/slide" Target="slides/slide8.xml" /><Relationship Id="rId61" Type="http://schemas.openxmlformats.org/officeDocument/2006/relationships/slide" Target="slides/slide9.xml" /><Relationship Id="rId62" Type="http://schemas.openxmlformats.org/officeDocument/2006/relationships/slide" Target="slides/slide10.xml" /><Relationship Id="rId63" Type="http://schemas.openxmlformats.org/officeDocument/2006/relationships/slide" Target="slides/slide11.xml" /><Relationship Id="rId64" Type="http://schemas.openxmlformats.org/officeDocument/2006/relationships/slide" Target="slides/slide12.xml" /><Relationship Id="rId65" Type="http://schemas.openxmlformats.org/officeDocument/2006/relationships/slide" Target="slides/slide13.xml" /><Relationship Id="rId66" Type="http://schemas.openxmlformats.org/officeDocument/2006/relationships/slide" Target="slides/slide14.xml" /><Relationship Id="rId67" Type="http://schemas.openxmlformats.org/officeDocument/2006/relationships/slide" Target="slides/slide15.xml" /><Relationship Id="rId68" Type="http://schemas.openxmlformats.org/officeDocument/2006/relationships/slide" Target="slides/slide16.xml" /><Relationship Id="rId69" Type="http://schemas.openxmlformats.org/officeDocument/2006/relationships/slide" Target="slides/slide17.xml" /><Relationship Id="rId70" Type="http://schemas.openxmlformats.org/officeDocument/2006/relationships/slide" Target="slides/slide18.xml" /><Relationship Id="rId71" Type="http://schemas.openxmlformats.org/officeDocument/2006/relationships/slide" Target="slides/slide19.xml" /><Relationship Id="rId72" Type="http://schemas.openxmlformats.org/officeDocument/2006/relationships/slide" Target="slides/slide20.xml" /><Relationship Id="rId73" Type="http://schemas.openxmlformats.org/officeDocument/2006/relationships/slide" Target="slides/slide21.xml" /><Relationship Id="rId74" Type="http://schemas.openxmlformats.org/officeDocument/2006/relationships/slide" Target="slides/slide22.xml" /><Relationship Id="rId75" Type="http://schemas.openxmlformats.org/officeDocument/2006/relationships/slide" Target="slides/slide23.xml" /><Relationship Id="rId76" Type="http://schemas.openxmlformats.org/officeDocument/2006/relationships/slide" Target="slides/slide24.xml" /><Relationship Id="rId77" Type="http://schemas.openxmlformats.org/officeDocument/2006/relationships/slide" Target="slides/slide25.xml" /><Relationship Id="rId78" Type="http://schemas.openxmlformats.org/officeDocument/2006/relationships/slide" Target="slides/slide26.xml" /><Relationship Id="rId79" Type="http://schemas.openxmlformats.org/officeDocument/2006/relationships/slide" Target="slides/slide27.xml" /><Relationship Id="rId80" Type="http://schemas.openxmlformats.org/officeDocument/2006/relationships/slide" Target="slides/slide28.xml" /><Relationship Id="rId81" Type="http://schemas.openxmlformats.org/officeDocument/2006/relationships/slide" Target="slides/slide29.xml" /><Relationship Id="rId82" Type="http://schemas.openxmlformats.org/officeDocument/2006/relationships/slide" Target="slides/slide30.xml" /><Relationship Id="rId83" Type="http://schemas.openxmlformats.org/officeDocument/2006/relationships/slide" Target="slides/slide31.xml" /><Relationship Id="rId84" Type="http://schemas.openxmlformats.org/officeDocument/2006/relationships/slide" Target="slides/slide32.xml" /><Relationship Id="rId85" Type="http://schemas.openxmlformats.org/officeDocument/2006/relationships/slide" Target="slides/slide33.xml" /><Relationship Id="rId86" Type="http://schemas.openxmlformats.org/officeDocument/2006/relationships/slide" Target="slides/slide34.xml" /><Relationship Id="rId87" Type="http://schemas.openxmlformats.org/officeDocument/2006/relationships/slide" Target="slides/slide35.xml" /><Relationship Id="rId88" Type="http://schemas.openxmlformats.org/officeDocument/2006/relationships/slide" Target="slides/slide36.xml" /><Relationship Id="rId89" Type="http://schemas.openxmlformats.org/officeDocument/2006/relationships/slide" Target="slides/slide37.xml" /><Relationship Id="rId90" Type="http://schemas.openxmlformats.org/officeDocument/2006/relationships/slide" Target="slides/slide38.xml" /><Relationship Id="rId91" Type="http://schemas.openxmlformats.org/officeDocument/2006/relationships/slide" Target="slides/slide39.xml" /><Relationship Id="rId92" Type="http://schemas.openxmlformats.org/officeDocument/2006/relationships/slide" Target="slides/slide40.xml" /><Relationship Id="rId93" Type="http://schemas.openxmlformats.org/officeDocument/2006/relationships/slide" Target="slides/slide41.xml" /><Relationship Id="rId94" Type="http://schemas.openxmlformats.org/officeDocument/2006/relationships/slide" Target="slides/slide42.xml" /><Relationship Id="rId95" Type="http://schemas.openxmlformats.org/officeDocument/2006/relationships/slide" Target="slides/slide43.xml" /><Relationship Id="rId96" Type="http://schemas.openxmlformats.org/officeDocument/2006/relationships/slide" Target="slides/slide44.xml" /><Relationship Id="rId97" Type="http://schemas.openxmlformats.org/officeDocument/2006/relationships/slide" Target="slides/slide45.xml" /><Relationship Id="rId98" Type="http://schemas.openxmlformats.org/officeDocument/2006/relationships/slide" Target="slides/slide46.xml" /><Relationship Id="rId99" Type="http://schemas.openxmlformats.org/officeDocument/2006/relationships/slide" Target="slides/slide47.xml" /><Relationship Id="rId100" Type="http://schemas.openxmlformats.org/officeDocument/2006/relationships/slide" Target="slides/slide48.xml" /><Relationship Id="rId101" Type="http://schemas.openxmlformats.org/officeDocument/2006/relationships/slide" Target="slides/slide49.xml" /><Relationship Id="rId102" Type="http://schemas.openxmlformats.org/officeDocument/2006/relationships/slide" Target="slides/slide50.xml" /><Relationship Id="rId103" Type="http://schemas.openxmlformats.org/officeDocument/2006/relationships/slide" Target="slides/slide51.xml" /><Relationship Id="rId104" Type="http://schemas.openxmlformats.org/officeDocument/2006/relationships/slide" Target="slides/slide52.xml" /><Relationship Id="rId105" Type="http://schemas.openxmlformats.org/officeDocument/2006/relationships/slide" Target="slides/slide53.xml" /><Relationship Id="rId106" Type="http://schemas.openxmlformats.org/officeDocument/2006/relationships/slide" Target="slides/slide54.xml" /><Relationship Id="rId107" Type="http://schemas.openxmlformats.org/officeDocument/2006/relationships/slide" Target="slides/slide55.xml" /><Relationship Id="rId108" Type="http://schemas.openxmlformats.org/officeDocument/2006/relationships/slide" Target="slides/slide56.xml" /><Relationship Id="rId109" Type="http://schemas.openxmlformats.org/officeDocument/2006/relationships/slide" Target="slides/slide57.xml" /><Relationship Id="rId110" Type="http://schemas.openxmlformats.org/officeDocument/2006/relationships/slide" Target="slides/slide58.xml" /><Relationship Id="rId111" Type="http://schemas.openxmlformats.org/officeDocument/2006/relationships/slide" Target="slides/slide59.xml" /><Relationship Id="rId112" Type="http://schemas.openxmlformats.org/officeDocument/2006/relationships/slide" Target="slides/slide60.xml" /><Relationship Id="rId113" Type="http://schemas.openxmlformats.org/officeDocument/2006/relationships/slide" Target="slides/slide61.xml" /><Relationship Id="rId114" Type="http://schemas.openxmlformats.org/officeDocument/2006/relationships/slide" Target="slides/slide62.xml" /><Relationship Id="rId115" Type="http://schemas.openxmlformats.org/officeDocument/2006/relationships/slide" Target="slides/slide63.xml" /><Relationship Id="rId116" Type="http://schemas.openxmlformats.org/officeDocument/2006/relationships/slide" Target="slides/slide64.xml" /><Relationship Id="rId117" Type="http://schemas.openxmlformats.org/officeDocument/2006/relationships/slide" Target="slides/slide65.xml" /><Relationship Id="rId118" Type="http://schemas.openxmlformats.org/officeDocument/2006/relationships/slide" Target="slides/slide66.xml" /><Relationship Id="rId119" Type="http://schemas.openxmlformats.org/officeDocument/2006/relationships/slide" Target="slides/slide67.xml" /><Relationship Id="rId120" Type="http://schemas.openxmlformats.org/officeDocument/2006/relationships/slide" Target="slides/slide68.xml" /><Relationship Id="rId121" Type="http://schemas.openxmlformats.org/officeDocument/2006/relationships/slide" Target="slides/slide69.xml" /><Relationship Id="rId122" Type="http://schemas.openxmlformats.org/officeDocument/2006/relationships/slide" Target="slides/slide70.xml" /><Relationship Id="rId123" Type="http://schemas.openxmlformats.org/officeDocument/2006/relationships/slide" Target="slides/slide71.xml" /><Relationship Id="rId124" Type="http://schemas.openxmlformats.org/officeDocument/2006/relationships/slide" Target="slides/slide72.xml" /><Relationship Id="rId125" Type="http://schemas.openxmlformats.org/officeDocument/2006/relationships/slide" Target="slides/slide73.xml" /><Relationship Id="rId126" Type="http://schemas.openxmlformats.org/officeDocument/2006/relationships/slide" Target="slides/slide74.xml" /><Relationship Id="rId127" Type="http://schemas.openxmlformats.org/officeDocument/2006/relationships/slide" Target="slides/slide75.xml" /><Relationship Id="rId128" Type="http://schemas.openxmlformats.org/officeDocument/2006/relationships/slide" Target="slides/slide76.xml" /><Relationship Id="rId129" Type="http://schemas.openxmlformats.org/officeDocument/2006/relationships/slide" Target="slides/slide77.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wrap="square"/>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wrap="square"/>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wrap="square"/>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wrap="square"/>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wrap="square"/>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班长选举时，每读一张票，就把对应候选人的票数加1。可以让数组的每一格负责一个人，保留他的计数。后面的题会换成按彩票命中数分类，再用数组填方格和画数字；每次都要重新说明下标和值各代表什么。</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教学自拟情境：班级投票依次为A、B、A、C、A、B。 先让学生口算每人票数，再点击展示A为3、B为2、C为1。 记录的下标对应候选类别，里面的值对应票数，不再是第几张票。 这种分类计数会迁移到彩票的命中数。</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先确认统计对象是候选人的票数，再约定编号与人的对应关系。 点击出现全零表，解释还没读到票时每人都是零票，再演示投给A时只修改第零格。 这里的cnt是计票情境的演示数组，后面彩票题会使用num保存各类彩票的张数。</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先把场景讲完整：彩票已经买好，中奖号码已经公布，程序负责核对并统计。 指着两类号码区分共同标准与每张票的数据，不能把中奖号码误认为另一张待统计的彩票。 读完规则后，学生应能复述输出的是各奖项的票数。</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完整读题：每张彩票的7个号码互异，中奖号码的7个号码也互异，均在1到33之间。 只要号码出现即可命中，不要求位置一致。 目标是统计七档奖项各有多少张，0命中无奖。 一张票只属于恰好命中数对应的那一档。 题源为教材例5-8和洛谷P2550。</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按命中7到1依次对应特等、一等、二等、三等、四等、五等、六等奖。 保留提问，等学生作答后再点击答案：全中只能计一张特等奖，不能给七档都加一。 提醒输出方向是7到1，不是从1到7。</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逐行读教学自拟样例。 中奖1到7，第一张顺序相反但7个全中；第二张只有1和2命中，属于五等奖；第三张无命中。 所以输出1 0 0 0 0 1 0。 教材写n不超过1000，当前洛谷写1到999，程序对1000张也可正确处理。 不要把教学样例称为原题样例。</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逐行读出每行的角色，让学生用手指出开奖号码和三张彩票各在哪里。 第一行的三不是中奖数，也不是一张票上有三个号码。 这里保留完整样例，后面按这三张票逐张解释结果。</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先停在问题，点击出现逐票核对表。 第一张顺序相反仍然全中，第二张恰好中两个只计五等奖，第三张没有任何奖项。 再点击输出表，逐个解释七个位置的意义；输出的零表示这一档没有中奖票，不是在输出彩票号码。</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请学生想象把彩票一张张交给兑奖员，中奖号码一直摆在旁边，处理完的票只留下分类结果。 点击展示四种数据各自的任务，尤其区分号码x、命中数ans与票数num。 这个保存方式使我们无需建立存放全部彩票的二维数组。</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以第二张为例，把每个票上号码与7个中奖号码逐一比较。 图上只连出了1和2的匹配，比较过程不依赖两者在各自序列中的位置。 每张最多49次相等判断。 n张最多49n次比较，n为1000时约4.9万次；时间随n成正比，中奖数组7格、计数数组8格，所需额外存储不随票数增长。 由于中奖号码互异，一个票上号码不会匹配到多个中奖位置，票上号码也不会重复贡献同一命中。</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先固定x，不要让学生把x也跟着j一起改变。 逐列检查条件，命中只发生在j等于一的位置。 再换成八口头走一遍，说明比较七次不等于命中七次，ans增加依赖相等条件。</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让学生跟踪ans，开始为0，读到1变1，读到2变2，剩下的号码不改变它。 回到样例三张，分别得到7、2、0。 每张票都要重新令ans为0；分类语句要等七个号码处理完才能执行。 顺势追问，用什么保存不同命中数的票数。</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定义num[k]为恰好命中k个号码的票数。 k可能为0到7，所以开8格并全置零。 本页只演示单独一张命中2个的票，使num[2]从0变1，尚未混入其他票。 强调它表示五等奖一张，不是号码2出现一次。</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从全零重新累计教学样例三张。 按点击逐次执行num[7]++、num[2]++、num[0]++，再展示输出。 输出跳过0档，按7到1读。 全部8格的和为3，但有奖的7格之和只有2。 学生可以用这个关系检查是否漏处理或重复归类。</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沿用三张票样例的第一张结果，让学生判断第二张开始时各个数据的去留。 答案按点击揭示，强调累计的票数和当前票的命中数分工不同。 把这张表与后面的循环大括号对照，确定两次初始化的位置。</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三层循环各有任务：外层选一张彩票，中层读取该票的一个号码，内层在中奖号码中寻找匹配。 a长期保存中奖号码，num在所有票之前初始化一次；x只保存当前输入，ans每票重新开始。 无需保存全部n张票，因为每张处理完只需留下分类结果。</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代码当前页用提前定义的x讲骨架。 指出num更新在中层循环结束后、外层结束前，此位置决定一张票只分类一次。</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完整程序对应04_lottery.cpp，两列从左到右接起来。 请学生标出ans初始化所在层和num[ans]更新所在层。 前者在每张票开始，后者在中层读完7个号码后。 输出循环从7递减到1，if(k&lt;7)控制数字之间的空格。</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题目先出现，要求学生在纸上画零到七的八格计数表，每处理一张就修改一格。 完成后点击答案，B和C必须累计在同一个num[2]中，不能后一次把前一次覆盖。 接下来的原练习继续检查变量含义、号码顺序及全中和全不中边界。</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三个问题先让学生独立答。 点击含义答案：x是当前号码，ans是这一票的命中数，num[ans]是该类票的累计张数。 改变中奖号码的顺序不会影响答案。 一张全中输出1后六个0，一张无命中输出七个0，未中奖票仍在num[0]里。</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从分类计数过渡到填数游戏。 数组不一定存次数，也可以保存已经填入的数字。 要决定下一格，不仅需要当前位置，还要查目标格是否已经被占用。 图中1在首行中间，问号提示下一个落点，暂不让学生凭直觉填，后面按题面规则处理。</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将n解释为每边有几格，避免只说矩阵或几阶就让学生继续猜。 每个数恰好出现一次与所有指定方向同和是两个同时需要满足的要求。 题目还要求按规定方法构造</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展示三阶幻方8 1 6、3 5 7、4 9 2。 让学生检查1到9是否各出现一次，再任选一行、一列和两条对角线求和，均为15。 其他各行各列也相同。 不是随意拼出某一行15就叫幻方，全部要求都要满足。</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题目输入奇数n，范围1到39，要把1到n平方各用一次，按指定规则构造n阶幻方。 起点固定首行正中间，后续四种移动情况在接下来几页展开。 输出n行，每行n个整数。 输入3的对应输出沿用前页。 必须遵照规则，不能输出任意一种同和排列。</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这一页只按题面读规则，不出现数组变量或条件代码。 两幅小图沿用三阶幻方的开始过程，先揭示第一条，再揭示第二条。 强调两处但不在的条件，右上角不属于这里任何一种情况。</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左边是题面的第三种情况，用稍后会出现的六和七说明右上角如何处理，并明确它不是紧接上一页的下一步。 右边完整说明第四种情况的空格与已占用两个分支。 规则读完后再解释输出，之后才用行列变量把这些文字翻译成程序。</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左边只给空表，让学生指出输入并未提供九个待摆放的位置或一个待检查的成品。 点击后显示完整输出，三个输出行就是方格纸上的三行；要求学生按行读出八一六、三五七、四九二。 这个输出由题目规则构造得到，后面的算法正是让程序完成填写过程。</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把坐标看作行号和列号，不使用数学坐标轴左右上下的默认习惯。 图中暂不放具体数字，只练方向与下标变化，向上是行号减一。 口头说出右上和正下方之后，再进入存放数字、寻找下一格的规则。</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g[40][40]全置零，0表示空，行列有效下标为1到n。 起点x=1，y=n/2+1；整数除法3/2得到1，所以三阶起点为1,2。 已经放入1，循环k从2开始。 n=1时循环不执行，仍能正确输出单个1。</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让学生分别指向图上的位置与格子内的值，避免把x或y当成待填写数字。 按点击解释k的含义，再说明修改坐标变量不会自动修改数组。 后面所有分支只负责找下一位置，统一写入语句才真正改变方格里的值。</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规则一只包含首行且非末列。 三阶中1在1,2，向右上会越过上边，按规定转到最后一行并右移一列，2放在3,3。 写成x=n、y++。 不要省掉非末列条件，否则右上角也会被错误处理。</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规则二只包含末列且非首行。 2在3,3，向右上会越过右边，按规定回到第一列且上移一行，3放在2,1。 代码x--、y=1。 边界条件负责区分情况，不是任意附加的文字。</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这里提前观察填完6时的局部状态，稍后会完整跟踪1到9。 6在1,3，既是首行又是末列。 按第三条直接走到正下方2,3放7，不分别套用前两条。 代码只有x++，y不变。</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一般情况不在首行，也不在末列，右上目标x-1,y+1在合法范围。 4在3,1，目标2,2原来为0，说明空着，先修改x、y再写5。 讲解时强调查询发生在坐标改变之前。</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回到3刚填完时，3位于2,1，右上1,2已经有1。 不能覆盖，所以4放在正下方3,1。 代码x++，y不变。 与前页对照，两个分支的区别只是右上格空不空，初始化0在这里真正发挥作用。</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这张表汇总刚讲完的四种题面情况，第四种按右上是否为空拆成两行。 请学生指出为什么不能一进入循环就访问右上格，因为首行或末列可能让目标超出本题有效区域。 条件分支选中一项后统一写入，随后用完整三阶过程检查规则。</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每次点击出现一个新的完整状态，让学生在揭示前预测位置：1起点1,2；2跨上边到3,3；3跨右边到2,1；4因右上被1占用而向下到3,1；5因右上空而去2,2。 红字是本轮新增数字，空白表示尚未填写的0。</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接着已有1到5的状态。 6去1,3；7由右上角向下到2,3；8从末列回到1,1；9从首行到3,2。 逐次点击后形成最终矩阵。 让学生检查没有覆盖旧数字，并核对每行每列和两对角线都为15。</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左图静态显示刚填完三的状态，点击代码，再点击右图，指出先变坐标再写数字的两个动作。 原来的三没有被搬走或擦除。 让学生复述循环结束时坐标指向谁，这正是下一轮能接着走的依据。</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与下页是同一个完整程序05_magic.cpp。 左列是读入、初始化和循环入口，右列处理三个边界分支。 三个分支条件互斥。 这里使用大括号和独立赋值，没有引入教材中可能压缩书写的逗号运算，便于初中生逐句跟踪。</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接上页，else处理一般情况。 右上为空就向右上，否则向下。 所有分支处理完之后统一执行g[x][y]=k，避免某个分支忘填或重复填。 右列按行输出，内层负责格子，外层每完成一行换行。</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检查数值范围、唯一性、无空格和行列对角线总和。 最小n=1与最大n=39都要试；容量40对应合法物理下标0到39，有效下标1到39正好可用。 少量样例不能代替一般性证明，但能发现很多实现错误。 本课关注准确模拟已给规则。 构造和输出各访问约n平方个位置，每步判断是常数次，时间为O(n²)，有效数据空间为O(n²)。 当前程序固定分配40×40个整数；n=39时实际填写1521格。</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保留题目让学生先填写两个坐标，并说出判断依据，不能只凭记忆背幻方。 点击后核对两个分支，一个因占用向下，一个因空闲向右上。</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问题保留后停顿。 第一条若只写x==1，6位于1,3时也会被送去末行并令y变4，越过有效列。 另一错误是先更新x,y再查g[x-1][y+1]，这样目标再次移动，甚至越界。 以3在2,1为例，正确做法先查1,2，再决定向下。</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进入教材选读显示屏。 用电子时钟8的七段外观建立直觉，再把亮暗转换成X和点。 每个数字5行3列。 接下来需要学习字符、数字下标、显示管表、坐标表和整屏数组，拆开讲，避免一次抛出所有嵌套下标。</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解释字符画是由实际输出的X和英文句点构成，每个字符都占画面中的一个位置。 位数n指要显示几个数字，不是数值大小；前导零也占一位。 此处读完整输出规则。</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这一页把题面需要的十个字形放到算法讲解之前，避免让学生等到显示管表才知道输出应当长什么样。 每个框内只放字形本身的三列，字形之间较大的空白是课堂排版，不属于程序输出。 来源为教材例5-10的完整字形样例，后续管表绘制结果与这里逐个一致。</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完整题意：输入n及n个数字字符，范围1到100，可能有前导0。 每个数字占5行3列，相邻数字隔一列点，最后不额外留间隔，输出仅用X和点。 教学自拟输入2和12，对应五行宽7的字符画。 数字字形按前页给出的完整字形表，下面分别解释输入的两行含义与输出的五行拼接。</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让学生分别说明输入的二是长度、十二是要显示的两位数字排列，不能把第一行的二也画在屏幕上。 按点击核对两行含义，再用零零七说明前导零也是待显示的一位。 下一页只手工拼图，不提前使用数组变量或显示管编号。</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点击后逐行读表，重点解释第二行的连续三个点由间隔点和数字二内部的两个暗点接在一起形成。 表里的竖线和表头是教学辅助，不需要程序打印；真正的输出只取最右列的五行字符。 题意读懂后，再进入字符保存、查表和数组绘图。</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用具体输入零零七说明数值与显示写法的区别，不能笼统地说字符串更好。 整数七本身并没有错，但已经无法独立恢复题目给出的三位排列。</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char保存一个字符，字面量使用单引号。 cin提取char时默认跳过空白，可以连续从007读出三个字符，依次存进num，前导0不会丢。 字符0的编码与数值0不同。 这里逐字符读入即可，不需要提前学习字符串函数。</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数字字符0到9的编码连续，因此num[i]-'0'得到对应0到9的整数。 这只针对已保证为数字的输入使用。 例37处理第二位时，位置i=1，字符num[1]为7，数值digit为7。 让学生明确位置下标和数字本身是两种含义。</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数字2的点阵按行展示为XXX、..X、XXX、X..、XXX。 行0到4向下，列0到2向右。 让学生指出1,2为亮，1,1为暗。 后面整个屏幕仍采用这一方向，只是每个数字的列坐标还要加一个整体偏移。</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七根管编号沿教材：0上横、1左上、2右上、3中横、4左下、5右下、6下横。 数字1只需要2和5，数字2需要0、2、3、4、6。 每根管有三个点，相邻管可以共用端点。 这一编号约定必须与数组表和坐标表保持一致。</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指出不同数字的区别只在于哪些管亮，管本身的位置是固定的，因此可以把数据与绘制步骤分开。 tubes和dot是事先准备的资料，out是运行中正在画的结果。 此页先建立整体任务，再分别解释二维和三维数组，避免突然出现多层下标。</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tubes第一维选择数字，第二维记录该数字的管清单。 第0列是数量，从第1列读具体管号。 数字2的一行是5,0,2,3,4,6，开头5不是管号，而是后面有五项。 数字1一行2,2,5同理。 0号管合法，不能把0当结束标记。</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先读表头，区分列下标与格中值，再点击循环说明j的访问范围。 第零格的五决定后面读五项，不能把它当成五号管。 这里两行是查表片段，tube在循环体这一条定义语句中取得当前管号，完整程序会在同一循环的大括号内使用它。</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dot的三维含义逐项说清：第一维管号，第二维管上第几个点，第三维0取行偏移、1取列偏移。 2号管三点0,2、1,2、2,2；dot[2][1][0]为1，dot[2][1][1]为2。 5号管从2,2到4,2，与2号管重叠端点，重复赋X不影响结果。</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将三维数组暂时切出二号管这一层，当成三行两列的表来看。 按点击对应每对大括号与一行坐标，三维并不意味着需要在三维空间画图。 完整初始化时，再用外层大括号包住七根管的七组数据。</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第一个数字占列0到2，列3是间隔；第二个占4到6，列7是间隔；第三个占8到10。 因此起点列为4i。 所有数字起点行是0。 n个数字宽3n，加上n-1个间隔，总宽4n-1。 n=100时399列，最后一列下标398。</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先读局部与整屏两个表头，强调dot存的是相对同一数字左上角的偏移。 第二个数字起点为四，因此管上每个点的列都加四，行不变。 后面初始化整块屏幕后，就可以把这些实际坐标写入out。</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声明out[5][500]提供容量，但有效区只有5行、4n-1列。 先把有效区全设为字符点，再绘制亮管为X，间隔列没有被修改就保持点。 不能用数字0代替点，也不要输出没有初始化的预留列。 图示n=2时先得到5行7列暗点。</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以样例12的第二个字符2为例，i=1，basey=4。 只示范其2号管：行偏移不变，列偏移2加4得到6，所以写out[0][6]、out[1][6]、out[2][6]。 图中的其他格没有演示绘制过程，后续循环会继续画其余显示管和数字。</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固定一组具体数据逐层计算，点击分为确定数字、选管取点、写入结果三步。 当前取j为二和p为一只是截取完整循环中的一次运行，前后的其他点仍由循环绘制。 要求学生解释两个值都恰好为二的digit和tube为何仍不是同一个含义。</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把复杂下标分成中间变量。 i选择第几个数字；digit选tubes的一行；j枚举这行列出的管；tube是实际管号；p枚举一根管的三个点。 最后取行列偏移并写out。 真正嵌套循环只有i、j、p三层，最后一维0和1分别取坐标，不需要再循环。</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沿三层大括号读出每次循环完成的工作，区分固定查表数据与变化的输出画面。 注释省略的是前面已经算过的数字、起点、点坐标和赋值，完整程序会给全。 此页为代码阅读建立层次，不能要求学生照这个骨架直接编译。</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本页包含头文件、main和完整十行tubes。 绿色注释标明每行对应数字。 每行未列出的元素补零，但读取长度由第0列控制，所以补零不会被当成额外的0号管。 对照数字1、2、8检查列表含义。</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续上页，左列完整列出七根显示管的三个点。 数据顺序与图中编号一致。 右列定义输入字符数组和屏幕，读取n个字符，再把有效区域设置为点。 让学生指出循环上界5和4n-1分别来自高度和总宽，不是随意写的常数。</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本页完成绘制循环与输出，并闭合main。 每个数字通过tubes选管，通过dot选点，把列偏移加上basey。 使用r、c中间变量，方便逐句读。 右列按行横跨整个屏幕输出，不能改成逐数字打印。 三页按阅读顺序连起来即完整可编译源码。</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图先展示最终画面，提醒这已是绘制完成后的输出阶段。 点击右侧循环，从高亮的第零行说明内层跨越整块屏幕，然后外层换到下一行。 此处示例将列数具体写成七，完整程序仍使用随输入变化的有效宽度。</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检查输出尺寸与方向。 单数字宽3，100数字宽399，数组容量足够。 输入0、00和0123456789分别检查零字形、前导零与间隔、全部字形。 最多每位7根管、每管3次赋值，绘制不超过21n次写入；初始化与输出各处理5(4n−1)个位置，总时间随n线性增长，有效画面存储也随n线性增长。 当前程序固定分配5×500个字符作屏幕缓冲。 逐行输出完整屏幕才能让数字并排；每个数字五行输出完再换下一个会竖排。</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把数字从讲解时的二换成七，检查学生能否迁移而不是照抄。 题目已经给足当前需要的表数据，无需翻页猜管号。 先让学生独立逐层填空，再点击答案，特别检查是否把j直接当成管号，或把digit误写成位置下标一。</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要求学生按格子填写用途，不只套起点公式，前导零也要各占三列。 点击核对三段数字和两段间隔，再区别总列数十一与最大列下标十。 接原练习继续检查管号和共用端点，让显示屏案例的练习完整集中在末尾。</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先展示三个问题，再依次揭示答案。 第二个数字i=1，起点列4，起点行0；数字1亮管2和5，公共端点重复写X仍为X；三个数字宽11，不在末尾加额外间隔。 可要求学生在纸上标0到10验证公式。</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归纳三个案例保存的信息与下标含义。 课后把间隔改成两列点：第i个数字起点列改成5i，总宽3n+2(n-1)=5n-2；初始化和输出循环上界也同步改成5*n-2，n=100时宽498，out[5][500]仍够。 显示管与点坐标不变。 教材《深入浅出程序设计竞赛（基础篇）》5.3。 来源：https://www.luogu.com.cn/problem/P2550；https://www.luogu.com.cn/problem/P2615；https://www.luogu.com.cn/problem/P5730。</a:t>
            </a:r>
          </a:p>
        </p:txBody>
      </p:sp>
    </p:spTree>
  </p:cSld>
  <p:clrMapOvr>
    <a:masterClrMapping/>
  </p:clrMapOvr>
</p:note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2.xml><?xml version="1.0" encoding="utf-8"?>
<p:sldLayout xmlns:a="http://schemas.openxmlformats.org/drawingml/2006/main" xmlns:p="http://schemas.openxmlformats.org/presentationml/2006/main" xmlns:p14="http://schemas.microsoft.com/office/powerpoint/2010/main" type="cust" preserve="1" showMasterSp="1">
  <p:cSld name="课程封面">
    <p:spTree>
      <p:nvGrpSpPr>
        <p:cNvPr id="1" name=""/>
        <p:cNvGrpSpPr/>
        <p:nvPr/>
      </p:nvGrpSpPr>
      <p:grpSpPr>
        <a:xfrm>
          <a:off x="0" y="0"/>
          <a:ext cx="0" cy="0"/>
          <a:chOff x="0" y="0"/>
          <a:chExt cx="0" cy="0"/>
        </a:xfrm>
      </p:grpSpPr>
      <p:sp>
        <p:nvSpPr>
          <p:cNvPr id="2" name="chapter-frame Layout"/>
          <p:cNvSpPr/>
          <p:nvPr/>
        </p:nvSpPr>
        <p:spPr>
          <a:xfrm>
            <a:off x="819150" y="704850"/>
            <a:ext cx="5715000" cy="514350"/>
          </a:xfrm>
          <a:prstGeom prst="roundRect">
            <a:avLst>
              <a:gd name="adj" fmla="val 27778"/>
            </a:avLst>
          </a:prstGeom>
          <a:solidFill>
            <a:schemeClr val="accent3"/>
          </a:solidFill>
          <a:ln>
            <a:noFill/>
          </a:ln>
        </p:spPr>
      </p:sp>
      <p:sp>
        <p:nvSpPr>
          <p:cNvPr id="3" name="title-slot Placeholder"/>
          <p:cNvSpPr>
            <a:spLocks noGrp="1"/>
          </p:cNvSpPr>
          <p:nvPr>
            <p:ph type="title"/>
          </p:nvPr>
        </p:nvSpPr>
        <p:spPr>
          <a:xfrm>
            <a:off x="952500" y="1952625"/>
            <a:ext cx="10287000" cy="1809750"/>
          </a:xfrm>
          <a:prstGeom prst="rect">
            <a:avLst/>
          </a:prstGeom>
          <a:noFill/>
          <a:ln>
            <a:noFill/>
          </a:ln>
        </p:spPr>
        <p:txBody>
          <a:bodyPr wrap="square" lIns="0" tIns="0" rIns="0" bIns="0" anchor="ctr" anchorCtr="0">
            <a:noAutofit/>
          </a:bodyPr>
          <a:lstStyle>
            <a:lvl1pPr>
              <a:defRPr sz="4800"/>
            </a:lvl1pPr>
          </a:lstStyle>
          <a:p>
            <a:pPr algn="l"/>
            <a:r>
              <a:rPr lang="zh-CN" sz="4800" b="1" dirty="0">
                <a:solidFill>
                  <a:schemeClr val="accent1"/>
                </a:solidFill>
                <a:latin typeface="Consolas"/>
                <a:ea typeface="Microsoft YaHei"/>
                <a:cs typeface="+mj-cs"/>
              </a:rPr>
              <a:t>Click to add title</a:t>
            </a:r>
            <a:endParaRPr lang="en-US"/>
          </a:p>
        </p:txBody>
      </p:sp>
    </p:spTree>
    <p:extLst>
      <p:ext uri="{BB962C8B-B14F-4D97-AF65-F5344CB8AC3E}">
        <p14:creationId val="1003715892"/>
      </p:ext>
    </p:extLst>
  </p:cSld>
  <p:clrMapOvr>
    <a:masterClrMapping/>
  </p:clrMapOvr>
</p:sldLayout>
</file>

<file path=ppt/slideLayouts/slideLayout13.xml><?xml version="1.0" encoding="utf-8"?>
<p:sldLayout xmlns:a="http://schemas.openxmlformats.org/drawingml/2006/main" xmlns:p="http://schemas.openxmlformats.org/presentationml/2006/main" xmlns:p14="http://schemas.microsoft.com/office/powerpoint/2010/main" type="cust" preserve="1" showMasterSp="1">
  <p:cSld name="课堂内容">
    <p:spTree>
      <p:nvGrpSpPr>
        <p:cNvPr id="1" name=""/>
        <p:cNvGrpSpPr/>
        <p:nvPr/>
      </p:nvGrpSpPr>
      <p:grpSpPr>
        <a:xfrm>
          <a:off x="0" y="0"/>
          <a:ext cx="0" cy="0"/>
          <a:chOff x="0" y="0"/>
          <a:chExt cx="0" cy="0"/>
        </a:xfrm>
      </p:grpSpPr>
      <p:sp>
        <p:nvSpPr>
          <p:cNvPr id="2" name="chapter-frame Layout"/>
          <p:cNvSpPr/>
          <p:nvPr/>
        </p:nvSpPr>
        <p:spPr>
          <a:xfrm>
            <a:off x="819150" y="704850"/>
            <a:ext cx="5715000" cy="514350"/>
          </a:xfrm>
          <a:prstGeom prst="roundRect">
            <a:avLst>
              <a:gd name="adj" fmla="val 27778"/>
            </a:avLst>
          </a:prstGeom>
          <a:solidFill>
            <a:schemeClr val="accent3"/>
          </a:solidFill>
          <a:ln>
            <a:noFill/>
          </a:ln>
        </p:spPr>
      </p:sp>
      <p:sp>
        <p:nvSpPr>
          <p:cNvPr id="3" name="title-slot Placeholder"/>
          <p:cNvSpPr>
            <a:spLocks noGrp="1"/>
          </p:cNvSpPr>
          <p:nvPr>
            <p:ph type="title"/>
          </p:nvPr>
        </p:nvSpPr>
        <p:spPr>
          <a:xfrm>
            <a:off x="838200" y="1333500"/>
            <a:ext cx="10515600" cy="457200"/>
          </a:xfrm>
          <a:prstGeom prst="rect">
            <a:avLst/>
          </a:prstGeom>
          <a:noFill/>
          <a:ln>
            <a:noFill/>
          </a:ln>
        </p:spPr>
        <p:txBody>
          <a:bodyPr wrap="square" lIns="0" tIns="0" rIns="0" bIns="0" anchor="ctr" anchorCtr="0">
            <a:noAutofit/>
          </a:bodyPr>
          <a:lstStyle>
            <a:lvl1pPr>
              <a:defRPr sz="2400"/>
            </a:lvl1pPr>
          </a:lstStyle>
          <a:p>
            <a:pPr algn="l"/>
            <a:r>
              <a:rPr lang="zh-CN" sz="2400" b="1" dirty="0">
                <a:solidFill>
                  <a:schemeClr val="accent1"/>
                </a:solidFill>
                <a:latin typeface="Consolas"/>
                <a:ea typeface="Microsoft YaHei"/>
                <a:cs typeface="+mj-cs"/>
              </a:rPr>
              <a:t>Click to add title</a:t>
            </a:r>
            <a:endParaRPr lang="en-US"/>
          </a:p>
        </p:txBody>
      </p:sp>
    </p:spTree>
    <p:extLst>
      <p:ext uri="{BB962C8B-B14F-4D97-AF65-F5344CB8AC3E}">
        <p14:creationId val="1751196434"/>
      </p:ext>
    </p:extLst>
  </p:cSld>
  <p:clrMapOvr>
    <a:masterClrMapping/>
  </p:clrMapOvr>
</p:sldLayout>
</file>

<file path=ppt/slideMasters/_rels/slideMaster1.xml.rels><?xml version='1.0' encoding='UTF-8' standalone='yes'?>
<Relationships xmlns="http://schemas.openxmlformats.org/package/2006/relationships"><Relationship Id="rId12" Type="http://schemas.openxmlformats.org/officeDocument/2006/relationships/theme" Target="../theme/theme1.xml"/>  <Relationship Id="rId13" Type="http://schemas.openxmlformats.org/officeDocument/2006/relationships/image" Target="../media/image_349b7aebbbcd46b1.jpg"/>
  <Relationship Id="rId14" Type="http://schemas.openxmlformats.org/officeDocument/2006/relationships/slideLayout" Target="../slideLayouts/slideLayout12.xml"/>
  <Relationship Id="rId15" Type="http://schemas.openxmlformats.org/officeDocument/2006/relationships/slideLayout" Target="../slideLayouts/slideLayout13.xml"/>
</Relationships>
</file>

<file path=ppt/slideMasters/slideMaster1.xml><?xml version="1.0" encoding="utf-8"?>
<p:sldMaster xmlns:a="http://schemas.openxmlformats.org/drawingml/2006/main" xmlns:p="http://schemas.openxmlformats.org/presentationml/2006/main" xmlns:p14="http://schemas.microsoft.com/office/powerpoint/2010/main" xmlns:r="http://schemas.openxmlformats.org/officeDocument/2006/relationships">
  <p:cSld name="星空编程课堂">
    <p:bg>
      <p:bgRef idx="1001">
        <a:schemeClr val="bg1"/>
      </p:bgRef>
    </p:bg>
    <p:spTree>
      <p:nvGrpSpPr>
        <p:cNvPr id="1" name=""/>
        <p:cNvGrpSpPr/>
        <p:nvPr/>
      </p:nvGrpSpPr>
      <p:grpSpPr>
        <a:xfrm>
          <a:off x="0" y="0"/>
          <a:ext cx="0" cy="0"/>
          <a:chOff x="0" y="0"/>
          <a:chExt cx="0" cy="0"/>
        </a:xfrm>
      </p:grpSpPr>
      <p:pic>
        <p:nvPicPr>
          <p:cNvPr id="2" name="star-bg Master"/>
          <p:cNvPicPr>
            <a:picLocks noChangeAspect="1"/>
          </p:cNvPicPr>
          <p:nvPr/>
        </p:nvPicPr>
        <p:blipFill>
          <a:blip r:embed="rId13"/>
          <a:stretch>
            <a:fillRect/>
          </a:stretch>
        </p:blipFill>
        <p:spPr>
          <a:xfrm>
            <a:off x="0" y="0"/>
            <a:ext cx="12192000" cy="6858000"/>
          </a:xfrm>
          <a:prstGeom prst="rect">
            <a:avLst/>
          </a:prstGeom>
        </p:spPr>
      </p:pic>
      <p:sp>
        <p:nvSpPr>
          <p:cNvPr id="3" name="white-panel Master"/>
          <p:cNvSpPr/>
          <p:nvPr/>
        </p:nvSpPr>
        <p:spPr>
          <a:xfrm>
            <a:off x="457200" y="457200"/>
            <a:ext cx="11277600" cy="5943600"/>
          </a:xfrm>
          <a:prstGeom prst="roundRect">
            <a:avLst>
              <a:gd name="adj" fmla="val 3846"/>
            </a:avLst>
          </a:prstGeom>
          <a:solidFill>
            <a:schemeClr val="lt2"/>
          </a:solidFill>
          <a:ln>
            <a:noFill/>
          </a:ln>
        </p:spPr>
      </p:sp>
    </p:spTree>
    <p:extLst>
      <p:ext uri="{BB962C8B-B14F-4D97-AF65-F5344CB8AC3E}">
        <p14:creationId val="2209977519"/>
      </p:ext>
    </p:extLst>
  </p:cSld>
  <p:clrMap bg1="lt1" tx1="dk1" bg2="lt2" tx2="dk2" accent1="accent1" accent2="accent2" accent3="accent3" accent4="accent4" accent5="accent5" accent6="accent6" hlink="hlink" folHlink="folHlink"/>
  <p:sldLayoutIdLst>
    <p:sldLayoutId id="2147483660" r:id="rId14"/>
    <p:sldLayoutId id="2147483661" r:id="rId15"/>
  </p:sldLayoutIdLst>
  <p:txStyles>
    <p:titleStyle>
      <a:lvl1pPr algn="ctr" defTabSz="457200" rtl="0" eaLnBrk="1" latinLnBrk="0" hangingPunct="1">
        <a:spcBef>
          <a:spcPct val="0"/>
        </a:spcBef>
        <a:buNone/>
        <a:defRPr sz="2400" kern="1200">
          <a:solidFill>
            <a:schemeClr val="tx1"/>
          </a:solidFill>
          <a:latin typeface="Consolas"/>
          <a:ea typeface="Microsoft YaHei"/>
          <a:cs typeface="+mj-cs"/>
        </a:defRPr>
      </a:lvl1pPr>
    </p:titleStyle>
    <p:bodyStyle>
      <a:lvl1pPr marL="342900" indent="-342900" algn="l" defTabSz="457200" rtl="0" eaLnBrk="1" latinLnBrk="0" hangingPunct="1">
        <a:spcBef>
          <a:spcPct val="20000"/>
        </a:spcBef>
        <a:buFont typeface="Arial"/>
        <a:buChar char="•"/>
        <a:defRPr sz="1950" kern="1200">
          <a:solidFill>
            <a:schemeClr val="tx1"/>
          </a:solidFill>
          <a:latin typeface="Consolas"/>
          <a:ea typeface="Microsoft YaHei"/>
          <a:cs typeface="+mn-cs"/>
        </a:defRPr>
      </a:lvl1pPr>
      <a:lvl2pPr marL="742950" indent="-285750" algn="l" defTabSz="457200" rtl="0" eaLnBrk="1" latinLnBrk="0" hangingPunct="1">
        <a:spcBef>
          <a:spcPct val="20000"/>
        </a:spcBef>
        <a:buFont typeface="Arial"/>
        <a:buChar char="–"/>
        <a:defRPr sz="1850" kern="1200">
          <a:solidFill>
            <a:schemeClr val="tx1"/>
          </a:solidFill>
          <a:latin typeface="Consolas"/>
          <a:ea typeface="Microsoft YaHei"/>
          <a:cs typeface="+mn-cs"/>
        </a:defRPr>
      </a:lvl2pPr>
      <a:lvl3pPr marL="1143000" indent="-228600" algn="l" defTabSz="457200" rtl="0" eaLnBrk="1" latinLnBrk="0" hangingPunct="1">
        <a:spcBef>
          <a:spcPct val="20000"/>
        </a:spcBef>
        <a:buFont typeface="Arial"/>
        <a:buChar char="•"/>
        <a:defRPr sz="1700" kern="1200">
          <a:solidFill>
            <a:schemeClr val="tx1"/>
          </a:solidFill>
          <a:latin typeface="Consolas"/>
          <a:ea typeface="Microsoft YaHei"/>
          <a:cs typeface="+mn-cs"/>
        </a:defRPr>
      </a:lvl3pPr>
      <a:lvl4pPr marL="1600200" indent="-228600" algn="l" defTabSz="457200" rtl="0" eaLnBrk="1" latinLnBrk="0" hangingPunct="1">
        <a:spcBef>
          <a:spcPct val="20000"/>
        </a:spcBef>
        <a:buFont typeface="Arial"/>
        <a:buChar char="–"/>
        <a:defRPr sz="1600" kern="1200">
          <a:solidFill>
            <a:schemeClr val="tx1"/>
          </a:solidFill>
          <a:latin typeface="Consolas"/>
          <a:ea typeface="Microsoft YaHei"/>
          <a:cs typeface="+mn-cs"/>
        </a:defRPr>
      </a:lvl4pPr>
      <a:lvl5pPr marL="2057400" indent="-228600" algn="l" defTabSz="457200" rtl="0" eaLnBrk="1" latinLnBrk="0" hangingPunct="1">
        <a:spcBef>
          <a:spcPct val="20000"/>
        </a:spcBef>
        <a:buFont typeface="Arial"/>
        <a:buChar char="»"/>
        <a:defRPr sz="1450" kern="1200">
          <a:solidFill>
            <a:schemeClr val="tx1"/>
          </a:solidFill>
          <a:latin typeface="Consolas"/>
          <a:ea typeface="Microsoft YaHei"/>
          <a:cs typeface="+mn-cs"/>
        </a:defRPr>
      </a:lvl5pPr>
      <a:lvl6pPr marL="2514600" indent="-228600" algn="l" defTabSz="457200" rtl="0" eaLnBrk="1" latinLnBrk="0" hangingPunct="1">
        <a:spcBef>
          <a:spcPct val="20000"/>
        </a:spcBef>
        <a:buFont typeface="Arial"/>
        <a:buChar char="•"/>
        <a:defRPr sz="1350" kern="1200">
          <a:solidFill>
            <a:schemeClr val="tx1"/>
          </a:solidFill>
          <a:latin typeface="Consolas"/>
          <a:ea typeface="Microsoft YaHei"/>
          <a:cs typeface="+mn-cs"/>
        </a:defRPr>
      </a:lvl6pPr>
      <a:lvl7pPr marL="2971800" indent="-228600" algn="l" defTabSz="457200" rtl="0" eaLnBrk="1" latinLnBrk="0" hangingPunct="1">
        <a:spcBef>
          <a:spcPct val="20000"/>
        </a:spcBef>
        <a:buFont typeface="Arial"/>
        <a:buChar char="•"/>
        <a:defRPr sz="1200" kern="1200">
          <a:solidFill>
            <a:schemeClr val="tx1"/>
          </a:solidFill>
          <a:latin typeface="Consolas"/>
          <a:ea typeface="Microsoft YaHei"/>
          <a:cs typeface="+mn-cs"/>
        </a:defRPr>
      </a:lvl7pPr>
      <a:lvl8pPr marL="3429000" indent="-228600" algn="l" defTabSz="457200" rtl="0" eaLnBrk="1" latinLnBrk="0" hangingPunct="1">
        <a:spcBef>
          <a:spcPct val="20000"/>
        </a:spcBef>
        <a:buFont typeface="Arial"/>
        <a:buChar char="•"/>
        <a:defRPr sz="1100" kern="1200">
          <a:solidFill>
            <a:schemeClr val="tx1"/>
          </a:solidFill>
          <a:latin typeface="Consolas"/>
          <a:ea typeface="Microsoft YaHei"/>
          <a:cs typeface="+mn-cs"/>
        </a:defRPr>
      </a:lvl8pPr>
      <a:lvl9pPr marL="3886200" indent="-228600" algn="l" defTabSz="457200" rtl="0" eaLnBrk="1" latinLnBrk="0" hangingPunct="1">
        <a:spcBef>
          <a:spcPct val="20000"/>
        </a:spcBef>
        <a:buFont typeface="Arial"/>
        <a:buChar char="•"/>
        <a:defRPr sz="1000" kern="1200">
          <a:solidFill>
            <a:schemeClr val="tx1"/>
          </a:solidFill>
          <a:latin typeface="Consolas"/>
          <a:ea typeface="Microsoft YaHei"/>
          <a:cs typeface="+mn-cs"/>
        </a:defRPr>
      </a:lvl9pPr>
    </p:bodyStyle>
    <p:otherStyle>
      <a:defPPr>
        <a:defRPr lang="en-US"/>
      </a:defPPr>
      <a:lvl1pPr marL="0" algn="l" defTabSz="457200" rtl="0" eaLnBrk="1" latinLnBrk="0" hangingPunct="1">
        <a:defRPr sz="1950" kern="1200">
          <a:solidFill>
            <a:schemeClr val="tx1"/>
          </a:solidFill>
          <a:latin typeface="Consolas"/>
          <a:ea typeface="Microsoft YaHei"/>
          <a:cs typeface="+mn-cs"/>
        </a:defRPr>
      </a:lvl1pPr>
      <a:lvl2pPr marL="457200" algn="l" defTabSz="457200" rtl="0" eaLnBrk="1" latinLnBrk="0" hangingPunct="1">
        <a:defRPr sz="1850" kern="1200">
          <a:solidFill>
            <a:schemeClr val="tx1"/>
          </a:solidFill>
          <a:latin typeface="Consolas"/>
          <a:ea typeface="Microsoft YaHei"/>
          <a:cs typeface="+mn-cs"/>
        </a:defRPr>
      </a:lvl2pPr>
      <a:lvl3pPr marL="914400" algn="l" defTabSz="457200" rtl="0" eaLnBrk="1" latinLnBrk="0" hangingPunct="1">
        <a:defRPr sz="1700" kern="1200">
          <a:solidFill>
            <a:schemeClr val="tx1"/>
          </a:solidFill>
          <a:latin typeface="Consolas"/>
          <a:ea typeface="Microsoft YaHei"/>
          <a:cs typeface="+mn-cs"/>
        </a:defRPr>
      </a:lvl3pPr>
      <a:lvl4pPr marL="1371600" algn="l" defTabSz="457200" rtl="0" eaLnBrk="1" latinLnBrk="0" hangingPunct="1">
        <a:defRPr sz="1600" kern="1200">
          <a:solidFill>
            <a:schemeClr val="tx1"/>
          </a:solidFill>
          <a:latin typeface="Consolas"/>
          <a:ea typeface="Microsoft YaHei"/>
          <a:cs typeface="+mn-cs"/>
        </a:defRPr>
      </a:lvl4pPr>
      <a:lvl5pPr marL="1828800" algn="l" defTabSz="457200" rtl="0" eaLnBrk="1" latinLnBrk="0" hangingPunct="1">
        <a:defRPr sz="1450" kern="1200">
          <a:solidFill>
            <a:schemeClr val="tx1"/>
          </a:solidFill>
          <a:latin typeface="Consolas"/>
          <a:ea typeface="Microsoft YaHei"/>
          <a:cs typeface="+mn-cs"/>
        </a:defRPr>
      </a:lvl5pPr>
      <a:lvl6pPr marL="2286000" algn="l" defTabSz="457200" rtl="0" eaLnBrk="1" latinLnBrk="0" hangingPunct="1">
        <a:defRPr sz="1350" kern="1200">
          <a:solidFill>
            <a:schemeClr val="tx1"/>
          </a:solidFill>
          <a:latin typeface="Consolas"/>
          <a:ea typeface="Microsoft YaHei"/>
          <a:cs typeface="+mn-cs"/>
        </a:defRPr>
      </a:lvl6pPr>
      <a:lvl7pPr marL="2743200" algn="l" defTabSz="457200" rtl="0" eaLnBrk="1" latinLnBrk="0" hangingPunct="1">
        <a:defRPr sz="1200" kern="1200">
          <a:solidFill>
            <a:schemeClr val="tx1"/>
          </a:solidFill>
          <a:latin typeface="Consolas"/>
          <a:ea typeface="Microsoft YaHei"/>
          <a:cs typeface="+mn-cs"/>
        </a:defRPr>
      </a:lvl7pPr>
      <a:lvl8pPr marL="3200400" algn="l" defTabSz="457200" rtl="0" eaLnBrk="1" latinLnBrk="0" hangingPunct="1">
        <a:defRPr sz="1100" kern="1200">
          <a:solidFill>
            <a:schemeClr val="tx1"/>
          </a:solidFill>
          <a:latin typeface="Consolas"/>
          <a:ea typeface="Microsoft YaHei"/>
          <a:cs typeface="+mn-cs"/>
        </a:defRPr>
      </a:lvl8pPr>
      <a:lvl9pPr marL="3657600" algn="l" defTabSz="457200" rtl="0" eaLnBrk="1" latinLnBrk="0" hangingPunct="1">
        <a:defRPr sz="1000" kern="1200">
          <a:solidFill>
            <a:schemeClr val="tx1"/>
          </a:solidFill>
          <a:latin typeface="Consolas"/>
          <a:ea typeface="Microsoft YaHei"/>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12.xml" />
  <Relationship Id="rId2" Type="http://schemas.openxmlformats.org/officeDocument/2006/relationships/image" Target="../media/image_349b7aebbbcd46b1.jpg" />
    <Relationship Id="rId3" Type="http://schemas.openxmlformats.org/officeDocument/2006/relationships/notesSlide" Target="../notesSlides/notesSlide1.xml"/>
</Relationships>
</file>

<file path=ppt/slides/_rels/slide2.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2.xml"/>
</Relationships>
</file>

<file path=ppt/slides/_rels/slide3.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3.xml"/>
</Relationships>
</file>

<file path=ppt/slides/_rels/slide4.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4.xml"/>
</Relationships>
</file>

<file path=ppt/slides/_rels/slide5.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5.xml"/>
</Relationships>
</file>

<file path=ppt/slides/_rels/slide6.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6.xml"/>
</Relationships>
</file>

<file path=ppt/slides/_rels/slide7.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7.xml"/>
</Relationships>
</file>

<file path=ppt/slides/_rels/slide8.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8.xml"/>
</Relationships>
</file>

<file path=ppt/slides/_rels/slide9.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15.xml"/>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16.xml"/>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20.xml"/>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21.xml"/>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22.xml"/>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23.xml"/>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24.xml"/>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25.xml"/>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26.xml"/>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27.xml"/>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28.xml"/>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29.xml"/>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30.xml"/>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31.xml"/>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32.xml"/>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33.xml"/>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34.xml"/>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35.xml"/>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36.xml"/>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37.xml"/>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38.xml"/>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39.xml"/>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40.xml"/>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41.xml"/>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42.xml"/>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43.xml"/>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44.xml"/>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45.xml"/>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46.xml"/>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47.xml"/>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48.xml"/>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49.xml"/>
</Relationships>
</file>

<file path=ppt/slides/_rels/slide50.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50.xml"/>
</Relationships>
</file>

<file path=ppt/slides/_rels/slide51.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51.xml"/>
</Relationships>
</file>

<file path=ppt/slides/_rels/slide52.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52.xml"/>
</Relationships>
</file>

<file path=ppt/slides/_rels/slide53.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53.xml"/>
</Relationships>
</file>

<file path=ppt/slides/_rels/slide54.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54.xml"/>
</Relationships>
</file>

<file path=ppt/slides/_rels/slide55.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55.xml"/>
</Relationships>
</file>

<file path=ppt/slides/_rels/slide56.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56.xml"/>
</Relationships>
</file>

<file path=ppt/slides/_rels/slide57.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57.xml"/>
</Relationships>
</file>

<file path=ppt/slides/_rels/slide58.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58.xml"/>
</Relationships>
</file>

<file path=ppt/slides/_rels/slide59.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59.xml"/>
</Relationships>
</file>

<file path=ppt/slides/_rels/slide60.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60.xml"/>
</Relationships>
</file>

<file path=ppt/slides/_rels/slide61.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61.xml"/>
</Relationships>
</file>

<file path=ppt/slides/_rels/slide62.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62.xml"/>
</Relationships>
</file>

<file path=ppt/slides/_rels/slide63.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63.xml"/>
</Relationships>
</file>

<file path=ppt/slides/_rels/slide64.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64.xml"/>
</Relationships>
</file>

<file path=ppt/slides/_rels/slide65.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65.xml"/>
</Relationships>
</file>

<file path=ppt/slides/_rels/slide66.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66.xml"/>
</Relationships>
</file>

<file path=ppt/slides/_rels/slide67.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67.xml"/>
</Relationships>
</file>

<file path=ppt/slides/_rels/slide68.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68.xml"/>
</Relationships>
</file>

<file path=ppt/slides/_rels/slide69.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69.xml"/>
</Relationships>
</file>

<file path=ppt/slides/_rels/slide70.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70.xml"/>
</Relationships>
</file>

<file path=ppt/slides/_rels/slide71.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71.xml"/>
</Relationships>
</file>

<file path=ppt/slides/_rels/slide72.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72.xml"/>
</Relationships>
</file>

<file path=ppt/slides/_rels/slide73.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73.xml"/>
</Relationships>
</file>

<file path=ppt/slides/_rels/slide74.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74.xml"/>
</Relationships>
</file>

<file path=ppt/slides/_rels/slide75.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75.xml"/>
</Relationships>
</file>

<file path=ppt/slides/_rels/slide76.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76.xml"/>
</Relationships>
</file>

<file path=ppt/slides/_rels/slide77.xml.rels><?xml version='1.0' encoding='utf-8'?>
<Relationships xmlns="http://schemas.openxmlformats.org/package/2006/relationships">
  <Relationship Id="rId1" Type="http://schemas.openxmlformats.org/officeDocument/2006/relationships/slideLayout" Target="../slideLayouts/slideLayout13.xml" />
  <Relationship Id="rId2" Type="http://schemas.openxmlformats.org/officeDocument/2006/relationships/image" Target="../media/image_349b7aebbbcd46b1.jpg" />
    <Relationship Id="rId3" Type="http://schemas.openxmlformats.org/officeDocument/2006/relationships/notesSlide" Target="../notesSlides/notesSlide77.xml"/>
</Relationships>
</file>

<file path=ppt/slides/slide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971550" y="2053590"/>
            <a:ext cx="3915156" cy="933450"/>
          </a:xfrm>
          <a:prstGeom prst="rect">
            <a:avLst/>
          </a:prstGeom>
          <a:noFill/>
          <a:ln>
            <a:noFill/>
          </a:ln>
        </p:spPr>
        <p:txBody>
          <a:bodyPr wrap="square" lIns="0" tIns="0" rIns="0" bIns="0" anchor="t" anchorCtr="0">
            <a:spAutoFit/>
          </a:bodyPr>
          <a:lstStyle/>
          <a:p>
            <a:pPr algn="l"/>
            <a:r>
              <a:rPr lang="zh-CN" sz="4800" b="1" dirty="0">
                <a:solidFill>
                  <a:schemeClr val="accent1"/>
                </a:solidFill>
                <a:latin typeface="Consolas"/>
                <a:ea typeface="Microsoft YaHei"/>
                <a:cs typeface="+mj-cs"/>
              </a:rPr>
              <a:t>数组应用案例</a:t>
            </a:r>
          </a:p>
        </p:txBody>
      </p:sp>
      <p:grpSp>
        <p:nvGrpSpPr>
          <p:cNvPr id="9" name="Group 9"/>
          <p:cNvGrpSpPr/>
          <p:nvPr/>
        </p:nvGrpSpPr>
        <p:grpSpPr>
          <a:xfrm>
            <a:off x="976884" y="3924681"/>
            <a:ext cx="10310241" cy="901446"/>
            <a:chOff x="976884" y="3924681"/>
            <a:chExt cx="10310241" cy="901446"/>
          </a:xfrm>
        </p:grpSpPr>
        <p:sp>
          <p:nvSpPr>
            <p:cNvPr id="7" name="TextBox 7"/>
            <p:cNvSpPr/>
            <p:nvPr/>
          </p:nvSpPr>
          <p:spPr>
            <a:xfrm>
              <a:off x="976884" y="3924681"/>
              <a:ext cx="10310241" cy="528066"/>
            </a:xfrm>
            <a:prstGeom prst="rect">
              <a:avLst/>
            </a:prstGeom>
            <a:noFill/>
            <a:ln>
              <a:noFill/>
            </a:ln>
          </p:spPr>
          <p:txBody>
            <a:bodyPr wrap="none" lIns="0" tIns="3429" rIns="0" bIns="0" anchor="t" anchorCtr="0">
              <a:noAutofit/>
            </a:bodyPr>
            <a:lstStyle/>
            <a:p>
              <a:pPr algn="l">
                <a:lnSpc>
                  <a:spcPts val="3456"/>
                </a:lnSpc>
              </a:pPr>
              <a:r>
                <a:rPr lang="zh-CN" sz="2700" dirty="0">
                  <a:solidFill>
                    <a:srgbClr val="243447"/>
                  </a:solidFill>
                  <a:latin typeface="Microsoft YaHei"/>
                  <a:ea typeface="Microsoft YaHei"/>
                  <a:cs typeface="Microsoft YaHei"/>
                </a:rPr>
                <a:t>全班投完票，怎样数清每个人得了几票？</a:t>
              </a:r>
            </a:p>
          </p:txBody>
        </p:sp>
        <p:sp>
          <p:nvSpPr>
            <p:cNvPr id="8" name="TextBox 8"/>
            <p:cNvSpPr/>
            <p:nvPr/>
          </p:nvSpPr>
          <p:spPr>
            <a:xfrm>
              <a:off x="980694" y="4444746"/>
              <a:ext cx="10306431"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投给谁，就把谁的</a:t>
              </a:r>
              <a:r>
                <a:rPr lang="zh-CN" sz="1950" b="1" dirty="0">
                  <a:solidFill>
                    <a:srgbClr val="C00000"/>
                  </a:solidFill>
                  <a:latin typeface="Microsoft YaHei"/>
                  <a:ea typeface="Microsoft YaHei"/>
                  <a:cs typeface="Microsoft YaHei"/>
                </a:rPr>
                <a:t>票数</a:t>
              </a:r>
              <a:r>
                <a:rPr lang="zh-CN" sz="1950" dirty="0">
                  <a:solidFill>
                    <a:srgbClr val="243447"/>
                  </a:solidFill>
                  <a:latin typeface="Microsoft YaHei"/>
                  <a:ea typeface="Microsoft YaHei"/>
                  <a:cs typeface="Microsoft YaHei"/>
                </a:rPr>
                <a:t>加</a:t>
              </a:r>
              <a:r>
                <a:rPr lang="en-US" sz="1950" dirty="0">
                  <a:solidFill>
                    <a:srgbClr val="243447"/>
                  </a:solidFill>
                  <a:latin typeface="Consolas"/>
                  <a:ea typeface="Consolas"/>
                  <a:cs typeface="Consolas"/>
                </a:rPr>
                <a:t>1</a:t>
              </a:r>
              <a:r>
                <a:rPr lang="zh-CN" sz="1950" dirty="0">
                  <a:solidFill>
                    <a:srgbClr val="243447"/>
                  </a:solidFill>
                  <a:latin typeface="Microsoft YaHei"/>
                  <a:ea typeface="Microsoft YaHei"/>
                  <a:cs typeface="Microsoft YaHei"/>
                </a:rPr>
                <a:t>。先用一张计票表练习，让数组替我们记住各人的票数。</a:t>
              </a:r>
            </a:p>
          </p:txBody>
        </p:sp>
      </p:grpSp>
      <p:grpSp>
        <p:nvGrpSpPr>
          <p:cNvPr id="12" name="Group 12"/>
          <p:cNvGrpSpPr/>
          <p:nvPr/>
        </p:nvGrpSpPr>
        <p:grpSpPr>
          <a:xfrm>
            <a:off x="980694" y="5352098"/>
            <a:ext cx="10306431" cy="775525"/>
            <a:chOff x="980694" y="5352098"/>
            <a:chExt cx="10306431" cy="775525"/>
          </a:xfrm>
        </p:grpSpPr>
        <p:sp>
          <p:nvSpPr>
            <p:cNvPr id="10" name="TextBox 10"/>
            <p:cNvSpPr/>
            <p:nvPr/>
          </p:nvSpPr>
          <p:spPr>
            <a:xfrm>
              <a:off x="980694" y="5352098"/>
              <a:ext cx="505882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彩票计数　→　幻方填数　→　显示屏绘图</a:t>
              </a:r>
            </a:p>
          </p:txBody>
        </p:sp>
        <p:sp>
          <p:nvSpPr>
            <p:cNvPr id="11" name="TextBox 11"/>
            <p:cNvSpPr/>
            <p:nvPr/>
          </p:nvSpPr>
          <p:spPr>
            <a:xfrm>
              <a:off x="981456" y="5775579"/>
              <a:ext cx="10305669" cy="352044"/>
            </a:xfrm>
            <a:prstGeom prst="rect">
              <a:avLst/>
            </a:prstGeom>
            <a:noFill/>
            <a:ln>
              <a:noFill/>
            </a:ln>
          </p:spPr>
          <p:txBody>
            <a:bodyPr wrap="none" lIns="0" tIns="2286" rIns="0" bIns="0" anchor="t" anchorCtr="0">
              <a:noAutofit/>
            </a:bodyPr>
            <a:lstStyle/>
            <a:p>
              <a:pPr algn="l">
                <a:lnSpc>
                  <a:spcPts val="2304"/>
                </a:lnSpc>
              </a:pPr>
              <a:r>
                <a:rPr lang="zh-CN" sz="1800" dirty="0">
                  <a:solidFill>
                    <a:srgbClr val="243447"/>
                  </a:solidFill>
                  <a:latin typeface="Microsoft YaHei"/>
                  <a:ea typeface="Microsoft YaHei"/>
                  <a:cs typeface="Microsoft YaHei"/>
                </a:rPr>
                <a:t>还可以用数组填方格、画数字。这节课逐个试试。</a:t>
              </a:r>
            </a:p>
          </p:txBody>
        </p:sp>
      </p:grpSp>
      <p:sp>
        <p:nvSpPr>
          <p:cNvPr id="16" name="Line 16"/>
          <p:cNvSpPr/>
          <p:nvPr/>
        </p:nvSpPr>
        <p:spPr>
          <a:xfrm>
            <a:off x="838200" y="332136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7" name="Line 17"/>
          <p:cNvSpPr/>
          <p:nvPr/>
        </p:nvSpPr>
        <p:spPr>
          <a:xfrm>
            <a:off x="838200" y="503339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sz="2400" b="1" dirty="0">
                <a:solidFill>
                  <a:srgbClr val="244D87"/>
                </a:solidFill>
                <a:latin typeface="Microsoft YaHei"/>
                <a:ea typeface="Microsoft YaHei"/>
                <a:cs typeface="Microsoft YaHei"/>
              </a:rPr>
              <a:t>班长选举：每读一张票，改哪一格？</a:t>
            </a:r>
          </a:p>
        </p:txBody>
      </p:sp>
      <p:grpSp>
        <p:nvGrpSpPr>
          <p:cNvPr id="9" name="Group 9"/>
          <p:cNvGrpSpPr/>
          <p:nvPr/>
        </p:nvGrpSpPr>
        <p:grpSpPr>
          <a:xfrm>
            <a:off x="828294" y="2151698"/>
            <a:ext cx="10458831" cy="912304"/>
            <a:chOff x="828294" y="2151698"/>
            <a:chExt cx="10458831" cy="912304"/>
          </a:xfrm>
        </p:grpSpPr>
        <p:sp>
          <p:nvSpPr>
            <p:cNvPr id="7" name="TextBox 7"/>
            <p:cNvSpPr/>
            <p:nvPr/>
          </p:nvSpPr>
          <p:spPr>
            <a:xfrm>
              <a:off x="828294" y="2151698"/>
              <a:ext cx="513530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班级投票，依次读到：　A　B　A　C　A　B</a:t>
              </a:r>
            </a:p>
          </p:txBody>
        </p:sp>
        <p:sp>
          <p:nvSpPr>
            <p:cNvPr id="8" name="TextBox 8"/>
            <p:cNvSpPr/>
            <p:nvPr/>
          </p:nvSpPr>
          <p:spPr>
            <a:xfrm>
              <a:off x="828294" y="2682621"/>
              <a:ext cx="10458831"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给</a:t>
              </a:r>
              <a:r>
                <a:rPr lang="en-US" sz="1950" dirty="0">
                  <a:solidFill>
                    <a:srgbClr val="243447"/>
                  </a:solidFill>
                  <a:latin typeface="Consolas"/>
                  <a:ea typeface="Consolas"/>
                  <a:cs typeface="Consolas"/>
                </a:rPr>
                <a:t xml:space="preserve"> A</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B</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 xml:space="preserve">C </a:t>
              </a:r>
              <a:r>
                <a:rPr lang="zh-CN" sz="1950" dirty="0">
                  <a:solidFill>
                    <a:srgbClr val="243447"/>
                  </a:solidFill>
                  <a:latin typeface="Microsoft YaHei"/>
                  <a:ea typeface="Microsoft YaHei"/>
                  <a:cs typeface="Microsoft YaHei"/>
                </a:rPr>
                <a:t>各留一格。读到谁，就把谁的</a:t>
              </a:r>
              <a:r>
                <a:rPr lang="zh-CN" sz="1950" b="1" dirty="0">
                  <a:solidFill>
                    <a:srgbClr val="C00000"/>
                  </a:solidFill>
                  <a:latin typeface="Microsoft YaHei"/>
                  <a:ea typeface="Microsoft YaHei"/>
                  <a:cs typeface="Microsoft YaHei"/>
                </a:rPr>
                <a:t>票数</a:t>
              </a:r>
              <a:r>
                <a:rPr lang="zh-CN" sz="1950" dirty="0">
                  <a:solidFill>
                    <a:srgbClr val="243447"/>
                  </a:solidFill>
                  <a:latin typeface="Microsoft YaHei"/>
                  <a:ea typeface="Microsoft YaHei"/>
                  <a:cs typeface="Microsoft YaHei"/>
                </a:rPr>
                <a:t>加</a:t>
              </a:r>
              <a:r>
                <a:rPr lang="en-US" sz="1950" dirty="0">
                  <a:solidFill>
                    <a:srgbClr val="243447"/>
                  </a:solidFill>
                  <a:latin typeface="Consolas"/>
                  <a:ea typeface="Consolas"/>
                  <a:cs typeface="Consolas"/>
                </a:rPr>
                <a:t xml:space="preserve"> 1</a:t>
              </a:r>
              <a:r>
                <a:rPr lang="zh-CN" sz="1950" dirty="0">
                  <a:solidFill>
                    <a:srgbClr val="243447"/>
                  </a:solidFill>
                  <a:latin typeface="Microsoft YaHei"/>
                  <a:ea typeface="Microsoft YaHei"/>
                  <a:cs typeface="Microsoft YaHei"/>
                </a:rPr>
                <a:t>。</a:t>
              </a:r>
            </a:p>
          </p:txBody>
        </p:sp>
      </p:grpSp>
      <p:grpSp>
        <p:nvGrpSpPr>
          <p:cNvPr id="20" name="Group 20"/>
          <p:cNvGrpSpPr/>
          <p:nvPr/>
        </p:nvGrpSpPr>
        <p:grpSpPr>
          <a:xfrm>
            <a:off x="1742694" y="3486150"/>
            <a:ext cx="7248906" cy="1219200"/>
            <a:chOff x="1742694" y="3486150"/>
            <a:chExt cx="7248906" cy="1219200"/>
          </a:xfrm>
        </p:grpSpPr>
        <p:sp>
          <p:nvSpPr>
            <p:cNvPr id="10" name="Rectangle 10"/>
            <p:cNvSpPr/>
            <p:nvPr/>
          </p:nvSpPr>
          <p:spPr>
            <a:xfrm>
              <a:off x="3276600" y="3486150"/>
              <a:ext cx="5715000" cy="1219200"/>
            </a:xfrm>
            <a:prstGeom prst="rect">
              <a:avLst/>
            </a:prstGeom>
            <a:solidFill>
              <a:schemeClr val="lt2"/>
            </a:solidFill>
            <a:ln w="19050">
              <a:solidFill>
                <a:schemeClr val="accent1"/>
              </a:solidFill>
            </a:ln>
          </p:spPr>
        </p:sp>
        <p:sp>
          <p:nvSpPr>
            <p:cNvPr id="11" name="Freeform 11"/>
            <p:cNvSpPr/>
            <p:nvPr/>
          </p:nvSpPr>
          <p:spPr>
            <a:xfrm>
              <a:off x="3276600" y="3486150"/>
              <a:ext cx="5715000" cy="1219200"/>
            </a:xfrm>
            <a:custGeom>
              <a:avLst/>
              <a:gdLst/>
              <a:ahLst/>
              <a:cxnLst/>
              <a:rect l="l" t="t" r="r" b="b"/>
              <a:pathLst>
                <a:path w="5715000" h="1219200">
                  <a:moveTo>
                    <a:pt x="0" y="571500"/>
                  </a:moveTo>
                  <a:lnTo>
                    <a:pt x="5715000" y="571500"/>
                  </a:lnTo>
                  <a:moveTo>
                    <a:pt x="1905000" y="0"/>
                  </a:moveTo>
                  <a:lnTo>
                    <a:pt x="1905000" y="1219200"/>
                  </a:lnTo>
                  <a:moveTo>
                    <a:pt x="3810000" y="0"/>
                  </a:moveTo>
                  <a:lnTo>
                    <a:pt x="3810000" y="1219200"/>
                  </a:lnTo>
                </a:path>
              </a:pathLst>
            </a:custGeom>
            <a:noFill/>
            <a:ln w="19050">
              <a:solidFill>
                <a:schemeClr val="accent1"/>
              </a:solidFill>
            </a:ln>
          </p:spPr>
        </p:sp>
        <p:sp>
          <p:nvSpPr>
            <p:cNvPr id="12" name="TextBox 12"/>
            <p:cNvSpPr/>
            <p:nvPr/>
          </p:nvSpPr>
          <p:spPr>
            <a:xfrm>
              <a:off x="1742694" y="3647122"/>
              <a:ext cx="80733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候选人</a:t>
              </a:r>
            </a:p>
          </p:txBody>
        </p:sp>
        <p:sp>
          <p:nvSpPr>
            <p:cNvPr id="13" name="TextBox 13"/>
            <p:cNvSpPr/>
            <p:nvPr/>
          </p:nvSpPr>
          <p:spPr>
            <a:xfrm>
              <a:off x="1742694" y="4285298"/>
              <a:ext cx="54483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票数</a:t>
              </a:r>
            </a:p>
          </p:txBody>
        </p:sp>
        <p:sp>
          <p:nvSpPr>
            <p:cNvPr id="14" name="TextBox 14"/>
            <p:cNvSpPr/>
            <p:nvPr/>
          </p:nvSpPr>
          <p:spPr>
            <a:xfrm>
              <a:off x="4142899" y="3647122"/>
              <a:ext cx="172402"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A</a:t>
              </a:r>
            </a:p>
          </p:txBody>
        </p:sp>
        <p:sp>
          <p:nvSpPr>
            <p:cNvPr id="15" name="TextBox 15"/>
            <p:cNvSpPr/>
            <p:nvPr/>
          </p:nvSpPr>
          <p:spPr>
            <a:xfrm>
              <a:off x="6047899" y="3647122"/>
              <a:ext cx="172402"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B</a:t>
              </a:r>
            </a:p>
          </p:txBody>
        </p:sp>
        <p:sp>
          <p:nvSpPr>
            <p:cNvPr id="16" name="TextBox 16"/>
            <p:cNvSpPr/>
            <p:nvPr/>
          </p:nvSpPr>
          <p:spPr>
            <a:xfrm>
              <a:off x="7952899" y="3647122"/>
              <a:ext cx="172402"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C</a:t>
              </a:r>
            </a:p>
          </p:txBody>
        </p:sp>
        <p:sp>
          <p:nvSpPr>
            <p:cNvPr id="17" name="TextBox 17"/>
            <p:cNvSpPr/>
            <p:nvPr/>
          </p:nvSpPr>
          <p:spPr>
            <a:xfrm>
              <a:off x="4146994" y="4285298"/>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3</a:t>
              </a:r>
            </a:p>
          </p:txBody>
        </p:sp>
        <p:sp>
          <p:nvSpPr>
            <p:cNvPr id="18" name="TextBox 18"/>
            <p:cNvSpPr/>
            <p:nvPr/>
          </p:nvSpPr>
          <p:spPr>
            <a:xfrm>
              <a:off x="6051994" y="4285298"/>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2</a:t>
              </a:r>
            </a:p>
          </p:txBody>
        </p:sp>
        <p:sp>
          <p:nvSpPr>
            <p:cNvPr id="19" name="TextBox 19"/>
            <p:cNvSpPr/>
            <p:nvPr/>
          </p:nvSpPr>
          <p:spPr>
            <a:xfrm>
              <a:off x="7956994" y="4285298"/>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1</a:t>
              </a:r>
            </a:p>
          </p:txBody>
        </p:sp>
      </p:grpSp>
      <p:grpSp>
        <p:nvGrpSpPr>
          <p:cNvPr id="23" name="Group 23"/>
          <p:cNvGrpSpPr/>
          <p:nvPr/>
        </p:nvGrpSpPr>
        <p:grpSpPr>
          <a:xfrm>
            <a:off x="828294" y="5301996"/>
            <a:ext cx="10458831" cy="848106"/>
            <a:chOff x="828294" y="5301996"/>
            <a:chExt cx="10458831" cy="848106"/>
          </a:xfrm>
        </p:grpSpPr>
        <p:sp>
          <p:nvSpPr>
            <p:cNvPr id="21" name="TextBox 21"/>
            <p:cNvSpPr/>
            <p:nvPr/>
          </p:nvSpPr>
          <p:spPr>
            <a:xfrm>
              <a:off x="828294" y="5301996"/>
              <a:ext cx="10458831" cy="381381"/>
            </a:xfrm>
            <a:prstGeom prst="rect">
              <a:avLst/>
            </a:prstGeom>
            <a:noFill/>
            <a:ln>
              <a:noFill/>
            </a:ln>
          </p:spPr>
          <p:txBody>
            <a:bodyPr wrap="none" lIns="0" tIns="2476" rIns="0" bIns="0" anchor="t" anchorCtr="0">
              <a:noAutofit/>
            </a:bodyPr>
            <a:lstStyle/>
            <a:p>
              <a:pPr algn="l">
                <a:lnSpc>
                  <a:spcPts val="2496"/>
                </a:lnSpc>
              </a:pPr>
              <a:r>
                <a:rPr lang="en-US" sz="1950" dirty="0">
                  <a:solidFill>
                    <a:srgbClr val="243447"/>
                  </a:solidFill>
                  <a:latin typeface="Consolas"/>
                  <a:ea typeface="Consolas"/>
                  <a:cs typeface="Consolas"/>
                </a:rPr>
                <a:t>A</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B</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C</a:t>
              </a:r>
              <a:r>
                <a:rPr lang="zh-CN" sz="1950" dirty="0">
                  <a:solidFill>
                    <a:srgbClr val="243447"/>
                  </a:solidFill>
                  <a:latin typeface="Microsoft YaHei"/>
                  <a:ea typeface="Microsoft YaHei"/>
                  <a:cs typeface="Microsoft YaHei"/>
                </a:rPr>
                <a:t>各有自己的格子。编号用来找人，格子里的数用来记票，别把这两个数混在一起。</a:t>
              </a:r>
            </a:p>
          </p:txBody>
        </p:sp>
        <p:sp>
          <p:nvSpPr>
            <p:cNvPr id="22" name="TextBox 22"/>
            <p:cNvSpPr/>
            <p:nvPr/>
          </p:nvSpPr>
          <p:spPr>
            <a:xfrm>
              <a:off x="828294" y="5768721"/>
              <a:ext cx="10458831"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要写进程序，还需要把</a:t>
              </a:r>
              <a:r>
                <a:rPr lang="en-US" sz="1950" dirty="0">
                  <a:solidFill>
                    <a:srgbClr val="243447"/>
                  </a:solidFill>
                  <a:latin typeface="Consolas"/>
                  <a:ea typeface="Consolas"/>
                  <a:cs typeface="Consolas"/>
                </a:rPr>
                <a:t xml:space="preserve"> A</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B</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 xml:space="preserve">C </a:t>
              </a:r>
              <a:r>
                <a:rPr lang="zh-CN" sz="1950" dirty="0">
                  <a:solidFill>
                    <a:srgbClr val="243447"/>
                  </a:solidFill>
                  <a:latin typeface="Microsoft YaHei"/>
                  <a:ea typeface="Microsoft YaHei"/>
                  <a:cs typeface="Microsoft YaHei"/>
                </a:rPr>
                <a:t>对应到数组的下标。</a:t>
              </a:r>
            </a:p>
          </p:txBody>
        </p:sp>
      </p:grpSp>
      <p:sp>
        <p:nvSpPr>
          <p:cNvPr id="37" name="Line 3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8" name="Line 38"/>
          <p:cNvSpPr/>
          <p:nvPr/>
        </p:nvSpPr>
        <p:spPr>
          <a:xfrm>
            <a:off x="838200" y="500367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9" name="Line 39"/>
          <p:cNvSpPr/>
          <p:nvPr/>
        </p:nvSpPr>
        <p:spPr>
          <a:xfrm>
            <a:off x="838200" y="322059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35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4224528" cy="1062799"/>
            <a:chOff x="826008" y="814388"/>
            <a:chExt cx="4224528"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彩票摇奖：分类计数</a:t>
              </a:r>
            </a:p>
          </p:txBody>
        </p:sp>
        <p:sp>
          <p:nvSpPr>
            <p:cNvPr id="3" name="TextBox 3"/>
            <p:cNvSpPr txBox="1"/>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怎样把计票表写成一个数组？</a:t>
              </a:r>
            </a:p>
          </p:txBody>
        </p:sp>
      </p:grpSp>
      <p:grpSp>
        <p:nvGrpSpPr>
          <p:cNvPr id="6" name="Group 6"/>
          <p:cNvGrpSpPr/>
          <p:nvPr/>
        </p:nvGrpSpPr>
        <p:grpSpPr>
          <a:xfrm>
            <a:off x="990219" y="2056448"/>
            <a:ext cx="8036123" cy="752856"/>
            <a:chOff x="990219" y="2056448"/>
            <a:chExt cx="8036123" cy="752856"/>
          </a:xfrm>
        </p:grpSpPr>
        <p:sp>
          <p:nvSpPr>
            <p:cNvPr id="5" name="TextBox 5"/>
            <p:cNvSpPr/>
            <p:nvPr/>
          </p:nvSpPr>
          <p:spPr>
            <a:xfrm>
              <a:off x="990219" y="2056448"/>
              <a:ext cx="8036123"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班级正在选班长，每张票只写A、B、C中的一人。</a:t>
              </a:r>
              <a:br/>
              <a:r>
                <a:rPr lang="zh-CN" sz="1950" dirty="0">
                  <a:solidFill>
                    <a:srgbClr val="243447"/>
                  </a:solidFill>
                  <a:latin typeface="Consolas"/>
                  <a:ea typeface="Microsoft YaHei"/>
                  <a:cs typeface="Consolas"/>
                </a:rPr>
                <a:t>要统计三人的得</a:t>
              </a:r>
              <a:r>
                <a:rPr lang="zh-CN" sz="1950" b="1" dirty="0">
                  <a:solidFill>
                    <a:srgbClr val="C00000"/>
                  </a:solidFill>
                  <a:latin typeface="Consolas"/>
                  <a:ea typeface="Microsoft YaHei"/>
                  <a:cs typeface="Consolas"/>
                </a:rPr>
                <a:t>票数</a:t>
              </a:r>
              <a:r>
                <a:rPr lang="zh-CN" sz="1950" dirty="0">
                  <a:solidFill>
                    <a:srgbClr val="243447"/>
                  </a:solidFill>
                  <a:latin typeface="Consolas"/>
                  <a:ea typeface="Microsoft YaHei"/>
                  <a:cs typeface="Consolas"/>
                </a:rPr>
                <a:t>。给A、B、C约定编号0、1、2，就能使用下标。</a:t>
              </a:r>
            </a:p>
          </p:txBody>
        </p:sp>
      </p:grpSp>
      <p:grpSp>
        <p:nvGrpSpPr>
          <p:cNvPr id="43" name="Group 43"/>
          <p:cNvGrpSpPr/>
          <p:nvPr/>
        </p:nvGrpSpPr>
        <p:grpSpPr>
          <a:xfrm>
            <a:off x="2333625" y="3095625"/>
            <a:ext cx="6953250" cy="1514475"/>
            <a:chOff x="2333625" y="3095625"/>
            <a:chExt cx="6953250" cy="1514475"/>
          </a:xfrm>
        </p:grpSpPr>
        <p:grpSp>
          <p:nvGrpSpPr>
            <p:cNvPr id="9" name="Group 9"/>
            <p:cNvGrpSpPr/>
            <p:nvPr/>
          </p:nvGrpSpPr>
          <p:grpSpPr>
            <a:xfrm>
              <a:off x="2333625" y="3095625"/>
              <a:ext cx="1809750" cy="504825"/>
              <a:chOff x="2333625" y="3095625"/>
              <a:chExt cx="1809750" cy="504825"/>
            </a:xfrm>
          </p:grpSpPr>
          <p:sp>
            <p:nvSpPr>
              <p:cNvPr id="7" name="Rectangle 7"/>
              <p:cNvSpPr/>
              <p:nvPr/>
            </p:nvSpPr>
            <p:spPr>
              <a:xfrm>
                <a:off x="2333625" y="3095625"/>
                <a:ext cx="1809750" cy="504825"/>
              </a:xfrm>
              <a:prstGeom prst="rect">
                <a:avLst/>
              </a:prstGeom>
              <a:solidFill>
                <a:srgbClr val="244D87"/>
              </a:solidFill>
              <a:ln w="9525">
                <a:solidFill>
                  <a:srgbClr val="B8C8D9"/>
                </a:solidFill>
              </a:ln>
            </p:spPr>
          </p:sp>
          <p:sp>
            <p:nvSpPr>
              <p:cNvPr id="8" name="TextBox 8"/>
              <p:cNvSpPr/>
              <p:nvPr/>
            </p:nvSpPr>
            <p:spPr>
              <a:xfrm>
                <a:off x="2352675" y="3124200"/>
                <a:ext cx="1771650" cy="447675"/>
              </a:xfrm>
              <a:prstGeom prst="rect">
                <a:avLst/>
              </a:prstGeom>
              <a:noFill/>
              <a:ln>
                <a:noFill/>
              </a:ln>
            </p:spPr>
            <p:txBody>
              <a:bodyPr wrap="none" lIns="0" tIns="82950" rIns="0" bIns="0" anchor="t" anchorCtr="0">
                <a:noAutofit/>
              </a:bodyPr>
              <a:lstStyle/>
              <a:p>
                <a:pPr algn="ctr"/>
                <a:r>
                  <a:rPr lang="zh-CN" sz="1880" b="1" dirty="0">
                    <a:solidFill>
                      <a:srgbClr val="FFFFFF"/>
                    </a:solidFill>
                    <a:latin typeface="Consolas"/>
                    <a:ea typeface="Microsoft YaHei"/>
                    <a:cs typeface="Consolas"/>
                  </a:rPr>
                  <a:t>候选人</a:t>
                </a:r>
              </a:p>
            </p:txBody>
          </p:sp>
        </p:grpSp>
        <p:grpSp>
          <p:nvGrpSpPr>
            <p:cNvPr id="12" name="Group 12"/>
            <p:cNvGrpSpPr/>
            <p:nvPr/>
          </p:nvGrpSpPr>
          <p:grpSpPr>
            <a:xfrm>
              <a:off x="4143375" y="3095625"/>
              <a:ext cx="1714500" cy="504825"/>
              <a:chOff x="4143375" y="3095625"/>
              <a:chExt cx="1714500" cy="504825"/>
            </a:xfrm>
          </p:grpSpPr>
          <p:sp>
            <p:nvSpPr>
              <p:cNvPr id="10" name="Rectangle 10"/>
              <p:cNvSpPr/>
              <p:nvPr/>
            </p:nvSpPr>
            <p:spPr>
              <a:xfrm>
                <a:off x="4143375" y="3095625"/>
                <a:ext cx="1714500" cy="504825"/>
              </a:xfrm>
              <a:prstGeom prst="rect">
                <a:avLst/>
              </a:prstGeom>
              <a:solidFill>
                <a:srgbClr val="244D87"/>
              </a:solidFill>
              <a:ln w="9525">
                <a:solidFill>
                  <a:srgbClr val="B8C8D9"/>
                </a:solidFill>
              </a:ln>
            </p:spPr>
          </p:sp>
          <p:sp>
            <p:nvSpPr>
              <p:cNvPr id="11" name="TextBox 11"/>
              <p:cNvSpPr/>
              <p:nvPr/>
            </p:nvSpPr>
            <p:spPr>
              <a:xfrm>
                <a:off x="4162425" y="3124200"/>
                <a:ext cx="1676400" cy="447675"/>
              </a:xfrm>
              <a:prstGeom prst="rect">
                <a:avLst/>
              </a:prstGeom>
              <a:noFill/>
              <a:ln>
                <a:noFill/>
              </a:ln>
            </p:spPr>
            <p:txBody>
              <a:bodyPr wrap="none" lIns="0" tIns="82950" rIns="0" bIns="0" anchor="t" anchorCtr="0">
                <a:noAutofit/>
              </a:bodyPr>
              <a:lstStyle/>
              <a:p>
                <a:pPr algn="ctr"/>
                <a:r>
                  <a:rPr lang="en-US" sz="1880" b="1" dirty="0">
                    <a:solidFill>
                      <a:srgbClr val="FFFFFF"/>
                    </a:solidFill>
                    <a:latin typeface="Consolas"/>
                    <a:ea typeface="Consolas"/>
                    <a:cs typeface="Consolas"/>
                  </a:rPr>
                  <a:t>A</a:t>
                </a:r>
              </a:p>
            </p:txBody>
          </p:sp>
        </p:grpSp>
        <p:grpSp>
          <p:nvGrpSpPr>
            <p:cNvPr id="15" name="Group 15"/>
            <p:cNvGrpSpPr/>
            <p:nvPr/>
          </p:nvGrpSpPr>
          <p:grpSpPr>
            <a:xfrm>
              <a:off x="5857875" y="3095625"/>
              <a:ext cx="1714500" cy="504825"/>
              <a:chOff x="5857875" y="3095625"/>
              <a:chExt cx="1714500" cy="504825"/>
            </a:xfrm>
          </p:grpSpPr>
          <p:sp>
            <p:nvSpPr>
              <p:cNvPr id="13" name="Rectangle 13"/>
              <p:cNvSpPr/>
              <p:nvPr/>
            </p:nvSpPr>
            <p:spPr>
              <a:xfrm>
                <a:off x="5857875" y="3095625"/>
                <a:ext cx="1714500" cy="504825"/>
              </a:xfrm>
              <a:prstGeom prst="rect">
                <a:avLst/>
              </a:prstGeom>
              <a:solidFill>
                <a:srgbClr val="244D87"/>
              </a:solidFill>
              <a:ln w="9525">
                <a:solidFill>
                  <a:srgbClr val="B8C8D9"/>
                </a:solidFill>
              </a:ln>
            </p:spPr>
          </p:sp>
          <p:sp>
            <p:nvSpPr>
              <p:cNvPr id="14" name="TextBox 14"/>
              <p:cNvSpPr/>
              <p:nvPr/>
            </p:nvSpPr>
            <p:spPr>
              <a:xfrm>
                <a:off x="5876925" y="3124200"/>
                <a:ext cx="1676400" cy="447675"/>
              </a:xfrm>
              <a:prstGeom prst="rect">
                <a:avLst/>
              </a:prstGeom>
              <a:noFill/>
              <a:ln>
                <a:noFill/>
              </a:ln>
            </p:spPr>
            <p:txBody>
              <a:bodyPr wrap="none" lIns="0" tIns="82950" rIns="0" bIns="0" anchor="t" anchorCtr="0">
                <a:noAutofit/>
              </a:bodyPr>
              <a:lstStyle/>
              <a:p>
                <a:pPr algn="ctr"/>
                <a:r>
                  <a:rPr lang="en-US" sz="1880" b="1" dirty="0">
                    <a:solidFill>
                      <a:srgbClr val="FFFFFF"/>
                    </a:solidFill>
                    <a:latin typeface="Consolas"/>
                    <a:ea typeface="Consolas"/>
                    <a:cs typeface="Consolas"/>
                  </a:rPr>
                  <a:t>B</a:t>
                </a:r>
              </a:p>
            </p:txBody>
          </p:sp>
        </p:grpSp>
        <p:grpSp>
          <p:nvGrpSpPr>
            <p:cNvPr id="18" name="Group 18"/>
            <p:cNvGrpSpPr/>
            <p:nvPr/>
          </p:nvGrpSpPr>
          <p:grpSpPr>
            <a:xfrm>
              <a:off x="7572375" y="3095625"/>
              <a:ext cx="1714500" cy="504825"/>
              <a:chOff x="7572375" y="3095625"/>
              <a:chExt cx="1714500" cy="504825"/>
            </a:xfrm>
          </p:grpSpPr>
          <p:sp>
            <p:nvSpPr>
              <p:cNvPr id="16" name="Rectangle 16"/>
              <p:cNvSpPr/>
              <p:nvPr/>
            </p:nvSpPr>
            <p:spPr>
              <a:xfrm>
                <a:off x="7572375" y="3095625"/>
                <a:ext cx="1714500" cy="504825"/>
              </a:xfrm>
              <a:prstGeom prst="rect">
                <a:avLst/>
              </a:prstGeom>
              <a:solidFill>
                <a:srgbClr val="244D87"/>
              </a:solidFill>
              <a:ln w="9525">
                <a:solidFill>
                  <a:srgbClr val="B8C8D9"/>
                </a:solidFill>
              </a:ln>
            </p:spPr>
          </p:sp>
          <p:sp>
            <p:nvSpPr>
              <p:cNvPr id="17" name="TextBox 17"/>
              <p:cNvSpPr/>
              <p:nvPr/>
            </p:nvSpPr>
            <p:spPr>
              <a:xfrm>
                <a:off x="7591425" y="3124200"/>
                <a:ext cx="1676400" cy="447675"/>
              </a:xfrm>
              <a:prstGeom prst="rect">
                <a:avLst/>
              </a:prstGeom>
              <a:noFill/>
              <a:ln>
                <a:noFill/>
              </a:ln>
            </p:spPr>
            <p:txBody>
              <a:bodyPr wrap="none" lIns="0" tIns="82950" rIns="0" bIns="0" anchor="t" anchorCtr="0">
                <a:noAutofit/>
              </a:bodyPr>
              <a:lstStyle/>
              <a:p>
                <a:pPr algn="ctr"/>
                <a:r>
                  <a:rPr lang="en-US" sz="1880" b="1" dirty="0">
                    <a:solidFill>
                      <a:srgbClr val="FFFFFF"/>
                    </a:solidFill>
                    <a:latin typeface="Consolas"/>
                    <a:ea typeface="Consolas"/>
                    <a:cs typeface="Consolas"/>
                  </a:rPr>
                  <a:t>C</a:t>
                </a:r>
              </a:p>
            </p:txBody>
          </p:sp>
        </p:grpSp>
        <p:grpSp>
          <p:nvGrpSpPr>
            <p:cNvPr id="21" name="Group 21"/>
            <p:cNvGrpSpPr/>
            <p:nvPr/>
          </p:nvGrpSpPr>
          <p:grpSpPr>
            <a:xfrm>
              <a:off x="2333625" y="3600450"/>
              <a:ext cx="1809750" cy="504825"/>
              <a:chOff x="2333625" y="3600450"/>
              <a:chExt cx="1809750" cy="504825"/>
            </a:xfrm>
          </p:grpSpPr>
          <p:sp>
            <p:nvSpPr>
              <p:cNvPr id="19" name="Rectangle 19"/>
              <p:cNvSpPr/>
              <p:nvPr/>
            </p:nvSpPr>
            <p:spPr>
              <a:xfrm>
                <a:off x="2333625" y="3600450"/>
                <a:ext cx="1809750" cy="504825"/>
              </a:xfrm>
              <a:prstGeom prst="rect">
                <a:avLst/>
              </a:prstGeom>
              <a:solidFill>
                <a:srgbClr val="F4F7FB"/>
              </a:solidFill>
              <a:ln w="9525">
                <a:solidFill>
                  <a:srgbClr val="B8C8D9"/>
                </a:solidFill>
              </a:ln>
            </p:spPr>
          </p:sp>
          <p:sp>
            <p:nvSpPr>
              <p:cNvPr id="20" name="TextBox 20"/>
              <p:cNvSpPr/>
              <p:nvPr/>
            </p:nvSpPr>
            <p:spPr>
              <a:xfrm>
                <a:off x="2352675" y="3629025"/>
                <a:ext cx="1771650" cy="447675"/>
              </a:xfrm>
              <a:prstGeom prst="rect">
                <a:avLst/>
              </a:prstGeom>
              <a:noFill/>
              <a:ln>
                <a:noFill/>
              </a:ln>
            </p:spPr>
            <p:txBody>
              <a:bodyPr wrap="none" lIns="0" tIns="82950" rIns="0" bIns="0" anchor="t" anchorCtr="0">
                <a:noAutofit/>
              </a:bodyPr>
              <a:lstStyle/>
              <a:p>
                <a:pPr algn="ctr"/>
                <a:r>
                  <a:rPr lang="zh-CN" sz="1880" dirty="0">
                    <a:solidFill>
                      <a:srgbClr val="243447"/>
                    </a:solidFill>
                    <a:latin typeface="Consolas"/>
                    <a:ea typeface="Microsoft YaHei"/>
                    <a:cs typeface="Consolas"/>
                  </a:rPr>
                  <a:t>数组下标</a:t>
                </a:r>
              </a:p>
            </p:txBody>
          </p:sp>
        </p:grpSp>
        <p:grpSp>
          <p:nvGrpSpPr>
            <p:cNvPr id="24" name="Group 24"/>
            <p:cNvGrpSpPr/>
            <p:nvPr/>
          </p:nvGrpSpPr>
          <p:grpSpPr>
            <a:xfrm>
              <a:off x="4143375" y="3600450"/>
              <a:ext cx="1714500" cy="504825"/>
              <a:chOff x="4143375" y="3600450"/>
              <a:chExt cx="1714500" cy="504825"/>
            </a:xfrm>
          </p:grpSpPr>
          <p:sp>
            <p:nvSpPr>
              <p:cNvPr id="22" name="Rectangle 22"/>
              <p:cNvSpPr/>
              <p:nvPr/>
            </p:nvSpPr>
            <p:spPr>
              <a:xfrm>
                <a:off x="4143375" y="3600450"/>
                <a:ext cx="1714500" cy="504825"/>
              </a:xfrm>
              <a:prstGeom prst="rect">
                <a:avLst/>
              </a:prstGeom>
              <a:solidFill>
                <a:srgbClr val="F4F7FB"/>
              </a:solidFill>
              <a:ln w="9525">
                <a:solidFill>
                  <a:srgbClr val="B8C8D9"/>
                </a:solidFill>
              </a:ln>
            </p:spPr>
          </p:sp>
          <p:sp>
            <p:nvSpPr>
              <p:cNvPr id="23" name="TextBox 23"/>
              <p:cNvSpPr/>
              <p:nvPr/>
            </p:nvSpPr>
            <p:spPr>
              <a:xfrm>
                <a:off x="4162425" y="3629025"/>
                <a:ext cx="1676400" cy="447675"/>
              </a:xfrm>
              <a:prstGeom prst="rect">
                <a:avLst/>
              </a:prstGeom>
              <a:noFill/>
              <a:ln>
                <a:noFill/>
              </a:ln>
            </p:spPr>
            <p:txBody>
              <a:bodyPr wrap="none" lIns="0" tIns="82950" rIns="0" bIns="0" anchor="t" anchorCtr="0">
                <a:noAutofit/>
              </a:bodyPr>
              <a:lstStyle/>
              <a:p>
                <a:pPr algn="ctr"/>
                <a:r>
                  <a:rPr lang="en-US" sz="1880" dirty="0">
                    <a:solidFill>
                      <a:srgbClr val="243447"/>
                    </a:solidFill>
                    <a:latin typeface="Consolas"/>
                    <a:ea typeface="Consolas"/>
                    <a:cs typeface="Consolas"/>
                  </a:rPr>
                  <a:t>0</a:t>
                </a:r>
              </a:p>
            </p:txBody>
          </p:sp>
        </p:grpSp>
        <p:grpSp>
          <p:nvGrpSpPr>
            <p:cNvPr id="27" name="Group 27"/>
            <p:cNvGrpSpPr/>
            <p:nvPr/>
          </p:nvGrpSpPr>
          <p:grpSpPr>
            <a:xfrm>
              <a:off x="5857875" y="3600450"/>
              <a:ext cx="1714500" cy="504825"/>
              <a:chOff x="5857875" y="3600450"/>
              <a:chExt cx="1714500" cy="504825"/>
            </a:xfrm>
          </p:grpSpPr>
          <p:sp>
            <p:nvSpPr>
              <p:cNvPr id="25" name="Rectangle 25"/>
              <p:cNvSpPr/>
              <p:nvPr/>
            </p:nvSpPr>
            <p:spPr>
              <a:xfrm>
                <a:off x="5857875" y="3600450"/>
                <a:ext cx="1714500" cy="504825"/>
              </a:xfrm>
              <a:prstGeom prst="rect">
                <a:avLst/>
              </a:prstGeom>
              <a:solidFill>
                <a:srgbClr val="F4F7FB"/>
              </a:solidFill>
              <a:ln w="9525">
                <a:solidFill>
                  <a:srgbClr val="B8C8D9"/>
                </a:solidFill>
              </a:ln>
            </p:spPr>
          </p:sp>
          <p:sp>
            <p:nvSpPr>
              <p:cNvPr id="26" name="TextBox 26"/>
              <p:cNvSpPr/>
              <p:nvPr/>
            </p:nvSpPr>
            <p:spPr>
              <a:xfrm>
                <a:off x="5876925" y="3629025"/>
                <a:ext cx="1676400" cy="447675"/>
              </a:xfrm>
              <a:prstGeom prst="rect">
                <a:avLst/>
              </a:prstGeom>
              <a:noFill/>
              <a:ln>
                <a:noFill/>
              </a:ln>
            </p:spPr>
            <p:txBody>
              <a:bodyPr wrap="none" lIns="0" tIns="82950" rIns="0" bIns="0" anchor="t" anchorCtr="0">
                <a:noAutofit/>
              </a:bodyPr>
              <a:lstStyle/>
              <a:p>
                <a:pPr algn="ctr"/>
                <a:r>
                  <a:rPr lang="en-US" sz="1880" dirty="0">
                    <a:solidFill>
                      <a:srgbClr val="243447"/>
                    </a:solidFill>
                    <a:latin typeface="Consolas"/>
                    <a:ea typeface="Consolas"/>
                    <a:cs typeface="Consolas"/>
                  </a:rPr>
                  <a:t>1</a:t>
                </a:r>
              </a:p>
            </p:txBody>
          </p:sp>
        </p:grpSp>
        <p:grpSp>
          <p:nvGrpSpPr>
            <p:cNvPr id="30" name="Group 30"/>
            <p:cNvGrpSpPr/>
            <p:nvPr/>
          </p:nvGrpSpPr>
          <p:grpSpPr>
            <a:xfrm>
              <a:off x="7572375" y="3600450"/>
              <a:ext cx="1714500" cy="504825"/>
              <a:chOff x="7572375" y="3600450"/>
              <a:chExt cx="1714500" cy="504825"/>
            </a:xfrm>
          </p:grpSpPr>
          <p:sp>
            <p:nvSpPr>
              <p:cNvPr id="28" name="Rectangle 28"/>
              <p:cNvSpPr/>
              <p:nvPr/>
            </p:nvSpPr>
            <p:spPr>
              <a:xfrm>
                <a:off x="7572375" y="3600450"/>
                <a:ext cx="1714500" cy="504825"/>
              </a:xfrm>
              <a:prstGeom prst="rect">
                <a:avLst/>
              </a:prstGeom>
              <a:solidFill>
                <a:srgbClr val="F4F7FB"/>
              </a:solidFill>
              <a:ln w="9525">
                <a:solidFill>
                  <a:srgbClr val="B8C8D9"/>
                </a:solidFill>
              </a:ln>
            </p:spPr>
          </p:sp>
          <p:sp>
            <p:nvSpPr>
              <p:cNvPr id="29" name="TextBox 29"/>
              <p:cNvSpPr/>
              <p:nvPr/>
            </p:nvSpPr>
            <p:spPr>
              <a:xfrm>
                <a:off x="7591425" y="3629025"/>
                <a:ext cx="1676400" cy="447675"/>
              </a:xfrm>
              <a:prstGeom prst="rect">
                <a:avLst/>
              </a:prstGeom>
              <a:noFill/>
              <a:ln>
                <a:noFill/>
              </a:ln>
            </p:spPr>
            <p:txBody>
              <a:bodyPr wrap="none" lIns="0" tIns="82950" rIns="0" bIns="0" anchor="t" anchorCtr="0">
                <a:noAutofit/>
              </a:bodyPr>
              <a:lstStyle/>
              <a:p>
                <a:pPr algn="ctr"/>
                <a:r>
                  <a:rPr lang="en-US" sz="1880" dirty="0">
                    <a:solidFill>
                      <a:srgbClr val="243447"/>
                    </a:solidFill>
                    <a:latin typeface="Consolas"/>
                    <a:ea typeface="Consolas"/>
                    <a:cs typeface="Consolas"/>
                  </a:rPr>
                  <a:t>2</a:t>
                </a:r>
              </a:p>
            </p:txBody>
          </p:sp>
        </p:grpSp>
        <p:grpSp>
          <p:nvGrpSpPr>
            <p:cNvPr id="33" name="Group 33"/>
            <p:cNvGrpSpPr/>
            <p:nvPr/>
          </p:nvGrpSpPr>
          <p:grpSpPr>
            <a:xfrm>
              <a:off x="2333625" y="4105275"/>
              <a:ext cx="1809750" cy="504825"/>
              <a:chOff x="2333625" y="4105275"/>
              <a:chExt cx="1809750" cy="504825"/>
            </a:xfrm>
          </p:grpSpPr>
          <p:sp>
            <p:nvSpPr>
              <p:cNvPr id="31" name="Rectangle 31"/>
              <p:cNvSpPr/>
              <p:nvPr/>
            </p:nvSpPr>
            <p:spPr>
              <a:xfrm>
                <a:off x="2333625" y="4105275"/>
                <a:ext cx="1809750" cy="504825"/>
              </a:xfrm>
              <a:prstGeom prst="rect">
                <a:avLst/>
              </a:prstGeom>
              <a:solidFill>
                <a:srgbClr val="FFFFFF"/>
              </a:solidFill>
              <a:ln w="9525">
                <a:solidFill>
                  <a:srgbClr val="B8C8D9"/>
                </a:solidFill>
              </a:ln>
            </p:spPr>
          </p:sp>
          <p:sp>
            <p:nvSpPr>
              <p:cNvPr id="32" name="TextBox 32"/>
              <p:cNvSpPr/>
              <p:nvPr/>
            </p:nvSpPr>
            <p:spPr>
              <a:xfrm>
                <a:off x="2352675" y="4133850"/>
                <a:ext cx="1771650" cy="447675"/>
              </a:xfrm>
              <a:prstGeom prst="rect">
                <a:avLst/>
              </a:prstGeom>
              <a:noFill/>
              <a:ln>
                <a:noFill/>
              </a:ln>
            </p:spPr>
            <p:txBody>
              <a:bodyPr wrap="none" lIns="0" tIns="82950" rIns="0" bIns="0" anchor="t" anchorCtr="0">
                <a:noAutofit/>
              </a:bodyPr>
              <a:lstStyle/>
              <a:p>
                <a:pPr algn="ctr"/>
                <a:r>
                  <a:rPr lang="zh-CN" sz="1880" dirty="0">
                    <a:solidFill>
                      <a:srgbClr val="243447"/>
                    </a:solidFill>
                    <a:latin typeface="Consolas"/>
                    <a:ea typeface="Microsoft YaHei"/>
                    <a:cs typeface="Consolas"/>
                  </a:rPr>
                  <a:t>初始票数</a:t>
                </a:r>
              </a:p>
            </p:txBody>
          </p:sp>
        </p:grpSp>
        <p:grpSp>
          <p:nvGrpSpPr>
            <p:cNvPr id="36" name="Group 36"/>
            <p:cNvGrpSpPr/>
            <p:nvPr/>
          </p:nvGrpSpPr>
          <p:grpSpPr>
            <a:xfrm>
              <a:off x="4143375" y="4105275"/>
              <a:ext cx="1714500" cy="504825"/>
              <a:chOff x="4143375" y="4105275"/>
              <a:chExt cx="1714500" cy="504825"/>
            </a:xfrm>
          </p:grpSpPr>
          <p:sp>
            <p:nvSpPr>
              <p:cNvPr id="34" name="Rectangle 34"/>
              <p:cNvSpPr/>
              <p:nvPr/>
            </p:nvSpPr>
            <p:spPr>
              <a:xfrm>
                <a:off x="4143375" y="4105275"/>
                <a:ext cx="1714500" cy="504825"/>
              </a:xfrm>
              <a:prstGeom prst="rect">
                <a:avLst/>
              </a:prstGeom>
              <a:solidFill>
                <a:srgbClr val="FFFFFF"/>
              </a:solidFill>
              <a:ln w="9525">
                <a:solidFill>
                  <a:srgbClr val="B8C8D9"/>
                </a:solidFill>
              </a:ln>
            </p:spPr>
          </p:sp>
          <p:sp>
            <p:nvSpPr>
              <p:cNvPr id="35" name="TextBox 35"/>
              <p:cNvSpPr/>
              <p:nvPr/>
            </p:nvSpPr>
            <p:spPr>
              <a:xfrm>
                <a:off x="4162425" y="4133850"/>
                <a:ext cx="1676400" cy="447675"/>
              </a:xfrm>
              <a:prstGeom prst="rect">
                <a:avLst/>
              </a:prstGeom>
              <a:noFill/>
              <a:ln>
                <a:noFill/>
              </a:ln>
            </p:spPr>
            <p:txBody>
              <a:bodyPr wrap="none" lIns="0" tIns="82950" rIns="0" bIns="0" anchor="t" anchorCtr="0">
                <a:noAutofit/>
              </a:bodyPr>
              <a:lstStyle/>
              <a:p>
                <a:pPr algn="ctr"/>
                <a:r>
                  <a:rPr lang="en-US" sz="1880" dirty="0">
                    <a:solidFill>
                      <a:srgbClr val="243447"/>
                    </a:solidFill>
                    <a:latin typeface="Consolas"/>
                    <a:ea typeface="Consolas"/>
                    <a:cs typeface="Consolas"/>
                  </a:rPr>
                  <a:t>0</a:t>
                </a:r>
              </a:p>
            </p:txBody>
          </p:sp>
        </p:grpSp>
        <p:grpSp>
          <p:nvGrpSpPr>
            <p:cNvPr id="39" name="Group 39"/>
            <p:cNvGrpSpPr/>
            <p:nvPr/>
          </p:nvGrpSpPr>
          <p:grpSpPr>
            <a:xfrm>
              <a:off x="5857875" y="4105275"/>
              <a:ext cx="1714500" cy="504825"/>
              <a:chOff x="5857875" y="4105275"/>
              <a:chExt cx="1714500" cy="504825"/>
            </a:xfrm>
          </p:grpSpPr>
          <p:sp>
            <p:nvSpPr>
              <p:cNvPr id="37" name="Rectangle 37"/>
              <p:cNvSpPr/>
              <p:nvPr/>
            </p:nvSpPr>
            <p:spPr>
              <a:xfrm>
                <a:off x="5857875" y="4105275"/>
                <a:ext cx="1714500" cy="504825"/>
              </a:xfrm>
              <a:prstGeom prst="rect">
                <a:avLst/>
              </a:prstGeom>
              <a:solidFill>
                <a:srgbClr val="FFFFFF"/>
              </a:solidFill>
              <a:ln w="9525">
                <a:solidFill>
                  <a:srgbClr val="B8C8D9"/>
                </a:solidFill>
              </a:ln>
            </p:spPr>
          </p:sp>
          <p:sp>
            <p:nvSpPr>
              <p:cNvPr id="38" name="TextBox 38"/>
              <p:cNvSpPr/>
              <p:nvPr/>
            </p:nvSpPr>
            <p:spPr>
              <a:xfrm>
                <a:off x="5876925" y="4133850"/>
                <a:ext cx="1676400" cy="447675"/>
              </a:xfrm>
              <a:prstGeom prst="rect">
                <a:avLst/>
              </a:prstGeom>
              <a:noFill/>
              <a:ln>
                <a:noFill/>
              </a:ln>
            </p:spPr>
            <p:txBody>
              <a:bodyPr wrap="none" lIns="0" tIns="82950" rIns="0" bIns="0" anchor="t" anchorCtr="0">
                <a:noAutofit/>
              </a:bodyPr>
              <a:lstStyle/>
              <a:p>
                <a:pPr algn="ctr"/>
                <a:r>
                  <a:rPr lang="en-US" sz="1880" dirty="0">
                    <a:solidFill>
                      <a:srgbClr val="243447"/>
                    </a:solidFill>
                    <a:latin typeface="Consolas"/>
                    <a:ea typeface="Consolas"/>
                    <a:cs typeface="Consolas"/>
                  </a:rPr>
                  <a:t>0</a:t>
                </a:r>
              </a:p>
            </p:txBody>
          </p:sp>
        </p:grpSp>
        <p:grpSp>
          <p:nvGrpSpPr>
            <p:cNvPr id="42" name="Group 42"/>
            <p:cNvGrpSpPr/>
            <p:nvPr/>
          </p:nvGrpSpPr>
          <p:grpSpPr>
            <a:xfrm>
              <a:off x="7572375" y="4105275"/>
              <a:ext cx="1714500" cy="504825"/>
              <a:chOff x="7572375" y="4105275"/>
              <a:chExt cx="1714500" cy="504825"/>
            </a:xfrm>
          </p:grpSpPr>
          <p:sp>
            <p:nvSpPr>
              <p:cNvPr id="40" name="Rectangle 40"/>
              <p:cNvSpPr/>
              <p:nvPr/>
            </p:nvSpPr>
            <p:spPr>
              <a:xfrm>
                <a:off x="7572375" y="4105275"/>
                <a:ext cx="1714500" cy="504825"/>
              </a:xfrm>
              <a:prstGeom prst="rect">
                <a:avLst/>
              </a:prstGeom>
              <a:solidFill>
                <a:srgbClr val="FFFFFF"/>
              </a:solidFill>
              <a:ln w="9525">
                <a:solidFill>
                  <a:srgbClr val="B8C8D9"/>
                </a:solidFill>
              </a:ln>
            </p:spPr>
          </p:sp>
          <p:sp>
            <p:nvSpPr>
              <p:cNvPr id="41" name="TextBox 41"/>
              <p:cNvSpPr/>
              <p:nvPr/>
            </p:nvSpPr>
            <p:spPr>
              <a:xfrm>
                <a:off x="7591425" y="4133850"/>
                <a:ext cx="1676400" cy="447675"/>
              </a:xfrm>
              <a:prstGeom prst="rect">
                <a:avLst/>
              </a:prstGeom>
              <a:noFill/>
              <a:ln>
                <a:noFill/>
              </a:ln>
            </p:spPr>
            <p:txBody>
              <a:bodyPr wrap="none" lIns="0" tIns="82950" rIns="0" bIns="0" anchor="t" anchorCtr="0">
                <a:noAutofit/>
              </a:bodyPr>
              <a:lstStyle/>
              <a:p>
                <a:pPr algn="ctr"/>
                <a:r>
                  <a:rPr lang="en-US" sz="1880" dirty="0">
                    <a:solidFill>
                      <a:srgbClr val="243447"/>
                    </a:solidFill>
                    <a:latin typeface="Consolas"/>
                    <a:ea typeface="Consolas"/>
                    <a:cs typeface="Consolas"/>
                  </a:rPr>
                  <a:t>0</a:t>
                </a:r>
              </a:p>
            </p:txBody>
          </p:sp>
        </p:grpSp>
      </p:grpSp>
      <p:grpSp>
        <p:nvGrpSpPr>
          <p:cNvPr id="46" name="Group 46"/>
          <p:cNvGrpSpPr/>
          <p:nvPr/>
        </p:nvGrpSpPr>
        <p:grpSpPr>
          <a:xfrm>
            <a:off x="1894713" y="4791551"/>
            <a:ext cx="4447941" cy="748475"/>
            <a:chOff x="1894713" y="4791551"/>
            <a:chExt cx="4447941" cy="748475"/>
          </a:xfrm>
        </p:grpSpPr>
        <p:sp>
          <p:nvSpPr>
            <p:cNvPr id="44" name="TextBox 44"/>
            <p:cNvSpPr txBox="1"/>
            <p:nvPr/>
          </p:nvSpPr>
          <p:spPr>
            <a:xfrm>
              <a:off x="1894713" y="4791551"/>
              <a:ext cx="2563142" cy="396050"/>
            </a:xfrm>
            <a:prstGeom prst="rect">
              <a:avLst/>
            </a:prstGeom>
            <a:noFill/>
            <a:ln>
              <a:noFill/>
            </a:ln>
          </p:spPr>
          <p:txBody>
            <a:bodyPr wrap="square" lIns="0" tIns="0" rIns="0" bIns="0" anchor="t" anchorCtr="0">
              <a:spAutoFit/>
            </a:bodyPr>
            <a:lstStyle/>
            <a:p>
              <a:pPr algn="l"/>
              <a:r>
                <a:rPr lang="en-US" sz="2020" dirty="0">
                  <a:solidFill>
                    <a:srgbClr val="0000FF"/>
                  </a:solidFill>
                  <a:latin typeface="Consolas"/>
                  <a:ea typeface="Microsoft YaHei"/>
                  <a:cs typeface="Consolas"/>
                </a:rPr>
                <a:t>int</a:t>
              </a:r>
              <a:r>
                <a:rPr lang="en-US" sz="2020" dirty="0">
                  <a:solidFill>
                    <a:srgbClr val="000000"/>
                  </a:solidFill>
                  <a:latin typeface="Consolas"/>
                  <a:ea typeface="Microsoft YaHei"/>
                  <a:cs typeface="Consolas"/>
                </a:rPr>
                <a:t xml:space="preserve"> cnt[3] = {0};</a:t>
              </a:r>
            </a:p>
          </p:txBody>
        </p:sp>
        <p:sp>
          <p:nvSpPr>
            <p:cNvPr id="45" name="TextBox 45"/>
            <p:cNvSpPr txBox="1"/>
            <p:nvPr/>
          </p:nvSpPr>
          <p:spPr>
            <a:xfrm>
              <a:off x="1894713" y="5143976"/>
              <a:ext cx="4447941" cy="396050"/>
            </a:xfrm>
            <a:prstGeom prst="rect">
              <a:avLst/>
            </a:prstGeom>
            <a:noFill/>
            <a:ln>
              <a:noFill/>
            </a:ln>
          </p:spPr>
          <p:txBody>
            <a:bodyPr wrap="square" lIns="0" tIns="0" rIns="0" bIns="0" anchor="t" anchorCtr="0">
              <a:spAutoFit/>
            </a:bodyPr>
            <a:lstStyle/>
            <a:p>
              <a:pPr algn="l"/>
              <a:r>
                <a:rPr lang="en-US" sz="2020" dirty="0">
                  <a:solidFill>
                    <a:srgbClr val="000000"/>
                  </a:solidFill>
                  <a:latin typeface="Consolas"/>
                  <a:ea typeface="Microsoft YaHei"/>
                  <a:cs typeface="Consolas"/>
                </a:rPr>
                <a:t xml:space="preserve">cnt[0]++;  </a:t>
              </a:r>
              <a:r>
                <a:rPr lang="zh-CN" sz="2020" dirty="0">
                  <a:solidFill>
                    <a:srgbClr val="008000"/>
                  </a:solidFill>
                  <a:latin typeface="Consolas"/>
                  <a:ea typeface="Microsoft YaHei"/>
                  <a:cs typeface="Consolas"/>
                </a:rPr>
                <a:t>// 读到一张投给A的票</a:t>
              </a:r>
            </a:p>
          </p:txBody>
        </p:sp>
      </p:grpSp>
      <p:grpSp>
        <p:nvGrpSpPr>
          <p:cNvPr id="48" name="Group 48"/>
          <p:cNvGrpSpPr/>
          <p:nvPr/>
        </p:nvGrpSpPr>
        <p:grpSpPr>
          <a:xfrm>
            <a:off x="990219" y="5597271"/>
            <a:ext cx="7214044" cy="752856"/>
            <a:chOff x="990219" y="5597271"/>
            <a:chExt cx="7214044" cy="752856"/>
          </a:xfrm>
        </p:grpSpPr>
        <p:sp>
          <p:nvSpPr>
            <p:cNvPr id="47" name="TextBox 47"/>
            <p:cNvSpPr/>
            <p:nvPr/>
          </p:nvSpPr>
          <p:spPr>
            <a:xfrm>
              <a:off x="990219" y="5597271"/>
              <a:ext cx="7214044" cy="752856"/>
            </a:xfrm>
            <a:prstGeom prst="rect">
              <a:avLst/>
            </a:prstGeom>
            <a:noFill/>
            <a:ln>
              <a:noFill/>
            </a:ln>
          </p:spPr>
          <p:txBody>
            <a:bodyPr wrap="none" lIns="0" tIns="2476" rIns="0" bIns="0" anchor="t" anchorCtr="0">
              <a:noAutofit/>
            </a:bodyPr>
            <a:lstStyle/>
            <a:p>
              <a:pPr algn="l">
                <a:lnSpc>
                  <a:spcPts val="2340"/>
                </a:lnSpc>
              </a:pPr>
              <a:r>
                <a:rPr lang="en-US" sz="1950" dirty="0">
                  <a:solidFill>
                    <a:srgbClr val="243447"/>
                  </a:solidFill>
                  <a:latin typeface="Consolas"/>
                  <a:ea typeface="Consolas"/>
                  <a:cs typeface="Consolas"/>
                </a:rPr>
                <a:t>A</a:t>
              </a:r>
              <a:r>
                <a:rPr lang="zh-CN" sz="1950" dirty="0">
                  <a:solidFill>
                    <a:srgbClr val="243447"/>
                  </a:solidFill>
                  <a:latin typeface="Microsoft YaHei"/>
                  <a:ea typeface="Microsoft YaHei"/>
                  <a:cs typeface="Microsoft YaHei"/>
                </a:rPr>
                <a:t>对应下标</a:t>
              </a:r>
              <a:r>
                <a:rPr lang="en-US" sz="1950" dirty="0">
                  <a:solidFill>
                    <a:srgbClr val="243447"/>
                  </a:solidFill>
                  <a:latin typeface="Consolas"/>
                  <a:ea typeface="Consolas"/>
                  <a:cs typeface="Consolas"/>
                </a:rPr>
                <a:t>0</a:t>
              </a:r>
              <a:r>
                <a:rPr lang="zh-CN" sz="1950" dirty="0">
                  <a:solidFill>
                    <a:srgbClr val="243447"/>
                  </a:solidFill>
                  <a:latin typeface="Microsoft YaHei"/>
                  <a:ea typeface="Microsoft YaHei"/>
                  <a:cs typeface="Microsoft YaHei"/>
                </a:rPr>
                <a:t>，读到一张</a:t>
              </a:r>
              <a:r>
                <a:rPr lang="en-US" sz="1950" dirty="0">
                  <a:solidFill>
                    <a:srgbClr val="243447"/>
                  </a:solidFill>
                  <a:latin typeface="Consolas"/>
                  <a:ea typeface="Consolas"/>
                  <a:cs typeface="Consolas"/>
                </a:rPr>
                <a:t>A</a:t>
              </a:r>
              <a:r>
                <a:rPr lang="zh-CN" sz="1950" dirty="0">
                  <a:solidFill>
                    <a:srgbClr val="243447"/>
                  </a:solidFill>
                  <a:latin typeface="Microsoft YaHei"/>
                  <a:ea typeface="Microsoft YaHei"/>
                  <a:cs typeface="Microsoft YaHei"/>
                </a:rPr>
                <a:t>票就让</a:t>
              </a:r>
              <a:r>
                <a:rPr lang="en-US" sz="1950" dirty="0">
                  <a:solidFill>
                    <a:srgbClr val="243447"/>
                  </a:solidFill>
                  <a:latin typeface="Consolas"/>
                  <a:ea typeface="Consolas"/>
                  <a:cs typeface="Consolas"/>
                </a:rPr>
                <a:t>cnt[0]</a:t>
              </a:r>
              <a:r>
                <a:rPr lang="zh-CN" sz="1950" dirty="0">
                  <a:solidFill>
                    <a:srgbClr val="243447"/>
                  </a:solidFill>
                  <a:latin typeface="Microsoft YaHei"/>
                  <a:ea typeface="Microsoft YaHei"/>
                  <a:cs typeface="Microsoft YaHei"/>
                </a:rPr>
                <a:t>加</a:t>
              </a:r>
              <a:r>
                <a:rPr lang="en-US" sz="1950" dirty="0">
                  <a:solidFill>
                    <a:srgbClr val="243447"/>
                  </a:solidFill>
                  <a:latin typeface="Consolas"/>
                  <a:ea typeface="Consolas"/>
                  <a:cs typeface="Consolas"/>
                </a:rPr>
                <a:t>1</a:t>
              </a:r>
              <a:r>
                <a:rPr lang="zh-CN" sz="1950" dirty="0">
                  <a:solidFill>
                    <a:srgbClr val="243447"/>
                  </a:solidFill>
                  <a:latin typeface="Microsoft YaHei"/>
                  <a:ea typeface="Microsoft YaHei"/>
                  <a:cs typeface="Microsoft YaHei"/>
                </a:rPr>
                <a:t>。彩票统计也类似，只</a:t>
              </a:r>
              <a:br/>
              <a:r>
                <a:rPr lang="zh-CN" sz="1950" dirty="0">
                  <a:solidFill>
                    <a:srgbClr val="243447"/>
                  </a:solidFill>
                  <a:latin typeface="Microsoft YaHei"/>
                  <a:ea typeface="Microsoft YaHei"/>
                  <a:cs typeface="Microsoft YaHei"/>
                </a:rPr>
                <a:t>是每格改为记录一种奖项的张数。</a:t>
              </a:r>
            </a:p>
          </p:txBody>
        </p:sp>
      </p:grpSp>
      <p:sp>
        <p:nvSpPr>
          <p:cNvPr id="61" name="Line 6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2" name="Line 62"/>
          <p:cNvSpPr/>
          <p:nvPr/>
        </p:nvSpPr>
        <p:spPr>
          <a:xfrm>
            <a:off x="1770888" y="4801076"/>
            <a:ext cx="9525" cy="641223"/>
          </a:xfrm>
          <a:custGeom>
            <a:avLst/>
            <a:gdLst/>
            <a:ahLst/>
            <a:cxnLst/>
            <a:rect l="l" t="t" r="r" b="b"/>
            <a:pathLst>
              <a:path w="9525" h="641223">
                <a:moveTo>
                  <a:pt x="0" y="0"/>
                </a:moveTo>
                <a:lnTo>
                  <a:pt x="0" y="641223"/>
                </a:lnTo>
              </a:path>
            </a:pathLst>
          </a:custGeom>
          <a:noFill/>
          <a:ln w="19050">
            <a:solidFill>
              <a:srgbClr val="244D87"/>
            </a:solidFill>
          </a:ln>
        </p:spPr>
      </p:sp>
      <p:sp>
        <p:nvSpPr>
          <p:cNvPr id="63" name="Line 63"/>
          <p:cNvSpPr/>
          <p:nvPr/>
        </p:nvSpPr>
        <p:spPr>
          <a:xfrm>
            <a:off x="838200" y="285959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35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35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3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516880" cy="1062799"/>
            <a:chOff x="826008" y="814388"/>
            <a:chExt cx="5516880"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彩票摇奖：题目描述</a:t>
              </a:r>
            </a:p>
          </p:txBody>
        </p:sp>
        <p:sp>
          <p:nvSpPr>
            <p:cNvPr id="3" name="TextBox 3"/>
            <p:cNvSpPr txBox="1"/>
            <p:nvPr/>
          </p:nvSpPr>
          <p:spPr>
            <a:xfrm>
              <a:off x="826008" y="1407795"/>
              <a:ext cx="5516880"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彩票摇奖：小明需要程序帮他做什么？</a:t>
              </a:r>
            </a:p>
          </p:txBody>
        </p:sp>
      </p:grpSp>
      <p:grpSp>
        <p:nvGrpSpPr>
          <p:cNvPr id="6" name="Group 6"/>
          <p:cNvGrpSpPr/>
          <p:nvPr/>
        </p:nvGrpSpPr>
        <p:grpSpPr>
          <a:xfrm>
            <a:off x="990219" y="2056448"/>
            <a:ext cx="7168801" cy="752856"/>
            <a:chOff x="990219" y="2056448"/>
            <a:chExt cx="7168801" cy="752856"/>
          </a:xfrm>
        </p:grpSpPr>
        <p:sp>
          <p:nvSpPr>
            <p:cNvPr id="5" name="TextBox 5"/>
            <p:cNvSpPr/>
            <p:nvPr/>
          </p:nvSpPr>
          <p:spPr>
            <a:xfrm>
              <a:off x="990219" y="2056448"/>
              <a:ext cx="7168801"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小明买了n张彩票。开奖后，已经公布了一组中奖号码。</a:t>
              </a:r>
              <a:br/>
              <a:r>
                <a:rPr lang="zh-CN" sz="1950" dirty="0">
                  <a:solidFill>
                    <a:srgbClr val="243447"/>
                  </a:solidFill>
                  <a:latin typeface="Consolas"/>
                  <a:ea typeface="Microsoft YaHei"/>
                  <a:cs typeface="Consolas"/>
                </a:rPr>
                <a:t>现在要逐张核对小明的彩票，统计每个奖项分别中了多少张。</a:t>
              </a:r>
            </a:p>
          </p:txBody>
        </p:sp>
      </p:grpSp>
      <p:grpSp>
        <p:nvGrpSpPr>
          <p:cNvPr id="35" name="Group 35"/>
          <p:cNvGrpSpPr/>
          <p:nvPr/>
        </p:nvGrpSpPr>
        <p:grpSpPr>
          <a:xfrm>
            <a:off x="1084707" y="2907030"/>
            <a:ext cx="10059543" cy="2141220"/>
            <a:chOff x="1084707" y="2907030"/>
            <a:chExt cx="10059543" cy="2141220"/>
          </a:xfrm>
        </p:grpSpPr>
        <p:sp>
          <p:nvSpPr>
            <p:cNvPr id="7" name="TextBox 7"/>
            <p:cNvSpPr/>
            <p:nvPr/>
          </p:nvSpPr>
          <p:spPr>
            <a:xfrm>
              <a:off x="1084707" y="2907030"/>
              <a:ext cx="2282952" cy="410718"/>
            </a:xfrm>
            <a:prstGeom prst="rect">
              <a:avLst/>
            </a:prstGeom>
            <a:noFill/>
            <a:ln>
              <a:noFill/>
            </a:ln>
          </p:spPr>
          <p:txBody>
            <a:bodyPr wrap="none" lIns="0" tIns="0" rIns="0" bIns="0" anchor="t" anchorCtr="0">
              <a:noAutofit/>
            </a:bodyPr>
            <a:lstStyle/>
            <a:p>
              <a:pPr algn="l"/>
              <a:r>
                <a:rPr lang="zh-CN" sz="2100" dirty="0">
                  <a:solidFill>
                    <a:srgbClr val="243447"/>
                  </a:solidFill>
                  <a:latin typeface="Consolas"/>
                  <a:ea typeface="Microsoft YaHei"/>
                  <a:cs typeface="Consolas"/>
                </a:rPr>
                <a:t>先分清两类号码：</a:t>
              </a:r>
            </a:p>
          </p:txBody>
        </p:sp>
        <p:grpSp>
          <p:nvGrpSpPr>
            <p:cNvPr id="10" name="Group 10"/>
            <p:cNvGrpSpPr/>
            <p:nvPr/>
          </p:nvGrpSpPr>
          <p:grpSpPr>
            <a:xfrm>
              <a:off x="1095375" y="3362325"/>
              <a:ext cx="2143125" cy="561975"/>
              <a:chOff x="1095375" y="3362325"/>
              <a:chExt cx="2143125" cy="561975"/>
            </a:xfrm>
          </p:grpSpPr>
          <p:sp>
            <p:nvSpPr>
              <p:cNvPr id="8" name="Rectangle 8"/>
              <p:cNvSpPr/>
              <p:nvPr/>
            </p:nvSpPr>
            <p:spPr>
              <a:xfrm>
                <a:off x="1095375" y="3362325"/>
                <a:ext cx="2143125" cy="561975"/>
              </a:xfrm>
              <a:prstGeom prst="rect">
                <a:avLst/>
              </a:prstGeom>
              <a:solidFill>
                <a:srgbClr val="244D87"/>
              </a:solidFill>
              <a:ln w="9525">
                <a:solidFill>
                  <a:srgbClr val="B8C8D9"/>
                </a:solidFill>
              </a:ln>
            </p:spPr>
          </p:sp>
          <p:sp>
            <p:nvSpPr>
              <p:cNvPr id="9" name="TextBox 9"/>
              <p:cNvSpPr/>
              <p:nvPr/>
            </p:nvSpPr>
            <p:spPr>
              <a:xfrm>
                <a:off x="1114425" y="3390900"/>
                <a:ext cx="2105025" cy="504825"/>
              </a:xfrm>
              <a:prstGeom prst="rect">
                <a:avLst/>
              </a:prstGeom>
              <a:noFill/>
              <a:ln>
                <a:noFill/>
              </a:ln>
            </p:spPr>
            <p:txBody>
              <a:bodyPr wrap="none" lIns="0" tIns="111525" rIns="0" bIns="0" anchor="t" anchorCtr="0">
                <a:noAutofit/>
              </a:bodyPr>
              <a:lstStyle/>
              <a:p>
                <a:pPr algn="ctr"/>
                <a:r>
                  <a:rPr lang="zh-CN" sz="1880" b="1" dirty="0">
                    <a:solidFill>
                      <a:srgbClr val="FFFFFF"/>
                    </a:solidFill>
                    <a:latin typeface="Consolas"/>
                    <a:ea typeface="Microsoft YaHei"/>
                    <a:cs typeface="Consolas"/>
                  </a:rPr>
                  <a:t>题目中的对象</a:t>
                </a:r>
              </a:p>
            </p:txBody>
          </p:sp>
        </p:grpSp>
        <p:grpSp>
          <p:nvGrpSpPr>
            <p:cNvPr id="13" name="Group 13"/>
            <p:cNvGrpSpPr/>
            <p:nvPr/>
          </p:nvGrpSpPr>
          <p:grpSpPr>
            <a:xfrm>
              <a:off x="3238500" y="3362325"/>
              <a:ext cx="3286125" cy="561975"/>
              <a:chOff x="3238500" y="3362325"/>
              <a:chExt cx="3286125" cy="561975"/>
            </a:xfrm>
          </p:grpSpPr>
          <p:sp>
            <p:nvSpPr>
              <p:cNvPr id="11" name="Rectangle 11"/>
              <p:cNvSpPr/>
              <p:nvPr/>
            </p:nvSpPr>
            <p:spPr>
              <a:xfrm>
                <a:off x="3238500" y="3362325"/>
                <a:ext cx="3286125" cy="561975"/>
              </a:xfrm>
              <a:prstGeom prst="rect">
                <a:avLst/>
              </a:prstGeom>
              <a:solidFill>
                <a:srgbClr val="244D87"/>
              </a:solidFill>
              <a:ln w="9525">
                <a:solidFill>
                  <a:srgbClr val="B8C8D9"/>
                </a:solidFill>
              </a:ln>
            </p:spPr>
          </p:sp>
          <p:sp>
            <p:nvSpPr>
              <p:cNvPr id="12" name="TextBox 12"/>
              <p:cNvSpPr/>
              <p:nvPr/>
            </p:nvSpPr>
            <p:spPr>
              <a:xfrm>
                <a:off x="3257550" y="3390900"/>
                <a:ext cx="3248025" cy="504825"/>
              </a:xfrm>
              <a:prstGeom prst="rect">
                <a:avLst/>
              </a:prstGeom>
              <a:noFill/>
              <a:ln>
                <a:noFill/>
              </a:ln>
            </p:spPr>
            <p:txBody>
              <a:bodyPr wrap="none" lIns="0" tIns="111525" rIns="0" bIns="0" anchor="t" anchorCtr="0">
                <a:noAutofit/>
              </a:bodyPr>
              <a:lstStyle/>
              <a:p>
                <a:pPr algn="ctr"/>
                <a:r>
                  <a:rPr lang="zh-CN" sz="1880" b="1" dirty="0">
                    <a:solidFill>
                      <a:srgbClr val="FFFFFF"/>
                    </a:solidFill>
                    <a:latin typeface="Consolas"/>
                    <a:ea typeface="Microsoft YaHei"/>
                    <a:cs typeface="Consolas"/>
                  </a:rPr>
                  <a:t>具体是什么</a:t>
                </a:r>
              </a:p>
            </p:txBody>
          </p:sp>
        </p:grpSp>
        <p:grpSp>
          <p:nvGrpSpPr>
            <p:cNvPr id="16" name="Group 16"/>
            <p:cNvGrpSpPr/>
            <p:nvPr/>
          </p:nvGrpSpPr>
          <p:grpSpPr>
            <a:xfrm>
              <a:off x="6524625" y="3362325"/>
              <a:ext cx="4619625" cy="561975"/>
              <a:chOff x="6524625" y="3362325"/>
              <a:chExt cx="4619625" cy="561975"/>
            </a:xfrm>
          </p:grpSpPr>
          <p:sp>
            <p:nvSpPr>
              <p:cNvPr id="14" name="Rectangle 14"/>
              <p:cNvSpPr/>
              <p:nvPr/>
            </p:nvSpPr>
            <p:spPr>
              <a:xfrm>
                <a:off x="6524625" y="3362325"/>
                <a:ext cx="4619625" cy="561975"/>
              </a:xfrm>
              <a:prstGeom prst="rect">
                <a:avLst/>
              </a:prstGeom>
              <a:solidFill>
                <a:srgbClr val="244D87"/>
              </a:solidFill>
              <a:ln w="9525">
                <a:solidFill>
                  <a:srgbClr val="B8C8D9"/>
                </a:solidFill>
              </a:ln>
            </p:spPr>
          </p:sp>
          <p:sp>
            <p:nvSpPr>
              <p:cNvPr id="15" name="TextBox 15"/>
              <p:cNvSpPr/>
              <p:nvPr/>
            </p:nvSpPr>
            <p:spPr>
              <a:xfrm>
                <a:off x="6543675" y="3390900"/>
                <a:ext cx="4581525" cy="504825"/>
              </a:xfrm>
              <a:prstGeom prst="rect">
                <a:avLst/>
              </a:prstGeom>
              <a:noFill/>
              <a:ln>
                <a:noFill/>
              </a:ln>
            </p:spPr>
            <p:txBody>
              <a:bodyPr wrap="none" lIns="0" tIns="111525" rIns="0" bIns="0" anchor="t" anchorCtr="0">
                <a:noAutofit/>
              </a:bodyPr>
              <a:lstStyle/>
              <a:p>
                <a:pPr algn="ctr"/>
                <a:r>
                  <a:rPr lang="zh-CN" sz="1880" b="1" dirty="0">
                    <a:solidFill>
                      <a:srgbClr val="FFFFFF"/>
                    </a:solidFill>
                    <a:latin typeface="Consolas"/>
                    <a:ea typeface="Microsoft YaHei"/>
                    <a:cs typeface="Consolas"/>
                  </a:rPr>
                  <a:t>用来做什么</a:t>
                </a:r>
              </a:p>
            </p:txBody>
          </p:sp>
        </p:grpSp>
        <p:grpSp>
          <p:nvGrpSpPr>
            <p:cNvPr id="19" name="Group 19"/>
            <p:cNvGrpSpPr/>
            <p:nvPr/>
          </p:nvGrpSpPr>
          <p:grpSpPr>
            <a:xfrm>
              <a:off x="1095375" y="3924300"/>
              <a:ext cx="2143125" cy="561975"/>
              <a:chOff x="1095375" y="3924300"/>
              <a:chExt cx="2143125" cy="561975"/>
            </a:xfrm>
          </p:grpSpPr>
          <p:sp>
            <p:nvSpPr>
              <p:cNvPr id="17" name="Rectangle 17"/>
              <p:cNvSpPr/>
              <p:nvPr/>
            </p:nvSpPr>
            <p:spPr>
              <a:xfrm>
                <a:off x="1095375" y="3924300"/>
                <a:ext cx="2143125" cy="561975"/>
              </a:xfrm>
              <a:prstGeom prst="rect">
                <a:avLst/>
              </a:prstGeom>
              <a:solidFill>
                <a:srgbClr val="F4F7FB"/>
              </a:solidFill>
              <a:ln w="9525">
                <a:solidFill>
                  <a:srgbClr val="B8C8D9"/>
                </a:solidFill>
              </a:ln>
            </p:spPr>
          </p:sp>
          <p:sp>
            <p:nvSpPr>
              <p:cNvPr id="18" name="TextBox 18"/>
              <p:cNvSpPr/>
              <p:nvPr/>
            </p:nvSpPr>
            <p:spPr>
              <a:xfrm>
                <a:off x="1114425" y="3952875"/>
                <a:ext cx="2105025" cy="504825"/>
              </a:xfrm>
              <a:prstGeom prst="rect">
                <a:avLst/>
              </a:prstGeom>
              <a:noFill/>
              <a:ln>
                <a:noFill/>
              </a:ln>
            </p:spPr>
            <p:txBody>
              <a:bodyPr wrap="none" lIns="0" tIns="111525" rIns="0" bIns="0" anchor="t" anchorCtr="0">
                <a:noAutofit/>
              </a:bodyPr>
              <a:lstStyle/>
              <a:p>
                <a:pPr algn="ctr"/>
                <a:r>
                  <a:rPr lang="zh-CN" sz="1880" dirty="0">
                    <a:solidFill>
                      <a:srgbClr val="243447"/>
                    </a:solidFill>
                    <a:latin typeface="Consolas"/>
                    <a:ea typeface="Microsoft YaHei"/>
                    <a:cs typeface="Consolas"/>
                  </a:rPr>
                  <a:t>中奖号码</a:t>
                </a:r>
              </a:p>
            </p:txBody>
          </p:sp>
        </p:grpSp>
        <p:grpSp>
          <p:nvGrpSpPr>
            <p:cNvPr id="22" name="Group 22"/>
            <p:cNvGrpSpPr/>
            <p:nvPr/>
          </p:nvGrpSpPr>
          <p:grpSpPr>
            <a:xfrm>
              <a:off x="3238500" y="3924300"/>
              <a:ext cx="3286125" cy="561975"/>
              <a:chOff x="3238500" y="3924300"/>
              <a:chExt cx="3286125" cy="561975"/>
            </a:xfrm>
          </p:grpSpPr>
          <p:sp>
            <p:nvSpPr>
              <p:cNvPr id="20" name="Rectangle 20"/>
              <p:cNvSpPr/>
              <p:nvPr/>
            </p:nvSpPr>
            <p:spPr>
              <a:xfrm>
                <a:off x="3238500" y="3924300"/>
                <a:ext cx="3286125" cy="561975"/>
              </a:xfrm>
              <a:prstGeom prst="rect">
                <a:avLst/>
              </a:prstGeom>
              <a:solidFill>
                <a:srgbClr val="F4F7FB"/>
              </a:solidFill>
              <a:ln w="9525">
                <a:solidFill>
                  <a:srgbClr val="B8C8D9"/>
                </a:solidFill>
              </a:ln>
            </p:spPr>
          </p:sp>
          <p:sp>
            <p:nvSpPr>
              <p:cNvPr id="21" name="TextBox 21"/>
              <p:cNvSpPr/>
              <p:nvPr/>
            </p:nvSpPr>
            <p:spPr>
              <a:xfrm>
                <a:off x="3257550" y="3952875"/>
                <a:ext cx="3248025" cy="504825"/>
              </a:xfrm>
              <a:prstGeom prst="rect">
                <a:avLst/>
              </a:prstGeom>
              <a:noFill/>
              <a:ln>
                <a:noFill/>
              </a:ln>
            </p:spPr>
            <p:txBody>
              <a:bodyPr wrap="none" lIns="0" tIns="111525" rIns="0" bIns="0" anchor="t" anchorCtr="0">
                <a:noAutofit/>
              </a:bodyPr>
              <a:lstStyle/>
              <a:p>
                <a:pPr algn="ctr"/>
                <a:r>
                  <a:rPr lang="zh-CN" sz="1880" dirty="0">
                    <a:solidFill>
                      <a:srgbClr val="243447"/>
                    </a:solidFill>
                    <a:latin typeface="Consolas"/>
                    <a:ea typeface="Microsoft YaHei"/>
                    <a:cs typeface="Consolas"/>
                  </a:rPr>
                  <a:t>公布的7个不同整数</a:t>
                </a:r>
              </a:p>
            </p:txBody>
          </p:sp>
        </p:grpSp>
        <p:grpSp>
          <p:nvGrpSpPr>
            <p:cNvPr id="25" name="Group 25"/>
            <p:cNvGrpSpPr/>
            <p:nvPr/>
          </p:nvGrpSpPr>
          <p:grpSpPr>
            <a:xfrm>
              <a:off x="6524625" y="3924300"/>
              <a:ext cx="4619625" cy="561975"/>
              <a:chOff x="6524625" y="3924300"/>
              <a:chExt cx="4619625" cy="561975"/>
            </a:xfrm>
          </p:grpSpPr>
          <p:sp>
            <p:nvSpPr>
              <p:cNvPr id="23" name="Rectangle 23"/>
              <p:cNvSpPr/>
              <p:nvPr/>
            </p:nvSpPr>
            <p:spPr>
              <a:xfrm>
                <a:off x="6524625" y="3924300"/>
                <a:ext cx="4619625" cy="561975"/>
              </a:xfrm>
              <a:prstGeom prst="rect">
                <a:avLst/>
              </a:prstGeom>
              <a:solidFill>
                <a:srgbClr val="F4F7FB"/>
              </a:solidFill>
              <a:ln w="9525">
                <a:solidFill>
                  <a:srgbClr val="B8C8D9"/>
                </a:solidFill>
              </a:ln>
            </p:spPr>
          </p:sp>
          <p:sp>
            <p:nvSpPr>
              <p:cNvPr id="24" name="TextBox 24"/>
              <p:cNvSpPr/>
              <p:nvPr/>
            </p:nvSpPr>
            <p:spPr>
              <a:xfrm>
                <a:off x="6543675" y="3952875"/>
                <a:ext cx="4581525" cy="504825"/>
              </a:xfrm>
              <a:prstGeom prst="rect">
                <a:avLst/>
              </a:prstGeom>
              <a:noFill/>
              <a:ln>
                <a:noFill/>
              </a:ln>
            </p:spPr>
            <p:txBody>
              <a:bodyPr wrap="none" lIns="0" tIns="111525" rIns="0" bIns="0" anchor="t" anchorCtr="0">
                <a:noAutofit/>
              </a:bodyPr>
              <a:lstStyle/>
              <a:p>
                <a:pPr algn="ctr"/>
                <a:r>
                  <a:rPr lang="zh-CN" sz="1880" dirty="0">
                    <a:solidFill>
                      <a:srgbClr val="243447"/>
                    </a:solidFill>
                    <a:latin typeface="Consolas"/>
                    <a:ea typeface="Microsoft YaHei"/>
                    <a:cs typeface="Consolas"/>
                  </a:rPr>
                  <a:t>所有彩票共同的核对标准</a:t>
                </a:r>
              </a:p>
            </p:txBody>
          </p:sp>
        </p:grpSp>
        <p:grpSp>
          <p:nvGrpSpPr>
            <p:cNvPr id="28" name="Group 28"/>
            <p:cNvGrpSpPr/>
            <p:nvPr/>
          </p:nvGrpSpPr>
          <p:grpSpPr>
            <a:xfrm>
              <a:off x="1095375" y="4486275"/>
              <a:ext cx="2143125" cy="561975"/>
              <a:chOff x="1095375" y="4486275"/>
              <a:chExt cx="2143125" cy="561975"/>
            </a:xfrm>
          </p:grpSpPr>
          <p:sp>
            <p:nvSpPr>
              <p:cNvPr id="26" name="Rectangle 26"/>
              <p:cNvSpPr/>
              <p:nvPr/>
            </p:nvSpPr>
            <p:spPr>
              <a:xfrm>
                <a:off x="1095375" y="4486275"/>
                <a:ext cx="2143125" cy="561975"/>
              </a:xfrm>
              <a:prstGeom prst="rect">
                <a:avLst/>
              </a:prstGeom>
              <a:solidFill>
                <a:srgbClr val="FFFFFF"/>
              </a:solidFill>
              <a:ln w="9525">
                <a:solidFill>
                  <a:srgbClr val="B8C8D9"/>
                </a:solidFill>
              </a:ln>
            </p:spPr>
          </p:sp>
          <p:sp>
            <p:nvSpPr>
              <p:cNvPr id="27" name="TextBox 27"/>
              <p:cNvSpPr/>
              <p:nvPr/>
            </p:nvSpPr>
            <p:spPr>
              <a:xfrm>
                <a:off x="1114425" y="4514850"/>
                <a:ext cx="2105025" cy="504825"/>
              </a:xfrm>
              <a:prstGeom prst="rect">
                <a:avLst/>
              </a:prstGeom>
              <a:noFill/>
              <a:ln>
                <a:noFill/>
              </a:ln>
            </p:spPr>
            <p:txBody>
              <a:bodyPr wrap="none" lIns="0" tIns="111525" rIns="0" bIns="0" anchor="t" anchorCtr="0">
                <a:noAutofit/>
              </a:bodyPr>
              <a:lstStyle/>
              <a:p>
                <a:pPr algn="ctr"/>
                <a:r>
                  <a:rPr lang="zh-CN" sz="1880" dirty="0">
                    <a:solidFill>
                      <a:srgbClr val="243447"/>
                    </a:solidFill>
                    <a:latin typeface="Consolas"/>
                    <a:ea typeface="Microsoft YaHei"/>
                    <a:cs typeface="Consolas"/>
                  </a:rPr>
                  <a:t>一张彩票的号码</a:t>
                </a:r>
              </a:p>
            </p:txBody>
          </p:sp>
        </p:grpSp>
        <p:grpSp>
          <p:nvGrpSpPr>
            <p:cNvPr id="31" name="Group 31"/>
            <p:cNvGrpSpPr/>
            <p:nvPr/>
          </p:nvGrpSpPr>
          <p:grpSpPr>
            <a:xfrm>
              <a:off x="3238500" y="4486275"/>
              <a:ext cx="3286125" cy="561975"/>
              <a:chOff x="3238500" y="4486275"/>
              <a:chExt cx="3286125" cy="561975"/>
            </a:xfrm>
          </p:grpSpPr>
          <p:sp>
            <p:nvSpPr>
              <p:cNvPr id="29" name="Rectangle 29"/>
              <p:cNvSpPr/>
              <p:nvPr/>
            </p:nvSpPr>
            <p:spPr>
              <a:xfrm>
                <a:off x="3238500" y="4486275"/>
                <a:ext cx="3286125" cy="561975"/>
              </a:xfrm>
              <a:prstGeom prst="rect">
                <a:avLst/>
              </a:prstGeom>
              <a:solidFill>
                <a:srgbClr val="FFFFFF"/>
              </a:solidFill>
              <a:ln w="9525">
                <a:solidFill>
                  <a:srgbClr val="B8C8D9"/>
                </a:solidFill>
              </a:ln>
            </p:spPr>
          </p:sp>
          <p:sp>
            <p:nvSpPr>
              <p:cNvPr id="30" name="TextBox 30"/>
              <p:cNvSpPr/>
              <p:nvPr/>
            </p:nvSpPr>
            <p:spPr>
              <a:xfrm>
                <a:off x="3257550" y="4514850"/>
                <a:ext cx="3248025" cy="504825"/>
              </a:xfrm>
              <a:prstGeom prst="rect">
                <a:avLst/>
              </a:prstGeom>
              <a:noFill/>
              <a:ln>
                <a:noFill/>
              </a:ln>
            </p:spPr>
            <p:txBody>
              <a:bodyPr wrap="none" lIns="0" tIns="111525" rIns="0" bIns="0" anchor="t" anchorCtr="0">
                <a:noAutofit/>
              </a:bodyPr>
              <a:lstStyle/>
              <a:p>
                <a:pPr algn="ctr"/>
                <a:r>
                  <a:rPr lang="zh-CN" sz="1880" dirty="0">
                    <a:solidFill>
                      <a:srgbClr val="243447"/>
                    </a:solidFill>
                    <a:latin typeface="Consolas"/>
                    <a:ea typeface="Microsoft YaHei"/>
                    <a:cs typeface="Consolas"/>
                  </a:rPr>
                  <a:t>这张票上印的7个不同整数</a:t>
                </a:r>
              </a:p>
            </p:txBody>
          </p:sp>
        </p:grpSp>
        <p:grpSp>
          <p:nvGrpSpPr>
            <p:cNvPr id="34" name="Group 34"/>
            <p:cNvGrpSpPr/>
            <p:nvPr/>
          </p:nvGrpSpPr>
          <p:grpSpPr>
            <a:xfrm>
              <a:off x="6524625" y="4486275"/>
              <a:ext cx="4619625" cy="561975"/>
              <a:chOff x="6524625" y="4486275"/>
              <a:chExt cx="4619625" cy="561975"/>
            </a:xfrm>
          </p:grpSpPr>
          <p:sp>
            <p:nvSpPr>
              <p:cNvPr id="32" name="Rectangle 32"/>
              <p:cNvSpPr/>
              <p:nvPr/>
            </p:nvSpPr>
            <p:spPr>
              <a:xfrm>
                <a:off x="6524625" y="4486275"/>
                <a:ext cx="4619625" cy="561975"/>
              </a:xfrm>
              <a:prstGeom prst="rect">
                <a:avLst/>
              </a:prstGeom>
              <a:solidFill>
                <a:srgbClr val="FFFFFF"/>
              </a:solidFill>
              <a:ln w="9525">
                <a:solidFill>
                  <a:srgbClr val="B8C8D9"/>
                </a:solidFill>
              </a:ln>
            </p:spPr>
          </p:sp>
          <p:sp>
            <p:nvSpPr>
              <p:cNvPr id="33" name="TextBox 33"/>
              <p:cNvSpPr/>
              <p:nvPr/>
            </p:nvSpPr>
            <p:spPr>
              <a:xfrm>
                <a:off x="6543675" y="4514850"/>
                <a:ext cx="4581525" cy="504825"/>
              </a:xfrm>
              <a:prstGeom prst="rect">
                <a:avLst/>
              </a:prstGeom>
              <a:noFill/>
              <a:ln>
                <a:noFill/>
              </a:ln>
            </p:spPr>
            <p:txBody>
              <a:bodyPr wrap="none" lIns="0" tIns="111525" rIns="0" bIns="0" anchor="t" anchorCtr="0">
                <a:noAutofit/>
              </a:bodyPr>
              <a:lstStyle/>
              <a:p>
                <a:pPr algn="ctr"/>
                <a:r>
                  <a:rPr lang="zh-CN" sz="1880" dirty="0">
                    <a:solidFill>
                      <a:srgbClr val="243447"/>
                    </a:solidFill>
                    <a:latin typeface="Consolas"/>
                    <a:ea typeface="Microsoft YaHei"/>
                    <a:cs typeface="Consolas"/>
                  </a:rPr>
                  <a:t>逐个查看是否出现在中奖号码中</a:t>
                </a:r>
              </a:p>
            </p:txBody>
          </p:sp>
        </p:grpSp>
      </p:grpSp>
      <p:grpSp>
        <p:nvGrpSpPr>
          <p:cNvPr id="37" name="Group 37"/>
          <p:cNvGrpSpPr/>
          <p:nvPr/>
        </p:nvGrpSpPr>
        <p:grpSpPr>
          <a:xfrm>
            <a:off x="990219" y="5409248"/>
            <a:ext cx="9015032" cy="752856"/>
            <a:chOff x="990219" y="5409248"/>
            <a:chExt cx="9015032" cy="752856"/>
          </a:xfrm>
        </p:grpSpPr>
        <p:sp>
          <p:nvSpPr>
            <p:cNvPr id="36" name="TextBox 36"/>
            <p:cNvSpPr/>
            <p:nvPr/>
          </p:nvSpPr>
          <p:spPr>
            <a:xfrm>
              <a:off x="990219" y="5409248"/>
              <a:ext cx="9015032"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两类号码都在1到33之间。一张票</a:t>
              </a:r>
              <a:r>
                <a:rPr lang="zh-CN" sz="1950" b="1" dirty="0">
                  <a:solidFill>
                    <a:srgbClr val="C00000"/>
                  </a:solidFill>
                  <a:latin typeface="Consolas"/>
                  <a:ea typeface="Microsoft YaHei"/>
                  <a:cs typeface="Consolas"/>
                </a:rPr>
                <a:t>命中几个</a:t>
              </a:r>
              <a:r>
                <a:rPr lang="zh-CN" sz="1950" dirty="0">
                  <a:solidFill>
                    <a:srgbClr val="243447"/>
                  </a:solidFill>
                  <a:latin typeface="Consolas"/>
                  <a:ea typeface="Microsoft YaHei"/>
                  <a:cs typeface="Consolas"/>
                </a:rPr>
                <a:t>，就属于对应的那一档奖项。</a:t>
              </a:r>
              <a:br/>
              <a:r>
                <a:rPr lang="zh-CN" sz="1950" dirty="0">
                  <a:solidFill>
                    <a:srgbClr val="243447"/>
                  </a:solidFill>
                  <a:latin typeface="Consolas"/>
                  <a:ea typeface="Microsoft YaHei"/>
                  <a:cs typeface="Consolas"/>
                </a:rPr>
                <a:t>最后输出各档的“</a:t>
              </a:r>
              <a:r>
                <a:rPr lang="zh-CN" sz="1950" b="1" dirty="0">
                  <a:solidFill>
                    <a:srgbClr val="C00000"/>
                  </a:solidFill>
                  <a:latin typeface="Consolas"/>
                  <a:ea typeface="Microsoft YaHei"/>
                  <a:cs typeface="Consolas"/>
                </a:rPr>
                <a:t>中奖张数</a:t>
              </a:r>
              <a:r>
                <a:rPr lang="zh-CN" sz="1950" dirty="0">
                  <a:solidFill>
                    <a:srgbClr val="243447"/>
                  </a:solidFill>
                  <a:latin typeface="Consolas"/>
                  <a:ea typeface="Microsoft YaHei"/>
                  <a:cs typeface="Consolas"/>
                </a:rPr>
                <a:t>”；具体怎样命中、怎样分档，接下来逐条说明。</a:t>
              </a:r>
            </a:p>
          </p:txBody>
        </p:sp>
      </p:grpSp>
      <p:sp>
        <p:nvSpPr>
          <p:cNvPr id="49" name="Line 4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0" name="Line 50"/>
          <p:cNvSpPr/>
          <p:nvPr/>
        </p:nvSpPr>
        <p:spPr>
          <a:xfrm>
            <a:off x="838200" y="522751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1" name="Line 51"/>
          <p:cNvSpPr/>
          <p:nvPr/>
        </p:nvSpPr>
        <p:spPr>
          <a:xfrm>
            <a:off x="838200" y="276396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35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3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sz="2400" b="1" dirty="0">
                <a:solidFill>
                  <a:srgbClr val="244D87"/>
                </a:solidFill>
                <a:latin typeface="Microsoft YaHei"/>
                <a:ea typeface="Microsoft YaHei"/>
                <a:cs typeface="Microsoft YaHei"/>
              </a:rPr>
              <a:t>一张彩票怎样算命中，怎样确定奖项？</a:t>
            </a:r>
          </a:p>
        </p:txBody>
      </p:sp>
      <p:grpSp>
        <p:nvGrpSpPr>
          <p:cNvPr id="8" name="Group 8"/>
          <p:cNvGrpSpPr/>
          <p:nvPr/>
        </p:nvGrpSpPr>
        <p:grpSpPr>
          <a:xfrm>
            <a:off x="828294" y="2170748"/>
            <a:ext cx="5637038" cy="1219581"/>
            <a:chOff x="828294" y="2170748"/>
            <a:chExt cx="5637038" cy="1219581"/>
          </a:xfrm>
        </p:grpSpPr>
        <p:sp>
          <p:nvSpPr>
            <p:cNvPr id="7" name="TextBox 7"/>
            <p:cNvSpPr/>
            <p:nvPr/>
          </p:nvSpPr>
          <p:spPr>
            <a:xfrm>
              <a:off x="828294" y="2170748"/>
              <a:ext cx="5637038" cy="121958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每张彩票有7个互不相同的号码，范围是1到33。</a:t>
              </a:r>
              <a:br/>
              <a:r>
                <a:rPr lang="zh-CN" sz="1950" dirty="0">
                  <a:solidFill>
                    <a:srgbClr val="243447"/>
                  </a:solidFill>
                  <a:latin typeface="Consolas"/>
                  <a:ea typeface="Microsoft YaHei"/>
                  <a:cs typeface="Consolas"/>
                </a:rPr>
                <a:t>摇奖也给出7个互不相同的中奖号码。</a:t>
              </a:r>
              <a:br/>
              <a:r>
                <a:rPr lang="zh-CN" sz="1950" dirty="0">
                  <a:solidFill>
                    <a:srgbClr val="243447"/>
                  </a:solidFill>
                  <a:latin typeface="Consolas"/>
                  <a:ea typeface="Microsoft YaHei"/>
                  <a:cs typeface="Consolas"/>
                </a:rPr>
                <a:t>彩票上的号码出现在中奖号码中，就算命中。</a:t>
              </a:r>
            </a:p>
          </p:txBody>
        </p:sp>
      </p:grpSp>
      <p:grpSp>
        <p:nvGrpSpPr>
          <p:cNvPr id="11" name="Group 11"/>
          <p:cNvGrpSpPr/>
          <p:nvPr/>
        </p:nvGrpSpPr>
        <p:grpSpPr>
          <a:xfrm>
            <a:off x="828294" y="3732848"/>
            <a:ext cx="5322570" cy="905255"/>
            <a:chOff x="828294" y="3732848"/>
            <a:chExt cx="5322570" cy="905255"/>
          </a:xfrm>
        </p:grpSpPr>
        <p:sp>
          <p:nvSpPr>
            <p:cNvPr id="9" name="TextBox 9"/>
            <p:cNvSpPr/>
            <p:nvPr/>
          </p:nvSpPr>
          <p:spPr>
            <a:xfrm>
              <a:off x="828294" y="3732848"/>
              <a:ext cx="532257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只看号码有没有出现，不要求排列位置相同。</a:t>
              </a:r>
            </a:p>
          </p:txBody>
        </p:sp>
        <p:sp>
          <p:nvSpPr>
            <p:cNvPr id="10" name="TextBox 10"/>
            <p:cNvSpPr/>
            <p:nvPr/>
          </p:nvSpPr>
          <p:spPr>
            <a:xfrm>
              <a:off x="828294" y="4256722"/>
              <a:ext cx="493962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命中个数决定奖项；0个命中，没有奖项。</a:t>
              </a:r>
            </a:p>
          </p:txBody>
        </p:sp>
      </p:grpSp>
      <p:grpSp>
        <p:nvGrpSpPr>
          <p:cNvPr id="15" name="Group 15"/>
          <p:cNvGrpSpPr/>
          <p:nvPr/>
        </p:nvGrpSpPr>
        <p:grpSpPr>
          <a:xfrm>
            <a:off x="828294" y="5152072"/>
            <a:ext cx="5730871" cy="1158812"/>
            <a:chOff x="828294" y="5152072"/>
            <a:chExt cx="5730871" cy="1158812"/>
          </a:xfrm>
        </p:grpSpPr>
        <p:sp>
          <p:nvSpPr>
            <p:cNvPr id="12" name="TextBox 12"/>
            <p:cNvSpPr/>
            <p:nvPr/>
          </p:nvSpPr>
          <p:spPr>
            <a:xfrm>
              <a:off x="828294" y="5152072"/>
              <a:ext cx="573087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给出n张彩票，统计特等奖到六等奖各有多少张。</a:t>
              </a:r>
            </a:p>
          </p:txBody>
        </p:sp>
        <p:sp>
          <p:nvSpPr>
            <p:cNvPr id="13" name="TextBox 13"/>
            <p:cNvSpPr/>
            <p:nvPr/>
          </p:nvSpPr>
          <p:spPr>
            <a:xfrm>
              <a:off x="828294" y="5618798"/>
              <a:ext cx="479507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一张票只进入一个档次，不能重复计奖。</a:t>
              </a:r>
            </a:p>
          </p:txBody>
        </p:sp>
        <p:sp>
          <p:nvSpPr>
            <p:cNvPr id="14" name="TextBox 14"/>
            <p:cNvSpPr/>
            <p:nvPr/>
          </p:nvSpPr>
          <p:spPr>
            <a:xfrm>
              <a:off x="829056" y="5958840"/>
              <a:ext cx="2733580"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教材例5-8 · 洛谷P2550</a:t>
              </a: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338270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483812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357835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命中几个，对应哪个奖项</a:t>
            </a:r>
          </a:p>
        </p:txBody>
      </p:sp>
      <p:grpSp>
        <p:nvGrpSpPr>
          <p:cNvPr id="25" name="Group 25"/>
          <p:cNvGrpSpPr/>
          <p:nvPr/>
        </p:nvGrpSpPr>
        <p:grpSpPr>
          <a:xfrm>
            <a:off x="828294" y="2342198"/>
            <a:ext cx="10430256" cy="1772031"/>
            <a:chOff x="828294" y="2342198"/>
            <a:chExt cx="10430256" cy="1772031"/>
          </a:xfrm>
        </p:grpSpPr>
        <p:sp>
          <p:nvSpPr>
            <p:cNvPr id="7" name="TextBox 7"/>
            <p:cNvSpPr/>
            <p:nvPr/>
          </p:nvSpPr>
          <p:spPr>
            <a:xfrm>
              <a:off x="828294" y="2342198"/>
              <a:ext cx="80733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命中数</a:t>
              </a:r>
            </a:p>
          </p:txBody>
        </p:sp>
        <p:sp>
          <p:nvSpPr>
            <p:cNvPr id="8" name="TextBox 8"/>
            <p:cNvSpPr/>
            <p:nvPr/>
          </p:nvSpPr>
          <p:spPr>
            <a:xfrm>
              <a:off x="828294" y="3170872"/>
              <a:ext cx="54483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奖项</a:t>
              </a:r>
            </a:p>
          </p:txBody>
        </p:sp>
        <p:sp>
          <p:nvSpPr>
            <p:cNvPr id="9" name="Freeform 9"/>
            <p:cNvSpPr/>
            <p:nvPr/>
          </p:nvSpPr>
          <p:spPr>
            <a:xfrm>
              <a:off x="2324100" y="2857500"/>
              <a:ext cx="8934450" cy="9525"/>
            </a:xfrm>
            <a:custGeom>
              <a:avLst/>
              <a:gdLst/>
              <a:ahLst/>
              <a:cxnLst/>
              <a:rect l="l" t="t" r="r" b="b"/>
              <a:pathLst>
                <a:path w="8934450" h="9525">
                  <a:moveTo>
                    <a:pt x="0" y="0"/>
                  </a:moveTo>
                  <a:lnTo>
                    <a:pt x="8934450" y="0"/>
                  </a:lnTo>
                </a:path>
              </a:pathLst>
            </a:custGeom>
            <a:solidFill>
              <a:schemeClr val="dk1"/>
            </a:solidFill>
            <a:ln w="19050">
              <a:solidFill>
                <a:schemeClr val="accent1"/>
              </a:solidFill>
            </a:ln>
          </p:spPr>
        </p:sp>
        <p:sp>
          <p:nvSpPr>
            <p:cNvPr id="10" name="TextBox 10"/>
            <p:cNvSpPr/>
            <p:nvPr/>
          </p:nvSpPr>
          <p:spPr>
            <a:xfrm>
              <a:off x="2733294" y="23421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7</a:t>
              </a:r>
            </a:p>
          </p:txBody>
        </p:sp>
        <p:sp>
          <p:nvSpPr>
            <p:cNvPr id="11" name="TextBox 11"/>
            <p:cNvSpPr/>
            <p:nvPr/>
          </p:nvSpPr>
          <p:spPr>
            <a:xfrm>
              <a:off x="4009644" y="23421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6</a:t>
              </a:r>
            </a:p>
          </p:txBody>
        </p:sp>
        <p:sp>
          <p:nvSpPr>
            <p:cNvPr id="12" name="TextBox 12"/>
            <p:cNvSpPr/>
            <p:nvPr/>
          </p:nvSpPr>
          <p:spPr>
            <a:xfrm>
              <a:off x="5285994" y="23421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5</a:t>
              </a:r>
            </a:p>
          </p:txBody>
        </p:sp>
        <p:sp>
          <p:nvSpPr>
            <p:cNvPr id="13" name="TextBox 13"/>
            <p:cNvSpPr/>
            <p:nvPr/>
          </p:nvSpPr>
          <p:spPr>
            <a:xfrm>
              <a:off x="6562344" y="23421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14" name="TextBox 14"/>
            <p:cNvSpPr/>
            <p:nvPr/>
          </p:nvSpPr>
          <p:spPr>
            <a:xfrm>
              <a:off x="7838694" y="23421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15" name="TextBox 15"/>
            <p:cNvSpPr/>
            <p:nvPr/>
          </p:nvSpPr>
          <p:spPr>
            <a:xfrm>
              <a:off x="9115044" y="23421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a:t>
              </a:r>
            </a:p>
          </p:txBody>
        </p:sp>
        <p:sp>
          <p:nvSpPr>
            <p:cNvPr id="16" name="TextBox 16"/>
            <p:cNvSpPr/>
            <p:nvPr/>
          </p:nvSpPr>
          <p:spPr>
            <a:xfrm>
              <a:off x="10391394" y="23421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17" name="TextBox 17"/>
            <p:cNvSpPr/>
            <p:nvPr/>
          </p:nvSpPr>
          <p:spPr>
            <a:xfrm>
              <a:off x="2566035" y="3170872"/>
              <a:ext cx="544830" cy="381381"/>
            </a:xfrm>
            <a:prstGeom prst="rect">
              <a:avLst/>
            </a:prstGeom>
            <a:noFill/>
            <a:ln>
              <a:noFill/>
            </a:ln>
          </p:spPr>
          <p:txBody>
            <a:bodyPr wrap="none" lIns="0" tIns="0" rIns="0" bIns="0" anchor="t" anchorCtr="0">
              <a:noAutofit/>
            </a:bodyPr>
            <a:lstStyle/>
            <a:p>
              <a:pPr algn="ctr"/>
              <a:r>
                <a:rPr lang="zh-CN" sz="1950" dirty="0">
                  <a:solidFill>
                    <a:srgbClr val="243447"/>
                  </a:solidFill>
                  <a:latin typeface="Consolas"/>
                  <a:ea typeface="Microsoft YaHei"/>
                  <a:cs typeface="Consolas"/>
                </a:rPr>
                <a:t>特等</a:t>
              </a:r>
            </a:p>
          </p:txBody>
        </p:sp>
        <p:sp>
          <p:nvSpPr>
            <p:cNvPr id="18" name="TextBox 18"/>
            <p:cNvSpPr/>
            <p:nvPr/>
          </p:nvSpPr>
          <p:spPr>
            <a:xfrm>
              <a:off x="3842385" y="3170872"/>
              <a:ext cx="544830" cy="381381"/>
            </a:xfrm>
            <a:prstGeom prst="rect">
              <a:avLst/>
            </a:prstGeom>
            <a:noFill/>
            <a:ln>
              <a:noFill/>
            </a:ln>
          </p:spPr>
          <p:txBody>
            <a:bodyPr wrap="none" lIns="0" tIns="0" rIns="0" bIns="0" anchor="t" anchorCtr="0">
              <a:noAutofit/>
            </a:bodyPr>
            <a:lstStyle/>
            <a:p>
              <a:pPr algn="ctr"/>
              <a:r>
                <a:rPr lang="zh-CN" sz="1950" dirty="0">
                  <a:solidFill>
                    <a:srgbClr val="243447"/>
                  </a:solidFill>
                  <a:latin typeface="Consolas"/>
                  <a:ea typeface="Microsoft YaHei"/>
                  <a:cs typeface="Consolas"/>
                </a:rPr>
                <a:t>一等</a:t>
              </a:r>
            </a:p>
          </p:txBody>
        </p:sp>
        <p:sp>
          <p:nvSpPr>
            <p:cNvPr id="19" name="TextBox 19"/>
            <p:cNvSpPr/>
            <p:nvPr/>
          </p:nvSpPr>
          <p:spPr>
            <a:xfrm>
              <a:off x="5118735" y="3170872"/>
              <a:ext cx="544830" cy="381381"/>
            </a:xfrm>
            <a:prstGeom prst="rect">
              <a:avLst/>
            </a:prstGeom>
            <a:noFill/>
            <a:ln>
              <a:noFill/>
            </a:ln>
          </p:spPr>
          <p:txBody>
            <a:bodyPr wrap="none" lIns="0" tIns="0" rIns="0" bIns="0" anchor="t" anchorCtr="0">
              <a:noAutofit/>
            </a:bodyPr>
            <a:lstStyle/>
            <a:p>
              <a:pPr algn="ctr"/>
              <a:r>
                <a:rPr lang="zh-CN" sz="1950" dirty="0">
                  <a:solidFill>
                    <a:srgbClr val="243447"/>
                  </a:solidFill>
                  <a:latin typeface="Consolas"/>
                  <a:ea typeface="Microsoft YaHei"/>
                  <a:cs typeface="Consolas"/>
                </a:rPr>
                <a:t>二等</a:t>
              </a:r>
            </a:p>
          </p:txBody>
        </p:sp>
        <p:sp>
          <p:nvSpPr>
            <p:cNvPr id="20" name="TextBox 20"/>
            <p:cNvSpPr/>
            <p:nvPr/>
          </p:nvSpPr>
          <p:spPr>
            <a:xfrm>
              <a:off x="6395085" y="3170872"/>
              <a:ext cx="544830" cy="381381"/>
            </a:xfrm>
            <a:prstGeom prst="rect">
              <a:avLst/>
            </a:prstGeom>
            <a:noFill/>
            <a:ln>
              <a:noFill/>
            </a:ln>
          </p:spPr>
          <p:txBody>
            <a:bodyPr wrap="none" lIns="0" tIns="0" rIns="0" bIns="0" anchor="t" anchorCtr="0">
              <a:noAutofit/>
            </a:bodyPr>
            <a:lstStyle/>
            <a:p>
              <a:pPr algn="ctr"/>
              <a:r>
                <a:rPr lang="zh-CN" sz="1950" dirty="0">
                  <a:solidFill>
                    <a:srgbClr val="243447"/>
                  </a:solidFill>
                  <a:latin typeface="Consolas"/>
                  <a:ea typeface="Microsoft YaHei"/>
                  <a:cs typeface="Consolas"/>
                </a:rPr>
                <a:t>三等</a:t>
              </a:r>
            </a:p>
          </p:txBody>
        </p:sp>
        <p:sp>
          <p:nvSpPr>
            <p:cNvPr id="21" name="TextBox 21"/>
            <p:cNvSpPr/>
            <p:nvPr/>
          </p:nvSpPr>
          <p:spPr>
            <a:xfrm>
              <a:off x="7671435" y="3170872"/>
              <a:ext cx="544830" cy="381381"/>
            </a:xfrm>
            <a:prstGeom prst="rect">
              <a:avLst/>
            </a:prstGeom>
            <a:noFill/>
            <a:ln>
              <a:noFill/>
            </a:ln>
          </p:spPr>
          <p:txBody>
            <a:bodyPr wrap="none" lIns="0" tIns="0" rIns="0" bIns="0" anchor="t" anchorCtr="0">
              <a:noAutofit/>
            </a:bodyPr>
            <a:lstStyle/>
            <a:p>
              <a:pPr algn="ctr"/>
              <a:r>
                <a:rPr lang="zh-CN" sz="1950" dirty="0">
                  <a:solidFill>
                    <a:srgbClr val="243447"/>
                  </a:solidFill>
                  <a:latin typeface="Consolas"/>
                  <a:ea typeface="Microsoft YaHei"/>
                  <a:cs typeface="Consolas"/>
                </a:rPr>
                <a:t>四等</a:t>
              </a:r>
            </a:p>
          </p:txBody>
        </p:sp>
        <p:sp>
          <p:nvSpPr>
            <p:cNvPr id="22" name="TextBox 22"/>
            <p:cNvSpPr/>
            <p:nvPr/>
          </p:nvSpPr>
          <p:spPr>
            <a:xfrm>
              <a:off x="8947785" y="3170872"/>
              <a:ext cx="544830" cy="381381"/>
            </a:xfrm>
            <a:prstGeom prst="rect">
              <a:avLst/>
            </a:prstGeom>
            <a:noFill/>
            <a:ln>
              <a:noFill/>
            </a:ln>
          </p:spPr>
          <p:txBody>
            <a:bodyPr wrap="none" lIns="0" tIns="0" rIns="0" bIns="0" anchor="t" anchorCtr="0">
              <a:noAutofit/>
            </a:bodyPr>
            <a:lstStyle/>
            <a:p>
              <a:pPr algn="ctr"/>
              <a:r>
                <a:rPr lang="zh-CN" sz="1950" dirty="0">
                  <a:solidFill>
                    <a:srgbClr val="243447"/>
                  </a:solidFill>
                  <a:latin typeface="Consolas"/>
                  <a:ea typeface="Microsoft YaHei"/>
                  <a:cs typeface="Consolas"/>
                </a:rPr>
                <a:t>五等</a:t>
              </a:r>
            </a:p>
          </p:txBody>
        </p:sp>
        <p:sp>
          <p:nvSpPr>
            <p:cNvPr id="23" name="TextBox 23"/>
            <p:cNvSpPr/>
            <p:nvPr/>
          </p:nvSpPr>
          <p:spPr>
            <a:xfrm>
              <a:off x="10224135" y="3170872"/>
              <a:ext cx="544830" cy="381381"/>
            </a:xfrm>
            <a:prstGeom prst="rect">
              <a:avLst/>
            </a:prstGeom>
            <a:noFill/>
            <a:ln>
              <a:noFill/>
            </a:ln>
          </p:spPr>
          <p:txBody>
            <a:bodyPr wrap="none" lIns="0" tIns="0" rIns="0" bIns="0" anchor="t" anchorCtr="0">
              <a:noAutofit/>
            </a:bodyPr>
            <a:lstStyle/>
            <a:p>
              <a:pPr algn="ctr"/>
              <a:r>
                <a:rPr lang="zh-CN" sz="1950" dirty="0">
                  <a:solidFill>
                    <a:srgbClr val="243447"/>
                  </a:solidFill>
                  <a:latin typeface="Consolas"/>
                  <a:ea typeface="Microsoft YaHei"/>
                  <a:cs typeface="Consolas"/>
                </a:rPr>
                <a:t>六等</a:t>
              </a:r>
            </a:p>
          </p:txBody>
        </p:sp>
        <p:sp>
          <p:nvSpPr>
            <p:cNvPr id="24" name="TextBox 24"/>
            <p:cNvSpPr/>
            <p:nvPr/>
          </p:nvSpPr>
          <p:spPr>
            <a:xfrm>
              <a:off x="828294" y="3732848"/>
              <a:ext cx="479507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输出也按这个方向：从特等奖到六等奖。</a:t>
              </a:r>
            </a:p>
          </p:txBody>
        </p:sp>
      </p:grpSp>
      <p:grpSp>
        <p:nvGrpSpPr>
          <p:cNvPr id="27" name="Group 27"/>
          <p:cNvGrpSpPr/>
          <p:nvPr/>
        </p:nvGrpSpPr>
        <p:grpSpPr>
          <a:xfrm>
            <a:off x="828294" y="4513898"/>
            <a:ext cx="5467124" cy="381381"/>
            <a:chOff x="828294" y="4513898"/>
            <a:chExt cx="5467124" cy="381381"/>
          </a:xfrm>
        </p:grpSpPr>
        <p:sp>
          <p:nvSpPr>
            <p:cNvPr id="26" name="TextBox 26"/>
            <p:cNvSpPr/>
            <p:nvPr/>
          </p:nvSpPr>
          <p:spPr>
            <a:xfrm>
              <a:off x="828294" y="4513898"/>
              <a:ext cx="546712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一张票全中7个号码，要给七个档次都加一吗？</a:t>
              </a:r>
            </a:p>
          </p:txBody>
        </p:sp>
      </p:grpSp>
      <p:grpSp>
        <p:nvGrpSpPr>
          <p:cNvPr id="30" name="Group 30"/>
          <p:cNvGrpSpPr/>
          <p:nvPr/>
        </p:nvGrpSpPr>
        <p:grpSpPr>
          <a:xfrm>
            <a:off x="828294" y="5361622"/>
            <a:ext cx="6641306" cy="829057"/>
            <a:chOff x="828294" y="5361622"/>
            <a:chExt cx="6641306" cy="829057"/>
          </a:xfrm>
        </p:grpSpPr>
        <p:sp>
          <p:nvSpPr>
            <p:cNvPr id="28" name="TextBox 28"/>
            <p:cNvSpPr/>
            <p:nvPr/>
          </p:nvSpPr>
          <p:spPr>
            <a:xfrm>
              <a:off x="828294" y="5361622"/>
              <a:ext cx="316992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不能。它只算一张特等奖。</a:t>
              </a:r>
            </a:p>
          </p:txBody>
        </p:sp>
        <p:sp>
          <p:nvSpPr>
            <p:cNvPr id="29" name="TextBox 29"/>
            <p:cNvSpPr/>
            <p:nvPr/>
          </p:nvSpPr>
          <p:spPr>
            <a:xfrm>
              <a:off x="828294" y="5809298"/>
              <a:ext cx="664130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分类依据是“恰好</a:t>
              </a:r>
              <a:r>
                <a:rPr lang="zh-CN" sz="1950" b="1" dirty="0">
                  <a:solidFill>
                    <a:srgbClr val="C00000"/>
                  </a:solidFill>
                  <a:latin typeface="Consolas"/>
                  <a:ea typeface="Microsoft YaHei"/>
                  <a:cs typeface="Consolas"/>
                </a:rPr>
                <a:t>命中几个</a:t>
              </a:r>
              <a:r>
                <a:rPr lang="zh-CN" sz="1950" dirty="0">
                  <a:solidFill>
                    <a:srgbClr val="243447"/>
                  </a:solidFill>
                  <a:latin typeface="Consolas"/>
                  <a:ea typeface="Microsoft YaHei"/>
                  <a:cs typeface="Consolas"/>
                </a:rPr>
                <a:t>”，不是“至少命中几个”。</a:t>
              </a:r>
            </a:p>
          </p:txBody>
        </p:sp>
      </p:grpSp>
      <p:sp>
        <p:nvSpPr>
          <p:cNvPr id="51" name="Line 5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2" name="Line 52"/>
          <p:cNvSpPr/>
          <p:nvPr/>
        </p:nvSpPr>
        <p:spPr>
          <a:xfrm>
            <a:off x="838200" y="507149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3" name="Line 53"/>
          <p:cNvSpPr/>
          <p:nvPr/>
        </p:nvSpPr>
        <p:spPr>
          <a:xfrm>
            <a:off x="838200" y="425710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35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35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3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357835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彩票：输入、输出和样例</a:t>
            </a:r>
          </a:p>
        </p:txBody>
      </p:sp>
      <p:grpSp>
        <p:nvGrpSpPr>
          <p:cNvPr id="8" name="Group 8"/>
          <p:cNvGrpSpPr/>
          <p:nvPr/>
        </p:nvGrpSpPr>
        <p:grpSpPr>
          <a:xfrm>
            <a:off x="828294" y="2142172"/>
            <a:ext cx="6955774" cy="790956"/>
            <a:chOff x="828294" y="2142172"/>
            <a:chExt cx="6955774" cy="790956"/>
          </a:xfrm>
        </p:grpSpPr>
        <p:sp>
          <p:nvSpPr>
            <p:cNvPr id="7" name="TextBox 7"/>
            <p:cNvSpPr/>
            <p:nvPr/>
          </p:nvSpPr>
          <p:spPr>
            <a:xfrm>
              <a:off x="828294" y="2142172"/>
              <a:ext cx="6955774" cy="7909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输入：n；7个中奖号码；接着n行，每行一张票的7个号码。</a:t>
              </a:r>
              <a:br/>
              <a:r>
                <a:rPr lang="zh-CN" sz="1950" dirty="0">
                  <a:solidFill>
                    <a:srgbClr val="243447"/>
                  </a:solidFill>
                  <a:latin typeface="Consolas"/>
                  <a:ea typeface="Microsoft YaHei"/>
                  <a:cs typeface="Consolas"/>
                </a:rPr>
                <a:t>输出：7个整数，依次是特等奖到六等奖的张数。</a:t>
              </a:r>
            </a:p>
          </p:txBody>
        </p:sp>
      </p:grpSp>
      <p:grpSp>
        <p:nvGrpSpPr>
          <p:cNvPr id="11" name="Group 11"/>
          <p:cNvGrpSpPr/>
          <p:nvPr/>
        </p:nvGrpSpPr>
        <p:grpSpPr>
          <a:xfrm>
            <a:off x="828294" y="3447098"/>
            <a:ext cx="2467761" cy="2063686"/>
            <a:chOff x="828294" y="3447098"/>
            <a:chExt cx="2467761" cy="2063686"/>
          </a:xfrm>
        </p:grpSpPr>
        <p:sp>
          <p:nvSpPr>
            <p:cNvPr id="9" name="TextBox 9"/>
            <p:cNvSpPr/>
            <p:nvPr/>
          </p:nvSpPr>
          <p:spPr>
            <a:xfrm>
              <a:off x="828294" y="3447098"/>
              <a:ext cx="159486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教学自拟输入</a:t>
              </a:r>
            </a:p>
          </p:txBody>
        </p:sp>
        <p:sp>
          <p:nvSpPr>
            <p:cNvPr id="10" name="TextBox 10"/>
            <p:cNvSpPr/>
            <p:nvPr/>
          </p:nvSpPr>
          <p:spPr>
            <a:xfrm>
              <a:off x="829056" y="3863340"/>
              <a:ext cx="2466999" cy="1647444"/>
            </a:xfrm>
            <a:prstGeom prst="rect">
              <a:avLst/>
            </a:prstGeom>
            <a:noFill/>
            <a:ln>
              <a:noFill/>
            </a:ln>
          </p:spPr>
          <p:txBody>
            <a:bodyPr wrap="none" lIns="0" tIns="0" rIns="0" bIns="0" anchor="t" anchorCtr="0">
              <a:noAutofit/>
            </a:bodyPr>
            <a:lstStyle/>
            <a:p>
              <a:pPr algn="l">
                <a:lnSpc>
                  <a:spcPts val="2160"/>
                </a:lnSpc>
              </a:pPr>
              <a:r>
                <a:rPr lang="en-US" sz="1800" dirty="0">
                  <a:solidFill>
                    <a:srgbClr val="243447"/>
                  </a:solidFill>
                  <a:latin typeface="Consolas"/>
                  <a:ea typeface="Consolas"/>
                  <a:cs typeface="Consolas"/>
                </a:rPr>
                <a:t>3</a:t>
              </a:r>
              <a:br/>
              <a:r>
                <a:rPr lang="en-US" sz="1800" dirty="0">
                  <a:solidFill>
                    <a:srgbClr val="243447"/>
                  </a:solidFill>
                  <a:latin typeface="Consolas"/>
                  <a:ea typeface="Consolas"/>
                  <a:cs typeface="Consolas"/>
                </a:rPr>
                <a:t>1 2 3 4 5 6 7</a:t>
              </a:r>
              <a:br/>
              <a:r>
                <a:rPr lang="en-US" sz="1800" dirty="0">
                  <a:solidFill>
                    <a:srgbClr val="243447"/>
                  </a:solidFill>
                  <a:latin typeface="Consolas"/>
                  <a:ea typeface="Consolas"/>
                  <a:cs typeface="Consolas"/>
                </a:rPr>
                <a:t>7 6 5 4 3 2 1</a:t>
              </a:r>
              <a:br/>
              <a:r>
                <a:rPr lang="en-US" sz="1800" dirty="0">
                  <a:solidFill>
                    <a:srgbClr val="243447"/>
                  </a:solidFill>
                  <a:latin typeface="Consolas"/>
                  <a:ea typeface="Consolas"/>
                  <a:cs typeface="Consolas"/>
                </a:rPr>
                <a:t>1 2 8 9 10 11 12</a:t>
              </a:r>
              <a:br/>
              <a:r>
                <a:rPr lang="en-US" sz="1800" dirty="0">
                  <a:solidFill>
                    <a:srgbClr val="243447"/>
                  </a:solidFill>
                  <a:latin typeface="Consolas"/>
                  <a:ea typeface="Consolas"/>
                  <a:cs typeface="Consolas"/>
                </a:rPr>
                <a:t>8 9 10 11 12 13 14</a:t>
              </a:r>
            </a:p>
          </p:txBody>
        </p:sp>
      </p:grpSp>
      <p:grpSp>
        <p:nvGrpSpPr>
          <p:cNvPr id="15" name="Group 15"/>
          <p:cNvGrpSpPr/>
          <p:nvPr/>
        </p:nvGrpSpPr>
        <p:grpSpPr>
          <a:xfrm>
            <a:off x="6914769" y="3447098"/>
            <a:ext cx="2974205" cy="1933956"/>
            <a:chOff x="6914769" y="3447098"/>
            <a:chExt cx="2974205" cy="1933956"/>
          </a:xfrm>
        </p:grpSpPr>
        <p:sp>
          <p:nvSpPr>
            <p:cNvPr id="12" name="TextBox 12"/>
            <p:cNvSpPr/>
            <p:nvPr/>
          </p:nvSpPr>
          <p:spPr>
            <a:xfrm>
              <a:off x="6914769" y="3447098"/>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对应输出</a:t>
              </a:r>
            </a:p>
          </p:txBody>
        </p:sp>
        <p:sp>
          <p:nvSpPr>
            <p:cNvPr id="13" name="TextBox 13"/>
            <p:cNvSpPr/>
            <p:nvPr/>
          </p:nvSpPr>
          <p:spPr>
            <a:xfrm>
              <a:off x="6915531" y="3977640"/>
              <a:ext cx="1750886" cy="352044"/>
            </a:xfrm>
            <a:prstGeom prst="rect">
              <a:avLst/>
            </a:prstGeom>
            <a:noFill/>
            <a:ln>
              <a:noFill/>
            </a:ln>
          </p:spPr>
          <p:txBody>
            <a:bodyPr wrap="none" lIns="0" tIns="0" rIns="0" bIns="0" anchor="t" anchorCtr="0">
              <a:noAutofit/>
            </a:bodyPr>
            <a:lstStyle/>
            <a:p>
              <a:pPr algn="l"/>
              <a:r>
                <a:rPr lang="en-US" sz="1800" dirty="0">
                  <a:solidFill>
                    <a:srgbClr val="243447"/>
                  </a:solidFill>
                  <a:latin typeface="Consolas"/>
                  <a:ea typeface="Consolas"/>
                  <a:cs typeface="Consolas"/>
                </a:rPr>
                <a:t>1 0 0 0 0 1 0</a:t>
              </a:r>
            </a:p>
          </p:txBody>
        </p:sp>
        <p:sp>
          <p:nvSpPr>
            <p:cNvPr id="14" name="TextBox 14"/>
            <p:cNvSpPr/>
            <p:nvPr/>
          </p:nvSpPr>
          <p:spPr>
            <a:xfrm>
              <a:off x="6914769" y="4590098"/>
              <a:ext cx="2974205" cy="7909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特等奖1张，五等奖1张。</a:t>
              </a:r>
              <a:br/>
              <a:r>
                <a:rPr lang="zh-CN" sz="1950" dirty="0">
                  <a:solidFill>
                    <a:srgbClr val="243447"/>
                  </a:solidFill>
                  <a:latin typeface="Consolas"/>
                  <a:ea typeface="Microsoft YaHei"/>
                  <a:cs typeface="Consolas"/>
                </a:rPr>
                <a:t>还有1张没有中奖。</a:t>
              </a:r>
            </a:p>
          </p:txBody>
        </p:sp>
      </p:grpSp>
      <p:grpSp>
        <p:nvGrpSpPr>
          <p:cNvPr id="17" name="Group 17"/>
          <p:cNvGrpSpPr/>
          <p:nvPr/>
        </p:nvGrpSpPr>
        <p:grpSpPr>
          <a:xfrm>
            <a:off x="829056" y="5958840"/>
            <a:ext cx="6646378" cy="352044"/>
            <a:chOff x="829056" y="5958840"/>
            <a:chExt cx="6646378" cy="352044"/>
          </a:xfrm>
        </p:grpSpPr>
        <p:sp>
          <p:nvSpPr>
            <p:cNvPr id="16" name="TextBox 16"/>
            <p:cNvSpPr/>
            <p:nvPr/>
          </p:nvSpPr>
          <p:spPr>
            <a:xfrm>
              <a:off x="829056" y="5958840"/>
              <a:ext cx="6646378"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教材n≤1000；当前洛谷题面1≤n&lt;1000。下文程序均可处理。</a:t>
              </a:r>
            </a:p>
          </p:txBody>
        </p:sp>
      </p:grpSp>
      <p:sp>
        <p:nvSpPr>
          <p:cNvPr id="24" name="Line 2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5" name="Line 25"/>
          <p:cNvSpPr/>
          <p:nvPr/>
        </p:nvSpPr>
        <p:spPr>
          <a:xfrm>
            <a:off x="838200" y="558317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6" name="Line 26"/>
          <p:cNvSpPr/>
          <p:nvPr/>
        </p:nvSpPr>
        <p:spPr>
          <a:xfrm>
            <a:off x="838200" y="307695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4870704" cy="1062799"/>
            <a:chOff x="826008" y="814388"/>
            <a:chExt cx="4870704"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彩票摇奖：读懂输入</a:t>
              </a:r>
            </a:p>
          </p:txBody>
        </p:sp>
        <p:sp>
          <p:nvSpPr>
            <p:cNvPr id="3" name="TextBox 3"/>
            <p:cNvSpPr txBox="1"/>
            <p:nvPr/>
          </p:nvSpPr>
          <p:spPr>
            <a:xfrm>
              <a:off x="826008" y="1407795"/>
              <a:ext cx="4870704"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这份彩票输入，每一行在说什么？</a:t>
              </a:r>
            </a:p>
          </p:txBody>
        </p:sp>
      </p:grpSp>
      <p:grpSp>
        <p:nvGrpSpPr>
          <p:cNvPr id="6" name="Group 6"/>
          <p:cNvGrpSpPr/>
          <p:nvPr/>
        </p:nvGrpSpPr>
        <p:grpSpPr>
          <a:xfrm>
            <a:off x="990219" y="2053971"/>
            <a:ext cx="10296906" cy="752856"/>
            <a:chOff x="990219" y="2053971"/>
            <a:chExt cx="10296906" cy="752856"/>
          </a:xfrm>
        </p:grpSpPr>
        <p:sp>
          <p:nvSpPr>
            <p:cNvPr id="5" name="TextBox 5"/>
            <p:cNvSpPr/>
            <p:nvPr/>
          </p:nvSpPr>
          <p:spPr>
            <a:xfrm>
              <a:off x="990219" y="2053971"/>
              <a:ext cx="10296906" cy="752856"/>
            </a:xfrm>
            <a:prstGeom prst="rect">
              <a:avLst/>
            </a:prstGeom>
            <a:noFill/>
            <a:ln>
              <a:noFill/>
            </a:ln>
          </p:spPr>
          <p:txBody>
            <a:bodyPr wrap="none" lIns="0" tIns="2477" rIns="0" bIns="0" anchor="t" anchorCtr="0">
              <a:noAutofit/>
            </a:bodyPr>
            <a:lstStyle/>
            <a:p>
              <a:pPr algn="l">
                <a:lnSpc>
                  <a:spcPts val="2340"/>
                </a:lnSpc>
              </a:pPr>
              <a:r>
                <a:rPr lang="zh-CN" sz="1950" dirty="0">
                  <a:solidFill>
                    <a:srgbClr val="243447"/>
                  </a:solidFill>
                  <a:latin typeface="Microsoft YaHei"/>
                  <a:ea typeface="Microsoft YaHei"/>
                  <a:cs typeface="Microsoft YaHei"/>
                </a:rPr>
                <a:t>第</a:t>
              </a:r>
              <a:r>
                <a:rPr lang="en-US" sz="1950" dirty="0">
                  <a:solidFill>
                    <a:srgbClr val="243447"/>
                  </a:solidFill>
                  <a:latin typeface="Consolas"/>
                  <a:ea typeface="Consolas"/>
                  <a:cs typeface="Consolas"/>
                </a:rPr>
                <a:t xml:space="preserve"> 1 </a:t>
              </a:r>
              <a:r>
                <a:rPr lang="zh-CN" sz="1950" dirty="0">
                  <a:solidFill>
                    <a:srgbClr val="243447"/>
                  </a:solidFill>
                  <a:latin typeface="Microsoft YaHei"/>
                  <a:ea typeface="Microsoft YaHei"/>
                  <a:cs typeface="Microsoft YaHei"/>
                </a:rPr>
                <a:t>行给彩票张数，第</a:t>
              </a:r>
              <a:r>
                <a:rPr lang="en-US" sz="1950" dirty="0">
                  <a:solidFill>
                    <a:srgbClr val="243447"/>
                  </a:solidFill>
                  <a:latin typeface="Consolas"/>
                  <a:ea typeface="Consolas"/>
                  <a:cs typeface="Consolas"/>
                </a:rPr>
                <a:t xml:space="preserve"> 2 </a:t>
              </a:r>
              <a:r>
                <a:rPr lang="zh-CN" sz="1950" dirty="0">
                  <a:solidFill>
                    <a:srgbClr val="243447"/>
                  </a:solidFill>
                  <a:latin typeface="Microsoft YaHei"/>
                  <a:ea typeface="Microsoft YaHei"/>
                  <a:cs typeface="Microsoft YaHei"/>
                </a:rPr>
                <a:t>行是中奖号码。后面的每一行，才是一张要核对的彩票。沿着输</a:t>
              </a:r>
              <a:br/>
              <a:r>
                <a:rPr lang="zh-CN" sz="1950" dirty="0">
                  <a:solidFill>
                    <a:srgbClr val="243447"/>
                  </a:solidFill>
                  <a:latin typeface="Microsoft YaHei"/>
                  <a:ea typeface="Microsoft YaHei"/>
                  <a:cs typeface="Microsoft YaHei"/>
                </a:rPr>
                <a:t>入，把它们对上号。</a:t>
              </a:r>
            </a:p>
          </p:txBody>
        </p:sp>
      </p:grpSp>
      <p:grpSp>
        <p:nvGrpSpPr>
          <p:cNvPr id="61" name="Group 61"/>
          <p:cNvGrpSpPr/>
          <p:nvPr/>
        </p:nvGrpSpPr>
        <p:grpSpPr>
          <a:xfrm>
            <a:off x="1143000" y="2905125"/>
            <a:ext cx="9858375" cy="2343150"/>
            <a:chOff x="1143000" y="2905125"/>
            <a:chExt cx="9858375" cy="2343150"/>
          </a:xfrm>
        </p:grpSpPr>
        <p:grpSp>
          <p:nvGrpSpPr>
            <p:cNvPr id="9" name="Group 9"/>
            <p:cNvGrpSpPr/>
            <p:nvPr/>
          </p:nvGrpSpPr>
          <p:grpSpPr>
            <a:xfrm>
              <a:off x="1143000" y="2905125"/>
              <a:ext cx="1476375" cy="390525"/>
              <a:chOff x="1143000" y="2905125"/>
              <a:chExt cx="1476375" cy="390525"/>
            </a:xfrm>
          </p:grpSpPr>
          <p:sp>
            <p:nvSpPr>
              <p:cNvPr id="7" name="Rectangle 7"/>
              <p:cNvSpPr/>
              <p:nvPr/>
            </p:nvSpPr>
            <p:spPr>
              <a:xfrm>
                <a:off x="1143000" y="2905125"/>
                <a:ext cx="1476375" cy="390525"/>
              </a:xfrm>
              <a:prstGeom prst="rect">
                <a:avLst/>
              </a:prstGeom>
              <a:solidFill>
                <a:srgbClr val="244D87"/>
              </a:solidFill>
              <a:ln w="9525">
                <a:solidFill>
                  <a:srgbClr val="B8C8D9"/>
                </a:solidFill>
              </a:ln>
            </p:spPr>
          </p:sp>
          <p:sp>
            <p:nvSpPr>
              <p:cNvPr id="8" name="TextBox 8"/>
              <p:cNvSpPr/>
              <p:nvPr/>
            </p:nvSpPr>
            <p:spPr>
              <a:xfrm>
                <a:off x="1162050" y="2933700"/>
                <a:ext cx="1438275" cy="333375"/>
              </a:xfrm>
              <a:prstGeom prst="rect">
                <a:avLst/>
              </a:prstGeom>
              <a:noFill/>
              <a:ln>
                <a:noFill/>
              </a:ln>
            </p:spPr>
            <p:txBody>
              <a:bodyPr wrap="none" lIns="0" tIns="25800" rIns="0" bIns="0" anchor="t" anchorCtr="0">
                <a:noAutofit/>
              </a:bodyPr>
              <a:lstStyle/>
              <a:p>
                <a:pPr algn="ctr"/>
                <a:r>
                  <a:rPr lang="zh-CN" sz="1880" b="1" dirty="0">
                    <a:solidFill>
                      <a:srgbClr val="FFFFFF"/>
                    </a:solidFill>
                    <a:latin typeface="Consolas"/>
                    <a:ea typeface="Microsoft YaHei"/>
                    <a:cs typeface="Consolas"/>
                  </a:rPr>
                  <a:t>输入行</a:t>
                </a:r>
              </a:p>
            </p:txBody>
          </p:sp>
        </p:grpSp>
        <p:grpSp>
          <p:nvGrpSpPr>
            <p:cNvPr id="12" name="Group 12"/>
            <p:cNvGrpSpPr/>
            <p:nvPr/>
          </p:nvGrpSpPr>
          <p:grpSpPr>
            <a:xfrm>
              <a:off x="2619375" y="2905125"/>
              <a:ext cx="4000500" cy="390525"/>
              <a:chOff x="2619375" y="2905125"/>
              <a:chExt cx="4000500" cy="390525"/>
            </a:xfrm>
          </p:grpSpPr>
          <p:sp>
            <p:nvSpPr>
              <p:cNvPr id="10" name="Rectangle 10"/>
              <p:cNvSpPr/>
              <p:nvPr/>
            </p:nvSpPr>
            <p:spPr>
              <a:xfrm>
                <a:off x="2619375" y="2905125"/>
                <a:ext cx="4000500" cy="390525"/>
              </a:xfrm>
              <a:prstGeom prst="rect">
                <a:avLst/>
              </a:prstGeom>
              <a:solidFill>
                <a:srgbClr val="244D87"/>
              </a:solidFill>
              <a:ln w="9525">
                <a:solidFill>
                  <a:srgbClr val="B8C8D9"/>
                </a:solidFill>
              </a:ln>
            </p:spPr>
          </p:sp>
          <p:sp>
            <p:nvSpPr>
              <p:cNvPr id="11" name="TextBox 11"/>
              <p:cNvSpPr/>
              <p:nvPr/>
            </p:nvSpPr>
            <p:spPr>
              <a:xfrm>
                <a:off x="2638425" y="2933700"/>
                <a:ext cx="3962400" cy="333375"/>
              </a:xfrm>
              <a:prstGeom prst="rect">
                <a:avLst/>
              </a:prstGeom>
              <a:noFill/>
              <a:ln>
                <a:noFill/>
              </a:ln>
            </p:spPr>
            <p:txBody>
              <a:bodyPr wrap="none" lIns="0" tIns="25800" rIns="0" bIns="0" anchor="t" anchorCtr="0">
                <a:noAutofit/>
              </a:bodyPr>
              <a:lstStyle/>
              <a:p>
                <a:pPr algn="ctr"/>
                <a:r>
                  <a:rPr lang="zh-CN" sz="1880" b="1" dirty="0">
                    <a:solidFill>
                      <a:srgbClr val="FFFFFF"/>
                    </a:solidFill>
                    <a:latin typeface="Consolas"/>
                    <a:ea typeface="Microsoft YaHei"/>
                    <a:cs typeface="Consolas"/>
                  </a:rPr>
                  <a:t>输入内容</a:t>
                </a:r>
              </a:p>
            </p:txBody>
          </p:sp>
        </p:grpSp>
        <p:grpSp>
          <p:nvGrpSpPr>
            <p:cNvPr id="15" name="Group 15"/>
            <p:cNvGrpSpPr/>
            <p:nvPr/>
          </p:nvGrpSpPr>
          <p:grpSpPr>
            <a:xfrm>
              <a:off x="6619875" y="2905125"/>
              <a:ext cx="4381500" cy="390525"/>
              <a:chOff x="6619875" y="2905125"/>
              <a:chExt cx="4381500" cy="390525"/>
            </a:xfrm>
          </p:grpSpPr>
          <p:sp>
            <p:nvSpPr>
              <p:cNvPr id="13" name="Rectangle 13"/>
              <p:cNvSpPr/>
              <p:nvPr/>
            </p:nvSpPr>
            <p:spPr>
              <a:xfrm>
                <a:off x="6619875" y="2905125"/>
                <a:ext cx="4381500" cy="390525"/>
              </a:xfrm>
              <a:prstGeom prst="rect">
                <a:avLst/>
              </a:prstGeom>
              <a:solidFill>
                <a:srgbClr val="244D87"/>
              </a:solidFill>
              <a:ln w="9525">
                <a:solidFill>
                  <a:srgbClr val="B8C8D9"/>
                </a:solidFill>
              </a:ln>
            </p:spPr>
          </p:sp>
          <p:sp>
            <p:nvSpPr>
              <p:cNvPr id="14" name="TextBox 14"/>
              <p:cNvSpPr/>
              <p:nvPr/>
            </p:nvSpPr>
            <p:spPr>
              <a:xfrm>
                <a:off x="6638925" y="2933700"/>
                <a:ext cx="4343400" cy="333375"/>
              </a:xfrm>
              <a:prstGeom prst="rect">
                <a:avLst/>
              </a:prstGeom>
              <a:noFill/>
              <a:ln>
                <a:noFill/>
              </a:ln>
            </p:spPr>
            <p:txBody>
              <a:bodyPr wrap="none" lIns="0" tIns="25800" rIns="0" bIns="0" anchor="t" anchorCtr="0">
                <a:noAutofit/>
              </a:bodyPr>
              <a:lstStyle/>
              <a:p>
                <a:pPr algn="ctr"/>
                <a:r>
                  <a:rPr lang="zh-CN" sz="1880" b="1" dirty="0">
                    <a:solidFill>
                      <a:srgbClr val="FFFFFF"/>
                    </a:solidFill>
                    <a:latin typeface="Consolas"/>
                    <a:ea typeface="Microsoft YaHei"/>
                    <a:cs typeface="Consolas"/>
                  </a:rPr>
                  <a:t>这一行的含义</a:t>
                </a:r>
              </a:p>
            </p:txBody>
          </p:sp>
        </p:grpSp>
        <p:grpSp>
          <p:nvGrpSpPr>
            <p:cNvPr id="18" name="Group 18"/>
            <p:cNvGrpSpPr/>
            <p:nvPr/>
          </p:nvGrpSpPr>
          <p:grpSpPr>
            <a:xfrm>
              <a:off x="1143000" y="3295650"/>
              <a:ext cx="1476375" cy="390525"/>
              <a:chOff x="1143000" y="3295650"/>
              <a:chExt cx="1476375" cy="390525"/>
            </a:xfrm>
          </p:grpSpPr>
          <p:sp>
            <p:nvSpPr>
              <p:cNvPr id="16" name="Rectangle 16"/>
              <p:cNvSpPr/>
              <p:nvPr/>
            </p:nvSpPr>
            <p:spPr>
              <a:xfrm>
                <a:off x="1143000" y="3295650"/>
                <a:ext cx="1476375" cy="390525"/>
              </a:xfrm>
              <a:prstGeom prst="rect">
                <a:avLst/>
              </a:prstGeom>
              <a:solidFill>
                <a:srgbClr val="F4F7FB"/>
              </a:solidFill>
              <a:ln w="9525">
                <a:solidFill>
                  <a:srgbClr val="B8C8D9"/>
                </a:solidFill>
              </a:ln>
            </p:spPr>
          </p:sp>
          <p:sp>
            <p:nvSpPr>
              <p:cNvPr id="17" name="TextBox 17"/>
              <p:cNvSpPr/>
              <p:nvPr/>
            </p:nvSpPr>
            <p:spPr>
              <a:xfrm>
                <a:off x="1162050" y="3324225"/>
                <a:ext cx="1438275" cy="333375"/>
              </a:xfrm>
              <a:prstGeom prst="rect">
                <a:avLst/>
              </a:prstGeom>
              <a:noFill/>
              <a:ln>
                <a:noFill/>
              </a:ln>
            </p:spPr>
            <p:txBody>
              <a:bodyPr wrap="none" lIns="0" tIns="25800" rIns="0" bIns="0" anchor="t" anchorCtr="0">
                <a:noAutofit/>
              </a:bodyPr>
              <a:lstStyle/>
              <a:p>
                <a:pPr algn="ctr"/>
                <a:r>
                  <a:rPr lang="zh-CN" sz="1880" dirty="0">
                    <a:solidFill>
                      <a:srgbClr val="243447"/>
                    </a:solidFill>
                    <a:latin typeface="Consolas"/>
                    <a:ea typeface="Microsoft YaHei"/>
                    <a:cs typeface="Consolas"/>
                  </a:rPr>
                  <a:t>第1行</a:t>
                </a:r>
              </a:p>
            </p:txBody>
          </p:sp>
        </p:grpSp>
        <p:grpSp>
          <p:nvGrpSpPr>
            <p:cNvPr id="21" name="Group 21"/>
            <p:cNvGrpSpPr/>
            <p:nvPr/>
          </p:nvGrpSpPr>
          <p:grpSpPr>
            <a:xfrm>
              <a:off x="2619375" y="3295650"/>
              <a:ext cx="4000500" cy="390525"/>
              <a:chOff x="2619375" y="3295650"/>
              <a:chExt cx="4000500" cy="390525"/>
            </a:xfrm>
          </p:grpSpPr>
          <p:sp>
            <p:nvSpPr>
              <p:cNvPr id="19" name="Rectangle 19"/>
              <p:cNvSpPr/>
              <p:nvPr/>
            </p:nvSpPr>
            <p:spPr>
              <a:xfrm>
                <a:off x="2619375" y="3295650"/>
                <a:ext cx="4000500" cy="390525"/>
              </a:xfrm>
              <a:prstGeom prst="rect">
                <a:avLst/>
              </a:prstGeom>
              <a:solidFill>
                <a:srgbClr val="F4F7FB"/>
              </a:solidFill>
              <a:ln w="9525">
                <a:solidFill>
                  <a:srgbClr val="B8C8D9"/>
                </a:solidFill>
              </a:ln>
            </p:spPr>
          </p:sp>
          <p:sp>
            <p:nvSpPr>
              <p:cNvPr id="20" name="TextBox 20"/>
              <p:cNvSpPr/>
              <p:nvPr/>
            </p:nvSpPr>
            <p:spPr>
              <a:xfrm>
                <a:off x="2638425" y="3324225"/>
                <a:ext cx="3962400" cy="333375"/>
              </a:xfrm>
              <a:prstGeom prst="rect">
                <a:avLst/>
              </a:prstGeom>
              <a:noFill/>
              <a:ln>
                <a:noFill/>
              </a:ln>
            </p:spPr>
            <p:txBody>
              <a:bodyPr wrap="none" lIns="0" tIns="25800" rIns="0" bIns="0" anchor="t" anchorCtr="0">
                <a:noAutofit/>
              </a:bodyPr>
              <a:lstStyle/>
              <a:p>
                <a:pPr algn="ctr"/>
                <a:r>
                  <a:rPr lang="en-US" sz="1880" dirty="0">
                    <a:solidFill>
                      <a:srgbClr val="243447"/>
                    </a:solidFill>
                    <a:latin typeface="Consolas"/>
                    <a:ea typeface="Consolas"/>
                    <a:cs typeface="Consolas"/>
                  </a:rPr>
                  <a:t>3</a:t>
                </a:r>
              </a:p>
            </p:txBody>
          </p:sp>
        </p:grpSp>
        <p:grpSp>
          <p:nvGrpSpPr>
            <p:cNvPr id="24" name="Group 24"/>
            <p:cNvGrpSpPr/>
            <p:nvPr/>
          </p:nvGrpSpPr>
          <p:grpSpPr>
            <a:xfrm>
              <a:off x="6619875" y="3295650"/>
              <a:ext cx="4381500" cy="390525"/>
              <a:chOff x="6619875" y="3295650"/>
              <a:chExt cx="4381500" cy="390525"/>
            </a:xfrm>
          </p:grpSpPr>
          <p:sp>
            <p:nvSpPr>
              <p:cNvPr id="22" name="Rectangle 22"/>
              <p:cNvSpPr/>
              <p:nvPr/>
            </p:nvSpPr>
            <p:spPr>
              <a:xfrm>
                <a:off x="6619875" y="3295650"/>
                <a:ext cx="4381500" cy="390525"/>
              </a:xfrm>
              <a:prstGeom prst="rect">
                <a:avLst/>
              </a:prstGeom>
              <a:solidFill>
                <a:srgbClr val="F4F7FB"/>
              </a:solidFill>
              <a:ln w="9525">
                <a:solidFill>
                  <a:srgbClr val="B8C8D9"/>
                </a:solidFill>
              </a:ln>
            </p:spPr>
          </p:sp>
          <p:sp>
            <p:nvSpPr>
              <p:cNvPr id="23" name="TextBox 23"/>
              <p:cNvSpPr/>
              <p:nvPr/>
            </p:nvSpPr>
            <p:spPr>
              <a:xfrm>
                <a:off x="6638925" y="3324225"/>
                <a:ext cx="4343400" cy="333375"/>
              </a:xfrm>
              <a:prstGeom prst="rect">
                <a:avLst/>
              </a:prstGeom>
              <a:noFill/>
              <a:ln>
                <a:noFill/>
              </a:ln>
            </p:spPr>
            <p:txBody>
              <a:bodyPr wrap="none" lIns="0" tIns="25800" rIns="0" bIns="0" anchor="t" anchorCtr="0">
                <a:noAutofit/>
              </a:bodyPr>
              <a:lstStyle/>
              <a:p>
                <a:pPr algn="ctr"/>
                <a:r>
                  <a:rPr lang="zh-CN" sz="1880" dirty="0">
                    <a:solidFill>
                      <a:srgbClr val="243447"/>
                    </a:solidFill>
                    <a:latin typeface="Consolas"/>
                    <a:ea typeface="Microsoft YaHei"/>
                    <a:cs typeface="Consolas"/>
                  </a:rPr>
                  <a:t>小明买了3张彩票</a:t>
                </a:r>
              </a:p>
            </p:txBody>
          </p:sp>
        </p:grpSp>
        <p:grpSp>
          <p:nvGrpSpPr>
            <p:cNvPr id="27" name="Group 27"/>
            <p:cNvGrpSpPr/>
            <p:nvPr/>
          </p:nvGrpSpPr>
          <p:grpSpPr>
            <a:xfrm>
              <a:off x="1143000" y="3686175"/>
              <a:ext cx="1476375" cy="390525"/>
              <a:chOff x="1143000" y="3686175"/>
              <a:chExt cx="1476375" cy="390525"/>
            </a:xfrm>
          </p:grpSpPr>
          <p:sp>
            <p:nvSpPr>
              <p:cNvPr id="25" name="Rectangle 25"/>
              <p:cNvSpPr/>
              <p:nvPr/>
            </p:nvSpPr>
            <p:spPr>
              <a:xfrm>
                <a:off x="1143000" y="3686175"/>
                <a:ext cx="1476375" cy="390525"/>
              </a:xfrm>
              <a:prstGeom prst="rect">
                <a:avLst/>
              </a:prstGeom>
              <a:solidFill>
                <a:srgbClr val="FFFFFF"/>
              </a:solidFill>
              <a:ln w="9525">
                <a:solidFill>
                  <a:srgbClr val="B8C8D9"/>
                </a:solidFill>
              </a:ln>
            </p:spPr>
          </p:sp>
          <p:sp>
            <p:nvSpPr>
              <p:cNvPr id="26" name="TextBox 26"/>
              <p:cNvSpPr/>
              <p:nvPr/>
            </p:nvSpPr>
            <p:spPr>
              <a:xfrm>
                <a:off x="1162050" y="3714750"/>
                <a:ext cx="1438275" cy="333375"/>
              </a:xfrm>
              <a:prstGeom prst="rect">
                <a:avLst/>
              </a:prstGeom>
              <a:noFill/>
              <a:ln>
                <a:noFill/>
              </a:ln>
            </p:spPr>
            <p:txBody>
              <a:bodyPr wrap="none" lIns="0" tIns="25800" rIns="0" bIns="0" anchor="t" anchorCtr="0">
                <a:noAutofit/>
              </a:bodyPr>
              <a:lstStyle/>
              <a:p>
                <a:pPr algn="ctr"/>
                <a:r>
                  <a:rPr lang="zh-CN" sz="1880" dirty="0">
                    <a:solidFill>
                      <a:srgbClr val="243447"/>
                    </a:solidFill>
                    <a:latin typeface="Consolas"/>
                    <a:ea typeface="Microsoft YaHei"/>
                    <a:cs typeface="Consolas"/>
                  </a:rPr>
                  <a:t>第2行</a:t>
                </a:r>
              </a:p>
            </p:txBody>
          </p:sp>
        </p:grpSp>
        <p:grpSp>
          <p:nvGrpSpPr>
            <p:cNvPr id="30" name="Group 30"/>
            <p:cNvGrpSpPr/>
            <p:nvPr/>
          </p:nvGrpSpPr>
          <p:grpSpPr>
            <a:xfrm>
              <a:off x="2619375" y="3686175"/>
              <a:ext cx="4000500" cy="390525"/>
              <a:chOff x="2619375" y="3686175"/>
              <a:chExt cx="4000500" cy="390525"/>
            </a:xfrm>
          </p:grpSpPr>
          <p:sp>
            <p:nvSpPr>
              <p:cNvPr id="28" name="Rectangle 28"/>
              <p:cNvSpPr/>
              <p:nvPr/>
            </p:nvSpPr>
            <p:spPr>
              <a:xfrm>
                <a:off x="2619375" y="3686175"/>
                <a:ext cx="4000500" cy="390525"/>
              </a:xfrm>
              <a:prstGeom prst="rect">
                <a:avLst/>
              </a:prstGeom>
              <a:solidFill>
                <a:srgbClr val="FFFFFF"/>
              </a:solidFill>
              <a:ln w="9525">
                <a:solidFill>
                  <a:srgbClr val="B8C8D9"/>
                </a:solidFill>
              </a:ln>
            </p:spPr>
          </p:sp>
          <p:sp>
            <p:nvSpPr>
              <p:cNvPr id="29" name="TextBox 29"/>
              <p:cNvSpPr/>
              <p:nvPr/>
            </p:nvSpPr>
            <p:spPr>
              <a:xfrm>
                <a:off x="2638425" y="3714750"/>
                <a:ext cx="3962400" cy="333375"/>
              </a:xfrm>
              <a:prstGeom prst="rect">
                <a:avLst/>
              </a:prstGeom>
              <a:noFill/>
              <a:ln>
                <a:noFill/>
              </a:ln>
            </p:spPr>
            <p:txBody>
              <a:bodyPr wrap="none" lIns="0" tIns="25800" rIns="0" bIns="0" anchor="t" anchorCtr="0">
                <a:noAutofit/>
              </a:bodyPr>
              <a:lstStyle/>
              <a:p>
                <a:pPr algn="ctr"/>
                <a:r>
                  <a:rPr lang="en-US" sz="1880" dirty="0">
                    <a:solidFill>
                      <a:srgbClr val="243447"/>
                    </a:solidFill>
                    <a:latin typeface="Consolas"/>
                    <a:ea typeface="Consolas"/>
                    <a:cs typeface="Consolas"/>
                  </a:rPr>
                  <a:t>1 2 3 4 5 6 7</a:t>
                </a:r>
              </a:p>
            </p:txBody>
          </p:sp>
        </p:grpSp>
        <p:grpSp>
          <p:nvGrpSpPr>
            <p:cNvPr id="33" name="Group 33"/>
            <p:cNvGrpSpPr/>
            <p:nvPr/>
          </p:nvGrpSpPr>
          <p:grpSpPr>
            <a:xfrm>
              <a:off x="6619875" y="3686175"/>
              <a:ext cx="4381500" cy="390525"/>
              <a:chOff x="6619875" y="3686175"/>
              <a:chExt cx="4381500" cy="390525"/>
            </a:xfrm>
          </p:grpSpPr>
          <p:sp>
            <p:nvSpPr>
              <p:cNvPr id="31" name="Rectangle 31"/>
              <p:cNvSpPr/>
              <p:nvPr/>
            </p:nvSpPr>
            <p:spPr>
              <a:xfrm>
                <a:off x="6619875" y="3686175"/>
                <a:ext cx="4381500" cy="390525"/>
              </a:xfrm>
              <a:prstGeom prst="rect">
                <a:avLst/>
              </a:prstGeom>
              <a:solidFill>
                <a:srgbClr val="FFFFFF"/>
              </a:solidFill>
              <a:ln w="9525">
                <a:solidFill>
                  <a:srgbClr val="B8C8D9"/>
                </a:solidFill>
              </a:ln>
            </p:spPr>
          </p:sp>
          <p:sp>
            <p:nvSpPr>
              <p:cNvPr id="32" name="TextBox 32"/>
              <p:cNvSpPr/>
              <p:nvPr/>
            </p:nvSpPr>
            <p:spPr>
              <a:xfrm>
                <a:off x="6638925" y="3714750"/>
                <a:ext cx="4343400" cy="333375"/>
              </a:xfrm>
              <a:prstGeom prst="rect">
                <a:avLst/>
              </a:prstGeom>
              <a:noFill/>
              <a:ln>
                <a:noFill/>
              </a:ln>
            </p:spPr>
            <p:txBody>
              <a:bodyPr wrap="none" lIns="0" tIns="25800" rIns="0" bIns="0" anchor="t" anchorCtr="0">
                <a:noAutofit/>
              </a:bodyPr>
              <a:lstStyle/>
              <a:p>
                <a:pPr algn="ctr"/>
                <a:r>
                  <a:rPr lang="zh-CN" sz="1880" dirty="0">
                    <a:solidFill>
                      <a:srgbClr val="243447"/>
                    </a:solidFill>
                    <a:latin typeface="Consolas"/>
                    <a:ea typeface="Microsoft YaHei"/>
                    <a:cs typeface="Consolas"/>
                  </a:rPr>
                  <a:t>公布的7个中奖号码</a:t>
                </a:r>
              </a:p>
            </p:txBody>
          </p:sp>
        </p:grpSp>
        <p:grpSp>
          <p:nvGrpSpPr>
            <p:cNvPr id="36" name="Group 36"/>
            <p:cNvGrpSpPr/>
            <p:nvPr/>
          </p:nvGrpSpPr>
          <p:grpSpPr>
            <a:xfrm>
              <a:off x="1143000" y="4076700"/>
              <a:ext cx="1476375" cy="390525"/>
              <a:chOff x="1143000" y="4076700"/>
              <a:chExt cx="1476375" cy="390525"/>
            </a:xfrm>
          </p:grpSpPr>
          <p:sp>
            <p:nvSpPr>
              <p:cNvPr id="34" name="Rectangle 34"/>
              <p:cNvSpPr/>
              <p:nvPr/>
            </p:nvSpPr>
            <p:spPr>
              <a:xfrm>
                <a:off x="1143000" y="4076700"/>
                <a:ext cx="1476375" cy="390525"/>
              </a:xfrm>
              <a:prstGeom prst="rect">
                <a:avLst/>
              </a:prstGeom>
              <a:solidFill>
                <a:srgbClr val="F4F7FB"/>
              </a:solidFill>
              <a:ln w="9525">
                <a:solidFill>
                  <a:srgbClr val="B8C8D9"/>
                </a:solidFill>
              </a:ln>
            </p:spPr>
          </p:sp>
          <p:sp>
            <p:nvSpPr>
              <p:cNvPr id="35" name="TextBox 35"/>
              <p:cNvSpPr/>
              <p:nvPr/>
            </p:nvSpPr>
            <p:spPr>
              <a:xfrm>
                <a:off x="1162050" y="4105275"/>
                <a:ext cx="1438275" cy="333375"/>
              </a:xfrm>
              <a:prstGeom prst="rect">
                <a:avLst/>
              </a:prstGeom>
              <a:noFill/>
              <a:ln>
                <a:noFill/>
              </a:ln>
            </p:spPr>
            <p:txBody>
              <a:bodyPr wrap="none" lIns="0" tIns="25800" rIns="0" bIns="0" anchor="t" anchorCtr="0">
                <a:noAutofit/>
              </a:bodyPr>
              <a:lstStyle/>
              <a:p>
                <a:pPr algn="ctr"/>
                <a:r>
                  <a:rPr lang="zh-CN" sz="1880" dirty="0">
                    <a:solidFill>
                      <a:srgbClr val="243447"/>
                    </a:solidFill>
                    <a:latin typeface="Consolas"/>
                    <a:ea typeface="Microsoft YaHei"/>
                    <a:cs typeface="Consolas"/>
                  </a:rPr>
                  <a:t>第3行</a:t>
                </a:r>
              </a:p>
            </p:txBody>
          </p:sp>
        </p:grpSp>
        <p:grpSp>
          <p:nvGrpSpPr>
            <p:cNvPr id="39" name="Group 39"/>
            <p:cNvGrpSpPr/>
            <p:nvPr/>
          </p:nvGrpSpPr>
          <p:grpSpPr>
            <a:xfrm>
              <a:off x="2619375" y="4076700"/>
              <a:ext cx="4000500" cy="390525"/>
              <a:chOff x="2619375" y="4076700"/>
              <a:chExt cx="4000500" cy="390525"/>
            </a:xfrm>
          </p:grpSpPr>
          <p:sp>
            <p:nvSpPr>
              <p:cNvPr id="37" name="Rectangle 37"/>
              <p:cNvSpPr/>
              <p:nvPr/>
            </p:nvSpPr>
            <p:spPr>
              <a:xfrm>
                <a:off x="2619375" y="4076700"/>
                <a:ext cx="4000500" cy="390525"/>
              </a:xfrm>
              <a:prstGeom prst="rect">
                <a:avLst/>
              </a:prstGeom>
              <a:solidFill>
                <a:srgbClr val="F4F7FB"/>
              </a:solidFill>
              <a:ln w="9525">
                <a:solidFill>
                  <a:srgbClr val="B8C8D9"/>
                </a:solidFill>
              </a:ln>
            </p:spPr>
          </p:sp>
          <p:sp>
            <p:nvSpPr>
              <p:cNvPr id="38" name="TextBox 38"/>
              <p:cNvSpPr/>
              <p:nvPr/>
            </p:nvSpPr>
            <p:spPr>
              <a:xfrm>
                <a:off x="2638425" y="4105275"/>
                <a:ext cx="3962400" cy="333375"/>
              </a:xfrm>
              <a:prstGeom prst="rect">
                <a:avLst/>
              </a:prstGeom>
              <a:noFill/>
              <a:ln>
                <a:noFill/>
              </a:ln>
            </p:spPr>
            <p:txBody>
              <a:bodyPr wrap="none" lIns="0" tIns="25800" rIns="0" bIns="0" anchor="t" anchorCtr="0">
                <a:noAutofit/>
              </a:bodyPr>
              <a:lstStyle/>
              <a:p>
                <a:pPr algn="ctr"/>
                <a:r>
                  <a:rPr lang="en-US" sz="1880" dirty="0">
                    <a:solidFill>
                      <a:srgbClr val="243447"/>
                    </a:solidFill>
                    <a:latin typeface="Consolas"/>
                    <a:ea typeface="Consolas"/>
                    <a:cs typeface="Consolas"/>
                  </a:rPr>
                  <a:t>7 6 5 4 3 2 1</a:t>
                </a:r>
              </a:p>
            </p:txBody>
          </p:sp>
        </p:grpSp>
        <p:grpSp>
          <p:nvGrpSpPr>
            <p:cNvPr id="42" name="Group 42"/>
            <p:cNvGrpSpPr/>
            <p:nvPr/>
          </p:nvGrpSpPr>
          <p:grpSpPr>
            <a:xfrm>
              <a:off x="6619875" y="4076700"/>
              <a:ext cx="4381500" cy="390525"/>
              <a:chOff x="6619875" y="4076700"/>
              <a:chExt cx="4381500" cy="390525"/>
            </a:xfrm>
          </p:grpSpPr>
          <p:sp>
            <p:nvSpPr>
              <p:cNvPr id="40" name="Rectangle 40"/>
              <p:cNvSpPr/>
              <p:nvPr/>
            </p:nvSpPr>
            <p:spPr>
              <a:xfrm>
                <a:off x="6619875" y="4076700"/>
                <a:ext cx="4381500" cy="390525"/>
              </a:xfrm>
              <a:prstGeom prst="rect">
                <a:avLst/>
              </a:prstGeom>
              <a:solidFill>
                <a:srgbClr val="F4F7FB"/>
              </a:solidFill>
              <a:ln w="9525">
                <a:solidFill>
                  <a:srgbClr val="B8C8D9"/>
                </a:solidFill>
              </a:ln>
            </p:spPr>
          </p:sp>
          <p:sp>
            <p:nvSpPr>
              <p:cNvPr id="41" name="TextBox 41"/>
              <p:cNvSpPr/>
              <p:nvPr/>
            </p:nvSpPr>
            <p:spPr>
              <a:xfrm>
                <a:off x="6638925" y="4105275"/>
                <a:ext cx="4343400" cy="333375"/>
              </a:xfrm>
              <a:prstGeom prst="rect">
                <a:avLst/>
              </a:prstGeom>
              <a:noFill/>
              <a:ln>
                <a:noFill/>
              </a:ln>
            </p:spPr>
            <p:txBody>
              <a:bodyPr wrap="none" lIns="0" tIns="25800" rIns="0" bIns="0" anchor="t" anchorCtr="0">
                <a:noAutofit/>
              </a:bodyPr>
              <a:lstStyle/>
              <a:p>
                <a:pPr algn="ctr"/>
                <a:r>
                  <a:rPr lang="zh-CN" sz="1880" dirty="0">
                    <a:solidFill>
                      <a:srgbClr val="243447"/>
                    </a:solidFill>
                    <a:latin typeface="Consolas"/>
                    <a:ea typeface="Microsoft YaHei"/>
                    <a:cs typeface="Consolas"/>
                  </a:rPr>
                  <a:t>第1张彩票上的7个号码</a:t>
                </a:r>
              </a:p>
            </p:txBody>
          </p:sp>
        </p:grpSp>
        <p:grpSp>
          <p:nvGrpSpPr>
            <p:cNvPr id="45" name="Group 45"/>
            <p:cNvGrpSpPr/>
            <p:nvPr/>
          </p:nvGrpSpPr>
          <p:grpSpPr>
            <a:xfrm>
              <a:off x="1143000" y="4467225"/>
              <a:ext cx="1476375" cy="390525"/>
              <a:chOff x="1143000" y="4467225"/>
              <a:chExt cx="1476375" cy="390525"/>
            </a:xfrm>
          </p:grpSpPr>
          <p:sp>
            <p:nvSpPr>
              <p:cNvPr id="43" name="Rectangle 43"/>
              <p:cNvSpPr/>
              <p:nvPr/>
            </p:nvSpPr>
            <p:spPr>
              <a:xfrm>
                <a:off x="1143000" y="4467225"/>
                <a:ext cx="1476375" cy="390525"/>
              </a:xfrm>
              <a:prstGeom prst="rect">
                <a:avLst/>
              </a:prstGeom>
              <a:solidFill>
                <a:srgbClr val="FFFFFF"/>
              </a:solidFill>
              <a:ln w="9525">
                <a:solidFill>
                  <a:srgbClr val="B8C8D9"/>
                </a:solidFill>
              </a:ln>
            </p:spPr>
          </p:sp>
          <p:sp>
            <p:nvSpPr>
              <p:cNvPr id="44" name="TextBox 44"/>
              <p:cNvSpPr/>
              <p:nvPr/>
            </p:nvSpPr>
            <p:spPr>
              <a:xfrm>
                <a:off x="1162050" y="4495800"/>
                <a:ext cx="1438275" cy="333375"/>
              </a:xfrm>
              <a:prstGeom prst="rect">
                <a:avLst/>
              </a:prstGeom>
              <a:noFill/>
              <a:ln>
                <a:noFill/>
              </a:ln>
            </p:spPr>
            <p:txBody>
              <a:bodyPr wrap="none" lIns="0" tIns="25800" rIns="0" bIns="0" anchor="t" anchorCtr="0">
                <a:noAutofit/>
              </a:bodyPr>
              <a:lstStyle/>
              <a:p>
                <a:pPr algn="ctr"/>
                <a:r>
                  <a:rPr lang="zh-CN" sz="1880" dirty="0">
                    <a:solidFill>
                      <a:srgbClr val="243447"/>
                    </a:solidFill>
                    <a:latin typeface="Consolas"/>
                    <a:ea typeface="Microsoft YaHei"/>
                    <a:cs typeface="Consolas"/>
                  </a:rPr>
                  <a:t>第4行</a:t>
                </a:r>
              </a:p>
            </p:txBody>
          </p:sp>
        </p:grpSp>
        <p:grpSp>
          <p:nvGrpSpPr>
            <p:cNvPr id="48" name="Group 48"/>
            <p:cNvGrpSpPr/>
            <p:nvPr/>
          </p:nvGrpSpPr>
          <p:grpSpPr>
            <a:xfrm>
              <a:off x="2619375" y="4467225"/>
              <a:ext cx="4000500" cy="390525"/>
              <a:chOff x="2619375" y="4467225"/>
              <a:chExt cx="4000500" cy="390525"/>
            </a:xfrm>
          </p:grpSpPr>
          <p:sp>
            <p:nvSpPr>
              <p:cNvPr id="46" name="Rectangle 46"/>
              <p:cNvSpPr/>
              <p:nvPr/>
            </p:nvSpPr>
            <p:spPr>
              <a:xfrm>
                <a:off x="2619375" y="4467225"/>
                <a:ext cx="4000500" cy="390525"/>
              </a:xfrm>
              <a:prstGeom prst="rect">
                <a:avLst/>
              </a:prstGeom>
              <a:solidFill>
                <a:srgbClr val="FFFFFF"/>
              </a:solidFill>
              <a:ln w="9525">
                <a:solidFill>
                  <a:srgbClr val="B8C8D9"/>
                </a:solidFill>
              </a:ln>
            </p:spPr>
          </p:sp>
          <p:sp>
            <p:nvSpPr>
              <p:cNvPr id="47" name="TextBox 47"/>
              <p:cNvSpPr/>
              <p:nvPr/>
            </p:nvSpPr>
            <p:spPr>
              <a:xfrm>
                <a:off x="2638425" y="4495800"/>
                <a:ext cx="3962400" cy="333375"/>
              </a:xfrm>
              <a:prstGeom prst="rect">
                <a:avLst/>
              </a:prstGeom>
              <a:noFill/>
              <a:ln>
                <a:noFill/>
              </a:ln>
            </p:spPr>
            <p:txBody>
              <a:bodyPr wrap="none" lIns="0" tIns="25800" rIns="0" bIns="0" anchor="t" anchorCtr="0">
                <a:noAutofit/>
              </a:bodyPr>
              <a:lstStyle/>
              <a:p>
                <a:pPr algn="ctr"/>
                <a:r>
                  <a:rPr lang="en-US" sz="1880" dirty="0">
                    <a:solidFill>
                      <a:srgbClr val="243447"/>
                    </a:solidFill>
                    <a:latin typeface="Consolas"/>
                    <a:ea typeface="Consolas"/>
                    <a:cs typeface="Consolas"/>
                  </a:rPr>
                  <a:t>1 2 8 9 10 11 12</a:t>
                </a:r>
              </a:p>
            </p:txBody>
          </p:sp>
        </p:grpSp>
        <p:grpSp>
          <p:nvGrpSpPr>
            <p:cNvPr id="51" name="Group 51"/>
            <p:cNvGrpSpPr/>
            <p:nvPr/>
          </p:nvGrpSpPr>
          <p:grpSpPr>
            <a:xfrm>
              <a:off x="6619875" y="4467225"/>
              <a:ext cx="4381500" cy="390525"/>
              <a:chOff x="6619875" y="4467225"/>
              <a:chExt cx="4381500" cy="390525"/>
            </a:xfrm>
          </p:grpSpPr>
          <p:sp>
            <p:nvSpPr>
              <p:cNvPr id="49" name="Rectangle 49"/>
              <p:cNvSpPr/>
              <p:nvPr/>
            </p:nvSpPr>
            <p:spPr>
              <a:xfrm>
                <a:off x="6619875" y="4467225"/>
                <a:ext cx="4381500" cy="390525"/>
              </a:xfrm>
              <a:prstGeom prst="rect">
                <a:avLst/>
              </a:prstGeom>
              <a:solidFill>
                <a:srgbClr val="FFFFFF"/>
              </a:solidFill>
              <a:ln w="9525">
                <a:solidFill>
                  <a:srgbClr val="B8C8D9"/>
                </a:solidFill>
              </a:ln>
            </p:spPr>
          </p:sp>
          <p:sp>
            <p:nvSpPr>
              <p:cNvPr id="50" name="TextBox 50"/>
              <p:cNvSpPr/>
              <p:nvPr/>
            </p:nvSpPr>
            <p:spPr>
              <a:xfrm>
                <a:off x="6638925" y="4495800"/>
                <a:ext cx="4343400" cy="333375"/>
              </a:xfrm>
              <a:prstGeom prst="rect">
                <a:avLst/>
              </a:prstGeom>
              <a:noFill/>
              <a:ln>
                <a:noFill/>
              </a:ln>
            </p:spPr>
            <p:txBody>
              <a:bodyPr wrap="none" lIns="0" tIns="25800" rIns="0" bIns="0" anchor="t" anchorCtr="0">
                <a:noAutofit/>
              </a:bodyPr>
              <a:lstStyle/>
              <a:p>
                <a:pPr algn="ctr"/>
                <a:r>
                  <a:rPr lang="zh-CN" sz="1880" dirty="0">
                    <a:solidFill>
                      <a:srgbClr val="243447"/>
                    </a:solidFill>
                    <a:latin typeface="Consolas"/>
                    <a:ea typeface="Microsoft YaHei"/>
                    <a:cs typeface="Consolas"/>
                  </a:rPr>
                  <a:t>第2张彩票上的7个号码</a:t>
                </a:r>
              </a:p>
            </p:txBody>
          </p:sp>
        </p:grpSp>
        <p:grpSp>
          <p:nvGrpSpPr>
            <p:cNvPr id="54" name="Group 54"/>
            <p:cNvGrpSpPr/>
            <p:nvPr/>
          </p:nvGrpSpPr>
          <p:grpSpPr>
            <a:xfrm>
              <a:off x="1143000" y="4857750"/>
              <a:ext cx="1476375" cy="390525"/>
              <a:chOff x="1143000" y="4857750"/>
              <a:chExt cx="1476375" cy="390525"/>
            </a:xfrm>
          </p:grpSpPr>
          <p:sp>
            <p:nvSpPr>
              <p:cNvPr id="52" name="Rectangle 52"/>
              <p:cNvSpPr/>
              <p:nvPr/>
            </p:nvSpPr>
            <p:spPr>
              <a:xfrm>
                <a:off x="1143000" y="4857750"/>
                <a:ext cx="1476375" cy="390525"/>
              </a:xfrm>
              <a:prstGeom prst="rect">
                <a:avLst/>
              </a:prstGeom>
              <a:solidFill>
                <a:srgbClr val="F4F7FB"/>
              </a:solidFill>
              <a:ln w="9525">
                <a:solidFill>
                  <a:srgbClr val="B8C8D9"/>
                </a:solidFill>
              </a:ln>
            </p:spPr>
          </p:sp>
          <p:sp>
            <p:nvSpPr>
              <p:cNvPr id="53" name="TextBox 53"/>
              <p:cNvSpPr/>
              <p:nvPr/>
            </p:nvSpPr>
            <p:spPr>
              <a:xfrm>
                <a:off x="1162050" y="4886325"/>
                <a:ext cx="1438275" cy="333375"/>
              </a:xfrm>
              <a:prstGeom prst="rect">
                <a:avLst/>
              </a:prstGeom>
              <a:noFill/>
              <a:ln>
                <a:noFill/>
              </a:ln>
            </p:spPr>
            <p:txBody>
              <a:bodyPr wrap="none" lIns="0" tIns="25800" rIns="0" bIns="0" anchor="t" anchorCtr="0">
                <a:noAutofit/>
              </a:bodyPr>
              <a:lstStyle/>
              <a:p>
                <a:pPr algn="ctr"/>
                <a:r>
                  <a:rPr lang="zh-CN" sz="1880" dirty="0">
                    <a:solidFill>
                      <a:srgbClr val="243447"/>
                    </a:solidFill>
                    <a:latin typeface="Consolas"/>
                    <a:ea typeface="Microsoft YaHei"/>
                    <a:cs typeface="Consolas"/>
                  </a:rPr>
                  <a:t>第5行</a:t>
                </a:r>
              </a:p>
            </p:txBody>
          </p:sp>
        </p:grpSp>
        <p:grpSp>
          <p:nvGrpSpPr>
            <p:cNvPr id="57" name="Group 57"/>
            <p:cNvGrpSpPr/>
            <p:nvPr/>
          </p:nvGrpSpPr>
          <p:grpSpPr>
            <a:xfrm>
              <a:off x="2619375" y="4857750"/>
              <a:ext cx="4000500" cy="390525"/>
              <a:chOff x="2619375" y="4857750"/>
              <a:chExt cx="4000500" cy="390525"/>
            </a:xfrm>
          </p:grpSpPr>
          <p:sp>
            <p:nvSpPr>
              <p:cNvPr id="55" name="Rectangle 55"/>
              <p:cNvSpPr/>
              <p:nvPr/>
            </p:nvSpPr>
            <p:spPr>
              <a:xfrm>
                <a:off x="2619375" y="4857750"/>
                <a:ext cx="4000500" cy="390525"/>
              </a:xfrm>
              <a:prstGeom prst="rect">
                <a:avLst/>
              </a:prstGeom>
              <a:solidFill>
                <a:srgbClr val="F4F7FB"/>
              </a:solidFill>
              <a:ln w="9525">
                <a:solidFill>
                  <a:srgbClr val="B8C8D9"/>
                </a:solidFill>
              </a:ln>
            </p:spPr>
          </p:sp>
          <p:sp>
            <p:nvSpPr>
              <p:cNvPr id="56" name="TextBox 56"/>
              <p:cNvSpPr/>
              <p:nvPr/>
            </p:nvSpPr>
            <p:spPr>
              <a:xfrm>
                <a:off x="2638425" y="4886325"/>
                <a:ext cx="3962400" cy="333375"/>
              </a:xfrm>
              <a:prstGeom prst="rect">
                <a:avLst/>
              </a:prstGeom>
              <a:noFill/>
              <a:ln>
                <a:noFill/>
              </a:ln>
            </p:spPr>
            <p:txBody>
              <a:bodyPr wrap="none" lIns="0" tIns="25800" rIns="0" bIns="0" anchor="t" anchorCtr="0">
                <a:noAutofit/>
              </a:bodyPr>
              <a:lstStyle/>
              <a:p>
                <a:pPr algn="ctr"/>
                <a:r>
                  <a:rPr lang="en-US" sz="1880" dirty="0">
                    <a:solidFill>
                      <a:srgbClr val="243447"/>
                    </a:solidFill>
                    <a:latin typeface="Consolas"/>
                    <a:ea typeface="Consolas"/>
                    <a:cs typeface="Consolas"/>
                  </a:rPr>
                  <a:t>8 9 10 11 12 13 14</a:t>
                </a:r>
              </a:p>
            </p:txBody>
          </p:sp>
        </p:grpSp>
        <p:grpSp>
          <p:nvGrpSpPr>
            <p:cNvPr id="60" name="Group 60"/>
            <p:cNvGrpSpPr/>
            <p:nvPr/>
          </p:nvGrpSpPr>
          <p:grpSpPr>
            <a:xfrm>
              <a:off x="6619875" y="4857750"/>
              <a:ext cx="4381500" cy="390525"/>
              <a:chOff x="6619875" y="4857750"/>
              <a:chExt cx="4381500" cy="390525"/>
            </a:xfrm>
          </p:grpSpPr>
          <p:sp>
            <p:nvSpPr>
              <p:cNvPr id="58" name="Rectangle 58"/>
              <p:cNvSpPr/>
              <p:nvPr/>
            </p:nvSpPr>
            <p:spPr>
              <a:xfrm>
                <a:off x="6619875" y="4857750"/>
                <a:ext cx="4381500" cy="390525"/>
              </a:xfrm>
              <a:prstGeom prst="rect">
                <a:avLst/>
              </a:prstGeom>
              <a:solidFill>
                <a:srgbClr val="F4F7FB"/>
              </a:solidFill>
              <a:ln w="9525">
                <a:solidFill>
                  <a:srgbClr val="B8C8D9"/>
                </a:solidFill>
              </a:ln>
            </p:spPr>
          </p:sp>
          <p:sp>
            <p:nvSpPr>
              <p:cNvPr id="59" name="TextBox 59"/>
              <p:cNvSpPr/>
              <p:nvPr/>
            </p:nvSpPr>
            <p:spPr>
              <a:xfrm>
                <a:off x="6638925" y="4886325"/>
                <a:ext cx="4343400" cy="333375"/>
              </a:xfrm>
              <a:prstGeom prst="rect">
                <a:avLst/>
              </a:prstGeom>
              <a:noFill/>
              <a:ln>
                <a:noFill/>
              </a:ln>
            </p:spPr>
            <p:txBody>
              <a:bodyPr wrap="none" lIns="0" tIns="25800" rIns="0" bIns="0" anchor="t" anchorCtr="0">
                <a:noAutofit/>
              </a:bodyPr>
              <a:lstStyle/>
              <a:p>
                <a:pPr algn="ctr"/>
                <a:r>
                  <a:rPr lang="zh-CN" sz="1880" dirty="0">
                    <a:solidFill>
                      <a:srgbClr val="243447"/>
                    </a:solidFill>
                    <a:latin typeface="Consolas"/>
                    <a:ea typeface="Microsoft YaHei"/>
                    <a:cs typeface="Consolas"/>
                  </a:rPr>
                  <a:t>第3张彩票上的7个号码</a:t>
                </a:r>
              </a:p>
            </p:txBody>
          </p:sp>
        </p:grpSp>
      </p:grpSp>
      <p:grpSp>
        <p:nvGrpSpPr>
          <p:cNvPr id="63" name="Group 63"/>
          <p:cNvGrpSpPr/>
          <p:nvPr/>
        </p:nvGrpSpPr>
        <p:grpSpPr>
          <a:xfrm>
            <a:off x="990219" y="5409248"/>
            <a:ext cx="8776645" cy="752856"/>
            <a:chOff x="990219" y="5409248"/>
            <a:chExt cx="8776645" cy="752856"/>
          </a:xfrm>
        </p:grpSpPr>
        <p:sp>
          <p:nvSpPr>
            <p:cNvPr id="62" name="TextBox 62"/>
            <p:cNvSpPr/>
            <p:nvPr/>
          </p:nvSpPr>
          <p:spPr>
            <a:xfrm>
              <a:off x="990219" y="5409248"/>
              <a:ext cx="8776645"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3表示“彩票张数”，每张票仍然有7个号码。不要把这两个数量混在一起。</a:t>
              </a:r>
              <a:br/>
              <a:r>
                <a:rPr lang="zh-CN" sz="1950" dirty="0">
                  <a:solidFill>
                    <a:srgbClr val="243447"/>
                  </a:solidFill>
                  <a:latin typeface="Consolas"/>
                  <a:ea typeface="Microsoft YaHei"/>
                  <a:cs typeface="Consolas"/>
                </a:rPr>
                <a:t>中奖号码只公布一组。下面的3张票，都要与第2行的同一组号码核对。</a:t>
              </a:r>
            </a:p>
          </p:txBody>
        </p:sp>
      </p:grpSp>
      <p:sp>
        <p:nvSpPr>
          <p:cNvPr id="83" name="Line 8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84" name="Line 84"/>
          <p:cNvSpPr/>
          <p:nvPr/>
        </p:nvSpPr>
        <p:spPr>
          <a:xfrm>
            <a:off x="838200" y="276434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3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193792" cy="1062799"/>
            <a:chOff x="826008" y="814388"/>
            <a:chExt cx="5193792"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彩票摇奖：解释样例</a:t>
              </a:r>
            </a:p>
          </p:txBody>
        </p:sp>
        <p:sp>
          <p:nvSpPr>
            <p:cNvPr id="3" name="TextBox 3"/>
            <p:cNvSpPr txBox="1"/>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为什么这组输入会得到七个输出数？</a:t>
              </a:r>
            </a:p>
          </p:txBody>
        </p:sp>
      </p:grpSp>
      <p:grpSp>
        <p:nvGrpSpPr>
          <p:cNvPr id="6" name="Group 6"/>
          <p:cNvGrpSpPr/>
          <p:nvPr/>
        </p:nvGrpSpPr>
        <p:grpSpPr>
          <a:xfrm>
            <a:off x="990219" y="2056448"/>
            <a:ext cx="7916930" cy="381381"/>
            <a:chOff x="990219" y="2056448"/>
            <a:chExt cx="7916930" cy="381381"/>
          </a:xfrm>
        </p:grpSpPr>
        <p:sp>
          <p:nvSpPr>
            <p:cNvPr id="5" name="TextBox 5"/>
            <p:cNvSpPr/>
            <p:nvPr/>
          </p:nvSpPr>
          <p:spPr>
            <a:xfrm>
              <a:off x="990219" y="2056448"/>
              <a:ext cx="791693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中奖号码是1、2、3、4、5、6、7。逐张核对，再按奖项统计张数。</a:t>
              </a:r>
            </a:p>
          </p:txBody>
        </p:sp>
      </p:grpSp>
      <p:grpSp>
        <p:nvGrpSpPr>
          <p:cNvPr id="55" name="Group 55"/>
          <p:cNvGrpSpPr/>
          <p:nvPr/>
        </p:nvGrpSpPr>
        <p:grpSpPr>
          <a:xfrm>
            <a:off x="1000125" y="2914650"/>
            <a:ext cx="10191750" cy="2133600"/>
            <a:chOff x="1000125" y="2914650"/>
            <a:chExt cx="10191750" cy="2133600"/>
          </a:xfrm>
        </p:grpSpPr>
        <p:grpSp>
          <p:nvGrpSpPr>
            <p:cNvPr id="9" name="Group 9"/>
            <p:cNvGrpSpPr/>
            <p:nvPr/>
          </p:nvGrpSpPr>
          <p:grpSpPr>
            <a:xfrm>
              <a:off x="1000125" y="2914650"/>
              <a:ext cx="1333500" cy="533400"/>
              <a:chOff x="1000125" y="2914650"/>
              <a:chExt cx="1333500" cy="533400"/>
            </a:xfrm>
          </p:grpSpPr>
          <p:sp>
            <p:nvSpPr>
              <p:cNvPr id="7" name="Rectangle 7"/>
              <p:cNvSpPr/>
              <p:nvPr/>
            </p:nvSpPr>
            <p:spPr>
              <a:xfrm>
                <a:off x="1000125" y="2914650"/>
                <a:ext cx="1333500" cy="533400"/>
              </a:xfrm>
              <a:prstGeom prst="rect">
                <a:avLst/>
              </a:prstGeom>
              <a:solidFill>
                <a:srgbClr val="244D87"/>
              </a:solidFill>
              <a:ln w="9525">
                <a:solidFill>
                  <a:srgbClr val="B8C8D9"/>
                </a:solidFill>
              </a:ln>
            </p:spPr>
          </p:sp>
          <p:sp>
            <p:nvSpPr>
              <p:cNvPr id="8" name="TextBox 8"/>
              <p:cNvSpPr/>
              <p:nvPr/>
            </p:nvSpPr>
            <p:spPr>
              <a:xfrm>
                <a:off x="1019175" y="2943225"/>
                <a:ext cx="1295400" cy="476250"/>
              </a:xfrm>
              <a:prstGeom prst="rect">
                <a:avLst/>
              </a:prstGeom>
              <a:noFill/>
              <a:ln>
                <a:noFill/>
              </a:ln>
            </p:spPr>
            <p:txBody>
              <a:bodyPr wrap="none" lIns="0" tIns="103251" rIns="0" bIns="0" anchor="t" anchorCtr="0">
                <a:noAutofit/>
              </a:bodyPr>
              <a:lstStyle/>
              <a:p>
                <a:pPr algn="ctr"/>
                <a:r>
                  <a:rPr lang="zh-CN" sz="1800" b="1" dirty="0">
                    <a:solidFill>
                      <a:srgbClr val="FFFFFF"/>
                    </a:solidFill>
                    <a:latin typeface="Consolas"/>
                    <a:ea typeface="Microsoft YaHei"/>
                    <a:cs typeface="Consolas"/>
                  </a:rPr>
                  <a:t>彩票</a:t>
                </a:r>
              </a:p>
            </p:txBody>
          </p:sp>
        </p:grpSp>
        <p:grpSp>
          <p:nvGrpSpPr>
            <p:cNvPr id="12" name="Group 12"/>
            <p:cNvGrpSpPr/>
            <p:nvPr/>
          </p:nvGrpSpPr>
          <p:grpSpPr>
            <a:xfrm>
              <a:off x="2333625" y="2914650"/>
              <a:ext cx="3619500" cy="533400"/>
              <a:chOff x="2333625" y="2914650"/>
              <a:chExt cx="3619500" cy="533400"/>
            </a:xfrm>
          </p:grpSpPr>
          <p:sp>
            <p:nvSpPr>
              <p:cNvPr id="10" name="Rectangle 10"/>
              <p:cNvSpPr/>
              <p:nvPr/>
            </p:nvSpPr>
            <p:spPr>
              <a:xfrm>
                <a:off x="2333625" y="2914650"/>
                <a:ext cx="3619500" cy="533400"/>
              </a:xfrm>
              <a:prstGeom prst="rect">
                <a:avLst/>
              </a:prstGeom>
              <a:solidFill>
                <a:srgbClr val="244D87"/>
              </a:solidFill>
              <a:ln w="9525">
                <a:solidFill>
                  <a:srgbClr val="B8C8D9"/>
                </a:solidFill>
              </a:ln>
            </p:spPr>
          </p:sp>
          <p:sp>
            <p:nvSpPr>
              <p:cNvPr id="11" name="TextBox 11"/>
              <p:cNvSpPr/>
              <p:nvPr/>
            </p:nvSpPr>
            <p:spPr>
              <a:xfrm>
                <a:off x="2352675" y="2943225"/>
                <a:ext cx="3581400" cy="476250"/>
              </a:xfrm>
              <a:prstGeom prst="rect">
                <a:avLst/>
              </a:prstGeom>
              <a:noFill/>
              <a:ln>
                <a:noFill/>
              </a:ln>
            </p:spPr>
            <p:txBody>
              <a:bodyPr wrap="none" lIns="0" tIns="103251" rIns="0" bIns="0" anchor="t" anchorCtr="0">
                <a:noAutofit/>
              </a:bodyPr>
              <a:lstStyle/>
              <a:p>
                <a:pPr algn="ctr"/>
                <a:r>
                  <a:rPr lang="zh-CN" sz="1800" b="1" dirty="0">
                    <a:solidFill>
                      <a:srgbClr val="FFFFFF"/>
                    </a:solidFill>
                    <a:latin typeface="Consolas"/>
                    <a:ea typeface="Microsoft YaHei"/>
                    <a:cs typeface="Consolas"/>
                  </a:rPr>
                  <a:t>票上的7个号码</a:t>
                </a:r>
              </a:p>
            </p:txBody>
          </p:sp>
        </p:grpSp>
        <p:grpSp>
          <p:nvGrpSpPr>
            <p:cNvPr id="15" name="Group 15"/>
            <p:cNvGrpSpPr/>
            <p:nvPr/>
          </p:nvGrpSpPr>
          <p:grpSpPr>
            <a:xfrm>
              <a:off x="5953125" y="2914650"/>
              <a:ext cx="2714625" cy="533400"/>
              <a:chOff x="5953125" y="2914650"/>
              <a:chExt cx="2714625" cy="533400"/>
            </a:xfrm>
          </p:grpSpPr>
          <p:sp>
            <p:nvSpPr>
              <p:cNvPr id="13" name="Rectangle 13"/>
              <p:cNvSpPr/>
              <p:nvPr/>
            </p:nvSpPr>
            <p:spPr>
              <a:xfrm>
                <a:off x="5953125" y="2914650"/>
                <a:ext cx="2714625" cy="533400"/>
              </a:xfrm>
              <a:prstGeom prst="rect">
                <a:avLst/>
              </a:prstGeom>
              <a:solidFill>
                <a:srgbClr val="244D87"/>
              </a:solidFill>
              <a:ln w="9525">
                <a:solidFill>
                  <a:srgbClr val="B8C8D9"/>
                </a:solidFill>
              </a:ln>
            </p:spPr>
          </p:sp>
          <p:sp>
            <p:nvSpPr>
              <p:cNvPr id="14" name="TextBox 14"/>
              <p:cNvSpPr/>
              <p:nvPr/>
            </p:nvSpPr>
            <p:spPr>
              <a:xfrm>
                <a:off x="5972175" y="2943225"/>
                <a:ext cx="2676525" cy="476250"/>
              </a:xfrm>
              <a:prstGeom prst="rect">
                <a:avLst/>
              </a:prstGeom>
              <a:noFill/>
              <a:ln>
                <a:noFill/>
              </a:ln>
            </p:spPr>
            <p:txBody>
              <a:bodyPr wrap="none" lIns="0" tIns="103251" rIns="0" bIns="0" anchor="t" anchorCtr="0">
                <a:noAutofit/>
              </a:bodyPr>
              <a:lstStyle/>
              <a:p>
                <a:pPr algn="ctr"/>
                <a:r>
                  <a:rPr lang="zh-CN" sz="1800" b="1" dirty="0">
                    <a:solidFill>
                      <a:srgbClr val="FFFFFF"/>
                    </a:solidFill>
                    <a:latin typeface="Consolas"/>
                    <a:ea typeface="Microsoft YaHei"/>
                    <a:cs typeface="Consolas"/>
                  </a:rPr>
                  <a:t>命中的号码</a:t>
                </a:r>
              </a:p>
            </p:txBody>
          </p:sp>
        </p:grpSp>
        <p:grpSp>
          <p:nvGrpSpPr>
            <p:cNvPr id="18" name="Group 18"/>
            <p:cNvGrpSpPr/>
            <p:nvPr/>
          </p:nvGrpSpPr>
          <p:grpSpPr>
            <a:xfrm>
              <a:off x="8667750" y="2914650"/>
              <a:ext cx="2524125" cy="533400"/>
              <a:chOff x="8667750" y="2914650"/>
              <a:chExt cx="2524125" cy="533400"/>
            </a:xfrm>
          </p:grpSpPr>
          <p:sp>
            <p:nvSpPr>
              <p:cNvPr id="16" name="Rectangle 16"/>
              <p:cNvSpPr/>
              <p:nvPr/>
            </p:nvSpPr>
            <p:spPr>
              <a:xfrm>
                <a:off x="8667750" y="2914650"/>
                <a:ext cx="2524125" cy="533400"/>
              </a:xfrm>
              <a:prstGeom prst="rect">
                <a:avLst/>
              </a:prstGeom>
              <a:solidFill>
                <a:srgbClr val="244D87"/>
              </a:solidFill>
              <a:ln w="9525">
                <a:solidFill>
                  <a:srgbClr val="B8C8D9"/>
                </a:solidFill>
              </a:ln>
            </p:spPr>
          </p:sp>
          <p:sp>
            <p:nvSpPr>
              <p:cNvPr id="17" name="TextBox 17"/>
              <p:cNvSpPr/>
              <p:nvPr/>
            </p:nvSpPr>
            <p:spPr>
              <a:xfrm>
                <a:off x="8686800" y="2943225"/>
                <a:ext cx="2486025" cy="476250"/>
              </a:xfrm>
              <a:prstGeom prst="rect">
                <a:avLst/>
              </a:prstGeom>
              <a:noFill/>
              <a:ln>
                <a:noFill/>
              </a:ln>
            </p:spPr>
            <p:txBody>
              <a:bodyPr wrap="none" lIns="0" tIns="103251" rIns="0" bIns="0" anchor="t" anchorCtr="0">
                <a:noAutofit/>
              </a:bodyPr>
              <a:lstStyle/>
              <a:p>
                <a:pPr algn="ctr"/>
                <a:r>
                  <a:rPr lang="zh-CN" sz="1800" b="1" dirty="0">
                    <a:solidFill>
                      <a:srgbClr val="FFFFFF"/>
                    </a:solidFill>
                    <a:latin typeface="Consolas"/>
                    <a:ea typeface="Microsoft YaHei"/>
                    <a:cs typeface="Consolas"/>
                  </a:rPr>
                  <a:t>属于哪个奖项</a:t>
                </a:r>
              </a:p>
            </p:txBody>
          </p:sp>
        </p:grpSp>
        <p:grpSp>
          <p:nvGrpSpPr>
            <p:cNvPr id="21" name="Group 21"/>
            <p:cNvGrpSpPr/>
            <p:nvPr/>
          </p:nvGrpSpPr>
          <p:grpSpPr>
            <a:xfrm>
              <a:off x="1000125" y="3448050"/>
              <a:ext cx="1333500" cy="533400"/>
              <a:chOff x="1000125" y="3448050"/>
              <a:chExt cx="1333500" cy="533400"/>
            </a:xfrm>
          </p:grpSpPr>
          <p:sp>
            <p:nvSpPr>
              <p:cNvPr id="19" name="Rectangle 19"/>
              <p:cNvSpPr/>
              <p:nvPr/>
            </p:nvSpPr>
            <p:spPr>
              <a:xfrm>
                <a:off x="1000125" y="3448050"/>
                <a:ext cx="1333500" cy="533400"/>
              </a:xfrm>
              <a:prstGeom prst="rect">
                <a:avLst/>
              </a:prstGeom>
              <a:solidFill>
                <a:srgbClr val="F4F7FB"/>
              </a:solidFill>
              <a:ln w="9525">
                <a:solidFill>
                  <a:srgbClr val="B8C8D9"/>
                </a:solidFill>
              </a:ln>
            </p:spPr>
          </p:sp>
          <p:sp>
            <p:nvSpPr>
              <p:cNvPr id="20" name="TextBox 20"/>
              <p:cNvSpPr/>
              <p:nvPr/>
            </p:nvSpPr>
            <p:spPr>
              <a:xfrm>
                <a:off x="1019175" y="3476625"/>
                <a:ext cx="1295400" cy="476250"/>
              </a:xfrm>
              <a:prstGeom prst="rect">
                <a:avLst/>
              </a:prstGeom>
              <a:noFill/>
              <a:ln>
                <a:noFill/>
              </a:ln>
            </p:spPr>
            <p:txBody>
              <a:bodyPr wrap="none" lIns="0" tIns="103251" rIns="0" bIns="0" anchor="t" anchorCtr="0">
                <a:noAutofit/>
              </a:bodyPr>
              <a:lstStyle/>
              <a:p>
                <a:pPr algn="ctr"/>
                <a:r>
                  <a:rPr lang="zh-CN" sz="1800" dirty="0">
                    <a:solidFill>
                      <a:srgbClr val="243447"/>
                    </a:solidFill>
                    <a:latin typeface="Consolas"/>
                    <a:ea typeface="Microsoft YaHei"/>
                    <a:cs typeface="Consolas"/>
                  </a:rPr>
                  <a:t>第1张</a:t>
                </a:r>
              </a:p>
            </p:txBody>
          </p:sp>
        </p:grpSp>
        <p:grpSp>
          <p:nvGrpSpPr>
            <p:cNvPr id="24" name="Group 24"/>
            <p:cNvGrpSpPr/>
            <p:nvPr/>
          </p:nvGrpSpPr>
          <p:grpSpPr>
            <a:xfrm>
              <a:off x="2333625" y="3448050"/>
              <a:ext cx="3619500" cy="533400"/>
              <a:chOff x="2333625" y="3448050"/>
              <a:chExt cx="3619500" cy="533400"/>
            </a:xfrm>
          </p:grpSpPr>
          <p:sp>
            <p:nvSpPr>
              <p:cNvPr id="22" name="Rectangle 22"/>
              <p:cNvSpPr/>
              <p:nvPr/>
            </p:nvSpPr>
            <p:spPr>
              <a:xfrm>
                <a:off x="2333625" y="3448050"/>
                <a:ext cx="3619500" cy="533400"/>
              </a:xfrm>
              <a:prstGeom prst="rect">
                <a:avLst/>
              </a:prstGeom>
              <a:solidFill>
                <a:srgbClr val="F4F7FB"/>
              </a:solidFill>
              <a:ln w="9525">
                <a:solidFill>
                  <a:srgbClr val="B8C8D9"/>
                </a:solidFill>
              </a:ln>
            </p:spPr>
          </p:sp>
          <p:sp>
            <p:nvSpPr>
              <p:cNvPr id="23" name="TextBox 23"/>
              <p:cNvSpPr/>
              <p:nvPr/>
            </p:nvSpPr>
            <p:spPr>
              <a:xfrm>
                <a:off x="2352675" y="3476625"/>
                <a:ext cx="3581400" cy="476250"/>
              </a:xfrm>
              <a:prstGeom prst="rect">
                <a:avLst/>
              </a:prstGeom>
              <a:noFill/>
              <a:ln>
                <a:noFill/>
              </a:ln>
            </p:spPr>
            <p:txBody>
              <a:bodyPr wrap="none" lIns="0" tIns="103251" rIns="0" bIns="0" anchor="t" anchorCtr="0">
                <a:noAutofit/>
              </a:bodyPr>
              <a:lstStyle/>
              <a:p>
                <a:pPr algn="ctr"/>
                <a:r>
                  <a:rPr lang="en-US" sz="1800" dirty="0">
                    <a:solidFill>
                      <a:srgbClr val="243447"/>
                    </a:solidFill>
                    <a:latin typeface="Consolas"/>
                    <a:ea typeface="Consolas"/>
                    <a:cs typeface="Consolas"/>
                  </a:rPr>
                  <a:t>7 6 5 4 3 2 1</a:t>
                </a:r>
              </a:p>
            </p:txBody>
          </p:sp>
        </p:grpSp>
        <p:grpSp>
          <p:nvGrpSpPr>
            <p:cNvPr id="27" name="Group 27"/>
            <p:cNvGrpSpPr/>
            <p:nvPr/>
          </p:nvGrpSpPr>
          <p:grpSpPr>
            <a:xfrm>
              <a:off x="5953125" y="3448050"/>
              <a:ext cx="2714625" cy="533400"/>
              <a:chOff x="5953125" y="3448050"/>
              <a:chExt cx="2714625" cy="533400"/>
            </a:xfrm>
          </p:grpSpPr>
          <p:sp>
            <p:nvSpPr>
              <p:cNvPr id="25" name="Rectangle 25"/>
              <p:cNvSpPr/>
              <p:nvPr/>
            </p:nvSpPr>
            <p:spPr>
              <a:xfrm>
                <a:off x="5953125" y="3448050"/>
                <a:ext cx="2714625" cy="533400"/>
              </a:xfrm>
              <a:prstGeom prst="rect">
                <a:avLst/>
              </a:prstGeom>
              <a:solidFill>
                <a:srgbClr val="F4F7FB"/>
              </a:solidFill>
              <a:ln w="9525">
                <a:solidFill>
                  <a:srgbClr val="B8C8D9"/>
                </a:solidFill>
              </a:ln>
            </p:spPr>
          </p:sp>
          <p:sp>
            <p:nvSpPr>
              <p:cNvPr id="26" name="TextBox 26"/>
              <p:cNvSpPr/>
              <p:nvPr/>
            </p:nvSpPr>
            <p:spPr>
              <a:xfrm>
                <a:off x="5972175" y="3476625"/>
                <a:ext cx="2676525" cy="476250"/>
              </a:xfrm>
              <a:prstGeom prst="rect">
                <a:avLst/>
              </a:prstGeom>
              <a:noFill/>
              <a:ln>
                <a:noFill/>
              </a:ln>
            </p:spPr>
            <p:txBody>
              <a:bodyPr wrap="none" lIns="0" tIns="103251" rIns="0" bIns="0" anchor="t" anchorCtr="0">
                <a:noAutofit/>
              </a:bodyPr>
              <a:lstStyle/>
              <a:p>
                <a:pPr algn="ctr"/>
                <a:r>
                  <a:rPr lang="zh-CN" sz="1800" dirty="0">
                    <a:solidFill>
                      <a:srgbClr val="243447"/>
                    </a:solidFill>
                    <a:latin typeface="Consolas"/>
                    <a:ea typeface="Microsoft YaHei"/>
                    <a:cs typeface="Consolas"/>
                  </a:rPr>
                  <a:t>1至7，全都命中</a:t>
                </a:r>
              </a:p>
            </p:txBody>
          </p:sp>
        </p:grpSp>
        <p:grpSp>
          <p:nvGrpSpPr>
            <p:cNvPr id="30" name="Group 30"/>
            <p:cNvGrpSpPr/>
            <p:nvPr/>
          </p:nvGrpSpPr>
          <p:grpSpPr>
            <a:xfrm>
              <a:off x="8667750" y="3448050"/>
              <a:ext cx="2524125" cy="533400"/>
              <a:chOff x="8667750" y="3448050"/>
              <a:chExt cx="2524125" cy="533400"/>
            </a:xfrm>
          </p:grpSpPr>
          <p:sp>
            <p:nvSpPr>
              <p:cNvPr id="28" name="Rectangle 28"/>
              <p:cNvSpPr/>
              <p:nvPr/>
            </p:nvSpPr>
            <p:spPr>
              <a:xfrm>
                <a:off x="8667750" y="3448050"/>
                <a:ext cx="2524125" cy="533400"/>
              </a:xfrm>
              <a:prstGeom prst="rect">
                <a:avLst/>
              </a:prstGeom>
              <a:solidFill>
                <a:srgbClr val="F4F7FB"/>
              </a:solidFill>
              <a:ln w="9525">
                <a:solidFill>
                  <a:srgbClr val="B8C8D9"/>
                </a:solidFill>
              </a:ln>
            </p:spPr>
          </p:sp>
          <p:sp>
            <p:nvSpPr>
              <p:cNvPr id="29" name="TextBox 29"/>
              <p:cNvSpPr/>
              <p:nvPr/>
            </p:nvSpPr>
            <p:spPr>
              <a:xfrm>
                <a:off x="8686800" y="3476625"/>
                <a:ext cx="2486025" cy="476250"/>
              </a:xfrm>
              <a:prstGeom prst="rect">
                <a:avLst/>
              </a:prstGeom>
              <a:noFill/>
              <a:ln>
                <a:noFill/>
              </a:ln>
            </p:spPr>
            <p:txBody>
              <a:bodyPr wrap="none" lIns="0" tIns="103251" rIns="0" bIns="0" anchor="t" anchorCtr="0">
                <a:noAutofit/>
              </a:bodyPr>
              <a:lstStyle/>
              <a:p>
                <a:pPr algn="ctr"/>
                <a:r>
                  <a:rPr lang="zh-CN" sz="1800" dirty="0">
                    <a:solidFill>
                      <a:srgbClr val="243447"/>
                    </a:solidFill>
                    <a:latin typeface="Consolas"/>
                    <a:ea typeface="Microsoft YaHei"/>
                    <a:cs typeface="Consolas"/>
                  </a:rPr>
                  <a:t>特等奖</a:t>
                </a:r>
              </a:p>
            </p:txBody>
          </p:sp>
        </p:grpSp>
        <p:grpSp>
          <p:nvGrpSpPr>
            <p:cNvPr id="33" name="Group 33"/>
            <p:cNvGrpSpPr/>
            <p:nvPr/>
          </p:nvGrpSpPr>
          <p:grpSpPr>
            <a:xfrm>
              <a:off x="1000125" y="3981450"/>
              <a:ext cx="1333500" cy="533400"/>
              <a:chOff x="1000125" y="3981450"/>
              <a:chExt cx="1333500" cy="533400"/>
            </a:xfrm>
          </p:grpSpPr>
          <p:sp>
            <p:nvSpPr>
              <p:cNvPr id="31" name="Rectangle 31"/>
              <p:cNvSpPr/>
              <p:nvPr/>
            </p:nvSpPr>
            <p:spPr>
              <a:xfrm>
                <a:off x="1000125" y="3981450"/>
                <a:ext cx="1333500" cy="533400"/>
              </a:xfrm>
              <a:prstGeom prst="rect">
                <a:avLst/>
              </a:prstGeom>
              <a:solidFill>
                <a:srgbClr val="FFFFFF"/>
              </a:solidFill>
              <a:ln w="9525">
                <a:solidFill>
                  <a:srgbClr val="B8C8D9"/>
                </a:solidFill>
              </a:ln>
            </p:spPr>
          </p:sp>
          <p:sp>
            <p:nvSpPr>
              <p:cNvPr id="32" name="TextBox 32"/>
              <p:cNvSpPr/>
              <p:nvPr/>
            </p:nvSpPr>
            <p:spPr>
              <a:xfrm>
                <a:off x="1019175" y="4010025"/>
                <a:ext cx="1295400" cy="476250"/>
              </a:xfrm>
              <a:prstGeom prst="rect">
                <a:avLst/>
              </a:prstGeom>
              <a:noFill/>
              <a:ln>
                <a:noFill/>
              </a:ln>
            </p:spPr>
            <p:txBody>
              <a:bodyPr wrap="none" lIns="0" tIns="103251" rIns="0" bIns="0" anchor="t" anchorCtr="0">
                <a:noAutofit/>
              </a:bodyPr>
              <a:lstStyle/>
              <a:p>
                <a:pPr algn="ctr"/>
                <a:r>
                  <a:rPr lang="zh-CN" sz="1800" dirty="0">
                    <a:solidFill>
                      <a:srgbClr val="243447"/>
                    </a:solidFill>
                    <a:latin typeface="Consolas"/>
                    <a:ea typeface="Microsoft YaHei"/>
                    <a:cs typeface="Consolas"/>
                  </a:rPr>
                  <a:t>第2张</a:t>
                </a:r>
              </a:p>
            </p:txBody>
          </p:sp>
        </p:grpSp>
        <p:grpSp>
          <p:nvGrpSpPr>
            <p:cNvPr id="36" name="Group 36"/>
            <p:cNvGrpSpPr/>
            <p:nvPr/>
          </p:nvGrpSpPr>
          <p:grpSpPr>
            <a:xfrm>
              <a:off x="2333625" y="3981450"/>
              <a:ext cx="3619500" cy="533400"/>
              <a:chOff x="2333625" y="3981450"/>
              <a:chExt cx="3619500" cy="533400"/>
            </a:xfrm>
          </p:grpSpPr>
          <p:sp>
            <p:nvSpPr>
              <p:cNvPr id="34" name="Rectangle 34"/>
              <p:cNvSpPr/>
              <p:nvPr/>
            </p:nvSpPr>
            <p:spPr>
              <a:xfrm>
                <a:off x="2333625" y="3981450"/>
                <a:ext cx="3619500" cy="533400"/>
              </a:xfrm>
              <a:prstGeom prst="rect">
                <a:avLst/>
              </a:prstGeom>
              <a:solidFill>
                <a:srgbClr val="FFFFFF"/>
              </a:solidFill>
              <a:ln w="9525">
                <a:solidFill>
                  <a:srgbClr val="B8C8D9"/>
                </a:solidFill>
              </a:ln>
            </p:spPr>
          </p:sp>
          <p:sp>
            <p:nvSpPr>
              <p:cNvPr id="35" name="TextBox 35"/>
              <p:cNvSpPr/>
              <p:nvPr/>
            </p:nvSpPr>
            <p:spPr>
              <a:xfrm>
                <a:off x="2352675" y="4010025"/>
                <a:ext cx="3581400" cy="476250"/>
              </a:xfrm>
              <a:prstGeom prst="rect">
                <a:avLst/>
              </a:prstGeom>
              <a:noFill/>
              <a:ln>
                <a:noFill/>
              </a:ln>
            </p:spPr>
            <p:txBody>
              <a:bodyPr wrap="none" lIns="0" tIns="103251" rIns="0" bIns="0" anchor="t" anchorCtr="0">
                <a:noAutofit/>
              </a:bodyPr>
              <a:lstStyle/>
              <a:p>
                <a:pPr algn="ctr"/>
                <a:r>
                  <a:rPr lang="en-US" sz="1800" dirty="0">
                    <a:solidFill>
                      <a:srgbClr val="243447"/>
                    </a:solidFill>
                    <a:latin typeface="Consolas"/>
                    <a:ea typeface="Consolas"/>
                    <a:cs typeface="Consolas"/>
                  </a:rPr>
                  <a:t>1 2 8 9 10 11 12</a:t>
                </a:r>
              </a:p>
            </p:txBody>
          </p:sp>
        </p:grpSp>
        <p:grpSp>
          <p:nvGrpSpPr>
            <p:cNvPr id="39" name="Group 39"/>
            <p:cNvGrpSpPr/>
            <p:nvPr/>
          </p:nvGrpSpPr>
          <p:grpSpPr>
            <a:xfrm>
              <a:off x="5953125" y="3981450"/>
              <a:ext cx="2714625" cy="533400"/>
              <a:chOff x="5953125" y="3981450"/>
              <a:chExt cx="2714625" cy="533400"/>
            </a:xfrm>
          </p:grpSpPr>
          <p:sp>
            <p:nvSpPr>
              <p:cNvPr id="37" name="Rectangle 37"/>
              <p:cNvSpPr/>
              <p:nvPr/>
            </p:nvSpPr>
            <p:spPr>
              <a:xfrm>
                <a:off x="5953125" y="3981450"/>
                <a:ext cx="2714625" cy="533400"/>
              </a:xfrm>
              <a:prstGeom prst="rect">
                <a:avLst/>
              </a:prstGeom>
              <a:solidFill>
                <a:srgbClr val="FFFFFF"/>
              </a:solidFill>
              <a:ln w="9525">
                <a:solidFill>
                  <a:srgbClr val="B8C8D9"/>
                </a:solidFill>
              </a:ln>
            </p:spPr>
          </p:sp>
          <p:sp>
            <p:nvSpPr>
              <p:cNvPr id="38" name="TextBox 38"/>
              <p:cNvSpPr/>
              <p:nvPr/>
            </p:nvSpPr>
            <p:spPr>
              <a:xfrm>
                <a:off x="5972175" y="4010025"/>
                <a:ext cx="2676525" cy="476250"/>
              </a:xfrm>
              <a:prstGeom prst="rect">
                <a:avLst/>
              </a:prstGeom>
              <a:noFill/>
              <a:ln>
                <a:noFill/>
              </a:ln>
            </p:spPr>
            <p:txBody>
              <a:bodyPr wrap="none" lIns="0" tIns="103251" rIns="0" bIns="0" anchor="t" anchorCtr="0">
                <a:noAutofit/>
              </a:bodyPr>
              <a:lstStyle/>
              <a:p>
                <a:pPr algn="ctr"/>
                <a:r>
                  <a:rPr lang="zh-CN" sz="1800" dirty="0">
                    <a:solidFill>
                      <a:srgbClr val="243447"/>
                    </a:solidFill>
                    <a:latin typeface="Consolas"/>
                    <a:ea typeface="Microsoft YaHei"/>
                    <a:cs typeface="Consolas"/>
                  </a:rPr>
                  <a:t>只有1、2命中</a:t>
                </a:r>
              </a:p>
            </p:txBody>
          </p:sp>
        </p:grpSp>
        <p:grpSp>
          <p:nvGrpSpPr>
            <p:cNvPr id="42" name="Group 42"/>
            <p:cNvGrpSpPr/>
            <p:nvPr/>
          </p:nvGrpSpPr>
          <p:grpSpPr>
            <a:xfrm>
              <a:off x="8667750" y="3981450"/>
              <a:ext cx="2524125" cy="533400"/>
              <a:chOff x="8667750" y="3981450"/>
              <a:chExt cx="2524125" cy="533400"/>
            </a:xfrm>
          </p:grpSpPr>
          <p:sp>
            <p:nvSpPr>
              <p:cNvPr id="40" name="Rectangle 40"/>
              <p:cNvSpPr/>
              <p:nvPr/>
            </p:nvSpPr>
            <p:spPr>
              <a:xfrm>
                <a:off x="8667750" y="3981450"/>
                <a:ext cx="2524125" cy="533400"/>
              </a:xfrm>
              <a:prstGeom prst="rect">
                <a:avLst/>
              </a:prstGeom>
              <a:solidFill>
                <a:srgbClr val="FFFFFF"/>
              </a:solidFill>
              <a:ln w="9525">
                <a:solidFill>
                  <a:srgbClr val="B8C8D9"/>
                </a:solidFill>
              </a:ln>
            </p:spPr>
          </p:sp>
          <p:sp>
            <p:nvSpPr>
              <p:cNvPr id="41" name="TextBox 41"/>
              <p:cNvSpPr/>
              <p:nvPr/>
            </p:nvSpPr>
            <p:spPr>
              <a:xfrm>
                <a:off x="8686800" y="4010025"/>
                <a:ext cx="2486025" cy="476250"/>
              </a:xfrm>
              <a:prstGeom prst="rect">
                <a:avLst/>
              </a:prstGeom>
              <a:noFill/>
              <a:ln>
                <a:noFill/>
              </a:ln>
            </p:spPr>
            <p:txBody>
              <a:bodyPr wrap="none" lIns="0" tIns="103251" rIns="0" bIns="0" anchor="t" anchorCtr="0">
                <a:noAutofit/>
              </a:bodyPr>
              <a:lstStyle/>
              <a:p>
                <a:pPr algn="ctr"/>
                <a:r>
                  <a:rPr lang="zh-CN" sz="1800" dirty="0">
                    <a:solidFill>
                      <a:srgbClr val="243447"/>
                    </a:solidFill>
                    <a:latin typeface="Consolas"/>
                    <a:ea typeface="Microsoft YaHei"/>
                    <a:cs typeface="Consolas"/>
                  </a:rPr>
                  <a:t>五等奖</a:t>
                </a:r>
              </a:p>
            </p:txBody>
          </p:sp>
        </p:grpSp>
        <p:grpSp>
          <p:nvGrpSpPr>
            <p:cNvPr id="45" name="Group 45"/>
            <p:cNvGrpSpPr/>
            <p:nvPr/>
          </p:nvGrpSpPr>
          <p:grpSpPr>
            <a:xfrm>
              <a:off x="1000125" y="4514850"/>
              <a:ext cx="1333500" cy="533400"/>
              <a:chOff x="1000125" y="4514850"/>
              <a:chExt cx="1333500" cy="533400"/>
            </a:xfrm>
          </p:grpSpPr>
          <p:sp>
            <p:nvSpPr>
              <p:cNvPr id="43" name="Rectangle 43"/>
              <p:cNvSpPr/>
              <p:nvPr/>
            </p:nvSpPr>
            <p:spPr>
              <a:xfrm>
                <a:off x="1000125" y="4514850"/>
                <a:ext cx="1333500" cy="533400"/>
              </a:xfrm>
              <a:prstGeom prst="rect">
                <a:avLst/>
              </a:prstGeom>
              <a:solidFill>
                <a:srgbClr val="F4F7FB"/>
              </a:solidFill>
              <a:ln w="9525">
                <a:solidFill>
                  <a:srgbClr val="B8C8D9"/>
                </a:solidFill>
              </a:ln>
            </p:spPr>
          </p:sp>
          <p:sp>
            <p:nvSpPr>
              <p:cNvPr id="44" name="TextBox 44"/>
              <p:cNvSpPr/>
              <p:nvPr/>
            </p:nvSpPr>
            <p:spPr>
              <a:xfrm>
                <a:off x="1019175" y="4543425"/>
                <a:ext cx="1295400" cy="476250"/>
              </a:xfrm>
              <a:prstGeom prst="rect">
                <a:avLst/>
              </a:prstGeom>
              <a:noFill/>
              <a:ln>
                <a:noFill/>
              </a:ln>
            </p:spPr>
            <p:txBody>
              <a:bodyPr wrap="none" lIns="0" tIns="103251" rIns="0" bIns="0" anchor="t" anchorCtr="0">
                <a:noAutofit/>
              </a:bodyPr>
              <a:lstStyle/>
              <a:p>
                <a:pPr algn="ctr"/>
                <a:r>
                  <a:rPr lang="zh-CN" sz="1800" dirty="0">
                    <a:solidFill>
                      <a:srgbClr val="243447"/>
                    </a:solidFill>
                    <a:latin typeface="Consolas"/>
                    <a:ea typeface="Microsoft YaHei"/>
                    <a:cs typeface="Consolas"/>
                  </a:rPr>
                  <a:t>第3张</a:t>
                </a:r>
              </a:p>
            </p:txBody>
          </p:sp>
        </p:grpSp>
        <p:grpSp>
          <p:nvGrpSpPr>
            <p:cNvPr id="48" name="Group 48"/>
            <p:cNvGrpSpPr/>
            <p:nvPr/>
          </p:nvGrpSpPr>
          <p:grpSpPr>
            <a:xfrm>
              <a:off x="2333625" y="4514850"/>
              <a:ext cx="3619500" cy="533400"/>
              <a:chOff x="2333625" y="4514850"/>
              <a:chExt cx="3619500" cy="533400"/>
            </a:xfrm>
          </p:grpSpPr>
          <p:sp>
            <p:nvSpPr>
              <p:cNvPr id="46" name="Rectangle 46"/>
              <p:cNvSpPr/>
              <p:nvPr/>
            </p:nvSpPr>
            <p:spPr>
              <a:xfrm>
                <a:off x="2333625" y="4514850"/>
                <a:ext cx="3619500" cy="533400"/>
              </a:xfrm>
              <a:prstGeom prst="rect">
                <a:avLst/>
              </a:prstGeom>
              <a:solidFill>
                <a:srgbClr val="F4F7FB"/>
              </a:solidFill>
              <a:ln w="9525">
                <a:solidFill>
                  <a:srgbClr val="B8C8D9"/>
                </a:solidFill>
              </a:ln>
            </p:spPr>
          </p:sp>
          <p:sp>
            <p:nvSpPr>
              <p:cNvPr id="47" name="TextBox 47"/>
              <p:cNvSpPr/>
              <p:nvPr/>
            </p:nvSpPr>
            <p:spPr>
              <a:xfrm>
                <a:off x="2352675" y="4543425"/>
                <a:ext cx="3581400" cy="476250"/>
              </a:xfrm>
              <a:prstGeom prst="rect">
                <a:avLst/>
              </a:prstGeom>
              <a:noFill/>
              <a:ln>
                <a:noFill/>
              </a:ln>
            </p:spPr>
            <p:txBody>
              <a:bodyPr wrap="none" lIns="0" tIns="103251" rIns="0" bIns="0" anchor="t" anchorCtr="0">
                <a:noAutofit/>
              </a:bodyPr>
              <a:lstStyle/>
              <a:p>
                <a:pPr algn="ctr"/>
                <a:r>
                  <a:rPr lang="en-US" sz="1800" dirty="0">
                    <a:solidFill>
                      <a:srgbClr val="243447"/>
                    </a:solidFill>
                    <a:latin typeface="Consolas"/>
                    <a:ea typeface="Consolas"/>
                    <a:cs typeface="Consolas"/>
                  </a:rPr>
                  <a:t>8 9 10 11 12 13 14</a:t>
                </a:r>
              </a:p>
            </p:txBody>
          </p:sp>
        </p:grpSp>
        <p:grpSp>
          <p:nvGrpSpPr>
            <p:cNvPr id="51" name="Group 51"/>
            <p:cNvGrpSpPr/>
            <p:nvPr/>
          </p:nvGrpSpPr>
          <p:grpSpPr>
            <a:xfrm>
              <a:off x="5953125" y="4514850"/>
              <a:ext cx="2714625" cy="533400"/>
              <a:chOff x="5953125" y="4514850"/>
              <a:chExt cx="2714625" cy="533400"/>
            </a:xfrm>
          </p:grpSpPr>
          <p:sp>
            <p:nvSpPr>
              <p:cNvPr id="49" name="Rectangle 49"/>
              <p:cNvSpPr/>
              <p:nvPr/>
            </p:nvSpPr>
            <p:spPr>
              <a:xfrm>
                <a:off x="5953125" y="4514850"/>
                <a:ext cx="2714625" cy="533400"/>
              </a:xfrm>
              <a:prstGeom prst="rect">
                <a:avLst/>
              </a:prstGeom>
              <a:solidFill>
                <a:srgbClr val="F4F7FB"/>
              </a:solidFill>
              <a:ln w="9525">
                <a:solidFill>
                  <a:srgbClr val="B8C8D9"/>
                </a:solidFill>
              </a:ln>
            </p:spPr>
          </p:sp>
          <p:sp>
            <p:nvSpPr>
              <p:cNvPr id="50" name="TextBox 50"/>
              <p:cNvSpPr/>
              <p:nvPr/>
            </p:nvSpPr>
            <p:spPr>
              <a:xfrm>
                <a:off x="5972175" y="4543425"/>
                <a:ext cx="2676525" cy="476250"/>
              </a:xfrm>
              <a:prstGeom prst="rect">
                <a:avLst/>
              </a:prstGeom>
              <a:noFill/>
              <a:ln>
                <a:noFill/>
              </a:ln>
            </p:spPr>
            <p:txBody>
              <a:bodyPr wrap="none" lIns="0" tIns="103251" rIns="0" bIns="0" anchor="t" anchorCtr="0">
                <a:noAutofit/>
              </a:bodyPr>
              <a:lstStyle/>
              <a:p>
                <a:pPr algn="ctr"/>
                <a:r>
                  <a:rPr lang="zh-CN" sz="1800" dirty="0">
                    <a:solidFill>
                      <a:srgbClr val="243447"/>
                    </a:solidFill>
                    <a:latin typeface="Consolas"/>
                    <a:ea typeface="Microsoft YaHei"/>
                    <a:cs typeface="Consolas"/>
                  </a:rPr>
                  <a:t>一个也没命中</a:t>
                </a:r>
              </a:p>
            </p:txBody>
          </p:sp>
        </p:grpSp>
        <p:grpSp>
          <p:nvGrpSpPr>
            <p:cNvPr id="54" name="Group 54"/>
            <p:cNvGrpSpPr/>
            <p:nvPr/>
          </p:nvGrpSpPr>
          <p:grpSpPr>
            <a:xfrm>
              <a:off x="8667750" y="4514850"/>
              <a:ext cx="2524125" cy="533400"/>
              <a:chOff x="8667750" y="4514850"/>
              <a:chExt cx="2524125" cy="533400"/>
            </a:xfrm>
          </p:grpSpPr>
          <p:sp>
            <p:nvSpPr>
              <p:cNvPr id="52" name="Rectangle 52"/>
              <p:cNvSpPr/>
              <p:nvPr/>
            </p:nvSpPr>
            <p:spPr>
              <a:xfrm>
                <a:off x="8667750" y="4514850"/>
                <a:ext cx="2524125" cy="533400"/>
              </a:xfrm>
              <a:prstGeom prst="rect">
                <a:avLst/>
              </a:prstGeom>
              <a:solidFill>
                <a:srgbClr val="F4F7FB"/>
              </a:solidFill>
              <a:ln w="9525">
                <a:solidFill>
                  <a:srgbClr val="B8C8D9"/>
                </a:solidFill>
              </a:ln>
            </p:spPr>
          </p:sp>
          <p:sp>
            <p:nvSpPr>
              <p:cNvPr id="53" name="TextBox 53"/>
              <p:cNvSpPr/>
              <p:nvPr/>
            </p:nvSpPr>
            <p:spPr>
              <a:xfrm>
                <a:off x="8686800" y="4543425"/>
                <a:ext cx="2486025" cy="476250"/>
              </a:xfrm>
              <a:prstGeom prst="rect">
                <a:avLst/>
              </a:prstGeom>
              <a:noFill/>
              <a:ln>
                <a:noFill/>
              </a:ln>
            </p:spPr>
            <p:txBody>
              <a:bodyPr wrap="none" lIns="0" tIns="103251" rIns="0" bIns="0" anchor="t" anchorCtr="0">
                <a:noAutofit/>
              </a:bodyPr>
              <a:lstStyle/>
              <a:p>
                <a:pPr algn="ctr"/>
                <a:r>
                  <a:rPr lang="zh-CN" sz="1800" dirty="0">
                    <a:solidFill>
                      <a:srgbClr val="243447"/>
                    </a:solidFill>
                    <a:latin typeface="Consolas"/>
                    <a:ea typeface="Microsoft YaHei"/>
                    <a:cs typeface="Consolas"/>
                  </a:rPr>
                  <a:t>没有中奖</a:t>
                </a:r>
              </a:p>
            </p:txBody>
          </p:sp>
        </p:grpSp>
      </p:grpSp>
      <p:grpSp>
        <p:nvGrpSpPr>
          <p:cNvPr id="99" name="Group 99"/>
          <p:cNvGrpSpPr/>
          <p:nvPr/>
        </p:nvGrpSpPr>
        <p:grpSpPr>
          <a:xfrm>
            <a:off x="1038225" y="5207794"/>
            <a:ext cx="10058400" cy="1002506"/>
            <a:chOff x="1038225" y="5207794"/>
            <a:chExt cx="10058400" cy="1002506"/>
          </a:xfrm>
        </p:grpSpPr>
        <p:sp>
          <p:nvSpPr>
            <p:cNvPr id="56" name="TextBox 56"/>
            <p:cNvSpPr/>
            <p:nvPr/>
          </p:nvSpPr>
          <p:spPr>
            <a:xfrm>
              <a:off x="1038225" y="5207794"/>
              <a:ext cx="7655719"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按“特等奖、一等、二等、三等、四等、五等、六等”的顺序输出：</a:t>
              </a:r>
            </a:p>
          </p:txBody>
        </p:sp>
        <p:grpSp>
          <p:nvGrpSpPr>
            <p:cNvPr id="59" name="Group 59"/>
            <p:cNvGrpSpPr/>
            <p:nvPr/>
          </p:nvGrpSpPr>
          <p:grpSpPr>
            <a:xfrm>
              <a:off x="1095375" y="5619750"/>
              <a:ext cx="1428750" cy="295275"/>
              <a:chOff x="1095375" y="5619750"/>
              <a:chExt cx="1428750" cy="295275"/>
            </a:xfrm>
          </p:grpSpPr>
          <p:sp>
            <p:nvSpPr>
              <p:cNvPr id="57" name="Rectangle 57"/>
              <p:cNvSpPr/>
              <p:nvPr/>
            </p:nvSpPr>
            <p:spPr>
              <a:xfrm>
                <a:off x="1095375" y="5619750"/>
                <a:ext cx="1428750" cy="295275"/>
              </a:xfrm>
              <a:prstGeom prst="rect">
                <a:avLst/>
              </a:prstGeom>
              <a:solidFill>
                <a:srgbClr val="244D87"/>
              </a:solidFill>
              <a:ln w="9525">
                <a:solidFill>
                  <a:srgbClr val="B8C8D9"/>
                </a:solidFill>
              </a:ln>
            </p:spPr>
          </p:sp>
          <p:sp>
            <p:nvSpPr>
              <p:cNvPr id="58" name="TextBox 58"/>
              <p:cNvSpPr/>
              <p:nvPr/>
            </p:nvSpPr>
            <p:spPr>
              <a:xfrm>
                <a:off x="1114425" y="5648325"/>
                <a:ext cx="1390650" cy="238125"/>
              </a:xfrm>
              <a:prstGeom prst="rect">
                <a:avLst/>
              </a:prstGeom>
              <a:noFill/>
              <a:ln>
                <a:noFill/>
              </a:ln>
            </p:spPr>
            <p:txBody>
              <a:bodyPr wrap="none" lIns="0" tIns="-9798" rIns="0" bIns="0" anchor="t" anchorCtr="0">
                <a:noAutofit/>
              </a:bodyPr>
              <a:lstStyle/>
              <a:p>
                <a:pPr algn="ctr"/>
                <a:r>
                  <a:rPr lang="zh-CN" sz="1720" b="1" dirty="0">
                    <a:solidFill>
                      <a:srgbClr val="FFFFFF"/>
                    </a:solidFill>
                    <a:latin typeface="Consolas"/>
                    <a:ea typeface="Microsoft YaHei"/>
                    <a:cs typeface="Consolas"/>
                  </a:rPr>
                  <a:t>特等奖</a:t>
                </a:r>
              </a:p>
            </p:txBody>
          </p:sp>
        </p:grpSp>
        <p:grpSp>
          <p:nvGrpSpPr>
            <p:cNvPr id="62" name="Group 62"/>
            <p:cNvGrpSpPr/>
            <p:nvPr/>
          </p:nvGrpSpPr>
          <p:grpSpPr>
            <a:xfrm>
              <a:off x="2524125" y="5619750"/>
              <a:ext cx="1428750" cy="295275"/>
              <a:chOff x="2524125" y="5619750"/>
              <a:chExt cx="1428750" cy="295275"/>
            </a:xfrm>
          </p:grpSpPr>
          <p:sp>
            <p:nvSpPr>
              <p:cNvPr id="60" name="Rectangle 60"/>
              <p:cNvSpPr/>
              <p:nvPr/>
            </p:nvSpPr>
            <p:spPr>
              <a:xfrm>
                <a:off x="2524125" y="5619750"/>
                <a:ext cx="1428750" cy="295275"/>
              </a:xfrm>
              <a:prstGeom prst="rect">
                <a:avLst/>
              </a:prstGeom>
              <a:solidFill>
                <a:srgbClr val="244D87"/>
              </a:solidFill>
              <a:ln w="9525">
                <a:solidFill>
                  <a:srgbClr val="B8C8D9"/>
                </a:solidFill>
              </a:ln>
            </p:spPr>
          </p:sp>
          <p:sp>
            <p:nvSpPr>
              <p:cNvPr id="61" name="TextBox 61"/>
              <p:cNvSpPr/>
              <p:nvPr/>
            </p:nvSpPr>
            <p:spPr>
              <a:xfrm>
                <a:off x="2543175" y="5648325"/>
                <a:ext cx="1390650" cy="238125"/>
              </a:xfrm>
              <a:prstGeom prst="rect">
                <a:avLst/>
              </a:prstGeom>
              <a:noFill/>
              <a:ln>
                <a:noFill/>
              </a:ln>
            </p:spPr>
            <p:txBody>
              <a:bodyPr wrap="none" lIns="0" tIns="-9798" rIns="0" bIns="0" anchor="t" anchorCtr="0">
                <a:noAutofit/>
              </a:bodyPr>
              <a:lstStyle/>
              <a:p>
                <a:pPr algn="ctr"/>
                <a:r>
                  <a:rPr lang="zh-CN" sz="1720" b="1" dirty="0">
                    <a:solidFill>
                      <a:srgbClr val="FFFFFF"/>
                    </a:solidFill>
                    <a:latin typeface="Consolas"/>
                    <a:ea typeface="Microsoft YaHei"/>
                    <a:cs typeface="Consolas"/>
                  </a:rPr>
                  <a:t>一等奖</a:t>
                </a:r>
              </a:p>
            </p:txBody>
          </p:sp>
        </p:grpSp>
        <p:grpSp>
          <p:nvGrpSpPr>
            <p:cNvPr id="65" name="Group 65"/>
            <p:cNvGrpSpPr/>
            <p:nvPr/>
          </p:nvGrpSpPr>
          <p:grpSpPr>
            <a:xfrm>
              <a:off x="3952875" y="5619750"/>
              <a:ext cx="1428750" cy="295275"/>
              <a:chOff x="3952875" y="5619750"/>
              <a:chExt cx="1428750" cy="295275"/>
            </a:xfrm>
          </p:grpSpPr>
          <p:sp>
            <p:nvSpPr>
              <p:cNvPr id="63" name="Rectangle 63"/>
              <p:cNvSpPr/>
              <p:nvPr/>
            </p:nvSpPr>
            <p:spPr>
              <a:xfrm>
                <a:off x="3952875" y="5619750"/>
                <a:ext cx="1428750" cy="295275"/>
              </a:xfrm>
              <a:prstGeom prst="rect">
                <a:avLst/>
              </a:prstGeom>
              <a:solidFill>
                <a:srgbClr val="244D87"/>
              </a:solidFill>
              <a:ln w="9525">
                <a:solidFill>
                  <a:srgbClr val="B8C8D9"/>
                </a:solidFill>
              </a:ln>
            </p:spPr>
          </p:sp>
          <p:sp>
            <p:nvSpPr>
              <p:cNvPr id="64" name="TextBox 64"/>
              <p:cNvSpPr/>
              <p:nvPr/>
            </p:nvSpPr>
            <p:spPr>
              <a:xfrm>
                <a:off x="3971925" y="5648325"/>
                <a:ext cx="1390650" cy="238125"/>
              </a:xfrm>
              <a:prstGeom prst="rect">
                <a:avLst/>
              </a:prstGeom>
              <a:noFill/>
              <a:ln>
                <a:noFill/>
              </a:ln>
            </p:spPr>
            <p:txBody>
              <a:bodyPr wrap="none" lIns="0" tIns="-9798" rIns="0" bIns="0" anchor="t" anchorCtr="0">
                <a:noAutofit/>
              </a:bodyPr>
              <a:lstStyle/>
              <a:p>
                <a:pPr algn="ctr"/>
                <a:r>
                  <a:rPr lang="zh-CN" sz="1720" b="1" dirty="0">
                    <a:solidFill>
                      <a:srgbClr val="FFFFFF"/>
                    </a:solidFill>
                    <a:latin typeface="Consolas"/>
                    <a:ea typeface="Microsoft YaHei"/>
                    <a:cs typeface="Consolas"/>
                  </a:rPr>
                  <a:t>二等奖</a:t>
                </a:r>
              </a:p>
            </p:txBody>
          </p:sp>
        </p:grpSp>
        <p:grpSp>
          <p:nvGrpSpPr>
            <p:cNvPr id="68" name="Group 68"/>
            <p:cNvGrpSpPr/>
            <p:nvPr/>
          </p:nvGrpSpPr>
          <p:grpSpPr>
            <a:xfrm>
              <a:off x="5381625" y="5619750"/>
              <a:ext cx="1428750" cy="295275"/>
              <a:chOff x="5381625" y="5619750"/>
              <a:chExt cx="1428750" cy="295275"/>
            </a:xfrm>
          </p:grpSpPr>
          <p:sp>
            <p:nvSpPr>
              <p:cNvPr id="66" name="Rectangle 66"/>
              <p:cNvSpPr/>
              <p:nvPr/>
            </p:nvSpPr>
            <p:spPr>
              <a:xfrm>
                <a:off x="5381625" y="5619750"/>
                <a:ext cx="1428750" cy="295275"/>
              </a:xfrm>
              <a:prstGeom prst="rect">
                <a:avLst/>
              </a:prstGeom>
              <a:solidFill>
                <a:srgbClr val="244D87"/>
              </a:solidFill>
              <a:ln w="9525">
                <a:solidFill>
                  <a:srgbClr val="B8C8D9"/>
                </a:solidFill>
              </a:ln>
            </p:spPr>
          </p:sp>
          <p:sp>
            <p:nvSpPr>
              <p:cNvPr id="67" name="TextBox 67"/>
              <p:cNvSpPr/>
              <p:nvPr/>
            </p:nvSpPr>
            <p:spPr>
              <a:xfrm>
                <a:off x="5400675" y="5648325"/>
                <a:ext cx="1390650" cy="238125"/>
              </a:xfrm>
              <a:prstGeom prst="rect">
                <a:avLst/>
              </a:prstGeom>
              <a:noFill/>
              <a:ln>
                <a:noFill/>
              </a:ln>
            </p:spPr>
            <p:txBody>
              <a:bodyPr wrap="none" lIns="0" tIns="-9798" rIns="0" bIns="0" anchor="t" anchorCtr="0">
                <a:noAutofit/>
              </a:bodyPr>
              <a:lstStyle/>
              <a:p>
                <a:pPr algn="ctr"/>
                <a:r>
                  <a:rPr lang="zh-CN" sz="1720" b="1" dirty="0">
                    <a:solidFill>
                      <a:srgbClr val="FFFFFF"/>
                    </a:solidFill>
                    <a:latin typeface="Consolas"/>
                    <a:ea typeface="Microsoft YaHei"/>
                    <a:cs typeface="Consolas"/>
                  </a:rPr>
                  <a:t>三等奖</a:t>
                </a:r>
              </a:p>
            </p:txBody>
          </p:sp>
        </p:grpSp>
        <p:grpSp>
          <p:nvGrpSpPr>
            <p:cNvPr id="71" name="Group 71"/>
            <p:cNvGrpSpPr/>
            <p:nvPr/>
          </p:nvGrpSpPr>
          <p:grpSpPr>
            <a:xfrm>
              <a:off x="6810375" y="5619750"/>
              <a:ext cx="1428750" cy="295275"/>
              <a:chOff x="6810375" y="5619750"/>
              <a:chExt cx="1428750" cy="295275"/>
            </a:xfrm>
          </p:grpSpPr>
          <p:sp>
            <p:nvSpPr>
              <p:cNvPr id="69" name="Rectangle 69"/>
              <p:cNvSpPr/>
              <p:nvPr/>
            </p:nvSpPr>
            <p:spPr>
              <a:xfrm>
                <a:off x="6810375" y="5619750"/>
                <a:ext cx="1428750" cy="295275"/>
              </a:xfrm>
              <a:prstGeom prst="rect">
                <a:avLst/>
              </a:prstGeom>
              <a:solidFill>
                <a:srgbClr val="244D87"/>
              </a:solidFill>
              <a:ln w="9525">
                <a:solidFill>
                  <a:srgbClr val="B8C8D9"/>
                </a:solidFill>
              </a:ln>
            </p:spPr>
          </p:sp>
          <p:sp>
            <p:nvSpPr>
              <p:cNvPr id="70" name="TextBox 70"/>
              <p:cNvSpPr/>
              <p:nvPr/>
            </p:nvSpPr>
            <p:spPr>
              <a:xfrm>
                <a:off x="6829425" y="5648325"/>
                <a:ext cx="1390650" cy="238125"/>
              </a:xfrm>
              <a:prstGeom prst="rect">
                <a:avLst/>
              </a:prstGeom>
              <a:noFill/>
              <a:ln>
                <a:noFill/>
              </a:ln>
            </p:spPr>
            <p:txBody>
              <a:bodyPr wrap="none" lIns="0" tIns="-9798" rIns="0" bIns="0" anchor="t" anchorCtr="0">
                <a:noAutofit/>
              </a:bodyPr>
              <a:lstStyle/>
              <a:p>
                <a:pPr algn="ctr"/>
                <a:r>
                  <a:rPr lang="zh-CN" sz="1720" b="1" dirty="0">
                    <a:solidFill>
                      <a:srgbClr val="FFFFFF"/>
                    </a:solidFill>
                    <a:latin typeface="Consolas"/>
                    <a:ea typeface="Microsoft YaHei"/>
                    <a:cs typeface="Consolas"/>
                  </a:rPr>
                  <a:t>四等奖</a:t>
                </a:r>
              </a:p>
            </p:txBody>
          </p:sp>
        </p:grpSp>
        <p:grpSp>
          <p:nvGrpSpPr>
            <p:cNvPr id="74" name="Group 74"/>
            <p:cNvGrpSpPr/>
            <p:nvPr/>
          </p:nvGrpSpPr>
          <p:grpSpPr>
            <a:xfrm>
              <a:off x="8239125" y="5619750"/>
              <a:ext cx="1428750" cy="295275"/>
              <a:chOff x="8239125" y="5619750"/>
              <a:chExt cx="1428750" cy="295275"/>
            </a:xfrm>
          </p:grpSpPr>
          <p:sp>
            <p:nvSpPr>
              <p:cNvPr id="72" name="Rectangle 72"/>
              <p:cNvSpPr/>
              <p:nvPr/>
            </p:nvSpPr>
            <p:spPr>
              <a:xfrm>
                <a:off x="8239125" y="5619750"/>
                <a:ext cx="1428750" cy="295275"/>
              </a:xfrm>
              <a:prstGeom prst="rect">
                <a:avLst/>
              </a:prstGeom>
              <a:solidFill>
                <a:srgbClr val="244D87"/>
              </a:solidFill>
              <a:ln w="9525">
                <a:solidFill>
                  <a:srgbClr val="B8C8D9"/>
                </a:solidFill>
              </a:ln>
            </p:spPr>
          </p:sp>
          <p:sp>
            <p:nvSpPr>
              <p:cNvPr id="73" name="TextBox 73"/>
              <p:cNvSpPr/>
              <p:nvPr/>
            </p:nvSpPr>
            <p:spPr>
              <a:xfrm>
                <a:off x="8258175" y="5648325"/>
                <a:ext cx="1390650" cy="238125"/>
              </a:xfrm>
              <a:prstGeom prst="rect">
                <a:avLst/>
              </a:prstGeom>
              <a:noFill/>
              <a:ln>
                <a:noFill/>
              </a:ln>
            </p:spPr>
            <p:txBody>
              <a:bodyPr wrap="none" lIns="0" tIns="-9798" rIns="0" bIns="0" anchor="t" anchorCtr="0">
                <a:noAutofit/>
              </a:bodyPr>
              <a:lstStyle/>
              <a:p>
                <a:pPr algn="ctr"/>
                <a:r>
                  <a:rPr lang="zh-CN" sz="1720" b="1" dirty="0">
                    <a:solidFill>
                      <a:srgbClr val="FFFFFF"/>
                    </a:solidFill>
                    <a:latin typeface="Consolas"/>
                    <a:ea typeface="Microsoft YaHei"/>
                    <a:cs typeface="Consolas"/>
                  </a:rPr>
                  <a:t>五等奖</a:t>
                </a:r>
              </a:p>
            </p:txBody>
          </p:sp>
        </p:grpSp>
        <p:grpSp>
          <p:nvGrpSpPr>
            <p:cNvPr id="77" name="Group 77"/>
            <p:cNvGrpSpPr/>
            <p:nvPr/>
          </p:nvGrpSpPr>
          <p:grpSpPr>
            <a:xfrm>
              <a:off x="9667875" y="5619750"/>
              <a:ext cx="1428750" cy="295275"/>
              <a:chOff x="9667875" y="5619750"/>
              <a:chExt cx="1428750" cy="295275"/>
            </a:xfrm>
          </p:grpSpPr>
          <p:sp>
            <p:nvSpPr>
              <p:cNvPr id="75" name="Rectangle 75"/>
              <p:cNvSpPr/>
              <p:nvPr/>
            </p:nvSpPr>
            <p:spPr>
              <a:xfrm>
                <a:off x="9667875" y="5619750"/>
                <a:ext cx="1428750" cy="295275"/>
              </a:xfrm>
              <a:prstGeom prst="rect">
                <a:avLst/>
              </a:prstGeom>
              <a:solidFill>
                <a:srgbClr val="244D87"/>
              </a:solidFill>
              <a:ln w="9525">
                <a:solidFill>
                  <a:srgbClr val="B8C8D9"/>
                </a:solidFill>
              </a:ln>
            </p:spPr>
          </p:sp>
          <p:sp>
            <p:nvSpPr>
              <p:cNvPr id="76" name="TextBox 76"/>
              <p:cNvSpPr/>
              <p:nvPr/>
            </p:nvSpPr>
            <p:spPr>
              <a:xfrm>
                <a:off x="9686925" y="5648325"/>
                <a:ext cx="1390650" cy="238125"/>
              </a:xfrm>
              <a:prstGeom prst="rect">
                <a:avLst/>
              </a:prstGeom>
              <a:noFill/>
              <a:ln>
                <a:noFill/>
              </a:ln>
            </p:spPr>
            <p:txBody>
              <a:bodyPr wrap="none" lIns="0" tIns="-9798" rIns="0" bIns="0" anchor="t" anchorCtr="0">
                <a:noAutofit/>
              </a:bodyPr>
              <a:lstStyle/>
              <a:p>
                <a:pPr algn="ctr"/>
                <a:r>
                  <a:rPr lang="zh-CN" sz="1720" b="1" dirty="0">
                    <a:solidFill>
                      <a:srgbClr val="FFFFFF"/>
                    </a:solidFill>
                    <a:latin typeface="Consolas"/>
                    <a:ea typeface="Microsoft YaHei"/>
                    <a:cs typeface="Consolas"/>
                  </a:rPr>
                  <a:t>六等奖</a:t>
                </a:r>
              </a:p>
            </p:txBody>
          </p:sp>
        </p:grpSp>
        <p:grpSp>
          <p:nvGrpSpPr>
            <p:cNvPr id="80" name="Group 80"/>
            <p:cNvGrpSpPr/>
            <p:nvPr/>
          </p:nvGrpSpPr>
          <p:grpSpPr>
            <a:xfrm>
              <a:off x="1095375" y="5915025"/>
              <a:ext cx="1428750" cy="295275"/>
              <a:chOff x="1095375" y="5915025"/>
              <a:chExt cx="1428750" cy="295275"/>
            </a:xfrm>
          </p:grpSpPr>
          <p:sp>
            <p:nvSpPr>
              <p:cNvPr id="78" name="Rectangle 78"/>
              <p:cNvSpPr/>
              <p:nvPr/>
            </p:nvSpPr>
            <p:spPr>
              <a:xfrm>
                <a:off x="1095375" y="5915025"/>
                <a:ext cx="1428750" cy="295275"/>
              </a:xfrm>
              <a:prstGeom prst="rect">
                <a:avLst/>
              </a:prstGeom>
              <a:solidFill>
                <a:srgbClr val="F4F7FB"/>
              </a:solidFill>
              <a:ln w="9525">
                <a:solidFill>
                  <a:srgbClr val="B8C8D9"/>
                </a:solidFill>
              </a:ln>
            </p:spPr>
          </p:sp>
          <p:sp>
            <p:nvSpPr>
              <p:cNvPr id="79" name="TextBox 79"/>
              <p:cNvSpPr/>
              <p:nvPr/>
            </p:nvSpPr>
            <p:spPr>
              <a:xfrm>
                <a:off x="1114425" y="5943600"/>
                <a:ext cx="1390650" cy="238125"/>
              </a:xfrm>
              <a:prstGeom prst="rect">
                <a:avLst/>
              </a:prstGeom>
              <a:noFill/>
              <a:ln>
                <a:noFill/>
              </a:ln>
            </p:spPr>
            <p:txBody>
              <a:bodyPr wrap="none" lIns="0" tIns="-9798" rIns="0" bIns="0" anchor="t" anchorCtr="0">
                <a:noAutofit/>
              </a:bodyPr>
              <a:lstStyle/>
              <a:p>
                <a:pPr algn="ctr"/>
                <a:r>
                  <a:rPr lang="en-US" sz="1720" dirty="0">
                    <a:solidFill>
                      <a:srgbClr val="243447"/>
                    </a:solidFill>
                    <a:latin typeface="Consolas"/>
                    <a:ea typeface="Consolas"/>
                    <a:cs typeface="Consolas"/>
                  </a:rPr>
                  <a:t>1</a:t>
                </a:r>
              </a:p>
            </p:txBody>
          </p:sp>
        </p:grpSp>
        <p:grpSp>
          <p:nvGrpSpPr>
            <p:cNvPr id="83" name="Group 83"/>
            <p:cNvGrpSpPr/>
            <p:nvPr/>
          </p:nvGrpSpPr>
          <p:grpSpPr>
            <a:xfrm>
              <a:off x="2524125" y="5915025"/>
              <a:ext cx="1428750" cy="295275"/>
              <a:chOff x="2524125" y="5915025"/>
              <a:chExt cx="1428750" cy="295275"/>
            </a:xfrm>
          </p:grpSpPr>
          <p:sp>
            <p:nvSpPr>
              <p:cNvPr id="81" name="Rectangle 81"/>
              <p:cNvSpPr/>
              <p:nvPr/>
            </p:nvSpPr>
            <p:spPr>
              <a:xfrm>
                <a:off x="2524125" y="5915025"/>
                <a:ext cx="1428750" cy="295275"/>
              </a:xfrm>
              <a:prstGeom prst="rect">
                <a:avLst/>
              </a:prstGeom>
              <a:solidFill>
                <a:srgbClr val="F4F7FB"/>
              </a:solidFill>
              <a:ln w="9525">
                <a:solidFill>
                  <a:srgbClr val="B8C8D9"/>
                </a:solidFill>
              </a:ln>
            </p:spPr>
          </p:sp>
          <p:sp>
            <p:nvSpPr>
              <p:cNvPr id="82" name="TextBox 82"/>
              <p:cNvSpPr/>
              <p:nvPr/>
            </p:nvSpPr>
            <p:spPr>
              <a:xfrm>
                <a:off x="2543175" y="5943600"/>
                <a:ext cx="1390650" cy="238125"/>
              </a:xfrm>
              <a:prstGeom prst="rect">
                <a:avLst/>
              </a:prstGeom>
              <a:noFill/>
              <a:ln>
                <a:noFill/>
              </a:ln>
            </p:spPr>
            <p:txBody>
              <a:bodyPr wrap="none" lIns="0" tIns="-9798" rIns="0" bIns="0" anchor="t" anchorCtr="0">
                <a:noAutofit/>
              </a:bodyPr>
              <a:lstStyle/>
              <a:p>
                <a:pPr algn="ctr"/>
                <a:r>
                  <a:rPr lang="en-US" sz="1720" dirty="0">
                    <a:solidFill>
                      <a:srgbClr val="243447"/>
                    </a:solidFill>
                    <a:latin typeface="Consolas"/>
                    <a:ea typeface="Consolas"/>
                    <a:cs typeface="Consolas"/>
                  </a:rPr>
                  <a:t>0</a:t>
                </a:r>
              </a:p>
            </p:txBody>
          </p:sp>
        </p:grpSp>
        <p:grpSp>
          <p:nvGrpSpPr>
            <p:cNvPr id="86" name="Group 86"/>
            <p:cNvGrpSpPr/>
            <p:nvPr/>
          </p:nvGrpSpPr>
          <p:grpSpPr>
            <a:xfrm>
              <a:off x="3952875" y="5915025"/>
              <a:ext cx="1428750" cy="295275"/>
              <a:chOff x="3952875" y="5915025"/>
              <a:chExt cx="1428750" cy="295275"/>
            </a:xfrm>
          </p:grpSpPr>
          <p:sp>
            <p:nvSpPr>
              <p:cNvPr id="84" name="Rectangle 84"/>
              <p:cNvSpPr/>
              <p:nvPr/>
            </p:nvSpPr>
            <p:spPr>
              <a:xfrm>
                <a:off x="3952875" y="5915025"/>
                <a:ext cx="1428750" cy="295275"/>
              </a:xfrm>
              <a:prstGeom prst="rect">
                <a:avLst/>
              </a:prstGeom>
              <a:solidFill>
                <a:srgbClr val="F4F7FB"/>
              </a:solidFill>
              <a:ln w="9525">
                <a:solidFill>
                  <a:srgbClr val="B8C8D9"/>
                </a:solidFill>
              </a:ln>
            </p:spPr>
          </p:sp>
          <p:sp>
            <p:nvSpPr>
              <p:cNvPr id="85" name="TextBox 85"/>
              <p:cNvSpPr/>
              <p:nvPr/>
            </p:nvSpPr>
            <p:spPr>
              <a:xfrm>
                <a:off x="3971925" y="5943600"/>
                <a:ext cx="1390650" cy="238125"/>
              </a:xfrm>
              <a:prstGeom prst="rect">
                <a:avLst/>
              </a:prstGeom>
              <a:noFill/>
              <a:ln>
                <a:noFill/>
              </a:ln>
            </p:spPr>
            <p:txBody>
              <a:bodyPr wrap="none" lIns="0" tIns="-9798" rIns="0" bIns="0" anchor="t" anchorCtr="0">
                <a:noAutofit/>
              </a:bodyPr>
              <a:lstStyle/>
              <a:p>
                <a:pPr algn="ctr"/>
                <a:r>
                  <a:rPr lang="en-US" sz="1720" dirty="0">
                    <a:solidFill>
                      <a:srgbClr val="243447"/>
                    </a:solidFill>
                    <a:latin typeface="Consolas"/>
                    <a:ea typeface="Consolas"/>
                    <a:cs typeface="Consolas"/>
                  </a:rPr>
                  <a:t>0</a:t>
                </a:r>
              </a:p>
            </p:txBody>
          </p:sp>
        </p:grpSp>
        <p:grpSp>
          <p:nvGrpSpPr>
            <p:cNvPr id="89" name="Group 89"/>
            <p:cNvGrpSpPr/>
            <p:nvPr/>
          </p:nvGrpSpPr>
          <p:grpSpPr>
            <a:xfrm>
              <a:off x="5381625" y="5915025"/>
              <a:ext cx="1428750" cy="295275"/>
              <a:chOff x="5381625" y="5915025"/>
              <a:chExt cx="1428750" cy="295275"/>
            </a:xfrm>
          </p:grpSpPr>
          <p:sp>
            <p:nvSpPr>
              <p:cNvPr id="87" name="Rectangle 87"/>
              <p:cNvSpPr/>
              <p:nvPr/>
            </p:nvSpPr>
            <p:spPr>
              <a:xfrm>
                <a:off x="5381625" y="5915025"/>
                <a:ext cx="1428750" cy="295275"/>
              </a:xfrm>
              <a:prstGeom prst="rect">
                <a:avLst/>
              </a:prstGeom>
              <a:solidFill>
                <a:srgbClr val="F4F7FB"/>
              </a:solidFill>
              <a:ln w="9525">
                <a:solidFill>
                  <a:srgbClr val="B8C8D9"/>
                </a:solidFill>
              </a:ln>
            </p:spPr>
          </p:sp>
          <p:sp>
            <p:nvSpPr>
              <p:cNvPr id="88" name="TextBox 88"/>
              <p:cNvSpPr/>
              <p:nvPr/>
            </p:nvSpPr>
            <p:spPr>
              <a:xfrm>
                <a:off x="5400675" y="5943600"/>
                <a:ext cx="1390650" cy="238125"/>
              </a:xfrm>
              <a:prstGeom prst="rect">
                <a:avLst/>
              </a:prstGeom>
              <a:noFill/>
              <a:ln>
                <a:noFill/>
              </a:ln>
            </p:spPr>
            <p:txBody>
              <a:bodyPr wrap="none" lIns="0" tIns="-9798" rIns="0" bIns="0" anchor="t" anchorCtr="0">
                <a:noAutofit/>
              </a:bodyPr>
              <a:lstStyle/>
              <a:p>
                <a:pPr algn="ctr"/>
                <a:r>
                  <a:rPr lang="en-US" sz="1720" dirty="0">
                    <a:solidFill>
                      <a:srgbClr val="243447"/>
                    </a:solidFill>
                    <a:latin typeface="Consolas"/>
                    <a:ea typeface="Consolas"/>
                    <a:cs typeface="Consolas"/>
                  </a:rPr>
                  <a:t>0</a:t>
                </a:r>
              </a:p>
            </p:txBody>
          </p:sp>
        </p:grpSp>
        <p:grpSp>
          <p:nvGrpSpPr>
            <p:cNvPr id="92" name="Group 92"/>
            <p:cNvGrpSpPr/>
            <p:nvPr/>
          </p:nvGrpSpPr>
          <p:grpSpPr>
            <a:xfrm>
              <a:off x="6810375" y="5915025"/>
              <a:ext cx="1428750" cy="295275"/>
              <a:chOff x="6810375" y="5915025"/>
              <a:chExt cx="1428750" cy="295275"/>
            </a:xfrm>
          </p:grpSpPr>
          <p:sp>
            <p:nvSpPr>
              <p:cNvPr id="90" name="Rectangle 90"/>
              <p:cNvSpPr/>
              <p:nvPr/>
            </p:nvSpPr>
            <p:spPr>
              <a:xfrm>
                <a:off x="6810375" y="5915025"/>
                <a:ext cx="1428750" cy="295275"/>
              </a:xfrm>
              <a:prstGeom prst="rect">
                <a:avLst/>
              </a:prstGeom>
              <a:solidFill>
                <a:srgbClr val="F4F7FB"/>
              </a:solidFill>
              <a:ln w="9525">
                <a:solidFill>
                  <a:srgbClr val="B8C8D9"/>
                </a:solidFill>
              </a:ln>
            </p:spPr>
          </p:sp>
          <p:sp>
            <p:nvSpPr>
              <p:cNvPr id="91" name="TextBox 91"/>
              <p:cNvSpPr/>
              <p:nvPr/>
            </p:nvSpPr>
            <p:spPr>
              <a:xfrm>
                <a:off x="6829425" y="5943600"/>
                <a:ext cx="1390650" cy="238125"/>
              </a:xfrm>
              <a:prstGeom prst="rect">
                <a:avLst/>
              </a:prstGeom>
              <a:noFill/>
              <a:ln>
                <a:noFill/>
              </a:ln>
            </p:spPr>
            <p:txBody>
              <a:bodyPr wrap="none" lIns="0" tIns="-9798" rIns="0" bIns="0" anchor="t" anchorCtr="0">
                <a:noAutofit/>
              </a:bodyPr>
              <a:lstStyle/>
              <a:p>
                <a:pPr algn="ctr"/>
                <a:r>
                  <a:rPr lang="en-US" sz="1720" dirty="0">
                    <a:solidFill>
                      <a:srgbClr val="243447"/>
                    </a:solidFill>
                    <a:latin typeface="Consolas"/>
                    <a:ea typeface="Consolas"/>
                    <a:cs typeface="Consolas"/>
                  </a:rPr>
                  <a:t>0</a:t>
                </a:r>
              </a:p>
            </p:txBody>
          </p:sp>
        </p:grpSp>
        <p:grpSp>
          <p:nvGrpSpPr>
            <p:cNvPr id="95" name="Group 95"/>
            <p:cNvGrpSpPr/>
            <p:nvPr/>
          </p:nvGrpSpPr>
          <p:grpSpPr>
            <a:xfrm>
              <a:off x="8239125" y="5915025"/>
              <a:ext cx="1428750" cy="295275"/>
              <a:chOff x="8239125" y="5915025"/>
              <a:chExt cx="1428750" cy="295275"/>
            </a:xfrm>
          </p:grpSpPr>
          <p:sp>
            <p:nvSpPr>
              <p:cNvPr id="93" name="Rectangle 93"/>
              <p:cNvSpPr/>
              <p:nvPr/>
            </p:nvSpPr>
            <p:spPr>
              <a:xfrm>
                <a:off x="8239125" y="5915025"/>
                <a:ext cx="1428750" cy="295275"/>
              </a:xfrm>
              <a:prstGeom prst="rect">
                <a:avLst/>
              </a:prstGeom>
              <a:solidFill>
                <a:srgbClr val="F4F7FB"/>
              </a:solidFill>
              <a:ln w="9525">
                <a:solidFill>
                  <a:srgbClr val="B8C8D9"/>
                </a:solidFill>
              </a:ln>
            </p:spPr>
          </p:sp>
          <p:sp>
            <p:nvSpPr>
              <p:cNvPr id="94" name="TextBox 94"/>
              <p:cNvSpPr/>
              <p:nvPr/>
            </p:nvSpPr>
            <p:spPr>
              <a:xfrm>
                <a:off x="8258175" y="5943600"/>
                <a:ext cx="1390650" cy="238125"/>
              </a:xfrm>
              <a:prstGeom prst="rect">
                <a:avLst/>
              </a:prstGeom>
              <a:noFill/>
              <a:ln>
                <a:noFill/>
              </a:ln>
            </p:spPr>
            <p:txBody>
              <a:bodyPr wrap="none" lIns="0" tIns="-9798" rIns="0" bIns="0" anchor="t" anchorCtr="0">
                <a:noAutofit/>
              </a:bodyPr>
              <a:lstStyle/>
              <a:p>
                <a:pPr algn="ctr"/>
                <a:r>
                  <a:rPr lang="en-US" sz="1720" dirty="0">
                    <a:solidFill>
                      <a:srgbClr val="243447"/>
                    </a:solidFill>
                    <a:latin typeface="Consolas"/>
                    <a:ea typeface="Consolas"/>
                    <a:cs typeface="Consolas"/>
                  </a:rPr>
                  <a:t>1</a:t>
                </a:r>
              </a:p>
            </p:txBody>
          </p:sp>
        </p:grpSp>
        <p:grpSp>
          <p:nvGrpSpPr>
            <p:cNvPr id="98" name="Group 98"/>
            <p:cNvGrpSpPr/>
            <p:nvPr/>
          </p:nvGrpSpPr>
          <p:grpSpPr>
            <a:xfrm>
              <a:off x="9667875" y="5915025"/>
              <a:ext cx="1428750" cy="295275"/>
              <a:chOff x="9667875" y="5915025"/>
              <a:chExt cx="1428750" cy="295275"/>
            </a:xfrm>
          </p:grpSpPr>
          <p:sp>
            <p:nvSpPr>
              <p:cNvPr id="96" name="Rectangle 96"/>
              <p:cNvSpPr/>
              <p:nvPr/>
            </p:nvSpPr>
            <p:spPr>
              <a:xfrm>
                <a:off x="9667875" y="5915025"/>
                <a:ext cx="1428750" cy="295275"/>
              </a:xfrm>
              <a:prstGeom prst="rect">
                <a:avLst/>
              </a:prstGeom>
              <a:solidFill>
                <a:srgbClr val="F4F7FB"/>
              </a:solidFill>
              <a:ln w="9525">
                <a:solidFill>
                  <a:srgbClr val="B8C8D9"/>
                </a:solidFill>
              </a:ln>
            </p:spPr>
          </p:sp>
          <p:sp>
            <p:nvSpPr>
              <p:cNvPr id="97" name="TextBox 97"/>
              <p:cNvSpPr/>
              <p:nvPr/>
            </p:nvSpPr>
            <p:spPr>
              <a:xfrm>
                <a:off x="9686925" y="5943600"/>
                <a:ext cx="1390650" cy="238125"/>
              </a:xfrm>
              <a:prstGeom prst="rect">
                <a:avLst/>
              </a:prstGeom>
              <a:noFill/>
              <a:ln>
                <a:noFill/>
              </a:ln>
            </p:spPr>
            <p:txBody>
              <a:bodyPr wrap="none" lIns="0" tIns="-9798" rIns="0" bIns="0" anchor="t" anchorCtr="0">
                <a:noAutofit/>
              </a:bodyPr>
              <a:lstStyle/>
              <a:p>
                <a:pPr algn="ctr"/>
                <a:r>
                  <a:rPr lang="en-US" sz="1720" dirty="0">
                    <a:solidFill>
                      <a:srgbClr val="243447"/>
                    </a:solidFill>
                    <a:latin typeface="Consolas"/>
                    <a:ea typeface="Consolas"/>
                    <a:cs typeface="Consolas"/>
                  </a:rPr>
                  <a:t>0</a:t>
                </a:r>
              </a:p>
            </p:txBody>
          </p:sp>
        </p:grpSp>
      </p:grpSp>
      <p:sp>
        <p:nvSpPr>
          <p:cNvPr id="131" name="Line 13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32" name="Line 132"/>
          <p:cNvSpPr/>
          <p:nvPr/>
        </p:nvSpPr>
        <p:spPr>
          <a:xfrm>
            <a:off x="838200" y="262051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35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fade">
                                      <p:cBhvr>
                                        <p:cTn id="12" dur="35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193792" cy="1062799"/>
            <a:chOff x="826008" y="814388"/>
            <a:chExt cx="5193792"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彩票摇奖：保存信息</a:t>
              </a:r>
            </a:p>
          </p:txBody>
        </p:sp>
        <p:sp>
          <p:nvSpPr>
            <p:cNvPr id="3" name="TextBox 3"/>
            <p:cNvSpPr txBox="1"/>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拿到输入后，哪些信息需要留下来？</a:t>
              </a:r>
            </a:p>
          </p:txBody>
        </p:sp>
      </p:grpSp>
      <p:grpSp>
        <p:nvGrpSpPr>
          <p:cNvPr id="6" name="Group 6"/>
          <p:cNvGrpSpPr/>
          <p:nvPr/>
        </p:nvGrpSpPr>
        <p:grpSpPr>
          <a:xfrm>
            <a:off x="990219" y="2056448"/>
            <a:ext cx="7696295" cy="752856"/>
            <a:chOff x="990219" y="2056448"/>
            <a:chExt cx="7696295" cy="752856"/>
          </a:xfrm>
        </p:grpSpPr>
        <p:sp>
          <p:nvSpPr>
            <p:cNvPr id="5" name="TextBox 5"/>
            <p:cNvSpPr/>
            <p:nvPr/>
          </p:nvSpPr>
          <p:spPr>
            <a:xfrm>
              <a:off x="990219" y="2056448"/>
              <a:ext cx="7696295"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兑奖时，每张彩票都要与同一组中奖号码比较。</a:t>
              </a:r>
              <a:br/>
              <a:r>
                <a:rPr lang="zh-CN" sz="1950" dirty="0">
                  <a:solidFill>
                    <a:srgbClr val="243447"/>
                  </a:solidFill>
                  <a:latin typeface="Consolas"/>
                  <a:ea typeface="Microsoft YaHei"/>
                  <a:cs typeface="Consolas"/>
                </a:rPr>
                <a:t>比较完一张票，只需留下它属于哪一档，不必把所有票都存起来。</a:t>
              </a:r>
            </a:p>
          </p:txBody>
        </p:sp>
      </p:grpSp>
      <p:grpSp>
        <p:nvGrpSpPr>
          <p:cNvPr id="52" name="Group 52"/>
          <p:cNvGrpSpPr/>
          <p:nvPr/>
        </p:nvGrpSpPr>
        <p:grpSpPr>
          <a:xfrm>
            <a:off x="1143000" y="3009900"/>
            <a:ext cx="9429750" cy="2238375"/>
            <a:chOff x="1143000" y="3009900"/>
            <a:chExt cx="9429750" cy="2238375"/>
          </a:xfrm>
        </p:grpSpPr>
        <p:grpSp>
          <p:nvGrpSpPr>
            <p:cNvPr id="9" name="Group 9"/>
            <p:cNvGrpSpPr/>
            <p:nvPr/>
          </p:nvGrpSpPr>
          <p:grpSpPr>
            <a:xfrm>
              <a:off x="1143000" y="3009900"/>
              <a:ext cx="1905000" cy="447675"/>
              <a:chOff x="1143000" y="3009900"/>
              <a:chExt cx="1905000" cy="447675"/>
            </a:xfrm>
          </p:grpSpPr>
          <p:sp>
            <p:nvSpPr>
              <p:cNvPr id="7" name="Rectangle 7"/>
              <p:cNvSpPr/>
              <p:nvPr/>
            </p:nvSpPr>
            <p:spPr>
              <a:xfrm>
                <a:off x="1143000" y="3009900"/>
                <a:ext cx="1905000" cy="447675"/>
              </a:xfrm>
              <a:prstGeom prst="rect">
                <a:avLst/>
              </a:prstGeom>
              <a:solidFill>
                <a:srgbClr val="244D87"/>
              </a:solidFill>
              <a:ln w="9525">
                <a:solidFill>
                  <a:srgbClr val="B8C8D9"/>
                </a:solidFill>
              </a:ln>
            </p:spPr>
          </p:sp>
          <p:sp>
            <p:nvSpPr>
              <p:cNvPr id="8" name="TextBox 8"/>
              <p:cNvSpPr/>
              <p:nvPr/>
            </p:nvSpPr>
            <p:spPr>
              <a:xfrm>
                <a:off x="1162050" y="3038475"/>
                <a:ext cx="1866900" cy="390525"/>
              </a:xfrm>
              <a:prstGeom prst="rect">
                <a:avLst/>
              </a:prstGeom>
              <a:noFill/>
              <a:ln>
                <a:noFill/>
              </a:ln>
            </p:spPr>
            <p:txBody>
              <a:bodyPr wrap="none" lIns="0" tIns="54375" rIns="0" bIns="0" anchor="t" anchorCtr="0">
                <a:noAutofit/>
              </a:bodyPr>
              <a:lstStyle/>
              <a:p>
                <a:pPr algn="ctr"/>
                <a:r>
                  <a:rPr lang="zh-CN" sz="1880" b="1" dirty="0">
                    <a:solidFill>
                      <a:srgbClr val="FFFFFF"/>
                    </a:solidFill>
                    <a:latin typeface="Consolas"/>
                    <a:ea typeface="Microsoft YaHei"/>
                    <a:cs typeface="Consolas"/>
                  </a:rPr>
                  <a:t>保存在哪里</a:t>
                </a:r>
              </a:p>
            </p:txBody>
          </p:sp>
        </p:grpSp>
        <p:grpSp>
          <p:nvGrpSpPr>
            <p:cNvPr id="12" name="Group 12"/>
            <p:cNvGrpSpPr/>
            <p:nvPr/>
          </p:nvGrpSpPr>
          <p:grpSpPr>
            <a:xfrm>
              <a:off x="3048000" y="3009900"/>
              <a:ext cx="3333750" cy="447675"/>
              <a:chOff x="3048000" y="3009900"/>
              <a:chExt cx="3333750" cy="447675"/>
            </a:xfrm>
          </p:grpSpPr>
          <p:sp>
            <p:nvSpPr>
              <p:cNvPr id="10" name="Rectangle 10"/>
              <p:cNvSpPr/>
              <p:nvPr/>
            </p:nvSpPr>
            <p:spPr>
              <a:xfrm>
                <a:off x="3048000" y="3009900"/>
                <a:ext cx="3333750" cy="447675"/>
              </a:xfrm>
              <a:prstGeom prst="rect">
                <a:avLst/>
              </a:prstGeom>
              <a:solidFill>
                <a:srgbClr val="244D87"/>
              </a:solidFill>
              <a:ln w="9525">
                <a:solidFill>
                  <a:srgbClr val="B8C8D9"/>
                </a:solidFill>
              </a:ln>
            </p:spPr>
          </p:sp>
          <p:sp>
            <p:nvSpPr>
              <p:cNvPr id="11" name="TextBox 11"/>
              <p:cNvSpPr/>
              <p:nvPr/>
            </p:nvSpPr>
            <p:spPr>
              <a:xfrm>
                <a:off x="3067050" y="3038475"/>
                <a:ext cx="3295650" cy="390525"/>
              </a:xfrm>
              <a:prstGeom prst="rect">
                <a:avLst/>
              </a:prstGeom>
              <a:noFill/>
              <a:ln>
                <a:noFill/>
              </a:ln>
            </p:spPr>
            <p:txBody>
              <a:bodyPr wrap="none" lIns="0" tIns="54375" rIns="0" bIns="0" anchor="t" anchorCtr="0">
                <a:noAutofit/>
              </a:bodyPr>
              <a:lstStyle/>
              <a:p>
                <a:pPr algn="ctr"/>
                <a:r>
                  <a:rPr lang="zh-CN" sz="1880" b="1" dirty="0">
                    <a:solidFill>
                      <a:srgbClr val="FFFFFF"/>
                    </a:solidFill>
                    <a:latin typeface="Consolas"/>
                    <a:ea typeface="Microsoft YaHei"/>
                    <a:cs typeface="Consolas"/>
                  </a:rPr>
                  <a:t>保存什么</a:t>
                </a:r>
              </a:p>
            </p:txBody>
          </p:sp>
        </p:grpSp>
        <p:grpSp>
          <p:nvGrpSpPr>
            <p:cNvPr id="15" name="Group 15"/>
            <p:cNvGrpSpPr/>
            <p:nvPr/>
          </p:nvGrpSpPr>
          <p:grpSpPr>
            <a:xfrm>
              <a:off x="6381750" y="3009900"/>
              <a:ext cx="4191000" cy="447675"/>
              <a:chOff x="6381750" y="3009900"/>
              <a:chExt cx="4191000" cy="447675"/>
            </a:xfrm>
          </p:grpSpPr>
          <p:sp>
            <p:nvSpPr>
              <p:cNvPr id="13" name="Rectangle 13"/>
              <p:cNvSpPr/>
              <p:nvPr/>
            </p:nvSpPr>
            <p:spPr>
              <a:xfrm>
                <a:off x="6381750" y="3009900"/>
                <a:ext cx="4191000" cy="447675"/>
              </a:xfrm>
              <a:prstGeom prst="rect">
                <a:avLst/>
              </a:prstGeom>
              <a:solidFill>
                <a:srgbClr val="244D87"/>
              </a:solidFill>
              <a:ln w="9525">
                <a:solidFill>
                  <a:srgbClr val="B8C8D9"/>
                </a:solidFill>
              </a:ln>
            </p:spPr>
          </p:sp>
          <p:sp>
            <p:nvSpPr>
              <p:cNvPr id="14" name="TextBox 14"/>
              <p:cNvSpPr/>
              <p:nvPr/>
            </p:nvSpPr>
            <p:spPr>
              <a:xfrm>
                <a:off x="6400800" y="3038475"/>
                <a:ext cx="4152900" cy="390525"/>
              </a:xfrm>
              <a:prstGeom prst="rect">
                <a:avLst/>
              </a:prstGeom>
              <a:noFill/>
              <a:ln>
                <a:noFill/>
              </a:ln>
            </p:spPr>
            <p:txBody>
              <a:bodyPr wrap="none" lIns="0" tIns="54375" rIns="0" bIns="0" anchor="t" anchorCtr="0">
                <a:noAutofit/>
              </a:bodyPr>
              <a:lstStyle/>
              <a:p>
                <a:pPr algn="ctr"/>
                <a:r>
                  <a:rPr lang="zh-CN" sz="1880" b="1" dirty="0">
                    <a:solidFill>
                      <a:srgbClr val="FFFFFF"/>
                    </a:solidFill>
                    <a:latin typeface="Consolas"/>
                    <a:ea typeface="Microsoft YaHei"/>
                    <a:cs typeface="Consolas"/>
                  </a:rPr>
                  <a:t>需要保留多久</a:t>
                </a:r>
              </a:p>
            </p:txBody>
          </p:sp>
        </p:grpSp>
        <p:grpSp>
          <p:nvGrpSpPr>
            <p:cNvPr id="18" name="Group 18"/>
            <p:cNvGrpSpPr/>
            <p:nvPr/>
          </p:nvGrpSpPr>
          <p:grpSpPr>
            <a:xfrm>
              <a:off x="1143000" y="3457575"/>
              <a:ext cx="1905000" cy="447675"/>
              <a:chOff x="1143000" y="3457575"/>
              <a:chExt cx="1905000" cy="447675"/>
            </a:xfrm>
          </p:grpSpPr>
          <p:sp>
            <p:nvSpPr>
              <p:cNvPr id="16" name="Rectangle 16"/>
              <p:cNvSpPr/>
              <p:nvPr/>
            </p:nvSpPr>
            <p:spPr>
              <a:xfrm>
                <a:off x="1143000" y="3457575"/>
                <a:ext cx="1905000" cy="447675"/>
              </a:xfrm>
              <a:prstGeom prst="rect">
                <a:avLst/>
              </a:prstGeom>
              <a:solidFill>
                <a:srgbClr val="F4F7FB"/>
              </a:solidFill>
              <a:ln w="9525">
                <a:solidFill>
                  <a:srgbClr val="B8C8D9"/>
                </a:solidFill>
              </a:ln>
            </p:spPr>
          </p:sp>
          <p:sp>
            <p:nvSpPr>
              <p:cNvPr id="17" name="TextBox 17"/>
              <p:cNvSpPr/>
              <p:nvPr/>
            </p:nvSpPr>
            <p:spPr>
              <a:xfrm>
                <a:off x="1162050" y="3486150"/>
                <a:ext cx="1866900" cy="390525"/>
              </a:xfrm>
              <a:prstGeom prst="rect">
                <a:avLst/>
              </a:prstGeom>
              <a:noFill/>
              <a:ln>
                <a:noFill/>
              </a:ln>
            </p:spPr>
            <p:txBody>
              <a:bodyPr wrap="none" lIns="0" tIns="54375" rIns="0" bIns="0" anchor="t" anchorCtr="0">
                <a:noAutofit/>
              </a:bodyPr>
              <a:lstStyle/>
              <a:p>
                <a:pPr algn="ctr"/>
                <a:r>
                  <a:rPr lang="en-US" sz="1880" dirty="0">
                    <a:solidFill>
                      <a:srgbClr val="243447"/>
                    </a:solidFill>
                    <a:latin typeface="Consolas"/>
                    <a:ea typeface="Consolas"/>
                    <a:cs typeface="Consolas"/>
                  </a:rPr>
                  <a:t>a[7]</a:t>
                </a:r>
              </a:p>
            </p:txBody>
          </p:sp>
        </p:grpSp>
        <p:grpSp>
          <p:nvGrpSpPr>
            <p:cNvPr id="21" name="Group 21"/>
            <p:cNvGrpSpPr/>
            <p:nvPr/>
          </p:nvGrpSpPr>
          <p:grpSpPr>
            <a:xfrm>
              <a:off x="3048000" y="3457575"/>
              <a:ext cx="3333750" cy="447675"/>
              <a:chOff x="3048000" y="3457575"/>
              <a:chExt cx="3333750" cy="447675"/>
            </a:xfrm>
          </p:grpSpPr>
          <p:sp>
            <p:nvSpPr>
              <p:cNvPr id="19" name="Rectangle 19"/>
              <p:cNvSpPr/>
              <p:nvPr/>
            </p:nvSpPr>
            <p:spPr>
              <a:xfrm>
                <a:off x="3048000" y="3457575"/>
                <a:ext cx="3333750" cy="447675"/>
              </a:xfrm>
              <a:prstGeom prst="rect">
                <a:avLst/>
              </a:prstGeom>
              <a:solidFill>
                <a:srgbClr val="F4F7FB"/>
              </a:solidFill>
              <a:ln w="9525">
                <a:solidFill>
                  <a:srgbClr val="B8C8D9"/>
                </a:solidFill>
              </a:ln>
            </p:spPr>
          </p:sp>
          <p:sp>
            <p:nvSpPr>
              <p:cNvPr id="20" name="TextBox 20"/>
              <p:cNvSpPr/>
              <p:nvPr/>
            </p:nvSpPr>
            <p:spPr>
              <a:xfrm>
                <a:off x="3067050" y="3486150"/>
                <a:ext cx="3295650" cy="390525"/>
              </a:xfrm>
              <a:prstGeom prst="rect">
                <a:avLst/>
              </a:prstGeom>
              <a:noFill/>
              <a:ln>
                <a:noFill/>
              </a:ln>
            </p:spPr>
            <p:txBody>
              <a:bodyPr wrap="none" lIns="0" tIns="54375" rIns="0" bIns="0" anchor="t" anchorCtr="0">
                <a:noAutofit/>
              </a:bodyPr>
              <a:lstStyle/>
              <a:p>
                <a:pPr algn="ctr"/>
                <a:r>
                  <a:rPr lang="zh-CN" sz="1880" dirty="0">
                    <a:solidFill>
                      <a:srgbClr val="243447"/>
                    </a:solidFill>
                    <a:latin typeface="Consolas"/>
                    <a:ea typeface="Microsoft YaHei"/>
                    <a:cs typeface="Consolas"/>
                  </a:rPr>
                  <a:t>7个中奖号码</a:t>
                </a:r>
              </a:p>
            </p:txBody>
          </p:sp>
        </p:grpSp>
        <p:grpSp>
          <p:nvGrpSpPr>
            <p:cNvPr id="24" name="Group 24"/>
            <p:cNvGrpSpPr/>
            <p:nvPr/>
          </p:nvGrpSpPr>
          <p:grpSpPr>
            <a:xfrm>
              <a:off x="6381750" y="3457575"/>
              <a:ext cx="4191000" cy="447675"/>
              <a:chOff x="6381750" y="3457575"/>
              <a:chExt cx="4191000" cy="447675"/>
            </a:xfrm>
          </p:grpSpPr>
          <p:sp>
            <p:nvSpPr>
              <p:cNvPr id="22" name="Rectangle 22"/>
              <p:cNvSpPr/>
              <p:nvPr/>
            </p:nvSpPr>
            <p:spPr>
              <a:xfrm>
                <a:off x="6381750" y="3457575"/>
                <a:ext cx="4191000" cy="447675"/>
              </a:xfrm>
              <a:prstGeom prst="rect">
                <a:avLst/>
              </a:prstGeom>
              <a:solidFill>
                <a:srgbClr val="F4F7FB"/>
              </a:solidFill>
              <a:ln w="9525">
                <a:solidFill>
                  <a:srgbClr val="B8C8D9"/>
                </a:solidFill>
              </a:ln>
            </p:spPr>
          </p:sp>
          <p:sp>
            <p:nvSpPr>
              <p:cNvPr id="23" name="TextBox 23"/>
              <p:cNvSpPr/>
              <p:nvPr/>
            </p:nvSpPr>
            <p:spPr>
              <a:xfrm>
                <a:off x="6400800" y="3486150"/>
                <a:ext cx="4152900" cy="390525"/>
              </a:xfrm>
              <a:prstGeom prst="rect">
                <a:avLst/>
              </a:prstGeom>
              <a:noFill/>
              <a:ln>
                <a:noFill/>
              </a:ln>
            </p:spPr>
            <p:txBody>
              <a:bodyPr wrap="none" lIns="0" tIns="54375" rIns="0" bIns="0" anchor="t" anchorCtr="0">
                <a:noAutofit/>
              </a:bodyPr>
              <a:lstStyle/>
              <a:p>
                <a:pPr algn="ctr"/>
                <a:r>
                  <a:rPr lang="zh-CN" sz="1880" dirty="0">
                    <a:solidFill>
                      <a:srgbClr val="243447"/>
                    </a:solidFill>
                    <a:latin typeface="Consolas"/>
                    <a:ea typeface="Microsoft YaHei"/>
                    <a:cs typeface="Consolas"/>
                  </a:rPr>
                  <a:t>全部彩票处理完</a:t>
                </a:r>
              </a:p>
            </p:txBody>
          </p:sp>
        </p:grpSp>
        <p:grpSp>
          <p:nvGrpSpPr>
            <p:cNvPr id="27" name="Group 27"/>
            <p:cNvGrpSpPr/>
            <p:nvPr/>
          </p:nvGrpSpPr>
          <p:grpSpPr>
            <a:xfrm>
              <a:off x="1143000" y="3905250"/>
              <a:ext cx="1905000" cy="447675"/>
              <a:chOff x="1143000" y="3905250"/>
              <a:chExt cx="1905000" cy="447675"/>
            </a:xfrm>
          </p:grpSpPr>
          <p:sp>
            <p:nvSpPr>
              <p:cNvPr id="25" name="Rectangle 25"/>
              <p:cNvSpPr/>
              <p:nvPr/>
            </p:nvSpPr>
            <p:spPr>
              <a:xfrm>
                <a:off x="1143000" y="3905250"/>
                <a:ext cx="1905000" cy="447675"/>
              </a:xfrm>
              <a:prstGeom prst="rect">
                <a:avLst/>
              </a:prstGeom>
              <a:solidFill>
                <a:srgbClr val="FFFFFF"/>
              </a:solidFill>
              <a:ln w="9525">
                <a:solidFill>
                  <a:srgbClr val="B8C8D9"/>
                </a:solidFill>
              </a:ln>
            </p:spPr>
          </p:sp>
          <p:sp>
            <p:nvSpPr>
              <p:cNvPr id="26" name="TextBox 26"/>
              <p:cNvSpPr/>
              <p:nvPr/>
            </p:nvSpPr>
            <p:spPr>
              <a:xfrm>
                <a:off x="1162050" y="3933825"/>
                <a:ext cx="1866900" cy="390525"/>
              </a:xfrm>
              <a:prstGeom prst="rect">
                <a:avLst/>
              </a:prstGeom>
              <a:noFill/>
              <a:ln>
                <a:noFill/>
              </a:ln>
            </p:spPr>
            <p:txBody>
              <a:bodyPr wrap="none" lIns="0" tIns="5437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0" name="Group 30"/>
            <p:cNvGrpSpPr/>
            <p:nvPr/>
          </p:nvGrpSpPr>
          <p:grpSpPr>
            <a:xfrm>
              <a:off x="3048000" y="3905250"/>
              <a:ext cx="3333750" cy="447675"/>
              <a:chOff x="3048000" y="3905250"/>
              <a:chExt cx="3333750" cy="447675"/>
            </a:xfrm>
          </p:grpSpPr>
          <p:sp>
            <p:nvSpPr>
              <p:cNvPr id="28" name="Rectangle 28"/>
              <p:cNvSpPr/>
              <p:nvPr/>
            </p:nvSpPr>
            <p:spPr>
              <a:xfrm>
                <a:off x="3048000" y="3905250"/>
                <a:ext cx="3333750" cy="447675"/>
              </a:xfrm>
              <a:prstGeom prst="rect">
                <a:avLst/>
              </a:prstGeom>
              <a:solidFill>
                <a:srgbClr val="FFFFFF"/>
              </a:solidFill>
              <a:ln w="9525">
                <a:solidFill>
                  <a:srgbClr val="B8C8D9"/>
                </a:solidFill>
              </a:ln>
            </p:spPr>
          </p:sp>
          <p:sp>
            <p:nvSpPr>
              <p:cNvPr id="29" name="TextBox 29"/>
              <p:cNvSpPr/>
              <p:nvPr/>
            </p:nvSpPr>
            <p:spPr>
              <a:xfrm>
                <a:off x="3067050" y="3933825"/>
                <a:ext cx="3295650" cy="390525"/>
              </a:xfrm>
              <a:prstGeom prst="rect">
                <a:avLst/>
              </a:prstGeom>
              <a:noFill/>
              <a:ln>
                <a:noFill/>
              </a:ln>
            </p:spPr>
            <p:txBody>
              <a:bodyPr wrap="none" lIns="0" tIns="54375" rIns="0" bIns="0" anchor="t" anchorCtr="0">
                <a:noAutofit/>
              </a:bodyPr>
              <a:lstStyle/>
              <a:p>
                <a:pPr algn="ctr"/>
                <a:r>
                  <a:rPr lang="zh-CN" sz="1880" dirty="0">
                    <a:solidFill>
                      <a:srgbClr val="243447"/>
                    </a:solidFill>
                    <a:latin typeface="Consolas"/>
                    <a:ea typeface="Microsoft YaHei"/>
                    <a:cs typeface="Consolas"/>
                  </a:rPr>
                  <a:t>当前读到的号码</a:t>
                </a:r>
              </a:p>
            </p:txBody>
          </p:sp>
        </p:grpSp>
        <p:grpSp>
          <p:nvGrpSpPr>
            <p:cNvPr id="33" name="Group 33"/>
            <p:cNvGrpSpPr/>
            <p:nvPr/>
          </p:nvGrpSpPr>
          <p:grpSpPr>
            <a:xfrm>
              <a:off x="6381750" y="3905250"/>
              <a:ext cx="4191000" cy="447675"/>
              <a:chOff x="6381750" y="3905250"/>
              <a:chExt cx="4191000" cy="447675"/>
            </a:xfrm>
          </p:grpSpPr>
          <p:sp>
            <p:nvSpPr>
              <p:cNvPr id="31" name="Rectangle 31"/>
              <p:cNvSpPr/>
              <p:nvPr/>
            </p:nvSpPr>
            <p:spPr>
              <a:xfrm>
                <a:off x="6381750" y="3905250"/>
                <a:ext cx="4191000" cy="447675"/>
              </a:xfrm>
              <a:prstGeom prst="rect">
                <a:avLst/>
              </a:prstGeom>
              <a:solidFill>
                <a:srgbClr val="FFFFFF"/>
              </a:solidFill>
              <a:ln w="9525">
                <a:solidFill>
                  <a:srgbClr val="B8C8D9"/>
                </a:solidFill>
              </a:ln>
            </p:spPr>
          </p:sp>
          <p:sp>
            <p:nvSpPr>
              <p:cNvPr id="32" name="TextBox 32"/>
              <p:cNvSpPr/>
              <p:nvPr/>
            </p:nvSpPr>
            <p:spPr>
              <a:xfrm>
                <a:off x="6400800" y="3933825"/>
                <a:ext cx="4152900" cy="390525"/>
              </a:xfrm>
              <a:prstGeom prst="rect">
                <a:avLst/>
              </a:prstGeom>
              <a:noFill/>
              <a:ln>
                <a:noFill/>
              </a:ln>
            </p:spPr>
            <p:txBody>
              <a:bodyPr wrap="none" lIns="0" tIns="54375" rIns="0" bIns="0" anchor="t" anchorCtr="0">
                <a:noAutofit/>
              </a:bodyPr>
              <a:lstStyle/>
              <a:p>
                <a:pPr algn="ctr"/>
                <a:r>
                  <a:rPr lang="zh-CN" sz="1880" dirty="0">
                    <a:solidFill>
                      <a:srgbClr val="243447"/>
                    </a:solidFill>
                    <a:latin typeface="Consolas"/>
                    <a:ea typeface="Microsoft YaHei"/>
                    <a:cs typeface="Consolas"/>
                  </a:rPr>
                  <a:t>这次比较完成</a:t>
                </a:r>
              </a:p>
            </p:txBody>
          </p:sp>
        </p:grpSp>
        <p:grpSp>
          <p:nvGrpSpPr>
            <p:cNvPr id="36" name="Group 36"/>
            <p:cNvGrpSpPr/>
            <p:nvPr/>
          </p:nvGrpSpPr>
          <p:grpSpPr>
            <a:xfrm>
              <a:off x="1143000" y="4352925"/>
              <a:ext cx="1905000" cy="447675"/>
              <a:chOff x="1143000" y="4352925"/>
              <a:chExt cx="1905000" cy="447675"/>
            </a:xfrm>
          </p:grpSpPr>
          <p:sp>
            <p:nvSpPr>
              <p:cNvPr id="34" name="Rectangle 34"/>
              <p:cNvSpPr/>
              <p:nvPr/>
            </p:nvSpPr>
            <p:spPr>
              <a:xfrm>
                <a:off x="1143000" y="4352925"/>
                <a:ext cx="1905000" cy="447675"/>
              </a:xfrm>
              <a:prstGeom prst="rect">
                <a:avLst/>
              </a:prstGeom>
              <a:solidFill>
                <a:srgbClr val="F4F7FB"/>
              </a:solidFill>
              <a:ln w="9525">
                <a:solidFill>
                  <a:srgbClr val="B8C8D9"/>
                </a:solidFill>
              </a:ln>
            </p:spPr>
          </p:sp>
          <p:sp>
            <p:nvSpPr>
              <p:cNvPr id="35" name="TextBox 35"/>
              <p:cNvSpPr/>
              <p:nvPr/>
            </p:nvSpPr>
            <p:spPr>
              <a:xfrm>
                <a:off x="1162050" y="4381500"/>
                <a:ext cx="1866900" cy="390525"/>
              </a:xfrm>
              <a:prstGeom prst="rect">
                <a:avLst/>
              </a:prstGeom>
              <a:noFill/>
              <a:ln>
                <a:noFill/>
              </a:ln>
            </p:spPr>
            <p:txBody>
              <a:bodyPr wrap="none" lIns="0" tIns="54375" rIns="0" bIns="0" anchor="t" anchorCtr="0">
                <a:noAutofit/>
              </a:bodyPr>
              <a:lstStyle/>
              <a:p>
                <a:pPr algn="ctr"/>
                <a:r>
                  <a:rPr lang="en-US" sz="1880" dirty="0">
                    <a:solidFill>
                      <a:srgbClr val="243447"/>
                    </a:solidFill>
                    <a:latin typeface="Consolas"/>
                    <a:ea typeface="Consolas"/>
                    <a:cs typeface="Consolas"/>
                  </a:rPr>
                  <a:t>ans</a:t>
                </a:r>
              </a:p>
            </p:txBody>
          </p:sp>
        </p:grpSp>
        <p:grpSp>
          <p:nvGrpSpPr>
            <p:cNvPr id="39" name="Group 39"/>
            <p:cNvGrpSpPr/>
            <p:nvPr/>
          </p:nvGrpSpPr>
          <p:grpSpPr>
            <a:xfrm>
              <a:off x="3048000" y="4352925"/>
              <a:ext cx="3333750" cy="447675"/>
              <a:chOff x="3048000" y="4352925"/>
              <a:chExt cx="3333750" cy="447675"/>
            </a:xfrm>
          </p:grpSpPr>
          <p:sp>
            <p:nvSpPr>
              <p:cNvPr id="37" name="Rectangle 37"/>
              <p:cNvSpPr/>
              <p:nvPr/>
            </p:nvSpPr>
            <p:spPr>
              <a:xfrm>
                <a:off x="3048000" y="4352925"/>
                <a:ext cx="3333750" cy="447675"/>
              </a:xfrm>
              <a:prstGeom prst="rect">
                <a:avLst/>
              </a:prstGeom>
              <a:solidFill>
                <a:srgbClr val="F4F7FB"/>
              </a:solidFill>
              <a:ln w="9525">
                <a:solidFill>
                  <a:srgbClr val="B8C8D9"/>
                </a:solidFill>
              </a:ln>
            </p:spPr>
          </p:sp>
          <p:sp>
            <p:nvSpPr>
              <p:cNvPr id="38" name="TextBox 38"/>
              <p:cNvSpPr/>
              <p:nvPr/>
            </p:nvSpPr>
            <p:spPr>
              <a:xfrm>
                <a:off x="3067050" y="4381500"/>
                <a:ext cx="3295650" cy="390525"/>
              </a:xfrm>
              <a:prstGeom prst="rect">
                <a:avLst/>
              </a:prstGeom>
              <a:noFill/>
              <a:ln>
                <a:noFill/>
              </a:ln>
            </p:spPr>
            <p:txBody>
              <a:bodyPr wrap="none" lIns="0" tIns="54375" rIns="0" bIns="0" anchor="t" anchorCtr="0">
                <a:noAutofit/>
              </a:bodyPr>
              <a:lstStyle/>
              <a:p>
                <a:pPr algn="ctr"/>
                <a:r>
                  <a:rPr lang="zh-CN" sz="1880" dirty="0">
                    <a:solidFill>
                      <a:srgbClr val="243447"/>
                    </a:solidFill>
                    <a:latin typeface="Consolas"/>
                    <a:ea typeface="Microsoft YaHei"/>
                    <a:cs typeface="Consolas"/>
                  </a:rPr>
                  <a:t>当前票的命中个数</a:t>
                </a:r>
              </a:p>
            </p:txBody>
          </p:sp>
        </p:grpSp>
        <p:grpSp>
          <p:nvGrpSpPr>
            <p:cNvPr id="42" name="Group 42"/>
            <p:cNvGrpSpPr/>
            <p:nvPr/>
          </p:nvGrpSpPr>
          <p:grpSpPr>
            <a:xfrm>
              <a:off x="6381750" y="4352925"/>
              <a:ext cx="4191000" cy="447675"/>
              <a:chOff x="6381750" y="4352925"/>
              <a:chExt cx="4191000" cy="447675"/>
            </a:xfrm>
          </p:grpSpPr>
          <p:sp>
            <p:nvSpPr>
              <p:cNvPr id="40" name="Rectangle 40"/>
              <p:cNvSpPr/>
              <p:nvPr/>
            </p:nvSpPr>
            <p:spPr>
              <a:xfrm>
                <a:off x="6381750" y="4352925"/>
                <a:ext cx="4191000" cy="447675"/>
              </a:xfrm>
              <a:prstGeom prst="rect">
                <a:avLst/>
              </a:prstGeom>
              <a:solidFill>
                <a:srgbClr val="F4F7FB"/>
              </a:solidFill>
              <a:ln w="9525">
                <a:solidFill>
                  <a:srgbClr val="B8C8D9"/>
                </a:solidFill>
              </a:ln>
            </p:spPr>
          </p:sp>
          <p:sp>
            <p:nvSpPr>
              <p:cNvPr id="41" name="TextBox 41"/>
              <p:cNvSpPr/>
              <p:nvPr/>
            </p:nvSpPr>
            <p:spPr>
              <a:xfrm>
                <a:off x="6400800" y="4381500"/>
                <a:ext cx="4152900" cy="390525"/>
              </a:xfrm>
              <a:prstGeom prst="rect">
                <a:avLst/>
              </a:prstGeom>
              <a:noFill/>
              <a:ln>
                <a:noFill/>
              </a:ln>
            </p:spPr>
            <p:txBody>
              <a:bodyPr wrap="none" lIns="0" tIns="54375" rIns="0" bIns="0" anchor="t" anchorCtr="0">
                <a:noAutofit/>
              </a:bodyPr>
              <a:lstStyle/>
              <a:p>
                <a:pPr algn="ctr"/>
                <a:r>
                  <a:rPr lang="zh-CN" sz="1880" dirty="0">
                    <a:solidFill>
                      <a:srgbClr val="243447"/>
                    </a:solidFill>
                    <a:latin typeface="Consolas"/>
                    <a:ea typeface="Microsoft YaHei"/>
                    <a:cs typeface="Consolas"/>
                  </a:rPr>
                  <a:t>这一张票处理完</a:t>
                </a:r>
              </a:p>
            </p:txBody>
          </p:sp>
        </p:grpSp>
        <p:grpSp>
          <p:nvGrpSpPr>
            <p:cNvPr id="45" name="Group 45"/>
            <p:cNvGrpSpPr/>
            <p:nvPr/>
          </p:nvGrpSpPr>
          <p:grpSpPr>
            <a:xfrm>
              <a:off x="1143000" y="4800600"/>
              <a:ext cx="1905000" cy="447675"/>
              <a:chOff x="1143000" y="4800600"/>
              <a:chExt cx="1905000" cy="447675"/>
            </a:xfrm>
          </p:grpSpPr>
          <p:sp>
            <p:nvSpPr>
              <p:cNvPr id="43" name="Rectangle 43"/>
              <p:cNvSpPr/>
              <p:nvPr/>
            </p:nvSpPr>
            <p:spPr>
              <a:xfrm>
                <a:off x="1143000" y="4800600"/>
                <a:ext cx="1905000" cy="447675"/>
              </a:xfrm>
              <a:prstGeom prst="rect">
                <a:avLst/>
              </a:prstGeom>
              <a:solidFill>
                <a:srgbClr val="FFFFFF"/>
              </a:solidFill>
              <a:ln w="9525">
                <a:solidFill>
                  <a:srgbClr val="B8C8D9"/>
                </a:solidFill>
              </a:ln>
            </p:spPr>
          </p:sp>
          <p:sp>
            <p:nvSpPr>
              <p:cNvPr id="44" name="TextBox 44"/>
              <p:cNvSpPr/>
              <p:nvPr/>
            </p:nvSpPr>
            <p:spPr>
              <a:xfrm>
                <a:off x="1162050" y="4829175"/>
                <a:ext cx="1866900" cy="390525"/>
              </a:xfrm>
              <a:prstGeom prst="rect">
                <a:avLst/>
              </a:prstGeom>
              <a:noFill/>
              <a:ln>
                <a:noFill/>
              </a:ln>
            </p:spPr>
            <p:txBody>
              <a:bodyPr wrap="none" lIns="0" tIns="54375" rIns="0" bIns="0" anchor="t" anchorCtr="0">
                <a:noAutofit/>
              </a:bodyPr>
              <a:lstStyle/>
              <a:p>
                <a:pPr algn="ctr"/>
                <a:r>
                  <a:rPr lang="en-US" sz="1880" dirty="0">
                    <a:solidFill>
                      <a:srgbClr val="243447"/>
                    </a:solidFill>
                    <a:latin typeface="Consolas"/>
                    <a:ea typeface="Consolas"/>
                    <a:cs typeface="Consolas"/>
                  </a:rPr>
                  <a:t>num[8]</a:t>
                </a:r>
              </a:p>
            </p:txBody>
          </p:sp>
        </p:grpSp>
        <p:grpSp>
          <p:nvGrpSpPr>
            <p:cNvPr id="48" name="Group 48"/>
            <p:cNvGrpSpPr/>
            <p:nvPr/>
          </p:nvGrpSpPr>
          <p:grpSpPr>
            <a:xfrm>
              <a:off x="3048000" y="4800600"/>
              <a:ext cx="3333750" cy="447675"/>
              <a:chOff x="3048000" y="4800600"/>
              <a:chExt cx="3333750" cy="447675"/>
            </a:xfrm>
          </p:grpSpPr>
          <p:sp>
            <p:nvSpPr>
              <p:cNvPr id="46" name="Rectangle 46"/>
              <p:cNvSpPr/>
              <p:nvPr/>
            </p:nvSpPr>
            <p:spPr>
              <a:xfrm>
                <a:off x="3048000" y="4800600"/>
                <a:ext cx="3333750" cy="447675"/>
              </a:xfrm>
              <a:prstGeom prst="rect">
                <a:avLst/>
              </a:prstGeom>
              <a:solidFill>
                <a:srgbClr val="FFFFFF"/>
              </a:solidFill>
              <a:ln w="9525">
                <a:solidFill>
                  <a:srgbClr val="B8C8D9"/>
                </a:solidFill>
              </a:ln>
            </p:spPr>
          </p:sp>
          <p:sp>
            <p:nvSpPr>
              <p:cNvPr id="47" name="TextBox 47"/>
              <p:cNvSpPr/>
              <p:nvPr/>
            </p:nvSpPr>
            <p:spPr>
              <a:xfrm>
                <a:off x="3067050" y="4829175"/>
                <a:ext cx="3295650" cy="390525"/>
              </a:xfrm>
              <a:prstGeom prst="rect">
                <a:avLst/>
              </a:prstGeom>
              <a:noFill/>
              <a:ln>
                <a:noFill/>
              </a:ln>
            </p:spPr>
            <p:txBody>
              <a:bodyPr wrap="none" lIns="0" tIns="54375" rIns="0" bIns="0" anchor="t" anchorCtr="0">
                <a:noAutofit/>
              </a:bodyPr>
              <a:lstStyle/>
              <a:p>
                <a:pPr algn="ctr"/>
                <a:r>
                  <a:rPr lang="zh-CN" sz="1880" dirty="0">
                    <a:solidFill>
                      <a:srgbClr val="243447"/>
                    </a:solidFill>
                    <a:latin typeface="Consolas"/>
                    <a:ea typeface="Microsoft YaHei"/>
                    <a:cs typeface="Consolas"/>
                  </a:rPr>
                  <a:t>0至7档各有几张票</a:t>
                </a:r>
              </a:p>
            </p:txBody>
          </p:sp>
        </p:grpSp>
        <p:grpSp>
          <p:nvGrpSpPr>
            <p:cNvPr id="51" name="Group 51"/>
            <p:cNvGrpSpPr/>
            <p:nvPr/>
          </p:nvGrpSpPr>
          <p:grpSpPr>
            <a:xfrm>
              <a:off x="6381750" y="4800600"/>
              <a:ext cx="4191000" cy="447675"/>
              <a:chOff x="6381750" y="4800600"/>
              <a:chExt cx="4191000" cy="447675"/>
            </a:xfrm>
          </p:grpSpPr>
          <p:sp>
            <p:nvSpPr>
              <p:cNvPr id="49" name="Rectangle 49"/>
              <p:cNvSpPr/>
              <p:nvPr/>
            </p:nvSpPr>
            <p:spPr>
              <a:xfrm>
                <a:off x="6381750" y="4800600"/>
                <a:ext cx="4191000" cy="447675"/>
              </a:xfrm>
              <a:prstGeom prst="rect">
                <a:avLst/>
              </a:prstGeom>
              <a:solidFill>
                <a:srgbClr val="FFFFFF"/>
              </a:solidFill>
              <a:ln w="9525">
                <a:solidFill>
                  <a:srgbClr val="B8C8D9"/>
                </a:solidFill>
              </a:ln>
            </p:spPr>
          </p:sp>
          <p:sp>
            <p:nvSpPr>
              <p:cNvPr id="50" name="TextBox 50"/>
              <p:cNvSpPr/>
              <p:nvPr/>
            </p:nvSpPr>
            <p:spPr>
              <a:xfrm>
                <a:off x="6400800" y="4829175"/>
                <a:ext cx="4152900" cy="390525"/>
              </a:xfrm>
              <a:prstGeom prst="rect">
                <a:avLst/>
              </a:prstGeom>
              <a:noFill/>
              <a:ln>
                <a:noFill/>
              </a:ln>
            </p:spPr>
            <p:txBody>
              <a:bodyPr wrap="none" lIns="0" tIns="54375" rIns="0" bIns="0" anchor="t" anchorCtr="0">
                <a:noAutofit/>
              </a:bodyPr>
              <a:lstStyle/>
              <a:p>
                <a:pPr algn="ctr"/>
                <a:r>
                  <a:rPr lang="zh-CN" sz="1880" dirty="0">
                    <a:solidFill>
                      <a:srgbClr val="243447"/>
                    </a:solidFill>
                    <a:latin typeface="Consolas"/>
                    <a:ea typeface="Microsoft YaHei"/>
                    <a:cs typeface="Consolas"/>
                  </a:rPr>
                  <a:t>最后输出时仍需要</a:t>
                </a:r>
              </a:p>
            </p:txBody>
          </p:sp>
        </p:grpSp>
      </p:grpSp>
      <p:grpSp>
        <p:nvGrpSpPr>
          <p:cNvPr id="54" name="Group 54"/>
          <p:cNvGrpSpPr/>
          <p:nvPr/>
        </p:nvGrpSpPr>
        <p:grpSpPr>
          <a:xfrm>
            <a:off x="990219" y="5406771"/>
            <a:ext cx="10296906" cy="752856"/>
            <a:chOff x="990219" y="5406771"/>
            <a:chExt cx="10296906" cy="752856"/>
          </a:xfrm>
        </p:grpSpPr>
        <p:sp>
          <p:nvSpPr>
            <p:cNvPr id="53" name="TextBox 53"/>
            <p:cNvSpPr/>
            <p:nvPr/>
          </p:nvSpPr>
          <p:spPr>
            <a:xfrm>
              <a:off x="990219" y="5406771"/>
              <a:ext cx="10296906" cy="752856"/>
            </a:xfrm>
            <a:prstGeom prst="rect">
              <a:avLst/>
            </a:prstGeom>
            <a:noFill/>
            <a:ln>
              <a:noFill/>
            </a:ln>
          </p:spPr>
          <p:txBody>
            <a:bodyPr wrap="none" lIns="0" tIns="2476" rIns="0" bIns="0" anchor="t" anchorCtr="0">
              <a:noAutofit/>
            </a:bodyPr>
            <a:lstStyle/>
            <a:p>
              <a:pPr algn="l">
                <a:lnSpc>
                  <a:spcPts val="2340"/>
                </a:lnSpc>
              </a:pPr>
              <a:r>
                <a:rPr lang="en-US" sz="1950" dirty="0">
                  <a:solidFill>
                    <a:srgbClr val="243447"/>
                  </a:solidFill>
                  <a:latin typeface="Consolas"/>
                  <a:ea typeface="Consolas"/>
                  <a:cs typeface="Consolas"/>
                </a:rPr>
                <a:t>a</a:t>
              </a:r>
              <a:r>
                <a:rPr lang="zh-CN" sz="1950" dirty="0">
                  <a:solidFill>
                    <a:srgbClr val="243447"/>
                  </a:solidFill>
                  <a:latin typeface="Microsoft YaHei"/>
                  <a:ea typeface="Microsoft YaHei"/>
                  <a:cs typeface="Microsoft YaHei"/>
                </a:rPr>
                <a:t>像中奖号码清单，按“第几个”查；</a:t>
              </a:r>
              <a:r>
                <a:rPr lang="en-US" sz="1950" dirty="0">
                  <a:solidFill>
                    <a:srgbClr val="243447"/>
                  </a:solidFill>
                  <a:latin typeface="Consolas"/>
                  <a:ea typeface="Consolas"/>
                  <a:cs typeface="Consolas"/>
                </a:rPr>
                <a:t>num</a:t>
              </a:r>
              <a:r>
                <a:rPr lang="zh-CN" sz="1950" dirty="0">
                  <a:solidFill>
                    <a:srgbClr val="243447"/>
                  </a:solidFill>
                  <a:latin typeface="Microsoft YaHei"/>
                  <a:ea typeface="Microsoft YaHei"/>
                  <a:cs typeface="Microsoft YaHei"/>
                </a:rPr>
                <a:t>像分类计票表，按“</a:t>
              </a:r>
              <a:r>
                <a:rPr lang="zh-CN" sz="1950" b="1" dirty="0">
                  <a:solidFill>
                    <a:srgbClr val="C00000"/>
                  </a:solidFill>
                  <a:latin typeface="Microsoft YaHei"/>
                  <a:ea typeface="Microsoft YaHei"/>
                  <a:cs typeface="Microsoft YaHei"/>
                </a:rPr>
                <a:t>命中几个</a:t>
              </a:r>
              <a:r>
                <a:rPr lang="zh-CN" sz="1950" dirty="0">
                  <a:solidFill>
                    <a:srgbClr val="243447"/>
                  </a:solidFill>
                  <a:latin typeface="Microsoft YaHei"/>
                  <a:ea typeface="Microsoft YaHei"/>
                  <a:cs typeface="Microsoft YaHei"/>
                </a:rPr>
                <a:t>”查。先认清格子的用</a:t>
              </a:r>
              <a:br/>
              <a:r>
                <a:rPr lang="zh-CN" sz="1950" dirty="0">
                  <a:solidFill>
                    <a:srgbClr val="243447"/>
                  </a:solidFill>
                  <a:latin typeface="Microsoft YaHei"/>
                  <a:ea typeface="Microsoft YaHei"/>
                  <a:cs typeface="Microsoft YaHei"/>
                </a:rPr>
                <a:t>途。</a:t>
              </a:r>
            </a:p>
          </p:txBody>
        </p:sp>
      </p:grpSp>
      <p:sp>
        <p:nvSpPr>
          <p:cNvPr id="71" name="Line 7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2" name="Line 72"/>
          <p:cNvSpPr/>
          <p:nvPr/>
        </p:nvSpPr>
        <p:spPr>
          <a:xfrm>
            <a:off x="838200" y="281673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35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3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一张票，逐个寻找命中的号码</a:t>
            </a:r>
          </a:p>
        </p:txBody>
      </p:sp>
      <p:grpSp>
        <p:nvGrpSpPr>
          <p:cNvPr id="24" name="Group 24"/>
          <p:cNvGrpSpPr/>
          <p:nvPr/>
        </p:nvGrpSpPr>
        <p:grpSpPr>
          <a:xfrm>
            <a:off x="828294" y="2256472"/>
            <a:ext cx="9471660" cy="1429131"/>
            <a:chOff x="828294" y="2256472"/>
            <a:chExt cx="9471660" cy="1429131"/>
          </a:xfrm>
        </p:grpSpPr>
        <p:sp>
          <p:nvSpPr>
            <p:cNvPr id="7" name="TextBox 7"/>
            <p:cNvSpPr/>
            <p:nvPr/>
          </p:nvSpPr>
          <p:spPr>
            <a:xfrm>
              <a:off x="828294" y="225647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中奖号码</a:t>
              </a:r>
            </a:p>
          </p:txBody>
        </p:sp>
        <p:sp>
          <p:nvSpPr>
            <p:cNvPr id="8" name="TextBox 8"/>
            <p:cNvSpPr/>
            <p:nvPr/>
          </p:nvSpPr>
          <p:spPr>
            <a:xfrm>
              <a:off x="828294" y="3304222"/>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样例第二张</a:t>
              </a:r>
            </a:p>
          </p:txBody>
        </p:sp>
        <p:sp>
          <p:nvSpPr>
            <p:cNvPr id="9" name="TextBox 9"/>
            <p:cNvSpPr/>
            <p:nvPr/>
          </p:nvSpPr>
          <p:spPr>
            <a:xfrm>
              <a:off x="3133344" y="2256472"/>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1</a:t>
              </a:r>
            </a:p>
          </p:txBody>
        </p:sp>
        <p:sp>
          <p:nvSpPr>
            <p:cNvPr id="10" name="TextBox 10"/>
            <p:cNvSpPr/>
            <p:nvPr/>
          </p:nvSpPr>
          <p:spPr>
            <a:xfrm>
              <a:off x="4276344" y="2256472"/>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2</a:t>
              </a:r>
            </a:p>
          </p:txBody>
        </p:sp>
        <p:sp>
          <p:nvSpPr>
            <p:cNvPr id="11" name="TextBox 11"/>
            <p:cNvSpPr/>
            <p:nvPr/>
          </p:nvSpPr>
          <p:spPr>
            <a:xfrm>
              <a:off x="5419344" y="2256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12" name="TextBox 12"/>
            <p:cNvSpPr/>
            <p:nvPr/>
          </p:nvSpPr>
          <p:spPr>
            <a:xfrm>
              <a:off x="6562344" y="2256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13" name="TextBox 13"/>
            <p:cNvSpPr/>
            <p:nvPr/>
          </p:nvSpPr>
          <p:spPr>
            <a:xfrm>
              <a:off x="7705344" y="2256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5</a:t>
              </a:r>
            </a:p>
          </p:txBody>
        </p:sp>
        <p:sp>
          <p:nvSpPr>
            <p:cNvPr id="14" name="TextBox 14"/>
            <p:cNvSpPr/>
            <p:nvPr/>
          </p:nvSpPr>
          <p:spPr>
            <a:xfrm>
              <a:off x="8848344" y="2256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6</a:t>
              </a:r>
            </a:p>
          </p:txBody>
        </p:sp>
        <p:sp>
          <p:nvSpPr>
            <p:cNvPr id="15" name="TextBox 15"/>
            <p:cNvSpPr/>
            <p:nvPr/>
          </p:nvSpPr>
          <p:spPr>
            <a:xfrm>
              <a:off x="9991344" y="2256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7</a:t>
              </a:r>
            </a:p>
          </p:txBody>
        </p:sp>
        <p:sp>
          <p:nvSpPr>
            <p:cNvPr id="16" name="TextBox 16"/>
            <p:cNvSpPr/>
            <p:nvPr/>
          </p:nvSpPr>
          <p:spPr>
            <a:xfrm>
              <a:off x="3133344" y="3304222"/>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1</a:t>
              </a:r>
            </a:p>
          </p:txBody>
        </p:sp>
        <p:sp>
          <p:nvSpPr>
            <p:cNvPr id="17" name="TextBox 17"/>
            <p:cNvSpPr/>
            <p:nvPr/>
          </p:nvSpPr>
          <p:spPr>
            <a:xfrm>
              <a:off x="4276344" y="3304222"/>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2</a:t>
              </a:r>
            </a:p>
          </p:txBody>
        </p:sp>
        <p:sp>
          <p:nvSpPr>
            <p:cNvPr id="18" name="TextBox 18"/>
            <p:cNvSpPr/>
            <p:nvPr/>
          </p:nvSpPr>
          <p:spPr>
            <a:xfrm>
              <a:off x="5419344" y="330422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8</a:t>
              </a:r>
            </a:p>
          </p:txBody>
        </p:sp>
        <p:sp>
          <p:nvSpPr>
            <p:cNvPr id="19" name="TextBox 19"/>
            <p:cNvSpPr/>
            <p:nvPr/>
          </p:nvSpPr>
          <p:spPr>
            <a:xfrm>
              <a:off x="6562344" y="330422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9</a:t>
              </a:r>
            </a:p>
          </p:txBody>
        </p:sp>
        <p:sp>
          <p:nvSpPr>
            <p:cNvPr id="20" name="TextBox 20"/>
            <p:cNvSpPr/>
            <p:nvPr/>
          </p:nvSpPr>
          <p:spPr>
            <a:xfrm>
              <a:off x="7705344" y="3304222"/>
              <a:ext cx="308610"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10</a:t>
              </a:r>
            </a:p>
          </p:txBody>
        </p:sp>
        <p:sp>
          <p:nvSpPr>
            <p:cNvPr id="21" name="TextBox 21"/>
            <p:cNvSpPr/>
            <p:nvPr/>
          </p:nvSpPr>
          <p:spPr>
            <a:xfrm>
              <a:off x="8848344" y="3304222"/>
              <a:ext cx="308610"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11</a:t>
              </a:r>
            </a:p>
          </p:txBody>
        </p:sp>
        <p:sp>
          <p:nvSpPr>
            <p:cNvPr id="22" name="TextBox 22"/>
            <p:cNvSpPr/>
            <p:nvPr/>
          </p:nvSpPr>
          <p:spPr>
            <a:xfrm>
              <a:off x="9991344" y="3304222"/>
              <a:ext cx="308610"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12</a:t>
              </a:r>
            </a:p>
          </p:txBody>
        </p:sp>
        <p:sp>
          <p:nvSpPr>
            <p:cNvPr id="23" name="Freeform 23"/>
            <p:cNvSpPr/>
            <p:nvPr/>
          </p:nvSpPr>
          <p:spPr>
            <a:xfrm>
              <a:off x="3219450" y="2647950"/>
              <a:ext cx="1143000" cy="552450"/>
            </a:xfrm>
            <a:custGeom>
              <a:avLst/>
              <a:gdLst/>
              <a:ahLst/>
              <a:cxnLst/>
              <a:rect l="l" t="t" r="r" b="b"/>
              <a:pathLst>
                <a:path w="1143000" h="552450">
                  <a:moveTo>
                    <a:pt x="0" y="0"/>
                  </a:moveTo>
                  <a:lnTo>
                    <a:pt x="0" y="552450"/>
                  </a:lnTo>
                  <a:moveTo>
                    <a:pt x="1143000" y="0"/>
                  </a:moveTo>
                  <a:lnTo>
                    <a:pt x="1143000" y="552450"/>
                  </a:lnTo>
                </a:path>
              </a:pathLst>
            </a:custGeom>
            <a:solidFill>
              <a:schemeClr val="dk1"/>
            </a:solidFill>
            <a:ln w="28575">
              <a:solidFill>
                <a:schemeClr val="accent2"/>
              </a:solidFill>
            </a:ln>
          </p:spPr>
        </p:sp>
      </p:grpSp>
      <p:grpSp>
        <p:nvGrpSpPr>
          <p:cNvPr id="26" name="Group 26"/>
          <p:cNvGrpSpPr/>
          <p:nvPr/>
        </p:nvGrpSpPr>
        <p:grpSpPr>
          <a:xfrm>
            <a:off x="828294" y="4247198"/>
            <a:ext cx="5203377" cy="800481"/>
            <a:chOff x="828294" y="4247198"/>
            <a:chExt cx="5203377" cy="800481"/>
          </a:xfrm>
        </p:grpSpPr>
        <p:sp>
          <p:nvSpPr>
            <p:cNvPr id="25" name="TextBox 25"/>
            <p:cNvSpPr/>
            <p:nvPr/>
          </p:nvSpPr>
          <p:spPr>
            <a:xfrm>
              <a:off x="828294" y="4247198"/>
              <a:ext cx="5203377" cy="80048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拿到一个号码，就与7个中奖号码逐一比较。</a:t>
              </a:r>
              <a:br/>
              <a:r>
                <a:rPr lang="zh-CN" sz="1950" dirty="0">
                  <a:solidFill>
                    <a:srgbClr val="243447"/>
                  </a:solidFill>
                  <a:latin typeface="Consolas"/>
                  <a:ea typeface="Microsoft YaHei"/>
                  <a:cs typeface="Consolas"/>
                </a:rPr>
                <a:t>这张票的1和2命中，其他5个没有命中。</a:t>
              </a:r>
            </a:p>
          </p:txBody>
        </p:sp>
      </p:grpSp>
      <p:grpSp>
        <p:nvGrpSpPr>
          <p:cNvPr id="29" name="Group 29"/>
          <p:cNvGrpSpPr/>
          <p:nvPr/>
        </p:nvGrpSpPr>
        <p:grpSpPr>
          <a:xfrm>
            <a:off x="828294" y="5504498"/>
            <a:ext cx="6378321" cy="777811"/>
            <a:chOff x="828294" y="5504498"/>
            <a:chExt cx="6378321" cy="777811"/>
          </a:xfrm>
        </p:grpSpPr>
        <p:sp>
          <p:nvSpPr>
            <p:cNvPr id="27" name="TextBox 27"/>
            <p:cNvSpPr/>
            <p:nvPr/>
          </p:nvSpPr>
          <p:spPr>
            <a:xfrm>
              <a:off x="828294" y="5504498"/>
              <a:ext cx="533017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7个号码 × 7次比较，最多做49次相等判断。</a:t>
              </a:r>
            </a:p>
          </p:txBody>
        </p:sp>
        <p:sp>
          <p:nvSpPr>
            <p:cNvPr id="28" name="TextBox 28"/>
            <p:cNvSpPr/>
            <p:nvPr/>
          </p:nvSpPr>
          <p:spPr>
            <a:xfrm>
              <a:off x="829056" y="5930265"/>
              <a:ext cx="6377559"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两边的号码各自互不相同，一个号码不会重复贡献命中数。</a:t>
              </a:r>
            </a:p>
          </p:txBody>
        </p:sp>
      </p:grpSp>
      <p:sp>
        <p:nvSpPr>
          <p:cNvPr id="49" name="Line 4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0" name="Line 50"/>
          <p:cNvSpPr/>
          <p:nvPr/>
        </p:nvSpPr>
        <p:spPr>
          <a:xfrm>
            <a:off x="838200" y="515816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1" name="Line 51"/>
          <p:cNvSpPr/>
          <p:nvPr/>
        </p:nvSpPr>
        <p:spPr>
          <a:xfrm>
            <a:off x="838200" y="390944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35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35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3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516880" cy="1062799"/>
            <a:chOff x="826008" y="814388"/>
            <a:chExt cx="5516880"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彩票摇奖：逐项比较</a:t>
              </a:r>
            </a:p>
          </p:txBody>
        </p:sp>
        <p:sp>
          <p:nvSpPr>
            <p:cNvPr id="3" name="TextBox 3"/>
            <p:cNvSpPr txBox="1"/>
            <p:nvPr/>
          </p:nvSpPr>
          <p:spPr>
            <a:xfrm>
              <a:off x="826008" y="1407795"/>
              <a:ext cx="5516880"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一个号码，怎样在中奖号码中找一遍？</a:t>
              </a:r>
            </a:p>
          </p:txBody>
        </p:sp>
      </p:grpSp>
      <p:grpSp>
        <p:nvGrpSpPr>
          <p:cNvPr id="6" name="Group 6"/>
          <p:cNvGrpSpPr/>
          <p:nvPr/>
        </p:nvGrpSpPr>
        <p:grpSpPr>
          <a:xfrm>
            <a:off x="990219" y="2056448"/>
            <a:ext cx="7295602" cy="752856"/>
            <a:chOff x="990219" y="2056448"/>
            <a:chExt cx="7295602" cy="752856"/>
          </a:xfrm>
        </p:grpSpPr>
        <p:sp>
          <p:nvSpPr>
            <p:cNvPr id="5" name="TextBox 5"/>
            <p:cNvSpPr/>
            <p:nvPr/>
          </p:nvSpPr>
          <p:spPr>
            <a:xfrm>
              <a:off x="990219" y="2056448"/>
              <a:ext cx="7295602"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沿用中奖号码1、2、3、4、5、6、7。现在读到当前号码x=2。</a:t>
              </a:r>
              <a:br/>
              <a:r>
                <a:rPr lang="zh-CN" sz="1950" dirty="0">
                  <a:solidFill>
                    <a:srgbClr val="243447"/>
                  </a:solidFill>
                  <a:latin typeface="Consolas"/>
                  <a:ea typeface="Microsoft YaHei"/>
                  <a:cs typeface="Consolas"/>
                </a:rPr>
                <a:t>假设这张票刚开始统计，ans=0；下标j依次取0到6。</a:t>
              </a:r>
            </a:p>
          </p:txBody>
        </p:sp>
      </p:grpSp>
      <p:grpSp>
        <p:nvGrpSpPr>
          <p:cNvPr id="76" name="Group 76"/>
          <p:cNvGrpSpPr/>
          <p:nvPr/>
        </p:nvGrpSpPr>
        <p:grpSpPr>
          <a:xfrm>
            <a:off x="1428750" y="3105150"/>
            <a:ext cx="9286875" cy="1543050"/>
            <a:chOff x="1428750" y="3105150"/>
            <a:chExt cx="9286875" cy="1543050"/>
          </a:xfrm>
        </p:grpSpPr>
        <p:grpSp>
          <p:nvGrpSpPr>
            <p:cNvPr id="9" name="Group 9"/>
            <p:cNvGrpSpPr/>
            <p:nvPr/>
          </p:nvGrpSpPr>
          <p:grpSpPr>
            <a:xfrm>
              <a:off x="1428750" y="3105150"/>
              <a:ext cx="1619250" cy="514350"/>
              <a:chOff x="1428750" y="3105150"/>
              <a:chExt cx="1619250" cy="514350"/>
            </a:xfrm>
          </p:grpSpPr>
          <p:sp>
            <p:nvSpPr>
              <p:cNvPr id="7" name="Rectangle 7"/>
              <p:cNvSpPr/>
              <p:nvPr/>
            </p:nvSpPr>
            <p:spPr>
              <a:xfrm>
                <a:off x="1428750" y="3105150"/>
                <a:ext cx="1619250" cy="514350"/>
              </a:xfrm>
              <a:prstGeom prst="rect">
                <a:avLst/>
              </a:prstGeom>
              <a:solidFill>
                <a:srgbClr val="E9F1FA"/>
              </a:solidFill>
              <a:ln w="11430">
                <a:solidFill>
                  <a:srgbClr val="244D87"/>
                </a:solidFill>
              </a:ln>
            </p:spPr>
          </p:sp>
          <p:sp>
            <p:nvSpPr>
              <p:cNvPr id="8" name="TextBox 8"/>
              <p:cNvSpPr/>
              <p:nvPr/>
            </p:nvSpPr>
            <p:spPr>
              <a:xfrm>
                <a:off x="2159222" y="324088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j</a:t>
                </a:r>
              </a:p>
            </p:txBody>
          </p:sp>
        </p:grpSp>
        <p:grpSp>
          <p:nvGrpSpPr>
            <p:cNvPr id="12" name="Group 12"/>
            <p:cNvGrpSpPr/>
            <p:nvPr/>
          </p:nvGrpSpPr>
          <p:grpSpPr>
            <a:xfrm>
              <a:off x="3048000" y="3105150"/>
              <a:ext cx="1095375" cy="514350"/>
              <a:chOff x="3048000" y="3105150"/>
              <a:chExt cx="1095375" cy="514350"/>
            </a:xfrm>
          </p:grpSpPr>
          <p:sp>
            <p:nvSpPr>
              <p:cNvPr id="10" name="Rectangle 10"/>
              <p:cNvSpPr/>
              <p:nvPr/>
            </p:nvSpPr>
            <p:spPr>
              <a:xfrm>
                <a:off x="3048000" y="3105150"/>
                <a:ext cx="1095375" cy="514350"/>
              </a:xfrm>
              <a:prstGeom prst="rect">
                <a:avLst/>
              </a:prstGeom>
              <a:solidFill>
                <a:srgbClr val="E9F1FA"/>
              </a:solidFill>
              <a:ln w="11430">
                <a:solidFill>
                  <a:srgbClr val="244D87"/>
                </a:solidFill>
              </a:ln>
            </p:spPr>
          </p:sp>
          <p:sp>
            <p:nvSpPr>
              <p:cNvPr id="11" name="TextBox 11"/>
              <p:cNvSpPr/>
              <p:nvPr/>
            </p:nvSpPr>
            <p:spPr>
              <a:xfrm>
                <a:off x="3516535" y="324088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0</a:t>
                </a:r>
              </a:p>
            </p:txBody>
          </p:sp>
        </p:grpSp>
        <p:grpSp>
          <p:nvGrpSpPr>
            <p:cNvPr id="15" name="Group 15"/>
            <p:cNvGrpSpPr/>
            <p:nvPr/>
          </p:nvGrpSpPr>
          <p:grpSpPr>
            <a:xfrm>
              <a:off x="4143375" y="3105150"/>
              <a:ext cx="1095375" cy="514350"/>
              <a:chOff x="4143375" y="3105150"/>
              <a:chExt cx="1095375" cy="514350"/>
            </a:xfrm>
          </p:grpSpPr>
          <p:sp>
            <p:nvSpPr>
              <p:cNvPr id="13" name="Rectangle 13"/>
              <p:cNvSpPr/>
              <p:nvPr/>
            </p:nvSpPr>
            <p:spPr>
              <a:xfrm>
                <a:off x="4143375" y="3105150"/>
                <a:ext cx="1095375" cy="514350"/>
              </a:xfrm>
              <a:prstGeom prst="rect">
                <a:avLst/>
              </a:prstGeom>
              <a:solidFill>
                <a:srgbClr val="E9F1FA"/>
              </a:solidFill>
              <a:ln w="11430">
                <a:solidFill>
                  <a:srgbClr val="244D87"/>
                </a:solidFill>
              </a:ln>
            </p:spPr>
          </p:sp>
          <p:sp>
            <p:nvSpPr>
              <p:cNvPr id="14" name="TextBox 14"/>
              <p:cNvSpPr/>
              <p:nvPr/>
            </p:nvSpPr>
            <p:spPr>
              <a:xfrm>
                <a:off x="4611910" y="324088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1</a:t>
                </a:r>
              </a:p>
            </p:txBody>
          </p:sp>
        </p:grpSp>
        <p:grpSp>
          <p:nvGrpSpPr>
            <p:cNvPr id="18" name="Group 18"/>
            <p:cNvGrpSpPr/>
            <p:nvPr/>
          </p:nvGrpSpPr>
          <p:grpSpPr>
            <a:xfrm>
              <a:off x="5238750" y="3105150"/>
              <a:ext cx="1095375" cy="514350"/>
              <a:chOff x="5238750" y="3105150"/>
              <a:chExt cx="1095375" cy="514350"/>
            </a:xfrm>
          </p:grpSpPr>
          <p:sp>
            <p:nvSpPr>
              <p:cNvPr id="16" name="Rectangle 16"/>
              <p:cNvSpPr/>
              <p:nvPr/>
            </p:nvSpPr>
            <p:spPr>
              <a:xfrm>
                <a:off x="5238750" y="3105150"/>
                <a:ext cx="1095375" cy="514350"/>
              </a:xfrm>
              <a:prstGeom prst="rect">
                <a:avLst/>
              </a:prstGeom>
              <a:solidFill>
                <a:srgbClr val="E9F1FA"/>
              </a:solidFill>
              <a:ln w="11430">
                <a:solidFill>
                  <a:srgbClr val="244D87"/>
                </a:solidFill>
              </a:ln>
            </p:spPr>
          </p:sp>
          <p:sp>
            <p:nvSpPr>
              <p:cNvPr id="17" name="TextBox 17"/>
              <p:cNvSpPr/>
              <p:nvPr/>
            </p:nvSpPr>
            <p:spPr>
              <a:xfrm>
                <a:off x="5707285" y="324088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2</a:t>
                </a:r>
              </a:p>
            </p:txBody>
          </p:sp>
        </p:grpSp>
        <p:grpSp>
          <p:nvGrpSpPr>
            <p:cNvPr id="21" name="Group 21"/>
            <p:cNvGrpSpPr/>
            <p:nvPr/>
          </p:nvGrpSpPr>
          <p:grpSpPr>
            <a:xfrm>
              <a:off x="6334125" y="3105150"/>
              <a:ext cx="1095375" cy="514350"/>
              <a:chOff x="6334125" y="3105150"/>
              <a:chExt cx="1095375" cy="514350"/>
            </a:xfrm>
          </p:grpSpPr>
          <p:sp>
            <p:nvSpPr>
              <p:cNvPr id="19" name="Rectangle 19"/>
              <p:cNvSpPr/>
              <p:nvPr/>
            </p:nvSpPr>
            <p:spPr>
              <a:xfrm>
                <a:off x="6334125" y="3105150"/>
                <a:ext cx="1095375" cy="514350"/>
              </a:xfrm>
              <a:prstGeom prst="rect">
                <a:avLst/>
              </a:prstGeom>
              <a:solidFill>
                <a:srgbClr val="E9F1FA"/>
              </a:solidFill>
              <a:ln w="11430">
                <a:solidFill>
                  <a:srgbClr val="244D87"/>
                </a:solidFill>
              </a:ln>
            </p:spPr>
          </p:sp>
          <p:sp>
            <p:nvSpPr>
              <p:cNvPr id="20" name="TextBox 20"/>
              <p:cNvSpPr/>
              <p:nvPr/>
            </p:nvSpPr>
            <p:spPr>
              <a:xfrm>
                <a:off x="6802660" y="324088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3</a:t>
                </a:r>
              </a:p>
            </p:txBody>
          </p:sp>
        </p:grpSp>
        <p:grpSp>
          <p:nvGrpSpPr>
            <p:cNvPr id="24" name="Group 24"/>
            <p:cNvGrpSpPr/>
            <p:nvPr/>
          </p:nvGrpSpPr>
          <p:grpSpPr>
            <a:xfrm>
              <a:off x="7429500" y="3105150"/>
              <a:ext cx="1095375" cy="514350"/>
              <a:chOff x="7429500" y="3105150"/>
              <a:chExt cx="1095375" cy="514350"/>
            </a:xfrm>
          </p:grpSpPr>
          <p:sp>
            <p:nvSpPr>
              <p:cNvPr id="22" name="Rectangle 22"/>
              <p:cNvSpPr/>
              <p:nvPr/>
            </p:nvSpPr>
            <p:spPr>
              <a:xfrm>
                <a:off x="7429500" y="3105150"/>
                <a:ext cx="1095375" cy="514350"/>
              </a:xfrm>
              <a:prstGeom prst="rect">
                <a:avLst/>
              </a:prstGeom>
              <a:solidFill>
                <a:srgbClr val="E9F1FA"/>
              </a:solidFill>
              <a:ln w="11430">
                <a:solidFill>
                  <a:srgbClr val="244D87"/>
                </a:solidFill>
              </a:ln>
            </p:spPr>
          </p:sp>
          <p:sp>
            <p:nvSpPr>
              <p:cNvPr id="23" name="TextBox 23"/>
              <p:cNvSpPr/>
              <p:nvPr/>
            </p:nvSpPr>
            <p:spPr>
              <a:xfrm>
                <a:off x="7898035" y="324088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4</a:t>
                </a:r>
              </a:p>
            </p:txBody>
          </p:sp>
        </p:grpSp>
        <p:grpSp>
          <p:nvGrpSpPr>
            <p:cNvPr id="27" name="Group 27"/>
            <p:cNvGrpSpPr/>
            <p:nvPr/>
          </p:nvGrpSpPr>
          <p:grpSpPr>
            <a:xfrm>
              <a:off x="8524875" y="3105150"/>
              <a:ext cx="1095375" cy="514350"/>
              <a:chOff x="8524875" y="3105150"/>
              <a:chExt cx="1095375" cy="514350"/>
            </a:xfrm>
          </p:grpSpPr>
          <p:sp>
            <p:nvSpPr>
              <p:cNvPr id="25" name="Rectangle 25"/>
              <p:cNvSpPr/>
              <p:nvPr/>
            </p:nvSpPr>
            <p:spPr>
              <a:xfrm>
                <a:off x="8524875" y="3105150"/>
                <a:ext cx="1095375" cy="514350"/>
              </a:xfrm>
              <a:prstGeom prst="rect">
                <a:avLst/>
              </a:prstGeom>
              <a:solidFill>
                <a:srgbClr val="E9F1FA"/>
              </a:solidFill>
              <a:ln w="11430">
                <a:solidFill>
                  <a:srgbClr val="244D87"/>
                </a:solidFill>
              </a:ln>
            </p:spPr>
          </p:sp>
          <p:sp>
            <p:nvSpPr>
              <p:cNvPr id="26" name="TextBox 26"/>
              <p:cNvSpPr/>
              <p:nvPr/>
            </p:nvSpPr>
            <p:spPr>
              <a:xfrm>
                <a:off x="8993410" y="324088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5</a:t>
                </a:r>
              </a:p>
            </p:txBody>
          </p:sp>
        </p:grpSp>
        <p:grpSp>
          <p:nvGrpSpPr>
            <p:cNvPr id="30" name="Group 30"/>
            <p:cNvGrpSpPr/>
            <p:nvPr/>
          </p:nvGrpSpPr>
          <p:grpSpPr>
            <a:xfrm>
              <a:off x="9620250" y="3105150"/>
              <a:ext cx="1095375" cy="514350"/>
              <a:chOff x="9620250" y="3105150"/>
              <a:chExt cx="1095375" cy="514350"/>
            </a:xfrm>
          </p:grpSpPr>
          <p:sp>
            <p:nvSpPr>
              <p:cNvPr id="28" name="Rectangle 28"/>
              <p:cNvSpPr/>
              <p:nvPr/>
            </p:nvSpPr>
            <p:spPr>
              <a:xfrm>
                <a:off x="9620250" y="3105150"/>
                <a:ext cx="1095375" cy="514350"/>
              </a:xfrm>
              <a:prstGeom prst="rect">
                <a:avLst/>
              </a:prstGeom>
              <a:solidFill>
                <a:srgbClr val="E9F1FA"/>
              </a:solidFill>
              <a:ln w="11430">
                <a:solidFill>
                  <a:srgbClr val="244D87"/>
                </a:solidFill>
              </a:ln>
            </p:spPr>
          </p:sp>
          <p:sp>
            <p:nvSpPr>
              <p:cNvPr id="29" name="TextBox 29"/>
              <p:cNvSpPr/>
              <p:nvPr/>
            </p:nvSpPr>
            <p:spPr>
              <a:xfrm>
                <a:off x="10088785" y="324088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6</a:t>
                </a:r>
              </a:p>
            </p:txBody>
          </p:sp>
        </p:grpSp>
        <p:grpSp>
          <p:nvGrpSpPr>
            <p:cNvPr id="33" name="Group 33"/>
            <p:cNvGrpSpPr/>
            <p:nvPr/>
          </p:nvGrpSpPr>
          <p:grpSpPr>
            <a:xfrm>
              <a:off x="1428750" y="3619500"/>
              <a:ext cx="1619250" cy="514350"/>
              <a:chOff x="1428750" y="3619500"/>
              <a:chExt cx="1619250" cy="514350"/>
            </a:xfrm>
          </p:grpSpPr>
          <p:sp>
            <p:nvSpPr>
              <p:cNvPr id="31" name="Rectangle 31"/>
              <p:cNvSpPr/>
              <p:nvPr/>
            </p:nvSpPr>
            <p:spPr>
              <a:xfrm>
                <a:off x="1428750" y="3619500"/>
                <a:ext cx="1619250" cy="514350"/>
              </a:xfrm>
              <a:prstGeom prst="rect">
                <a:avLst/>
              </a:prstGeom>
              <a:solidFill>
                <a:srgbClr val="FFFFFF"/>
              </a:solidFill>
              <a:ln w="11430">
                <a:solidFill>
                  <a:srgbClr val="244D87"/>
                </a:solidFill>
              </a:ln>
            </p:spPr>
          </p:sp>
          <p:sp>
            <p:nvSpPr>
              <p:cNvPr id="32" name="TextBox 32"/>
              <p:cNvSpPr/>
              <p:nvPr/>
            </p:nvSpPr>
            <p:spPr>
              <a:xfrm>
                <a:off x="1950434" y="3755231"/>
                <a:ext cx="575882"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a[j]</a:t>
                </a:r>
              </a:p>
            </p:txBody>
          </p:sp>
        </p:grpSp>
        <p:grpSp>
          <p:nvGrpSpPr>
            <p:cNvPr id="36" name="Group 36"/>
            <p:cNvGrpSpPr/>
            <p:nvPr/>
          </p:nvGrpSpPr>
          <p:grpSpPr>
            <a:xfrm>
              <a:off x="3048000" y="3619500"/>
              <a:ext cx="1095375" cy="514350"/>
              <a:chOff x="3048000" y="3619500"/>
              <a:chExt cx="1095375" cy="514350"/>
            </a:xfrm>
          </p:grpSpPr>
          <p:sp>
            <p:nvSpPr>
              <p:cNvPr id="34" name="Rectangle 34"/>
              <p:cNvSpPr/>
              <p:nvPr/>
            </p:nvSpPr>
            <p:spPr>
              <a:xfrm>
                <a:off x="3048000" y="3619500"/>
                <a:ext cx="1095375" cy="514350"/>
              </a:xfrm>
              <a:prstGeom prst="rect">
                <a:avLst/>
              </a:prstGeom>
              <a:solidFill>
                <a:srgbClr val="FFFFFF"/>
              </a:solidFill>
              <a:ln w="11430">
                <a:solidFill>
                  <a:srgbClr val="244D87"/>
                </a:solidFill>
              </a:ln>
            </p:spPr>
          </p:sp>
          <p:sp>
            <p:nvSpPr>
              <p:cNvPr id="35" name="TextBox 35"/>
              <p:cNvSpPr/>
              <p:nvPr/>
            </p:nvSpPr>
            <p:spPr>
              <a:xfrm>
                <a:off x="3516535" y="375523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1</a:t>
                </a:r>
              </a:p>
            </p:txBody>
          </p:sp>
        </p:grpSp>
        <p:grpSp>
          <p:nvGrpSpPr>
            <p:cNvPr id="39" name="Group 39"/>
            <p:cNvGrpSpPr/>
            <p:nvPr/>
          </p:nvGrpSpPr>
          <p:grpSpPr>
            <a:xfrm>
              <a:off x="4143375" y="3619500"/>
              <a:ext cx="1095375" cy="514350"/>
              <a:chOff x="4143375" y="3619500"/>
              <a:chExt cx="1095375" cy="514350"/>
            </a:xfrm>
          </p:grpSpPr>
          <p:sp>
            <p:nvSpPr>
              <p:cNvPr id="37" name="Rectangle 37"/>
              <p:cNvSpPr/>
              <p:nvPr/>
            </p:nvSpPr>
            <p:spPr>
              <a:xfrm>
                <a:off x="4143375" y="3619500"/>
                <a:ext cx="1095375" cy="514350"/>
              </a:xfrm>
              <a:prstGeom prst="rect">
                <a:avLst/>
              </a:prstGeom>
              <a:solidFill>
                <a:srgbClr val="FFFFFF"/>
              </a:solidFill>
              <a:ln w="11430">
                <a:solidFill>
                  <a:srgbClr val="244D87"/>
                </a:solidFill>
              </a:ln>
            </p:spPr>
          </p:sp>
          <p:sp>
            <p:nvSpPr>
              <p:cNvPr id="38" name="TextBox 38"/>
              <p:cNvSpPr/>
              <p:nvPr/>
            </p:nvSpPr>
            <p:spPr>
              <a:xfrm>
                <a:off x="4611910" y="375523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2</a:t>
                </a:r>
              </a:p>
            </p:txBody>
          </p:sp>
        </p:grpSp>
        <p:grpSp>
          <p:nvGrpSpPr>
            <p:cNvPr id="42" name="Group 42"/>
            <p:cNvGrpSpPr/>
            <p:nvPr/>
          </p:nvGrpSpPr>
          <p:grpSpPr>
            <a:xfrm>
              <a:off x="5238750" y="3619500"/>
              <a:ext cx="1095375" cy="514350"/>
              <a:chOff x="5238750" y="3619500"/>
              <a:chExt cx="1095375" cy="514350"/>
            </a:xfrm>
          </p:grpSpPr>
          <p:sp>
            <p:nvSpPr>
              <p:cNvPr id="40" name="Rectangle 40"/>
              <p:cNvSpPr/>
              <p:nvPr/>
            </p:nvSpPr>
            <p:spPr>
              <a:xfrm>
                <a:off x="5238750" y="3619500"/>
                <a:ext cx="1095375" cy="514350"/>
              </a:xfrm>
              <a:prstGeom prst="rect">
                <a:avLst/>
              </a:prstGeom>
              <a:solidFill>
                <a:srgbClr val="FFFFFF"/>
              </a:solidFill>
              <a:ln w="11430">
                <a:solidFill>
                  <a:srgbClr val="244D87"/>
                </a:solidFill>
              </a:ln>
            </p:spPr>
          </p:sp>
          <p:sp>
            <p:nvSpPr>
              <p:cNvPr id="41" name="TextBox 41"/>
              <p:cNvSpPr/>
              <p:nvPr/>
            </p:nvSpPr>
            <p:spPr>
              <a:xfrm>
                <a:off x="5707285" y="375523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3</a:t>
                </a:r>
              </a:p>
            </p:txBody>
          </p:sp>
        </p:grpSp>
        <p:grpSp>
          <p:nvGrpSpPr>
            <p:cNvPr id="45" name="Group 45"/>
            <p:cNvGrpSpPr/>
            <p:nvPr/>
          </p:nvGrpSpPr>
          <p:grpSpPr>
            <a:xfrm>
              <a:off x="6334125" y="3619500"/>
              <a:ext cx="1095375" cy="514350"/>
              <a:chOff x="6334125" y="3619500"/>
              <a:chExt cx="1095375" cy="514350"/>
            </a:xfrm>
          </p:grpSpPr>
          <p:sp>
            <p:nvSpPr>
              <p:cNvPr id="43" name="Rectangle 43"/>
              <p:cNvSpPr/>
              <p:nvPr/>
            </p:nvSpPr>
            <p:spPr>
              <a:xfrm>
                <a:off x="6334125" y="3619500"/>
                <a:ext cx="1095375" cy="514350"/>
              </a:xfrm>
              <a:prstGeom prst="rect">
                <a:avLst/>
              </a:prstGeom>
              <a:solidFill>
                <a:srgbClr val="FFFFFF"/>
              </a:solidFill>
              <a:ln w="11430">
                <a:solidFill>
                  <a:srgbClr val="244D87"/>
                </a:solidFill>
              </a:ln>
            </p:spPr>
          </p:sp>
          <p:sp>
            <p:nvSpPr>
              <p:cNvPr id="44" name="TextBox 44"/>
              <p:cNvSpPr/>
              <p:nvPr/>
            </p:nvSpPr>
            <p:spPr>
              <a:xfrm>
                <a:off x="6802660" y="375523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4</a:t>
                </a:r>
              </a:p>
            </p:txBody>
          </p:sp>
        </p:grpSp>
        <p:grpSp>
          <p:nvGrpSpPr>
            <p:cNvPr id="48" name="Group 48"/>
            <p:cNvGrpSpPr/>
            <p:nvPr/>
          </p:nvGrpSpPr>
          <p:grpSpPr>
            <a:xfrm>
              <a:off x="7429500" y="3619500"/>
              <a:ext cx="1095375" cy="514350"/>
              <a:chOff x="7429500" y="3619500"/>
              <a:chExt cx="1095375" cy="514350"/>
            </a:xfrm>
          </p:grpSpPr>
          <p:sp>
            <p:nvSpPr>
              <p:cNvPr id="46" name="Rectangle 46"/>
              <p:cNvSpPr/>
              <p:nvPr/>
            </p:nvSpPr>
            <p:spPr>
              <a:xfrm>
                <a:off x="7429500" y="3619500"/>
                <a:ext cx="1095375" cy="514350"/>
              </a:xfrm>
              <a:prstGeom prst="rect">
                <a:avLst/>
              </a:prstGeom>
              <a:solidFill>
                <a:srgbClr val="FFFFFF"/>
              </a:solidFill>
              <a:ln w="11430">
                <a:solidFill>
                  <a:srgbClr val="244D87"/>
                </a:solidFill>
              </a:ln>
            </p:spPr>
          </p:sp>
          <p:sp>
            <p:nvSpPr>
              <p:cNvPr id="47" name="TextBox 47"/>
              <p:cNvSpPr/>
              <p:nvPr/>
            </p:nvSpPr>
            <p:spPr>
              <a:xfrm>
                <a:off x="7898035" y="375523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5</a:t>
                </a:r>
              </a:p>
            </p:txBody>
          </p:sp>
        </p:grpSp>
        <p:grpSp>
          <p:nvGrpSpPr>
            <p:cNvPr id="51" name="Group 51"/>
            <p:cNvGrpSpPr/>
            <p:nvPr/>
          </p:nvGrpSpPr>
          <p:grpSpPr>
            <a:xfrm>
              <a:off x="8524875" y="3619500"/>
              <a:ext cx="1095375" cy="514350"/>
              <a:chOff x="8524875" y="3619500"/>
              <a:chExt cx="1095375" cy="514350"/>
            </a:xfrm>
          </p:grpSpPr>
          <p:sp>
            <p:nvSpPr>
              <p:cNvPr id="49" name="Rectangle 49"/>
              <p:cNvSpPr/>
              <p:nvPr/>
            </p:nvSpPr>
            <p:spPr>
              <a:xfrm>
                <a:off x="8524875" y="3619500"/>
                <a:ext cx="1095375" cy="514350"/>
              </a:xfrm>
              <a:prstGeom prst="rect">
                <a:avLst/>
              </a:prstGeom>
              <a:solidFill>
                <a:srgbClr val="FFFFFF"/>
              </a:solidFill>
              <a:ln w="11430">
                <a:solidFill>
                  <a:srgbClr val="244D87"/>
                </a:solidFill>
              </a:ln>
            </p:spPr>
          </p:sp>
          <p:sp>
            <p:nvSpPr>
              <p:cNvPr id="50" name="TextBox 50"/>
              <p:cNvSpPr/>
              <p:nvPr/>
            </p:nvSpPr>
            <p:spPr>
              <a:xfrm>
                <a:off x="8993410" y="3755231"/>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6</a:t>
                </a:r>
              </a:p>
            </p:txBody>
          </p:sp>
        </p:grpSp>
        <p:grpSp>
          <p:nvGrpSpPr>
            <p:cNvPr id="54" name="Group 54"/>
            <p:cNvGrpSpPr/>
            <p:nvPr/>
          </p:nvGrpSpPr>
          <p:grpSpPr>
            <a:xfrm>
              <a:off x="1428750" y="4133850"/>
              <a:ext cx="1619250" cy="514350"/>
              <a:chOff x="1428750" y="4133850"/>
              <a:chExt cx="1619250" cy="514350"/>
            </a:xfrm>
          </p:grpSpPr>
          <p:sp>
            <p:nvSpPr>
              <p:cNvPr id="52" name="Rectangle 52"/>
              <p:cNvSpPr/>
              <p:nvPr/>
            </p:nvSpPr>
            <p:spPr>
              <a:xfrm>
                <a:off x="1428750" y="4133850"/>
                <a:ext cx="1619250" cy="514350"/>
              </a:xfrm>
              <a:prstGeom prst="rect">
                <a:avLst/>
              </a:prstGeom>
              <a:solidFill>
                <a:srgbClr val="FFFFFF"/>
              </a:solidFill>
              <a:ln w="11430">
                <a:solidFill>
                  <a:srgbClr val="244D87"/>
                </a:solidFill>
              </a:ln>
            </p:spPr>
          </p:sp>
          <p:sp>
            <p:nvSpPr>
              <p:cNvPr id="53" name="TextBox 53"/>
              <p:cNvSpPr/>
              <p:nvPr/>
            </p:nvSpPr>
            <p:spPr>
              <a:xfrm>
                <a:off x="1741646" y="4269581"/>
                <a:ext cx="993458"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x==a[j]</a:t>
                </a:r>
              </a:p>
            </p:txBody>
          </p:sp>
        </p:grpSp>
        <p:grpSp>
          <p:nvGrpSpPr>
            <p:cNvPr id="57" name="Group 57"/>
            <p:cNvGrpSpPr/>
            <p:nvPr/>
          </p:nvGrpSpPr>
          <p:grpSpPr>
            <a:xfrm>
              <a:off x="3048000" y="4133850"/>
              <a:ext cx="1095375" cy="514350"/>
              <a:chOff x="3048000" y="4133850"/>
              <a:chExt cx="1095375" cy="514350"/>
            </a:xfrm>
          </p:grpSpPr>
          <p:sp>
            <p:nvSpPr>
              <p:cNvPr id="55" name="Rectangle 55"/>
              <p:cNvSpPr/>
              <p:nvPr/>
            </p:nvSpPr>
            <p:spPr>
              <a:xfrm>
                <a:off x="3048000" y="4133850"/>
                <a:ext cx="1095375" cy="514350"/>
              </a:xfrm>
              <a:prstGeom prst="rect">
                <a:avLst/>
              </a:prstGeom>
              <a:solidFill>
                <a:srgbClr val="FFFFFF"/>
              </a:solidFill>
              <a:ln w="11430">
                <a:solidFill>
                  <a:srgbClr val="244D87"/>
                </a:solidFill>
              </a:ln>
            </p:spPr>
          </p:sp>
          <p:sp>
            <p:nvSpPr>
              <p:cNvPr id="56" name="TextBox 56"/>
              <p:cNvSpPr/>
              <p:nvPr/>
            </p:nvSpPr>
            <p:spPr>
              <a:xfrm>
                <a:off x="3459575" y="4269581"/>
                <a:ext cx="272129"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否</a:t>
                </a:r>
              </a:p>
            </p:txBody>
          </p:sp>
        </p:grpSp>
        <p:grpSp>
          <p:nvGrpSpPr>
            <p:cNvPr id="60" name="Group 60"/>
            <p:cNvGrpSpPr/>
            <p:nvPr/>
          </p:nvGrpSpPr>
          <p:grpSpPr>
            <a:xfrm>
              <a:off x="4143375" y="4133850"/>
              <a:ext cx="1095375" cy="514350"/>
              <a:chOff x="4143375" y="4133850"/>
              <a:chExt cx="1095375" cy="514350"/>
            </a:xfrm>
          </p:grpSpPr>
          <p:sp>
            <p:nvSpPr>
              <p:cNvPr id="58" name="Rectangle 58"/>
              <p:cNvSpPr/>
              <p:nvPr/>
            </p:nvSpPr>
            <p:spPr>
              <a:xfrm>
                <a:off x="4143375" y="4133850"/>
                <a:ext cx="1095375" cy="514350"/>
              </a:xfrm>
              <a:prstGeom prst="rect">
                <a:avLst/>
              </a:prstGeom>
              <a:solidFill>
                <a:srgbClr val="FFF2CC"/>
              </a:solidFill>
              <a:ln w="11430">
                <a:solidFill>
                  <a:srgbClr val="244D87"/>
                </a:solidFill>
              </a:ln>
            </p:spPr>
          </p:sp>
          <p:sp>
            <p:nvSpPr>
              <p:cNvPr id="59" name="TextBox 59"/>
              <p:cNvSpPr/>
              <p:nvPr/>
            </p:nvSpPr>
            <p:spPr>
              <a:xfrm>
                <a:off x="4554950" y="4269581"/>
                <a:ext cx="272129" cy="366712"/>
              </a:xfrm>
              <a:prstGeom prst="rect">
                <a:avLst/>
              </a:prstGeom>
              <a:noFill/>
              <a:ln>
                <a:noFill/>
              </a:ln>
            </p:spPr>
            <p:txBody>
              <a:bodyPr wrap="none" lIns="95" tIns="5" rIns="0" bIns="0" anchor="t" anchorCtr="0">
                <a:noAutofit/>
              </a:bodyPr>
              <a:lstStyle/>
              <a:p>
                <a:pPr algn="ctr"/>
                <a:r>
                  <a:rPr lang="zh-CN" sz="1880" b="1" dirty="0">
                    <a:solidFill>
                      <a:srgbClr val="C00000"/>
                    </a:solidFill>
                    <a:latin typeface="Consolas"/>
                    <a:ea typeface="Microsoft YaHei"/>
                    <a:cs typeface="Consolas"/>
                  </a:rPr>
                  <a:t>是</a:t>
                </a:r>
              </a:p>
            </p:txBody>
          </p:sp>
        </p:grpSp>
        <p:grpSp>
          <p:nvGrpSpPr>
            <p:cNvPr id="63" name="Group 63"/>
            <p:cNvGrpSpPr/>
            <p:nvPr/>
          </p:nvGrpSpPr>
          <p:grpSpPr>
            <a:xfrm>
              <a:off x="5238750" y="4133850"/>
              <a:ext cx="1095375" cy="514350"/>
              <a:chOff x="5238750" y="4133850"/>
              <a:chExt cx="1095375" cy="514350"/>
            </a:xfrm>
          </p:grpSpPr>
          <p:sp>
            <p:nvSpPr>
              <p:cNvPr id="61" name="Rectangle 61"/>
              <p:cNvSpPr/>
              <p:nvPr/>
            </p:nvSpPr>
            <p:spPr>
              <a:xfrm>
                <a:off x="5238750" y="4133850"/>
                <a:ext cx="1095375" cy="514350"/>
              </a:xfrm>
              <a:prstGeom prst="rect">
                <a:avLst/>
              </a:prstGeom>
              <a:solidFill>
                <a:srgbClr val="FFFFFF"/>
              </a:solidFill>
              <a:ln w="11430">
                <a:solidFill>
                  <a:srgbClr val="244D87"/>
                </a:solidFill>
              </a:ln>
            </p:spPr>
          </p:sp>
          <p:sp>
            <p:nvSpPr>
              <p:cNvPr id="62" name="TextBox 62"/>
              <p:cNvSpPr/>
              <p:nvPr/>
            </p:nvSpPr>
            <p:spPr>
              <a:xfrm>
                <a:off x="5650325" y="4269581"/>
                <a:ext cx="272129"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否</a:t>
                </a:r>
              </a:p>
            </p:txBody>
          </p:sp>
        </p:grpSp>
        <p:grpSp>
          <p:nvGrpSpPr>
            <p:cNvPr id="66" name="Group 66"/>
            <p:cNvGrpSpPr/>
            <p:nvPr/>
          </p:nvGrpSpPr>
          <p:grpSpPr>
            <a:xfrm>
              <a:off x="6334125" y="4133850"/>
              <a:ext cx="1095375" cy="514350"/>
              <a:chOff x="6334125" y="4133850"/>
              <a:chExt cx="1095375" cy="514350"/>
            </a:xfrm>
          </p:grpSpPr>
          <p:sp>
            <p:nvSpPr>
              <p:cNvPr id="64" name="Rectangle 64"/>
              <p:cNvSpPr/>
              <p:nvPr/>
            </p:nvSpPr>
            <p:spPr>
              <a:xfrm>
                <a:off x="6334125" y="4133850"/>
                <a:ext cx="1095375" cy="514350"/>
              </a:xfrm>
              <a:prstGeom prst="rect">
                <a:avLst/>
              </a:prstGeom>
              <a:solidFill>
                <a:srgbClr val="FFFFFF"/>
              </a:solidFill>
              <a:ln w="11430">
                <a:solidFill>
                  <a:srgbClr val="244D87"/>
                </a:solidFill>
              </a:ln>
            </p:spPr>
          </p:sp>
          <p:sp>
            <p:nvSpPr>
              <p:cNvPr id="65" name="TextBox 65"/>
              <p:cNvSpPr/>
              <p:nvPr/>
            </p:nvSpPr>
            <p:spPr>
              <a:xfrm>
                <a:off x="6745700" y="4269581"/>
                <a:ext cx="272129"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否</a:t>
                </a:r>
              </a:p>
            </p:txBody>
          </p:sp>
        </p:grpSp>
        <p:grpSp>
          <p:nvGrpSpPr>
            <p:cNvPr id="69" name="Group 69"/>
            <p:cNvGrpSpPr/>
            <p:nvPr/>
          </p:nvGrpSpPr>
          <p:grpSpPr>
            <a:xfrm>
              <a:off x="7429500" y="4133850"/>
              <a:ext cx="1095375" cy="514350"/>
              <a:chOff x="7429500" y="4133850"/>
              <a:chExt cx="1095375" cy="514350"/>
            </a:xfrm>
          </p:grpSpPr>
          <p:sp>
            <p:nvSpPr>
              <p:cNvPr id="67" name="Rectangle 67"/>
              <p:cNvSpPr/>
              <p:nvPr/>
            </p:nvSpPr>
            <p:spPr>
              <a:xfrm>
                <a:off x="7429500" y="4133850"/>
                <a:ext cx="1095375" cy="514350"/>
              </a:xfrm>
              <a:prstGeom prst="rect">
                <a:avLst/>
              </a:prstGeom>
              <a:solidFill>
                <a:srgbClr val="FFFFFF"/>
              </a:solidFill>
              <a:ln w="11430">
                <a:solidFill>
                  <a:srgbClr val="244D87"/>
                </a:solidFill>
              </a:ln>
            </p:spPr>
          </p:sp>
          <p:sp>
            <p:nvSpPr>
              <p:cNvPr id="68" name="TextBox 68"/>
              <p:cNvSpPr/>
              <p:nvPr/>
            </p:nvSpPr>
            <p:spPr>
              <a:xfrm>
                <a:off x="7841075" y="4269581"/>
                <a:ext cx="272129"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否</a:t>
                </a:r>
              </a:p>
            </p:txBody>
          </p:sp>
        </p:grpSp>
        <p:grpSp>
          <p:nvGrpSpPr>
            <p:cNvPr id="72" name="Group 72"/>
            <p:cNvGrpSpPr/>
            <p:nvPr/>
          </p:nvGrpSpPr>
          <p:grpSpPr>
            <a:xfrm>
              <a:off x="8524875" y="4133850"/>
              <a:ext cx="1095375" cy="514350"/>
              <a:chOff x="8524875" y="4133850"/>
              <a:chExt cx="1095375" cy="514350"/>
            </a:xfrm>
          </p:grpSpPr>
          <p:sp>
            <p:nvSpPr>
              <p:cNvPr id="70" name="Rectangle 70"/>
              <p:cNvSpPr/>
              <p:nvPr/>
            </p:nvSpPr>
            <p:spPr>
              <a:xfrm>
                <a:off x="8524875" y="4133850"/>
                <a:ext cx="1095375" cy="514350"/>
              </a:xfrm>
              <a:prstGeom prst="rect">
                <a:avLst/>
              </a:prstGeom>
              <a:solidFill>
                <a:srgbClr val="FFFFFF"/>
              </a:solidFill>
              <a:ln w="11430">
                <a:solidFill>
                  <a:srgbClr val="244D87"/>
                </a:solidFill>
              </a:ln>
            </p:spPr>
          </p:sp>
          <p:sp>
            <p:nvSpPr>
              <p:cNvPr id="71" name="TextBox 71"/>
              <p:cNvSpPr/>
              <p:nvPr/>
            </p:nvSpPr>
            <p:spPr>
              <a:xfrm>
                <a:off x="8936450" y="4269581"/>
                <a:ext cx="272129"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否</a:t>
                </a:r>
              </a:p>
            </p:txBody>
          </p:sp>
        </p:grpSp>
        <p:grpSp>
          <p:nvGrpSpPr>
            <p:cNvPr id="75" name="Group 75"/>
            <p:cNvGrpSpPr/>
            <p:nvPr/>
          </p:nvGrpSpPr>
          <p:grpSpPr>
            <a:xfrm>
              <a:off x="9620250" y="4133850"/>
              <a:ext cx="1095375" cy="514350"/>
              <a:chOff x="9620250" y="4133850"/>
              <a:chExt cx="1095375" cy="514350"/>
            </a:xfrm>
          </p:grpSpPr>
          <p:sp>
            <p:nvSpPr>
              <p:cNvPr id="73" name="Rectangle 73"/>
              <p:cNvSpPr/>
              <p:nvPr/>
            </p:nvSpPr>
            <p:spPr>
              <a:xfrm>
                <a:off x="9620250" y="4133850"/>
                <a:ext cx="1095375" cy="514350"/>
              </a:xfrm>
              <a:prstGeom prst="rect">
                <a:avLst/>
              </a:prstGeom>
              <a:solidFill>
                <a:srgbClr val="FFFFFF"/>
              </a:solidFill>
              <a:ln w="11430">
                <a:solidFill>
                  <a:srgbClr val="244D87"/>
                </a:solidFill>
              </a:ln>
            </p:spPr>
          </p:sp>
          <p:sp>
            <p:nvSpPr>
              <p:cNvPr id="74" name="TextBox 74"/>
              <p:cNvSpPr/>
              <p:nvPr/>
            </p:nvSpPr>
            <p:spPr>
              <a:xfrm>
                <a:off x="10031825" y="4269581"/>
                <a:ext cx="272129"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否</a:t>
                </a:r>
              </a:p>
            </p:txBody>
          </p:sp>
        </p:grpSp>
      </p:grpSp>
      <p:grpSp>
        <p:nvGrpSpPr>
          <p:cNvPr id="78" name="Group 78"/>
          <p:cNvGrpSpPr/>
          <p:nvPr/>
        </p:nvGrpSpPr>
        <p:grpSpPr>
          <a:xfrm>
            <a:off x="1417320" y="4872038"/>
            <a:ext cx="3521297" cy="440055"/>
            <a:chOff x="1417320" y="4872038"/>
            <a:chExt cx="3521297" cy="440055"/>
          </a:xfrm>
        </p:grpSpPr>
        <p:sp>
          <p:nvSpPr>
            <p:cNvPr id="77" name="TextBox 77"/>
            <p:cNvSpPr txBox="1"/>
            <p:nvPr/>
          </p:nvSpPr>
          <p:spPr>
            <a:xfrm>
              <a:off x="1417320" y="4872038"/>
              <a:ext cx="3521297" cy="440055"/>
            </a:xfrm>
            <a:prstGeom prst="rect">
              <a:avLst/>
            </a:prstGeom>
            <a:noFill/>
            <a:ln>
              <a:noFill/>
            </a:ln>
          </p:spPr>
          <p:txBody>
            <a:bodyPr wrap="square" lIns="0" tIns="0" rIns="0" bIns="0" anchor="t" anchorCtr="0">
              <a:spAutoFit/>
            </a:bodyPr>
            <a:lstStyle/>
            <a:p>
              <a:pPr algn="l"/>
              <a:r>
                <a:rPr lang="en-US" sz="2250" dirty="0">
                  <a:solidFill>
                    <a:srgbClr val="0000FF"/>
                  </a:solidFill>
                  <a:latin typeface="Consolas"/>
                  <a:ea typeface="Microsoft YaHei"/>
                  <a:cs typeface="Consolas"/>
                </a:rPr>
                <a:t>if</a:t>
              </a:r>
              <a:r>
                <a:rPr lang="en-US" sz="2250" dirty="0">
                  <a:solidFill>
                    <a:srgbClr val="000000"/>
                  </a:solidFill>
                  <a:latin typeface="Consolas"/>
                  <a:ea typeface="Microsoft YaHei"/>
                  <a:cs typeface="Consolas"/>
                </a:rPr>
                <a:t xml:space="preserve"> (x == a[j]) ans++;</a:t>
              </a:r>
            </a:p>
          </p:txBody>
        </p:sp>
      </p:grpSp>
      <p:grpSp>
        <p:nvGrpSpPr>
          <p:cNvPr id="80" name="Group 80"/>
          <p:cNvGrpSpPr/>
          <p:nvPr/>
        </p:nvGrpSpPr>
        <p:grpSpPr>
          <a:xfrm>
            <a:off x="990219" y="5409248"/>
            <a:ext cx="9065752" cy="752856"/>
            <a:chOff x="990219" y="5409248"/>
            <a:chExt cx="9065752" cy="752856"/>
          </a:xfrm>
        </p:grpSpPr>
        <p:sp>
          <p:nvSpPr>
            <p:cNvPr id="79" name="TextBox 79"/>
            <p:cNvSpPr/>
            <p:nvPr/>
          </p:nvSpPr>
          <p:spPr>
            <a:xfrm>
              <a:off x="990219" y="5409248"/>
              <a:ext cx="9065752"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只有j=1时相等，ans从0变1；后面继续比较，但不再增加。</a:t>
              </a:r>
              <a:br/>
              <a:r>
                <a:rPr lang="zh-CN" sz="1950" dirty="0">
                  <a:solidFill>
                    <a:srgbClr val="243447"/>
                  </a:solidFill>
                  <a:latin typeface="Consolas"/>
                  <a:ea typeface="Microsoft YaHei"/>
                  <a:cs typeface="Consolas"/>
                </a:rPr>
                <a:t>题目保证中奖号码互不相同，所以这个x最多匹配一次。若x=8，一次也不中。</a:t>
              </a:r>
            </a:p>
          </p:txBody>
        </p:sp>
      </p:grpSp>
      <p:sp>
        <p:nvSpPr>
          <p:cNvPr id="128" name="Line 128"/>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29" name="Line 129"/>
          <p:cNvSpPr/>
          <p:nvPr/>
        </p:nvSpPr>
        <p:spPr>
          <a:xfrm>
            <a:off x="1293495" y="4881562"/>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130" name="Line 130"/>
          <p:cNvSpPr/>
          <p:nvPr/>
        </p:nvSpPr>
        <p:spPr>
          <a:xfrm>
            <a:off x="838200" y="286435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35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350"/>
                                        <p:tgtEl>
                                          <p:spTgt spid="7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3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2819095"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ans只管当前这一张</a:t>
            </a:r>
          </a:p>
        </p:txBody>
      </p:sp>
      <p:grpSp>
        <p:nvGrpSpPr>
          <p:cNvPr id="9" name="Group 9"/>
          <p:cNvGrpSpPr/>
          <p:nvPr/>
        </p:nvGrpSpPr>
        <p:grpSpPr>
          <a:xfrm>
            <a:off x="828294" y="2218372"/>
            <a:ext cx="6562689" cy="905257"/>
            <a:chOff x="828294" y="2218372"/>
            <a:chExt cx="6562689" cy="905257"/>
          </a:xfrm>
        </p:grpSpPr>
        <p:sp>
          <p:nvSpPr>
            <p:cNvPr id="7" name="TextBox 7"/>
            <p:cNvSpPr/>
            <p:nvPr/>
          </p:nvSpPr>
          <p:spPr>
            <a:xfrm>
              <a:off x="828294" y="2218372"/>
              <a:ext cx="461372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第二张票：　1　2　8　9　10　11　12</a:t>
              </a:r>
            </a:p>
          </p:txBody>
        </p:sp>
        <p:sp>
          <p:nvSpPr>
            <p:cNvPr id="8" name="TextBox 8"/>
            <p:cNvSpPr/>
            <p:nvPr/>
          </p:nvSpPr>
          <p:spPr>
            <a:xfrm>
              <a:off x="828294" y="2742248"/>
              <a:ext cx="656268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ans变化：　0 → 1 → 2 → 2 → 2 → 2 → 2 → 2</a:t>
              </a:r>
            </a:p>
          </p:txBody>
        </p:sp>
      </p:grpSp>
      <p:grpSp>
        <p:nvGrpSpPr>
          <p:cNvPr id="13" name="Group 13"/>
          <p:cNvGrpSpPr/>
          <p:nvPr/>
        </p:nvGrpSpPr>
        <p:grpSpPr>
          <a:xfrm>
            <a:off x="828294" y="3713798"/>
            <a:ext cx="5398651" cy="1143381"/>
            <a:chOff x="828294" y="3713798"/>
            <a:chExt cx="5398651" cy="1143381"/>
          </a:xfrm>
        </p:grpSpPr>
        <p:sp>
          <p:nvSpPr>
            <p:cNvPr id="10" name="TextBox 10"/>
            <p:cNvSpPr/>
            <p:nvPr/>
          </p:nvSpPr>
          <p:spPr>
            <a:xfrm>
              <a:off x="828294" y="3713798"/>
              <a:ext cx="455668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第1张：7个命中　　处理完，再归类。</a:t>
              </a:r>
            </a:p>
          </p:txBody>
        </p:sp>
        <p:sp>
          <p:nvSpPr>
            <p:cNvPr id="11" name="TextBox 11"/>
            <p:cNvSpPr/>
            <p:nvPr/>
          </p:nvSpPr>
          <p:spPr>
            <a:xfrm>
              <a:off x="828294" y="4094798"/>
              <a:ext cx="539865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第2张：2个命中　　新的一张，ans从0开始。</a:t>
              </a:r>
            </a:p>
          </p:txBody>
        </p:sp>
        <p:sp>
          <p:nvSpPr>
            <p:cNvPr id="12" name="TextBox 12"/>
            <p:cNvSpPr/>
            <p:nvPr/>
          </p:nvSpPr>
          <p:spPr>
            <a:xfrm>
              <a:off x="828294" y="4475798"/>
              <a:ext cx="534793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第3张：0个命中　　没命中也要完成这一张。</a:t>
              </a:r>
            </a:p>
          </p:txBody>
        </p:sp>
      </p:grpSp>
      <p:grpSp>
        <p:nvGrpSpPr>
          <p:cNvPr id="16" name="Group 16"/>
          <p:cNvGrpSpPr/>
          <p:nvPr/>
        </p:nvGrpSpPr>
        <p:grpSpPr>
          <a:xfrm>
            <a:off x="828294" y="5371148"/>
            <a:ext cx="10458831" cy="807529"/>
            <a:chOff x="828294" y="5371148"/>
            <a:chExt cx="10458831" cy="807529"/>
          </a:xfrm>
        </p:grpSpPr>
        <p:sp>
          <p:nvSpPr>
            <p:cNvPr id="14" name="TextBox 14"/>
            <p:cNvSpPr/>
            <p:nvPr/>
          </p:nvSpPr>
          <p:spPr>
            <a:xfrm>
              <a:off x="828294" y="5371148"/>
              <a:ext cx="386553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ans必须在每张彩票开始时清零。</a:t>
              </a:r>
            </a:p>
          </p:txBody>
        </p:sp>
        <p:sp>
          <p:nvSpPr>
            <p:cNvPr id="15" name="TextBox 15"/>
            <p:cNvSpPr/>
            <p:nvPr/>
          </p:nvSpPr>
          <p:spPr>
            <a:xfrm>
              <a:off x="828294" y="5797296"/>
              <a:ext cx="10458831"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像拿起一张新答卷，要重新数它答对几题。换张彩票，命中数也得从</a:t>
              </a:r>
              <a:r>
                <a:rPr lang="en-US" sz="1950" dirty="0">
                  <a:solidFill>
                    <a:srgbClr val="243447"/>
                  </a:solidFill>
                  <a:latin typeface="Consolas"/>
                  <a:ea typeface="Consolas"/>
                  <a:cs typeface="Consolas"/>
                </a:rPr>
                <a:t>0</a:t>
              </a:r>
              <a:r>
                <a:rPr lang="zh-CN" sz="1950" dirty="0">
                  <a:solidFill>
                    <a:srgbClr val="243447"/>
                  </a:solidFill>
                  <a:latin typeface="Microsoft YaHei"/>
                  <a:ea typeface="Microsoft YaHei"/>
                  <a:cs typeface="Microsoft YaHei"/>
                </a:rPr>
                <a:t>重新统计。</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36175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505720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2819095"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num的下标是命中数</a:t>
            </a:r>
          </a:p>
        </p:txBody>
      </p:sp>
      <p:grpSp>
        <p:nvGrpSpPr>
          <p:cNvPr id="9" name="Group 9"/>
          <p:cNvGrpSpPr/>
          <p:nvPr/>
        </p:nvGrpSpPr>
        <p:grpSpPr>
          <a:xfrm>
            <a:off x="828294" y="2161222"/>
            <a:ext cx="4705636" cy="768287"/>
            <a:chOff x="828294" y="2161222"/>
            <a:chExt cx="4705636" cy="768287"/>
          </a:xfrm>
        </p:grpSpPr>
        <p:sp>
          <p:nvSpPr>
            <p:cNvPr id="7" name="TextBox 7"/>
            <p:cNvSpPr/>
            <p:nvPr/>
          </p:nvSpPr>
          <p:spPr>
            <a:xfrm>
              <a:off x="828294" y="2161222"/>
              <a:ext cx="470563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num[k]：恰好命中k个号码的彩票张数。</a:t>
              </a:r>
            </a:p>
          </p:txBody>
        </p:sp>
        <p:sp>
          <p:nvSpPr>
            <p:cNvPr id="8" name="TextBox 8"/>
            <p:cNvSpPr txBox="1"/>
            <p:nvPr/>
          </p:nvSpPr>
          <p:spPr>
            <a:xfrm>
              <a:off x="829056" y="2577465"/>
              <a:ext cx="2283943"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num[8] = {0};</a:t>
              </a:r>
            </a:p>
          </p:txBody>
        </p:sp>
      </p:grpSp>
      <p:grpSp>
        <p:nvGrpSpPr>
          <p:cNvPr id="29" name="Group 29"/>
          <p:cNvGrpSpPr/>
          <p:nvPr/>
        </p:nvGrpSpPr>
        <p:grpSpPr>
          <a:xfrm>
            <a:off x="828294" y="3285172"/>
            <a:ext cx="10296906" cy="1143381"/>
            <a:chOff x="828294" y="3285172"/>
            <a:chExt cx="10296906" cy="1143381"/>
          </a:xfrm>
        </p:grpSpPr>
        <p:sp>
          <p:nvSpPr>
            <p:cNvPr id="10" name="TextBox 10"/>
            <p:cNvSpPr/>
            <p:nvPr/>
          </p:nvSpPr>
          <p:spPr>
            <a:xfrm>
              <a:off x="828294" y="3285172"/>
              <a:ext cx="68922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下标k</a:t>
              </a:r>
            </a:p>
          </p:txBody>
        </p:sp>
        <p:sp>
          <p:nvSpPr>
            <p:cNvPr id="11" name="TextBox 11"/>
            <p:cNvSpPr/>
            <p:nvPr/>
          </p:nvSpPr>
          <p:spPr>
            <a:xfrm>
              <a:off x="828294" y="4047172"/>
              <a:ext cx="54483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张数</a:t>
              </a:r>
            </a:p>
          </p:txBody>
        </p:sp>
        <p:sp>
          <p:nvSpPr>
            <p:cNvPr id="12" name="Freeform 12"/>
            <p:cNvSpPr/>
            <p:nvPr/>
          </p:nvSpPr>
          <p:spPr>
            <a:xfrm>
              <a:off x="2362200" y="3705225"/>
              <a:ext cx="8763000" cy="695325"/>
            </a:xfrm>
            <a:custGeom>
              <a:avLst/>
              <a:gdLst/>
              <a:ahLst/>
              <a:cxnLst/>
              <a:rect l="l" t="t" r="r" b="b"/>
              <a:pathLst>
                <a:path w="8763000" h="695325">
                  <a:moveTo>
                    <a:pt x="0" y="0"/>
                  </a:moveTo>
                  <a:lnTo>
                    <a:pt x="8763000" y="0"/>
                  </a:lnTo>
                  <a:lnTo>
                    <a:pt x="8763000" y="695325"/>
                  </a:lnTo>
                  <a:lnTo>
                    <a:pt x="0" y="695325"/>
                  </a:lnTo>
                  <a:close/>
                  <a:moveTo>
                    <a:pt x="1095375" y="0"/>
                  </a:moveTo>
                  <a:lnTo>
                    <a:pt x="1095375" y="695325"/>
                  </a:lnTo>
                  <a:moveTo>
                    <a:pt x="2190750" y="0"/>
                  </a:moveTo>
                  <a:lnTo>
                    <a:pt x="2190750" y="695325"/>
                  </a:lnTo>
                  <a:moveTo>
                    <a:pt x="3286125" y="0"/>
                  </a:moveTo>
                  <a:lnTo>
                    <a:pt x="3286125" y="695325"/>
                  </a:lnTo>
                  <a:moveTo>
                    <a:pt x="4381500" y="0"/>
                  </a:moveTo>
                  <a:lnTo>
                    <a:pt x="4381500" y="695325"/>
                  </a:lnTo>
                  <a:moveTo>
                    <a:pt x="5476875" y="0"/>
                  </a:moveTo>
                  <a:lnTo>
                    <a:pt x="5476875" y="695325"/>
                  </a:lnTo>
                  <a:moveTo>
                    <a:pt x="6572250" y="0"/>
                  </a:moveTo>
                  <a:lnTo>
                    <a:pt x="6572250" y="695325"/>
                  </a:lnTo>
                  <a:moveTo>
                    <a:pt x="7667625" y="0"/>
                  </a:moveTo>
                  <a:lnTo>
                    <a:pt x="7667625" y="695325"/>
                  </a:lnTo>
                </a:path>
              </a:pathLst>
            </a:custGeom>
            <a:noFill/>
            <a:ln w="19050">
              <a:solidFill>
                <a:schemeClr val="accent1"/>
              </a:solidFill>
            </a:ln>
          </p:spPr>
        </p:sp>
        <p:sp>
          <p:nvSpPr>
            <p:cNvPr id="13" name="TextBox 13"/>
            <p:cNvSpPr/>
            <p:nvPr/>
          </p:nvSpPr>
          <p:spPr>
            <a:xfrm>
              <a:off x="278091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14" name="TextBox 14"/>
            <p:cNvSpPr/>
            <p:nvPr/>
          </p:nvSpPr>
          <p:spPr>
            <a:xfrm>
              <a:off x="3876294"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15" name="TextBox 15"/>
            <p:cNvSpPr/>
            <p:nvPr/>
          </p:nvSpPr>
          <p:spPr>
            <a:xfrm>
              <a:off x="4971669" y="3285172"/>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2</a:t>
              </a:r>
            </a:p>
          </p:txBody>
        </p:sp>
        <p:sp>
          <p:nvSpPr>
            <p:cNvPr id="16" name="TextBox 16"/>
            <p:cNvSpPr/>
            <p:nvPr/>
          </p:nvSpPr>
          <p:spPr>
            <a:xfrm>
              <a:off x="6067044"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17" name="TextBox 17"/>
            <p:cNvSpPr/>
            <p:nvPr/>
          </p:nvSpPr>
          <p:spPr>
            <a:xfrm>
              <a:off x="716241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18" name="TextBox 18"/>
            <p:cNvSpPr/>
            <p:nvPr/>
          </p:nvSpPr>
          <p:spPr>
            <a:xfrm>
              <a:off x="8257794"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5</a:t>
              </a:r>
            </a:p>
          </p:txBody>
        </p:sp>
        <p:sp>
          <p:nvSpPr>
            <p:cNvPr id="19" name="TextBox 19"/>
            <p:cNvSpPr/>
            <p:nvPr/>
          </p:nvSpPr>
          <p:spPr>
            <a:xfrm>
              <a:off x="935316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6</a:t>
              </a:r>
            </a:p>
          </p:txBody>
        </p:sp>
        <p:sp>
          <p:nvSpPr>
            <p:cNvPr id="20" name="TextBox 20"/>
            <p:cNvSpPr/>
            <p:nvPr/>
          </p:nvSpPr>
          <p:spPr>
            <a:xfrm>
              <a:off x="10448544"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7</a:t>
              </a:r>
            </a:p>
          </p:txBody>
        </p:sp>
        <p:sp>
          <p:nvSpPr>
            <p:cNvPr id="21" name="TextBox 21"/>
            <p:cNvSpPr/>
            <p:nvPr/>
          </p:nvSpPr>
          <p:spPr>
            <a:xfrm>
              <a:off x="2780919" y="395192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2" name="TextBox 22"/>
            <p:cNvSpPr/>
            <p:nvPr/>
          </p:nvSpPr>
          <p:spPr>
            <a:xfrm>
              <a:off x="3876294" y="395192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3" name="TextBox 23"/>
            <p:cNvSpPr/>
            <p:nvPr/>
          </p:nvSpPr>
          <p:spPr>
            <a:xfrm>
              <a:off x="4971669" y="3951922"/>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1</a:t>
              </a:r>
            </a:p>
          </p:txBody>
        </p:sp>
        <p:sp>
          <p:nvSpPr>
            <p:cNvPr id="24" name="TextBox 24"/>
            <p:cNvSpPr/>
            <p:nvPr/>
          </p:nvSpPr>
          <p:spPr>
            <a:xfrm>
              <a:off x="6067044" y="395192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5" name="TextBox 25"/>
            <p:cNvSpPr/>
            <p:nvPr/>
          </p:nvSpPr>
          <p:spPr>
            <a:xfrm>
              <a:off x="7162419" y="395192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6" name="TextBox 26"/>
            <p:cNvSpPr/>
            <p:nvPr/>
          </p:nvSpPr>
          <p:spPr>
            <a:xfrm>
              <a:off x="8257794" y="395192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7" name="TextBox 27"/>
            <p:cNvSpPr/>
            <p:nvPr/>
          </p:nvSpPr>
          <p:spPr>
            <a:xfrm>
              <a:off x="9353169" y="395192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8" name="TextBox 28"/>
            <p:cNvSpPr/>
            <p:nvPr/>
          </p:nvSpPr>
          <p:spPr>
            <a:xfrm>
              <a:off x="10448544" y="395192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grpSp>
      <p:grpSp>
        <p:nvGrpSpPr>
          <p:cNvPr id="33" name="Group 33"/>
          <p:cNvGrpSpPr/>
          <p:nvPr/>
        </p:nvGrpSpPr>
        <p:grpSpPr>
          <a:xfrm>
            <a:off x="828294" y="5104448"/>
            <a:ext cx="6785860" cy="1187386"/>
            <a:chOff x="828294" y="5104448"/>
            <a:chExt cx="6785860" cy="1187386"/>
          </a:xfrm>
        </p:grpSpPr>
        <p:sp>
          <p:nvSpPr>
            <p:cNvPr id="30" name="TextBox 30"/>
            <p:cNvSpPr/>
            <p:nvPr/>
          </p:nvSpPr>
          <p:spPr>
            <a:xfrm>
              <a:off x="828294" y="5104448"/>
              <a:ext cx="446932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只处理一张命中2个的票：num[2]++。</a:t>
              </a:r>
            </a:p>
          </p:txBody>
        </p:sp>
        <p:sp>
          <p:nvSpPr>
            <p:cNvPr id="31" name="TextBox 31"/>
            <p:cNvSpPr/>
            <p:nvPr/>
          </p:nvSpPr>
          <p:spPr>
            <a:xfrm>
              <a:off x="828294" y="5542598"/>
              <a:ext cx="678586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意思是“五等奖多了一张”，不是“号码2多出现一次”。</a:t>
              </a:r>
            </a:p>
          </p:txBody>
        </p:sp>
        <p:sp>
          <p:nvSpPr>
            <p:cNvPr id="32" name="TextBox 32"/>
            <p:cNvSpPr/>
            <p:nvPr/>
          </p:nvSpPr>
          <p:spPr>
            <a:xfrm>
              <a:off x="829056" y="5939790"/>
              <a:ext cx="5647182"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这个图只演示这一张票的归类，尚未累计其他彩票。</a:t>
              </a:r>
            </a:p>
          </p:txBody>
        </p:sp>
      </p:grpSp>
      <p:sp>
        <p:nvSpPr>
          <p:cNvPr id="57" name="Line 5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8" name="Line 58"/>
          <p:cNvSpPr/>
          <p:nvPr/>
        </p:nvSpPr>
        <p:spPr>
          <a:xfrm>
            <a:off x="705231" y="2586990"/>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59" name="Line 59"/>
          <p:cNvSpPr/>
          <p:nvPr/>
        </p:nvSpPr>
        <p:spPr>
          <a:xfrm>
            <a:off x="838200" y="475126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60" name="Line 60"/>
          <p:cNvSpPr/>
          <p:nvPr/>
        </p:nvSpPr>
        <p:spPr>
          <a:xfrm>
            <a:off x="838200" y="3067240"/>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35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3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293217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从三张票到七档输出</a:t>
            </a:r>
          </a:p>
        </p:txBody>
      </p:sp>
      <p:grpSp>
        <p:nvGrpSpPr>
          <p:cNvPr id="8" name="Group 8"/>
          <p:cNvGrpSpPr/>
          <p:nvPr/>
        </p:nvGrpSpPr>
        <p:grpSpPr>
          <a:xfrm>
            <a:off x="828294" y="2208848"/>
            <a:ext cx="4394383" cy="381381"/>
            <a:chOff x="828294" y="2208848"/>
            <a:chExt cx="4394383" cy="381381"/>
          </a:xfrm>
        </p:grpSpPr>
        <p:sp>
          <p:nvSpPr>
            <p:cNvPr id="7" name="TextBox 7"/>
            <p:cNvSpPr/>
            <p:nvPr/>
          </p:nvSpPr>
          <p:spPr>
            <a:xfrm>
              <a:off x="828294" y="2208848"/>
              <a:ext cx="439438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第1张命中7个　→　num[7]从0变1。</a:t>
              </a:r>
            </a:p>
          </p:txBody>
        </p:sp>
      </p:grpSp>
      <p:grpSp>
        <p:nvGrpSpPr>
          <p:cNvPr id="10" name="Group 10"/>
          <p:cNvGrpSpPr/>
          <p:nvPr/>
        </p:nvGrpSpPr>
        <p:grpSpPr>
          <a:xfrm>
            <a:off x="828294" y="3027998"/>
            <a:ext cx="4394383" cy="381381"/>
            <a:chOff x="828294" y="3027998"/>
            <a:chExt cx="4394383" cy="381381"/>
          </a:xfrm>
        </p:grpSpPr>
        <p:sp>
          <p:nvSpPr>
            <p:cNvPr id="9" name="TextBox 9"/>
            <p:cNvSpPr/>
            <p:nvPr/>
          </p:nvSpPr>
          <p:spPr>
            <a:xfrm>
              <a:off x="828294" y="3027998"/>
              <a:ext cx="439438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第2张命中2个　→　num[2]从0变1。</a:t>
              </a:r>
            </a:p>
          </p:txBody>
        </p:sp>
      </p:grpSp>
      <p:grpSp>
        <p:nvGrpSpPr>
          <p:cNvPr id="12" name="Group 12"/>
          <p:cNvGrpSpPr/>
          <p:nvPr/>
        </p:nvGrpSpPr>
        <p:grpSpPr>
          <a:xfrm>
            <a:off x="828294" y="3847148"/>
            <a:ext cx="4394383" cy="381381"/>
            <a:chOff x="828294" y="3847148"/>
            <a:chExt cx="4394383" cy="381381"/>
          </a:xfrm>
        </p:grpSpPr>
        <p:sp>
          <p:nvSpPr>
            <p:cNvPr id="11" name="TextBox 11"/>
            <p:cNvSpPr/>
            <p:nvPr/>
          </p:nvSpPr>
          <p:spPr>
            <a:xfrm>
              <a:off x="828294" y="3847148"/>
              <a:ext cx="439438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第3张命中0个　→　num[0]从0变1。</a:t>
              </a:r>
            </a:p>
          </p:txBody>
        </p:sp>
      </p:grpSp>
      <p:grpSp>
        <p:nvGrpSpPr>
          <p:cNvPr id="15" name="Group 15"/>
          <p:cNvGrpSpPr/>
          <p:nvPr/>
        </p:nvGrpSpPr>
        <p:grpSpPr>
          <a:xfrm>
            <a:off x="828294" y="4666298"/>
            <a:ext cx="4180618" cy="771905"/>
            <a:chOff x="828294" y="4666298"/>
            <a:chExt cx="4180618" cy="771905"/>
          </a:xfrm>
        </p:grpSpPr>
        <p:sp>
          <p:nvSpPr>
            <p:cNvPr id="13" name="TextBox 13"/>
            <p:cNvSpPr/>
            <p:nvPr/>
          </p:nvSpPr>
          <p:spPr>
            <a:xfrm>
              <a:off x="828294" y="4666298"/>
              <a:ext cx="418061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输出下标：　7　6　5　4　3　2　1</a:t>
              </a:r>
            </a:p>
          </p:txBody>
        </p:sp>
        <p:sp>
          <p:nvSpPr>
            <p:cNvPr id="14" name="TextBox 14"/>
            <p:cNvSpPr/>
            <p:nvPr/>
          </p:nvSpPr>
          <p:spPr>
            <a:xfrm>
              <a:off x="828294" y="5056822"/>
              <a:ext cx="418061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输出张数：　1　0　0　0　0　1　0</a:t>
              </a:r>
            </a:p>
          </p:txBody>
        </p:sp>
      </p:grpSp>
      <p:grpSp>
        <p:nvGrpSpPr>
          <p:cNvPr id="17" name="Group 17"/>
          <p:cNvGrpSpPr/>
          <p:nvPr/>
        </p:nvGrpSpPr>
        <p:grpSpPr>
          <a:xfrm>
            <a:off x="828294" y="5742622"/>
            <a:ext cx="6428280" cy="381381"/>
            <a:chOff x="828294" y="5742622"/>
            <a:chExt cx="6428280" cy="381381"/>
          </a:xfrm>
        </p:grpSpPr>
        <p:sp>
          <p:nvSpPr>
            <p:cNvPr id="16" name="TextBox 16"/>
            <p:cNvSpPr/>
            <p:nvPr/>
          </p:nvSpPr>
          <p:spPr>
            <a:xfrm>
              <a:off x="828294" y="5742622"/>
              <a:ext cx="642828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8格张数相加等于n；获奖的7格相加，却不一定等于n。</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275215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357130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5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35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839968" cy="1062799"/>
            <a:chOff x="826008" y="814388"/>
            <a:chExt cx="5839968" cy="1062799"/>
          </a:xfrm>
        </p:grpSpPr>
        <p:sp>
          <p:nvSpPr>
            <p:cNvPr id="2" name="TextBox 2"/>
            <p:cNvSpPr txBox="1"/>
            <p:nvPr/>
          </p:nvSpPr>
          <p:spPr>
            <a:xfrm>
              <a:off x="1017270" y="814388"/>
              <a:ext cx="244602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彩票摇奖：初始化</a:t>
              </a:r>
            </a:p>
          </p:txBody>
        </p:sp>
        <p:sp>
          <p:nvSpPr>
            <p:cNvPr id="3" name="TextBox 3"/>
            <p:cNvSpPr txBox="1"/>
            <p:nvPr/>
          </p:nvSpPr>
          <p:spPr>
            <a:xfrm>
              <a:off x="826008" y="1407795"/>
              <a:ext cx="5839968"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换一张彩票，哪些数清零，哪些数保留？</a:t>
              </a:r>
            </a:p>
          </p:txBody>
        </p:sp>
      </p:grpSp>
      <p:grpSp>
        <p:nvGrpSpPr>
          <p:cNvPr id="6" name="Group 6"/>
          <p:cNvGrpSpPr/>
          <p:nvPr/>
        </p:nvGrpSpPr>
        <p:grpSpPr>
          <a:xfrm>
            <a:off x="990219" y="2056448"/>
            <a:ext cx="8751284" cy="752856"/>
            <a:chOff x="990219" y="2056448"/>
            <a:chExt cx="8751284" cy="752856"/>
          </a:xfrm>
        </p:grpSpPr>
        <p:sp>
          <p:nvSpPr>
            <p:cNvPr id="5" name="TextBox 5"/>
            <p:cNvSpPr/>
            <p:nvPr/>
          </p:nvSpPr>
          <p:spPr>
            <a:xfrm>
              <a:off x="990219" y="2056448"/>
              <a:ext cx="8751284"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已经处理完第一张全中的票：ans=7，num[7]=1。</a:t>
              </a:r>
              <a:br/>
              <a:r>
                <a:rPr lang="zh-CN" sz="1950" dirty="0">
                  <a:solidFill>
                    <a:srgbClr val="243447"/>
                  </a:solidFill>
                  <a:latin typeface="Consolas"/>
                  <a:ea typeface="Microsoft YaHei"/>
                  <a:cs typeface="Consolas"/>
                </a:rPr>
                <a:t>现在开始第二张票。上一张的命中数不能算过来，已统计的</a:t>
              </a:r>
              <a:r>
                <a:rPr lang="zh-CN" sz="1950" b="1" dirty="0">
                  <a:solidFill>
                    <a:srgbClr val="C00000"/>
                  </a:solidFill>
                  <a:latin typeface="Consolas"/>
                  <a:ea typeface="Microsoft YaHei"/>
                  <a:cs typeface="Consolas"/>
                </a:rPr>
                <a:t>票数</a:t>
              </a:r>
              <a:r>
                <a:rPr lang="zh-CN" sz="1950" dirty="0">
                  <a:solidFill>
                    <a:srgbClr val="243447"/>
                  </a:solidFill>
                  <a:latin typeface="Consolas"/>
                  <a:ea typeface="Microsoft YaHei"/>
                  <a:cs typeface="Consolas"/>
                </a:rPr>
                <a:t>却不能丢。</a:t>
              </a:r>
            </a:p>
          </p:txBody>
        </p:sp>
      </p:grpSp>
      <p:grpSp>
        <p:nvGrpSpPr>
          <p:cNvPr id="43" name="Group 43"/>
          <p:cNvGrpSpPr/>
          <p:nvPr/>
        </p:nvGrpSpPr>
        <p:grpSpPr>
          <a:xfrm>
            <a:off x="1143000" y="3105150"/>
            <a:ext cx="9525000" cy="1981200"/>
            <a:chOff x="1143000" y="3105150"/>
            <a:chExt cx="9525000" cy="1981200"/>
          </a:xfrm>
        </p:grpSpPr>
        <p:grpSp>
          <p:nvGrpSpPr>
            <p:cNvPr id="9" name="Group 9"/>
            <p:cNvGrpSpPr/>
            <p:nvPr/>
          </p:nvGrpSpPr>
          <p:grpSpPr>
            <a:xfrm>
              <a:off x="1143000" y="3105150"/>
              <a:ext cx="2286000" cy="495300"/>
              <a:chOff x="1143000" y="3105150"/>
              <a:chExt cx="2286000" cy="495300"/>
            </a:xfrm>
          </p:grpSpPr>
          <p:sp>
            <p:nvSpPr>
              <p:cNvPr id="7" name="Rectangle 7"/>
              <p:cNvSpPr/>
              <p:nvPr/>
            </p:nvSpPr>
            <p:spPr>
              <a:xfrm>
                <a:off x="1143000" y="3105150"/>
                <a:ext cx="2286000" cy="495300"/>
              </a:xfrm>
              <a:prstGeom prst="rect">
                <a:avLst/>
              </a:prstGeom>
              <a:solidFill>
                <a:srgbClr val="244D87"/>
              </a:solidFill>
              <a:ln w="9525">
                <a:solidFill>
                  <a:srgbClr val="B8C8D9"/>
                </a:solidFill>
              </a:ln>
            </p:spPr>
          </p:sp>
          <p:sp>
            <p:nvSpPr>
              <p:cNvPr id="8" name="TextBox 8"/>
              <p:cNvSpPr/>
              <p:nvPr/>
            </p:nvSpPr>
            <p:spPr>
              <a:xfrm>
                <a:off x="1162050" y="3133725"/>
                <a:ext cx="2247900" cy="438150"/>
              </a:xfrm>
              <a:prstGeom prst="rect">
                <a:avLst/>
              </a:prstGeom>
              <a:noFill/>
              <a:ln>
                <a:noFill/>
              </a:ln>
            </p:spPr>
            <p:txBody>
              <a:bodyPr wrap="none" lIns="0" tIns="78188" rIns="0" bIns="0" anchor="t" anchorCtr="0">
                <a:noAutofit/>
              </a:bodyPr>
              <a:lstStyle/>
              <a:p>
                <a:pPr algn="ctr"/>
                <a:r>
                  <a:rPr lang="zh-CN" sz="1880" b="1" dirty="0">
                    <a:solidFill>
                      <a:srgbClr val="FFFFFF"/>
                    </a:solidFill>
                    <a:latin typeface="Consolas"/>
                    <a:ea typeface="Microsoft YaHei"/>
                    <a:cs typeface="Consolas"/>
                  </a:rPr>
                  <a:t>变量或数组</a:t>
                </a:r>
              </a:p>
            </p:txBody>
          </p:sp>
        </p:grpSp>
        <p:grpSp>
          <p:nvGrpSpPr>
            <p:cNvPr id="12" name="Group 12"/>
            <p:cNvGrpSpPr/>
            <p:nvPr/>
          </p:nvGrpSpPr>
          <p:grpSpPr>
            <a:xfrm>
              <a:off x="3429000" y="3105150"/>
              <a:ext cx="2667000" cy="495300"/>
              <a:chOff x="3429000" y="3105150"/>
              <a:chExt cx="2667000" cy="495300"/>
            </a:xfrm>
          </p:grpSpPr>
          <p:sp>
            <p:nvSpPr>
              <p:cNvPr id="10" name="Rectangle 10"/>
              <p:cNvSpPr/>
              <p:nvPr/>
            </p:nvSpPr>
            <p:spPr>
              <a:xfrm>
                <a:off x="3429000" y="3105150"/>
                <a:ext cx="2667000" cy="495300"/>
              </a:xfrm>
              <a:prstGeom prst="rect">
                <a:avLst/>
              </a:prstGeom>
              <a:solidFill>
                <a:srgbClr val="244D87"/>
              </a:solidFill>
              <a:ln w="9525">
                <a:solidFill>
                  <a:srgbClr val="B8C8D9"/>
                </a:solidFill>
              </a:ln>
            </p:spPr>
          </p:sp>
          <p:sp>
            <p:nvSpPr>
              <p:cNvPr id="11" name="TextBox 11"/>
              <p:cNvSpPr/>
              <p:nvPr/>
            </p:nvSpPr>
            <p:spPr>
              <a:xfrm>
                <a:off x="3448050" y="3133725"/>
                <a:ext cx="2628900" cy="438150"/>
              </a:xfrm>
              <a:prstGeom prst="rect">
                <a:avLst/>
              </a:prstGeom>
              <a:noFill/>
              <a:ln>
                <a:noFill/>
              </a:ln>
            </p:spPr>
            <p:txBody>
              <a:bodyPr wrap="none" lIns="0" tIns="78188" rIns="0" bIns="0" anchor="t" anchorCtr="0">
                <a:noAutofit/>
              </a:bodyPr>
              <a:lstStyle/>
              <a:p>
                <a:pPr algn="ctr"/>
                <a:r>
                  <a:rPr lang="zh-CN" sz="1880" b="1" dirty="0">
                    <a:solidFill>
                      <a:srgbClr val="FFFFFF"/>
                    </a:solidFill>
                    <a:latin typeface="Consolas"/>
                    <a:ea typeface="Microsoft YaHei"/>
                    <a:cs typeface="Consolas"/>
                  </a:rPr>
                  <a:t>第二张开始时</a:t>
                </a:r>
              </a:p>
            </p:txBody>
          </p:sp>
        </p:grpSp>
        <p:grpSp>
          <p:nvGrpSpPr>
            <p:cNvPr id="15" name="Group 15"/>
            <p:cNvGrpSpPr/>
            <p:nvPr/>
          </p:nvGrpSpPr>
          <p:grpSpPr>
            <a:xfrm>
              <a:off x="6096000" y="3105150"/>
              <a:ext cx="4572000" cy="495300"/>
              <a:chOff x="6096000" y="3105150"/>
              <a:chExt cx="4572000" cy="495300"/>
            </a:xfrm>
          </p:grpSpPr>
          <p:sp>
            <p:nvSpPr>
              <p:cNvPr id="13" name="Rectangle 13"/>
              <p:cNvSpPr/>
              <p:nvPr/>
            </p:nvSpPr>
            <p:spPr>
              <a:xfrm>
                <a:off x="6096000" y="3105150"/>
                <a:ext cx="4572000" cy="495300"/>
              </a:xfrm>
              <a:prstGeom prst="rect">
                <a:avLst/>
              </a:prstGeom>
              <a:solidFill>
                <a:srgbClr val="244D87"/>
              </a:solidFill>
              <a:ln w="9525">
                <a:solidFill>
                  <a:srgbClr val="B8C8D9"/>
                </a:solidFill>
              </a:ln>
            </p:spPr>
          </p:sp>
          <p:sp>
            <p:nvSpPr>
              <p:cNvPr id="14" name="TextBox 14"/>
              <p:cNvSpPr/>
              <p:nvPr/>
            </p:nvSpPr>
            <p:spPr>
              <a:xfrm>
                <a:off x="6115050" y="3133725"/>
                <a:ext cx="4533900" cy="438150"/>
              </a:xfrm>
              <a:prstGeom prst="rect">
                <a:avLst/>
              </a:prstGeom>
              <a:noFill/>
              <a:ln>
                <a:noFill/>
              </a:ln>
            </p:spPr>
            <p:txBody>
              <a:bodyPr wrap="none" lIns="0" tIns="78188" rIns="0" bIns="0" anchor="t" anchorCtr="0">
                <a:noAutofit/>
              </a:bodyPr>
              <a:lstStyle/>
              <a:p>
                <a:pPr algn="ctr"/>
                <a:r>
                  <a:rPr lang="zh-CN" sz="1880" b="1" dirty="0">
                    <a:solidFill>
                      <a:srgbClr val="FFFFFF"/>
                    </a:solidFill>
                    <a:latin typeface="Consolas"/>
                    <a:ea typeface="Microsoft YaHei"/>
                    <a:cs typeface="Consolas"/>
                  </a:rPr>
                  <a:t>原因</a:t>
                </a:r>
              </a:p>
            </p:txBody>
          </p:sp>
        </p:grpSp>
        <p:grpSp>
          <p:nvGrpSpPr>
            <p:cNvPr id="18" name="Group 18"/>
            <p:cNvGrpSpPr/>
            <p:nvPr/>
          </p:nvGrpSpPr>
          <p:grpSpPr>
            <a:xfrm>
              <a:off x="1143000" y="3600450"/>
              <a:ext cx="2286000" cy="495300"/>
              <a:chOff x="1143000" y="3600450"/>
              <a:chExt cx="2286000" cy="495300"/>
            </a:xfrm>
          </p:grpSpPr>
          <p:sp>
            <p:nvSpPr>
              <p:cNvPr id="16" name="Rectangle 16"/>
              <p:cNvSpPr/>
              <p:nvPr/>
            </p:nvSpPr>
            <p:spPr>
              <a:xfrm>
                <a:off x="1143000" y="3600450"/>
                <a:ext cx="2286000" cy="495300"/>
              </a:xfrm>
              <a:prstGeom prst="rect">
                <a:avLst/>
              </a:prstGeom>
              <a:solidFill>
                <a:srgbClr val="F4F7FB"/>
              </a:solidFill>
              <a:ln w="9525">
                <a:solidFill>
                  <a:srgbClr val="B8C8D9"/>
                </a:solidFill>
              </a:ln>
            </p:spPr>
          </p:sp>
          <p:sp>
            <p:nvSpPr>
              <p:cNvPr id="17" name="TextBox 17"/>
              <p:cNvSpPr/>
              <p:nvPr/>
            </p:nvSpPr>
            <p:spPr>
              <a:xfrm>
                <a:off x="1162050" y="3629025"/>
                <a:ext cx="2247900" cy="438150"/>
              </a:xfrm>
              <a:prstGeom prst="rect">
                <a:avLst/>
              </a:prstGeom>
              <a:noFill/>
              <a:ln>
                <a:noFill/>
              </a:ln>
            </p:spPr>
            <p:txBody>
              <a:bodyPr wrap="none" lIns="0" tIns="78188" rIns="0" bIns="0" anchor="t" anchorCtr="0">
                <a:noAutofit/>
              </a:bodyPr>
              <a:lstStyle/>
              <a:p>
                <a:pPr algn="ctr"/>
                <a:r>
                  <a:rPr lang="en-US" sz="1880" dirty="0">
                    <a:solidFill>
                      <a:srgbClr val="243447"/>
                    </a:solidFill>
                    <a:latin typeface="Consolas"/>
                    <a:ea typeface="Consolas"/>
                    <a:cs typeface="Consolas"/>
                  </a:rPr>
                  <a:t>ans</a:t>
                </a:r>
              </a:p>
            </p:txBody>
          </p:sp>
        </p:grpSp>
        <p:grpSp>
          <p:nvGrpSpPr>
            <p:cNvPr id="21" name="Group 21"/>
            <p:cNvGrpSpPr/>
            <p:nvPr/>
          </p:nvGrpSpPr>
          <p:grpSpPr>
            <a:xfrm>
              <a:off x="3429000" y="3600450"/>
              <a:ext cx="2667000" cy="495300"/>
              <a:chOff x="3429000" y="3600450"/>
              <a:chExt cx="2667000" cy="495300"/>
            </a:xfrm>
          </p:grpSpPr>
          <p:sp>
            <p:nvSpPr>
              <p:cNvPr id="19" name="Rectangle 19"/>
              <p:cNvSpPr/>
              <p:nvPr/>
            </p:nvSpPr>
            <p:spPr>
              <a:xfrm>
                <a:off x="3429000" y="3600450"/>
                <a:ext cx="2667000" cy="495300"/>
              </a:xfrm>
              <a:prstGeom prst="rect">
                <a:avLst/>
              </a:prstGeom>
              <a:solidFill>
                <a:srgbClr val="F4F7FB"/>
              </a:solidFill>
              <a:ln w="9525">
                <a:solidFill>
                  <a:srgbClr val="B8C8D9"/>
                </a:solidFill>
              </a:ln>
            </p:spPr>
          </p:sp>
          <p:sp>
            <p:nvSpPr>
              <p:cNvPr id="20" name="TextBox 20"/>
              <p:cNvSpPr/>
              <p:nvPr/>
            </p:nvSpPr>
            <p:spPr>
              <a:xfrm>
                <a:off x="3448050" y="3629025"/>
                <a:ext cx="2628900" cy="438150"/>
              </a:xfrm>
              <a:prstGeom prst="rect">
                <a:avLst/>
              </a:prstGeom>
              <a:noFill/>
              <a:ln>
                <a:noFill/>
              </a:ln>
            </p:spPr>
            <p:txBody>
              <a:bodyPr wrap="none" lIns="0" tIns="78188" rIns="0" bIns="0" anchor="t" anchorCtr="0">
                <a:noAutofit/>
              </a:bodyPr>
              <a:lstStyle/>
              <a:p>
                <a:pPr algn="ctr"/>
                <a:r>
                  <a:rPr lang="zh-CN" sz="1880" dirty="0">
                    <a:solidFill>
                      <a:srgbClr val="243447"/>
                    </a:solidFill>
                    <a:latin typeface="Consolas"/>
                    <a:ea typeface="Microsoft YaHei"/>
                    <a:cs typeface="Consolas"/>
                  </a:rPr>
                  <a:t>重新置0</a:t>
                </a:r>
              </a:p>
            </p:txBody>
          </p:sp>
        </p:grpSp>
        <p:grpSp>
          <p:nvGrpSpPr>
            <p:cNvPr id="24" name="Group 24"/>
            <p:cNvGrpSpPr/>
            <p:nvPr/>
          </p:nvGrpSpPr>
          <p:grpSpPr>
            <a:xfrm>
              <a:off x="6096000" y="3600450"/>
              <a:ext cx="4572000" cy="495300"/>
              <a:chOff x="6096000" y="3600450"/>
              <a:chExt cx="4572000" cy="495300"/>
            </a:xfrm>
          </p:grpSpPr>
          <p:sp>
            <p:nvSpPr>
              <p:cNvPr id="22" name="Rectangle 22"/>
              <p:cNvSpPr/>
              <p:nvPr/>
            </p:nvSpPr>
            <p:spPr>
              <a:xfrm>
                <a:off x="6096000" y="3600450"/>
                <a:ext cx="4572000" cy="495300"/>
              </a:xfrm>
              <a:prstGeom prst="rect">
                <a:avLst/>
              </a:prstGeom>
              <a:solidFill>
                <a:srgbClr val="F4F7FB"/>
              </a:solidFill>
              <a:ln w="9525">
                <a:solidFill>
                  <a:srgbClr val="B8C8D9"/>
                </a:solidFill>
              </a:ln>
            </p:spPr>
          </p:sp>
          <p:sp>
            <p:nvSpPr>
              <p:cNvPr id="23" name="TextBox 23"/>
              <p:cNvSpPr/>
              <p:nvPr/>
            </p:nvSpPr>
            <p:spPr>
              <a:xfrm>
                <a:off x="6115050" y="3629025"/>
                <a:ext cx="4533900" cy="438150"/>
              </a:xfrm>
              <a:prstGeom prst="rect">
                <a:avLst/>
              </a:prstGeom>
              <a:noFill/>
              <a:ln>
                <a:noFill/>
              </a:ln>
            </p:spPr>
            <p:txBody>
              <a:bodyPr wrap="none" lIns="0" tIns="78188" rIns="0" bIns="0" anchor="t" anchorCtr="0">
                <a:noAutofit/>
              </a:bodyPr>
              <a:lstStyle/>
              <a:p>
                <a:pPr algn="ctr"/>
                <a:r>
                  <a:rPr lang="zh-CN" sz="1880" dirty="0">
                    <a:solidFill>
                      <a:srgbClr val="243447"/>
                    </a:solidFill>
                    <a:latin typeface="Consolas"/>
                    <a:ea typeface="Microsoft YaHei"/>
                    <a:cs typeface="Consolas"/>
                  </a:rPr>
                  <a:t>只统计当前这一张</a:t>
                </a:r>
              </a:p>
            </p:txBody>
          </p:sp>
        </p:grpSp>
        <p:grpSp>
          <p:nvGrpSpPr>
            <p:cNvPr id="27" name="Group 27"/>
            <p:cNvGrpSpPr/>
            <p:nvPr/>
          </p:nvGrpSpPr>
          <p:grpSpPr>
            <a:xfrm>
              <a:off x="1143000" y="4095750"/>
              <a:ext cx="2286000" cy="495300"/>
              <a:chOff x="1143000" y="4095750"/>
              <a:chExt cx="2286000" cy="495300"/>
            </a:xfrm>
          </p:grpSpPr>
          <p:sp>
            <p:nvSpPr>
              <p:cNvPr id="25" name="Rectangle 25"/>
              <p:cNvSpPr/>
              <p:nvPr/>
            </p:nvSpPr>
            <p:spPr>
              <a:xfrm>
                <a:off x="1143000" y="4095750"/>
                <a:ext cx="2286000" cy="495300"/>
              </a:xfrm>
              <a:prstGeom prst="rect">
                <a:avLst/>
              </a:prstGeom>
              <a:solidFill>
                <a:srgbClr val="FFFFFF"/>
              </a:solidFill>
              <a:ln w="9525">
                <a:solidFill>
                  <a:srgbClr val="B8C8D9"/>
                </a:solidFill>
              </a:ln>
            </p:spPr>
          </p:sp>
          <p:sp>
            <p:nvSpPr>
              <p:cNvPr id="26" name="TextBox 26"/>
              <p:cNvSpPr/>
              <p:nvPr/>
            </p:nvSpPr>
            <p:spPr>
              <a:xfrm>
                <a:off x="1162050" y="4124325"/>
                <a:ext cx="2247900" cy="438150"/>
              </a:xfrm>
              <a:prstGeom prst="rect">
                <a:avLst/>
              </a:prstGeom>
              <a:noFill/>
              <a:ln>
                <a:noFill/>
              </a:ln>
            </p:spPr>
            <p:txBody>
              <a:bodyPr wrap="none" lIns="0" tIns="78188" rIns="0" bIns="0" anchor="t" anchorCtr="0">
                <a:noAutofit/>
              </a:bodyPr>
              <a:lstStyle/>
              <a:p>
                <a:pPr algn="ctr"/>
                <a:r>
                  <a:rPr lang="en-US" sz="1880" dirty="0">
                    <a:solidFill>
                      <a:srgbClr val="243447"/>
                    </a:solidFill>
                    <a:latin typeface="Consolas"/>
                    <a:ea typeface="Consolas"/>
                    <a:cs typeface="Consolas"/>
                  </a:rPr>
                  <a:t>num</a:t>
                </a:r>
              </a:p>
            </p:txBody>
          </p:sp>
        </p:grpSp>
        <p:grpSp>
          <p:nvGrpSpPr>
            <p:cNvPr id="30" name="Group 30"/>
            <p:cNvGrpSpPr/>
            <p:nvPr/>
          </p:nvGrpSpPr>
          <p:grpSpPr>
            <a:xfrm>
              <a:off x="3429000" y="4095750"/>
              <a:ext cx="2667000" cy="495300"/>
              <a:chOff x="3429000" y="4095750"/>
              <a:chExt cx="2667000" cy="495300"/>
            </a:xfrm>
          </p:grpSpPr>
          <p:sp>
            <p:nvSpPr>
              <p:cNvPr id="28" name="Rectangle 28"/>
              <p:cNvSpPr/>
              <p:nvPr/>
            </p:nvSpPr>
            <p:spPr>
              <a:xfrm>
                <a:off x="3429000" y="4095750"/>
                <a:ext cx="2667000" cy="495300"/>
              </a:xfrm>
              <a:prstGeom prst="rect">
                <a:avLst/>
              </a:prstGeom>
              <a:solidFill>
                <a:srgbClr val="FFFFFF"/>
              </a:solidFill>
              <a:ln w="9525">
                <a:solidFill>
                  <a:srgbClr val="B8C8D9"/>
                </a:solidFill>
              </a:ln>
            </p:spPr>
          </p:sp>
          <p:sp>
            <p:nvSpPr>
              <p:cNvPr id="29" name="TextBox 29"/>
              <p:cNvSpPr/>
              <p:nvPr/>
            </p:nvSpPr>
            <p:spPr>
              <a:xfrm>
                <a:off x="3448050" y="4124325"/>
                <a:ext cx="2628900" cy="438150"/>
              </a:xfrm>
              <a:prstGeom prst="rect">
                <a:avLst/>
              </a:prstGeom>
              <a:noFill/>
              <a:ln>
                <a:noFill/>
              </a:ln>
            </p:spPr>
            <p:txBody>
              <a:bodyPr wrap="none" lIns="0" tIns="78188" rIns="0" bIns="0" anchor="t" anchorCtr="0">
                <a:noAutofit/>
              </a:bodyPr>
              <a:lstStyle/>
              <a:p>
                <a:pPr algn="ctr"/>
                <a:r>
                  <a:rPr lang="zh-CN" sz="1880" dirty="0">
                    <a:solidFill>
                      <a:srgbClr val="243447"/>
                    </a:solidFill>
                    <a:latin typeface="Consolas"/>
                    <a:ea typeface="Microsoft YaHei"/>
                    <a:cs typeface="Consolas"/>
                  </a:rPr>
                  <a:t>保留，不能清空</a:t>
                </a:r>
              </a:p>
            </p:txBody>
          </p:sp>
        </p:grpSp>
        <p:grpSp>
          <p:nvGrpSpPr>
            <p:cNvPr id="33" name="Group 33"/>
            <p:cNvGrpSpPr/>
            <p:nvPr/>
          </p:nvGrpSpPr>
          <p:grpSpPr>
            <a:xfrm>
              <a:off x="6096000" y="4095750"/>
              <a:ext cx="4572000" cy="495300"/>
              <a:chOff x="6096000" y="4095750"/>
              <a:chExt cx="4572000" cy="495300"/>
            </a:xfrm>
          </p:grpSpPr>
          <p:sp>
            <p:nvSpPr>
              <p:cNvPr id="31" name="Rectangle 31"/>
              <p:cNvSpPr/>
              <p:nvPr/>
            </p:nvSpPr>
            <p:spPr>
              <a:xfrm>
                <a:off x="6096000" y="4095750"/>
                <a:ext cx="4572000" cy="495300"/>
              </a:xfrm>
              <a:prstGeom prst="rect">
                <a:avLst/>
              </a:prstGeom>
              <a:solidFill>
                <a:srgbClr val="FFFFFF"/>
              </a:solidFill>
              <a:ln w="9525">
                <a:solidFill>
                  <a:srgbClr val="B8C8D9"/>
                </a:solidFill>
              </a:ln>
            </p:spPr>
          </p:sp>
          <p:sp>
            <p:nvSpPr>
              <p:cNvPr id="32" name="TextBox 32"/>
              <p:cNvSpPr/>
              <p:nvPr/>
            </p:nvSpPr>
            <p:spPr>
              <a:xfrm>
                <a:off x="6115050" y="4124325"/>
                <a:ext cx="4533900" cy="438150"/>
              </a:xfrm>
              <a:prstGeom prst="rect">
                <a:avLst/>
              </a:prstGeom>
              <a:noFill/>
              <a:ln>
                <a:noFill/>
              </a:ln>
            </p:spPr>
            <p:txBody>
              <a:bodyPr wrap="none" lIns="0" tIns="78188" rIns="0" bIns="0" anchor="t" anchorCtr="0">
                <a:noAutofit/>
              </a:bodyPr>
              <a:lstStyle/>
              <a:p>
                <a:pPr algn="ctr"/>
                <a:r>
                  <a:rPr lang="zh-CN" sz="1880" dirty="0">
                    <a:solidFill>
                      <a:srgbClr val="243447"/>
                    </a:solidFill>
                    <a:latin typeface="Consolas"/>
                    <a:ea typeface="Microsoft YaHei"/>
                    <a:cs typeface="Consolas"/>
                  </a:rPr>
                  <a:t>记录所有已处理的彩票</a:t>
                </a:r>
              </a:p>
            </p:txBody>
          </p:sp>
        </p:grpSp>
        <p:grpSp>
          <p:nvGrpSpPr>
            <p:cNvPr id="36" name="Group 36"/>
            <p:cNvGrpSpPr/>
            <p:nvPr/>
          </p:nvGrpSpPr>
          <p:grpSpPr>
            <a:xfrm>
              <a:off x="1143000" y="4591050"/>
              <a:ext cx="2286000" cy="495300"/>
              <a:chOff x="1143000" y="4591050"/>
              <a:chExt cx="2286000" cy="495300"/>
            </a:xfrm>
          </p:grpSpPr>
          <p:sp>
            <p:nvSpPr>
              <p:cNvPr id="34" name="Rectangle 34"/>
              <p:cNvSpPr/>
              <p:nvPr/>
            </p:nvSpPr>
            <p:spPr>
              <a:xfrm>
                <a:off x="1143000" y="4591050"/>
                <a:ext cx="2286000" cy="495300"/>
              </a:xfrm>
              <a:prstGeom prst="rect">
                <a:avLst/>
              </a:prstGeom>
              <a:solidFill>
                <a:srgbClr val="F4F7FB"/>
              </a:solidFill>
              <a:ln w="9525">
                <a:solidFill>
                  <a:srgbClr val="B8C8D9"/>
                </a:solidFill>
              </a:ln>
            </p:spPr>
          </p:sp>
          <p:sp>
            <p:nvSpPr>
              <p:cNvPr id="35" name="TextBox 35"/>
              <p:cNvSpPr/>
              <p:nvPr/>
            </p:nvSpPr>
            <p:spPr>
              <a:xfrm>
                <a:off x="1162050" y="4619625"/>
                <a:ext cx="2247900" cy="438150"/>
              </a:xfrm>
              <a:prstGeom prst="rect">
                <a:avLst/>
              </a:prstGeom>
              <a:noFill/>
              <a:ln>
                <a:noFill/>
              </a:ln>
            </p:spPr>
            <p:txBody>
              <a:bodyPr wrap="none" lIns="0" tIns="78188" rIns="0" bIns="0" anchor="t" anchorCtr="0">
                <a:noAutofit/>
              </a:bodyPr>
              <a:lstStyle/>
              <a:p>
                <a:pPr algn="ctr"/>
                <a:r>
                  <a:rPr lang="en-US" sz="1880" dirty="0">
                    <a:solidFill>
                      <a:srgbClr val="243447"/>
                    </a:solidFill>
                    <a:latin typeface="Consolas"/>
                    <a:ea typeface="Consolas"/>
                    <a:cs typeface="Consolas"/>
                  </a:rPr>
                  <a:t>a</a:t>
                </a:r>
              </a:p>
            </p:txBody>
          </p:sp>
        </p:grpSp>
        <p:grpSp>
          <p:nvGrpSpPr>
            <p:cNvPr id="39" name="Group 39"/>
            <p:cNvGrpSpPr/>
            <p:nvPr/>
          </p:nvGrpSpPr>
          <p:grpSpPr>
            <a:xfrm>
              <a:off x="3429000" y="4591050"/>
              <a:ext cx="2667000" cy="495300"/>
              <a:chOff x="3429000" y="4591050"/>
              <a:chExt cx="2667000" cy="495300"/>
            </a:xfrm>
          </p:grpSpPr>
          <p:sp>
            <p:nvSpPr>
              <p:cNvPr id="37" name="Rectangle 37"/>
              <p:cNvSpPr/>
              <p:nvPr/>
            </p:nvSpPr>
            <p:spPr>
              <a:xfrm>
                <a:off x="3429000" y="4591050"/>
                <a:ext cx="2667000" cy="495300"/>
              </a:xfrm>
              <a:prstGeom prst="rect">
                <a:avLst/>
              </a:prstGeom>
              <a:solidFill>
                <a:srgbClr val="F4F7FB"/>
              </a:solidFill>
              <a:ln w="9525">
                <a:solidFill>
                  <a:srgbClr val="B8C8D9"/>
                </a:solidFill>
              </a:ln>
            </p:spPr>
          </p:sp>
          <p:sp>
            <p:nvSpPr>
              <p:cNvPr id="38" name="TextBox 38"/>
              <p:cNvSpPr/>
              <p:nvPr/>
            </p:nvSpPr>
            <p:spPr>
              <a:xfrm>
                <a:off x="3448050" y="4619625"/>
                <a:ext cx="2628900" cy="438150"/>
              </a:xfrm>
              <a:prstGeom prst="rect">
                <a:avLst/>
              </a:prstGeom>
              <a:noFill/>
              <a:ln>
                <a:noFill/>
              </a:ln>
            </p:spPr>
            <p:txBody>
              <a:bodyPr wrap="none" lIns="0" tIns="78188" rIns="0" bIns="0" anchor="t" anchorCtr="0">
                <a:noAutofit/>
              </a:bodyPr>
              <a:lstStyle/>
              <a:p>
                <a:pPr algn="ctr"/>
                <a:r>
                  <a:rPr lang="zh-CN" sz="1880" dirty="0">
                    <a:solidFill>
                      <a:srgbClr val="243447"/>
                    </a:solidFill>
                    <a:latin typeface="Consolas"/>
                    <a:ea typeface="Microsoft YaHei"/>
                    <a:cs typeface="Consolas"/>
                  </a:rPr>
                  <a:t>保留，不能重读</a:t>
                </a:r>
              </a:p>
            </p:txBody>
          </p:sp>
        </p:grpSp>
        <p:grpSp>
          <p:nvGrpSpPr>
            <p:cNvPr id="42" name="Group 42"/>
            <p:cNvGrpSpPr/>
            <p:nvPr/>
          </p:nvGrpSpPr>
          <p:grpSpPr>
            <a:xfrm>
              <a:off x="6096000" y="4591050"/>
              <a:ext cx="4572000" cy="495300"/>
              <a:chOff x="6096000" y="4591050"/>
              <a:chExt cx="4572000" cy="495300"/>
            </a:xfrm>
          </p:grpSpPr>
          <p:sp>
            <p:nvSpPr>
              <p:cNvPr id="40" name="Rectangle 40"/>
              <p:cNvSpPr/>
              <p:nvPr/>
            </p:nvSpPr>
            <p:spPr>
              <a:xfrm>
                <a:off x="6096000" y="4591050"/>
                <a:ext cx="4572000" cy="495300"/>
              </a:xfrm>
              <a:prstGeom prst="rect">
                <a:avLst/>
              </a:prstGeom>
              <a:solidFill>
                <a:srgbClr val="F4F7FB"/>
              </a:solidFill>
              <a:ln w="9525">
                <a:solidFill>
                  <a:srgbClr val="B8C8D9"/>
                </a:solidFill>
              </a:ln>
            </p:spPr>
          </p:sp>
          <p:sp>
            <p:nvSpPr>
              <p:cNvPr id="41" name="TextBox 41"/>
              <p:cNvSpPr/>
              <p:nvPr/>
            </p:nvSpPr>
            <p:spPr>
              <a:xfrm>
                <a:off x="6115050" y="4619625"/>
                <a:ext cx="4533900" cy="438150"/>
              </a:xfrm>
              <a:prstGeom prst="rect">
                <a:avLst/>
              </a:prstGeom>
              <a:noFill/>
              <a:ln>
                <a:noFill/>
              </a:ln>
            </p:spPr>
            <p:txBody>
              <a:bodyPr wrap="none" lIns="0" tIns="78188" rIns="0" bIns="0" anchor="t" anchorCtr="0">
                <a:noAutofit/>
              </a:bodyPr>
              <a:lstStyle/>
              <a:p>
                <a:pPr algn="ctr"/>
                <a:r>
                  <a:rPr lang="zh-CN" sz="1880" dirty="0">
                    <a:solidFill>
                      <a:srgbClr val="243447"/>
                    </a:solidFill>
                    <a:latin typeface="Consolas"/>
                    <a:ea typeface="Microsoft YaHei"/>
                    <a:cs typeface="Consolas"/>
                  </a:rPr>
                  <a:t>中奖号码始终是同一组</a:t>
                </a:r>
              </a:p>
            </p:txBody>
          </p:sp>
        </p:grpSp>
      </p:grpSp>
      <p:grpSp>
        <p:nvGrpSpPr>
          <p:cNvPr id="45" name="Group 45"/>
          <p:cNvGrpSpPr/>
          <p:nvPr/>
        </p:nvGrpSpPr>
        <p:grpSpPr>
          <a:xfrm>
            <a:off x="990219" y="5406771"/>
            <a:ext cx="10296906" cy="752856"/>
            <a:chOff x="990219" y="5406771"/>
            <a:chExt cx="10296906" cy="752856"/>
          </a:xfrm>
        </p:grpSpPr>
        <p:sp>
          <p:nvSpPr>
            <p:cNvPr id="44" name="TextBox 44"/>
            <p:cNvSpPr/>
            <p:nvPr/>
          </p:nvSpPr>
          <p:spPr>
            <a:xfrm>
              <a:off x="990219" y="5406771"/>
              <a:ext cx="10296906" cy="752856"/>
            </a:xfrm>
            <a:prstGeom prst="rect">
              <a:avLst/>
            </a:prstGeom>
            <a:noFill/>
            <a:ln>
              <a:noFill/>
            </a:ln>
          </p:spPr>
          <p:txBody>
            <a:bodyPr wrap="none" lIns="0" tIns="2476" rIns="0" bIns="0" anchor="t" anchorCtr="0">
              <a:noAutofit/>
            </a:bodyPr>
            <a:lstStyle/>
            <a:p>
              <a:pPr algn="l">
                <a:lnSpc>
                  <a:spcPts val="2340"/>
                </a:lnSpc>
              </a:pPr>
              <a:r>
                <a:rPr lang="en-US" sz="1950" dirty="0">
                  <a:solidFill>
                    <a:srgbClr val="243447"/>
                  </a:solidFill>
                  <a:latin typeface="Consolas"/>
                  <a:ea typeface="Consolas"/>
                  <a:cs typeface="Consolas"/>
                </a:rPr>
                <a:t>ans</a:t>
              </a:r>
              <a:r>
                <a:rPr lang="zh-CN" sz="1950" dirty="0">
                  <a:solidFill>
                    <a:srgbClr val="243447"/>
                  </a:solidFill>
                  <a:latin typeface="Microsoft YaHei"/>
                  <a:ea typeface="Microsoft YaHei"/>
                  <a:cs typeface="Microsoft YaHei"/>
                </a:rPr>
                <a:t>只管手上这一张票，</a:t>
              </a:r>
              <a:r>
                <a:rPr lang="zh-CN" sz="1950" b="1" dirty="0">
                  <a:solidFill>
                    <a:srgbClr val="C00000"/>
                  </a:solidFill>
                  <a:latin typeface="Microsoft YaHei"/>
                  <a:ea typeface="Microsoft YaHei"/>
                  <a:cs typeface="Microsoft YaHei"/>
                </a:rPr>
                <a:t>换票就清零</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num</a:t>
              </a:r>
              <a:r>
                <a:rPr lang="zh-CN" sz="1950" dirty="0">
                  <a:solidFill>
                    <a:srgbClr val="243447"/>
                  </a:solidFill>
                  <a:latin typeface="Microsoft YaHei"/>
                  <a:ea typeface="Microsoft YaHei"/>
                  <a:cs typeface="Microsoft YaHei"/>
                </a:rPr>
                <a:t>要记下所有彩票的分类结果，不能跟着清零。</a:t>
              </a:r>
            </a:p>
          </p:txBody>
        </p:sp>
      </p:grpSp>
      <p:sp>
        <p:nvSpPr>
          <p:cNvPr id="59" name="Line 5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0" name="Line 60"/>
          <p:cNvSpPr/>
          <p:nvPr/>
        </p:nvSpPr>
        <p:spPr>
          <a:xfrm>
            <a:off x="838200" y="286435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61" name="Line 61"/>
          <p:cNvSpPr/>
          <p:nvPr/>
        </p:nvSpPr>
        <p:spPr>
          <a:xfrm>
            <a:off x="838200" y="524656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35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3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357835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三层重复，各有不同任务</a:t>
            </a:r>
          </a:p>
        </p:txBody>
      </p:sp>
      <p:grpSp>
        <p:nvGrpSpPr>
          <p:cNvPr id="11" name="Group 11"/>
          <p:cNvGrpSpPr/>
          <p:nvPr/>
        </p:nvGrpSpPr>
        <p:grpSpPr>
          <a:xfrm>
            <a:off x="971550" y="2171700"/>
            <a:ext cx="6526851" cy="1704975"/>
            <a:chOff x="971550" y="2171700"/>
            <a:chExt cx="6526851" cy="1704975"/>
          </a:xfrm>
        </p:grpSpPr>
        <p:sp>
          <p:nvSpPr>
            <p:cNvPr id="7" name="Freeform 7"/>
            <p:cNvSpPr/>
            <p:nvPr/>
          </p:nvSpPr>
          <p:spPr>
            <a:xfrm>
              <a:off x="971550" y="2171700"/>
              <a:ext cx="714375" cy="1704975"/>
            </a:xfrm>
            <a:custGeom>
              <a:avLst/>
              <a:gdLst/>
              <a:ahLst/>
              <a:cxnLst/>
              <a:rect l="l" t="t" r="r" b="b"/>
              <a:pathLst>
                <a:path w="714375" h="1704975">
                  <a:moveTo>
                    <a:pt x="0" y="0"/>
                  </a:moveTo>
                  <a:lnTo>
                    <a:pt x="0" y="1704975"/>
                  </a:lnTo>
                  <a:lnTo>
                    <a:pt x="238125" y="1704975"/>
                  </a:lnTo>
                  <a:moveTo>
                    <a:pt x="476250" y="581025"/>
                  </a:moveTo>
                  <a:lnTo>
                    <a:pt x="476250" y="1257300"/>
                  </a:lnTo>
                  <a:lnTo>
                    <a:pt x="714375" y="1257300"/>
                  </a:lnTo>
                </a:path>
              </a:pathLst>
            </a:custGeom>
            <a:noFill/>
            <a:ln w="28575">
              <a:solidFill>
                <a:schemeClr val="accent1"/>
              </a:solidFill>
            </a:ln>
          </p:spPr>
        </p:sp>
        <p:sp>
          <p:nvSpPr>
            <p:cNvPr id="8" name="TextBox 8"/>
            <p:cNvSpPr/>
            <p:nvPr/>
          </p:nvSpPr>
          <p:spPr>
            <a:xfrm>
              <a:off x="1266444" y="2208848"/>
              <a:ext cx="456123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外层：处理n张票，每张开始令ans=0。</a:t>
              </a:r>
            </a:p>
          </p:txBody>
        </p:sp>
        <p:sp>
          <p:nvSpPr>
            <p:cNvPr id="9" name="TextBox 9"/>
            <p:cNvSpPr/>
            <p:nvPr/>
          </p:nvSpPr>
          <p:spPr>
            <a:xfrm>
              <a:off x="1742694" y="2789872"/>
              <a:ext cx="508418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中层：读取这张票的7个号码，每次读入x。</a:t>
              </a:r>
            </a:p>
          </p:txBody>
        </p:sp>
        <p:sp>
          <p:nvSpPr>
            <p:cNvPr id="10" name="TextBox 10"/>
            <p:cNvSpPr/>
            <p:nvPr/>
          </p:nvSpPr>
          <p:spPr>
            <a:xfrm>
              <a:off x="2218944" y="3370898"/>
              <a:ext cx="52794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内层：用x比较7个中奖号码，命中则ans++。</a:t>
              </a:r>
            </a:p>
          </p:txBody>
        </p:sp>
      </p:grpSp>
      <p:grpSp>
        <p:nvGrpSpPr>
          <p:cNvPr id="13" name="Group 13"/>
          <p:cNvGrpSpPr/>
          <p:nvPr/>
        </p:nvGrpSpPr>
        <p:grpSpPr>
          <a:xfrm>
            <a:off x="828294" y="4466272"/>
            <a:ext cx="5857673" cy="381381"/>
            <a:chOff x="828294" y="4466272"/>
            <a:chExt cx="5857673" cy="381381"/>
          </a:xfrm>
        </p:grpSpPr>
        <p:sp>
          <p:nvSpPr>
            <p:cNvPr id="12" name="TextBox 12"/>
            <p:cNvSpPr/>
            <p:nvPr/>
          </p:nvSpPr>
          <p:spPr>
            <a:xfrm>
              <a:off x="828294" y="4466272"/>
              <a:ext cx="585767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一张票的7个号码都处理完，才执行num[ans]++。</a:t>
              </a:r>
            </a:p>
          </p:txBody>
        </p:sp>
      </p:grpSp>
      <p:grpSp>
        <p:nvGrpSpPr>
          <p:cNvPr id="15" name="Group 15"/>
          <p:cNvGrpSpPr/>
          <p:nvPr/>
        </p:nvGrpSpPr>
        <p:grpSpPr>
          <a:xfrm>
            <a:off x="828294" y="5361622"/>
            <a:ext cx="6428280" cy="800481"/>
            <a:chOff x="828294" y="5361622"/>
            <a:chExt cx="6428280" cy="800481"/>
          </a:xfrm>
        </p:grpSpPr>
        <p:sp>
          <p:nvSpPr>
            <p:cNvPr id="14" name="TextBox 14"/>
            <p:cNvSpPr/>
            <p:nvPr/>
          </p:nvSpPr>
          <p:spPr>
            <a:xfrm>
              <a:off x="828294" y="5361622"/>
              <a:ext cx="6428280" cy="80048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保留中奖号码a和分类计数num，就够了。</a:t>
              </a:r>
              <a:br/>
              <a:r>
                <a:rPr lang="zh-CN" sz="1950" dirty="0">
                  <a:solidFill>
                    <a:srgbClr val="243447"/>
                  </a:solidFill>
                  <a:latin typeface="Consolas"/>
                  <a:ea typeface="Microsoft YaHei"/>
                  <a:cs typeface="Consolas"/>
                </a:rPr>
                <a:t>当前号码用x，当前命中数用ans，不必存下全部彩票。</a:t>
              </a: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5047679"/>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417023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193792" cy="1062799"/>
            <a:chOff x="826008" y="814388"/>
            <a:chExt cx="5193792"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彩票摇奖：循环层次</a:t>
              </a:r>
            </a:p>
          </p:txBody>
        </p:sp>
        <p:sp>
          <p:nvSpPr>
            <p:cNvPr id="3" name="TextBox 3"/>
            <p:cNvSpPr txBox="1"/>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这几条语句，应该放在哪一层循环？</a:t>
              </a:r>
            </a:p>
          </p:txBody>
        </p:sp>
      </p:grpSp>
      <p:grpSp>
        <p:nvGrpSpPr>
          <p:cNvPr id="6" name="Group 6"/>
          <p:cNvGrpSpPr/>
          <p:nvPr/>
        </p:nvGrpSpPr>
        <p:grpSpPr>
          <a:xfrm>
            <a:off x="990219" y="2056448"/>
            <a:ext cx="6377559" cy="381381"/>
            <a:chOff x="990219" y="2056448"/>
            <a:chExt cx="6377559" cy="381381"/>
          </a:xfrm>
        </p:grpSpPr>
        <p:sp>
          <p:nvSpPr>
            <p:cNvPr id="5" name="TextBox 5"/>
            <p:cNvSpPr/>
            <p:nvPr/>
          </p:nvSpPr>
          <p:spPr>
            <a:xfrm>
              <a:off x="990219" y="2056448"/>
              <a:ext cx="637755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用缩进观察：在哪对大括号里面，就跟着哪一层重复。</a:t>
              </a:r>
            </a:p>
          </p:txBody>
        </p:sp>
      </p:grpSp>
      <p:grpSp>
        <p:nvGrpSpPr>
          <p:cNvPr id="16" name="Group 16"/>
          <p:cNvGrpSpPr/>
          <p:nvPr/>
        </p:nvGrpSpPr>
        <p:grpSpPr>
          <a:xfrm>
            <a:off x="990600" y="2712244"/>
            <a:ext cx="4890948" cy="2652712"/>
            <a:chOff x="990600" y="2712244"/>
            <a:chExt cx="4890948" cy="2652712"/>
          </a:xfrm>
        </p:grpSpPr>
        <p:sp>
          <p:nvSpPr>
            <p:cNvPr id="7" name="TextBox 7"/>
            <p:cNvSpPr txBox="1"/>
            <p:nvPr/>
          </p:nvSpPr>
          <p:spPr>
            <a:xfrm>
              <a:off x="990600" y="2712244"/>
              <a:ext cx="4055765" cy="366712"/>
            </a:xfrm>
            <a:prstGeom prst="rect">
              <a:avLst/>
            </a:prstGeom>
            <a:noFill/>
            <a:ln>
              <a:noFill/>
            </a:ln>
          </p:spPr>
          <p:txBody>
            <a:bodyPr wrap="square" lIns="0" tIns="0" rIns="0" bIns="0" anchor="t" anchorCtr="0">
              <a:spAutoFit/>
            </a:bodyPr>
            <a:lstStyle/>
            <a:p>
              <a:pPr algn="l"/>
              <a:r>
                <a:rPr lang="en-US" sz="1880" dirty="0">
                  <a:solidFill>
                    <a:srgbClr val="0000FF"/>
                  </a:solidFill>
                  <a:latin typeface="Consolas"/>
                  <a:ea typeface="Microsoft YaHei"/>
                  <a:cs typeface="Consolas"/>
                </a:rPr>
                <a:t>for</a:t>
              </a:r>
              <a:r>
                <a:rPr lang="en-US" sz="1880" dirty="0">
                  <a:solidFill>
                    <a:srgbClr val="000000"/>
                  </a:solidFill>
                  <a:latin typeface="Consolas"/>
                  <a:ea typeface="Microsoft YaHei"/>
                  <a:cs typeface="Consolas"/>
                </a:rPr>
                <a:t xml:space="preserve"> (</a:t>
              </a:r>
              <a:r>
                <a:rPr lang="en-US" sz="1880" dirty="0">
                  <a:solidFill>
                    <a:srgbClr val="0000FF"/>
                  </a:solidFill>
                  <a:latin typeface="Consolas"/>
                  <a:ea typeface="Microsoft YaHei"/>
                  <a:cs typeface="Consolas"/>
                </a:rPr>
                <a:t>int</a:t>
              </a:r>
              <a:r>
                <a:rPr lang="en-US" sz="1880" dirty="0">
                  <a:solidFill>
                    <a:srgbClr val="000000"/>
                  </a:solidFill>
                  <a:latin typeface="Consolas"/>
                  <a:ea typeface="Microsoft YaHei"/>
                  <a:cs typeface="Consolas"/>
                </a:rPr>
                <a:t xml:space="preserve"> t = 0; t &lt; n; t++) {</a:t>
              </a:r>
            </a:p>
          </p:txBody>
        </p:sp>
        <p:sp>
          <p:nvSpPr>
            <p:cNvPr id="8" name="TextBox 8"/>
            <p:cNvSpPr txBox="1"/>
            <p:nvPr/>
          </p:nvSpPr>
          <p:spPr>
            <a:xfrm>
              <a:off x="990600" y="2997994"/>
              <a:ext cx="2246203" cy="366712"/>
            </a:xfrm>
            <a:prstGeom prst="rect">
              <a:avLst/>
            </a:prstGeom>
            <a:noFill/>
            <a:ln>
              <a:noFill/>
            </a:ln>
          </p:spPr>
          <p:txBody>
            <a:bodyPr wrap="square" lIns="0" tIns="0" rIns="0" bIns="0" anchor="t" anchorCtr="0">
              <a:spAutoFit/>
            </a:bodyPr>
            <a:lstStyle/>
            <a:p>
              <a:pPr algn="l"/>
              <a:r>
                <a:rPr lang="en-US" sz="1880" dirty="0">
                  <a:solidFill>
                    <a:srgbClr val="000000"/>
                  </a:solidFill>
                  <a:latin typeface="Consolas"/>
                  <a:ea typeface="Microsoft YaHei"/>
                  <a:cs typeface="Consolas"/>
                </a:rPr>
                <a:t xml:space="preserve">    </a:t>
              </a:r>
              <a:r>
                <a:rPr lang="en-US" sz="1880" dirty="0">
                  <a:solidFill>
                    <a:srgbClr val="0000FF"/>
                  </a:solidFill>
                  <a:latin typeface="Consolas"/>
                  <a:ea typeface="Microsoft YaHei"/>
                  <a:cs typeface="Consolas"/>
                </a:rPr>
                <a:t>int</a:t>
              </a:r>
              <a:r>
                <a:rPr lang="en-US" sz="1880" dirty="0">
                  <a:solidFill>
                    <a:srgbClr val="000000"/>
                  </a:solidFill>
                  <a:latin typeface="Consolas"/>
                  <a:ea typeface="Microsoft YaHei"/>
                  <a:cs typeface="Consolas"/>
                </a:rPr>
                <a:t xml:space="preserve"> ans = 0;</a:t>
              </a:r>
            </a:p>
          </p:txBody>
        </p:sp>
        <p:sp>
          <p:nvSpPr>
            <p:cNvPr id="9" name="TextBox 9"/>
            <p:cNvSpPr txBox="1"/>
            <p:nvPr/>
          </p:nvSpPr>
          <p:spPr>
            <a:xfrm>
              <a:off x="990600" y="3283744"/>
              <a:ext cx="4612554" cy="366712"/>
            </a:xfrm>
            <a:prstGeom prst="rect">
              <a:avLst/>
            </a:prstGeom>
            <a:noFill/>
            <a:ln>
              <a:noFill/>
            </a:ln>
          </p:spPr>
          <p:txBody>
            <a:bodyPr wrap="square" lIns="0" tIns="0" rIns="0" bIns="0" anchor="t" anchorCtr="0">
              <a:spAutoFit/>
            </a:bodyPr>
            <a:lstStyle/>
            <a:p>
              <a:pPr algn="l"/>
              <a:r>
                <a:rPr lang="en-US" sz="1880" dirty="0">
                  <a:solidFill>
                    <a:srgbClr val="000000"/>
                  </a:solidFill>
                  <a:latin typeface="Consolas"/>
                  <a:ea typeface="Microsoft YaHei"/>
                  <a:cs typeface="Consolas"/>
                </a:rPr>
                <a:t xml:space="preserve">    </a:t>
              </a:r>
              <a:r>
                <a:rPr lang="en-US" sz="1880" dirty="0">
                  <a:solidFill>
                    <a:srgbClr val="0000FF"/>
                  </a:solidFill>
                  <a:latin typeface="Consolas"/>
                  <a:ea typeface="Microsoft YaHei"/>
                  <a:cs typeface="Consolas"/>
                </a:rPr>
                <a:t>for</a:t>
              </a:r>
              <a:r>
                <a:rPr lang="en-US" sz="1880" dirty="0">
                  <a:solidFill>
                    <a:srgbClr val="000000"/>
                  </a:solidFill>
                  <a:latin typeface="Consolas"/>
                  <a:ea typeface="Microsoft YaHei"/>
                  <a:cs typeface="Consolas"/>
                </a:rPr>
                <a:t xml:space="preserve"> (</a:t>
              </a:r>
              <a:r>
                <a:rPr lang="en-US" sz="1880" dirty="0">
                  <a:solidFill>
                    <a:srgbClr val="0000FF"/>
                  </a:solidFill>
                  <a:latin typeface="Consolas"/>
                  <a:ea typeface="Microsoft YaHei"/>
                  <a:cs typeface="Consolas"/>
                </a:rPr>
                <a:t>int</a:t>
              </a:r>
              <a:r>
                <a:rPr lang="en-US" sz="1880" dirty="0">
                  <a:solidFill>
                    <a:srgbClr val="000000"/>
                  </a:solidFill>
                  <a:latin typeface="Consolas"/>
                  <a:ea typeface="Microsoft YaHei"/>
                  <a:cs typeface="Consolas"/>
                </a:rPr>
                <a:t xml:space="preserve"> i = 0; i &lt; 7; i++) {</a:t>
              </a:r>
            </a:p>
          </p:txBody>
        </p:sp>
        <p:sp>
          <p:nvSpPr>
            <p:cNvPr id="10" name="TextBox 10"/>
            <p:cNvSpPr txBox="1"/>
            <p:nvPr/>
          </p:nvSpPr>
          <p:spPr>
            <a:xfrm>
              <a:off x="990600" y="3569494"/>
              <a:ext cx="2385400" cy="366712"/>
            </a:xfrm>
            <a:prstGeom prst="rect">
              <a:avLst/>
            </a:prstGeom>
            <a:noFill/>
            <a:ln>
              <a:noFill/>
            </a:ln>
          </p:spPr>
          <p:txBody>
            <a:bodyPr wrap="square" lIns="0" tIns="0" rIns="0" bIns="0" anchor="t" anchorCtr="0">
              <a:spAutoFit/>
            </a:bodyPr>
            <a:lstStyle/>
            <a:p>
              <a:pPr algn="l"/>
              <a:r>
                <a:rPr lang="en-US" sz="1880" dirty="0">
                  <a:solidFill>
                    <a:srgbClr val="000000"/>
                  </a:solidFill>
                  <a:latin typeface="Consolas"/>
                  <a:ea typeface="Microsoft YaHei"/>
                  <a:cs typeface="Consolas"/>
                </a:rPr>
                <a:t xml:space="preserve">        cin &gt;&gt; x;</a:t>
              </a:r>
            </a:p>
          </p:txBody>
        </p:sp>
        <p:sp>
          <p:nvSpPr>
            <p:cNvPr id="11" name="TextBox 11"/>
            <p:cNvSpPr txBox="1"/>
            <p:nvPr/>
          </p:nvSpPr>
          <p:spPr>
            <a:xfrm>
              <a:off x="990600" y="3855244"/>
              <a:ext cx="4890948" cy="366712"/>
            </a:xfrm>
            <a:prstGeom prst="rect">
              <a:avLst/>
            </a:prstGeom>
            <a:noFill/>
            <a:ln>
              <a:noFill/>
            </a:ln>
          </p:spPr>
          <p:txBody>
            <a:bodyPr wrap="square" lIns="0" tIns="0" rIns="0" bIns="0" anchor="t" anchorCtr="0">
              <a:spAutoFit/>
            </a:bodyPr>
            <a:lstStyle/>
            <a:p>
              <a:pPr algn="l"/>
              <a:r>
                <a:rPr lang="en-US" sz="1880" dirty="0">
                  <a:solidFill>
                    <a:srgbClr val="000000"/>
                  </a:solidFill>
                  <a:latin typeface="Consolas"/>
                  <a:ea typeface="Microsoft YaHei"/>
                  <a:cs typeface="Consolas"/>
                </a:rPr>
                <a:t xml:space="preserve">        </a:t>
              </a:r>
              <a:r>
                <a:rPr lang="en-US" sz="1880" dirty="0">
                  <a:solidFill>
                    <a:srgbClr val="0000FF"/>
                  </a:solidFill>
                  <a:latin typeface="Consolas"/>
                  <a:ea typeface="Microsoft YaHei"/>
                  <a:cs typeface="Consolas"/>
                </a:rPr>
                <a:t>for</a:t>
              </a:r>
              <a:r>
                <a:rPr lang="en-US" sz="1880" dirty="0">
                  <a:solidFill>
                    <a:srgbClr val="000000"/>
                  </a:solidFill>
                  <a:latin typeface="Consolas"/>
                  <a:ea typeface="Microsoft YaHei"/>
                  <a:cs typeface="Consolas"/>
                </a:rPr>
                <a:t xml:space="preserve"> (</a:t>
              </a:r>
              <a:r>
                <a:rPr lang="en-US" sz="1880" dirty="0">
                  <a:solidFill>
                    <a:srgbClr val="0000FF"/>
                  </a:solidFill>
                  <a:latin typeface="Consolas"/>
                  <a:ea typeface="Microsoft YaHei"/>
                  <a:cs typeface="Consolas"/>
                </a:rPr>
                <a:t>int</a:t>
              </a:r>
              <a:r>
                <a:rPr lang="en-US" sz="1880" dirty="0">
                  <a:solidFill>
                    <a:srgbClr val="000000"/>
                  </a:solidFill>
                  <a:latin typeface="Consolas"/>
                  <a:ea typeface="Microsoft YaHei"/>
                  <a:cs typeface="Consolas"/>
                </a:rPr>
                <a:t xml:space="preserve"> j = 0; j &lt; 7; j++)</a:t>
              </a:r>
            </a:p>
          </p:txBody>
        </p:sp>
        <p:sp>
          <p:nvSpPr>
            <p:cNvPr id="12" name="TextBox 12"/>
            <p:cNvSpPr txBox="1"/>
            <p:nvPr/>
          </p:nvSpPr>
          <p:spPr>
            <a:xfrm>
              <a:off x="990600" y="4140994"/>
              <a:ext cx="4612554" cy="366712"/>
            </a:xfrm>
            <a:prstGeom prst="rect">
              <a:avLst/>
            </a:prstGeom>
            <a:noFill/>
            <a:ln>
              <a:noFill/>
            </a:ln>
          </p:spPr>
          <p:txBody>
            <a:bodyPr wrap="square" lIns="0" tIns="0" rIns="0" bIns="0" anchor="t" anchorCtr="0">
              <a:spAutoFit/>
            </a:bodyPr>
            <a:lstStyle/>
            <a:p>
              <a:pPr algn="l"/>
              <a:r>
                <a:rPr lang="en-US" sz="1880" dirty="0">
                  <a:solidFill>
                    <a:srgbClr val="000000"/>
                  </a:solidFill>
                  <a:latin typeface="Consolas"/>
                  <a:ea typeface="Microsoft YaHei"/>
                  <a:cs typeface="Consolas"/>
                </a:rPr>
                <a:t xml:space="preserve">            </a:t>
              </a:r>
              <a:r>
                <a:rPr lang="en-US" sz="1880" dirty="0">
                  <a:solidFill>
                    <a:srgbClr val="0000FF"/>
                  </a:solidFill>
                  <a:latin typeface="Consolas"/>
                  <a:ea typeface="Microsoft YaHei"/>
                  <a:cs typeface="Consolas"/>
                </a:rPr>
                <a:t>if</a:t>
              </a:r>
              <a:r>
                <a:rPr lang="en-US" sz="1880" dirty="0">
                  <a:solidFill>
                    <a:srgbClr val="000000"/>
                  </a:solidFill>
                  <a:latin typeface="Consolas"/>
                  <a:ea typeface="Microsoft YaHei"/>
                  <a:cs typeface="Consolas"/>
                </a:rPr>
                <a:t xml:space="preserve"> (x == a[j]) ans++;</a:t>
              </a:r>
            </a:p>
          </p:txBody>
        </p:sp>
        <p:sp>
          <p:nvSpPr>
            <p:cNvPr id="13" name="TextBox 13"/>
            <p:cNvSpPr txBox="1"/>
            <p:nvPr/>
          </p:nvSpPr>
          <p:spPr>
            <a:xfrm>
              <a:off x="990600" y="4426744"/>
              <a:ext cx="715035" cy="366712"/>
            </a:xfrm>
            <a:prstGeom prst="rect">
              <a:avLst/>
            </a:prstGeom>
            <a:noFill/>
            <a:ln>
              <a:noFill/>
            </a:ln>
          </p:spPr>
          <p:txBody>
            <a:bodyPr wrap="square" lIns="0" tIns="0" rIns="0" bIns="0" anchor="t" anchorCtr="0">
              <a:spAutoFit/>
            </a:bodyPr>
            <a:lstStyle/>
            <a:p>
              <a:pPr algn="l"/>
              <a:r>
                <a:rPr lang="en-US" sz="1880" dirty="0">
                  <a:solidFill>
                    <a:srgbClr val="000000"/>
                  </a:solidFill>
                  <a:latin typeface="Consolas"/>
                  <a:ea typeface="Microsoft YaHei"/>
                  <a:cs typeface="Consolas"/>
                </a:rPr>
                <a:t xml:space="preserve">    }</a:t>
              </a:r>
            </a:p>
          </p:txBody>
        </p:sp>
        <p:sp>
          <p:nvSpPr>
            <p:cNvPr id="14" name="TextBox 14"/>
            <p:cNvSpPr txBox="1"/>
            <p:nvPr/>
          </p:nvSpPr>
          <p:spPr>
            <a:xfrm>
              <a:off x="990600" y="4712494"/>
              <a:ext cx="2107006" cy="366712"/>
            </a:xfrm>
            <a:prstGeom prst="rect">
              <a:avLst/>
            </a:prstGeom>
            <a:noFill/>
            <a:ln>
              <a:noFill/>
            </a:ln>
          </p:spPr>
          <p:txBody>
            <a:bodyPr wrap="square" lIns="0" tIns="0" rIns="0" bIns="0" anchor="t" anchorCtr="0">
              <a:spAutoFit/>
            </a:bodyPr>
            <a:lstStyle/>
            <a:p>
              <a:pPr algn="l"/>
              <a:r>
                <a:rPr lang="en-US" sz="1880" dirty="0">
                  <a:solidFill>
                    <a:srgbClr val="000000"/>
                  </a:solidFill>
                  <a:latin typeface="Consolas"/>
                  <a:ea typeface="Microsoft YaHei"/>
                  <a:cs typeface="Consolas"/>
                </a:rPr>
                <a:t xml:space="preserve">    num[ans]++;</a:t>
              </a:r>
            </a:p>
          </p:txBody>
        </p:sp>
        <p:sp>
          <p:nvSpPr>
            <p:cNvPr id="15" name="TextBox 15"/>
            <p:cNvSpPr txBox="1"/>
            <p:nvPr/>
          </p:nvSpPr>
          <p:spPr>
            <a:xfrm>
              <a:off x="990600" y="4998244"/>
              <a:ext cx="158247" cy="366712"/>
            </a:xfrm>
            <a:prstGeom prst="rect">
              <a:avLst/>
            </a:prstGeom>
            <a:noFill/>
            <a:ln>
              <a:noFill/>
            </a:ln>
          </p:spPr>
          <p:txBody>
            <a:bodyPr wrap="square" lIns="0" tIns="0" rIns="0" bIns="0" anchor="t" anchorCtr="0">
              <a:spAutoFit/>
            </a:bodyPr>
            <a:lstStyle/>
            <a:p>
              <a:pPr algn="l"/>
              <a:r>
                <a:rPr lang="en-US" sz="1880" dirty="0">
                  <a:solidFill>
                    <a:srgbClr val="000000"/>
                  </a:solidFill>
                  <a:latin typeface="Consolas"/>
                  <a:ea typeface="Microsoft YaHei"/>
                  <a:cs typeface="Consolas"/>
                </a:rPr>
                <a:t>}</a:t>
              </a:r>
            </a:p>
          </p:txBody>
        </p:sp>
      </p:grpSp>
      <p:grpSp>
        <p:nvGrpSpPr>
          <p:cNvPr id="18" name="Group 18"/>
          <p:cNvGrpSpPr/>
          <p:nvPr/>
        </p:nvGrpSpPr>
        <p:grpSpPr>
          <a:xfrm>
            <a:off x="6753225" y="2959894"/>
            <a:ext cx="3230344" cy="2005012"/>
            <a:chOff x="6753225" y="2959894"/>
            <a:chExt cx="3230344" cy="2005012"/>
          </a:xfrm>
        </p:grpSpPr>
        <p:sp>
          <p:nvSpPr>
            <p:cNvPr id="17" name="TextBox 17"/>
            <p:cNvSpPr/>
            <p:nvPr/>
          </p:nvSpPr>
          <p:spPr>
            <a:xfrm>
              <a:off x="6753225" y="2959894"/>
              <a:ext cx="3230344" cy="2005012"/>
            </a:xfrm>
            <a:prstGeom prst="rect">
              <a:avLst/>
            </a:prstGeom>
            <a:noFill/>
            <a:ln>
              <a:noFill/>
            </a:ln>
          </p:spPr>
          <p:txBody>
            <a:bodyPr wrap="none" lIns="0" tIns="5" rIns="0" bIns="0" anchor="t" anchorCtr="0">
              <a:noAutofit/>
            </a:bodyPr>
            <a:lstStyle/>
            <a:p>
              <a:pPr algn="l">
                <a:lnSpc>
                  <a:spcPts val="2256"/>
                </a:lnSpc>
              </a:pPr>
              <a:r>
                <a:rPr lang="zh-CN" sz="1880" dirty="0">
                  <a:solidFill>
                    <a:srgbClr val="243447"/>
                  </a:solidFill>
                  <a:latin typeface="Consolas"/>
                  <a:ea typeface="Microsoft YaHei"/>
                  <a:cs typeface="Consolas"/>
                </a:rPr>
                <a:t>t：选一张票。</a:t>
              </a:r>
              <a:br/>
              <a:r>
                <a:rPr lang="zh-CN" sz="1880" dirty="0">
                  <a:solidFill>
                    <a:srgbClr val="243447"/>
                  </a:solidFill>
                  <a:latin typeface="Consolas"/>
                  <a:ea typeface="Microsoft YaHei"/>
                  <a:cs typeface="Consolas"/>
                </a:rPr>
                <a:t>i：读这张票的一个号码。</a:t>
              </a:r>
              <a:br/>
              <a:r>
                <a:rPr lang="zh-CN" sz="1880" dirty="0">
                  <a:solidFill>
                    <a:srgbClr val="243447"/>
                  </a:solidFill>
                  <a:latin typeface="Consolas"/>
                  <a:ea typeface="Microsoft YaHei"/>
                  <a:cs typeface="Consolas"/>
                </a:rPr>
                <a:t>j：遍历中奖号码。</a:t>
              </a:r>
              <a:br/>
              <a:r>
                <a:rPr lang="zh-CN" sz="1880" dirty="0">
                  <a:solidFill>
                    <a:srgbClr val="243447"/>
                  </a:solidFill>
                  <a:latin typeface="Consolas"/>
                  <a:ea typeface="Microsoft YaHei"/>
                  <a:cs typeface="Consolas"/>
                </a:rPr>
                <a:t>退出i循环：这张票已读完。</a:t>
              </a:r>
              <a:br/>
              <a:r>
                <a:rPr lang="zh-CN" sz="1880" dirty="0">
                  <a:solidFill>
                    <a:srgbClr val="243447"/>
                  </a:solidFill>
                  <a:latin typeface="Consolas"/>
                  <a:ea typeface="Microsoft YaHei"/>
                  <a:cs typeface="Consolas"/>
                </a:rPr>
                <a:t>此时才能按最终ans归类。</a:t>
              </a:r>
            </a:p>
          </p:txBody>
        </p:sp>
      </p:grpSp>
      <p:grpSp>
        <p:nvGrpSpPr>
          <p:cNvPr id="20" name="Group 20"/>
          <p:cNvGrpSpPr/>
          <p:nvPr/>
        </p:nvGrpSpPr>
        <p:grpSpPr>
          <a:xfrm>
            <a:off x="990219" y="5409248"/>
            <a:ext cx="6768108" cy="752856"/>
            <a:chOff x="990219" y="5409248"/>
            <a:chExt cx="6768108" cy="752856"/>
          </a:xfrm>
        </p:grpSpPr>
        <p:sp>
          <p:nvSpPr>
            <p:cNvPr id="19" name="TextBox 19"/>
            <p:cNvSpPr/>
            <p:nvPr/>
          </p:nvSpPr>
          <p:spPr>
            <a:xfrm>
              <a:off x="990219" y="5409248"/>
              <a:ext cx="6768108"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这是循环骨架，x需要提前定义；完整程序在下一页。</a:t>
              </a:r>
              <a:br/>
              <a:r>
                <a:rPr lang="zh-CN" sz="1950" dirty="0">
                  <a:solidFill>
                    <a:srgbClr val="243447"/>
                  </a:solidFill>
                  <a:latin typeface="Consolas"/>
                  <a:ea typeface="Microsoft YaHei"/>
                  <a:cs typeface="Consolas"/>
                </a:rPr>
                <a:t>num[ans]++每张票只执行一次，不能放进读取号码的循环</a:t>
              </a:r>
              <a:br/>
              <a:r>
                <a:rPr lang="zh-CN" sz="1950" dirty="0">
                  <a:solidFill>
                    <a:srgbClr val="243447"/>
                  </a:solidFill>
                  <a:latin typeface="Consolas"/>
                  <a:ea typeface="Microsoft YaHei"/>
                  <a:cs typeface="Consolas"/>
                </a:rPr>
                <a:t>。</a:t>
              </a:r>
            </a:p>
          </p:txBody>
        </p:sp>
      </p:grpSp>
      <p:sp>
        <p:nvSpPr>
          <p:cNvPr id="21" name="Line 1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11"/>
          <p:cNvSpPr/>
          <p:nvPr/>
        </p:nvSpPr>
        <p:spPr>
          <a:xfrm>
            <a:off x="866775" y="2721769"/>
            <a:ext cx="9525" cy="2553462"/>
          </a:xfrm>
          <a:custGeom>
            <a:avLst/>
            <a:gdLst/>
            <a:ahLst/>
            <a:cxnLst/>
            <a:rect l="l" t="t" r="r" b="b"/>
            <a:pathLst>
              <a:path w="9525" h="2553462">
                <a:moveTo>
                  <a:pt x="0" y="0"/>
                </a:moveTo>
                <a:lnTo>
                  <a:pt x="0" y="2553462"/>
                </a:lnTo>
              </a:path>
            </a:pathLst>
          </a:custGeom>
          <a:noFill/>
          <a:ln w="19050">
            <a:solidFill>
              <a:srgbClr val="244D87"/>
            </a:solidFill>
          </a:ln>
        </p:spPr>
      </p:sp>
      <p:sp>
        <p:nvSpPr>
          <p:cNvPr id="23" name="Line 12"/>
          <p:cNvSpPr/>
          <p:nvPr/>
        </p:nvSpPr>
        <p:spPr>
          <a:xfrm>
            <a:off x="838200" y="251936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5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3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293217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彩票摇奖：完整程序</a:t>
            </a:r>
          </a:p>
        </p:txBody>
      </p:sp>
      <p:grpSp>
        <p:nvGrpSpPr>
          <p:cNvPr id="20" name="Group 20"/>
          <p:cNvGrpSpPr/>
          <p:nvPr/>
        </p:nvGrpSpPr>
        <p:grpSpPr>
          <a:xfrm>
            <a:off x="829056" y="2091690"/>
            <a:ext cx="4949419" cy="3666744"/>
            <a:chOff x="829056" y="2091690"/>
            <a:chExt cx="4949419" cy="3666744"/>
          </a:xfrm>
        </p:grpSpPr>
        <p:sp>
          <p:nvSpPr>
            <p:cNvPr id="7" name="TextBox 7"/>
            <p:cNvSpPr txBox="1"/>
            <p:nvPr/>
          </p:nvSpPr>
          <p:spPr>
            <a:xfrm>
              <a:off x="829056" y="2091690"/>
              <a:ext cx="2550490"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#include</a:t>
              </a:r>
              <a:r>
                <a:rPr lang="zh-CN" sz="1800" dirty="0">
                  <a:solidFill>
                    <a:schemeClr val="dk1"/>
                  </a:solidFill>
                  <a:latin typeface="Consolas"/>
                  <a:ea typeface="Microsoft YaHei"/>
                  <a:cs typeface="+mn-cs"/>
                </a:rPr>
                <a:t xml:space="preserve"> &lt;iostream&gt;</a:t>
              </a:r>
            </a:p>
          </p:txBody>
        </p:sp>
        <p:sp>
          <p:nvSpPr>
            <p:cNvPr id="8" name="TextBox 8"/>
            <p:cNvSpPr txBox="1"/>
            <p:nvPr/>
          </p:nvSpPr>
          <p:spPr>
            <a:xfrm>
              <a:off x="829056" y="2367915"/>
              <a:ext cx="268376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using namespace</a:t>
              </a:r>
              <a:r>
                <a:rPr lang="zh-CN" sz="1800" dirty="0">
                  <a:solidFill>
                    <a:schemeClr val="dk1"/>
                  </a:solidFill>
                  <a:latin typeface="Consolas"/>
                  <a:ea typeface="Microsoft YaHei"/>
                  <a:cs typeface="+mn-cs"/>
                </a:rPr>
                <a:t xml:space="preserve"> std;</a:t>
              </a:r>
            </a:p>
          </p:txBody>
        </p:sp>
        <p:sp>
          <p:nvSpPr>
            <p:cNvPr id="9" name="TextBox 9"/>
            <p:cNvSpPr txBox="1"/>
            <p:nvPr/>
          </p:nvSpPr>
          <p:spPr>
            <a:xfrm>
              <a:off x="829056" y="2644140"/>
              <a:ext cx="161757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main() {</a:t>
              </a:r>
            </a:p>
          </p:txBody>
        </p:sp>
        <p:sp>
          <p:nvSpPr>
            <p:cNvPr id="10" name="TextBox 10"/>
            <p:cNvSpPr txBox="1"/>
            <p:nvPr/>
          </p:nvSpPr>
          <p:spPr>
            <a:xfrm>
              <a:off x="829056" y="2920365"/>
              <a:ext cx="401650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n, a[7], num[8] = {0};</a:t>
              </a:r>
            </a:p>
          </p:txBody>
        </p:sp>
        <p:sp>
          <p:nvSpPr>
            <p:cNvPr id="11" name="TextBox 11"/>
            <p:cNvSpPr txBox="1"/>
            <p:nvPr/>
          </p:nvSpPr>
          <p:spPr>
            <a:xfrm>
              <a:off x="829056" y="3196590"/>
              <a:ext cx="175084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cin &gt;&gt; n;</a:t>
              </a:r>
            </a:p>
          </p:txBody>
        </p:sp>
        <p:sp>
          <p:nvSpPr>
            <p:cNvPr id="12" name="TextBox 12"/>
            <p:cNvSpPr txBox="1"/>
            <p:nvPr/>
          </p:nvSpPr>
          <p:spPr>
            <a:xfrm>
              <a:off x="829056" y="3472815"/>
              <a:ext cx="414977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i = 0; i &lt; 7; i++)</a:t>
              </a:r>
            </a:p>
          </p:txBody>
        </p:sp>
        <p:sp>
          <p:nvSpPr>
            <p:cNvPr id="13" name="TextBox 13"/>
            <p:cNvSpPr txBox="1"/>
            <p:nvPr/>
          </p:nvSpPr>
          <p:spPr>
            <a:xfrm>
              <a:off x="829056" y="3749040"/>
              <a:ext cx="268376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cin &gt;&gt; a[i];</a:t>
              </a:r>
            </a:p>
          </p:txBody>
        </p:sp>
        <p:sp>
          <p:nvSpPr>
            <p:cNvPr id="14" name="TextBox 14"/>
            <p:cNvSpPr txBox="1"/>
            <p:nvPr/>
          </p:nvSpPr>
          <p:spPr>
            <a:xfrm>
              <a:off x="829056" y="4025265"/>
              <a:ext cx="441632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t = 0; t &lt; n; t++) {</a:t>
              </a:r>
            </a:p>
          </p:txBody>
        </p:sp>
        <p:sp>
          <p:nvSpPr>
            <p:cNvPr id="15" name="TextBox 15"/>
            <p:cNvSpPr txBox="1"/>
            <p:nvPr/>
          </p:nvSpPr>
          <p:spPr>
            <a:xfrm>
              <a:off x="829056" y="4301490"/>
              <a:ext cx="268376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ans = 0;</a:t>
              </a:r>
            </a:p>
          </p:txBody>
        </p:sp>
        <p:sp>
          <p:nvSpPr>
            <p:cNvPr id="16" name="TextBox 16"/>
            <p:cNvSpPr txBox="1"/>
            <p:nvPr/>
          </p:nvSpPr>
          <p:spPr>
            <a:xfrm>
              <a:off x="829056" y="4577715"/>
              <a:ext cx="494941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i = 0; i &lt; 7; i++) {</a:t>
              </a:r>
            </a:p>
          </p:txBody>
        </p:sp>
        <p:sp>
          <p:nvSpPr>
            <p:cNvPr id="17" name="TextBox 17"/>
            <p:cNvSpPr txBox="1"/>
            <p:nvPr/>
          </p:nvSpPr>
          <p:spPr>
            <a:xfrm>
              <a:off x="829056" y="4853940"/>
              <a:ext cx="241721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x;</a:t>
              </a:r>
            </a:p>
          </p:txBody>
        </p:sp>
        <p:sp>
          <p:nvSpPr>
            <p:cNvPr id="18" name="TextBox 18"/>
            <p:cNvSpPr txBox="1"/>
            <p:nvPr/>
          </p:nvSpPr>
          <p:spPr>
            <a:xfrm>
              <a:off x="829056" y="5130165"/>
              <a:ext cx="281703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cin &gt;&gt; x;</a:t>
              </a:r>
            </a:p>
          </p:txBody>
        </p:sp>
        <p:sp>
          <p:nvSpPr>
            <p:cNvPr id="19" name="TextBox 19"/>
            <p:cNvSpPr txBox="1"/>
            <p:nvPr/>
          </p:nvSpPr>
          <p:spPr>
            <a:xfrm>
              <a:off x="829056" y="5406390"/>
              <a:ext cx="468287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j=0; j&lt;7; j++)</a:t>
              </a:r>
            </a:p>
          </p:txBody>
        </p:sp>
      </p:grpSp>
      <p:grpSp>
        <p:nvGrpSpPr>
          <p:cNvPr id="33" name="Group 33"/>
          <p:cNvGrpSpPr/>
          <p:nvPr/>
        </p:nvGrpSpPr>
        <p:grpSpPr>
          <a:xfrm>
            <a:off x="6420231" y="2091690"/>
            <a:ext cx="4549597" cy="3390519"/>
            <a:chOff x="6420231" y="2091690"/>
            <a:chExt cx="4549597" cy="3390519"/>
          </a:xfrm>
        </p:grpSpPr>
        <p:sp>
          <p:nvSpPr>
            <p:cNvPr id="21" name="TextBox 21"/>
            <p:cNvSpPr txBox="1"/>
            <p:nvPr/>
          </p:nvSpPr>
          <p:spPr>
            <a:xfrm>
              <a:off x="6420231" y="2091690"/>
              <a:ext cx="401650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xml:space="preserve"> (x == a[j])</a:t>
              </a:r>
            </a:p>
          </p:txBody>
        </p:sp>
        <p:sp>
          <p:nvSpPr>
            <p:cNvPr id="22" name="TextBox 22"/>
            <p:cNvSpPr txBox="1"/>
            <p:nvPr/>
          </p:nvSpPr>
          <p:spPr>
            <a:xfrm>
              <a:off x="6420231" y="2367915"/>
              <a:ext cx="348340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ans++;</a:t>
              </a:r>
            </a:p>
          </p:txBody>
        </p:sp>
        <p:sp>
          <p:nvSpPr>
            <p:cNvPr id="23" name="TextBox 23"/>
            <p:cNvSpPr txBox="1"/>
            <p:nvPr/>
          </p:nvSpPr>
          <p:spPr>
            <a:xfrm>
              <a:off x="6420231" y="2644140"/>
              <a:ext cx="121775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p>
          </p:txBody>
        </p:sp>
        <p:sp>
          <p:nvSpPr>
            <p:cNvPr id="24" name="TextBox 24"/>
            <p:cNvSpPr txBox="1"/>
            <p:nvPr/>
          </p:nvSpPr>
          <p:spPr>
            <a:xfrm>
              <a:off x="6420231" y="2920365"/>
              <a:ext cx="2550490"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num[ans]++;</a:t>
              </a:r>
            </a:p>
          </p:txBody>
        </p:sp>
        <p:sp>
          <p:nvSpPr>
            <p:cNvPr id="25" name="TextBox 25"/>
            <p:cNvSpPr txBox="1"/>
            <p:nvPr/>
          </p:nvSpPr>
          <p:spPr>
            <a:xfrm>
              <a:off x="6420231" y="3196590"/>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p>
          </p:txBody>
        </p:sp>
        <p:sp>
          <p:nvSpPr>
            <p:cNvPr id="26" name="TextBox 26"/>
            <p:cNvSpPr txBox="1"/>
            <p:nvPr/>
          </p:nvSpPr>
          <p:spPr>
            <a:xfrm>
              <a:off x="6420231" y="3472815"/>
              <a:ext cx="454959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k = 7; k &gt;= 1; k--) {</a:t>
              </a:r>
            </a:p>
          </p:txBody>
        </p:sp>
        <p:sp>
          <p:nvSpPr>
            <p:cNvPr id="27" name="TextBox 27"/>
            <p:cNvSpPr txBox="1"/>
            <p:nvPr/>
          </p:nvSpPr>
          <p:spPr>
            <a:xfrm>
              <a:off x="6420231" y="3749040"/>
              <a:ext cx="414977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xml:space="preserve"> (k &lt; 7) cout &lt;&lt; ' ';</a:t>
              </a:r>
            </a:p>
          </p:txBody>
        </p:sp>
        <p:sp>
          <p:nvSpPr>
            <p:cNvPr id="28" name="TextBox 28"/>
            <p:cNvSpPr txBox="1"/>
            <p:nvPr/>
          </p:nvSpPr>
          <p:spPr>
            <a:xfrm>
              <a:off x="6420231" y="4025265"/>
              <a:ext cx="308358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cout &lt;&lt; num[k];</a:t>
              </a:r>
            </a:p>
          </p:txBody>
        </p:sp>
        <p:sp>
          <p:nvSpPr>
            <p:cNvPr id="29" name="TextBox 29"/>
            <p:cNvSpPr txBox="1"/>
            <p:nvPr/>
          </p:nvSpPr>
          <p:spPr>
            <a:xfrm>
              <a:off x="6420231" y="4301490"/>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p>
          </p:txBody>
        </p:sp>
        <p:sp>
          <p:nvSpPr>
            <p:cNvPr id="30" name="TextBox 30"/>
            <p:cNvSpPr txBox="1"/>
            <p:nvPr/>
          </p:nvSpPr>
          <p:spPr>
            <a:xfrm>
              <a:off x="6420231" y="4577715"/>
              <a:ext cx="228394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cout &lt;&lt; endl;</a:t>
              </a:r>
            </a:p>
          </p:txBody>
        </p:sp>
        <p:sp>
          <p:nvSpPr>
            <p:cNvPr id="31" name="TextBox 31"/>
            <p:cNvSpPr txBox="1"/>
            <p:nvPr/>
          </p:nvSpPr>
          <p:spPr>
            <a:xfrm>
              <a:off x="6420231" y="4853940"/>
              <a:ext cx="175084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xml:space="preserve"> 0;</a:t>
              </a:r>
            </a:p>
          </p:txBody>
        </p:sp>
        <p:sp>
          <p:nvSpPr>
            <p:cNvPr id="32" name="TextBox 32"/>
            <p:cNvSpPr txBox="1"/>
            <p:nvPr/>
          </p:nvSpPr>
          <p:spPr>
            <a:xfrm>
              <a:off x="6420231" y="5130165"/>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grpSp>
        <p:nvGrpSpPr>
          <p:cNvPr id="35" name="Group 35"/>
          <p:cNvGrpSpPr/>
          <p:nvPr/>
        </p:nvGrpSpPr>
        <p:grpSpPr>
          <a:xfrm>
            <a:off x="829056" y="5958840"/>
            <a:ext cx="5581245" cy="352044"/>
            <a:chOff x="829056" y="5958840"/>
            <a:chExt cx="5581245" cy="352044"/>
          </a:xfrm>
        </p:grpSpPr>
        <p:sp>
          <p:nvSpPr>
            <p:cNvPr id="34" name="TextBox 34"/>
            <p:cNvSpPr/>
            <p:nvPr/>
          </p:nvSpPr>
          <p:spPr>
            <a:xfrm>
              <a:off x="829056" y="5958840"/>
              <a:ext cx="5581245"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两列顺接为一个程序。配套源码：04_lottery.cpp</a:t>
              </a:r>
            </a:p>
          </p:txBody>
        </p:sp>
      </p:grpSp>
      <p:sp>
        <p:nvSpPr>
          <p:cNvPr id="36" name="Line 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7" name="Line 10"/>
          <p:cNvSpPr/>
          <p:nvPr/>
        </p:nvSpPr>
        <p:spPr>
          <a:xfrm>
            <a:off x="705231" y="2101215"/>
            <a:ext cx="9525" cy="3569970"/>
          </a:xfrm>
          <a:custGeom>
            <a:avLst/>
            <a:gdLst/>
            <a:ahLst/>
            <a:cxnLst/>
            <a:rect l="l" t="t" r="r" b="b"/>
            <a:pathLst>
              <a:path w="9525" h="3569970">
                <a:moveTo>
                  <a:pt x="0" y="0"/>
                </a:moveTo>
                <a:lnTo>
                  <a:pt x="0" y="3569970"/>
                </a:lnTo>
              </a:path>
            </a:pathLst>
          </a:custGeom>
          <a:noFill/>
          <a:ln w="19050">
            <a:solidFill>
              <a:srgbClr val="244D87"/>
            </a:solidFill>
          </a:ln>
        </p:spPr>
      </p:sp>
      <p:sp>
        <p:nvSpPr>
          <p:cNvPr id="38" name="Line 11"/>
          <p:cNvSpPr/>
          <p:nvPr/>
        </p:nvSpPr>
        <p:spPr>
          <a:xfrm>
            <a:off x="6296406" y="2101215"/>
            <a:ext cx="9525" cy="3293745"/>
          </a:xfrm>
          <a:custGeom>
            <a:avLst/>
            <a:gdLst/>
            <a:ahLst/>
            <a:cxnLst/>
            <a:rect l="l" t="t" r="r" b="b"/>
            <a:pathLst>
              <a:path w="9525" h="3293745">
                <a:moveTo>
                  <a:pt x="0" y="0"/>
                </a:moveTo>
                <a:lnTo>
                  <a:pt x="0" y="3293745"/>
                </a:lnTo>
              </a:path>
            </a:pathLst>
          </a:custGeom>
          <a:noFill/>
          <a:ln w="19050">
            <a:solidFill>
              <a:srgbClr val="244D87"/>
            </a:solidFill>
          </a:ln>
        </p:spPr>
      </p:sp>
      <p:sp>
        <p:nvSpPr>
          <p:cNvPr id="39" name="Line 12"/>
          <p:cNvSpPr/>
          <p:nvPr/>
        </p:nvSpPr>
        <p:spPr>
          <a:xfrm>
            <a:off x="838200" y="581863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35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3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3901440" cy="1062799"/>
            <a:chOff x="826008" y="814388"/>
            <a:chExt cx="3901440"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模拟练习：彩票摇奖</a:t>
              </a:r>
            </a:p>
          </p:txBody>
        </p:sp>
        <p:sp>
          <p:nvSpPr>
            <p:cNvPr id="3" name="TextBox 3"/>
            <p:cNvSpPr txBox="1"/>
            <p:nvPr/>
          </p:nvSpPr>
          <p:spPr>
            <a:xfrm>
              <a:off x="826008" y="1407795"/>
              <a:ext cx="3901440"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模拟练习：给四张彩票分档</a:t>
              </a:r>
            </a:p>
          </p:txBody>
        </p:sp>
      </p:grpSp>
      <p:grpSp>
        <p:nvGrpSpPr>
          <p:cNvPr id="6" name="Group 6"/>
          <p:cNvGrpSpPr/>
          <p:nvPr/>
        </p:nvGrpSpPr>
        <p:grpSpPr>
          <a:xfrm>
            <a:off x="990219" y="2056448"/>
            <a:ext cx="7125688" cy="752856"/>
            <a:chOff x="990219" y="2056448"/>
            <a:chExt cx="7125688" cy="752856"/>
          </a:xfrm>
        </p:grpSpPr>
        <p:sp>
          <p:nvSpPr>
            <p:cNvPr id="5" name="TextBox 5"/>
            <p:cNvSpPr/>
            <p:nvPr/>
          </p:nvSpPr>
          <p:spPr>
            <a:xfrm>
              <a:off x="990219" y="2056448"/>
              <a:ext cx="7125688"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中奖号码是1、2、3、4、5、6、7。下面四张票按顺序处理。</a:t>
              </a:r>
              <a:br/>
              <a:r>
                <a:rPr lang="zh-CN" sz="1950" dirty="0">
                  <a:solidFill>
                    <a:srgbClr val="243447"/>
                  </a:solidFill>
                  <a:latin typeface="Consolas"/>
                  <a:ea typeface="Microsoft YaHei"/>
                  <a:cs typeface="Consolas"/>
                </a:rPr>
                <a:t>写出每张票的ans，再写最终输出的7个数。</a:t>
              </a:r>
            </a:p>
          </p:txBody>
        </p:sp>
      </p:grpSp>
      <p:grpSp>
        <p:nvGrpSpPr>
          <p:cNvPr id="11" name="Group 11"/>
          <p:cNvGrpSpPr/>
          <p:nvPr/>
        </p:nvGrpSpPr>
        <p:grpSpPr>
          <a:xfrm>
            <a:off x="1655826" y="2975134"/>
            <a:ext cx="3944684" cy="1625536"/>
            <a:chOff x="1655826" y="2975134"/>
            <a:chExt cx="3944684" cy="1625536"/>
          </a:xfrm>
        </p:grpSpPr>
        <p:sp>
          <p:nvSpPr>
            <p:cNvPr id="7" name="TextBox 7"/>
            <p:cNvSpPr/>
            <p:nvPr/>
          </p:nvSpPr>
          <p:spPr>
            <a:xfrm>
              <a:off x="1655826" y="2975134"/>
              <a:ext cx="3944684" cy="425386"/>
            </a:xfrm>
            <a:prstGeom prst="rect">
              <a:avLst/>
            </a:prstGeom>
            <a:noFill/>
            <a:ln>
              <a:noFill/>
            </a:ln>
          </p:spPr>
          <p:txBody>
            <a:bodyPr wrap="none" lIns="0" tIns="5" rIns="0" bIns="0" anchor="t" anchorCtr="0">
              <a:noAutofit/>
            </a:bodyPr>
            <a:lstStyle/>
            <a:p>
              <a:pPr algn="l"/>
              <a:r>
                <a:rPr lang="en-US" sz="2180" dirty="0">
                  <a:solidFill>
                    <a:srgbClr val="243447"/>
                  </a:solidFill>
                  <a:latin typeface="Consolas"/>
                  <a:ea typeface="Consolas"/>
                  <a:cs typeface="Consolas"/>
                </a:rPr>
                <a:t xml:space="preserve">A:  7  6  5  4  3  2  1</a:t>
              </a:r>
            </a:p>
          </p:txBody>
        </p:sp>
        <p:sp>
          <p:nvSpPr>
            <p:cNvPr id="8" name="TextBox 8"/>
            <p:cNvSpPr/>
            <p:nvPr/>
          </p:nvSpPr>
          <p:spPr>
            <a:xfrm>
              <a:off x="1655826" y="3375184"/>
              <a:ext cx="3944684" cy="425386"/>
            </a:xfrm>
            <a:prstGeom prst="rect">
              <a:avLst/>
            </a:prstGeom>
            <a:noFill/>
            <a:ln>
              <a:noFill/>
            </a:ln>
          </p:spPr>
          <p:txBody>
            <a:bodyPr wrap="none" lIns="0" tIns="5" rIns="0" bIns="0" anchor="t" anchorCtr="0">
              <a:noAutofit/>
            </a:bodyPr>
            <a:lstStyle/>
            <a:p>
              <a:pPr algn="l"/>
              <a:r>
                <a:rPr lang="en-US" sz="2180" dirty="0">
                  <a:solidFill>
                    <a:srgbClr val="243447"/>
                  </a:solidFill>
                  <a:latin typeface="Consolas"/>
                  <a:ea typeface="Consolas"/>
                  <a:cs typeface="Consolas"/>
                </a:rPr>
                <a:t xml:space="preserve">B:  1  2  8  9 10 11 12</a:t>
              </a:r>
            </a:p>
          </p:txBody>
        </p:sp>
        <p:sp>
          <p:nvSpPr>
            <p:cNvPr id="9" name="TextBox 9"/>
            <p:cNvSpPr/>
            <p:nvPr/>
          </p:nvSpPr>
          <p:spPr>
            <a:xfrm>
              <a:off x="1655826" y="3775234"/>
              <a:ext cx="3944684" cy="425386"/>
            </a:xfrm>
            <a:prstGeom prst="rect">
              <a:avLst/>
            </a:prstGeom>
            <a:noFill/>
            <a:ln>
              <a:noFill/>
            </a:ln>
          </p:spPr>
          <p:txBody>
            <a:bodyPr wrap="none" lIns="0" tIns="5" rIns="0" bIns="0" anchor="t" anchorCtr="0">
              <a:noAutofit/>
            </a:bodyPr>
            <a:lstStyle/>
            <a:p>
              <a:pPr algn="l"/>
              <a:r>
                <a:rPr lang="en-US" sz="2180" dirty="0">
                  <a:solidFill>
                    <a:srgbClr val="243447"/>
                  </a:solidFill>
                  <a:latin typeface="Consolas"/>
                  <a:ea typeface="Consolas"/>
                  <a:cs typeface="Consolas"/>
                </a:rPr>
                <a:t xml:space="preserve">C:  3  4  8  9 10 11 12</a:t>
              </a:r>
            </a:p>
          </p:txBody>
        </p:sp>
        <p:sp>
          <p:nvSpPr>
            <p:cNvPr id="10" name="TextBox 10"/>
            <p:cNvSpPr/>
            <p:nvPr/>
          </p:nvSpPr>
          <p:spPr>
            <a:xfrm>
              <a:off x="1655826" y="4175284"/>
              <a:ext cx="3944684" cy="425386"/>
            </a:xfrm>
            <a:prstGeom prst="rect">
              <a:avLst/>
            </a:prstGeom>
            <a:noFill/>
            <a:ln>
              <a:noFill/>
            </a:ln>
          </p:spPr>
          <p:txBody>
            <a:bodyPr wrap="none" lIns="0" tIns="5" rIns="0" bIns="0" anchor="t" anchorCtr="0">
              <a:noAutofit/>
            </a:bodyPr>
            <a:lstStyle/>
            <a:p>
              <a:pPr algn="l"/>
              <a:r>
                <a:rPr lang="en-US" sz="2180" dirty="0">
                  <a:solidFill>
                    <a:srgbClr val="243447"/>
                  </a:solidFill>
                  <a:latin typeface="Consolas"/>
                  <a:ea typeface="Consolas"/>
                  <a:cs typeface="Consolas"/>
                </a:rPr>
                <a:t xml:space="preserve">D:  8  9 10 11 12 13 14</a:t>
              </a:r>
            </a:p>
          </p:txBody>
        </p:sp>
      </p:grpSp>
      <p:grpSp>
        <p:nvGrpSpPr>
          <p:cNvPr id="13" name="Group 13"/>
          <p:cNvGrpSpPr/>
          <p:nvPr/>
        </p:nvGrpSpPr>
        <p:grpSpPr>
          <a:xfrm>
            <a:off x="1228344" y="4932998"/>
            <a:ext cx="6718744" cy="752856"/>
            <a:chOff x="1228344" y="4932998"/>
            <a:chExt cx="6718744" cy="752856"/>
          </a:xfrm>
        </p:grpSpPr>
        <p:sp>
          <p:nvSpPr>
            <p:cNvPr id="12" name="TextBox 12"/>
            <p:cNvSpPr/>
            <p:nvPr/>
          </p:nvSpPr>
          <p:spPr>
            <a:xfrm>
              <a:off x="1228344" y="4932998"/>
              <a:ext cx="6718744"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ans依次是7、2、2、0；num[7]=1，num[2]=2，</a:t>
              </a:r>
              <a:br/>
              <a:r>
                <a:rPr lang="zh-CN" sz="1950" dirty="0">
                  <a:solidFill>
                    <a:srgbClr val="243447"/>
                  </a:solidFill>
                  <a:latin typeface="Consolas"/>
                  <a:ea typeface="Microsoft YaHei"/>
                  <a:cs typeface="Consolas"/>
                </a:rPr>
                <a:t>num[0]=1。</a:t>
              </a:r>
              <a:br/>
              <a:r>
                <a:rPr lang="zh-CN" sz="1950" dirty="0">
                  <a:solidFill>
                    <a:srgbClr val="243447"/>
                  </a:solidFill>
                  <a:latin typeface="Consolas"/>
                  <a:ea typeface="Microsoft YaHei"/>
                  <a:cs typeface="Consolas"/>
                </a:rPr>
                <a:t>最终输出：1 0 0 0 0 2 0</a:t>
              </a:r>
            </a:p>
          </p:txBody>
        </p:sp>
      </p:grpSp>
      <p:sp>
        <p:nvSpPr>
          <p:cNvPr id="19" name="Line 1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0" name="Line 20"/>
          <p:cNvSpPr/>
          <p:nvPr/>
        </p:nvSpPr>
        <p:spPr>
          <a:xfrm>
            <a:off x="838200" y="470382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1" name="Line 21"/>
          <p:cNvSpPr/>
          <p:nvPr/>
        </p:nvSpPr>
        <p:spPr>
          <a:xfrm>
            <a:off x="838200" y="279796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模拟练习：三个容易混淆的数</a:t>
            </a:r>
          </a:p>
        </p:txBody>
      </p:sp>
      <p:grpSp>
        <p:nvGrpSpPr>
          <p:cNvPr id="8" name="Group 8"/>
          <p:cNvGrpSpPr/>
          <p:nvPr/>
        </p:nvGrpSpPr>
        <p:grpSpPr>
          <a:xfrm>
            <a:off x="828294" y="2170748"/>
            <a:ext cx="5322570" cy="1333881"/>
            <a:chOff x="828294" y="2170748"/>
            <a:chExt cx="5322570" cy="1333881"/>
          </a:xfrm>
        </p:grpSpPr>
        <p:sp>
          <p:nvSpPr>
            <p:cNvPr id="7" name="TextBox 7"/>
            <p:cNvSpPr/>
            <p:nvPr/>
          </p:nvSpPr>
          <p:spPr>
            <a:xfrm>
              <a:off x="828294" y="2170748"/>
              <a:ext cx="5322570" cy="133388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x、ans、num[ans]分别表示什么？</a:t>
              </a:r>
              <a:br/>
              <a:r>
                <a:rPr lang="zh-CN" sz="1950" dirty="0">
                  <a:solidFill>
                    <a:srgbClr val="243447"/>
                  </a:solidFill>
                  <a:latin typeface="Consolas"/>
                  <a:ea typeface="Microsoft YaHei"/>
                  <a:cs typeface="Consolas"/>
                </a:rPr>
                <a:t>把中奖号码的顺序倒过来，结果会变吗？</a:t>
              </a:r>
              <a:br/>
              <a:r>
                <a:rPr lang="zh-CN" sz="1950" dirty="0">
                  <a:solidFill>
                    <a:srgbClr val="243447"/>
                  </a:solidFill>
                  <a:latin typeface="Consolas"/>
                  <a:ea typeface="Microsoft YaHei"/>
                  <a:cs typeface="Consolas"/>
                </a:rPr>
                <a:t>只有一张票时，全中和全没中分别输出什么？</a:t>
              </a:r>
            </a:p>
          </p:txBody>
        </p:sp>
      </p:grpSp>
      <p:grpSp>
        <p:nvGrpSpPr>
          <p:cNvPr id="10" name="Group 10"/>
          <p:cNvGrpSpPr/>
          <p:nvPr/>
        </p:nvGrpSpPr>
        <p:grpSpPr>
          <a:xfrm>
            <a:off x="828294" y="4113848"/>
            <a:ext cx="6265974" cy="381381"/>
            <a:chOff x="828294" y="4113848"/>
            <a:chExt cx="6265974" cy="381381"/>
          </a:xfrm>
        </p:grpSpPr>
        <p:sp>
          <p:nvSpPr>
            <p:cNvPr id="9" name="TextBox 9"/>
            <p:cNvSpPr/>
            <p:nvPr/>
          </p:nvSpPr>
          <p:spPr>
            <a:xfrm>
              <a:off x="828294" y="4113848"/>
              <a:ext cx="626597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x是号码；ans是当前命中数；num[ans]是该类</a:t>
              </a:r>
              <a:r>
                <a:rPr lang="zh-CN" sz="1950" b="1" dirty="0">
                  <a:solidFill>
                    <a:srgbClr val="C00000"/>
                  </a:solidFill>
                  <a:latin typeface="Consolas"/>
                  <a:ea typeface="Microsoft YaHei"/>
                  <a:cs typeface="Consolas"/>
                </a:rPr>
                <a:t>票数</a:t>
              </a:r>
              <a:r>
                <a:rPr lang="zh-CN" sz="1950" dirty="0">
                  <a:solidFill>
                    <a:srgbClr val="243447"/>
                  </a:solidFill>
                  <a:latin typeface="Consolas"/>
                  <a:ea typeface="Microsoft YaHei"/>
                  <a:cs typeface="Consolas"/>
                </a:rPr>
                <a:t>。</a:t>
              </a:r>
            </a:p>
          </p:txBody>
        </p:sp>
      </p:grpSp>
      <p:grpSp>
        <p:nvGrpSpPr>
          <p:cNvPr id="12" name="Group 12"/>
          <p:cNvGrpSpPr/>
          <p:nvPr/>
        </p:nvGrpSpPr>
        <p:grpSpPr>
          <a:xfrm>
            <a:off x="828294" y="5037772"/>
            <a:ext cx="6222861" cy="1200531"/>
            <a:chOff x="828294" y="5037772"/>
            <a:chExt cx="6222861" cy="1200531"/>
          </a:xfrm>
        </p:grpSpPr>
        <p:sp>
          <p:nvSpPr>
            <p:cNvPr id="11" name="TextBox 11"/>
            <p:cNvSpPr/>
            <p:nvPr/>
          </p:nvSpPr>
          <p:spPr>
            <a:xfrm>
              <a:off x="828294" y="5037772"/>
              <a:ext cx="6222861" cy="12005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顺序改变，结果不变。比较的是号码是否相同。</a:t>
              </a:r>
              <a:br/>
              <a:r>
                <a:rPr lang="zh-CN" sz="1950" dirty="0">
                  <a:solidFill>
                    <a:srgbClr val="243447"/>
                  </a:solidFill>
                  <a:latin typeface="Consolas"/>
                  <a:ea typeface="Microsoft YaHei"/>
                  <a:cs typeface="Consolas"/>
                </a:rPr>
                <a:t>全中：1 0 0 0 0 0 0</a:t>
              </a:r>
              <a:br/>
              <a:r>
                <a:rPr lang="zh-CN" sz="1950" dirty="0">
                  <a:solidFill>
                    <a:srgbClr val="243447"/>
                  </a:solidFill>
                  <a:latin typeface="Consolas"/>
                  <a:ea typeface="Microsoft YaHei"/>
                  <a:cs typeface="Consolas"/>
                </a:rPr>
                <a:t>全没中：0 0 0 0 0 0 0　　无奖那张记在num[0]。</a:t>
              </a:r>
            </a:p>
          </p:txBody>
        </p:sp>
      </p:grpSp>
      <p:sp>
        <p:nvSpPr>
          <p:cNvPr id="15" name="Line 1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6" name="Line 16"/>
          <p:cNvSpPr/>
          <p:nvPr/>
        </p:nvSpPr>
        <p:spPr>
          <a:xfrm>
            <a:off x="838200" y="357320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7" name="Line 17"/>
          <p:cNvSpPr/>
          <p:nvPr/>
        </p:nvSpPr>
        <p:spPr>
          <a:xfrm>
            <a:off x="838200" y="470954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870704"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填数游戏：这次还要保存当前位置</a:t>
            </a:r>
          </a:p>
        </p:txBody>
      </p:sp>
      <p:grpSp>
        <p:nvGrpSpPr>
          <p:cNvPr id="8" name="Group 8"/>
          <p:cNvGrpSpPr/>
          <p:nvPr/>
        </p:nvGrpSpPr>
        <p:grpSpPr>
          <a:xfrm>
            <a:off x="828294" y="2170748"/>
            <a:ext cx="5850064" cy="790956"/>
            <a:chOff x="828294" y="2170748"/>
            <a:chExt cx="5850064" cy="790956"/>
          </a:xfrm>
        </p:grpSpPr>
        <p:sp>
          <p:nvSpPr>
            <p:cNvPr id="7" name="TextBox 7"/>
            <p:cNvSpPr/>
            <p:nvPr/>
          </p:nvSpPr>
          <p:spPr>
            <a:xfrm>
              <a:off x="828294" y="2170748"/>
              <a:ext cx="5850064" cy="7909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给你一张方格纸，按规则把1、2、3……填进去。</a:t>
              </a:r>
              <a:br/>
              <a:r>
                <a:rPr lang="zh-CN" sz="1950" dirty="0">
                  <a:solidFill>
                    <a:srgbClr val="243447"/>
                  </a:solidFill>
                  <a:latin typeface="Consolas"/>
                  <a:ea typeface="Microsoft YaHei"/>
                  <a:cs typeface="Consolas"/>
                </a:rPr>
                <a:t>下一步放在哪里？那个格子是不是已经有人占了？</a:t>
              </a:r>
            </a:p>
          </p:txBody>
        </p:sp>
      </p:grpSp>
      <p:grpSp>
        <p:nvGrpSpPr>
          <p:cNvPr id="12" name="Group 12"/>
          <p:cNvGrpSpPr/>
          <p:nvPr/>
        </p:nvGrpSpPr>
        <p:grpSpPr>
          <a:xfrm>
            <a:off x="1428750" y="3333750"/>
            <a:ext cx="2571750" cy="2571750"/>
            <a:chOff x="1428750" y="3333750"/>
            <a:chExt cx="2571750" cy="2571750"/>
          </a:xfrm>
        </p:grpSpPr>
        <p:sp>
          <p:nvSpPr>
            <p:cNvPr id="9" name="Freeform 9"/>
            <p:cNvSpPr/>
            <p:nvPr/>
          </p:nvSpPr>
          <p:spPr>
            <a:xfrm>
              <a:off x="1428750" y="3333750"/>
              <a:ext cx="2571750" cy="2571750"/>
            </a:xfrm>
            <a:custGeom>
              <a:avLst/>
              <a:gdLst/>
              <a:ahLst/>
              <a:cxnLst/>
              <a:rect l="l" t="t" r="r" b="b"/>
              <a:pathLst>
                <a:path w="2571750" h="2571750">
                  <a:moveTo>
                    <a:pt x="0" y="0"/>
                  </a:moveTo>
                  <a:lnTo>
                    <a:pt x="2571750" y="0"/>
                  </a:lnTo>
                  <a:lnTo>
                    <a:pt x="2571750" y="2571750"/>
                  </a:lnTo>
                  <a:lnTo>
                    <a:pt x="0" y="2571750"/>
                  </a:lnTo>
                  <a:close/>
                  <a:moveTo>
                    <a:pt x="857250" y="0"/>
                  </a:moveTo>
                  <a:lnTo>
                    <a:pt x="857250" y="2571750"/>
                  </a:lnTo>
                  <a:moveTo>
                    <a:pt x="1714500" y="0"/>
                  </a:moveTo>
                  <a:lnTo>
                    <a:pt x="1714500" y="2571750"/>
                  </a:lnTo>
                  <a:moveTo>
                    <a:pt x="0" y="857250"/>
                  </a:moveTo>
                  <a:lnTo>
                    <a:pt x="2571750" y="857250"/>
                  </a:lnTo>
                  <a:moveTo>
                    <a:pt x="0" y="1714500"/>
                  </a:moveTo>
                  <a:lnTo>
                    <a:pt x="2571750" y="1714500"/>
                  </a:lnTo>
                </a:path>
              </a:pathLst>
            </a:custGeom>
            <a:noFill/>
            <a:ln w="19050">
              <a:solidFill>
                <a:schemeClr val="accent1"/>
              </a:solidFill>
            </a:ln>
          </p:spPr>
        </p:sp>
        <p:sp>
          <p:nvSpPr>
            <p:cNvPr id="10" name="TextBox 10"/>
            <p:cNvSpPr/>
            <p:nvPr/>
          </p:nvSpPr>
          <p:spPr>
            <a:xfrm>
              <a:off x="2643759" y="3575685"/>
              <a:ext cx="227362" cy="528066"/>
            </a:xfrm>
            <a:prstGeom prst="rect">
              <a:avLst/>
            </a:prstGeom>
            <a:noFill/>
            <a:ln>
              <a:noFill/>
            </a:ln>
          </p:spPr>
          <p:txBody>
            <a:bodyPr wrap="none" lIns="0" tIns="0" rIns="0" bIns="0" anchor="t" anchorCtr="0">
              <a:noAutofit/>
            </a:bodyPr>
            <a:lstStyle/>
            <a:p>
              <a:pPr algn="l"/>
              <a:r>
                <a:rPr lang="en-US" sz="2700" b="1" dirty="0">
                  <a:solidFill>
                    <a:srgbClr val="C00000"/>
                  </a:solidFill>
                  <a:latin typeface="Consolas"/>
                  <a:ea typeface="Consolas"/>
                  <a:cs typeface="Consolas"/>
                </a:rPr>
                <a:t>1</a:t>
              </a:r>
            </a:p>
          </p:txBody>
        </p:sp>
        <p:sp>
          <p:nvSpPr>
            <p:cNvPr id="11" name="TextBox 11"/>
            <p:cNvSpPr/>
            <p:nvPr/>
          </p:nvSpPr>
          <p:spPr>
            <a:xfrm>
              <a:off x="3462909" y="5318760"/>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grpSp>
      <p:grpSp>
        <p:nvGrpSpPr>
          <p:cNvPr id="15" name="Group 15"/>
          <p:cNvGrpSpPr/>
          <p:nvPr/>
        </p:nvGrpSpPr>
        <p:grpSpPr>
          <a:xfrm>
            <a:off x="5438394" y="3504248"/>
            <a:ext cx="5848731" cy="2622232"/>
            <a:chOff x="5438394" y="3504248"/>
            <a:chExt cx="5848731" cy="2622232"/>
          </a:xfrm>
        </p:grpSpPr>
        <p:sp>
          <p:nvSpPr>
            <p:cNvPr id="13" name="TextBox 13"/>
            <p:cNvSpPr/>
            <p:nvPr/>
          </p:nvSpPr>
          <p:spPr>
            <a:xfrm>
              <a:off x="5438394" y="3504248"/>
              <a:ext cx="4003834" cy="14672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数组保存：各格已经填的数字。</a:t>
              </a:r>
              <a:br/>
              <a:r>
                <a:rPr lang="zh-CN" sz="1950" dirty="0">
                  <a:solidFill>
                    <a:srgbClr val="243447"/>
                  </a:solidFill>
                  <a:latin typeface="Consolas"/>
                  <a:ea typeface="Microsoft YaHei"/>
                  <a:cs typeface="Consolas"/>
                </a:rPr>
                <a:t>变量保存：刚填完的行和列。</a:t>
              </a:r>
              <a:br/>
              <a:r>
                <a:rPr lang="zh-CN" sz="1950" dirty="0">
                  <a:solidFill>
                    <a:srgbClr val="243447"/>
                  </a:solidFill>
                  <a:latin typeface="Consolas"/>
                  <a:ea typeface="Microsoft YaHei"/>
                  <a:cs typeface="Consolas"/>
                </a:rPr>
                <a:t>决定下一格时，还要查看空不空。</a:t>
              </a:r>
            </a:p>
          </p:txBody>
        </p:sp>
        <p:sp>
          <p:nvSpPr>
            <p:cNvPr id="14" name="TextBox 14"/>
            <p:cNvSpPr/>
            <p:nvPr/>
          </p:nvSpPr>
          <p:spPr>
            <a:xfrm>
              <a:off x="5438394" y="5444871"/>
              <a:ext cx="5848731" cy="681609"/>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在纸上填数字时，手指会停在</a:t>
              </a:r>
              <a:r>
                <a:rPr lang="zh-CN" sz="1950" b="1" dirty="0">
                  <a:solidFill>
                    <a:srgbClr val="C00000"/>
                  </a:solidFill>
                  <a:latin typeface="Microsoft YaHei"/>
                  <a:ea typeface="Microsoft YaHei"/>
                  <a:cs typeface="Microsoft YaHei"/>
                </a:rPr>
                <a:t>当前格子</a:t>
              </a:r>
              <a:r>
                <a:rPr lang="zh-CN" sz="1950" dirty="0">
                  <a:solidFill>
                    <a:srgbClr val="243447"/>
                  </a:solidFill>
                  <a:latin typeface="Microsoft YaHei"/>
                  <a:ea typeface="Microsoft YaHei"/>
                  <a:cs typeface="Microsoft YaHei"/>
                </a:rPr>
                <a:t>。程序没有手</a:t>
              </a:r>
              <a:br/>
              <a:r>
                <a:rPr lang="zh-CN" sz="1950" dirty="0">
                  <a:solidFill>
                    <a:srgbClr val="243447"/>
                  </a:solidFill>
                  <a:latin typeface="Microsoft YaHei"/>
                  <a:ea typeface="Microsoft YaHei"/>
                  <a:cs typeface="Microsoft YaHei"/>
                </a:rPr>
                <a:t>指，就用行、列两个变量记住这个位置。</a:t>
              </a: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303580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6163056" cy="1062799"/>
            <a:chOff x="826008" y="814388"/>
            <a:chExt cx="6163056" cy="1062799"/>
          </a:xfrm>
        </p:grpSpPr>
        <p:sp>
          <p:nvSpPr>
            <p:cNvPr id="2" name="TextBox 2"/>
            <p:cNvSpPr txBox="1"/>
            <p:nvPr/>
          </p:nvSpPr>
          <p:spPr>
            <a:xfrm>
              <a:off x="1017270" y="814388"/>
              <a:ext cx="305181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神奇的幻方：题目描述</a:t>
              </a:r>
            </a:p>
          </p:txBody>
        </p:sp>
        <p:sp>
          <p:nvSpPr>
            <p:cNvPr id="3" name="TextBox 3"/>
            <p:cNvSpPr txBox="1"/>
            <p:nvPr/>
          </p:nvSpPr>
          <p:spPr>
            <a:xfrm>
              <a:off x="826008" y="1407795"/>
              <a:ext cx="6163056"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神奇的幻方：我们要完成怎样的填数任务？</a:t>
              </a:r>
            </a:p>
          </p:txBody>
        </p:sp>
      </p:grpSp>
      <p:grpSp>
        <p:nvGrpSpPr>
          <p:cNvPr id="6" name="Group 6"/>
          <p:cNvGrpSpPr/>
          <p:nvPr/>
        </p:nvGrpSpPr>
        <p:grpSpPr>
          <a:xfrm>
            <a:off x="990219" y="2056448"/>
            <a:ext cx="7721656" cy="752856"/>
            <a:chOff x="990219" y="2056448"/>
            <a:chExt cx="7721656" cy="752856"/>
          </a:xfrm>
        </p:grpSpPr>
        <p:sp>
          <p:nvSpPr>
            <p:cNvPr id="5" name="TextBox 5"/>
            <p:cNvSpPr/>
            <p:nvPr/>
          </p:nvSpPr>
          <p:spPr>
            <a:xfrm>
              <a:off x="990219" y="2056448"/>
              <a:ext cx="7721656"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题目给出一个整数n，它是1到39之间的奇数。</a:t>
              </a:r>
              <a:br/>
              <a:r>
                <a:rPr lang="zh-CN" sz="1950" dirty="0">
                  <a:solidFill>
                    <a:srgbClr val="243447"/>
                  </a:solidFill>
                  <a:latin typeface="Consolas"/>
                  <a:ea typeface="Microsoft YaHei"/>
                  <a:cs typeface="Consolas"/>
                </a:rPr>
                <a:t>准备一张有n行、每行n格的正方形表格，按指定规则把数字填满。</a:t>
              </a:r>
            </a:p>
          </p:txBody>
        </p:sp>
      </p:grpSp>
      <p:grpSp>
        <p:nvGrpSpPr>
          <p:cNvPr id="8" name="Group 8"/>
          <p:cNvGrpSpPr/>
          <p:nvPr/>
        </p:nvGrpSpPr>
        <p:grpSpPr>
          <a:xfrm>
            <a:off x="1132713" y="3000851"/>
            <a:ext cx="8140101" cy="1767650"/>
            <a:chOff x="1132713" y="3000851"/>
            <a:chExt cx="8140101" cy="1767650"/>
          </a:xfrm>
        </p:grpSpPr>
        <p:sp>
          <p:nvSpPr>
            <p:cNvPr id="7" name="TextBox 7"/>
            <p:cNvSpPr/>
            <p:nvPr/>
          </p:nvSpPr>
          <p:spPr>
            <a:xfrm>
              <a:off x="1132713" y="3000851"/>
              <a:ext cx="8140101" cy="1767650"/>
            </a:xfrm>
            <a:prstGeom prst="rect">
              <a:avLst/>
            </a:prstGeom>
            <a:noFill/>
            <a:ln>
              <a:noFill/>
            </a:ln>
          </p:spPr>
          <p:txBody>
            <a:bodyPr wrap="none" lIns="0" tIns="-5" rIns="0" bIns="0" anchor="t" anchorCtr="0">
              <a:noAutofit/>
            </a:bodyPr>
            <a:lstStyle/>
            <a:p>
              <a:pPr algn="l">
                <a:lnSpc>
                  <a:spcPts val="2424"/>
                </a:lnSpc>
              </a:pPr>
              <a:r>
                <a:rPr lang="zh-CN" sz="2020" dirty="0">
                  <a:solidFill>
                    <a:srgbClr val="243447"/>
                  </a:solidFill>
                  <a:latin typeface="Consolas"/>
                  <a:ea typeface="Microsoft YaHei"/>
                  <a:cs typeface="Consolas"/>
                </a:rPr>
                <a:t>要满足的要求：</a:t>
              </a:r>
              <a:br/>
              <a:r>
                <a:rPr lang="zh-CN" sz="2020" dirty="0">
                  <a:solidFill>
                    <a:srgbClr val="243447"/>
                  </a:solidFill>
                  <a:latin typeface="Consolas"/>
                  <a:ea typeface="Microsoft YaHei"/>
                  <a:cs typeface="Consolas"/>
                </a:rPr>
                <a:t>格子共有多少个，就使用从1到多少的整数；每个整数恰好用一次。</a:t>
              </a:r>
              <a:br/>
              <a:r>
                <a:rPr lang="zh-CN" sz="2020" dirty="0">
                  <a:solidFill>
                    <a:srgbClr val="243447"/>
                  </a:solidFill>
                  <a:latin typeface="Consolas"/>
                  <a:ea typeface="Microsoft YaHei"/>
                  <a:cs typeface="Consolas"/>
                </a:rPr>
                <a:t>每行、每列，以及两条对角线上的数字之和，都要相同。</a:t>
              </a:r>
              <a:br/>
              <a:r>
                <a:rPr lang="zh-CN" sz="2020" dirty="0">
                  <a:solidFill>
                    <a:srgbClr val="243447"/>
                  </a:solidFill>
                  <a:latin typeface="Consolas"/>
                  <a:ea typeface="Microsoft YaHei"/>
                  <a:cs typeface="Consolas"/>
                </a:rPr>
                <a:t>填数从第一行的正中间开始，并按题目给的四条移动规则继续。</a:t>
              </a:r>
            </a:p>
          </p:txBody>
        </p:sp>
      </p:grpSp>
      <p:grpSp>
        <p:nvGrpSpPr>
          <p:cNvPr id="10" name="Group 10"/>
          <p:cNvGrpSpPr/>
          <p:nvPr/>
        </p:nvGrpSpPr>
        <p:grpSpPr>
          <a:xfrm>
            <a:off x="990219" y="5409248"/>
            <a:ext cx="8487537" cy="752856"/>
            <a:chOff x="990219" y="5409248"/>
            <a:chExt cx="8487537" cy="752856"/>
          </a:xfrm>
        </p:grpSpPr>
        <p:sp>
          <p:nvSpPr>
            <p:cNvPr id="9" name="TextBox 9"/>
            <p:cNvSpPr/>
            <p:nvPr/>
          </p:nvSpPr>
          <p:spPr>
            <a:xfrm>
              <a:off x="990219" y="5409248"/>
              <a:ext cx="8487537"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例如n=3，就有3行、每行3格，使用1到9填满这9格。</a:t>
              </a:r>
              <a:br/>
              <a:r>
                <a:rPr lang="zh-CN" sz="1950" dirty="0">
                  <a:solidFill>
                    <a:srgbClr val="243447"/>
                  </a:solidFill>
                  <a:latin typeface="Consolas"/>
                  <a:ea typeface="Microsoft YaHei"/>
                  <a:cs typeface="Consolas"/>
                </a:rPr>
                <a:t>程序最后要输出填好的整张表。下一页先看一张完成后的幻方是什么样。</a:t>
              </a:r>
            </a:p>
          </p:txBody>
        </p:sp>
      </p:grpSp>
      <p:sp>
        <p:nvSpPr>
          <p:cNvPr id="13" name="Line 1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4" name="Line 14"/>
          <p:cNvSpPr/>
          <p:nvPr/>
        </p:nvSpPr>
        <p:spPr>
          <a:xfrm>
            <a:off x="838200" y="4805362"/>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5" name="Line 15"/>
          <p:cNvSpPr/>
          <p:nvPr/>
        </p:nvSpPr>
        <p:spPr>
          <a:xfrm>
            <a:off x="838200" y="281092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54761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幻方：行、列和两条对角线同和</a:t>
            </a:r>
          </a:p>
        </p:txBody>
      </p:sp>
      <p:grpSp>
        <p:nvGrpSpPr>
          <p:cNvPr id="17" name="Group 17"/>
          <p:cNvGrpSpPr/>
          <p:nvPr/>
        </p:nvGrpSpPr>
        <p:grpSpPr>
          <a:xfrm>
            <a:off x="1381125" y="2381250"/>
            <a:ext cx="2857500" cy="2857500"/>
            <a:chOff x="1381125" y="2381250"/>
            <a:chExt cx="2857500" cy="2857500"/>
          </a:xfrm>
        </p:grpSpPr>
        <p:sp>
          <p:nvSpPr>
            <p:cNvPr id="7" name="Freeform 7"/>
            <p:cNvSpPr/>
            <p:nvPr/>
          </p:nvSpPr>
          <p:spPr>
            <a:xfrm>
              <a:off x="1381125" y="2381250"/>
              <a:ext cx="2857500" cy="2857500"/>
            </a:xfrm>
            <a:custGeom>
              <a:avLst/>
              <a:gdLst/>
              <a:ahLst/>
              <a:cxnLst/>
              <a:rect l="l" t="t" r="r" b="b"/>
              <a:pathLst>
                <a:path w="2857500" h="2857500">
                  <a:moveTo>
                    <a:pt x="0" y="0"/>
                  </a:moveTo>
                  <a:lnTo>
                    <a:pt x="2857500" y="0"/>
                  </a:lnTo>
                  <a:lnTo>
                    <a:pt x="2857500" y="2857500"/>
                  </a:lnTo>
                  <a:lnTo>
                    <a:pt x="0" y="2857500"/>
                  </a:lnTo>
                  <a:close/>
                  <a:moveTo>
                    <a:pt x="952500" y="0"/>
                  </a:moveTo>
                  <a:lnTo>
                    <a:pt x="952500" y="2857500"/>
                  </a:lnTo>
                  <a:moveTo>
                    <a:pt x="1905000" y="0"/>
                  </a:moveTo>
                  <a:lnTo>
                    <a:pt x="1905000" y="2857500"/>
                  </a:lnTo>
                  <a:moveTo>
                    <a:pt x="0" y="952500"/>
                  </a:moveTo>
                  <a:lnTo>
                    <a:pt x="2857500" y="952500"/>
                  </a:lnTo>
                  <a:moveTo>
                    <a:pt x="0" y="1905000"/>
                  </a:moveTo>
                  <a:lnTo>
                    <a:pt x="2857500" y="1905000"/>
                  </a:lnTo>
                </a:path>
              </a:pathLst>
            </a:custGeom>
            <a:noFill/>
            <a:ln w="19050">
              <a:solidFill>
                <a:schemeClr val="accent1"/>
              </a:solidFill>
            </a:ln>
          </p:spPr>
        </p:sp>
        <p:sp>
          <p:nvSpPr>
            <p:cNvPr id="8" name="TextBox 8"/>
            <p:cNvSpPr/>
            <p:nvPr/>
          </p:nvSpPr>
          <p:spPr>
            <a:xfrm>
              <a:off x="1743742" y="2699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8</a:t>
              </a:r>
            </a:p>
          </p:txBody>
        </p:sp>
        <p:sp>
          <p:nvSpPr>
            <p:cNvPr id="9" name="TextBox 9"/>
            <p:cNvSpPr/>
            <p:nvPr/>
          </p:nvSpPr>
          <p:spPr>
            <a:xfrm>
              <a:off x="2696242" y="2699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1</a:t>
              </a:r>
            </a:p>
          </p:txBody>
        </p:sp>
        <p:sp>
          <p:nvSpPr>
            <p:cNvPr id="10" name="TextBox 10"/>
            <p:cNvSpPr/>
            <p:nvPr/>
          </p:nvSpPr>
          <p:spPr>
            <a:xfrm>
              <a:off x="3648742" y="2699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6</a:t>
              </a:r>
            </a:p>
          </p:txBody>
        </p:sp>
        <p:sp>
          <p:nvSpPr>
            <p:cNvPr id="11" name="TextBox 11"/>
            <p:cNvSpPr/>
            <p:nvPr/>
          </p:nvSpPr>
          <p:spPr>
            <a:xfrm>
              <a:off x="1743742" y="36518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3</a:t>
              </a:r>
            </a:p>
          </p:txBody>
        </p:sp>
        <p:sp>
          <p:nvSpPr>
            <p:cNvPr id="12" name="TextBox 12"/>
            <p:cNvSpPr/>
            <p:nvPr/>
          </p:nvSpPr>
          <p:spPr>
            <a:xfrm>
              <a:off x="2696242" y="3651885"/>
              <a:ext cx="227362" cy="528066"/>
            </a:xfrm>
            <a:prstGeom prst="rect">
              <a:avLst/>
            </a:prstGeom>
            <a:noFill/>
            <a:ln>
              <a:noFill/>
            </a:ln>
          </p:spPr>
          <p:txBody>
            <a:bodyPr wrap="none" lIns="0" tIns="0" rIns="95" bIns="0" anchor="t" anchorCtr="0">
              <a:noAutofit/>
            </a:bodyPr>
            <a:lstStyle/>
            <a:p>
              <a:pPr algn="ctr"/>
              <a:r>
                <a:rPr lang="en-US" sz="2700" b="1" dirty="0">
                  <a:solidFill>
                    <a:srgbClr val="C00000"/>
                  </a:solidFill>
                  <a:latin typeface="Consolas"/>
                  <a:ea typeface="Consolas"/>
                  <a:cs typeface="Consolas"/>
                </a:rPr>
                <a:t>5</a:t>
              </a:r>
            </a:p>
          </p:txBody>
        </p:sp>
        <p:sp>
          <p:nvSpPr>
            <p:cNvPr id="13" name="TextBox 13"/>
            <p:cNvSpPr/>
            <p:nvPr/>
          </p:nvSpPr>
          <p:spPr>
            <a:xfrm>
              <a:off x="3648742" y="36518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7</a:t>
              </a:r>
            </a:p>
          </p:txBody>
        </p:sp>
        <p:sp>
          <p:nvSpPr>
            <p:cNvPr id="14" name="TextBox 14"/>
            <p:cNvSpPr/>
            <p:nvPr/>
          </p:nvSpPr>
          <p:spPr>
            <a:xfrm>
              <a:off x="1743742" y="4604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4</a:t>
              </a:r>
            </a:p>
          </p:txBody>
        </p:sp>
        <p:sp>
          <p:nvSpPr>
            <p:cNvPr id="15" name="TextBox 15"/>
            <p:cNvSpPr/>
            <p:nvPr/>
          </p:nvSpPr>
          <p:spPr>
            <a:xfrm>
              <a:off x="2696242" y="4604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9</a:t>
              </a:r>
            </a:p>
          </p:txBody>
        </p:sp>
        <p:sp>
          <p:nvSpPr>
            <p:cNvPr id="16" name="TextBox 16"/>
            <p:cNvSpPr/>
            <p:nvPr/>
          </p:nvSpPr>
          <p:spPr>
            <a:xfrm>
              <a:off x="3648742" y="4604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2</a:t>
              </a:r>
            </a:p>
          </p:txBody>
        </p:sp>
      </p:grpSp>
      <p:grpSp>
        <p:nvGrpSpPr>
          <p:cNvPr id="24" name="Group 24"/>
          <p:cNvGrpSpPr/>
          <p:nvPr/>
        </p:nvGrpSpPr>
        <p:grpSpPr>
          <a:xfrm>
            <a:off x="5228844" y="2332672"/>
            <a:ext cx="3721227" cy="3229357"/>
            <a:chOff x="5228844" y="2332672"/>
            <a:chExt cx="3721227" cy="3229357"/>
          </a:xfrm>
        </p:grpSpPr>
        <p:sp>
          <p:nvSpPr>
            <p:cNvPr id="18" name="TextBox 18"/>
            <p:cNvSpPr/>
            <p:nvPr/>
          </p:nvSpPr>
          <p:spPr>
            <a:xfrm>
              <a:off x="5228844" y="2332672"/>
              <a:ext cx="372122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1到9，每个数字恰好出现一次。</a:t>
              </a:r>
            </a:p>
          </p:txBody>
        </p:sp>
        <mc:AlternateContent>
          <mc:Choice Requires="a14">
            <p:sp>
              <p:nvSpPr>
                <p:cNvPr id="19" name="TextBox 19"/>
                <p:cNvSpPr txBox="1"/>
                <p:nvPr/>
              </p:nvSpPr>
              <p:spPr>
                <a:xfrm>
                  <a:off x="5228844" y="2932748"/>
                  <a:ext cx="1699870" cy="381381"/>
                </a:xfrm>
                <a:prstGeom prst="rect">
                  <a:avLst/>
                </a:prstGeom>
                <a:noFill/>
                <a:ln>
                  <a:noFill/>
                </a:ln>
              </p:spPr>
              <p:txBody>
                <a:bodyPr wrap="none" lIns="0" tIns="0" rIns="0" bIns="0" anchor="t" anchorCtr="0">
                  <a:spAutoFit/>
                </a:bodyPr>
                <a:lstStyle/>
                <a:p>
                  <a:pPr algn="l"/>
                  <a:r>
                    <a:rPr lang="zh-CN" sz="1950" dirty="0">
                      <a:solidFill>
                        <a:schemeClr val="dk1"/>
                      </a:solidFill>
                      <a:latin typeface="Consolas"/>
                      <a:ea typeface="Microsoft YaHei"/>
                      <a:cs typeface="+mn-cs"/>
                    </a:rPr>
                    <a:t>行：</a:t>
                  </a:r>
                  <a14:m>
                    <m:oMath>
                      <m:r>
                        <a:rPr lang="zh-CN" sz="1950" dirty="0">
                          <a:solidFill>
                            <a:schemeClr val="dk1"/>
                          </a:solidFill>
                          <a:latin typeface="Cambria Math"/>
                          <a:ea typeface="Cambria Math"/>
                          <a:cs typeface="Cambria Math"/>
                        </a:rPr>
                        <m:t>8</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1</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6</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15</m:t>
                      </m:r>
                    </m:oMath>
                  </a14:m>
                </a:p>
              </p:txBody>
            </p:sp>
          </mc:Choice>
        </mc:AlternateContent>
        <mc:AlternateContent>
          <mc:Choice Requires="a14">
            <p:sp>
              <p:nvSpPr>
                <p:cNvPr id="20" name="TextBox 20"/>
                <p:cNvSpPr txBox="1"/>
                <p:nvPr/>
              </p:nvSpPr>
              <p:spPr>
                <a:xfrm>
                  <a:off x="5228844" y="3494722"/>
                  <a:ext cx="1699870" cy="381381"/>
                </a:xfrm>
                <a:prstGeom prst="rect">
                  <a:avLst/>
                </a:prstGeom>
                <a:noFill/>
                <a:ln>
                  <a:noFill/>
                </a:ln>
              </p:spPr>
              <p:txBody>
                <a:bodyPr wrap="none" lIns="0" tIns="0" rIns="0" bIns="0" anchor="t" anchorCtr="0">
                  <a:spAutoFit/>
                </a:bodyPr>
                <a:lstStyle/>
                <a:p>
                  <a:pPr algn="l"/>
                  <a:r>
                    <a:rPr lang="zh-CN" sz="1950" dirty="0">
                      <a:solidFill>
                        <a:schemeClr val="dk1"/>
                      </a:solidFill>
                      <a:latin typeface="Consolas"/>
                      <a:ea typeface="Microsoft YaHei"/>
                      <a:cs typeface="+mn-cs"/>
                    </a:rPr>
                    <a:t>列：</a:t>
                  </a:r>
                  <a14:m>
                    <m:oMath>
                      <m:r>
                        <a:rPr lang="zh-CN" sz="1950" dirty="0">
                          <a:solidFill>
                            <a:schemeClr val="dk1"/>
                          </a:solidFill>
                          <a:latin typeface="Cambria Math"/>
                          <a:ea typeface="Cambria Math"/>
                          <a:cs typeface="Cambria Math"/>
                        </a:rPr>
                        <m:t>8</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3</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4</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15</m:t>
                      </m:r>
                    </m:oMath>
                  </a14:m>
                </a:p>
              </p:txBody>
            </p:sp>
          </mc:Choice>
        </mc:AlternateContent>
        <mc:AlternateContent>
          <mc:Choice Requires="a14">
            <p:sp>
              <p:nvSpPr>
                <p:cNvPr id="21" name="TextBox 21"/>
                <p:cNvSpPr txBox="1"/>
                <p:nvPr/>
              </p:nvSpPr>
              <p:spPr>
                <a:xfrm>
                  <a:off x="5228844" y="4056698"/>
                  <a:ext cx="2224888" cy="381381"/>
                </a:xfrm>
                <a:prstGeom prst="rect">
                  <a:avLst/>
                </a:prstGeom>
                <a:noFill/>
                <a:ln>
                  <a:noFill/>
                </a:ln>
              </p:spPr>
              <p:txBody>
                <a:bodyPr wrap="none" lIns="0" tIns="0" rIns="0" bIns="0" anchor="t" anchorCtr="0">
                  <a:spAutoFit/>
                </a:bodyPr>
                <a:lstStyle/>
                <a:p>
                  <a:pPr algn="l"/>
                  <a:r>
                    <a:rPr lang="zh-CN" sz="1950" dirty="0">
                      <a:solidFill>
                        <a:schemeClr val="dk1"/>
                      </a:solidFill>
                      <a:latin typeface="Consolas"/>
                      <a:ea typeface="Microsoft YaHei"/>
                      <a:cs typeface="+mn-cs"/>
                    </a:rPr>
                    <a:t>对角线：</a:t>
                  </a:r>
                  <a14:m>
                    <m:oMath>
                      <m:r>
                        <a:rPr lang="zh-CN" sz="1950" dirty="0">
                          <a:solidFill>
                            <a:schemeClr val="dk1"/>
                          </a:solidFill>
                          <a:latin typeface="Cambria Math"/>
                          <a:ea typeface="Cambria Math"/>
                          <a:cs typeface="Cambria Math"/>
                        </a:rPr>
                        <m:t>8</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5</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2</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15</m:t>
                      </m:r>
                    </m:oMath>
                  </a14:m>
                </a:p>
              </p:txBody>
            </p:sp>
          </mc:Choice>
        </mc:AlternateContent>
        <mc:AlternateContent>
          <mc:Choice Requires="a14">
            <p:sp>
              <p:nvSpPr>
                <p:cNvPr id="22" name="TextBox 22"/>
                <p:cNvSpPr txBox="1"/>
                <p:nvPr/>
              </p:nvSpPr>
              <p:spPr>
                <a:xfrm>
                  <a:off x="5228844" y="4618672"/>
                  <a:ext cx="2224888" cy="381381"/>
                </a:xfrm>
                <a:prstGeom prst="rect">
                  <a:avLst/>
                </a:prstGeom>
                <a:noFill/>
                <a:ln>
                  <a:noFill/>
                </a:ln>
              </p:spPr>
              <p:txBody>
                <a:bodyPr wrap="none" lIns="0" tIns="0" rIns="0" bIns="0" anchor="t" anchorCtr="0">
                  <a:spAutoFit/>
                </a:bodyPr>
                <a:lstStyle/>
                <a:p>
                  <a:pPr algn="l"/>
                  <a:r>
                    <a:rPr lang="zh-CN" sz="1950" dirty="0">
                      <a:solidFill>
                        <a:schemeClr val="dk1"/>
                      </a:solidFill>
                      <a:latin typeface="Consolas"/>
                      <a:ea typeface="Microsoft YaHei"/>
                      <a:cs typeface="+mn-cs"/>
                    </a:rPr>
                    <a:t>另一条：</a:t>
                  </a:r>
                  <a14:m>
                    <m:oMath>
                      <m:r>
                        <a:rPr lang="zh-CN" sz="1950" dirty="0">
                          <a:solidFill>
                            <a:schemeClr val="dk1"/>
                          </a:solidFill>
                          <a:latin typeface="Cambria Math"/>
                          <a:ea typeface="Cambria Math"/>
                          <a:cs typeface="Cambria Math"/>
                        </a:rPr>
                        <m:t>6</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5</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4</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15</m:t>
                      </m:r>
                    </m:oMath>
                  </a14:m>
                </a:p>
              </p:txBody>
            </p:sp>
          </mc:Choice>
        </mc:AlternateContent>
        <p:sp>
          <p:nvSpPr>
            <p:cNvPr id="23" name="TextBox 23"/>
            <p:cNvSpPr/>
            <p:nvPr/>
          </p:nvSpPr>
          <p:spPr>
            <a:xfrm>
              <a:off x="5228844" y="5180648"/>
              <a:ext cx="345871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其他各行、各列也都等于15。</a:t>
              </a:r>
            </a:p>
          </p:txBody>
        </p:sp>
      </p:grpSp>
      <p:grpSp>
        <p:nvGrpSpPr>
          <p:cNvPr id="26" name="Group 26"/>
          <p:cNvGrpSpPr/>
          <p:nvPr/>
        </p:nvGrpSpPr>
        <p:grpSpPr>
          <a:xfrm>
            <a:off x="828294" y="5892546"/>
            <a:ext cx="10458831" cy="381381"/>
            <a:chOff x="828294" y="5892546"/>
            <a:chExt cx="10458831" cy="381381"/>
          </a:xfrm>
        </p:grpSpPr>
        <p:sp>
          <p:nvSpPr>
            <p:cNvPr id="25" name="TextBox 25"/>
            <p:cNvSpPr/>
            <p:nvPr/>
          </p:nvSpPr>
          <p:spPr>
            <a:xfrm>
              <a:off x="828294" y="5892546"/>
              <a:ext cx="10458831"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每行、每列都同和，怎样填出来？题目给了固定规则，我们照着走一遍。</a:t>
              </a:r>
            </a:p>
          </p:txBody>
        </p:sp>
      </p:grpSp>
      <p:sp>
        <p:nvSpPr>
          <p:cNvPr id="43" name="Line 4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4" name="Line 44"/>
          <p:cNvSpPr/>
          <p:nvPr/>
        </p:nvSpPr>
        <p:spPr>
          <a:xfrm>
            <a:off x="838200" y="567156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3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35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3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54761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神奇的幻方：题目给了填写规则</a:t>
            </a:r>
          </a:p>
        </p:txBody>
      </p:sp>
      <p:grpSp>
        <p:nvGrpSpPr>
          <p:cNvPr id="8" name="Group 8"/>
          <p:cNvGrpSpPr/>
          <p:nvPr/>
        </p:nvGrpSpPr>
        <p:grpSpPr>
          <a:xfrm>
            <a:off x="828294" y="2095481"/>
            <a:ext cx="6347270" cy="1218648"/>
            <a:chOff x="828294" y="2095481"/>
            <a:chExt cx="6347270" cy="1218648"/>
          </a:xfrm>
        </p:grpSpPr>
        <mc:AlternateContent>
          <mc:Choice Requires="a14">
            <p:sp>
              <p:nvSpPr>
                <p:cNvPr id="7" name="TextBox 7"/>
                <p:cNvSpPr txBox="1"/>
                <p:nvPr/>
              </p:nvSpPr>
              <p:spPr>
                <a:xfrm>
                  <a:off x="828294" y="2095481"/>
                  <a:ext cx="6347270" cy="1218648"/>
                </a:xfrm>
                <a:prstGeom prst="rect">
                  <a:avLst/>
                </a:prstGeom>
                <a:noFill/>
                <a:ln>
                  <a:noFill/>
                </a:ln>
              </p:spPr>
              <p:txBody>
                <a:bodyPr wrap="none" lIns="0" tIns="0" rIns="0" bIns="0" anchor="t" anchorCtr="0">
                  <a:spAutoFit/>
                </a:bodyPr>
                <a:lstStyle/>
                <a:p>
                  <a:pPr algn="l"/>
                  <a:r>
                    <a:rPr lang="zh-CN" sz="1950" dirty="0">
                      <a:solidFill>
                        <a:schemeClr val="dk1"/>
                      </a:solidFill>
                      <a:latin typeface="Consolas"/>
                      <a:ea typeface="Microsoft YaHei"/>
                      <a:cs typeface="+mn-cs"/>
                    </a:rPr>
                    <a:t>输入奇数n，1≤n≤39。在</a:t>
                  </a:r>
                  <a14:m>
                    <m:oMath>
                      <m:r>
                        <a:rPr lang="zh-CN" sz="1950" dirty="0">
                          <a:solidFill>
                            <a:schemeClr val="dk1"/>
                          </a:solidFill>
                          <a:latin typeface="Cambria Math"/>
                          <a:ea typeface="Cambria Math"/>
                          <a:cs typeface="Cambria Math"/>
                        </a:rPr>
                        <m:t>n</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n</m:t>
                      </m:r>
                    </m:oMath>
                  </a14:m>
                  <a:r>
                    <a:rPr lang="zh-CN" sz="1950" dirty="0">
                      <a:solidFill>
                        <a:schemeClr val="dk1"/>
                      </a:solidFill>
                      <a:latin typeface="Consolas"/>
                      <a:ea typeface="Microsoft YaHei"/>
                      <a:cs typeface="+mn-cs"/>
                    </a:rPr>
                    <a:t>的方格中填入1到</a:t>
                  </a:r>
                  <a14:m>
                    <m:oMath>
                      <m:sSup>
                        <m:e>
                          <m:r>
                            <a:rPr lang="zh-CN" sz="1950" dirty="0">
                              <a:solidFill>
                                <a:schemeClr val="dk1"/>
                              </a:solidFill>
                              <a:latin typeface="Cambria Math"/>
                              <a:ea typeface="Cambria Math"/>
                              <a:cs typeface="Cambria Math"/>
                            </a:rPr>
                            <m:t>n</m:t>
                          </m:r>
                        </m:e>
                        <m:sup>
                          <m:r>
                            <a:rPr lang="zh-CN" sz="1950" dirty="0">
                              <a:solidFill>
                                <a:schemeClr val="dk1"/>
                              </a:solidFill>
                              <a:latin typeface="Cambria Math"/>
                              <a:ea typeface="Cambria Math"/>
                              <a:cs typeface="Cambria Math"/>
                            </a:rPr>
                            <m:t>2</m:t>
                          </m:r>
                        </m:sup>
                      </m:sSup>
                    </m:oMath>
                  </a14:m>
                  <a:r>
                    <a:rPr lang="zh-CN" sz="1950" dirty="0">
                      <a:solidFill>
                        <a:schemeClr val="dk1"/>
                      </a:solidFill>
                      <a:latin typeface="Consolas"/>
                      <a:ea typeface="Microsoft YaHei"/>
                      <a:cs typeface="+mn-cs"/>
                    </a:rPr>
                    <a:t>。</a:t>
                  </a:r>
                  <a:br/>
                  <a:r>
                    <a:rPr lang="zh-CN" sz="1950" dirty="0">
                      <a:solidFill>
                        <a:schemeClr val="dk1"/>
                      </a:solidFill>
                      <a:latin typeface="Consolas"/>
                      <a:ea typeface="Microsoft YaHei"/>
                      <a:cs typeface="+mn-cs"/>
                    </a:rPr>
                    <a:t>每个数只用一次，构成幻方；必须采用题目指定的填法。</a:t>
                  </a:r>
                  <a:br/>
                  <a:r>
                    <a:rPr lang="zh-CN" sz="1950" dirty="0">
                      <a:solidFill>
                        <a:schemeClr val="dk1"/>
                      </a:solidFill>
                      <a:latin typeface="Consolas"/>
                      <a:ea typeface="Microsoft YaHei"/>
                      <a:cs typeface="+mn-cs"/>
                    </a:rPr>
                    <a:t>1放在首行正中间。后面的数按四种情况移动，逐页来看。</a:t>
                  </a:r>
                </a:p>
              </p:txBody>
            </p:sp>
          </mc:Choice>
        </mc:AlternateContent>
      </p:grpSp>
      <p:grpSp>
        <p:nvGrpSpPr>
          <p:cNvPr id="13" name="Group 13"/>
          <p:cNvGrpSpPr/>
          <p:nvPr/>
        </p:nvGrpSpPr>
        <p:grpSpPr>
          <a:xfrm>
            <a:off x="828294" y="3761422"/>
            <a:ext cx="3196209" cy="1819657"/>
            <a:chOff x="828294" y="3761422"/>
            <a:chExt cx="3196209" cy="1819657"/>
          </a:xfrm>
        </p:grpSpPr>
        <p:sp>
          <p:nvSpPr>
            <p:cNvPr id="9" name="TextBox 9"/>
            <p:cNvSpPr/>
            <p:nvPr/>
          </p:nvSpPr>
          <p:spPr>
            <a:xfrm>
              <a:off x="828294" y="3761422"/>
              <a:ext cx="226428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输入：一个整数n。</a:t>
              </a:r>
            </a:p>
          </p:txBody>
        </p:sp>
        <p:sp>
          <p:nvSpPr>
            <p:cNvPr id="10" name="TextBox 10"/>
            <p:cNvSpPr/>
            <p:nvPr/>
          </p:nvSpPr>
          <p:spPr>
            <a:xfrm>
              <a:off x="828294" y="4180522"/>
              <a:ext cx="319620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输出：n行，每行n个整数。</a:t>
              </a:r>
            </a:p>
          </p:txBody>
        </p:sp>
        <p:sp>
          <p:nvSpPr>
            <p:cNvPr id="11" name="TextBox 11"/>
            <p:cNvSpPr/>
            <p:nvPr/>
          </p:nvSpPr>
          <p:spPr>
            <a:xfrm>
              <a:off x="828294" y="4732972"/>
              <a:ext cx="200177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教学示例输入：3</a:t>
              </a:r>
            </a:p>
          </p:txBody>
        </p:sp>
        <p:sp>
          <p:nvSpPr>
            <p:cNvPr id="12" name="TextBox 12"/>
            <p:cNvSpPr/>
            <p:nvPr/>
          </p:nvSpPr>
          <p:spPr>
            <a:xfrm>
              <a:off x="828294" y="5199698"/>
              <a:ext cx="264490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数字之间用空格隔开。</a:t>
              </a:r>
            </a:p>
          </p:txBody>
        </p:sp>
      </p:grpSp>
      <p:grpSp>
        <p:nvGrpSpPr>
          <p:cNvPr id="16" name="Group 16"/>
          <p:cNvGrpSpPr/>
          <p:nvPr/>
        </p:nvGrpSpPr>
        <p:grpSpPr>
          <a:xfrm>
            <a:off x="6939534" y="3761422"/>
            <a:ext cx="1073658" cy="1847279"/>
            <a:chOff x="6939534" y="3761422"/>
            <a:chExt cx="1073658" cy="1847279"/>
          </a:xfrm>
        </p:grpSpPr>
        <p:sp>
          <p:nvSpPr>
            <p:cNvPr id="14" name="TextBox 14"/>
            <p:cNvSpPr/>
            <p:nvPr/>
          </p:nvSpPr>
          <p:spPr>
            <a:xfrm>
              <a:off x="6943344" y="376142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对应输出</a:t>
              </a:r>
            </a:p>
          </p:txBody>
        </p:sp>
        <p:sp>
          <p:nvSpPr>
            <p:cNvPr id="15" name="TextBox 15"/>
            <p:cNvSpPr/>
            <p:nvPr/>
          </p:nvSpPr>
          <p:spPr>
            <a:xfrm>
              <a:off x="6939534" y="4166235"/>
              <a:ext cx="1049357" cy="1442466"/>
            </a:xfrm>
            <a:prstGeom prst="rect">
              <a:avLst/>
            </a:prstGeom>
            <a:noFill/>
            <a:ln>
              <a:noFill/>
            </a:ln>
          </p:spPr>
          <p:txBody>
            <a:bodyPr wrap="none" lIns="0" tIns="0" rIns="0" bIns="0" anchor="t" anchorCtr="0">
              <a:noAutofit/>
            </a:bodyPr>
            <a:lstStyle/>
            <a:p>
              <a:pPr algn="l">
                <a:lnSpc>
                  <a:spcPts val="3240"/>
                </a:lnSpc>
              </a:pPr>
              <a:r>
                <a:rPr lang="en-US" sz="2700" dirty="0">
                  <a:solidFill>
                    <a:srgbClr val="243447"/>
                  </a:solidFill>
                  <a:latin typeface="Consolas"/>
                  <a:ea typeface="Consolas"/>
                  <a:cs typeface="Consolas"/>
                </a:rPr>
                <a:t>8 1 6</a:t>
              </a:r>
              <a:br/>
              <a:r>
                <a:rPr lang="en-US" sz="2700" dirty="0">
                  <a:solidFill>
                    <a:srgbClr val="243447"/>
                  </a:solidFill>
                  <a:latin typeface="Consolas"/>
                  <a:ea typeface="Consolas"/>
                  <a:cs typeface="Consolas"/>
                </a:rPr>
                <a:t>3 5 7</a:t>
              </a:r>
              <a:br/>
              <a:r>
                <a:rPr lang="en-US" sz="2700" dirty="0">
                  <a:solidFill>
                    <a:srgbClr val="243447"/>
                  </a:solidFill>
                  <a:latin typeface="Consolas"/>
                  <a:ea typeface="Consolas"/>
                  <a:cs typeface="Consolas"/>
                </a:rPr>
                <a:t>4 9 2</a:t>
              </a:r>
            </a:p>
          </p:txBody>
        </p:sp>
      </p:grpSp>
      <p:grpSp>
        <p:nvGrpSpPr>
          <p:cNvPr id="18" name="Group 18"/>
          <p:cNvGrpSpPr/>
          <p:nvPr/>
        </p:nvGrpSpPr>
        <p:grpSpPr>
          <a:xfrm>
            <a:off x="829056" y="5958840"/>
            <a:ext cx="7049607" cy="352044"/>
            <a:chOff x="829056" y="5958840"/>
            <a:chExt cx="7049607" cy="352044"/>
          </a:xfrm>
        </p:grpSpPr>
        <p:sp>
          <p:nvSpPr>
            <p:cNvPr id="17" name="TextBox 17"/>
            <p:cNvSpPr/>
            <p:nvPr/>
          </p:nvSpPr>
          <p:spPr>
            <a:xfrm>
              <a:off x="829056" y="5958840"/>
              <a:ext cx="7049607"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教材例5-9 · 洛谷P2615。“同和”只是目标，填写规则不能省。</a:t>
              </a:r>
            </a:p>
          </p:txBody>
        </p:sp>
      </p:grpSp>
      <p:sp>
        <p:nvSpPr>
          <p:cNvPr id="25" name="Line 2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6" name="Line 26"/>
          <p:cNvSpPr/>
          <p:nvPr/>
        </p:nvSpPr>
        <p:spPr>
          <a:xfrm>
            <a:off x="838200" y="3359372"/>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7" name="Line 27"/>
          <p:cNvSpPr/>
          <p:nvPr/>
        </p:nvSpPr>
        <p:spPr>
          <a:xfrm>
            <a:off x="838200" y="5713095"/>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516880" cy="1062799"/>
            <a:chOff x="826008" y="814388"/>
            <a:chExt cx="5516880" cy="1062799"/>
          </a:xfrm>
        </p:grpSpPr>
        <p:sp>
          <p:nvSpPr>
            <p:cNvPr id="2" name="TextBox 2"/>
            <p:cNvSpPr txBox="1"/>
            <p:nvPr/>
          </p:nvSpPr>
          <p:spPr>
            <a:xfrm>
              <a:off x="1017270" y="814388"/>
              <a:ext cx="305181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神奇的幻方：读懂规则</a:t>
              </a:r>
            </a:p>
          </p:txBody>
        </p:sp>
        <p:sp>
          <p:nvSpPr>
            <p:cNvPr id="3" name="TextBox 3"/>
            <p:cNvSpPr txBox="1"/>
            <p:nvPr/>
          </p:nvSpPr>
          <p:spPr>
            <a:xfrm>
              <a:off x="826008" y="1407795"/>
              <a:ext cx="5516880"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越过上边或右边时，题目规定怎样填？</a:t>
              </a:r>
            </a:p>
          </p:txBody>
        </p:sp>
      </p:grpSp>
      <p:grpSp>
        <p:nvGrpSpPr>
          <p:cNvPr id="6" name="Group 6"/>
          <p:cNvGrpSpPr/>
          <p:nvPr/>
        </p:nvGrpSpPr>
        <p:grpSpPr>
          <a:xfrm>
            <a:off x="990219" y="2056448"/>
            <a:ext cx="8178141" cy="752856"/>
            <a:chOff x="990219" y="2056448"/>
            <a:chExt cx="8178141" cy="752856"/>
          </a:xfrm>
        </p:grpSpPr>
        <p:sp>
          <p:nvSpPr>
            <p:cNvPr id="5" name="TextBox 5"/>
            <p:cNvSpPr/>
            <p:nvPr/>
          </p:nvSpPr>
          <p:spPr>
            <a:xfrm>
              <a:off x="990219" y="2056448"/>
              <a:ext cx="8178141"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1放在第一行正中间。之后依次填写2、3、4……，直到所有格子填满。</a:t>
              </a:r>
              <a:br/>
              <a:r>
                <a:rPr lang="zh-CN" sz="1950" dirty="0">
                  <a:solidFill>
                    <a:srgbClr val="243447"/>
                  </a:solidFill>
                  <a:latin typeface="Consolas"/>
                  <a:ea typeface="Microsoft YaHei"/>
                  <a:cs typeface="Consolas"/>
                </a:rPr>
                <a:t>每次都看“刚填完的那个数”在哪里，再决定下一个数的位置。</a:t>
              </a:r>
            </a:p>
          </p:txBody>
        </p:sp>
      </p:grpSp>
      <p:grpSp>
        <p:nvGrpSpPr>
          <p:cNvPr id="22" name="Group 22"/>
          <p:cNvGrpSpPr/>
          <p:nvPr/>
        </p:nvGrpSpPr>
        <p:grpSpPr>
          <a:xfrm>
            <a:off x="1038225" y="2969419"/>
            <a:ext cx="4358878" cy="2686049"/>
            <a:chOff x="1038225" y="2969419"/>
            <a:chExt cx="4358878" cy="2686049"/>
          </a:xfrm>
        </p:grpSpPr>
        <p:sp>
          <p:nvSpPr>
            <p:cNvPr id="7" name="TextBox 7"/>
            <p:cNvSpPr/>
            <p:nvPr/>
          </p:nvSpPr>
          <p:spPr>
            <a:xfrm>
              <a:off x="1038225" y="2969419"/>
              <a:ext cx="4358878" cy="1071562"/>
            </a:xfrm>
            <a:prstGeom prst="rect">
              <a:avLst/>
            </a:prstGeom>
            <a:noFill/>
            <a:ln>
              <a:noFill/>
            </a:ln>
          </p:spPr>
          <p:txBody>
            <a:bodyPr wrap="none" lIns="0" tIns="5" rIns="0" bIns="0" anchor="t" anchorCtr="0">
              <a:noAutofit/>
            </a:bodyPr>
            <a:lstStyle/>
            <a:p>
              <a:pPr algn="l">
                <a:lnSpc>
                  <a:spcPts val="2256"/>
                </a:lnSpc>
              </a:pPr>
              <a:r>
                <a:rPr lang="zh-CN" sz="1880" dirty="0">
                  <a:solidFill>
                    <a:srgbClr val="243447"/>
                  </a:solidFill>
                  <a:latin typeface="Consolas"/>
                  <a:ea typeface="Microsoft YaHei"/>
                  <a:cs typeface="Consolas"/>
                </a:rPr>
                <a:t>规则一：在第一行，但不在最后一列。</a:t>
              </a:r>
              <a:br/>
              <a:r>
                <a:rPr lang="zh-CN" sz="1880" dirty="0">
                  <a:solidFill>
                    <a:srgbClr val="243447"/>
                  </a:solidFill>
                  <a:latin typeface="Consolas"/>
                  <a:ea typeface="Microsoft YaHei"/>
                  <a:cs typeface="Consolas"/>
                </a:rPr>
                <a:t>下一个数填到最后一行，</a:t>
              </a:r>
              <a:br/>
              <a:r>
                <a:rPr lang="zh-CN" sz="1880" dirty="0">
                  <a:solidFill>
                    <a:srgbClr val="243447"/>
                  </a:solidFill>
                  <a:latin typeface="Consolas"/>
                  <a:ea typeface="Microsoft YaHei"/>
                  <a:cs typeface="Consolas"/>
                </a:rPr>
                <a:t>列的位置向右移一列。</a:t>
              </a:r>
            </a:p>
          </p:txBody>
        </p:sp>
        <p:sp>
          <p:nvSpPr>
            <p:cNvPr id="8" name="TextBox 8"/>
            <p:cNvSpPr/>
            <p:nvPr/>
          </p:nvSpPr>
          <p:spPr>
            <a:xfrm>
              <a:off x="1705356" y="4072890"/>
              <a:ext cx="1896237"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n=3：在1之后填2</a:t>
              </a:r>
            </a:p>
          </p:txBody>
        </p:sp>
        <p:sp>
          <p:nvSpPr>
            <p:cNvPr id="9" name="Rectangle 9"/>
            <p:cNvSpPr/>
            <p:nvPr/>
          </p:nvSpPr>
          <p:spPr>
            <a:xfrm>
              <a:off x="2000250" y="4457700"/>
              <a:ext cx="714375" cy="381000"/>
            </a:xfrm>
            <a:prstGeom prst="rect">
              <a:avLst/>
            </a:prstGeom>
            <a:solidFill>
              <a:srgbClr val="FFFFFF"/>
            </a:solidFill>
            <a:ln w="11430">
              <a:solidFill>
                <a:srgbClr val="244D87"/>
              </a:solidFill>
            </a:ln>
          </p:spPr>
        </p:sp>
        <p:grpSp>
          <p:nvGrpSpPr>
            <p:cNvPr id="12" name="Group 12"/>
            <p:cNvGrpSpPr/>
            <p:nvPr/>
          </p:nvGrpSpPr>
          <p:grpSpPr>
            <a:xfrm>
              <a:off x="2714625" y="4457700"/>
              <a:ext cx="714375" cy="435768"/>
              <a:chOff x="2714625" y="4457700"/>
              <a:chExt cx="714375" cy="435768"/>
            </a:xfrm>
          </p:grpSpPr>
          <p:sp>
            <p:nvSpPr>
              <p:cNvPr id="10" name="Rectangle 10"/>
              <p:cNvSpPr/>
              <p:nvPr/>
            </p:nvSpPr>
            <p:spPr>
              <a:xfrm>
                <a:off x="2714625" y="4457700"/>
                <a:ext cx="714375" cy="381000"/>
              </a:xfrm>
              <a:prstGeom prst="rect">
                <a:avLst/>
              </a:prstGeom>
              <a:solidFill>
                <a:srgbClr val="FFFFFF"/>
              </a:solidFill>
              <a:ln w="11430">
                <a:solidFill>
                  <a:srgbClr val="244D87"/>
                </a:solidFill>
              </a:ln>
            </p:spPr>
          </p:sp>
          <p:sp>
            <p:nvSpPr>
              <p:cNvPr id="11" name="TextBox 11"/>
              <p:cNvSpPr/>
              <p:nvPr/>
            </p:nvSpPr>
            <p:spPr>
              <a:xfrm>
                <a:off x="2992660" y="4526756"/>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1</a:t>
                </a:r>
              </a:p>
            </p:txBody>
          </p:sp>
        </p:grpSp>
        <p:sp>
          <p:nvSpPr>
            <p:cNvPr id="13" name="Rectangle 13"/>
            <p:cNvSpPr/>
            <p:nvPr/>
          </p:nvSpPr>
          <p:spPr>
            <a:xfrm>
              <a:off x="3429000" y="4457700"/>
              <a:ext cx="714375" cy="381000"/>
            </a:xfrm>
            <a:prstGeom prst="rect">
              <a:avLst/>
            </a:prstGeom>
            <a:solidFill>
              <a:srgbClr val="FFFFFF"/>
            </a:solidFill>
            <a:ln w="11430">
              <a:solidFill>
                <a:srgbClr val="244D87"/>
              </a:solidFill>
            </a:ln>
          </p:spPr>
        </p:sp>
        <p:sp>
          <p:nvSpPr>
            <p:cNvPr id="14" name="Rectangle 14"/>
            <p:cNvSpPr/>
            <p:nvPr/>
          </p:nvSpPr>
          <p:spPr>
            <a:xfrm>
              <a:off x="2000250" y="4838700"/>
              <a:ext cx="714375" cy="381000"/>
            </a:xfrm>
            <a:prstGeom prst="rect">
              <a:avLst/>
            </a:prstGeom>
            <a:solidFill>
              <a:srgbClr val="FFFFFF"/>
            </a:solidFill>
            <a:ln w="11430">
              <a:solidFill>
                <a:srgbClr val="244D87"/>
              </a:solidFill>
            </a:ln>
          </p:spPr>
        </p:sp>
        <p:sp>
          <p:nvSpPr>
            <p:cNvPr id="15" name="Rectangle 15"/>
            <p:cNvSpPr/>
            <p:nvPr/>
          </p:nvSpPr>
          <p:spPr>
            <a:xfrm>
              <a:off x="2714625" y="4838700"/>
              <a:ext cx="714375" cy="381000"/>
            </a:xfrm>
            <a:prstGeom prst="rect">
              <a:avLst/>
            </a:prstGeom>
            <a:solidFill>
              <a:srgbClr val="FFFFFF"/>
            </a:solidFill>
            <a:ln w="11430">
              <a:solidFill>
                <a:srgbClr val="244D87"/>
              </a:solidFill>
            </a:ln>
          </p:spPr>
        </p:sp>
        <p:sp>
          <p:nvSpPr>
            <p:cNvPr id="16" name="Rectangle 16"/>
            <p:cNvSpPr/>
            <p:nvPr/>
          </p:nvSpPr>
          <p:spPr>
            <a:xfrm>
              <a:off x="3429000" y="4838700"/>
              <a:ext cx="714375" cy="381000"/>
            </a:xfrm>
            <a:prstGeom prst="rect">
              <a:avLst/>
            </a:prstGeom>
            <a:solidFill>
              <a:srgbClr val="FFFFFF"/>
            </a:solidFill>
            <a:ln w="11430">
              <a:solidFill>
                <a:srgbClr val="244D87"/>
              </a:solidFill>
            </a:ln>
          </p:spPr>
        </p:sp>
        <p:sp>
          <p:nvSpPr>
            <p:cNvPr id="17" name="Rectangle 17"/>
            <p:cNvSpPr/>
            <p:nvPr/>
          </p:nvSpPr>
          <p:spPr>
            <a:xfrm>
              <a:off x="2000250" y="5219700"/>
              <a:ext cx="714375" cy="381000"/>
            </a:xfrm>
            <a:prstGeom prst="rect">
              <a:avLst/>
            </a:prstGeom>
            <a:solidFill>
              <a:srgbClr val="FFFFFF"/>
            </a:solidFill>
            <a:ln w="11430">
              <a:solidFill>
                <a:srgbClr val="244D87"/>
              </a:solidFill>
            </a:ln>
          </p:spPr>
        </p:sp>
        <p:sp>
          <p:nvSpPr>
            <p:cNvPr id="18" name="Rectangle 18"/>
            <p:cNvSpPr/>
            <p:nvPr/>
          </p:nvSpPr>
          <p:spPr>
            <a:xfrm>
              <a:off x="2714625" y="5219700"/>
              <a:ext cx="714375" cy="381000"/>
            </a:xfrm>
            <a:prstGeom prst="rect">
              <a:avLst/>
            </a:prstGeom>
            <a:solidFill>
              <a:srgbClr val="FFFFFF"/>
            </a:solidFill>
            <a:ln w="11430">
              <a:solidFill>
                <a:srgbClr val="244D87"/>
              </a:solidFill>
            </a:ln>
          </p:spPr>
        </p:sp>
        <p:grpSp>
          <p:nvGrpSpPr>
            <p:cNvPr id="21" name="Group 21"/>
            <p:cNvGrpSpPr/>
            <p:nvPr/>
          </p:nvGrpSpPr>
          <p:grpSpPr>
            <a:xfrm>
              <a:off x="3429000" y="5219700"/>
              <a:ext cx="714375" cy="435768"/>
              <a:chOff x="3429000" y="5219700"/>
              <a:chExt cx="714375" cy="435768"/>
            </a:xfrm>
          </p:grpSpPr>
          <p:sp>
            <p:nvSpPr>
              <p:cNvPr id="19" name="Rectangle 19"/>
              <p:cNvSpPr/>
              <p:nvPr/>
            </p:nvSpPr>
            <p:spPr>
              <a:xfrm>
                <a:off x="3429000" y="5219700"/>
                <a:ext cx="714375" cy="381000"/>
              </a:xfrm>
              <a:prstGeom prst="rect">
                <a:avLst/>
              </a:prstGeom>
              <a:solidFill>
                <a:srgbClr val="FFF2CC"/>
              </a:solidFill>
              <a:ln w="11430">
                <a:solidFill>
                  <a:srgbClr val="244D87"/>
                </a:solidFill>
              </a:ln>
            </p:spPr>
          </p:sp>
          <p:sp>
            <p:nvSpPr>
              <p:cNvPr id="20" name="TextBox 20"/>
              <p:cNvSpPr/>
              <p:nvPr/>
            </p:nvSpPr>
            <p:spPr>
              <a:xfrm>
                <a:off x="3707035" y="5288756"/>
                <a:ext cx="158210" cy="366712"/>
              </a:xfrm>
              <a:prstGeom prst="rect">
                <a:avLst/>
              </a:prstGeom>
              <a:noFill/>
              <a:ln>
                <a:noFill/>
              </a:ln>
            </p:spPr>
            <p:txBody>
              <a:bodyPr wrap="none" lIns="95" tIns="5" rIns="0" bIns="0" anchor="t" anchorCtr="0">
                <a:noAutofit/>
              </a:bodyPr>
              <a:lstStyle/>
              <a:p>
                <a:pPr algn="ctr"/>
                <a:r>
                  <a:rPr lang="en-US" sz="1880" b="1" dirty="0">
                    <a:solidFill>
                      <a:srgbClr val="C00000"/>
                    </a:solidFill>
                    <a:latin typeface="Consolas"/>
                    <a:ea typeface="Consolas"/>
                    <a:cs typeface="Consolas"/>
                  </a:rPr>
                  <a:t>2</a:t>
                </a:r>
              </a:p>
            </p:txBody>
          </p:sp>
        </p:grpSp>
      </p:grpSp>
      <p:grpSp>
        <p:nvGrpSpPr>
          <p:cNvPr id="40" name="Group 40"/>
          <p:cNvGrpSpPr/>
          <p:nvPr/>
        </p:nvGrpSpPr>
        <p:grpSpPr>
          <a:xfrm>
            <a:off x="6467475" y="2969419"/>
            <a:ext cx="4358878" cy="2686049"/>
            <a:chOff x="6467475" y="2969419"/>
            <a:chExt cx="4358878" cy="2686049"/>
          </a:xfrm>
        </p:grpSpPr>
        <p:sp>
          <p:nvSpPr>
            <p:cNvPr id="23" name="TextBox 23"/>
            <p:cNvSpPr/>
            <p:nvPr/>
          </p:nvSpPr>
          <p:spPr>
            <a:xfrm>
              <a:off x="6467475" y="2969419"/>
              <a:ext cx="4358878" cy="1071562"/>
            </a:xfrm>
            <a:prstGeom prst="rect">
              <a:avLst/>
            </a:prstGeom>
            <a:noFill/>
            <a:ln>
              <a:noFill/>
            </a:ln>
          </p:spPr>
          <p:txBody>
            <a:bodyPr wrap="none" lIns="0" tIns="5" rIns="0" bIns="0" anchor="t" anchorCtr="0">
              <a:noAutofit/>
            </a:bodyPr>
            <a:lstStyle/>
            <a:p>
              <a:pPr algn="l">
                <a:lnSpc>
                  <a:spcPts val="2256"/>
                </a:lnSpc>
              </a:pPr>
              <a:r>
                <a:rPr lang="zh-CN" sz="1880" dirty="0">
                  <a:solidFill>
                    <a:srgbClr val="243447"/>
                  </a:solidFill>
                  <a:latin typeface="Consolas"/>
                  <a:ea typeface="Microsoft YaHei"/>
                  <a:cs typeface="Consolas"/>
                </a:rPr>
                <a:t>规则二：在最后一列，但不在第一行。</a:t>
              </a:r>
              <a:br/>
              <a:r>
                <a:rPr lang="zh-CN" sz="1880" dirty="0">
                  <a:solidFill>
                    <a:srgbClr val="243447"/>
                  </a:solidFill>
                  <a:latin typeface="Consolas"/>
                  <a:ea typeface="Microsoft YaHei"/>
                  <a:cs typeface="Consolas"/>
                </a:rPr>
                <a:t>下一个数填到第一列，</a:t>
              </a:r>
              <a:br/>
              <a:r>
                <a:rPr lang="zh-CN" sz="1880" dirty="0">
                  <a:solidFill>
                    <a:srgbClr val="243447"/>
                  </a:solidFill>
                  <a:latin typeface="Consolas"/>
                  <a:ea typeface="Microsoft YaHei"/>
                  <a:cs typeface="Consolas"/>
                </a:rPr>
                <a:t>行的位置向上移一行。</a:t>
              </a:r>
            </a:p>
          </p:txBody>
        </p:sp>
        <p:sp>
          <p:nvSpPr>
            <p:cNvPr id="24" name="TextBox 24"/>
            <p:cNvSpPr/>
            <p:nvPr/>
          </p:nvSpPr>
          <p:spPr>
            <a:xfrm>
              <a:off x="7134606" y="4072890"/>
              <a:ext cx="1896237"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n=3：在2之后填3</a:t>
              </a:r>
            </a:p>
          </p:txBody>
        </p:sp>
        <p:sp>
          <p:nvSpPr>
            <p:cNvPr id="25" name="Rectangle 25"/>
            <p:cNvSpPr/>
            <p:nvPr/>
          </p:nvSpPr>
          <p:spPr>
            <a:xfrm>
              <a:off x="7429500" y="4457700"/>
              <a:ext cx="714375" cy="381000"/>
            </a:xfrm>
            <a:prstGeom prst="rect">
              <a:avLst/>
            </a:prstGeom>
            <a:solidFill>
              <a:srgbClr val="FFFFFF"/>
            </a:solidFill>
            <a:ln w="11430">
              <a:solidFill>
                <a:srgbClr val="244D87"/>
              </a:solidFill>
            </a:ln>
          </p:spPr>
        </p:sp>
        <p:grpSp>
          <p:nvGrpSpPr>
            <p:cNvPr id="28" name="Group 28"/>
            <p:cNvGrpSpPr/>
            <p:nvPr/>
          </p:nvGrpSpPr>
          <p:grpSpPr>
            <a:xfrm>
              <a:off x="8143875" y="4457700"/>
              <a:ext cx="714375" cy="435768"/>
              <a:chOff x="8143875" y="4457700"/>
              <a:chExt cx="714375" cy="435768"/>
            </a:xfrm>
          </p:grpSpPr>
          <p:sp>
            <p:nvSpPr>
              <p:cNvPr id="26" name="Rectangle 26"/>
              <p:cNvSpPr/>
              <p:nvPr/>
            </p:nvSpPr>
            <p:spPr>
              <a:xfrm>
                <a:off x="8143875" y="4457700"/>
                <a:ext cx="714375" cy="381000"/>
              </a:xfrm>
              <a:prstGeom prst="rect">
                <a:avLst/>
              </a:prstGeom>
              <a:solidFill>
                <a:srgbClr val="FFFFFF"/>
              </a:solidFill>
              <a:ln w="11430">
                <a:solidFill>
                  <a:srgbClr val="244D87"/>
                </a:solidFill>
              </a:ln>
            </p:spPr>
          </p:sp>
          <p:sp>
            <p:nvSpPr>
              <p:cNvPr id="27" name="TextBox 27"/>
              <p:cNvSpPr/>
              <p:nvPr/>
            </p:nvSpPr>
            <p:spPr>
              <a:xfrm>
                <a:off x="8421910" y="4526756"/>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1</a:t>
                </a:r>
              </a:p>
            </p:txBody>
          </p:sp>
        </p:grpSp>
        <p:sp>
          <p:nvSpPr>
            <p:cNvPr id="29" name="Rectangle 29"/>
            <p:cNvSpPr/>
            <p:nvPr/>
          </p:nvSpPr>
          <p:spPr>
            <a:xfrm>
              <a:off x="8858250" y="4457700"/>
              <a:ext cx="714375" cy="381000"/>
            </a:xfrm>
            <a:prstGeom prst="rect">
              <a:avLst/>
            </a:prstGeom>
            <a:solidFill>
              <a:srgbClr val="FFFFFF"/>
            </a:solidFill>
            <a:ln w="11430">
              <a:solidFill>
                <a:srgbClr val="244D87"/>
              </a:solidFill>
            </a:ln>
          </p:spPr>
        </p:sp>
        <p:grpSp>
          <p:nvGrpSpPr>
            <p:cNvPr id="32" name="Group 32"/>
            <p:cNvGrpSpPr/>
            <p:nvPr/>
          </p:nvGrpSpPr>
          <p:grpSpPr>
            <a:xfrm>
              <a:off x="7429500" y="4838700"/>
              <a:ext cx="714375" cy="435768"/>
              <a:chOff x="7429500" y="4838700"/>
              <a:chExt cx="714375" cy="435768"/>
            </a:xfrm>
          </p:grpSpPr>
          <p:sp>
            <p:nvSpPr>
              <p:cNvPr id="30" name="Rectangle 30"/>
              <p:cNvSpPr/>
              <p:nvPr/>
            </p:nvSpPr>
            <p:spPr>
              <a:xfrm>
                <a:off x="7429500" y="4838700"/>
                <a:ext cx="714375" cy="381000"/>
              </a:xfrm>
              <a:prstGeom prst="rect">
                <a:avLst/>
              </a:prstGeom>
              <a:solidFill>
                <a:srgbClr val="FFF2CC"/>
              </a:solidFill>
              <a:ln w="11430">
                <a:solidFill>
                  <a:srgbClr val="244D87"/>
                </a:solidFill>
              </a:ln>
            </p:spPr>
          </p:sp>
          <p:sp>
            <p:nvSpPr>
              <p:cNvPr id="31" name="TextBox 31"/>
              <p:cNvSpPr/>
              <p:nvPr/>
            </p:nvSpPr>
            <p:spPr>
              <a:xfrm>
                <a:off x="7707535" y="4907756"/>
                <a:ext cx="158210" cy="366712"/>
              </a:xfrm>
              <a:prstGeom prst="rect">
                <a:avLst/>
              </a:prstGeom>
              <a:noFill/>
              <a:ln>
                <a:noFill/>
              </a:ln>
            </p:spPr>
            <p:txBody>
              <a:bodyPr wrap="none" lIns="95" tIns="5" rIns="0" bIns="0" anchor="t" anchorCtr="0">
                <a:noAutofit/>
              </a:bodyPr>
              <a:lstStyle/>
              <a:p>
                <a:pPr algn="ctr"/>
                <a:r>
                  <a:rPr lang="en-US" sz="1880" b="1" dirty="0">
                    <a:solidFill>
                      <a:srgbClr val="C00000"/>
                    </a:solidFill>
                    <a:latin typeface="Consolas"/>
                    <a:ea typeface="Consolas"/>
                    <a:cs typeface="Consolas"/>
                  </a:rPr>
                  <a:t>3</a:t>
                </a:r>
              </a:p>
            </p:txBody>
          </p:sp>
        </p:grpSp>
        <p:sp>
          <p:nvSpPr>
            <p:cNvPr id="33" name="Rectangle 33"/>
            <p:cNvSpPr/>
            <p:nvPr/>
          </p:nvSpPr>
          <p:spPr>
            <a:xfrm>
              <a:off x="8143875" y="4838700"/>
              <a:ext cx="714375" cy="381000"/>
            </a:xfrm>
            <a:prstGeom prst="rect">
              <a:avLst/>
            </a:prstGeom>
            <a:solidFill>
              <a:srgbClr val="FFFFFF"/>
            </a:solidFill>
            <a:ln w="11430">
              <a:solidFill>
                <a:srgbClr val="244D87"/>
              </a:solidFill>
            </a:ln>
          </p:spPr>
        </p:sp>
        <p:sp>
          <p:nvSpPr>
            <p:cNvPr id="34" name="Rectangle 34"/>
            <p:cNvSpPr/>
            <p:nvPr/>
          </p:nvSpPr>
          <p:spPr>
            <a:xfrm>
              <a:off x="8858250" y="4838700"/>
              <a:ext cx="714375" cy="381000"/>
            </a:xfrm>
            <a:prstGeom prst="rect">
              <a:avLst/>
            </a:prstGeom>
            <a:solidFill>
              <a:srgbClr val="FFFFFF"/>
            </a:solidFill>
            <a:ln w="11430">
              <a:solidFill>
                <a:srgbClr val="244D87"/>
              </a:solidFill>
            </a:ln>
          </p:spPr>
        </p:sp>
        <p:sp>
          <p:nvSpPr>
            <p:cNvPr id="35" name="Rectangle 35"/>
            <p:cNvSpPr/>
            <p:nvPr/>
          </p:nvSpPr>
          <p:spPr>
            <a:xfrm>
              <a:off x="7429500" y="5219700"/>
              <a:ext cx="714375" cy="381000"/>
            </a:xfrm>
            <a:prstGeom prst="rect">
              <a:avLst/>
            </a:prstGeom>
            <a:solidFill>
              <a:srgbClr val="FFFFFF"/>
            </a:solidFill>
            <a:ln w="11430">
              <a:solidFill>
                <a:srgbClr val="244D87"/>
              </a:solidFill>
            </a:ln>
          </p:spPr>
        </p:sp>
        <p:sp>
          <p:nvSpPr>
            <p:cNvPr id="36" name="Rectangle 36"/>
            <p:cNvSpPr/>
            <p:nvPr/>
          </p:nvSpPr>
          <p:spPr>
            <a:xfrm>
              <a:off x="8143875" y="5219700"/>
              <a:ext cx="714375" cy="381000"/>
            </a:xfrm>
            <a:prstGeom prst="rect">
              <a:avLst/>
            </a:prstGeom>
            <a:solidFill>
              <a:srgbClr val="FFFFFF"/>
            </a:solidFill>
            <a:ln w="11430">
              <a:solidFill>
                <a:srgbClr val="244D87"/>
              </a:solidFill>
            </a:ln>
          </p:spPr>
        </p:sp>
        <p:grpSp>
          <p:nvGrpSpPr>
            <p:cNvPr id="39" name="Group 39"/>
            <p:cNvGrpSpPr/>
            <p:nvPr/>
          </p:nvGrpSpPr>
          <p:grpSpPr>
            <a:xfrm>
              <a:off x="8858250" y="5219700"/>
              <a:ext cx="714375" cy="435768"/>
              <a:chOff x="8858250" y="5219700"/>
              <a:chExt cx="714375" cy="435768"/>
            </a:xfrm>
          </p:grpSpPr>
          <p:sp>
            <p:nvSpPr>
              <p:cNvPr id="37" name="Rectangle 37"/>
              <p:cNvSpPr/>
              <p:nvPr/>
            </p:nvSpPr>
            <p:spPr>
              <a:xfrm>
                <a:off x="8858250" y="5219700"/>
                <a:ext cx="714375" cy="381000"/>
              </a:xfrm>
              <a:prstGeom prst="rect">
                <a:avLst/>
              </a:prstGeom>
              <a:solidFill>
                <a:srgbClr val="FFFFFF"/>
              </a:solidFill>
              <a:ln w="11430">
                <a:solidFill>
                  <a:srgbClr val="244D87"/>
                </a:solidFill>
              </a:ln>
            </p:spPr>
          </p:sp>
          <p:sp>
            <p:nvSpPr>
              <p:cNvPr id="38" name="TextBox 38"/>
              <p:cNvSpPr/>
              <p:nvPr/>
            </p:nvSpPr>
            <p:spPr>
              <a:xfrm>
                <a:off x="9136285" y="5288756"/>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2</a:t>
                </a:r>
              </a:p>
            </p:txBody>
          </p:sp>
        </p:grpSp>
      </p:grpSp>
      <p:grpSp>
        <p:nvGrpSpPr>
          <p:cNvPr id="42" name="Group 42"/>
          <p:cNvGrpSpPr/>
          <p:nvPr/>
        </p:nvGrpSpPr>
        <p:grpSpPr>
          <a:xfrm>
            <a:off x="990600" y="5865019"/>
            <a:ext cx="8670131" cy="366712"/>
            <a:chOff x="990600" y="5865019"/>
            <a:chExt cx="8670131" cy="366712"/>
          </a:xfrm>
        </p:grpSpPr>
        <p:sp>
          <p:nvSpPr>
            <p:cNvPr id="41" name="TextBox 41"/>
            <p:cNvSpPr/>
            <p:nvPr/>
          </p:nvSpPr>
          <p:spPr>
            <a:xfrm>
              <a:off x="990600" y="5865019"/>
              <a:ext cx="8670131"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这两条规则各带一个“但不在”。同时位于右上角的情况，需要另读下一条。</a:t>
              </a:r>
            </a:p>
          </p:txBody>
        </p:sp>
      </p:grpSp>
      <p:sp>
        <p:nvSpPr>
          <p:cNvPr id="71" name="Line 7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2" name="Line 72"/>
          <p:cNvSpPr/>
          <p:nvPr/>
        </p:nvSpPr>
        <p:spPr>
          <a:xfrm>
            <a:off x="838200" y="2795302"/>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73" name="Line 73"/>
          <p:cNvSpPr/>
          <p:nvPr/>
        </p:nvSpPr>
        <p:spPr>
          <a:xfrm>
            <a:off x="838200" y="393668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3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35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3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6163056" cy="1062799"/>
            <a:chOff x="826008" y="814388"/>
            <a:chExt cx="6163056" cy="1062799"/>
          </a:xfrm>
        </p:grpSpPr>
        <p:sp>
          <p:nvSpPr>
            <p:cNvPr id="2" name="TextBox 2"/>
            <p:cNvSpPr txBox="1"/>
            <p:nvPr/>
          </p:nvSpPr>
          <p:spPr>
            <a:xfrm>
              <a:off x="1017270" y="814388"/>
              <a:ext cx="305181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神奇的幻方：读懂规则</a:t>
              </a:r>
            </a:p>
          </p:txBody>
        </p:sp>
        <p:sp>
          <p:nvSpPr>
            <p:cNvPr id="3" name="TextBox 3"/>
            <p:cNvSpPr txBox="1"/>
            <p:nvPr/>
          </p:nvSpPr>
          <p:spPr>
            <a:xfrm>
              <a:off x="826008" y="1407795"/>
              <a:ext cx="6163056"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在右上角，或右上方已有数字时，怎样填？</a:t>
              </a:r>
            </a:p>
          </p:txBody>
        </p:sp>
      </p:grpSp>
      <p:grpSp>
        <p:nvGrpSpPr>
          <p:cNvPr id="6" name="Group 6"/>
          <p:cNvGrpSpPr/>
          <p:nvPr/>
        </p:nvGrpSpPr>
        <p:grpSpPr>
          <a:xfrm>
            <a:off x="990219" y="2056448"/>
            <a:ext cx="7960042" cy="381381"/>
            <a:chOff x="990219" y="2056448"/>
            <a:chExt cx="7960042" cy="381381"/>
          </a:xfrm>
        </p:grpSpPr>
        <p:sp>
          <p:nvSpPr>
            <p:cNvPr id="5" name="TextBox 5"/>
            <p:cNvSpPr/>
            <p:nvPr/>
          </p:nvSpPr>
          <p:spPr>
            <a:xfrm>
              <a:off x="990219" y="2056448"/>
              <a:ext cx="796004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还有两类情况。仍然看上一个数的位置，不能把几条规则连续套用。</a:t>
              </a:r>
            </a:p>
          </p:txBody>
        </p:sp>
      </p:grpSp>
      <p:grpSp>
        <p:nvGrpSpPr>
          <p:cNvPr id="32" name="Group 32"/>
          <p:cNvGrpSpPr/>
          <p:nvPr/>
        </p:nvGrpSpPr>
        <p:grpSpPr>
          <a:xfrm>
            <a:off x="1038225" y="2940844"/>
            <a:ext cx="3598069" cy="2690812"/>
            <a:chOff x="1038225" y="2940844"/>
            <a:chExt cx="3598069" cy="2690812"/>
          </a:xfrm>
        </p:grpSpPr>
        <p:sp>
          <p:nvSpPr>
            <p:cNvPr id="7" name="TextBox 7"/>
            <p:cNvSpPr/>
            <p:nvPr/>
          </p:nvSpPr>
          <p:spPr>
            <a:xfrm>
              <a:off x="1038225" y="2940844"/>
              <a:ext cx="3598069" cy="766762"/>
            </a:xfrm>
            <a:prstGeom prst="rect">
              <a:avLst/>
            </a:prstGeom>
            <a:noFill/>
            <a:ln>
              <a:noFill/>
            </a:ln>
          </p:spPr>
          <p:txBody>
            <a:bodyPr wrap="none" lIns="0" tIns="5" rIns="0" bIns="0" anchor="t" anchorCtr="0">
              <a:noAutofit/>
            </a:bodyPr>
            <a:lstStyle/>
            <a:p>
              <a:pPr algn="l">
                <a:lnSpc>
                  <a:spcPts val="2256"/>
                </a:lnSpc>
              </a:pPr>
              <a:r>
                <a:rPr lang="zh-CN" sz="1880" dirty="0">
                  <a:solidFill>
                    <a:srgbClr val="243447"/>
                  </a:solidFill>
                  <a:latin typeface="Consolas"/>
                  <a:ea typeface="Microsoft YaHei"/>
                  <a:cs typeface="Consolas"/>
                </a:rPr>
                <a:t>规则三：在第一行的最后一列。</a:t>
              </a:r>
              <a:br/>
              <a:r>
                <a:rPr lang="zh-CN" sz="1880" dirty="0">
                  <a:solidFill>
                    <a:srgbClr val="243447"/>
                  </a:solidFill>
                  <a:latin typeface="Consolas"/>
                  <a:ea typeface="Microsoft YaHei"/>
                  <a:cs typeface="Consolas"/>
                </a:rPr>
                <a:t>下一个数直接填在它的正下方。</a:t>
              </a:r>
            </a:p>
          </p:txBody>
        </p:sp>
        <p:sp>
          <p:nvSpPr>
            <p:cNvPr id="8" name="TextBox 8"/>
            <p:cNvSpPr/>
            <p:nvPr/>
          </p:nvSpPr>
          <p:spPr>
            <a:xfrm>
              <a:off x="1391031" y="3930015"/>
              <a:ext cx="2623185"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n=3：稍后会从6向下填7</a:t>
              </a:r>
            </a:p>
          </p:txBody>
        </p:sp>
        <p:sp>
          <p:nvSpPr>
            <p:cNvPr id="9" name="Rectangle 9"/>
            <p:cNvSpPr/>
            <p:nvPr/>
          </p:nvSpPr>
          <p:spPr>
            <a:xfrm>
              <a:off x="1857375" y="4362450"/>
              <a:ext cx="714375" cy="409575"/>
            </a:xfrm>
            <a:prstGeom prst="rect">
              <a:avLst/>
            </a:prstGeom>
            <a:solidFill>
              <a:srgbClr val="FFFFFF"/>
            </a:solidFill>
            <a:ln w="11430">
              <a:solidFill>
                <a:srgbClr val="244D87"/>
              </a:solidFill>
            </a:ln>
          </p:spPr>
        </p:sp>
        <p:grpSp>
          <p:nvGrpSpPr>
            <p:cNvPr id="12" name="Group 12"/>
            <p:cNvGrpSpPr/>
            <p:nvPr/>
          </p:nvGrpSpPr>
          <p:grpSpPr>
            <a:xfrm>
              <a:off x="2571750" y="4362450"/>
              <a:ext cx="714375" cy="450056"/>
              <a:chOff x="2571750" y="4362450"/>
              <a:chExt cx="714375" cy="450056"/>
            </a:xfrm>
          </p:grpSpPr>
          <p:sp>
            <p:nvSpPr>
              <p:cNvPr id="10" name="Rectangle 10"/>
              <p:cNvSpPr/>
              <p:nvPr/>
            </p:nvSpPr>
            <p:spPr>
              <a:xfrm>
                <a:off x="2571750" y="4362450"/>
                <a:ext cx="714375" cy="409575"/>
              </a:xfrm>
              <a:prstGeom prst="rect">
                <a:avLst/>
              </a:prstGeom>
              <a:solidFill>
                <a:srgbClr val="FFFFFF"/>
              </a:solidFill>
              <a:ln w="11430">
                <a:solidFill>
                  <a:srgbClr val="244D87"/>
                </a:solidFill>
              </a:ln>
            </p:spPr>
          </p:sp>
          <p:sp>
            <p:nvSpPr>
              <p:cNvPr id="11" name="TextBox 11"/>
              <p:cNvSpPr/>
              <p:nvPr/>
            </p:nvSpPr>
            <p:spPr>
              <a:xfrm>
                <a:off x="2849785" y="44457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1</a:t>
                </a:r>
              </a:p>
            </p:txBody>
          </p:sp>
        </p:grpSp>
        <p:grpSp>
          <p:nvGrpSpPr>
            <p:cNvPr id="15" name="Group 15"/>
            <p:cNvGrpSpPr/>
            <p:nvPr/>
          </p:nvGrpSpPr>
          <p:grpSpPr>
            <a:xfrm>
              <a:off x="3286125" y="4362450"/>
              <a:ext cx="714375" cy="450056"/>
              <a:chOff x="3286125" y="4362450"/>
              <a:chExt cx="714375" cy="450056"/>
            </a:xfrm>
          </p:grpSpPr>
          <p:sp>
            <p:nvSpPr>
              <p:cNvPr id="13" name="Rectangle 13"/>
              <p:cNvSpPr/>
              <p:nvPr/>
            </p:nvSpPr>
            <p:spPr>
              <a:xfrm>
                <a:off x="3286125" y="4362450"/>
                <a:ext cx="714375" cy="409575"/>
              </a:xfrm>
              <a:prstGeom prst="rect">
                <a:avLst/>
              </a:prstGeom>
              <a:solidFill>
                <a:srgbClr val="FFFFFF"/>
              </a:solidFill>
              <a:ln w="11430">
                <a:solidFill>
                  <a:srgbClr val="244D87"/>
                </a:solidFill>
              </a:ln>
            </p:spPr>
          </p:sp>
          <p:sp>
            <p:nvSpPr>
              <p:cNvPr id="14" name="TextBox 14"/>
              <p:cNvSpPr/>
              <p:nvPr/>
            </p:nvSpPr>
            <p:spPr>
              <a:xfrm>
                <a:off x="3564160" y="44457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6</a:t>
                </a:r>
              </a:p>
            </p:txBody>
          </p:sp>
        </p:grpSp>
        <p:grpSp>
          <p:nvGrpSpPr>
            <p:cNvPr id="18" name="Group 18"/>
            <p:cNvGrpSpPr/>
            <p:nvPr/>
          </p:nvGrpSpPr>
          <p:grpSpPr>
            <a:xfrm>
              <a:off x="1857375" y="4772025"/>
              <a:ext cx="714375" cy="450056"/>
              <a:chOff x="1857375" y="4772025"/>
              <a:chExt cx="714375" cy="450056"/>
            </a:xfrm>
          </p:grpSpPr>
          <p:sp>
            <p:nvSpPr>
              <p:cNvPr id="16" name="Rectangle 16"/>
              <p:cNvSpPr/>
              <p:nvPr/>
            </p:nvSpPr>
            <p:spPr>
              <a:xfrm>
                <a:off x="1857375" y="4772025"/>
                <a:ext cx="714375" cy="409575"/>
              </a:xfrm>
              <a:prstGeom prst="rect">
                <a:avLst/>
              </a:prstGeom>
              <a:solidFill>
                <a:srgbClr val="FFFFFF"/>
              </a:solidFill>
              <a:ln w="11430">
                <a:solidFill>
                  <a:srgbClr val="244D87"/>
                </a:solidFill>
              </a:ln>
            </p:spPr>
          </p:sp>
          <p:sp>
            <p:nvSpPr>
              <p:cNvPr id="17" name="TextBox 17"/>
              <p:cNvSpPr/>
              <p:nvPr/>
            </p:nvSpPr>
            <p:spPr>
              <a:xfrm>
                <a:off x="2135410" y="48553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3</a:t>
                </a:r>
              </a:p>
            </p:txBody>
          </p:sp>
        </p:grpSp>
        <p:grpSp>
          <p:nvGrpSpPr>
            <p:cNvPr id="21" name="Group 21"/>
            <p:cNvGrpSpPr/>
            <p:nvPr/>
          </p:nvGrpSpPr>
          <p:grpSpPr>
            <a:xfrm>
              <a:off x="2571750" y="4772025"/>
              <a:ext cx="714375" cy="450056"/>
              <a:chOff x="2571750" y="4772025"/>
              <a:chExt cx="714375" cy="450056"/>
            </a:xfrm>
          </p:grpSpPr>
          <p:sp>
            <p:nvSpPr>
              <p:cNvPr id="19" name="Rectangle 19"/>
              <p:cNvSpPr/>
              <p:nvPr/>
            </p:nvSpPr>
            <p:spPr>
              <a:xfrm>
                <a:off x="2571750" y="4772025"/>
                <a:ext cx="714375" cy="409575"/>
              </a:xfrm>
              <a:prstGeom prst="rect">
                <a:avLst/>
              </a:prstGeom>
              <a:solidFill>
                <a:srgbClr val="FFFFFF"/>
              </a:solidFill>
              <a:ln w="11430">
                <a:solidFill>
                  <a:srgbClr val="244D87"/>
                </a:solidFill>
              </a:ln>
            </p:spPr>
          </p:sp>
          <p:sp>
            <p:nvSpPr>
              <p:cNvPr id="20" name="TextBox 20"/>
              <p:cNvSpPr/>
              <p:nvPr/>
            </p:nvSpPr>
            <p:spPr>
              <a:xfrm>
                <a:off x="2849785" y="48553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5</a:t>
                </a:r>
              </a:p>
            </p:txBody>
          </p:sp>
        </p:grpSp>
        <p:grpSp>
          <p:nvGrpSpPr>
            <p:cNvPr id="24" name="Group 24"/>
            <p:cNvGrpSpPr/>
            <p:nvPr/>
          </p:nvGrpSpPr>
          <p:grpSpPr>
            <a:xfrm>
              <a:off x="3286125" y="4772025"/>
              <a:ext cx="714375" cy="450056"/>
              <a:chOff x="3286125" y="4772025"/>
              <a:chExt cx="714375" cy="450056"/>
            </a:xfrm>
          </p:grpSpPr>
          <p:sp>
            <p:nvSpPr>
              <p:cNvPr id="22" name="Rectangle 22"/>
              <p:cNvSpPr/>
              <p:nvPr/>
            </p:nvSpPr>
            <p:spPr>
              <a:xfrm>
                <a:off x="3286125" y="4772025"/>
                <a:ext cx="714375" cy="409575"/>
              </a:xfrm>
              <a:prstGeom prst="rect">
                <a:avLst/>
              </a:prstGeom>
              <a:solidFill>
                <a:srgbClr val="FFF2CC"/>
              </a:solidFill>
              <a:ln w="11430">
                <a:solidFill>
                  <a:srgbClr val="244D87"/>
                </a:solidFill>
              </a:ln>
            </p:spPr>
          </p:sp>
          <p:sp>
            <p:nvSpPr>
              <p:cNvPr id="23" name="TextBox 23"/>
              <p:cNvSpPr/>
              <p:nvPr/>
            </p:nvSpPr>
            <p:spPr>
              <a:xfrm>
                <a:off x="3564160" y="4855369"/>
                <a:ext cx="158210" cy="366712"/>
              </a:xfrm>
              <a:prstGeom prst="rect">
                <a:avLst/>
              </a:prstGeom>
              <a:noFill/>
              <a:ln>
                <a:noFill/>
              </a:ln>
            </p:spPr>
            <p:txBody>
              <a:bodyPr wrap="none" lIns="95" tIns="5" rIns="0" bIns="0" anchor="t" anchorCtr="0">
                <a:noAutofit/>
              </a:bodyPr>
              <a:lstStyle/>
              <a:p>
                <a:pPr algn="ctr"/>
                <a:r>
                  <a:rPr lang="en-US" sz="1880" b="1" dirty="0">
                    <a:solidFill>
                      <a:srgbClr val="C00000"/>
                    </a:solidFill>
                    <a:latin typeface="Consolas"/>
                    <a:ea typeface="Consolas"/>
                    <a:cs typeface="Consolas"/>
                  </a:rPr>
                  <a:t>7</a:t>
                </a:r>
              </a:p>
            </p:txBody>
          </p:sp>
        </p:grpSp>
        <p:grpSp>
          <p:nvGrpSpPr>
            <p:cNvPr id="27" name="Group 27"/>
            <p:cNvGrpSpPr/>
            <p:nvPr/>
          </p:nvGrpSpPr>
          <p:grpSpPr>
            <a:xfrm>
              <a:off x="1857375" y="5181600"/>
              <a:ext cx="714375" cy="450056"/>
              <a:chOff x="1857375" y="5181600"/>
              <a:chExt cx="714375" cy="450056"/>
            </a:xfrm>
          </p:grpSpPr>
          <p:sp>
            <p:nvSpPr>
              <p:cNvPr id="25" name="Rectangle 25"/>
              <p:cNvSpPr/>
              <p:nvPr/>
            </p:nvSpPr>
            <p:spPr>
              <a:xfrm>
                <a:off x="1857375" y="5181600"/>
                <a:ext cx="714375" cy="409575"/>
              </a:xfrm>
              <a:prstGeom prst="rect">
                <a:avLst/>
              </a:prstGeom>
              <a:solidFill>
                <a:srgbClr val="FFFFFF"/>
              </a:solidFill>
              <a:ln w="11430">
                <a:solidFill>
                  <a:srgbClr val="244D87"/>
                </a:solidFill>
              </a:ln>
            </p:spPr>
          </p:sp>
          <p:sp>
            <p:nvSpPr>
              <p:cNvPr id="26" name="TextBox 26"/>
              <p:cNvSpPr/>
              <p:nvPr/>
            </p:nvSpPr>
            <p:spPr>
              <a:xfrm>
                <a:off x="2135410" y="52649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4</a:t>
                </a:r>
              </a:p>
            </p:txBody>
          </p:sp>
        </p:grpSp>
        <p:sp>
          <p:nvSpPr>
            <p:cNvPr id="28" name="Rectangle 28"/>
            <p:cNvSpPr/>
            <p:nvPr/>
          </p:nvSpPr>
          <p:spPr>
            <a:xfrm>
              <a:off x="2571750" y="5181600"/>
              <a:ext cx="714375" cy="409575"/>
            </a:xfrm>
            <a:prstGeom prst="rect">
              <a:avLst/>
            </a:prstGeom>
            <a:solidFill>
              <a:srgbClr val="FFFFFF"/>
            </a:solidFill>
            <a:ln w="11430">
              <a:solidFill>
                <a:srgbClr val="244D87"/>
              </a:solidFill>
            </a:ln>
          </p:spPr>
        </p:sp>
        <p:grpSp>
          <p:nvGrpSpPr>
            <p:cNvPr id="31" name="Group 31"/>
            <p:cNvGrpSpPr/>
            <p:nvPr/>
          </p:nvGrpSpPr>
          <p:grpSpPr>
            <a:xfrm>
              <a:off x="3286125" y="5181600"/>
              <a:ext cx="714375" cy="450056"/>
              <a:chOff x="3286125" y="5181600"/>
              <a:chExt cx="714375" cy="450056"/>
            </a:xfrm>
          </p:grpSpPr>
          <p:sp>
            <p:nvSpPr>
              <p:cNvPr id="29" name="Rectangle 29"/>
              <p:cNvSpPr/>
              <p:nvPr/>
            </p:nvSpPr>
            <p:spPr>
              <a:xfrm>
                <a:off x="3286125" y="5181600"/>
                <a:ext cx="714375" cy="409575"/>
              </a:xfrm>
              <a:prstGeom prst="rect">
                <a:avLst/>
              </a:prstGeom>
              <a:solidFill>
                <a:srgbClr val="FFFFFF"/>
              </a:solidFill>
              <a:ln w="11430">
                <a:solidFill>
                  <a:srgbClr val="244D87"/>
                </a:solidFill>
              </a:ln>
            </p:spPr>
          </p:sp>
          <p:sp>
            <p:nvSpPr>
              <p:cNvPr id="30" name="TextBox 30"/>
              <p:cNvSpPr/>
              <p:nvPr/>
            </p:nvSpPr>
            <p:spPr>
              <a:xfrm>
                <a:off x="3564160" y="52649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2</a:t>
                </a:r>
              </a:p>
            </p:txBody>
          </p:sp>
        </p:grpSp>
      </p:grpSp>
      <p:grpSp>
        <p:nvGrpSpPr>
          <p:cNvPr id="34" name="Group 34"/>
          <p:cNvGrpSpPr/>
          <p:nvPr/>
        </p:nvGrpSpPr>
        <p:grpSpPr>
          <a:xfrm>
            <a:off x="6419850" y="2940844"/>
            <a:ext cx="4358878" cy="2233612"/>
            <a:chOff x="6419850" y="2940844"/>
            <a:chExt cx="4358878" cy="2233612"/>
          </a:xfrm>
        </p:grpSpPr>
        <p:sp>
          <p:nvSpPr>
            <p:cNvPr id="33" name="TextBox 33"/>
            <p:cNvSpPr/>
            <p:nvPr/>
          </p:nvSpPr>
          <p:spPr>
            <a:xfrm>
              <a:off x="6419850" y="2940844"/>
              <a:ext cx="4358878" cy="2233612"/>
            </a:xfrm>
            <a:prstGeom prst="rect">
              <a:avLst/>
            </a:prstGeom>
            <a:noFill/>
            <a:ln>
              <a:noFill/>
            </a:ln>
          </p:spPr>
          <p:txBody>
            <a:bodyPr wrap="none" lIns="0" tIns="5" rIns="0" bIns="0" anchor="t" anchorCtr="0">
              <a:noAutofit/>
            </a:bodyPr>
            <a:lstStyle/>
            <a:p>
              <a:pPr algn="l">
                <a:lnSpc>
                  <a:spcPts val="2256"/>
                </a:lnSpc>
              </a:pPr>
              <a:r>
                <a:rPr lang="zh-CN" sz="1880" dirty="0">
                  <a:solidFill>
                    <a:srgbClr val="243447"/>
                  </a:solidFill>
                  <a:latin typeface="Consolas"/>
                  <a:ea typeface="Microsoft YaHei"/>
                  <a:cs typeface="Consolas"/>
                </a:rPr>
                <a:t>规则四：既不在第一行，</a:t>
              </a:r>
              <a:br/>
              <a:r>
                <a:rPr lang="zh-CN" sz="1880" dirty="0">
                  <a:solidFill>
                    <a:srgbClr val="243447"/>
                  </a:solidFill>
                  <a:latin typeface="Consolas"/>
                  <a:ea typeface="Microsoft YaHei"/>
                  <a:cs typeface="Consolas"/>
                </a:rPr>
                <a:t>也不在最后一列。</a:t>
              </a:r>
              <a:br/>
              <a:r>
                <a:rPr lang="zh-CN" sz="1880" dirty="0">
                  <a:solidFill>
                    <a:srgbClr val="243447"/>
                  </a:solidFill>
                  <a:latin typeface="Consolas"/>
                  <a:ea typeface="Microsoft YaHei"/>
                  <a:cs typeface="Consolas"/>
                </a:rPr>
                <a:t>查看它右上方的格子：</a:t>
              </a:r>
              <a:br/>
              <a:r>
                <a:rPr lang="zh-CN" sz="1880" dirty="0">
                  <a:solidFill>
                    <a:srgbClr val="243447"/>
                  </a:solidFill>
                  <a:latin typeface="Consolas"/>
                  <a:ea typeface="Microsoft YaHei"/>
                  <a:cs typeface="Consolas"/>
                </a:rPr>
                <a:t>如果还空着，就把下一个数填在那里。</a:t>
              </a:r>
              <a:br/>
              <a:r>
                <a:rPr lang="zh-CN" sz="1880" dirty="0">
                  <a:solidFill>
                    <a:srgbClr val="243447"/>
                  </a:solidFill>
                  <a:latin typeface="Consolas"/>
                  <a:ea typeface="Microsoft YaHei"/>
                  <a:cs typeface="Consolas"/>
                </a:rPr>
                <a:t>如果已经有数，就改填它的正下方。</a:t>
              </a:r>
            </a:p>
          </p:txBody>
        </p:sp>
      </p:grpSp>
      <p:grpSp>
        <p:nvGrpSpPr>
          <p:cNvPr id="36" name="Group 36"/>
          <p:cNvGrpSpPr/>
          <p:nvPr/>
        </p:nvGrpSpPr>
        <p:grpSpPr>
          <a:xfrm>
            <a:off x="990600" y="5855494"/>
            <a:ext cx="8168450" cy="366712"/>
            <a:chOff x="990600" y="5855494"/>
            <a:chExt cx="8168450" cy="366712"/>
          </a:xfrm>
        </p:grpSpPr>
        <p:sp>
          <p:nvSpPr>
            <p:cNvPr id="35" name="TextBox 35"/>
            <p:cNvSpPr/>
            <p:nvPr/>
          </p:nvSpPr>
          <p:spPr>
            <a:xfrm>
              <a:off x="990600" y="5855494"/>
              <a:ext cx="8168450"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例如3的右上方已经放了1，4就填在3的正下方；已经填好的数继续保留。</a:t>
              </a:r>
            </a:p>
          </p:txBody>
        </p:sp>
      </p:grpSp>
      <p:sp>
        <p:nvSpPr>
          <p:cNvPr id="57" name="Line 5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8" name="Line 58"/>
          <p:cNvSpPr/>
          <p:nvPr/>
        </p:nvSpPr>
        <p:spPr>
          <a:xfrm>
            <a:off x="838200" y="263242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9" name="Line 59"/>
          <p:cNvSpPr/>
          <p:nvPr/>
        </p:nvSpPr>
        <p:spPr>
          <a:xfrm>
            <a:off x="838200" y="572214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35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35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3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6017666" cy="1062799"/>
            <a:chOff x="826008" y="814388"/>
            <a:chExt cx="6017666" cy="1062799"/>
          </a:xfrm>
        </p:grpSpPr>
        <p:sp>
          <p:nvSpPr>
            <p:cNvPr id="2" name="TextBox 2"/>
            <p:cNvSpPr txBox="1"/>
            <p:nvPr/>
          </p:nvSpPr>
          <p:spPr>
            <a:xfrm>
              <a:off x="1017270" y="814388"/>
              <a:ext cx="305181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神奇的幻方：读懂输出</a:t>
              </a:r>
            </a:p>
          </p:txBody>
        </p:sp>
        <p:sp>
          <p:nvSpPr>
            <p:cNvPr id="3" name="TextBox 3"/>
            <p:cNvSpPr txBox="1"/>
            <p:nvPr/>
          </p:nvSpPr>
          <p:spPr>
            <a:xfrm>
              <a:off x="826008" y="1407795"/>
              <a:ext cx="6017666"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输入只有一个3，为什么要输出三行数字？</a:t>
              </a:r>
            </a:p>
          </p:txBody>
        </p:sp>
      </p:grpSp>
      <p:grpSp>
        <p:nvGrpSpPr>
          <p:cNvPr id="6" name="Group 6"/>
          <p:cNvGrpSpPr/>
          <p:nvPr/>
        </p:nvGrpSpPr>
        <p:grpSpPr>
          <a:xfrm>
            <a:off x="990219" y="2056448"/>
            <a:ext cx="7721656" cy="752856"/>
            <a:chOff x="990219" y="2056448"/>
            <a:chExt cx="7721656" cy="752856"/>
          </a:xfrm>
        </p:grpSpPr>
        <p:sp>
          <p:nvSpPr>
            <p:cNvPr id="5" name="TextBox 5"/>
            <p:cNvSpPr/>
            <p:nvPr/>
          </p:nvSpPr>
          <p:spPr>
            <a:xfrm>
              <a:off x="990219" y="2056448"/>
              <a:ext cx="7721656"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教学示例输入只有一个数：3。它告诉我们表格的大小。</a:t>
              </a:r>
              <a:br/>
              <a:r>
                <a:rPr lang="zh-CN" sz="1950" dirty="0">
                  <a:solidFill>
                    <a:srgbClr val="243447"/>
                  </a:solidFill>
                  <a:latin typeface="Consolas"/>
                  <a:ea typeface="Microsoft YaHei"/>
                  <a:cs typeface="Consolas"/>
                </a:rPr>
                <a:t>从空表出发，按刚才的规则填写1到9，输出的是填好后的整张表。</a:t>
              </a:r>
            </a:p>
          </p:txBody>
        </p:sp>
      </p:grpSp>
      <p:grpSp>
        <p:nvGrpSpPr>
          <p:cNvPr id="17" name="Group 17"/>
          <p:cNvGrpSpPr/>
          <p:nvPr/>
        </p:nvGrpSpPr>
        <p:grpSpPr>
          <a:xfrm>
            <a:off x="1580388" y="2953226"/>
            <a:ext cx="2658237" cy="2152174"/>
            <a:chOff x="1580388" y="2953226"/>
            <a:chExt cx="2658237" cy="2152174"/>
          </a:xfrm>
        </p:grpSpPr>
        <p:sp>
          <p:nvSpPr>
            <p:cNvPr id="7" name="TextBox 7"/>
            <p:cNvSpPr/>
            <p:nvPr/>
          </p:nvSpPr>
          <p:spPr>
            <a:xfrm>
              <a:off x="1580388" y="2953226"/>
              <a:ext cx="2372773" cy="396050"/>
            </a:xfrm>
            <a:prstGeom prst="rect">
              <a:avLst/>
            </a:prstGeom>
            <a:noFill/>
            <a:ln>
              <a:noFill/>
            </a:ln>
          </p:spPr>
          <p:txBody>
            <a:bodyPr wrap="none" lIns="0" tIns="-5" rIns="0" bIns="0" anchor="t" anchorCtr="0">
              <a:noAutofit/>
            </a:bodyPr>
            <a:lstStyle/>
            <a:p>
              <a:pPr algn="l"/>
              <a:r>
                <a:rPr lang="zh-CN" sz="2020" dirty="0">
                  <a:solidFill>
                    <a:srgbClr val="243447"/>
                  </a:solidFill>
                  <a:latin typeface="Consolas"/>
                  <a:ea typeface="Microsoft YaHei"/>
                  <a:cs typeface="Consolas"/>
                </a:rPr>
                <a:t>输入3：准备3行3列</a:t>
              </a:r>
            </a:p>
          </p:txBody>
        </p:sp>
        <p:sp>
          <p:nvSpPr>
            <p:cNvPr id="8" name="Rectangle 8"/>
            <p:cNvSpPr/>
            <p:nvPr/>
          </p:nvSpPr>
          <p:spPr>
            <a:xfrm>
              <a:off x="1809750" y="3476625"/>
              <a:ext cx="809625" cy="542925"/>
            </a:xfrm>
            <a:prstGeom prst="rect">
              <a:avLst/>
            </a:prstGeom>
            <a:solidFill>
              <a:srgbClr val="FFFFFF"/>
            </a:solidFill>
            <a:ln w="11430">
              <a:solidFill>
                <a:srgbClr val="244D87"/>
              </a:solidFill>
            </a:ln>
          </p:spPr>
        </p:sp>
        <p:sp>
          <p:nvSpPr>
            <p:cNvPr id="9" name="Rectangle 9"/>
            <p:cNvSpPr/>
            <p:nvPr/>
          </p:nvSpPr>
          <p:spPr>
            <a:xfrm>
              <a:off x="2619375" y="3476625"/>
              <a:ext cx="809625" cy="542925"/>
            </a:xfrm>
            <a:prstGeom prst="rect">
              <a:avLst/>
            </a:prstGeom>
            <a:solidFill>
              <a:srgbClr val="FFFFFF"/>
            </a:solidFill>
            <a:ln w="11430">
              <a:solidFill>
                <a:srgbClr val="244D87"/>
              </a:solidFill>
            </a:ln>
          </p:spPr>
        </p:sp>
        <p:sp>
          <p:nvSpPr>
            <p:cNvPr id="10" name="Rectangle 10"/>
            <p:cNvSpPr/>
            <p:nvPr/>
          </p:nvSpPr>
          <p:spPr>
            <a:xfrm>
              <a:off x="3429000" y="3476625"/>
              <a:ext cx="809625" cy="542925"/>
            </a:xfrm>
            <a:prstGeom prst="rect">
              <a:avLst/>
            </a:prstGeom>
            <a:solidFill>
              <a:srgbClr val="FFFFFF"/>
            </a:solidFill>
            <a:ln w="11430">
              <a:solidFill>
                <a:srgbClr val="244D87"/>
              </a:solidFill>
            </a:ln>
          </p:spPr>
        </p:sp>
        <p:sp>
          <p:nvSpPr>
            <p:cNvPr id="11" name="Rectangle 11"/>
            <p:cNvSpPr/>
            <p:nvPr/>
          </p:nvSpPr>
          <p:spPr>
            <a:xfrm>
              <a:off x="1809750" y="4019550"/>
              <a:ext cx="809625" cy="542925"/>
            </a:xfrm>
            <a:prstGeom prst="rect">
              <a:avLst/>
            </a:prstGeom>
            <a:solidFill>
              <a:srgbClr val="FFFFFF"/>
            </a:solidFill>
            <a:ln w="11430">
              <a:solidFill>
                <a:srgbClr val="244D87"/>
              </a:solidFill>
            </a:ln>
          </p:spPr>
        </p:sp>
        <p:sp>
          <p:nvSpPr>
            <p:cNvPr id="12" name="Rectangle 12"/>
            <p:cNvSpPr/>
            <p:nvPr/>
          </p:nvSpPr>
          <p:spPr>
            <a:xfrm>
              <a:off x="2619375" y="4019550"/>
              <a:ext cx="809625" cy="542925"/>
            </a:xfrm>
            <a:prstGeom prst="rect">
              <a:avLst/>
            </a:prstGeom>
            <a:solidFill>
              <a:srgbClr val="FFFFFF"/>
            </a:solidFill>
            <a:ln w="11430">
              <a:solidFill>
                <a:srgbClr val="244D87"/>
              </a:solidFill>
            </a:ln>
          </p:spPr>
        </p:sp>
        <p:sp>
          <p:nvSpPr>
            <p:cNvPr id="13" name="Rectangle 13"/>
            <p:cNvSpPr/>
            <p:nvPr/>
          </p:nvSpPr>
          <p:spPr>
            <a:xfrm>
              <a:off x="3429000" y="4019550"/>
              <a:ext cx="809625" cy="542925"/>
            </a:xfrm>
            <a:prstGeom prst="rect">
              <a:avLst/>
            </a:prstGeom>
            <a:solidFill>
              <a:srgbClr val="FFFFFF"/>
            </a:solidFill>
            <a:ln w="11430">
              <a:solidFill>
                <a:srgbClr val="244D87"/>
              </a:solidFill>
            </a:ln>
          </p:spPr>
        </p:sp>
        <p:sp>
          <p:nvSpPr>
            <p:cNvPr id="14" name="Rectangle 14"/>
            <p:cNvSpPr/>
            <p:nvPr/>
          </p:nvSpPr>
          <p:spPr>
            <a:xfrm>
              <a:off x="1809750" y="4562475"/>
              <a:ext cx="809625" cy="542925"/>
            </a:xfrm>
            <a:prstGeom prst="rect">
              <a:avLst/>
            </a:prstGeom>
            <a:solidFill>
              <a:srgbClr val="FFFFFF"/>
            </a:solidFill>
            <a:ln w="11430">
              <a:solidFill>
                <a:srgbClr val="244D87"/>
              </a:solidFill>
            </a:ln>
          </p:spPr>
        </p:sp>
        <p:sp>
          <p:nvSpPr>
            <p:cNvPr id="15" name="Rectangle 15"/>
            <p:cNvSpPr/>
            <p:nvPr/>
          </p:nvSpPr>
          <p:spPr>
            <a:xfrm>
              <a:off x="2619375" y="4562475"/>
              <a:ext cx="809625" cy="542925"/>
            </a:xfrm>
            <a:prstGeom prst="rect">
              <a:avLst/>
            </a:prstGeom>
            <a:solidFill>
              <a:srgbClr val="FFFFFF"/>
            </a:solidFill>
            <a:ln w="11430">
              <a:solidFill>
                <a:srgbClr val="244D87"/>
              </a:solidFill>
            </a:ln>
          </p:spPr>
        </p:sp>
        <p:sp>
          <p:nvSpPr>
            <p:cNvPr id="16" name="Rectangle 16"/>
            <p:cNvSpPr/>
            <p:nvPr/>
          </p:nvSpPr>
          <p:spPr>
            <a:xfrm>
              <a:off x="3429000" y="4562475"/>
              <a:ext cx="809625" cy="542925"/>
            </a:xfrm>
            <a:prstGeom prst="rect">
              <a:avLst/>
            </a:prstGeom>
            <a:solidFill>
              <a:srgbClr val="FFFFFF"/>
            </a:solidFill>
            <a:ln w="11430">
              <a:solidFill>
                <a:srgbClr val="244D87"/>
              </a:solidFill>
            </a:ln>
          </p:spPr>
        </p:sp>
      </p:grpSp>
      <p:grpSp>
        <p:nvGrpSpPr>
          <p:cNvPr id="47" name="Group 47"/>
          <p:cNvGrpSpPr/>
          <p:nvPr/>
        </p:nvGrpSpPr>
        <p:grpSpPr>
          <a:xfrm>
            <a:off x="4885944" y="2953226"/>
            <a:ext cx="5020056" cy="2152174"/>
            <a:chOff x="4885944" y="2953226"/>
            <a:chExt cx="5020056" cy="2152174"/>
          </a:xfrm>
        </p:grpSpPr>
        <p:sp>
          <p:nvSpPr>
            <p:cNvPr id="18" name="TextBox 18"/>
            <p:cNvSpPr/>
            <p:nvPr/>
          </p:nvSpPr>
          <p:spPr>
            <a:xfrm>
              <a:off x="7152513" y="2953226"/>
              <a:ext cx="2195989" cy="396050"/>
            </a:xfrm>
            <a:prstGeom prst="rect">
              <a:avLst/>
            </a:prstGeom>
            <a:noFill/>
            <a:ln>
              <a:noFill/>
            </a:ln>
          </p:spPr>
          <p:txBody>
            <a:bodyPr wrap="none" lIns="0" tIns="-5" rIns="0" bIns="0" anchor="t" anchorCtr="0">
              <a:noAutofit/>
            </a:bodyPr>
            <a:lstStyle/>
            <a:p>
              <a:pPr algn="l"/>
              <a:r>
                <a:rPr lang="zh-CN" sz="2020" dirty="0">
                  <a:solidFill>
                    <a:srgbClr val="243447"/>
                  </a:solidFill>
                  <a:latin typeface="Consolas"/>
                  <a:ea typeface="Microsoft YaHei"/>
                  <a:cs typeface="Consolas"/>
                </a:rPr>
                <a:t>按规则填完后输出</a:t>
              </a:r>
            </a:p>
          </p:txBody>
        </p:sp>
        <p:grpSp>
          <p:nvGrpSpPr>
            <p:cNvPr id="21" name="Group 21"/>
            <p:cNvGrpSpPr/>
            <p:nvPr/>
          </p:nvGrpSpPr>
          <p:grpSpPr>
            <a:xfrm>
              <a:off x="7477125" y="3476625"/>
              <a:ext cx="809625" cy="542925"/>
              <a:chOff x="7477125" y="3476625"/>
              <a:chExt cx="809625" cy="542925"/>
            </a:xfrm>
          </p:grpSpPr>
          <p:sp>
            <p:nvSpPr>
              <p:cNvPr id="19" name="Rectangle 19"/>
              <p:cNvSpPr/>
              <p:nvPr/>
            </p:nvSpPr>
            <p:spPr>
              <a:xfrm>
                <a:off x="7477125" y="3476625"/>
                <a:ext cx="809625" cy="542925"/>
              </a:xfrm>
              <a:prstGeom prst="rect">
                <a:avLst/>
              </a:prstGeom>
              <a:solidFill>
                <a:srgbClr val="FFFFFF"/>
              </a:solidFill>
              <a:ln w="11430">
                <a:solidFill>
                  <a:srgbClr val="244D87"/>
                </a:solidFill>
              </a:ln>
            </p:spPr>
          </p:sp>
          <p:sp>
            <p:nvSpPr>
              <p:cNvPr id="20" name="TextBox 20"/>
              <p:cNvSpPr/>
              <p:nvPr/>
            </p:nvSpPr>
            <p:spPr>
              <a:xfrm>
                <a:off x="7802785" y="36266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8</a:t>
                </a:r>
              </a:p>
            </p:txBody>
          </p:sp>
        </p:grpSp>
        <p:grpSp>
          <p:nvGrpSpPr>
            <p:cNvPr id="24" name="Group 24"/>
            <p:cNvGrpSpPr/>
            <p:nvPr/>
          </p:nvGrpSpPr>
          <p:grpSpPr>
            <a:xfrm>
              <a:off x="8286750" y="3476625"/>
              <a:ext cx="809625" cy="542925"/>
              <a:chOff x="8286750" y="3476625"/>
              <a:chExt cx="809625" cy="542925"/>
            </a:xfrm>
          </p:grpSpPr>
          <p:sp>
            <p:nvSpPr>
              <p:cNvPr id="22" name="Rectangle 22"/>
              <p:cNvSpPr/>
              <p:nvPr/>
            </p:nvSpPr>
            <p:spPr>
              <a:xfrm>
                <a:off x="8286750" y="3476625"/>
                <a:ext cx="809625" cy="542925"/>
              </a:xfrm>
              <a:prstGeom prst="rect">
                <a:avLst/>
              </a:prstGeom>
              <a:solidFill>
                <a:srgbClr val="FFFFFF"/>
              </a:solidFill>
              <a:ln w="11430">
                <a:solidFill>
                  <a:srgbClr val="244D87"/>
                </a:solidFill>
              </a:ln>
            </p:spPr>
          </p:sp>
          <p:sp>
            <p:nvSpPr>
              <p:cNvPr id="23" name="TextBox 23"/>
              <p:cNvSpPr/>
              <p:nvPr/>
            </p:nvSpPr>
            <p:spPr>
              <a:xfrm>
                <a:off x="8612410" y="36266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1</a:t>
                </a:r>
              </a:p>
            </p:txBody>
          </p:sp>
        </p:grpSp>
        <p:grpSp>
          <p:nvGrpSpPr>
            <p:cNvPr id="27" name="Group 27"/>
            <p:cNvGrpSpPr/>
            <p:nvPr/>
          </p:nvGrpSpPr>
          <p:grpSpPr>
            <a:xfrm>
              <a:off x="9096375" y="3476625"/>
              <a:ext cx="809625" cy="542925"/>
              <a:chOff x="9096375" y="3476625"/>
              <a:chExt cx="809625" cy="542925"/>
            </a:xfrm>
          </p:grpSpPr>
          <p:sp>
            <p:nvSpPr>
              <p:cNvPr id="25" name="Rectangle 25"/>
              <p:cNvSpPr/>
              <p:nvPr/>
            </p:nvSpPr>
            <p:spPr>
              <a:xfrm>
                <a:off x="9096375" y="3476625"/>
                <a:ext cx="809625" cy="542925"/>
              </a:xfrm>
              <a:prstGeom prst="rect">
                <a:avLst/>
              </a:prstGeom>
              <a:solidFill>
                <a:srgbClr val="FFFFFF"/>
              </a:solidFill>
              <a:ln w="11430">
                <a:solidFill>
                  <a:srgbClr val="244D87"/>
                </a:solidFill>
              </a:ln>
            </p:spPr>
          </p:sp>
          <p:sp>
            <p:nvSpPr>
              <p:cNvPr id="26" name="TextBox 26"/>
              <p:cNvSpPr/>
              <p:nvPr/>
            </p:nvSpPr>
            <p:spPr>
              <a:xfrm>
                <a:off x="9422035" y="36266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6</a:t>
                </a:r>
              </a:p>
            </p:txBody>
          </p:sp>
        </p:grpSp>
        <p:grpSp>
          <p:nvGrpSpPr>
            <p:cNvPr id="30" name="Group 30"/>
            <p:cNvGrpSpPr/>
            <p:nvPr/>
          </p:nvGrpSpPr>
          <p:grpSpPr>
            <a:xfrm>
              <a:off x="7477125" y="4019550"/>
              <a:ext cx="809625" cy="542925"/>
              <a:chOff x="7477125" y="4019550"/>
              <a:chExt cx="809625" cy="542925"/>
            </a:xfrm>
          </p:grpSpPr>
          <p:sp>
            <p:nvSpPr>
              <p:cNvPr id="28" name="Rectangle 28"/>
              <p:cNvSpPr/>
              <p:nvPr/>
            </p:nvSpPr>
            <p:spPr>
              <a:xfrm>
                <a:off x="7477125" y="4019550"/>
                <a:ext cx="809625" cy="542925"/>
              </a:xfrm>
              <a:prstGeom prst="rect">
                <a:avLst/>
              </a:prstGeom>
              <a:solidFill>
                <a:srgbClr val="FFFFFF"/>
              </a:solidFill>
              <a:ln w="11430">
                <a:solidFill>
                  <a:srgbClr val="244D87"/>
                </a:solidFill>
              </a:ln>
            </p:spPr>
          </p:sp>
          <p:sp>
            <p:nvSpPr>
              <p:cNvPr id="29" name="TextBox 29"/>
              <p:cNvSpPr/>
              <p:nvPr/>
            </p:nvSpPr>
            <p:spPr>
              <a:xfrm>
                <a:off x="7802785" y="41695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3</a:t>
                </a:r>
              </a:p>
            </p:txBody>
          </p:sp>
        </p:grpSp>
        <p:grpSp>
          <p:nvGrpSpPr>
            <p:cNvPr id="33" name="Group 33"/>
            <p:cNvGrpSpPr/>
            <p:nvPr/>
          </p:nvGrpSpPr>
          <p:grpSpPr>
            <a:xfrm>
              <a:off x="8286750" y="4019550"/>
              <a:ext cx="809625" cy="542925"/>
              <a:chOff x="8286750" y="4019550"/>
              <a:chExt cx="809625" cy="542925"/>
            </a:xfrm>
          </p:grpSpPr>
          <p:sp>
            <p:nvSpPr>
              <p:cNvPr id="31" name="Rectangle 31"/>
              <p:cNvSpPr/>
              <p:nvPr/>
            </p:nvSpPr>
            <p:spPr>
              <a:xfrm>
                <a:off x="8286750" y="4019550"/>
                <a:ext cx="809625" cy="542925"/>
              </a:xfrm>
              <a:prstGeom prst="rect">
                <a:avLst/>
              </a:prstGeom>
              <a:solidFill>
                <a:srgbClr val="FFFFFF"/>
              </a:solidFill>
              <a:ln w="11430">
                <a:solidFill>
                  <a:srgbClr val="244D87"/>
                </a:solidFill>
              </a:ln>
            </p:spPr>
          </p:sp>
          <p:sp>
            <p:nvSpPr>
              <p:cNvPr id="32" name="TextBox 32"/>
              <p:cNvSpPr/>
              <p:nvPr/>
            </p:nvSpPr>
            <p:spPr>
              <a:xfrm>
                <a:off x="8612410" y="41695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5</a:t>
                </a:r>
              </a:p>
            </p:txBody>
          </p:sp>
        </p:grpSp>
        <p:grpSp>
          <p:nvGrpSpPr>
            <p:cNvPr id="36" name="Group 36"/>
            <p:cNvGrpSpPr/>
            <p:nvPr/>
          </p:nvGrpSpPr>
          <p:grpSpPr>
            <a:xfrm>
              <a:off x="9096375" y="4019550"/>
              <a:ext cx="809625" cy="542925"/>
              <a:chOff x="9096375" y="4019550"/>
              <a:chExt cx="809625" cy="542925"/>
            </a:xfrm>
          </p:grpSpPr>
          <p:sp>
            <p:nvSpPr>
              <p:cNvPr id="34" name="Rectangle 34"/>
              <p:cNvSpPr/>
              <p:nvPr/>
            </p:nvSpPr>
            <p:spPr>
              <a:xfrm>
                <a:off x="9096375" y="4019550"/>
                <a:ext cx="809625" cy="542925"/>
              </a:xfrm>
              <a:prstGeom prst="rect">
                <a:avLst/>
              </a:prstGeom>
              <a:solidFill>
                <a:srgbClr val="FFFFFF"/>
              </a:solidFill>
              <a:ln w="11430">
                <a:solidFill>
                  <a:srgbClr val="244D87"/>
                </a:solidFill>
              </a:ln>
            </p:spPr>
          </p:sp>
          <p:sp>
            <p:nvSpPr>
              <p:cNvPr id="35" name="TextBox 35"/>
              <p:cNvSpPr/>
              <p:nvPr/>
            </p:nvSpPr>
            <p:spPr>
              <a:xfrm>
                <a:off x="9422035" y="41695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7</a:t>
                </a:r>
              </a:p>
            </p:txBody>
          </p:sp>
        </p:grpSp>
        <p:grpSp>
          <p:nvGrpSpPr>
            <p:cNvPr id="39" name="Group 39"/>
            <p:cNvGrpSpPr/>
            <p:nvPr/>
          </p:nvGrpSpPr>
          <p:grpSpPr>
            <a:xfrm>
              <a:off x="7477125" y="4562475"/>
              <a:ext cx="809625" cy="542925"/>
              <a:chOff x="7477125" y="4562475"/>
              <a:chExt cx="809625" cy="542925"/>
            </a:xfrm>
          </p:grpSpPr>
          <p:sp>
            <p:nvSpPr>
              <p:cNvPr id="37" name="Rectangle 37"/>
              <p:cNvSpPr/>
              <p:nvPr/>
            </p:nvSpPr>
            <p:spPr>
              <a:xfrm>
                <a:off x="7477125" y="4562475"/>
                <a:ext cx="809625" cy="542925"/>
              </a:xfrm>
              <a:prstGeom prst="rect">
                <a:avLst/>
              </a:prstGeom>
              <a:solidFill>
                <a:srgbClr val="FFFFFF"/>
              </a:solidFill>
              <a:ln w="11430">
                <a:solidFill>
                  <a:srgbClr val="244D87"/>
                </a:solidFill>
              </a:ln>
            </p:spPr>
          </p:sp>
          <p:sp>
            <p:nvSpPr>
              <p:cNvPr id="38" name="TextBox 38"/>
              <p:cNvSpPr/>
              <p:nvPr/>
            </p:nvSpPr>
            <p:spPr>
              <a:xfrm>
                <a:off x="7802785" y="47124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4</a:t>
                </a:r>
              </a:p>
            </p:txBody>
          </p:sp>
        </p:grpSp>
        <p:grpSp>
          <p:nvGrpSpPr>
            <p:cNvPr id="42" name="Group 42"/>
            <p:cNvGrpSpPr/>
            <p:nvPr/>
          </p:nvGrpSpPr>
          <p:grpSpPr>
            <a:xfrm>
              <a:off x="8286750" y="4562475"/>
              <a:ext cx="809625" cy="542925"/>
              <a:chOff x="8286750" y="4562475"/>
              <a:chExt cx="809625" cy="542925"/>
            </a:xfrm>
          </p:grpSpPr>
          <p:sp>
            <p:nvSpPr>
              <p:cNvPr id="40" name="Rectangle 40"/>
              <p:cNvSpPr/>
              <p:nvPr/>
            </p:nvSpPr>
            <p:spPr>
              <a:xfrm>
                <a:off x="8286750" y="4562475"/>
                <a:ext cx="809625" cy="542925"/>
              </a:xfrm>
              <a:prstGeom prst="rect">
                <a:avLst/>
              </a:prstGeom>
              <a:solidFill>
                <a:srgbClr val="FFFFFF"/>
              </a:solidFill>
              <a:ln w="11430">
                <a:solidFill>
                  <a:srgbClr val="244D87"/>
                </a:solidFill>
              </a:ln>
            </p:spPr>
          </p:sp>
          <p:sp>
            <p:nvSpPr>
              <p:cNvPr id="41" name="TextBox 41"/>
              <p:cNvSpPr/>
              <p:nvPr/>
            </p:nvSpPr>
            <p:spPr>
              <a:xfrm>
                <a:off x="8612410" y="47124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9</a:t>
                </a:r>
              </a:p>
            </p:txBody>
          </p:sp>
        </p:grpSp>
        <p:grpSp>
          <p:nvGrpSpPr>
            <p:cNvPr id="45" name="Group 45"/>
            <p:cNvGrpSpPr/>
            <p:nvPr/>
          </p:nvGrpSpPr>
          <p:grpSpPr>
            <a:xfrm>
              <a:off x="9096375" y="4562475"/>
              <a:ext cx="809625" cy="542925"/>
              <a:chOff x="9096375" y="4562475"/>
              <a:chExt cx="809625" cy="542925"/>
            </a:xfrm>
          </p:grpSpPr>
          <p:sp>
            <p:nvSpPr>
              <p:cNvPr id="43" name="Rectangle 43"/>
              <p:cNvSpPr/>
              <p:nvPr/>
            </p:nvSpPr>
            <p:spPr>
              <a:xfrm>
                <a:off x="9096375" y="4562475"/>
                <a:ext cx="809625" cy="542925"/>
              </a:xfrm>
              <a:prstGeom prst="rect">
                <a:avLst/>
              </a:prstGeom>
              <a:solidFill>
                <a:srgbClr val="FFFFFF"/>
              </a:solidFill>
              <a:ln w="11430">
                <a:solidFill>
                  <a:srgbClr val="244D87"/>
                </a:solidFill>
              </a:ln>
            </p:spPr>
          </p:sp>
          <p:sp>
            <p:nvSpPr>
              <p:cNvPr id="44" name="TextBox 44"/>
              <p:cNvSpPr/>
              <p:nvPr/>
            </p:nvSpPr>
            <p:spPr>
              <a:xfrm>
                <a:off x="9422035" y="47124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2</a:t>
                </a:r>
              </a:p>
            </p:txBody>
          </p:sp>
        </p:grpSp>
        <p:sp>
          <p:nvSpPr>
            <p:cNvPr id="46" name="TextBox 46"/>
            <p:cNvSpPr/>
            <p:nvPr/>
          </p:nvSpPr>
          <p:spPr>
            <a:xfrm>
              <a:off x="4885944" y="3932872"/>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按规则填写</a:t>
              </a:r>
            </a:p>
          </p:txBody>
        </p:sp>
      </p:grpSp>
      <p:grpSp>
        <p:nvGrpSpPr>
          <p:cNvPr id="49" name="Group 49"/>
          <p:cNvGrpSpPr/>
          <p:nvPr/>
        </p:nvGrpSpPr>
        <p:grpSpPr>
          <a:xfrm>
            <a:off x="990219" y="5406771"/>
            <a:ext cx="10296906" cy="752856"/>
            <a:chOff x="990219" y="5406771"/>
            <a:chExt cx="10296906" cy="752856"/>
          </a:xfrm>
        </p:grpSpPr>
        <p:sp>
          <p:nvSpPr>
            <p:cNvPr id="48" name="TextBox 48"/>
            <p:cNvSpPr/>
            <p:nvPr/>
          </p:nvSpPr>
          <p:spPr>
            <a:xfrm>
              <a:off x="990219" y="5406771"/>
              <a:ext cx="10296906" cy="752856"/>
            </a:xfrm>
            <a:prstGeom prst="rect">
              <a:avLst/>
            </a:prstGeom>
            <a:noFill/>
            <a:ln>
              <a:noFill/>
            </a:ln>
          </p:spPr>
          <p:txBody>
            <a:bodyPr wrap="none" lIns="0" tIns="2476" rIns="0" bIns="0" anchor="t" anchorCtr="0">
              <a:noAutofit/>
            </a:bodyPr>
            <a:lstStyle/>
            <a:p>
              <a:pPr algn="l">
                <a:lnSpc>
                  <a:spcPts val="2340"/>
                </a:lnSpc>
              </a:pPr>
              <a:r>
                <a:rPr lang="zh-CN" sz="1950" dirty="0">
                  <a:solidFill>
                    <a:srgbClr val="243447"/>
                  </a:solidFill>
                  <a:latin typeface="Microsoft YaHei"/>
                  <a:ea typeface="Microsoft YaHei"/>
                  <a:cs typeface="Microsoft YaHei"/>
                </a:rPr>
                <a:t>每行输出</a:t>
              </a:r>
              <a:r>
                <a:rPr lang="en-US" sz="1950" dirty="0">
                  <a:solidFill>
                    <a:srgbClr val="243447"/>
                  </a:solidFill>
                  <a:latin typeface="Consolas"/>
                  <a:ea typeface="Consolas"/>
                  <a:cs typeface="Consolas"/>
                </a:rPr>
                <a:t xml:space="preserve"> 3 </a:t>
              </a:r>
              <a:r>
                <a:rPr lang="zh-CN" sz="1950" dirty="0">
                  <a:solidFill>
                    <a:srgbClr val="243447"/>
                  </a:solidFill>
                  <a:latin typeface="Microsoft YaHei"/>
                  <a:ea typeface="Microsoft YaHei"/>
                  <a:cs typeface="Microsoft YaHei"/>
                </a:rPr>
                <a:t>个整数，数之间用空格隔开。要得到这张表，程序需要同时保存已填数字与</a:t>
              </a:r>
              <a:r>
                <a:rPr lang="zh-CN" sz="1950" b="1" dirty="0">
                  <a:solidFill>
                    <a:srgbClr val="C00000"/>
                  </a:solidFill>
                  <a:latin typeface="Microsoft YaHei"/>
                  <a:ea typeface="Microsoft YaHei"/>
                  <a:cs typeface="Microsoft YaHei"/>
                </a:rPr>
                <a:t>当前</a:t>
              </a:r>
              <a:br/>
              <a:r>
                <a:rPr lang="zh-CN" sz="1950" b="1" dirty="0">
                  <a:solidFill>
                    <a:srgbClr val="C00000"/>
                  </a:solidFill>
                  <a:latin typeface="Microsoft YaHei"/>
                  <a:ea typeface="Microsoft YaHei"/>
                  <a:cs typeface="Microsoft YaHei"/>
                </a:rPr>
                <a:t>位置</a:t>
              </a:r>
              <a:r>
                <a:rPr lang="zh-CN" sz="1950" dirty="0">
                  <a:solidFill>
                    <a:srgbClr val="243447"/>
                  </a:solidFill>
                  <a:latin typeface="Microsoft YaHei"/>
                  <a:ea typeface="Microsoft YaHei"/>
                  <a:cs typeface="Microsoft YaHei"/>
                </a:rPr>
                <a:t>。</a:t>
              </a:r>
            </a:p>
          </p:txBody>
        </p:sp>
      </p:grpSp>
      <p:sp>
        <p:nvSpPr>
          <p:cNvPr id="81" name="Line 8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82" name="Line 82"/>
          <p:cNvSpPr/>
          <p:nvPr/>
        </p:nvSpPr>
        <p:spPr>
          <a:xfrm>
            <a:off x="838200" y="278711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83" name="Line 83"/>
          <p:cNvSpPr/>
          <p:nvPr/>
        </p:nvSpPr>
        <p:spPr>
          <a:xfrm>
            <a:off x="838200" y="525608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35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3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193792" cy="1062799"/>
            <a:chOff x="826008" y="814388"/>
            <a:chExt cx="5193792" cy="1062799"/>
          </a:xfrm>
        </p:grpSpPr>
        <p:sp>
          <p:nvSpPr>
            <p:cNvPr id="2" name="TextBox 2"/>
            <p:cNvSpPr txBox="1"/>
            <p:nvPr/>
          </p:nvSpPr>
          <p:spPr>
            <a:xfrm>
              <a:off x="1017270" y="814388"/>
              <a:ext cx="244602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神奇的幻方：坐标</a:t>
              </a:r>
            </a:p>
          </p:txBody>
        </p:sp>
        <p:sp>
          <p:nvSpPr>
            <p:cNvPr id="3" name="TextBox 3"/>
            <p:cNvSpPr txBox="1"/>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在方格纸上向右上走，坐标怎样变？</a:t>
              </a:r>
            </a:p>
          </p:txBody>
        </p:sp>
      </p:grpSp>
      <p:grpSp>
        <p:nvGrpSpPr>
          <p:cNvPr id="6" name="Group 6"/>
          <p:cNvGrpSpPr/>
          <p:nvPr/>
        </p:nvGrpSpPr>
        <p:grpSpPr>
          <a:xfrm>
            <a:off x="990219" y="2056448"/>
            <a:ext cx="7049607" cy="752856"/>
            <a:chOff x="990219" y="2056448"/>
            <a:chExt cx="7049607" cy="752856"/>
          </a:xfrm>
        </p:grpSpPr>
        <p:sp>
          <p:nvSpPr>
            <p:cNvPr id="5" name="TextBox 5"/>
            <p:cNvSpPr/>
            <p:nvPr/>
          </p:nvSpPr>
          <p:spPr>
            <a:xfrm>
              <a:off x="990219" y="2056448"/>
              <a:ext cx="7049607"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把幻方看作一张方格纸：x记录行，y记录列。</a:t>
              </a:r>
              <a:br/>
              <a:r>
                <a:rPr lang="zh-CN" sz="1950" dirty="0">
                  <a:solidFill>
                    <a:srgbClr val="243447"/>
                  </a:solidFill>
                  <a:latin typeface="Consolas"/>
                  <a:ea typeface="Microsoft YaHei"/>
                  <a:cs typeface="Consolas"/>
                </a:rPr>
                <a:t>本题从1开始使用行列编号；行号向下增大，列号向右增大。</a:t>
              </a:r>
            </a:p>
          </p:txBody>
        </p:sp>
      </p:grpSp>
      <p:grpSp>
        <p:nvGrpSpPr>
          <p:cNvPr id="41" name="Group 41"/>
          <p:cNvGrpSpPr/>
          <p:nvPr/>
        </p:nvGrpSpPr>
        <p:grpSpPr>
          <a:xfrm>
            <a:off x="1238250" y="3162300"/>
            <a:ext cx="4572000" cy="1943100"/>
            <a:chOff x="1238250" y="3162300"/>
            <a:chExt cx="4572000" cy="1943100"/>
          </a:xfrm>
        </p:grpSpPr>
        <p:sp>
          <p:nvSpPr>
            <p:cNvPr id="7" name="Rectangle 7"/>
            <p:cNvSpPr/>
            <p:nvPr/>
          </p:nvSpPr>
          <p:spPr>
            <a:xfrm>
              <a:off x="1238250" y="3162300"/>
              <a:ext cx="857250" cy="485775"/>
            </a:xfrm>
            <a:prstGeom prst="rect">
              <a:avLst/>
            </a:prstGeom>
            <a:solidFill>
              <a:srgbClr val="E9F1FA"/>
            </a:solidFill>
            <a:ln w="11430">
              <a:solidFill>
                <a:srgbClr val="244D87"/>
              </a:solidFill>
            </a:ln>
          </p:spPr>
        </p:sp>
        <p:grpSp>
          <p:nvGrpSpPr>
            <p:cNvPr id="10" name="Group 10"/>
            <p:cNvGrpSpPr/>
            <p:nvPr/>
          </p:nvGrpSpPr>
          <p:grpSpPr>
            <a:xfrm>
              <a:off x="2095500" y="3162300"/>
              <a:ext cx="1095375" cy="485775"/>
              <a:chOff x="2095500" y="3162300"/>
              <a:chExt cx="1095375" cy="485775"/>
            </a:xfrm>
          </p:grpSpPr>
          <p:sp>
            <p:nvSpPr>
              <p:cNvPr id="8" name="Rectangle 8"/>
              <p:cNvSpPr/>
              <p:nvPr/>
            </p:nvSpPr>
            <p:spPr>
              <a:xfrm>
                <a:off x="2095500" y="3162300"/>
                <a:ext cx="1095375" cy="485775"/>
              </a:xfrm>
              <a:prstGeom prst="rect">
                <a:avLst/>
              </a:prstGeom>
              <a:solidFill>
                <a:srgbClr val="244D87"/>
              </a:solidFill>
              <a:ln w="9525">
                <a:solidFill>
                  <a:srgbClr val="B8C8D9"/>
                </a:solidFill>
              </a:ln>
            </p:spPr>
          </p:sp>
          <p:sp>
            <p:nvSpPr>
              <p:cNvPr id="9" name="TextBox 9"/>
              <p:cNvSpPr/>
              <p:nvPr/>
            </p:nvSpPr>
            <p:spPr>
              <a:xfrm>
                <a:off x="2114550" y="3190875"/>
                <a:ext cx="1057275" cy="428625"/>
              </a:xfrm>
              <a:prstGeom prst="rect">
                <a:avLst/>
              </a:prstGeom>
              <a:noFill/>
              <a:ln>
                <a:noFill/>
              </a:ln>
            </p:spPr>
            <p:txBody>
              <a:bodyPr wrap="none" lIns="0" tIns="85452" rIns="0" bIns="0" anchor="t" anchorCtr="0">
                <a:noAutofit/>
              </a:bodyPr>
              <a:lstStyle/>
              <a:p>
                <a:pPr algn="ctr"/>
                <a:r>
                  <a:rPr lang="zh-CN" sz="1720" b="1" dirty="0">
                    <a:solidFill>
                      <a:srgbClr val="FFFFFF"/>
                    </a:solidFill>
                    <a:latin typeface="Consolas"/>
                    <a:ea typeface="Microsoft YaHei"/>
                    <a:cs typeface="Consolas"/>
                  </a:rPr>
                  <a:t>列1</a:t>
                </a:r>
              </a:p>
            </p:txBody>
          </p:sp>
        </p:grpSp>
        <p:grpSp>
          <p:nvGrpSpPr>
            <p:cNvPr id="13" name="Group 13"/>
            <p:cNvGrpSpPr/>
            <p:nvPr/>
          </p:nvGrpSpPr>
          <p:grpSpPr>
            <a:xfrm>
              <a:off x="3190875" y="3162300"/>
              <a:ext cx="1524000" cy="485775"/>
              <a:chOff x="3190875" y="3162300"/>
              <a:chExt cx="1524000" cy="485775"/>
            </a:xfrm>
          </p:grpSpPr>
          <p:sp>
            <p:nvSpPr>
              <p:cNvPr id="11" name="Rectangle 11"/>
              <p:cNvSpPr/>
              <p:nvPr/>
            </p:nvSpPr>
            <p:spPr>
              <a:xfrm>
                <a:off x="3190875" y="3162300"/>
                <a:ext cx="1524000" cy="485775"/>
              </a:xfrm>
              <a:prstGeom prst="rect">
                <a:avLst/>
              </a:prstGeom>
              <a:solidFill>
                <a:srgbClr val="244D87"/>
              </a:solidFill>
              <a:ln w="9525">
                <a:solidFill>
                  <a:srgbClr val="B8C8D9"/>
                </a:solidFill>
              </a:ln>
            </p:spPr>
          </p:sp>
          <p:sp>
            <p:nvSpPr>
              <p:cNvPr id="12" name="TextBox 12"/>
              <p:cNvSpPr/>
              <p:nvPr/>
            </p:nvSpPr>
            <p:spPr>
              <a:xfrm>
                <a:off x="3209925" y="3190875"/>
                <a:ext cx="1485900" cy="428625"/>
              </a:xfrm>
              <a:prstGeom prst="rect">
                <a:avLst/>
              </a:prstGeom>
              <a:noFill/>
              <a:ln>
                <a:noFill/>
              </a:ln>
            </p:spPr>
            <p:txBody>
              <a:bodyPr wrap="none" lIns="0" tIns="85452" rIns="0" bIns="0" anchor="t" anchorCtr="0">
                <a:noAutofit/>
              </a:bodyPr>
              <a:lstStyle/>
              <a:p>
                <a:pPr algn="ctr"/>
                <a:r>
                  <a:rPr lang="zh-CN" sz="1720" b="1" dirty="0">
                    <a:solidFill>
                      <a:srgbClr val="FFFFFF"/>
                    </a:solidFill>
                    <a:latin typeface="Consolas"/>
                    <a:ea typeface="Microsoft YaHei"/>
                    <a:cs typeface="Consolas"/>
                  </a:rPr>
                  <a:t>列2</a:t>
                </a:r>
              </a:p>
            </p:txBody>
          </p:sp>
        </p:grpSp>
        <p:grpSp>
          <p:nvGrpSpPr>
            <p:cNvPr id="16" name="Group 16"/>
            <p:cNvGrpSpPr/>
            <p:nvPr/>
          </p:nvGrpSpPr>
          <p:grpSpPr>
            <a:xfrm>
              <a:off x="4714875" y="3162300"/>
              <a:ext cx="1095375" cy="485775"/>
              <a:chOff x="4714875" y="3162300"/>
              <a:chExt cx="1095375" cy="485775"/>
            </a:xfrm>
          </p:grpSpPr>
          <p:sp>
            <p:nvSpPr>
              <p:cNvPr id="14" name="Rectangle 14"/>
              <p:cNvSpPr/>
              <p:nvPr/>
            </p:nvSpPr>
            <p:spPr>
              <a:xfrm>
                <a:off x="4714875" y="3162300"/>
                <a:ext cx="1095375" cy="485775"/>
              </a:xfrm>
              <a:prstGeom prst="rect">
                <a:avLst/>
              </a:prstGeom>
              <a:solidFill>
                <a:srgbClr val="244D87"/>
              </a:solidFill>
              <a:ln w="9525">
                <a:solidFill>
                  <a:srgbClr val="B8C8D9"/>
                </a:solidFill>
              </a:ln>
            </p:spPr>
          </p:sp>
          <p:sp>
            <p:nvSpPr>
              <p:cNvPr id="15" name="TextBox 15"/>
              <p:cNvSpPr/>
              <p:nvPr/>
            </p:nvSpPr>
            <p:spPr>
              <a:xfrm>
                <a:off x="4733925" y="3190875"/>
                <a:ext cx="1057275" cy="428625"/>
              </a:xfrm>
              <a:prstGeom prst="rect">
                <a:avLst/>
              </a:prstGeom>
              <a:noFill/>
              <a:ln>
                <a:noFill/>
              </a:ln>
            </p:spPr>
            <p:txBody>
              <a:bodyPr wrap="none" lIns="0" tIns="85452" rIns="0" bIns="0" anchor="t" anchorCtr="0">
                <a:noAutofit/>
              </a:bodyPr>
              <a:lstStyle/>
              <a:p>
                <a:pPr algn="ctr"/>
                <a:r>
                  <a:rPr lang="zh-CN" sz="1720" b="1" dirty="0">
                    <a:solidFill>
                      <a:srgbClr val="FFFFFF"/>
                    </a:solidFill>
                    <a:latin typeface="Consolas"/>
                    <a:ea typeface="Microsoft YaHei"/>
                    <a:cs typeface="Consolas"/>
                  </a:rPr>
                  <a:t>列3</a:t>
                </a:r>
              </a:p>
            </p:txBody>
          </p:sp>
        </p:grpSp>
        <p:grpSp>
          <p:nvGrpSpPr>
            <p:cNvPr id="19" name="Group 19"/>
            <p:cNvGrpSpPr/>
            <p:nvPr/>
          </p:nvGrpSpPr>
          <p:grpSpPr>
            <a:xfrm>
              <a:off x="1238250" y="3648075"/>
              <a:ext cx="857250" cy="485775"/>
              <a:chOff x="1238250" y="3648075"/>
              <a:chExt cx="857250" cy="485775"/>
            </a:xfrm>
          </p:grpSpPr>
          <p:sp>
            <p:nvSpPr>
              <p:cNvPr id="17" name="Rectangle 17"/>
              <p:cNvSpPr/>
              <p:nvPr/>
            </p:nvSpPr>
            <p:spPr>
              <a:xfrm>
                <a:off x="1238250" y="3648075"/>
                <a:ext cx="857250" cy="485775"/>
              </a:xfrm>
              <a:prstGeom prst="rect">
                <a:avLst/>
              </a:prstGeom>
              <a:solidFill>
                <a:srgbClr val="FFFFFF"/>
              </a:solidFill>
              <a:ln w="11430">
                <a:solidFill>
                  <a:srgbClr val="244D87"/>
                </a:solidFill>
              </a:ln>
            </p:spPr>
          </p:sp>
          <p:sp>
            <p:nvSpPr>
              <p:cNvPr id="18" name="TextBox 18"/>
              <p:cNvSpPr/>
              <p:nvPr/>
            </p:nvSpPr>
            <p:spPr>
              <a:xfrm>
                <a:off x="1478661" y="3779234"/>
                <a:ext cx="376428" cy="337376"/>
              </a:xfrm>
              <a:prstGeom prst="rect">
                <a:avLst/>
              </a:prstGeom>
              <a:noFill/>
              <a:ln>
                <a:noFill/>
              </a:ln>
            </p:spPr>
            <p:txBody>
              <a:bodyPr wrap="none" lIns="0" tIns="-5" rIns="0" bIns="0" anchor="t" anchorCtr="0">
                <a:noAutofit/>
              </a:bodyPr>
              <a:lstStyle/>
              <a:p>
                <a:pPr algn="ctr"/>
                <a:r>
                  <a:rPr lang="zh-CN" sz="1720" dirty="0">
                    <a:solidFill>
                      <a:srgbClr val="243447"/>
                    </a:solidFill>
                    <a:latin typeface="Consolas"/>
                    <a:ea typeface="Microsoft YaHei"/>
                    <a:cs typeface="Consolas"/>
                  </a:rPr>
                  <a:t>行1</a:t>
                </a:r>
              </a:p>
            </p:txBody>
          </p:sp>
        </p:grpSp>
        <p:sp>
          <p:nvSpPr>
            <p:cNvPr id="20" name="Rectangle 20"/>
            <p:cNvSpPr/>
            <p:nvPr/>
          </p:nvSpPr>
          <p:spPr>
            <a:xfrm>
              <a:off x="2095500" y="3648075"/>
              <a:ext cx="1095375" cy="485775"/>
            </a:xfrm>
            <a:prstGeom prst="rect">
              <a:avLst/>
            </a:prstGeom>
            <a:solidFill>
              <a:srgbClr val="FFFFFF"/>
            </a:solidFill>
            <a:ln w="11430">
              <a:solidFill>
                <a:srgbClr val="244D87"/>
              </a:solidFill>
            </a:ln>
          </p:spPr>
        </p:sp>
        <p:sp>
          <p:nvSpPr>
            <p:cNvPr id="21" name="Rectangle 21"/>
            <p:cNvSpPr/>
            <p:nvPr/>
          </p:nvSpPr>
          <p:spPr>
            <a:xfrm>
              <a:off x="3190875" y="3648075"/>
              <a:ext cx="1524000" cy="485775"/>
            </a:xfrm>
            <a:prstGeom prst="rect">
              <a:avLst/>
            </a:prstGeom>
            <a:solidFill>
              <a:srgbClr val="FFFFFF"/>
            </a:solidFill>
            <a:ln w="11430">
              <a:solidFill>
                <a:srgbClr val="244D87"/>
              </a:solidFill>
            </a:ln>
          </p:spPr>
        </p:sp>
        <p:grpSp>
          <p:nvGrpSpPr>
            <p:cNvPr id="24" name="Group 24"/>
            <p:cNvGrpSpPr/>
            <p:nvPr/>
          </p:nvGrpSpPr>
          <p:grpSpPr>
            <a:xfrm>
              <a:off x="4714875" y="3648075"/>
              <a:ext cx="1095375" cy="485775"/>
              <a:chOff x="4714875" y="3648075"/>
              <a:chExt cx="1095375" cy="485775"/>
            </a:xfrm>
          </p:grpSpPr>
          <p:sp>
            <p:nvSpPr>
              <p:cNvPr id="22" name="Rectangle 22"/>
              <p:cNvSpPr/>
              <p:nvPr/>
            </p:nvSpPr>
            <p:spPr>
              <a:xfrm>
                <a:off x="4714875" y="3648075"/>
                <a:ext cx="1095375" cy="485775"/>
              </a:xfrm>
              <a:prstGeom prst="rect">
                <a:avLst/>
              </a:prstGeom>
              <a:solidFill>
                <a:srgbClr val="F4F7FB"/>
              </a:solidFill>
              <a:ln w="9525">
                <a:solidFill>
                  <a:srgbClr val="B8C8D9"/>
                </a:solidFill>
              </a:ln>
            </p:spPr>
          </p:sp>
          <p:sp>
            <p:nvSpPr>
              <p:cNvPr id="23" name="TextBox 23"/>
              <p:cNvSpPr/>
              <p:nvPr/>
            </p:nvSpPr>
            <p:spPr>
              <a:xfrm>
                <a:off x="4733925" y="3676650"/>
                <a:ext cx="1057275" cy="428625"/>
              </a:xfrm>
              <a:prstGeom prst="rect">
                <a:avLst/>
              </a:prstGeom>
              <a:noFill/>
              <a:ln>
                <a:noFill/>
              </a:ln>
            </p:spPr>
            <p:txBody>
              <a:bodyPr wrap="none" lIns="0" tIns="85452" rIns="0" bIns="0" anchor="t" anchorCtr="0">
                <a:noAutofit/>
              </a:bodyPr>
              <a:lstStyle/>
              <a:p>
                <a:pPr algn="ctr"/>
                <a:r>
                  <a:rPr lang="zh-CN" sz="1720" dirty="0">
                    <a:solidFill>
                      <a:srgbClr val="243447"/>
                    </a:solidFill>
                    <a:latin typeface="Consolas"/>
                    <a:ea typeface="Microsoft YaHei"/>
                    <a:cs typeface="Consolas"/>
                  </a:rPr>
                  <a:t>右上</a:t>
                </a:r>
              </a:p>
            </p:txBody>
          </p:sp>
        </p:grpSp>
        <p:grpSp>
          <p:nvGrpSpPr>
            <p:cNvPr id="27" name="Group 27"/>
            <p:cNvGrpSpPr/>
            <p:nvPr/>
          </p:nvGrpSpPr>
          <p:grpSpPr>
            <a:xfrm>
              <a:off x="1238250" y="4133850"/>
              <a:ext cx="857250" cy="485775"/>
              <a:chOff x="1238250" y="4133850"/>
              <a:chExt cx="857250" cy="485775"/>
            </a:xfrm>
          </p:grpSpPr>
          <p:sp>
            <p:nvSpPr>
              <p:cNvPr id="25" name="Rectangle 25"/>
              <p:cNvSpPr/>
              <p:nvPr/>
            </p:nvSpPr>
            <p:spPr>
              <a:xfrm>
                <a:off x="1238250" y="4133850"/>
                <a:ext cx="857250" cy="485775"/>
              </a:xfrm>
              <a:prstGeom prst="rect">
                <a:avLst/>
              </a:prstGeom>
              <a:solidFill>
                <a:srgbClr val="FFFFFF"/>
              </a:solidFill>
              <a:ln w="11430">
                <a:solidFill>
                  <a:srgbClr val="244D87"/>
                </a:solidFill>
              </a:ln>
            </p:spPr>
          </p:sp>
          <p:sp>
            <p:nvSpPr>
              <p:cNvPr id="26" name="TextBox 26"/>
              <p:cNvSpPr/>
              <p:nvPr/>
            </p:nvSpPr>
            <p:spPr>
              <a:xfrm>
                <a:off x="1478661" y="4265009"/>
                <a:ext cx="376428" cy="337376"/>
              </a:xfrm>
              <a:prstGeom prst="rect">
                <a:avLst/>
              </a:prstGeom>
              <a:noFill/>
              <a:ln>
                <a:noFill/>
              </a:ln>
            </p:spPr>
            <p:txBody>
              <a:bodyPr wrap="none" lIns="0" tIns="-5" rIns="0" bIns="0" anchor="t" anchorCtr="0">
                <a:noAutofit/>
              </a:bodyPr>
              <a:lstStyle/>
              <a:p>
                <a:pPr algn="ctr"/>
                <a:r>
                  <a:rPr lang="zh-CN" sz="1720" dirty="0">
                    <a:solidFill>
                      <a:srgbClr val="243447"/>
                    </a:solidFill>
                    <a:latin typeface="Consolas"/>
                    <a:ea typeface="Microsoft YaHei"/>
                    <a:cs typeface="Consolas"/>
                  </a:rPr>
                  <a:t>行2</a:t>
                </a:r>
              </a:p>
            </p:txBody>
          </p:sp>
        </p:grpSp>
        <p:sp>
          <p:nvSpPr>
            <p:cNvPr id="28" name="Rectangle 28"/>
            <p:cNvSpPr/>
            <p:nvPr/>
          </p:nvSpPr>
          <p:spPr>
            <a:xfrm>
              <a:off x="2095500" y="4133850"/>
              <a:ext cx="1095375" cy="485775"/>
            </a:xfrm>
            <a:prstGeom prst="rect">
              <a:avLst/>
            </a:prstGeom>
            <a:solidFill>
              <a:srgbClr val="FFFFFF"/>
            </a:solidFill>
            <a:ln w="11430">
              <a:solidFill>
                <a:srgbClr val="244D87"/>
              </a:solidFill>
            </a:ln>
          </p:spPr>
        </p:sp>
        <p:grpSp>
          <p:nvGrpSpPr>
            <p:cNvPr id="31" name="Group 31"/>
            <p:cNvGrpSpPr/>
            <p:nvPr/>
          </p:nvGrpSpPr>
          <p:grpSpPr>
            <a:xfrm>
              <a:off x="3190875" y="4133850"/>
              <a:ext cx="1524000" cy="485775"/>
              <a:chOff x="3190875" y="4133850"/>
              <a:chExt cx="1524000" cy="485775"/>
            </a:xfrm>
          </p:grpSpPr>
          <p:sp>
            <p:nvSpPr>
              <p:cNvPr id="29" name="Rectangle 29"/>
              <p:cNvSpPr/>
              <p:nvPr/>
            </p:nvSpPr>
            <p:spPr>
              <a:xfrm>
                <a:off x="3190875" y="4133850"/>
                <a:ext cx="1524000" cy="485775"/>
              </a:xfrm>
              <a:prstGeom prst="rect">
                <a:avLst/>
              </a:prstGeom>
              <a:solidFill>
                <a:srgbClr val="FFF2CC"/>
              </a:solidFill>
              <a:ln w="11430">
                <a:solidFill>
                  <a:srgbClr val="244D87"/>
                </a:solidFill>
              </a:ln>
            </p:spPr>
          </p:sp>
          <p:sp>
            <p:nvSpPr>
              <p:cNvPr id="30" name="TextBox 30"/>
              <p:cNvSpPr/>
              <p:nvPr/>
            </p:nvSpPr>
            <p:spPr>
              <a:xfrm>
                <a:off x="3481006" y="4265009"/>
                <a:ext cx="943737" cy="337376"/>
              </a:xfrm>
              <a:prstGeom prst="rect">
                <a:avLst/>
              </a:prstGeom>
              <a:noFill/>
              <a:ln>
                <a:noFill/>
              </a:ln>
            </p:spPr>
            <p:txBody>
              <a:bodyPr wrap="none" lIns="0" tIns="-5" rIns="0" bIns="0" anchor="t" anchorCtr="0">
                <a:noAutofit/>
              </a:bodyPr>
              <a:lstStyle/>
              <a:p>
                <a:pPr algn="ctr"/>
                <a:r>
                  <a:rPr lang="zh-CN" sz="1720" b="1" dirty="0">
                    <a:solidFill>
                      <a:srgbClr val="C00000"/>
                    </a:solidFill>
                    <a:latin typeface="Consolas"/>
                    <a:ea typeface="Microsoft YaHei"/>
                    <a:cs typeface="Consolas"/>
                  </a:rPr>
                  <a:t>当前位置</a:t>
                </a:r>
              </a:p>
            </p:txBody>
          </p:sp>
        </p:grpSp>
        <p:sp>
          <p:nvSpPr>
            <p:cNvPr id="32" name="Rectangle 32"/>
            <p:cNvSpPr/>
            <p:nvPr/>
          </p:nvSpPr>
          <p:spPr>
            <a:xfrm>
              <a:off x="4714875" y="4133850"/>
              <a:ext cx="1095375" cy="485775"/>
            </a:xfrm>
            <a:prstGeom prst="rect">
              <a:avLst/>
            </a:prstGeom>
            <a:solidFill>
              <a:srgbClr val="FFFFFF"/>
            </a:solidFill>
            <a:ln w="11430">
              <a:solidFill>
                <a:srgbClr val="244D87"/>
              </a:solidFill>
            </a:ln>
          </p:spPr>
        </p:sp>
        <p:grpSp>
          <p:nvGrpSpPr>
            <p:cNvPr id="35" name="Group 35"/>
            <p:cNvGrpSpPr/>
            <p:nvPr/>
          </p:nvGrpSpPr>
          <p:grpSpPr>
            <a:xfrm>
              <a:off x="1238250" y="4619625"/>
              <a:ext cx="857250" cy="485775"/>
              <a:chOff x="1238250" y="4619625"/>
              <a:chExt cx="857250" cy="485775"/>
            </a:xfrm>
          </p:grpSpPr>
          <p:sp>
            <p:nvSpPr>
              <p:cNvPr id="33" name="Rectangle 33"/>
              <p:cNvSpPr/>
              <p:nvPr/>
            </p:nvSpPr>
            <p:spPr>
              <a:xfrm>
                <a:off x="1238250" y="4619625"/>
                <a:ext cx="857250" cy="485775"/>
              </a:xfrm>
              <a:prstGeom prst="rect">
                <a:avLst/>
              </a:prstGeom>
              <a:solidFill>
                <a:srgbClr val="FFFFFF"/>
              </a:solidFill>
              <a:ln w="11430">
                <a:solidFill>
                  <a:srgbClr val="244D87"/>
                </a:solidFill>
              </a:ln>
            </p:spPr>
          </p:sp>
          <p:sp>
            <p:nvSpPr>
              <p:cNvPr id="34" name="TextBox 34"/>
              <p:cNvSpPr/>
              <p:nvPr/>
            </p:nvSpPr>
            <p:spPr>
              <a:xfrm>
                <a:off x="1478661" y="4750784"/>
                <a:ext cx="376428" cy="337376"/>
              </a:xfrm>
              <a:prstGeom prst="rect">
                <a:avLst/>
              </a:prstGeom>
              <a:noFill/>
              <a:ln>
                <a:noFill/>
              </a:ln>
            </p:spPr>
            <p:txBody>
              <a:bodyPr wrap="none" lIns="0" tIns="-5" rIns="0" bIns="0" anchor="t" anchorCtr="0">
                <a:noAutofit/>
              </a:bodyPr>
              <a:lstStyle/>
              <a:p>
                <a:pPr algn="ctr"/>
                <a:r>
                  <a:rPr lang="zh-CN" sz="1720" dirty="0">
                    <a:solidFill>
                      <a:srgbClr val="243447"/>
                    </a:solidFill>
                    <a:latin typeface="Consolas"/>
                    <a:ea typeface="Microsoft YaHei"/>
                    <a:cs typeface="Consolas"/>
                  </a:rPr>
                  <a:t>行3</a:t>
                </a:r>
              </a:p>
            </p:txBody>
          </p:sp>
        </p:grpSp>
        <p:sp>
          <p:nvSpPr>
            <p:cNvPr id="36" name="Rectangle 36"/>
            <p:cNvSpPr/>
            <p:nvPr/>
          </p:nvSpPr>
          <p:spPr>
            <a:xfrm>
              <a:off x="2095500" y="4619625"/>
              <a:ext cx="1095375" cy="485775"/>
            </a:xfrm>
            <a:prstGeom prst="rect">
              <a:avLst/>
            </a:prstGeom>
            <a:solidFill>
              <a:srgbClr val="FFFFFF"/>
            </a:solidFill>
            <a:ln w="11430">
              <a:solidFill>
                <a:srgbClr val="244D87"/>
              </a:solidFill>
            </a:ln>
          </p:spPr>
        </p:sp>
        <p:grpSp>
          <p:nvGrpSpPr>
            <p:cNvPr id="39" name="Group 39"/>
            <p:cNvGrpSpPr/>
            <p:nvPr/>
          </p:nvGrpSpPr>
          <p:grpSpPr>
            <a:xfrm>
              <a:off x="3190875" y="4619625"/>
              <a:ext cx="1524000" cy="485775"/>
              <a:chOff x="3190875" y="4619625"/>
              <a:chExt cx="1524000" cy="485775"/>
            </a:xfrm>
          </p:grpSpPr>
          <p:sp>
            <p:nvSpPr>
              <p:cNvPr id="37" name="Rectangle 37"/>
              <p:cNvSpPr/>
              <p:nvPr/>
            </p:nvSpPr>
            <p:spPr>
              <a:xfrm>
                <a:off x="3190875" y="4619625"/>
                <a:ext cx="1524000" cy="485775"/>
              </a:xfrm>
              <a:prstGeom prst="rect">
                <a:avLst/>
              </a:prstGeom>
              <a:solidFill>
                <a:srgbClr val="FFFFFF"/>
              </a:solidFill>
              <a:ln w="11430">
                <a:solidFill>
                  <a:srgbClr val="244D87"/>
                </a:solidFill>
              </a:ln>
            </p:spPr>
          </p:sp>
          <p:sp>
            <p:nvSpPr>
              <p:cNvPr id="38" name="TextBox 38"/>
              <p:cNvSpPr/>
              <p:nvPr/>
            </p:nvSpPr>
            <p:spPr>
              <a:xfrm>
                <a:off x="3596830" y="4750784"/>
                <a:ext cx="712184" cy="337376"/>
              </a:xfrm>
              <a:prstGeom prst="rect">
                <a:avLst/>
              </a:prstGeom>
              <a:noFill/>
              <a:ln>
                <a:noFill/>
              </a:ln>
            </p:spPr>
            <p:txBody>
              <a:bodyPr wrap="none" lIns="0" tIns="-5" rIns="95" bIns="0" anchor="t" anchorCtr="0">
                <a:noAutofit/>
              </a:bodyPr>
              <a:lstStyle/>
              <a:p>
                <a:pPr algn="ctr"/>
                <a:r>
                  <a:rPr lang="zh-CN" sz="1720" dirty="0">
                    <a:solidFill>
                      <a:srgbClr val="243447"/>
                    </a:solidFill>
                    <a:latin typeface="Consolas"/>
                    <a:ea typeface="Microsoft YaHei"/>
                    <a:cs typeface="Consolas"/>
                  </a:rPr>
                  <a:t>正下方</a:t>
                </a:r>
              </a:p>
            </p:txBody>
          </p:sp>
        </p:grpSp>
        <p:sp>
          <p:nvSpPr>
            <p:cNvPr id="40" name="Rectangle 40"/>
            <p:cNvSpPr/>
            <p:nvPr/>
          </p:nvSpPr>
          <p:spPr>
            <a:xfrm>
              <a:off x="4714875" y="4619625"/>
              <a:ext cx="1095375" cy="485775"/>
            </a:xfrm>
            <a:prstGeom prst="rect">
              <a:avLst/>
            </a:prstGeom>
            <a:solidFill>
              <a:srgbClr val="FFFFFF"/>
            </a:solidFill>
            <a:ln w="11430">
              <a:solidFill>
                <a:srgbClr val="244D87"/>
              </a:solidFill>
            </a:ln>
          </p:spPr>
        </p:sp>
      </p:grpSp>
      <p:grpSp>
        <p:nvGrpSpPr>
          <p:cNvPr id="43" name="Group 43"/>
          <p:cNvGrpSpPr/>
          <p:nvPr/>
        </p:nvGrpSpPr>
        <p:grpSpPr>
          <a:xfrm>
            <a:off x="6419850" y="3274219"/>
            <a:ext cx="3927753" cy="1357312"/>
            <a:chOff x="6419850" y="3274219"/>
            <a:chExt cx="3927753" cy="1357312"/>
          </a:xfrm>
        </p:grpSpPr>
        <p:sp>
          <p:nvSpPr>
            <p:cNvPr id="42" name="TextBox 42"/>
            <p:cNvSpPr/>
            <p:nvPr/>
          </p:nvSpPr>
          <p:spPr>
            <a:xfrm>
              <a:off x="6419850" y="3274219"/>
              <a:ext cx="3927753" cy="1357312"/>
            </a:xfrm>
            <a:prstGeom prst="rect">
              <a:avLst/>
            </a:prstGeom>
            <a:noFill/>
            <a:ln>
              <a:noFill/>
            </a:ln>
          </p:spPr>
          <p:txBody>
            <a:bodyPr wrap="none" lIns="0" tIns="5" rIns="0" bIns="0" anchor="t" anchorCtr="0">
              <a:noAutofit/>
            </a:bodyPr>
            <a:lstStyle/>
            <a:p>
              <a:pPr algn="l">
                <a:lnSpc>
                  <a:spcPts val="2256"/>
                </a:lnSpc>
              </a:pPr>
              <a:r>
                <a:rPr lang="zh-CN" sz="1880" b="1" dirty="0">
                  <a:solidFill>
                    <a:srgbClr val="C00000"/>
                  </a:solidFill>
                  <a:latin typeface="Consolas"/>
                  <a:ea typeface="Microsoft YaHei"/>
                  <a:cs typeface="Consolas"/>
                </a:rPr>
                <a:t>当前位置</a:t>
              </a:r>
              <a:r>
                <a:rPr lang="zh-CN" sz="1880" dirty="0">
                  <a:solidFill>
                    <a:srgbClr val="243447"/>
                  </a:solidFill>
                  <a:latin typeface="Consolas"/>
                  <a:ea typeface="Microsoft YaHei"/>
                  <a:cs typeface="Consolas"/>
                </a:rPr>
                <a:t>：(2,2)。</a:t>
              </a:r>
              <a:br/>
              <a:r>
                <a:rPr lang="zh-CN" sz="1880" dirty="0">
                  <a:solidFill>
                    <a:srgbClr val="243447"/>
                  </a:solidFill>
                  <a:latin typeface="Consolas"/>
                  <a:ea typeface="Microsoft YaHei"/>
                  <a:cs typeface="Consolas"/>
                </a:rPr>
                <a:t>右上方：(1,3)，行减1、列加1。</a:t>
              </a:r>
              <a:br/>
              <a:r>
                <a:rPr lang="zh-CN" sz="1880" dirty="0">
                  <a:solidFill>
                    <a:srgbClr val="243447"/>
                  </a:solidFill>
                  <a:latin typeface="Consolas"/>
                  <a:ea typeface="Microsoft YaHei"/>
                  <a:cs typeface="Consolas"/>
                </a:rPr>
                <a:t>正下方：(3,2)，行加1、列不变。</a:t>
              </a:r>
            </a:p>
          </p:txBody>
        </p:sp>
      </p:grpSp>
      <p:grpSp>
        <p:nvGrpSpPr>
          <p:cNvPr id="45" name="Group 45"/>
          <p:cNvGrpSpPr/>
          <p:nvPr/>
        </p:nvGrpSpPr>
        <p:grpSpPr>
          <a:xfrm>
            <a:off x="990219" y="5409248"/>
            <a:ext cx="7432548" cy="752856"/>
            <a:chOff x="990219" y="5409248"/>
            <a:chExt cx="7432548" cy="752856"/>
          </a:xfrm>
        </p:grpSpPr>
        <p:sp>
          <p:nvSpPr>
            <p:cNvPr id="44" name="TextBox 44"/>
            <p:cNvSpPr/>
            <p:nvPr/>
          </p:nvSpPr>
          <p:spPr>
            <a:xfrm>
              <a:off x="990219" y="5409248"/>
              <a:ext cx="7432548"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后面的x--、y++，就是把“往上走、往右走”写成代码。</a:t>
              </a:r>
              <a:br/>
              <a:r>
                <a:rPr lang="zh-CN" sz="1950" dirty="0">
                  <a:solidFill>
                    <a:srgbClr val="243447"/>
                  </a:solidFill>
                  <a:latin typeface="Consolas"/>
                  <a:ea typeface="Microsoft YaHei"/>
                  <a:cs typeface="Consolas"/>
                </a:rPr>
                <a:t>到达边界时不能直接照走，题目为这些情况规定了另外的落点。</a:t>
              </a:r>
            </a:p>
          </p:txBody>
        </p:sp>
      </p:grpSp>
      <p:sp>
        <p:nvSpPr>
          <p:cNvPr id="69" name="Line 6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0" name="Line 70"/>
          <p:cNvSpPr/>
          <p:nvPr/>
        </p:nvSpPr>
        <p:spPr>
          <a:xfrm>
            <a:off x="838200" y="289293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71" name="Line 71"/>
          <p:cNvSpPr/>
          <p:nvPr/>
        </p:nvSpPr>
        <p:spPr>
          <a:xfrm>
            <a:off x="838200" y="525608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35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3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434535"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g存已填数字，x和y存当前位置</a:t>
            </a:r>
          </a:p>
        </p:txBody>
      </p:sp>
      <p:grpSp>
        <p:nvGrpSpPr>
          <p:cNvPr id="9" name="Group 9"/>
          <p:cNvGrpSpPr/>
          <p:nvPr/>
        </p:nvGrpSpPr>
        <p:grpSpPr>
          <a:xfrm>
            <a:off x="828294" y="2186940"/>
            <a:ext cx="6019979" cy="812863"/>
            <a:chOff x="828294" y="2186940"/>
            <a:chExt cx="6019979" cy="812863"/>
          </a:xfrm>
        </p:grpSpPr>
        <p:sp>
          <p:nvSpPr>
            <p:cNvPr id="7" name="TextBox 7"/>
            <p:cNvSpPr txBox="1"/>
            <p:nvPr/>
          </p:nvSpPr>
          <p:spPr>
            <a:xfrm>
              <a:off x="829056" y="2186940"/>
              <a:ext cx="268376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g[40][40] = {0};</a:t>
              </a:r>
            </a:p>
          </p:txBody>
        </p:sp>
        <p:sp>
          <p:nvSpPr>
            <p:cNvPr id="8" name="TextBox 8"/>
            <p:cNvSpPr/>
            <p:nvPr/>
          </p:nvSpPr>
          <p:spPr>
            <a:xfrm>
              <a:off x="828294" y="2618422"/>
              <a:ext cx="601997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本题有效行列都用1到n；0表示“这一格还空着”。</a:t>
              </a:r>
            </a:p>
          </p:txBody>
        </p:sp>
      </p:grpSp>
      <p:grpSp>
        <p:nvGrpSpPr>
          <p:cNvPr id="15" name="Group 15"/>
          <p:cNvGrpSpPr/>
          <p:nvPr/>
        </p:nvGrpSpPr>
        <p:grpSpPr>
          <a:xfrm>
            <a:off x="829056" y="3615690"/>
            <a:ext cx="4549597" cy="1828419"/>
            <a:chOff x="829056" y="3615690"/>
            <a:chExt cx="4549597" cy="1828419"/>
          </a:xfrm>
        </p:grpSpPr>
        <p:sp>
          <p:nvSpPr>
            <p:cNvPr id="10" name="TextBox 10"/>
            <p:cNvSpPr txBox="1"/>
            <p:nvPr/>
          </p:nvSpPr>
          <p:spPr>
            <a:xfrm>
              <a:off x="829056" y="3615690"/>
              <a:ext cx="3350133"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x = 1, y = n / 2 + 1;</a:t>
              </a:r>
            </a:p>
          </p:txBody>
        </p:sp>
        <p:sp>
          <p:nvSpPr>
            <p:cNvPr id="11" name="TextBox 11"/>
            <p:cNvSpPr txBox="1"/>
            <p:nvPr/>
          </p:nvSpPr>
          <p:spPr>
            <a:xfrm>
              <a:off x="829056" y="4034790"/>
              <a:ext cx="161757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g[x][y] = 1;</a:t>
              </a:r>
            </a:p>
          </p:txBody>
        </p:sp>
        <p:sp>
          <p:nvSpPr>
            <p:cNvPr id="12" name="TextBox 12"/>
            <p:cNvSpPr txBox="1"/>
            <p:nvPr/>
          </p:nvSpPr>
          <p:spPr>
            <a:xfrm>
              <a:off x="829056" y="4453890"/>
              <a:ext cx="4549597"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k = 2; k &lt;= n * n; k++) {</a:t>
              </a:r>
            </a:p>
          </p:txBody>
        </p:sp>
        <p:sp>
          <p:nvSpPr>
            <p:cNvPr id="13" name="TextBox 13"/>
            <p:cNvSpPr/>
            <p:nvPr/>
          </p:nvSpPr>
          <p:spPr>
            <a:xfrm>
              <a:off x="829056" y="4796790"/>
              <a:ext cx="3314033" cy="352044"/>
            </a:xfrm>
            <a:prstGeom prst="rect">
              <a:avLst/>
            </a:prstGeom>
            <a:noFill/>
            <a:ln>
              <a:noFill/>
            </a:ln>
          </p:spPr>
          <p:txBody>
            <a:bodyPr wrap="none" lIns="0" tIns="0" rIns="0" bIns="0" anchor="t" anchorCtr="0">
              <a:noAutofit/>
            </a:bodyPr>
            <a:lstStyle/>
            <a:p>
              <a:pPr algn="l"/>
              <a:r>
                <a:rPr lang="en-US" sz="1800" dirty="0">
                  <a:solidFill>
                    <a:srgbClr val="243447"/>
                  </a:solidFill>
                  <a:latin typeface="Consolas"/>
                  <a:ea typeface="Consolas"/>
                  <a:cs typeface="Consolas"/>
                </a:rPr>
                <a:t xml:space="preserve">    </a:t>
              </a:r>
              <a:r>
                <a:rPr lang="zh-CN" sz="1800" dirty="0">
                  <a:solidFill>
                    <a:srgbClr val="243447"/>
                  </a:solidFill>
                  <a:latin typeface="Consolas"/>
                  <a:ea typeface="Microsoft YaHei"/>
                  <a:cs typeface="Consolas"/>
                </a:rPr>
                <a:t>// 决定位置，再填入k。</a:t>
              </a:r>
            </a:p>
          </p:txBody>
        </p:sp>
        <p:sp>
          <p:nvSpPr>
            <p:cNvPr id="14" name="TextBox 14"/>
            <p:cNvSpPr txBox="1"/>
            <p:nvPr/>
          </p:nvSpPr>
          <p:spPr>
            <a:xfrm>
              <a:off x="829056" y="5092065"/>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grpSp>
        <p:nvGrpSpPr>
          <p:cNvPr id="17" name="Group 17"/>
          <p:cNvGrpSpPr/>
          <p:nvPr/>
        </p:nvGrpSpPr>
        <p:grpSpPr>
          <a:xfrm>
            <a:off x="7181088" y="3523298"/>
            <a:ext cx="2343017" cy="1800606"/>
            <a:chOff x="7181088" y="3523298"/>
            <a:chExt cx="2343017" cy="1800606"/>
          </a:xfrm>
        </p:grpSpPr>
        <p:grpSp>
          <p:nvGrpSpPr>
            <p:cNvPr id="31" name="Group 31"/>
            <p:cNvGrpSpPr/>
            <p:nvPr/>
          </p:nvGrpSpPr>
          <p:grpSpPr>
            <a:xfrm>
              <a:off x="7181088" y="3523298"/>
              <a:ext cx="2343017" cy="1800606"/>
              <a:chOff x="7181088" y="3523298"/>
              <a:chExt cx="2343017" cy="1800606"/>
            </a:xfrm>
          </p:grpSpPr>
          <p:sp>
            <p:nvSpPr>
              <p:cNvPr id="26" name="Freeform 26"/>
              <p:cNvSpPr/>
              <p:nvPr/>
            </p:nvSpPr>
            <p:spPr>
              <a:xfrm>
                <a:off x="7190994" y="3523298"/>
                <a:ext cx="2211514" cy="1800606"/>
              </a:xfrm>
              <a:custGeom>
                <a:avLst/>
                <a:gdLst/>
                <a:ahLst/>
                <a:cxnLst/>
                <a:rect l="l" t="t" r="r" b="b"/>
                <a:pathLst>
                  <a:path w="2211514" h="1800606">
                    <a:moveTo>
                      <a:pt x="0" y="0"/>
                    </a:moveTo>
                    <a:lnTo>
                      <a:pt x="2211514" y="0"/>
                    </a:lnTo>
                    <a:lnTo>
                      <a:pt x="2211514" y="1800606"/>
                    </a:lnTo>
                    <a:lnTo>
                      <a:pt x="0" y="1800606"/>
                    </a:lnTo>
                    <a:close/>
                  </a:path>
                </a:pathLst>
              </a:custGeom>
              <a:noFill/>
              <a:ln>
                <a:noFill/>
              </a:ln>
            </p:spPr>
          </p:sp>
          <p:sp>
            <p:nvSpPr>
              <p:cNvPr id="27" name="TextBox 27"/>
              <p:cNvSpPr txBox="1"/>
              <p:nvPr/>
            </p:nvSpPr>
            <p:spPr>
              <a:xfrm>
                <a:off x="7181088" y="3523298"/>
                <a:ext cx="2343017"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n=3时，3/2得到1。</a:t>
                </a:r>
              </a:p>
            </p:txBody>
          </p:sp>
          <p:sp>
            <p:nvSpPr>
              <p:cNvPr id="28" name="TextBox 28"/>
              <p:cNvSpPr txBox="1"/>
              <p:nvPr/>
            </p:nvSpPr>
            <p:spPr>
              <a:xfrm>
                <a:off x="7181088" y="3820477"/>
                <a:ext cx="231676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所以起点是(1,2)。</a:t>
                </a:r>
              </a:p>
            </p:txBody>
          </p:sp>
          <p:sp>
            <p:nvSpPr>
              <p:cNvPr id="29" name="TextBox 29"/>
              <p:cNvSpPr txBox="1"/>
              <p:nvPr/>
            </p:nvSpPr>
            <p:spPr>
              <a:xfrm>
                <a:off x="7181088" y="4251008"/>
                <a:ext cx="200175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数字1已经放好，</a:t>
                </a:r>
              </a:p>
            </p:txBody>
          </p:sp>
          <p:sp>
            <p:nvSpPr>
              <p:cNvPr id="30" name="TextBox 30"/>
              <p:cNvSpPr txBox="1"/>
              <p:nvPr/>
            </p:nvSpPr>
            <p:spPr>
              <a:xfrm>
                <a:off x="7181088" y="4548188"/>
                <a:ext cx="200175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循环从2开始填。</a:t>
                </a:r>
              </a:p>
            </p:txBody>
          </p:sp>
        </p:grpSp>
      </p:grpSp>
      <p:grpSp>
        <p:nvGrpSpPr>
          <p:cNvPr id="19" name="Group 19"/>
          <p:cNvGrpSpPr/>
          <p:nvPr/>
        </p:nvGrpSpPr>
        <p:grpSpPr>
          <a:xfrm>
            <a:off x="828294" y="5873496"/>
            <a:ext cx="10439781" cy="381381"/>
            <a:chOff x="828294" y="5873496"/>
            <a:chExt cx="10439781" cy="381381"/>
          </a:xfrm>
        </p:grpSpPr>
        <p:sp>
          <p:nvSpPr>
            <p:cNvPr id="18" name="TextBox 18"/>
            <p:cNvSpPr/>
            <p:nvPr/>
          </p:nvSpPr>
          <p:spPr>
            <a:xfrm>
              <a:off x="828294" y="5873496"/>
              <a:ext cx="10439781" cy="381381"/>
            </a:xfrm>
            <a:prstGeom prst="rect">
              <a:avLst/>
            </a:prstGeom>
            <a:noFill/>
            <a:ln>
              <a:noFill/>
            </a:ln>
          </p:spPr>
          <p:txBody>
            <a:bodyPr wrap="none" lIns="0" tIns="2476" rIns="0" bIns="0" anchor="t" anchorCtr="0">
              <a:noAutofit/>
            </a:bodyPr>
            <a:lstStyle/>
            <a:p>
              <a:pPr algn="l">
                <a:lnSpc>
                  <a:spcPts val="2418"/>
                </a:lnSpc>
              </a:pPr>
              <a:r>
                <a:rPr lang="zh-CN" sz="1950" dirty="0">
                  <a:solidFill>
                    <a:srgbClr val="243447"/>
                  </a:solidFill>
                  <a:latin typeface="Microsoft YaHei"/>
                  <a:ea typeface="Microsoft YaHei"/>
                  <a:cs typeface="Microsoft YaHei"/>
                </a:rPr>
                <a:t>只有一格时，填入</a:t>
              </a:r>
              <a:r>
                <a:rPr lang="en-US" sz="1950" dirty="0">
                  <a:solidFill>
                    <a:srgbClr val="243447"/>
                  </a:solidFill>
                  <a:latin typeface="Consolas"/>
                  <a:ea typeface="Consolas"/>
                  <a:cs typeface="Consolas"/>
                </a:rPr>
                <a:t>1</a:t>
              </a:r>
              <a:r>
                <a:rPr lang="zh-CN" sz="1950" dirty="0">
                  <a:solidFill>
                    <a:srgbClr val="243447"/>
                  </a:solidFill>
                  <a:latin typeface="Microsoft YaHei"/>
                  <a:ea typeface="Microsoft YaHei"/>
                  <a:cs typeface="Microsoft YaHei"/>
                </a:rPr>
                <a:t>就完成了。</a:t>
              </a:r>
              <a:r>
                <a:rPr lang="en-US" sz="1950" dirty="0">
                  <a:solidFill>
                    <a:srgbClr val="243447"/>
                  </a:solidFill>
                  <a:latin typeface="Consolas"/>
                  <a:ea typeface="Consolas"/>
                  <a:cs typeface="Consolas"/>
                </a:rPr>
                <a:t>n=1</a:t>
              </a:r>
              <a:r>
                <a:rPr lang="zh-CN" sz="1950" dirty="0">
                  <a:solidFill>
                    <a:srgbClr val="243447"/>
                  </a:solidFill>
                  <a:latin typeface="Microsoft YaHei"/>
                  <a:ea typeface="Microsoft YaHei"/>
                  <a:cs typeface="Microsoft YaHei"/>
                </a:rPr>
                <a:t>不需要再找下一格，后面的循环执行</a:t>
              </a:r>
              <a:r>
                <a:rPr lang="en-US" sz="1950" dirty="0">
                  <a:solidFill>
                    <a:srgbClr val="243447"/>
                  </a:solidFill>
                  <a:latin typeface="Consolas"/>
                  <a:ea typeface="Consolas"/>
                  <a:cs typeface="Consolas"/>
                </a:rPr>
                <a:t>0</a:t>
              </a:r>
              <a:r>
                <a:rPr lang="zh-CN" sz="1950" dirty="0">
                  <a:solidFill>
                    <a:srgbClr val="243447"/>
                  </a:solidFill>
                  <a:latin typeface="Microsoft YaHei"/>
                  <a:ea typeface="Microsoft YaHei"/>
                  <a:cs typeface="Microsoft YaHei"/>
                </a:rPr>
                <a:t>次。</a:t>
              </a:r>
            </a:p>
          </p:txBody>
        </p:sp>
      </p:grpSp>
      <p:sp>
        <p:nvSpPr>
          <p:cNvPr id="33" name="Line 3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4" name="Line 34"/>
          <p:cNvSpPr/>
          <p:nvPr/>
        </p:nvSpPr>
        <p:spPr>
          <a:xfrm>
            <a:off x="705231" y="2196465"/>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35" name="Line 35"/>
          <p:cNvSpPr/>
          <p:nvPr/>
        </p:nvSpPr>
        <p:spPr>
          <a:xfrm>
            <a:off x="705231" y="3625215"/>
            <a:ext cx="9525" cy="1093470"/>
          </a:xfrm>
          <a:custGeom>
            <a:avLst/>
            <a:gdLst/>
            <a:ahLst/>
            <a:cxnLst/>
            <a:rect l="l" t="t" r="r" b="b"/>
            <a:pathLst>
              <a:path w="9525" h="1093470">
                <a:moveTo>
                  <a:pt x="0" y="0"/>
                </a:moveTo>
                <a:lnTo>
                  <a:pt x="0" y="1093470"/>
                </a:lnTo>
              </a:path>
            </a:pathLst>
          </a:custGeom>
          <a:noFill/>
          <a:ln w="19050">
            <a:solidFill>
              <a:srgbClr val="244D87"/>
            </a:solidFill>
          </a:ln>
        </p:spPr>
      </p:sp>
      <p:sp>
        <p:nvSpPr>
          <p:cNvPr id="36" name="Line 36"/>
          <p:cNvSpPr/>
          <p:nvPr/>
        </p:nvSpPr>
        <p:spPr>
          <a:xfrm>
            <a:off x="838200" y="320459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7" name="Line 37"/>
          <p:cNvSpPr/>
          <p:nvPr/>
        </p:nvSpPr>
        <p:spPr>
          <a:xfrm>
            <a:off x="838200" y="5619940"/>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5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3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355336" cy="1062799"/>
            <a:chOff x="826008" y="814388"/>
            <a:chExt cx="5355336" cy="1062799"/>
          </a:xfrm>
        </p:grpSpPr>
        <p:sp>
          <p:nvSpPr>
            <p:cNvPr id="2" name="TextBox 2"/>
            <p:cNvSpPr txBox="1"/>
            <p:nvPr/>
          </p:nvSpPr>
          <p:spPr>
            <a:xfrm>
              <a:off x="1017270" y="814388"/>
              <a:ext cx="244602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神奇的幻方：状态</a:t>
              </a:r>
            </a:p>
          </p:txBody>
        </p:sp>
        <p:sp>
          <p:nvSpPr>
            <p:cNvPr id="3" name="TextBox 3"/>
            <p:cNvSpPr txBox="1"/>
            <p:nvPr/>
          </p:nvSpPr>
          <p:spPr>
            <a:xfrm>
              <a:off x="826008" y="1407795"/>
              <a:ext cx="5355336"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g[x][y]、x、y和k，分别记录什么？</a:t>
              </a:r>
            </a:p>
          </p:txBody>
        </p:sp>
      </p:grpSp>
      <p:grpSp>
        <p:nvGrpSpPr>
          <p:cNvPr id="6" name="Group 6"/>
          <p:cNvGrpSpPr/>
          <p:nvPr/>
        </p:nvGrpSpPr>
        <p:grpSpPr>
          <a:xfrm>
            <a:off x="990219" y="2056448"/>
            <a:ext cx="6309086" cy="752856"/>
            <a:chOff x="990219" y="2056448"/>
            <a:chExt cx="6309086" cy="752856"/>
          </a:xfrm>
        </p:grpSpPr>
        <p:sp>
          <p:nvSpPr>
            <p:cNvPr id="5" name="TextBox 5"/>
            <p:cNvSpPr/>
            <p:nvPr/>
          </p:nvSpPr>
          <p:spPr>
            <a:xfrm>
              <a:off x="990219" y="2056448"/>
              <a:ext cx="6309086"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刚把1放在首行中间，现在准备填2。下面以n=3为例。</a:t>
              </a:r>
              <a:br/>
              <a:r>
                <a:rPr lang="zh-CN" sz="1950" dirty="0">
                  <a:solidFill>
                    <a:srgbClr val="243447"/>
                  </a:solidFill>
                  <a:latin typeface="Consolas"/>
                  <a:ea typeface="Microsoft YaHei"/>
                  <a:cs typeface="Consolas"/>
                </a:rPr>
                <a:t>x、y是上一个数的位置；k是本轮准备填入的数。</a:t>
              </a:r>
            </a:p>
          </p:txBody>
        </p:sp>
      </p:grpSp>
      <p:grpSp>
        <p:nvGrpSpPr>
          <p:cNvPr id="53" name="Group 53"/>
          <p:cNvGrpSpPr/>
          <p:nvPr/>
        </p:nvGrpSpPr>
        <p:grpSpPr>
          <a:xfrm>
            <a:off x="1238250" y="3133725"/>
            <a:ext cx="4000500" cy="1905000"/>
            <a:chOff x="1238250" y="3133725"/>
            <a:chExt cx="4000500" cy="1905000"/>
          </a:xfrm>
        </p:grpSpPr>
        <p:sp>
          <p:nvSpPr>
            <p:cNvPr id="7" name="Rectangle 7"/>
            <p:cNvSpPr/>
            <p:nvPr/>
          </p:nvSpPr>
          <p:spPr>
            <a:xfrm>
              <a:off x="1238250" y="3133725"/>
              <a:ext cx="857250" cy="476250"/>
            </a:xfrm>
            <a:prstGeom prst="rect">
              <a:avLst/>
            </a:prstGeom>
            <a:solidFill>
              <a:srgbClr val="E9F1FA"/>
            </a:solidFill>
            <a:ln w="11430">
              <a:solidFill>
                <a:srgbClr val="244D87"/>
              </a:solidFill>
            </a:ln>
          </p:spPr>
        </p:sp>
        <p:grpSp>
          <p:nvGrpSpPr>
            <p:cNvPr id="10" name="Group 10"/>
            <p:cNvGrpSpPr/>
            <p:nvPr/>
          </p:nvGrpSpPr>
          <p:grpSpPr>
            <a:xfrm>
              <a:off x="2095500" y="3133725"/>
              <a:ext cx="1047750" cy="476250"/>
              <a:chOff x="2095500" y="3133725"/>
              <a:chExt cx="1047750" cy="476250"/>
            </a:xfrm>
          </p:grpSpPr>
          <p:sp>
            <p:nvSpPr>
              <p:cNvPr id="8" name="Rectangle 8"/>
              <p:cNvSpPr/>
              <p:nvPr/>
            </p:nvSpPr>
            <p:spPr>
              <a:xfrm>
                <a:off x="2095500" y="3133725"/>
                <a:ext cx="1047750" cy="476250"/>
              </a:xfrm>
              <a:prstGeom prst="rect">
                <a:avLst/>
              </a:prstGeom>
              <a:solidFill>
                <a:srgbClr val="244D87"/>
              </a:solidFill>
              <a:ln w="9525">
                <a:solidFill>
                  <a:srgbClr val="B8C8D9"/>
                </a:solidFill>
              </a:ln>
            </p:spPr>
          </p:sp>
          <p:sp>
            <p:nvSpPr>
              <p:cNvPr id="9" name="TextBox 9"/>
              <p:cNvSpPr/>
              <p:nvPr/>
            </p:nvSpPr>
            <p:spPr>
              <a:xfrm>
                <a:off x="2114550" y="3162300"/>
                <a:ext cx="1009650" cy="419100"/>
              </a:xfrm>
              <a:prstGeom prst="rect">
                <a:avLst/>
              </a:prstGeom>
              <a:noFill/>
              <a:ln>
                <a:noFill/>
              </a:ln>
            </p:spPr>
            <p:txBody>
              <a:bodyPr wrap="none" lIns="0" tIns="68663" rIns="0" bIns="0" anchor="t" anchorCtr="0">
                <a:noAutofit/>
              </a:bodyPr>
              <a:lstStyle/>
              <a:p>
                <a:pPr algn="ctr"/>
                <a:r>
                  <a:rPr lang="zh-CN" sz="1880" b="1" dirty="0">
                    <a:solidFill>
                      <a:srgbClr val="FFFFFF"/>
                    </a:solidFill>
                    <a:latin typeface="Consolas"/>
                    <a:ea typeface="Microsoft YaHei"/>
                    <a:cs typeface="Consolas"/>
                  </a:rPr>
                  <a:t>列1</a:t>
                </a:r>
              </a:p>
            </p:txBody>
          </p:sp>
        </p:grpSp>
        <p:grpSp>
          <p:nvGrpSpPr>
            <p:cNvPr id="13" name="Group 13"/>
            <p:cNvGrpSpPr/>
            <p:nvPr/>
          </p:nvGrpSpPr>
          <p:grpSpPr>
            <a:xfrm>
              <a:off x="3143250" y="3133725"/>
              <a:ext cx="1047750" cy="476250"/>
              <a:chOff x="3143250" y="3133725"/>
              <a:chExt cx="1047750" cy="476250"/>
            </a:xfrm>
          </p:grpSpPr>
          <p:sp>
            <p:nvSpPr>
              <p:cNvPr id="11" name="Rectangle 11"/>
              <p:cNvSpPr/>
              <p:nvPr/>
            </p:nvSpPr>
            <p:spPr>
              <a:xfrm>
                <a:off x="3143250" y="3133725"/>
                <a:ext cx="1047750" cy="476250"/>
              </a:xfrm>
              <a:prstGeom prst="rect">
                <a:avLst/>
              </a:prstGeom>
              <a:solidFill>
                <a:srgbClr val="244D87"/>
              </a:solidFill>
              <a:ln w="9525">
                <a:solidFill>
                  <a:srgbClr val="B8C8D9"/>
                </a:solidFill>
              </a:ln>
            </p:spPr>
          </p:sp>
          <p:sp>
            <p:nvSpPr>
              <p:cNvPr id="12" name="TextBox 12"/>
              <p:cNvSpPr/>
              <p:nvPr/>
            </p:nvSpPr>
            <p:spPr>
              <a:xfrm>
                <a:off x="3162300" y="3162300"/>
                <a:ext cx="1009650" cy="419100"/>
              </a:xfrm>
              <a:prstGeom prst="rect">
                <a:avLst/>
              </a:prstGeom>
              <a:noFill/>
              <a:ln>
                <a:noFill/>
              </a:ln>
            </p:spPr>
            <p:txBody>
              <a:bodyPr wrap="none" lIns="0" tIns="68663" rIns="0" bIns="0" anchor="t" anchorCtr="0">
                <a:noAutofit/>
              </a:bodyPr>
              <a:lstStyle/>
              <a:p>
                <a:pPr algn="ctr"/>
                <a:r>
                  <a:rPr lang="zh-CN" sz="1880" b="1" dirty="0">
                    <a:solidFill>
                      <a:srgbClr val="FFFFFF"/>
                    </a:solidFill>
                    <a:latin typeface="Consolas"/>
                    <a:ea typeface="Microsoft YaHei"/>
                    <a:cs typeface="Consolas"/>
                  </a:rPr>
                  <a:t>列2</a:t>
                </a:r>
              </a:p>
            </p:txBody>
          </p:sp>
        </p:grpSp>
        <p:grpSp>
          <p:nvGrpSpPr>
            <p:cNvPr id="16" name="Group 16"/>
            <p:cNvGrpSpPr/>
            <p:nvPr/>
          </p:nvGrpSpPr>
          <p:grpSpPr>
            <a:xfrm>
              <a:off x="4191000" y="3133725"/>
              <a:ext cx="1047750" cy="476250"/>
              <a:chOff x="4191000" y="3133725"/>
              <a:chExt cx="1047750" cy="476250"/>
            </a:xfrm>
          </p:grpSpPr>
          <p:sp>
            <p:nvSpPr>
              <p:cNvPr id="14" name="Rectangle 14"/>
              <p:cNvSpPr/>
              <p:nvPr/>
            </p:nvSpPr>
            <p:spPr>
              <a:xfrm>
                <a:off x="4191000" y="3133725"/>
                <a:ext cx="1047750" cy="476250"/>
              </a:xfrm>
              <a:prstGeom prst="rect">
                <a:avLst/>
              </a:prstGeom>
              <a:solidFill>
                <a:srgbClr val="244D87"/>
              </a:solidFill>
              <a:ln w="9525">
                <a:solidFill>
                  <a:srgbClr val="B8C8D9"/>
                </a:solidFill>
              </a:ln>
            </p:spPr>
          </p:sp>
          <p:sp>
            <p:nvSpPr>
              <p:cNvPr id="15" name="TextBox 15"/>
              <p:cNvSpPr/>
              <p:nvPr/>
            </p:nvSpPr>
            <p:spPr>
              <a:xfrm>
                <a:off x="4210050" y="3162300"/>
                <a:ext cx="1009650" cy="419100"/>
              </a:xfrm>
              <a:prstGeom prst="rect">
                <a:avLst/>
              </a:prstGeom>
              <a:noFill/>
              <a:ln>
                <a:noFill/>
              </a:ln>
            </p:spPr>
            <p:txBody>
              <a:bodyPr wrap="none" lIns="0" tIns="68663" rIns="0" bIns="0" anchor="t" anchorCtr="0">
                <a:noAutofit/>
              </a:bodyPr>
              <a:lstStyle/>
              <a:p>
                <a:pPr algn="ctr"/>
                <a:r>
                  <a:rPr lang="zh-CN" sz="1880" b="1" dirty="0">
                    <a:solidFill>
                      <a:srgbClr val="FFFFFF"/>
                    </a:solidFill>
                    <a:latin typeface="Consolas"/>
                    <a:ea typeface="Microsoft YaHei"/>
                    <a:cs typeface="Consolas"/>
                  </a:rPr>
                  <a:t>列3</a:t>
                </a:r>
              </a:p>
            </p:txBody>
          </p:sp>
        </p:grpSp>
        <p:grpSp>
          <p:nvGrpSpPr>
            <p:cNvPr id="19" name="Group 19"/>
            <p:cNvGrpSpPr/>
            <p:nvPr/>
          </p:nvGrpSpPr>
          <p:grpSpPr>
            <a:xfrm>
              <a:off x="1238250" y="3609975"/>
              <a:ext cx="857250" cy="476250"/>
              <a:chOff x="1238250" y="3609975"/>
              <a:chExt cx="857250" cy="476250"/>
            </a:xfrm>
          </p:grpSpPr>
          <p:sp>
            <p:nvSpPr>
              <p:cNvPr id="17" name="Rectangle 17"/>
              <p:cNvSpPr/>
              <p:nvPr/>
            </p:nvSpPr>
            <p:spPr>
              <a:xfrm>
                <a:off x="1238250" y="3609975"/>
                <a:ext cx="857250" cy="476250"/>
              </a:xfrm>
              <a:prstGeom prst="rect">
                <a:avLst/>
              </a:prstGeom>
              <a:solidFill>
                <a:srgbClr val="F4F7FB"/>
              </a:solidFill>
              <a:ln w="9525">
                <a:solidFill>
                  <a:srgbClr val="B8C8D9"/>
                </a:solidFill>
              </a:ln>
            </p:spPr>
          </p:sp>
          <p:sp>
            <p:nvSpPr>
              <p:cNvPr id="18" name="TextBox 18"/>
              <p:cNvSpPr/>
              <p:nvPr/>
            </p:nvSpPr>
            <p:spPr>
              <a:xfrm>
                <a:off x="1257300" y="3638550"/>
                <a:ext cx="819150"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行1</a:t>
                </a:r>
              </a:p>
            </p:txBody>
          </p:sp>
        </p:grpSp>
        <p:grpSp>
          <p:nvGrpSpPr>
            <p:cNvPr id="22" name="Group 22"/>
            <p:cNvGrpSpPr/>
            <p:nvPr/>
          </p:nvGrpSpPr>
          <p:grpSpPr>
            <a:xfrm>
              <a:off x="2095500" y="3609975"/>
              <a:ext cx="1047750" cy="476250"/>
              <a:chOff x="2095500" y="3609975"/>
              <a:chExt cx="1047750" cy="476250"/>
            </a:xfrm>
          </p:grpSpPr>
          <p:sp>
            <p:nvSpPr>
              <p:cNvPr id="20" name="Rectangle 20"/>
              <p:cNvSpPr/>
              <p:nvPr/>
            </p:nvSpPr>
            <p:spPr>
              <a:xfrm>
                <a:off x="2095500" y="3609975"/>
                <a:ext cx="1047750" cy="476250"/>
              </a:xfrm>
              <a:prstGeom prst="rect">
                <a:avLst/>
              </a:prstGeom>
              <a:solidFill>
                <a:srgbClr val="F4F7FB"/>
              </a:solidFill>
              <a:ln w="9525">
                <a:solidFill>
                  <a:srgbClr val="B8C8D9"/>
                </a:solidFill>
              </a:ln>
            </p:spPr>
          </p:sp>
          <p:sp>
            <p:nvSpPr>
              <p:cNvPr id="21" name="TextBox 21"/>
              <p:cNvSpPr/>
              <p:nvPr/>
            </p:nvSpPr>
            <p:spPr>
              <a:xfrm>
                <a:off x="2114550" y="3638550"/>
                <a:ext cx="10096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25" name="Group 25"/>
            <p:cNvGrpSpPr/>
            <p:nvPr/>
          </p:nvGrpSpPr>
          <p:grpSpPr>
            <a:xfrm>
              <a:off x="3143250" y="3609975"/>
              <a:ext cx="1047750" cy="476250"/>
              <a:chOff x="3143250" y="3609975"/>
              <a:chExt cx="1047750" cy="476250"/>
            </a:xfrm>
          </p:grpSpPr>
          <p:sp>
            <p:nvSpPr>
              <p:cNvPr id="23" name="Rectangle 23"/>
              <p:cNvSpPr/>
              <p:nvPr/>
            </p:nvSpPr>
            <p:spPr>
              <a:xfrm>
                <a:off x="3143250" y="3609975"/>
                <a:ext cx="1047750" cy="476250"/>
              </a:xfrm>
              <a:prstGeom prst="rect">
                <a:avLst/>
              </a:prstGeom>
              <a:solidFill>
                <a:srgbClr val="FFF2CC"/>
              </a:solidFill>
              <a:ln w="9525">
                <a:solidFill>
                  <a:srgbClr val="B8C8D9"/>
                </a:solidFill>
              </a:ln>
            </p:spPr>
          </p:sp>
          <p:sp>
            <p:nvSpPr>
              <p:cNvPr id="24" name="TextBox 24"/>
              <p:cNvSpPr/>
              <p:nvPr/>
            </p:nvSpPr>
            <p:spPr>
              <a:xfrm>
                <a:off x="3162300" y="3638550"/>
                <a:ext cx="10096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1</a:t>
                </a:r>
              </a:p>
            </p:txBody>
          </p:sp>
        </p:grpSp>
        <p:grpSp>
          <p:nvGrpSpPr>
            <p:cNvPr id="28" name="Group 28"/>
            <p:cNvGrpSpPr/>
            <p:nvPr/>
          </p:nvGrpSpPr>
          <p:grpSpPr>
            <a:xfrm>
              <a:off x="4191000" y="3609975"/>
              <a:ext cx="1047750" cy="476250"/>
              <a:chOff x="4191000" y="3609975"/>
              <a:chExt cx="1047750" cy="476250"/>
            </a:xfrm>
          </p:grpSpPr>
          <p:sp>
            <p:nvSpPr>
              <p:cNvPr id="26" name="Rectangle 26"/>
              <p:cNvSpPr/>
              <p:nvPr/>
            </p:nvSpPr>
            <p:spPr>
              <a:xfrm>
                <a:off x="4191000" y="3609975"/>
                <a:ext cx="1047750" cy="476250"/>
              </a:xfrm>
              <a:prstGeom prst="rect">
                <a:avLst/>
              </a:prstGeom>
              <a:solidFill>
                <a:srgbClr val="F4F7FB"/>
              </a:solidFill>
              <a:ln w="9525">
                <a:solidFill>
                  <a:srgbClr val="B8C8D9"/>
                </a:solidFill>
              </a:ln>
            </p:spPr>
          </p:sp>
          <p:sp>
            <p:nvSpPr>
              <p:cNvPr id="27" name="TextBox 27"/>
              <p:cNvSpPr/>
              <p:nvPr/>
            </p:nvSpPr>
            <p:spPr>
              <a:xfrm>
                <a:off x="4210050" y="3638550"/>
                <a:ext cx="10096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31" name="Group 31"/>
            <p:cNvGrpSpPr/>
            <p:nvPr/>
          </p:nvGrpSpPr>
          <p:grpSpPr>
            <a:xfrm>
              <a:off x="1238250" y="4086225"/>
              <a:ext cx="857250" cy="476250"/>
              <a:chOff x="1238250" y="4086225"/>
              <a:chExt cx="857250" cy="476250"/>
            </a:xfrm>
          </p:grpSpPr>
          <p:sp>
            <p:nvSpPr>
              <p:cNvPr id="29" name="Rectangle 29"/>
              <p:cNvSpPr/>
              <p:nvPr/>
            </p:nvSpPr>
            <p:spPr>
              <a:xfrm>
                <a:off x="1238250" y="4086225"/>
                <a:ext cx="857250" cy="476250"/>
              </a:xfrm>
              <a:prstGeom prst="rect">
                <a:avLst/>
              </a:prstGeom>
              <a:solidFill>
                <a:srgbClr val="FFFFFF"/>
              </a:solidFill>
              <a:ln w="9525">
                <a:solidFill>
                  <a:srgbClr val="B8C8D9"/>
                </a:solidFill>
              </a:ln>
            </p:spPr>
          </p:sp>
          <p:sp>
            <p:nvSpPr>
              <p:cNvPr id="30" name="TextBox 30"/>
              <p:cNvSpPr/>
              <p:nvPr/>
            </p:nvSpPr>
            <p:spPr>
              <a:xfrm>
                <a:off x="1257300" y="4114800"/>
                <a:ext cx="819150"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行2</a:t>
                </a:r>
              </a:p>
            </p:txBody>
          </p:sp>
        </p:grpSp>
        <p:grpSp>
          <p:nvGrpSpPr>
            <p:cNvPr id="34" name="Group 34"/>
            <p:cNvGrpSpPr/>
            <p:nvPr/>
          </p:nvGrpSpPr>
          <p:grpSpPr>
            <a:xfrm>
              <a:off x="2095500" y="4086225"/>
              <a:ext cx="1047750" cy="476250"/>
              <a:chOff x="2095500" y="4086225"/>
              <a:chExt cx="1047750" cy="476250"/>
            </a:xfrm>
          </p:grpSpPr>
          <p:sp>
            <p:nvSpPr>
              <p:cNvPr id="32" name="Rectangle 32"/>
              <p:cNvSpPr/>
              <p:nvPr/>
            </p:nvSpPr>
            <p:spPr>
              <a:xfrm>
                <a:off x="2095500" y="4086225"/>
                <a:ext cx="1047750" cy="476250"/>
              </a:xfrm>
              <a:prstGeom prst="rect">
                <a:avLst/>
              </a:prstGeom>
              <a:solidFill>
                <a:srgbClr val="FFFFFF"/>
              </a:solidFill>
              <a:ln w="9525">
                <a:solidFill>
                  <a:srgbClr val="B8C8D9"/>
                </a:solidFill>
              </a:ln>
            </p:spPr>
          </p:sp>
          <p:sp>
            <p:nvSpPr>
              <p:cNvPr id="33" name="TextBox 33"/>
              <p:cNvSpPr/>
              <p:nvPr/>
            </p:nvSpPr>
            <p:spPr>
              <a:xfrm>
                <a:off x="2114550" y="4114800"/>
                <a:ext cx="10096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37" name="Group 37"/>
            <p:cNvGrpSpPr/>
            <p:nvPr/>
          </p:nvGrpSpPr>
          <p:grpSpPr>
            <a:xfrm>
              <a:off x="3143250" y="4086225"/>
              <a:ext cx="1047750" cy="476250"/>
              <a:chOff x="3143250" y="4086225"/>
              <a:chExt cx="1047750" cy="476250"/>
            </a:xfrm>
          </p:grpSpPr>
          <p:sp>
            <p:nvSpPr>
              <p:cNvPr id="35" name="Rectangle 35"/>
              <p:cNvSpPr/>
              <p:nvPr/>
            </p:nvSpPr>
            <p:spPr>
              <a:xfrm>
                <a:off x="3143250" y="4086225"/>
                <a:ext cx="1047750" cy="476250"/>
              </a:xfrm>
              <a:prstGeom prst="rect">
                <a:avLst/>
              </a:prstGeom>
              <a:solidFill>
                <a:srgbClr val="FFFFFF"/>
              </a:solidFill>
              <a:ln w="9525">
                <a:solidFill>
                  <a:srgbClr val="B8C8D9"/>
                </a:solidFill>
              </a:ln>
            </p:spPr>
          </p:sp>
          <p:sp>
            <p:nvSpPr>
              <p:cNvPr id="36" name="TextBox 36"/>
              <p:cNvSpPr/>
              <p:nvPr/>
            </p:nvSpPr>
            <p:spPr>
              <a:xfrm>
                <a:off x="3162300" y="4114800"/>
                <a:ext cx="10096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40" name="Group 40"/>
            <p:cNvGrpSpPr/>
            <p:nvPr/>
          </p:nvGrpSpPr>
          <p:grpSpPr>
            <a:xfrm>
              <a:off x="4191000" y="4086225"/>
              <a:ext cx="1047750" cy="476250"/>
              <a:chOff x="4191000" y="4086225"/>
              <a:chExt cx="1047750" cy="476250"/>
            </a:xfrm>
          </p:grpSpPr>
          <p:sp>
            <p:nvSpPr>
              <p:cNvPr id="38" name="Rectangle 38"/>
              <p:cNvSpPr/>
              <p:nvPr/>
            </p:nvSpPr>
            <p:spPr>
              <a:xfrm>
                <a:off x="4191000" y="4086225"/>
                <a:ext cx="1047750" cy="476250"/>
              </a:xfrm>
              <a:prstGeom prst="rect">
                <a:avLst/>
              </a:prstGeom>
              <a:solidFill>
                <a:srgbClr val="FFFFFF"/>
              </a:solidFill>
              <a:ln w="9525">
                <a:solidFill>
                  <a:srgbClr val="B8C8D9"/>
                </a:solidFill>
              </a:ln>
            </p:spPr>
          </p:sp>
          <p:sp>
            <p:nvSpPr>
              <p:cNvPr id="39" name="TextBox 39"/>
              <p:cNvSpPr/>
              <p:nvPr/>
            </p:nvSpPr>
            <p:spPr>
              <a:xfrm>
                <a:off x="4210050" y="4114800"/>
                <a:ext cx="10096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43" name="Group 43"/>
            <p:cNvGrpSpPr/>
            <p:nvPr/>
          </p:nvGrpSpPr>
          <p:grpSpPr>
            <a:xfrm>
              <a:off x="1238250" y="4562475"/>
              <a:ext cx="857250" cy="476250"/>
              <a:chOff x="1238250" y="4562475"/>
              <a:chExt cx="857250" cy="476250"/>
            </a:xfrm>
          </p:grpSpPr>
          <p:sp>
            <p:nvSpPr>
              <p:cNvPr id="41" name="Rectangle 41"/>
              <p:cNvSpPr/>
              <p:nvPr/>
            </p:nvSpPr>
            <p:spPr>
              <a:xfrm>
                <a:off x="1238250" y="4562475"/>
                <a:ext cx="857250" cy="476250"/>
              </a:xfrm>
              <a:prstGeom prst="rect">
                <a:avLst/>
              </a:prstGeom>
              <a:solidFill>
                <a:srgbClr val="F4F7FB"/>
              </a:solidFill>
              <a:ln w="9525">
                <a:solidFill>
                  <a:srgbClr val="B8C8D9"/>
                </a:solidFill>
              </a:ln>
            </p:spPr>
          </p:sp>
          <p:sp>
            <p:nvSpPr>
              <p:cNvPr id="42" name="TextBox 42"/>
              <p:cNvSpPr/>
              <p:nvPr/>
            </p:nvSpPr>
            <p:spPr>
              <a:xfrm>
                <a:off x="1257300" y="4591050"/>
                <a:ext cx="819150"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行3</a:t>
                </a:r>
              </a:p>
            </p:txBody>
          </p:sp>
        </p:grpSp>
        <p:grpSp>
          <p:nvGrpSpPr>
            <p:cNvPr id="46" name="Group 46"/>
            <p:cNvGrpSpPr/>
            <p:nvPr/>
          </p:nvGrpSpPr>
          <p:grpSpPr>
            <a:xfrm>
              <a:off x="2095500" y="4562475"/>
              <a:ext cx="1047750" cy="476250"/>
              <a:chOff x="2095500" y="4562475"/>
              <a:chExt cx="1047750" cy="476250"/>
            </a:xfrm>
          </p:grpSpPr>
          <p:sp>
            <p:nvSpPr>
              <p:cNvPr id="44" name="Rectangle 44"/>
              <p:cNvSpPr/>
              <p:nvPr/>
            </p:nvSpPr>
            <p:spPr>
              <a:xfrm>
                <a:off x="2095500" y="4562475"/>
                <a:ext cx="1047750" cy="476250"/>
              </a:xfrm>
              <a:prstGeom prst="rect">
                <a:avLst/>
              </a:prstGeom>
              <a:solidFill>
                <a:srgbClr val="F4F7FB"/>
              </a:solidFill>
              <a:ln w="9525">
                <a:solidFill>
                  <a:srgbClr val="B8C8D9"/>
                </a:solidFill>
              </a:ln>
            </p:spPr>
          </p:sp>
          <p:sp>
            <p:nvSpPr>
              <p:cNvPr id="45" name="TextBox 45"/>
              <p:cNvSpPr/>
              <p:nvPr/>
            </p:nvSpPr>
            <p:spPr>
              <a:xfrm>
                <a:off x="2114550" y="4591050"/>
                <a:ext cx="10096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49" name="Group 49"/>
            <p:cNvGrpSpPr/>
            <p:nvPr/>
          </p:nvGrpSpPr>
          <p:grpSpPr>
            <a:xfrm>
              <a:off x="3143250" y="4562475"/>
              <a:ext cx="1047750" cy="476250"/>
              <a:chOff x="3143250" y="4562475"/>
              <a:chExt cx="1047750" cy="476250"/>
            </a:xfrm>
          </p:grpSpPr>
          <p:sp>
            <p:nvSpPr>
              <p:cNvPr id="47" name="Rectangle 47"/>
              <p:cNvSpPr/>
              <p:nvPr/>
            </p:nvSpPr>
            <p:spPr>
              <a:xfrm>
                <a:off x="3143250" y="4562475"/>
                <a:ext cx="1047750" cy="476250"/>
              </a:xfrm>
              <a:prstGeom prst="rect">
                <a:avLst/>
              </a:prstGeom>
              <a:solidFill>
                <a:srgbClr val="F4F7FB"/>
              </a:solidFill>
              <a:ln w="9525">
                <a:solidFill>
                  <a:srgbClr val="B8C8D9"/>
                </a:solidFill>
              </a:ln>
            </p:spPr>
          </p:sp>
          <p:sp>
            <p:nvSpPr>
              <p:cNvPr id="48" name="TextBox 48"/>
              <p:cNvSpPr/>
              <p:nvPr/>
            </p:nvSpPr>
            <p:spPr>
              <a:xfrm>
                <a:off x="3162300" y="4591050"/>
                <a:ext cx="10096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52" name="Group 52"/>
            <p:cNvGrpSpPr/>
            <p:nvPr/>
          </p:nvGrpSpPr>
          <p:grpSpPr>
            <a:xfrm>
              <a:off x="4191000" y="4562475"/>
              <a:ext cx="1047750" cy="476250"/>
              <a:chOff x="4191000" y="4562475"/>
              <a:chExt cx="1047750" cy="476250"/>
            </a:xfrm>
          </p:grpSpPr>
          <p:sp>
            <p:nvSpPr>
              <p:cNvPr id="50" name="Rectangle 50"/>
              <p:cNvSpPr/>
              <p:nvPr/>
            </p:nvSpPr>
            <p:spPr>
              <a:xfrm>
                <a:off x="4191000" y="4562475"/>
                <a:ext cx="1047750" cy="476250"/>
              </a:xfrm>
              <a:prstGeom prst="rect">
                <a:avLst/>
              </a:prstGeom>
              <a:solidFill>
                <a:srgbClr val="F4F7FB"/>
              </a:solidFill>
              <a:ln w="9525">
                <a:solidFill>
                  <a:srgbClr val="B8C8D9"/>
                </a:solidFill>
              </a:ln>
            </p:spPr>
          </p:sp>
          <p:sp>
            <p:nvSpPr>
              <p:cNvPr id="51" name="TextBox 51"/>
              <p:cNvSpPr/>
              <p:nvPr/>
            </p:nvSpPr>
            <p:spPr>
              <a:xfrm>
                <a:off x="4210050" y="4591050"/>
                <a:ext cx="10096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grpSp>
        <p:nvGrpSpPr>
          <p:cNvPr id="55" name="Group 55"/>
          <p:cNvGrpSpPr/>
          <p:nvPr/>
        </p:nvGrpSpPr>
        <p:grpSpPr>
          <a:xfrm>
            <a:off x="6276975" y="3131344"/>
            <a:ext cx="3838992" cy="1709738"/>
            <a:chOff x="6276975" y="3131344"/>
            <a:chExt cx="3838992" cy="1709738"/>
          </a:xfrm>
        </p:grpSpPr>
        <p:sp>
          <p:nvSpPr>
            <p:cNvPr id="54" name="TextBox 54"/>
            <p:cNvSpPr/>
            <p:nvPr/>
          </p:nvSpPr>
          <p:spPr>
            <a:xfrm>
              <a:off x="6276975" y="3131344"/>
              <a:ext cx="3838992" cy="1709738"/>
            </a:xfrm>
            <a:prstGeom prst="rect">
              <a:avLst/>
            </a:prstGeom>
            <a:noFill/>
            <a:ln>
              <a:noFill/>
            </a:ln>
          </p:spPr>
          <p:txBody>
            <a:bodyPr wrap="none" lIns="0" tIns="5" rIns="0" bIns="0" anchor="t" anchorCtr="0">
              <a:noAutofit/>
            </a:bodyPr>
            <a:lstStyle/>
            <a:p>
              <a:pPr algn="l">
                <a:lnSpc>
                  <a:spcPts val="2256"/>
                </a:lnSpc>
              </a:pPr>
              <a:r>
                <a:rPr lang="zh-CN" sz="1880" dirty="0">
                  <a:solidFill>
                    <a:srgbClr val="243447"/>
                  </a:solidFill>
                  <a:latin typeface="Consolas"/>
                  <a:ea typeface="Microsoft YaHei"/>
                  <a:cs typeface="Consolas"/>
                </a:rPr>
                <a:t>x=1，y=2：刚写入1的位置。</a:t>
              </a:r>
              <a:br/>
              <a:r>
                <a:rPr lang="zh-CN" sz="1880" dirty="0">
                  <a:solidFill>
                    <a:srgbClr val="243447"/>
                  </a:solidFill>
                  <a:latin typeface="Consolas"/>
                  <a:ea typeface="Microsoft YaHei"/>
                  <a:cs typeface="Consolas"/>
                </a:rPr>
                <a:t>g[1][2]=1：这个位置保存的值。</a:t>
              </a:r>
              <a:br/>
              <a:r>
                <a:rPr lang="zh-CN" sz="1880" dirty="0">
                  <a:solidFill>
                    <a:srgbClr val="243447"/>
                  </a:solidFill>
                  <a:latin typeface="Consolas"/>
                  <a:ea typeface="Microsoft YaHei"/>
                  <a:cs typeface="Consolas"/>
                </a:rPr>
                <a:t>k=2：接下来要填写的数字。</a:t>
              </a:r>
              <a:br/>
              <a:r>
                <a:rPr lang="zh-CN" sz="1880" dirty="0">
                  <a:solidFill>
                    <a:srgbClr val="243447"/>
                  </a:solidFill>
                  <a:latin typeface="Consolas"/>
                  <a:ea typeface="Microsoft YaHei"/>
                  <a:cs typeface="Consolas"/>
                </a:rPr>
                <a:t>其他格为0：还没有填数。</a:t>
              </a:r>
            </a:p>
          </p:txBody>
        </p:sp>
      </p:grpSp>
      <p:grpSp>
        <p:nvGrpSpPr>
          <p:cNvPr id="57" name="Group 57"/>
          <p:cNvGrpSpPr/>
          <p:nvPr/>
        </p:nvGrpSpPr>
        <p:grpSpPr>
          <a:xfrm>
            <a:off x="990219" y="5406771"/>
            <a:ext cx="10277856" cy="752856"/>
            <a:chOff x="990219" y="5406771"/>
            <a:chExt cx="10277856" cy="752856"/>
          </a:xfrm>
        </p:grpSpPr>
        <p:sp>
          <p:nvSpPr>
            <p:cNvPr id="56" name="TextBox 56"/>
            <p:cNvSpPr/>
            <p:nvPr/>
          </p:nvSpPr>
          <p:spPr>
            <a:xfrm>
              <a:off x="990219" y="5406771"/>
              <a:ext cx="10277856" cy="752856"/>
            </a:xfrm>
            <a:prstGeom prst="rect">
              <a:avLst/>
            </a:prstGeom>
            <a:noFill/>
            <a:ln>
              <a:noFill/>
            </a:ln>
          </p:spPr>
          <p:txBody>
            <a:bodyPr wrap="none" lIns="0" tIns="2476" rIns="0" bIns="0" anchor="t" anchorCtr="0">
              <a:noAutofit/>
            </a:bodyPr>
            <a:lstStyle/>
            <a:p>
              <a:pPr algn="l">
                <a:lnSpc>
                  <a:spcPts val="2340"/>
                </a:lnSpc>
              </a:pPr>
              <a:r>
                <a:rPr lang="en-US" sz="1950" dirty="0">
                  <a:solidFill>
                    <a:srgbClr val="243447"/>
                  </a:solidFill>
                  <a:latin typeface="Consolas"/>
                  <a:ea typeface="Consolas"/>
                  <a:cs typeface="Consolas"/>
                </a:rPr>
                <a:t>x</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y</a:t>
              </a:r>
              <a:r>
                <a:rPr lang="zh-CN" sz="1950" dirty="0">
                  <a:solidFill>
                    <a:srgbClr val="243447"/>
                  </a:solidFill>
                  <a:latin typeface="Microsoft YaHei"/>
                  <a:ea typeface="Microsoft YaHei"/>
                  <a:cs typeface="Microsoft YaHei"/>
                </a:rPr>
                <a:t>像指着格子的手指，改它们只是换了指向。还要写</a:t>
              </a:r>
              <a:r>
                <a:rPr lang="en-US" sz="1950" dirty="0">
                  <a:solidFill>
                    <a:srgbClr val="243447"/>
                  </a:solidFill>
                  <a:latin typeface="Consolas"/>
                  <a:ea typeface="Consolas"/>
                  <a:cs typeface="Consolas"/>
                </a:rPr>
                <a:t>g[x][y]=k</a:t>
              </a:r>
              <a:r>
                <a:rPr lang="zh-CN" sz="1950" dirty="0">
                  <a:solidFill>
                    <a:srgbClr val="243447"/>
                  </a:solidFill>
                  <a:latin typeface="Microsoft YaHei"/>
                  <a:ea typeface="Microsoft YaHei"/>
                  <a:cs typeface="Microsoft YaHei"/>
                </a:rPr>
                <a:t>，那个格子里才真正有了本</a:t>
              </a:r>
              <a:br/>
              <a:r>
                <a:rPr lang="zh-CN" sz="1950" dirty="0">
                  <a:solidFill>
                    <a:srgbClr val="243447"/>
                  </a:solidFill>
                  <a:latin typeface="Microsoft YaHei"/>
                  <a:ea typeface="Microsoft YaHei"/>
                  <a:cs typeface="Microsoft YaHei"/>
                </a:rPr>
                <a:t>轮数字。</a:t>
              </a:r>
            </a:p>
          </p:txBody>
        </p:sp>
      </p:grpSp>
      <p:sp>
        <p:nvSpPr>
          <p:cNvPr id="76" name="Line 76"/>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7" name="Line 77"/>
          <p:cNvSpPr/>
          <p:nvPr/>
        </p:nvSpPr>
        <p:spPr>
          <a:xfrm>
            <a:off x="838200" y="287626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78" name="Line 78"/>
          <p:cNvSpPr/>
          <p:nvPr/>
        </p:nvSpPr>
        <p:spPr>
          <a:xfrm>
            <a:off x="838200" y="522274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35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3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870704"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规则一：上边越界，落到最后一行</a:t>
            </a:r>
          </a:p>
        </p:txBody>
      </p:sp>
      <p:grpSp>
        <p:nvGrpSpPr>
          <p:cNvPr id="8" name="Group 8"/>
          <p:cNvGrpSpPr/>
          <p:nvPr/>
        </p:nvGrpSpPr>
        <p:grpSpPr>
          <a:xfrm>
            <a:off x="828294" y="2161222"/>
            <a:ext cx="6529721" cy="381381"/>
            <a:chOff x="828294" y="2161222"/>
            <a:chExt cx="6529721" cy="381381"/>
          </a:xfrm>
        </p:grpSpPr>
        <p:sp>
          <p:nvSpPr>
            <p:cNvPr id="7" name="TextBox 7"/>
            <p:cNvSpPr/>
            <p:nvPr/>
          </p:nvSpPr>
          <p:spPr>
            <a:xfrm>
              <a:off x="828294" y="2161222"/>
              <a:ext cx="652972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刚填的数在首行，而且不在最后一列：x==1 &amp;&amp; y!=n。</a:t>
              </a:r>
            </a:p>
          </p:txBody>
        </p:sp>
      </p:grpSp>
      <p:grpSp>
        <p:nvGrpSpPr>
          <p:cNvPr id="16" name="Group 16"/>
          <p:cNvGrpSpPr/>
          <p:nvPr/>
        </p:nvGrpSpPr>
        <p:grpSpPr>
          <a:xfrm>
            <a:off x="1333500" y="2876550"/>
            <a:ext cx="3185065" cy="2638425"/>
            <a:chOff x="1333500" y="2876550"/>
            <a:chExt cx="3185065" cy="2638425"/>
          </a:xfrm>
        </p:grpSpPr>
        <p:sp>
          <p:nvSpPr>
            <p:cNvPr id="9" name="Freeform 9"/>
            <p:cNvSpPr/>
            <p:nvPr/>
          </p:nvSpPr>
          <p:spPr>
            <a:xfrm>
              <a:off x="1333500" y="2943225"/>
              <a:ext cx="2571750" cy="2571750"/>
            </a:xfrm>
            <a:custGeom>
              <a:avLst/>
              <a:gdLst/>
              <a:ahLst/>
              <a:cxnLst/>
              <a:rect l="l" t="t" r="r" b="b"/>
              <a:pathLst>
                <a:path w="2571750" h="2571750">
                  <a:moveTo>
                    <a:pt x="0" y="0"/>
                  </a:moveTo>
                  <a:lnTo>
                    <a:pt x="2571750" y="0"/>
                  </a:lnTo>
                  <a:lnTo>
                    <a:pt x="2571750" y="2571750"/>
                  </a:lnTo>
                  <a:lnTo>
                    <a:pt x="0" y="2571750"/>
                  </a:lnTo>
                  <a:close/>
                  <a:moveTo>
                    <a:pt x="857250" y="0"/>
                  </a:moveTo>
                  <a:lnTo>
                    <a:pt x="857250" y="2571750"/>
                  </a:lnTo>
                  <a:moveTo>
                    <a:pt x="1714500" y="0"/>
                  </a:moveTo>
                  <a:lnTo>
                    <a:pt x="1714500" y="2571750"/>
                  </a:lnTo>
                  <a:moveTo>
                    <a:pt x="0" y="857250"/>
                  </a:moveTo>
                  <a:lnTo>
                    <a:pt x="2571750" y="857250"/>
                  </a:lnTo>
                  <a:moveTo>
                    <a:pt x="0" y="1714500"/>
                  </a:moveTo>
                  <a:lnTo>
                    <a:pt x="2571750" y="1714500"/>
                  </a:lnTo>
                </a:path>
              </a:pathLst>
            </a:custGeom>
            <a:noFill/>
            <a:ln w="19050">
              <a:solidFill>
                <a:schemeClr val="accent1"/>
              </a:solidFill>
            </a:ln>
          </p:spPr>
        </p:sp>
        <p:sp>
          <p:nvSpPr>
            <p:cNvPr id="10" name="TextBox 10"/>
            <p:cNvSpPr/>
            <p:nvPr/>
          </p:nvSpPr>
          <p:spPr>
            <a:xfrm>
              <a:off x="2505742" y="31851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1</a:t>
              </a:r>
            </a:p>
          </p:txBody>
        </p:sp>
        <p:sp>
          <p:nvSpPr>
            <p:cNvPr id="11" name="TextBox 11"/>
            <p:cNvSpPr/>
            <p:nvPr/>
          </p:nvSpPr>
          <p:spPr>
            <a:xfrm>
              <a:off x="3362992" y="4899660"/>
              <a:ext cx="227362" cy="528066"/>
            </a:xfrm>
            <a:prstGeom prst="rect">
              <a:avLst/>
            </a:prstGeom>
            <a:noFill/>
            <a:ln>
              <a:noFill/>
            </a:ln>
          </p:spPr>
          <p:txBody>
            <a:bodyPr wrap="none" lIns="0" tIns="0" rIns="95" bIns="0" anchor="t" anchorCtr="0">
              <a:noAutofit/>
            </a:bodyPr>
            <a:lstStyle/>
            <a:p>
              <a:pPr algn="ctr"/>
              <a:r>
                <a:rPr lang="en-US" sz="2700" b="1" dirty="0">
                  <a:solidFill>
                    <a:srgbClr val="C00000"/>
                  </a:solidFill>
                  <a:latin typeface="Consolas"/>
                  <a:ea typeface="Consolas"/>
                  <a:cs typeface="Consolas"/>
                </a:rPr>
                <a:t>2</a:t>
              </a:r>
            </a:p>
          </p:txBody>
        </p:sp>
        <p:sp>
          <p:nvSpPr>
            <p:cNvPr id="12" name="Freeform 12"/>
            <p:cNvSpPr/>
            <p:nvPr/>
          </p:nvSpPr>
          <p:spPr>
            <a:xfrm>
              <a:off x="2771775" y="2876550"/>
              <a:ext cx="514350" cy="2190750"/>
            </a:xfrm>
            <a:custGeom>
              <a:avLst/>
              <a:gdLst/>
              <a:ahLst/>
              <a:cxnLst/>
              <a:rect l="l" t="t" r="r" b="b"/>
              <a:pathLst>
                <a:path w="514350" h="2190750">
                  <a:moveTo>
                    <a:pt x="0" y="361950"/>
                  </a:moveTo>
                  <a:lnTo>
                    <a:pt x="257175" y="0"/>
                  </a:lnTo>
                  <a:moveTo>
                    <a:pt x="361950" y="2076450"/>
                  </a:moveTo>
                  <a:lnTo>
                    <a:pt x="514350" y="2190750"/>
                  </a:lnTo>
                </a:path>
              </a:pathLst>
            </a:custGeom>
            <a:solidFill>
              <a:schemeClr val="dk1"/>
            </a:solidFill>
            <a:ln w="28575">
              <a:solidFill>
                <a:schemeClr val="accent2"/>
              </a:solidFill>
            </a:ln>
          </p:spPr>
        </p:sp>
        <p:sp>
          <p:nvSpPr>
            <p:cNvPr id="13" name="TextBox 13"/>
            <p:cNvSpPr/>
            <p:nvPr/>
          </p:nvSpPr>
          <p:spPr>
            <a:xfrm>
              <a:off x="4124706" y="3272790"/>
              <a:ext cx="393859"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行1</a:t>
              </a:r>
            </a:p>
          </p:txBody>
        </p:sp>
        <p:sp>
          <p:nvSpPr>
            <p:cNvPr id="14" name="TextBox 14"/>
            <p:cNvSpPr/>
            <p:nvPr/>
          </p:nvSpPr>
          <p:spPr>
            <a:xfrm>
              <a:off x="4124706" y="4130040"/>
              <a:ext cx="393859"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行2</a:t>
              </a:r>
            </a:p>
          </p:txBody>
        </p:sp>
        <p:sp>
          <p:nvSpPr>
            <p:cNvPr id="15" name="TextBox 15"/>
            <p:cNvSpPr/>
            <p:nvPr/>
          </p:nvSpPr>
          <p:spPr>
            <a:xfrm>
              <a:off x="4124706" y="4987290"/>
              <a:ext cx="393859"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行3</a:t>
              </a:r>
            </a:p>
          </p:txBody>
        </p:sp>
      </p:grpSp>
      <p:grpSp>
        <p:nvGrpSpPr>
          <p:cNvPr id="20" name="Group 20"/>
          <p:cNvGrpSpPr/>
          <p:nvPr/>
        </p:nvGrpSpPr>
        <p:grpSpPr>
          <a:xfrm>
            <a:off x="5324094" y="3066098"/>
            <a:ext cx="3884640" cy="2463736"/>
            <a:chOff x="5324094" y="3066098"/>
            <a:chExt cx="3884640" cy="2463736"/>
          </a:xfrm>
        </p:grpSpPr>
        <p:sp>
          <p:nvSpPr>
            <p:cNvPr id="17" name="TextBox 17"/>
            <p:cNvSpPr/>
            <p:nvPr/>
          </p:nvSpPr>
          <p:spPr>
            <a:xfrm>
              <a:off x="5324094" y="3066098"/>
              <a:ext cx="3884640" cy="13148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1在(1,2)。</a:t>
              </a:r>
              <a:br/>
              <a:r>
                <a:rPr lang="zh-CN" sz="1950" dirty="0">
                  <a:solidFill>
                    <a:srgbClr val="243447"/>
                  </a:solidFill>
                  <a:latin typeface="Consolas"/>
                  <a:ea typeface="Microsoft YaHei"/>
                  <a:cs typeface="Consolas"/>
                </a:rPr>
                <a:t>再向右上走，会越过上边。</a:t>
              </a:r>
              <a:br/>
              <a:r>
                <a:rPr lang="zh-CN" sz="1950" dirty="0">
                  <a:solidFill>
                    <a:srgbClr val="243447"/>
                  </a:solidFill>
                  <a:latin typeface="Consolas"/>
                  <a:ea typeface="Microsoft YaHei"/>
                  <a:cs typeface="Consolas"/>
                </a:rPr>
                <a:t>于是回到末行，列仍然向右加1。</a:t>
              </a:r>
            </a:p>
          </p:txBody>
        </p:sp>
        <p:sp>
          <p:nvSpPr>
            <p:cNvPr id="18" name="TextBox 18"/>
            <p:cNvSpPr/>
            <p:nvPr/>
          </p:nvSpPr>
          <p:spPr>
            <a:xfrm>
              <a:off x="5324094" y="4685348"/>
              <a:ext cx="324556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(1,2) → (3,3)，填入2。</a:t>
              </a:r>
            </a:p>
          </p:txBody>
        </p:sp>
        <p:sp>
          <p:nvSpPr>
            <p:cNvPr id="19" name="TextBox 19"/>
            <p:cNvSpPr txBox="1"/>
            <p:nvPr/>
          </p:nvSpPr>
          <p:spPr>
            <a:xfrm>
              <a:off x="5324856" y="5177790"/>
              <a:ext cx="159334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x = n;　y++;</a:t>
              </a:r>
            </a:p>
          </p:txBody>
        </p:sp>
      </p:grpSp>
      <p:grpSp>
        <p:nvGrpSpPr>
          <p:cNvPr id="22" name="Group 22"/>
          <p:cNvGrpSpPr/>
          <p:nvPr/>
        </p:nvGrpSpPr>
        <p:grpSpPr>
          <a:xfrm>
            <a:off x="829056" y="5949315"/>
            <a:ext cx="7041999" cy="352044"/>
            <a:chOff x="829056" y="5949315"/>
            <a:chExt cx="7041999" cy="352044"/>
          </a:xfrm>
        </p:grpSpPr>
        <p:sp>
          <p:nvSpPr>
            <p:cNvPr id="21" name="TextBox 21"/>
            <p:cNvSpPr/>
            <p:nvPr/>
          </p:nvSpPr>
          <p:spPr>
            <a:xfrm>
              <a:off x="829056" y="5949315"/>
              <a:ext cx="7041999"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一般形式：(x,y) → (n,y+1)。这里只处理“首行但非末列”。</a:t>
              </a:r>
            </a:p>
          </p:txBody>
        </p:sp>
      </p:grpSp>
      <p:sp>
        <p:nvSpPr>
          <p:cNvPr id="34" name="Line 3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5" name="Line 35"/>
          <p:cNvSpPr/>
          <p:nvPr/>
        </p:nvSpPr>
        <p:spPr>
          <a:xfrm>
            <a:off x="5201031" y="5187315"/>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36" name="Line 36"/>
          <p:cNvSpPr/>
          <p:nvPr/>
        </p:nvSpPr>
        <p:spPr>
          <a:xfrm>
            <a:off x="838200" y="265385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7" name="Line 37"/>
          <p:cNvSpPr/>
          <p:nvPr/>
        </p:nvSpPr>
        <p:spPr>
          <a:xfrm>
            <a:off x="838200" y="573100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35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35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54761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规则二：右边越界，回到第一列</a:t>
            </a:r>
          </a:p>
        </p:txBody>
      </p:sp>
      <p:grpSp>
        <p:nvGrpSpPr>
          <p:cNvPr id="8" name="Group 8"/>
          <p:cNvGrpSpPr/>
          <p:nvPr/>
        </p:nvGrpSpPr>
        <p:grpSpPr>
          <a:xfrm>
            <a:off x="828294" y="2161222"/>
            <a:ext cx="6002226" cy="381381"/>
            <a:chOff x="828294" y="2161222"/>
            <a:chExt cx="6002226" cy="381381"/>
          </a:xfrm>
        </p:grpSpPr>
        <p:sp>
          <p:nvSpPr>
            <p:cNvPr id="7" name="TextBox 7"/>
            <p:cNvSpPr/>
            <p:nvPr/>
          </p:nvSpPr>
          <p:spPr>
            <a:xfrm>
              <a:off x="828294" y="2161222"/>
              <a:ext cx="600222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刚填的数在末列，而且不在首行：y==n &amp;&amp; x!=1。</a:t>
              </a:r>
            </a:p>
          </p:txBody>
        </p:sp>
      </p:grpSp>
      <p:grpSp>
        <p:nvGrpSpPr>
          <p:cNvPr id="14" name="Group 14"/>
          <p:cNvGrpSpPr/>
          <p:nvPr/>
        </p:nvGrpSpPr>
        <p:grpSpPr>
          <a:xfrm>
            <a:off x="1333500" y="2943225"/>
            <a:ext cx="2743200" cy="2571750"/>
            <a:chOff x="1333500" y="2943225"/>
            <a:chExt cx="2743200" cy="2571750"/>
          </a:xfrm>
        </p:grpSpPr>
        <p:sp>
          <p:nvSpPr>
            <p:cNvPr id="9" name="Freeform 9"/>
            <p:cNvSpPr/>
            <p:nvPr/>
          </p:nvSpPr>
          <p:spPr>
            <a:xfrm>
              <a:off x="1333500" y="2943225"/>
              <a:ext cx="2571750" cy="2571750"/>
            </a:xfrm>
            <a:custGeom>
              <a:avLst/>
              <a:gdLst/>
              <a:ahLst/>
              <a:cxnLst/>
              <a:rect l="l" t="t" r="r" b="b"/>
              <a:pathLst>
                <a:path w="2571750" h="2571750">
                  <a:moveTo>
                    <a:pt x="0" y="0"/>
                  </a:moveTo>
                  <a:lnTo>
                    <a:pt x="2571750" y="0"/>
                  </a:lnTo>
                  <a:lnTo>
                    <a:pt x="2571750" y="2571750"/>
                  </a:lnTo>
                  <a:lnTo>
                    <a:pt x="0" y="2571750"/>
                  </a:lnTo>
                  <a:close/>
                  <a:moveTo>
                    <a:pt x="857250" y="0"/>
                  </a:moveTo>
                  <a:lnTo>
                    <a:pt x="857250" y="2571750"/>
                  </a:lnTo>
                  <a:moveTo>
                    <a:pt x="1714500" y="0"/>
                  </a:moveTo>
                  <a:lnTo>
                    <a:pt x="1714500" y="2571750"/>
                  </a:lnTo>
                  <a:moveTo>
                    <a:pt x="0" y="857250"/>
                  </a:moveTo>
                  <a:lnTo>
                    <a:pt x="2571750" y="857250"/>
                  </a:lnTo>
                  <a:moveTo>
                    <a:pt x="0" y="1714500"/>
                  </a:moveTo>
                  <a:lnTo>
                    <a:pt x="2571750" y="1714500"/>
                  </a:lnTo>
                </a:path>
              </a:pathLst>
            </a:custGeom>
            <a:noFill/>
            <a:ln w="19050">
              <a:solidFill>
                <a:schemeClr val="accent1"/>
              </a:solidFill>
            </a:ln>
          </p:spPr>
        </p:sp>
        <p:sp>
          <p:nvSpPr>
            <p:cNvPr id="10" name="TextBox 10"/>
            <p:cNvSpPr/>
            <p:nvPr/>
          </p:nvSpPr>
          <p:spPr>
            <a:xfrm>
              <a:off x="2505742" y="31851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1</a:t>
              </a:r>
            </a:p>
          </p:txBody>
        </p:sp>
        <p:sp>
          <p:nvSpPr>
            <p:cNvPr id="11" name="TextBox 11"/>
            <p:cNvSpPr/>
            <p:nvPr/>
          </p:nvSpPr>
          <p:spPr>
            <a:xfrm>
              <a:off x="3362992" y="48996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2</a:t>
              </a:r>
            </a:p>
          </p:txBody>
        </p:sp>
        <p:sp>
          <p:nvSpPr>
            <p:cNvPr id="12" name="TextBox 12"/>
            <p:cNvSpPr/>
            <p:nvPr/>
          </p:nvSpPr>
          <p:spPr>
            <a:xfrm>
              <a:off x="1648492" y="4042410"/>
              <a:ext cx="227362" cy="528066"/>
            </a:xfrm>
            <a:prstGeom prst="rect">
              <a:avLst/>
            </a:prstGeom>
            <a:noFill/>
            <a:ln>
              <a:noFill/>
            </a:ln>
          </p:spPr>
          <p:txBody>
            <a:bodyPr wrap="none" lIns="0" tIns="0" rIns="95" bIns="0" anchor="t" anchorCtr="0">
              <a:noAutofit/>
            </a:bodyPr>
            <a:lstStyle/>
            <a:p>
              <a:pPr algn="ctr"/>
              <a:r>
                <a:rPr lang="en-US" sz="2700" b="1" dirty="0">
                  <a:solidFill>
                    <a:srgbClr val="C00000"/>
                  </a:solidFill>
                  <a:latin typeface="Consolas"/>
                  <a:ea typeface="Consolas"/>
                  <a:cs typeface="Consolas"/>
                </a:rPr>
                <a:t>3</a:t>
              </a:r>
            </a:p>
          </p:txBody>
        </p:sp>
        <p:sp>
          <p:nvSpPr>
            <p:cNvPr id="13" name="Freeform 13"/>
            <p:cNvSpPr/>
            <p:nvPr/>
          </p:nvSpPr>
          <p:spPr>
            <a:xfrm>
              <a:off x="1362075" y="4200525"/>
              <a:ext cx="2714625" cy="609600"/>
            </a:xfrm>
            <a:custGeom>
              <a:avLst/>
              <a:gdLst/>
              <a:ahLst/>
              <a:cxnLst/>
              <a:rect l="l" t="t" r="r" b="b"/>
              <a:pathLst>
                <a:path w="2714625" h="609600">
                  <a:moveTo>
                    <a:pt x="2343150" y="609600"/>
                  </a:moveTo>
                  <a:lnTo>
                    <a:pt x="2714625" y="238125"/>
                  </a:lnTo>
                  <a:moveTo>
                    <a:pt x="190500" y="0"/>
                  </a:moveTo>
                  <a:lnTo>
                    <a:pt x="0" y="0"/>
                  </a:lnTo>
                </a:path>
              </a:pathLst>
            </a:custGeom>
            <a:solidFill>
              <a:schemeClr val="dk1"/>
            </a:solidFill>
            <a:ln w="28575">
              <a:solidFill>
                <a:schemeClr val="accent2"/>
              </a:solidFill>
            </a:ln>
          </p:spPr>
        </p:sp>
      </p:grpSp>
      <p:grpSp>
        <p:nvGrpSpPr>
          <p:cNvPr id="18" name="Group 18"/>
          <p:cNvGrpSpPr/>
          <p:nvPr/>
        </p:nvGrpSpPr>
        <p:grpSpPr>
          <a:xfrm>
            <a:off x="5324094" y="3066098"/>
            <a:ext cx="3501700" cy="2463736"/>
            <a:chOff x="5324094" y="3066098"/>
            <a:chExt cx="3501700" cy="2463736"/>
          </a:xfrm>
        </p:grpSpPr>
        <p:sp>
          <p:nvSpPr>
            <p:cNvPr id="15" name="TextBox 15"/>
            <p:cNvSpPr/>
            <p:nvPr/>
          </p:nvSpPr>
          <p:spPr>
            <a:xfrm>
              <a:off x="5324094" y="3066098"/>
              <a:ext cx="3501700" cy="13148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2在(3,3)。</a:t>
              </a:r>
              <a:br/>
              <a:r>
                <a:rPr lang="zh-CN" sz="1950" dirty="0">
                  <a:solidFill>
                    <a:srgbClr val="243447"/>
                  </a:solidFill>
                  <a:latin typeface="Consolas"/>
                  <a:ea typeface="Microsoft YaHei"/>
                  <a:cs typeface="Consolas"/>
                </a:rPr>
                <a:t>向右上走，会越过右边。</a:t>
              </a:r>
              <a:br/>
              <a:r>
                <a:rPr lang="zh-CN" sz="1950" dirty="0">
                  <a:solidFill>
                    <a:srgbClr val="243447"/>
                  </a:solidFill>
                  <a:latin typeface="Consolas"/>
                  <a:ea typeface="Microsoft YaHei"/>
                  <a:cs typeface="Consolas"/>
                </a:rPr>
                <a:t>回到第1列，行仍然向上减1。</a:t>
              </a:r>
            </a:p>
          </p:txBody>
        </p:sp>
        <p:sp>
          <p:nvSpPr>
            <p:cNvPr id="16" name="TextBox 16"/>
            <p:cNvSpPr/>
            <p:nvPr/>
          </p:nvSpPr>
          <p:spPr>
            <a:xfrm>
              <a:off x="5324094" y="4685348"/>
              <a:ext cx="324556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(3,3) → (2,1)，填入3。</a:t>
              </a:r>
            </a:p>
          </p:txBody>
        </p:sp>
        <p:sp>
          <p:nvSpPr>
            <p:cNvPr id="17" name="TextBox 17"/>
            <p:cNvSpPr txBox="1"/>
            <p:nvPr/>
          </p:nvSpPr>
          <p:spPr>
            <a:xfrm>
              <a:off x="5324856" y="5177790"/>
              <a:ext cx="159334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x--;　y = 1;</a:t>
              </a:r>
            </a:p>
          </p:txBody>
        </p:sp>
      </p:grpSp>
      <p:grpSp>
        <p:nvGrpSpPr>
          <p:cNvPr id="20" name="Group 20"/>
          <p:cNvGrpSpPr/>
          <p:nvPr/>
        </p:nvGrpSpPr>
        <p:grpSpPr>
          <a:xfrm>
            <a:off x="829056" y="5949315"/>
            <a:ext cx="7574566" cy="352044"/>
            <a:chOff x="829056" y="5949315"/>
            <a:chExt cx="7574566" cy="352044"/>
          </a:xfrm>
        </p:grpSpPr>
        <p:sp>
          <p:nvSpPr>
            <p:cNvPr id="19" name="TextBox 19"/>
            <p:cNvSpPr/>
            <p:nvPr/>
          </p:nvSpPr>
          <p:spPr>
            <a:xfrm>
              <a:off x="829056" y="5949315"/>
              <a:ext cx="7574566"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一般形式：(x,y) → (x−1,1)。首行末列同时成立时，要单独处理。</a:t>
              </a:r>
            </a:p>
          </p:txBody>
        </p:sp>
      </p:grpSp>
      <p:sp>
        <p:nvSpPr>
          <p:cNvPr id="30" name="Line 3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1" name="Line 31"/>
          <p:cNvSpPr/>
          <p:nvPr/>
        </p:nvSpPr>
        <p:spPr>
          <a:xfrm>
            <a:off x="5201031" y="5187315"/>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32" name="Line 32"/>
          <p:cNvSpPr/>
          <p:nvPr/>
        </p:nvSpPr>
        <p:spPr>
          <a:xfrm>
            <a:off x="838200" y="268719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3" name="Line 33"/>
          <p:cNvSpPr/>
          <p:nvPr/>
        </p:nvSpPr>
        <p:spPr>
          <a:xfrm>
            <a:off x="838200" y="573100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35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3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3901440"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规则三：右上角，直接向下</a:t>
            </a:r>
          </a:p>
        </p:txBody>
      </p:sp>
      <p:grpSp>
        <p:nvGrpSpPr>
          <p:cNvPr id="8" name="Group 8"/>
          <p:cNvGrpSpPr/>
          <p:nvPr/>
        </p:nvGrpSpPr>
        <p:grpSpPr>
          <a:xfrm>
            <a:off x="828294" y="2161222"/>
            <a:ext cx="5427536" cy="381381"/>
            <a:chOff x="828294" y="2161222"/>
            <a:chExt cx="5427536" cy="381381"/>
          </a:xfrm>
        </p:grpSpPr>
        <p:sp>
          <p:nvSpPr>
            <p:cNvPr id="7" name="TextBox 7"/>
            <p:cNvSpPr/>
            <p:nvPr/>
          </p:nvSpPr>
          <p:spPr>
            <a:xfrm>
              <a:off x="828294" y="2161222"/>
              <a:ext cx="542753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刚填的数同时在首行和末列：x==1 &amp;&amp; y==n。</a:t>
              </a:r>
            </a:p>
          </p:txBody>
        </p:sp>
      </p:grpSp>
      <p:grpSp>
        <p:nvGrpSpPr>
          <p:cNvPr id="18" name="Group 18"/>
          <p:cNvGrpSpPr/>
          <p:nvPr/>
        </p:nvGrpSpPr>
        <p:grpSpPr>
          <a:xfrm>
            <a:off x="1333500" y="2943225"/>
            <a:ext cx="2571750" cy="2571750"/>
            <a:chOff x="1333500" y="2943225"/>
            <a:chExt cx="2571750" cy="2571750"/>
          </a:xfrm>
        </p:grpSpPr>
        <p:sp>
          <p:nvSpPr>
            <p:cNvPr id="9" name="Freeform 9"/>
            <p:cNvSpPr/>
            <p:nvPr/>
          </p:nvSpPr>
          <p:spPr>
            <a:xfrm>
              <a:off x="1333500" y="2943225"/>
              <a:ext cx="2571750" cy="2571750"/>
            </a:xfrm>
            <a:custGeom>
              <a:avLst/>
              <a:gdLst/>
              <a:ahLst/>
              <a:cxnLst/>
              <a:rect l="l" t="t" r="r" b="b"/>
              <a:pathLst>
                <a:path w="2571750" h="2571750">
                  <a:moveTo>
                    <a:pt x="0" y="0"/>
                  </a:moveTo>
                  <a:lnTo>
                    <a:pt x="2571750" y="0"/>
                  </a:lnTo>
                  <a:lnTo>
                    <a:pt x="2571750" y="2571750"/>
                  </a:lnTo>
                  <a:lnTo>
                    <a:pt x="0" y="2571750"/>
                  </a:lnTo>
                  <a:close/>
                  <a:moveTo>
                    <a:pt x="857250" y="0"/>
                  </a:moveTo>
                  <a:lnTo>
                    <a:pt x="857250" y="2571750"/>
                  </a:lnTo>
                  <a:moveTo>
                    <a:pt x="1714500" y="0"/>
                  </a:moveTo>
                  <a:lnTo>
                    <a:pt x="1714500" y="2571750"/>
                  </a:lnTo>
                  <a:moveTo>
                    <a:pt x="0" y="857250"/>
                  </a:moveTo>
                  <a:lnTo>
                    <a:pt x="2571750" y="857250"/>
                  </a:lnTo>
                  <a:moveTo>
                    <a:pt x="0" y="1714500"/>
                  </a:moveTo>
                  <a:lnTo>
                    <a:pt x="2571750" y="1714500"/>
                  </a:lnTo>
                </a:path>
              </a:pathLst>
            </a:custGeom>
            <a:noFill/>
            <a:ln w="19050">
              <a:solidFill>
                <a:schemeClr val="accent1"/>
              </a:solidFill>
            </a:ln>
          </p:spPr>
        </p:sp>
        <p:sp>
          <p:nvSpPr>
            <p:cNvPr id="10" name="TextBox 10"/>
            <p:cNvSpPr/>
            <p:nvPr/>
          </p:nvSpPr>
          <p:spPr>
            <a:xfrm>
              <a:off x="2505742" y="31851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1</a:t>
              </a:r>
            </a:p>
          </p:txBody>
        </p:sp>
        <p:sp>
          <p:nvSpPr>
            <p:cNvPr id="11" name="TextBox 11"/>
            <p:cNvSpPr/>
            <p:nvPr/>
          </p:nvSpPr>
          <p:spPr>
            <a:xfrm>
              <a:off x="3362992" y="31851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6</a:t>
              </a:r>
            </a:p>
          </p:txBody>
        </p:sp>
        <p:sp>
          <p:nvSpPr>
            <p:cNvPr id="12" name="TextBox 12"/>
            <p:cNvSpPr/>
            <p:nvPr/>
          </p:nvSpPr>
          <p:spPr>
            <a:xfrm>
              <a:off x="1648492" y="404241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3</a:t>
              </a:r>
            </a:p>
          </p:txBody>
        </p:sp>
        <p:sp>
          <p:nvSpPr>
            <p:cNvPr id="13" name="TextBox 13"/>
            <p:cNvSpPr/>
            <p:nvPr/>
          </p:nvSpPr>
          <p:spPr>
            <a:xfrm>
              <a:off x="2505742" y="404241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5</a:t>
              </a:r>
            </a:p>
          </p:txBody>
        </p:sp>
        <p:sp>
          <p:nvSpPr>
            <p:cNvPr id="14" name="TextBox 14"/>
            <p:cNvSpPr/>
            <p:nvPr/>
          </p:nvSpPr>
          <p:spPr>
            <a:xfrm>
              <a:off x="3362992" y="4042410"/>
              <a:ext cx="227362" cy="528066"/>
            </a:xfrm>
            <a:prstGeom prst="rect">
              <a:avLst/>
            </a:prstGeom>
            <a:noFill/>
            <a:ln>
              <a:noFill/>
            </a:ln>
          </p:spPr>
          <p:txBody>
            <a:bodyPr wrap="none" lIns="0" tIns="0" rIns="95" bIns="0" anchor="t" anchorCtr="0">
              <a:noAutofit/>
            </a:bodyPr>
            <a:lstStyle/>
            <a:p>
              <a:pPr algn="ctr"/>
              <a:r>
                <a:rPr lang="en-US" sz="2700" b="1" dirty="0">
                  <a:solidFill>
                    <a:srgbClr val="C00000"/>
                  </a:solidFill>
                  <a:latin typeface="Consolas"/>
                  <a:ea typeface="Consolas"/>
                  <a:cs typeface="Consolas"/>
                </a:rPr>
                <a:t>7</a:t>
              </a:r>
            </a:p>
          </p:txBody>
        </p:sp>
        <p:sp>
          <p:nvSpPr>
            <p:cNvPr id="15" name="TextBox 15"/>
            <p:cNvSpPr/>
            <p:nvPr/>
          </p:nvSpPr>
          <p:spPr>
            <a:xfrm>
              <a:off x="1648492" y="48996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4</a:t>
              </a:r>
            </a:p>
          </p:txBody>
        </p:sp>
        <p:sp>
          <p:nvSpPr>
            <p:cNvPr id="16" name="TextBox 16"/>
            <p:cNvSpPr/>
            <p:nvPr/>
          </p:nvSpPr>
          <p:spPr>
            <a:xfrm>
              <a:off x="3362992" y="48996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2</a:t>
              </a:r>
            </a:p>
          </p:txBody>
        </p:sp>
        <p:sp>
          <p:nvSpPr>
            <p:cNvPr id="17" name="Freeform 17"/>
            <p:cNvSpPr/>
            <p:nvPr/>
          </p:nvSpPr>
          <p:spPr>
            <a:xfrm>
              <a:off x="3609975" y="3571875"/>
              <a:ext cx="114300" cy="447675"/>
            </a:xfrm>
            <a:custGeom>
              <a:avLst/>
              <a:gdLst/>
              <a:ahLst/>
              <a:cxnLst/>
              <a:rect l="l" t="t" r="r" b="b"/>
              <a:pathLst>
                <a:path w="114300" h="447675">
                  <a:moveTo>
                    <a:pt x="57150" y="0"/>
                  </a:moveTo>
                  <a:lnTo>
                    <a:pt x="57150" y="438150"/>
                  </a:lnTo>
                  <a:moveTo>
                    <a:pt x="0" y="361950"/>
                  </a:moveTo>
                  <a:lnTo>
                    <a:pt x="57150" y="447675"/>
                  </a:lnTo>
                  <a:lnTo>
                    <a:pt x="114300" y="361950"/>
                  </a:lnTo>
                </a:path>
              </a:pathLst>
            </a:custGeom>
            <a:noFill/>
            <a:ln w="28575">
              <a:solidFill>
                <a:schemeClr val="accent2"/>
              </a:solidFill>
            </a:ln>
          </p:spPr>
        </p:sp>
      </p:grpSp>
      <p:grpSp>
        <p:nvGrpSpPr>
          <p:cNvPr id="22" name="Group 22"/>
          <p:cNvGrpSpPr/>
          <p:nvPr/>
        </p:nvGrpSpPr>
        <p:grpSpPr>
          <a:xfrm>
            <a:off x="5324094" y="3066098"/>
            <a:ext cx="3476339" cy="2463736"/>
            <a:chOff x="5324094" y="3066098"/>
            <a:chExt cx="3476339" cy="2463736"/>
          </a:xfrm>
        </p:grpSpPr>
        <p:sp>
          <p:nvSpPr>
            <p:cNvPr id="19" name="TextBox 19"/>
            <p:cNvSpPr/>
            <p:nvPr/>
          </p:nvSpPr>
          <p:spPr>
            <a:xfrm>
              <a:off x="5324094" y="3066098"/>
              <a:ext cx="3476339" cy="13148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先看稍后会遇到的6。</a:t>
              </a:r>
              <a:br/>
              <a:r>
                <a:rPr lang="zh-CN" sz="1950" dirty="0">
                  <a:solidFill>
                    <a:srgbClr val="243447"/>
                  </a:solidFill>
                  <a:latin typeface="Consolas"/>
                  <a:ea typeface="Microsoft YaHei"/>
                  <a:cs typeface="Consolas"/>
                </a:rPr>
                <a:t>6在(1,3)，位于右上角。</a:t>
              </a:r>
              <a:br/>
              <a:r>
                <a:rPr lang="zh-CN" sz="1950" dirty="0">
                  <a:solidFill>
                    <a:srgbClr val="243447"/>
                  </a:solidFill>
                  <a:latin typeface="Consolas"/>
                  <a:ea typeface="Microsoft YaHei"/>
                  <a:cs typeface="Consolas"/>
                </a:rPr>
                <a:t>这次不跨边，直接去正下方。</a:t>
              </a:r>
            </a:p>
          </p:txBody>
        </p:sp>
        <p:sp>
          <p:nvSpPr>
            <p:cNvPr id="20" name="TextBox 20"/>
            <p:cNvSpPr/>
            <p:nvPr/>
          </p:nvSpPr>
          <p:spPr>
            <a:xfrm>
              <a:off x="5324094" y="4685348"/>
              <a:ext cx="324556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(1,3) → (2,3)，填入7。</a:t>
              </a:r>
            </a:p>
          </p:txBody>
        </p:sp>
        <p:sp>
          <p:nvSpPr>
            <p:cNvPr id="21" name="TextBox 21"/>
            <p:cNvSpPr txBox="1"/>
            <p:nvPr/>
          </p:nvSpPr>
          <p:spPr>
            <a:xfrm>
              <a:off x="5324856" y="5177790"/>
              <a:ext cx="2780690"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x++;　</a:t>
              </a:r>
              <a:r>
                <a:rPr lang="zh-CN" sz="1800" dirty="0">
                  <a:solidFill>
                    <a:srgbClr val="008000"/>
                  </a:solidFill>
                  <a:latin typeface="Consolas"/>
                  <a:ea typeface="Microsoft YaHei"/>
                  <a:cs typeface="+mn-cs"/>
                </a:rPr>
                <a:t>// 列y保持不变。</a:t>
              </a:r>
            </a:p>
          </p:txBody>
        </p:sp>
      </p:grpSp>
      <p:grpSp>
        <p:nvGrpSpPr>
          <p:cNvPr id="24" name="Group 24"/>
          <p:cNvGrpSpPr/>
          <p:nvPr/>
        </p:nvGrpSpPr>
        <p:grpSpPr>
          <a:xfrm>
            <a:off x="829056" y="5949315"/>
            <a:ext cx="5647182" cy="352044"/>
            <a:chOff x="829056" y="5949315"/>
            <a:chExt cx="5647182" cy="352044"/>
          </a:xfrm>
        </p:grpSpPr>
        <p:sp>
          <p:nvSpPr>
            <p:cNvPr id="23" name="TextBox 23"/>
            <p:cNvSpPr/>
            <p:nvPr/>
          </p:nvSpPr>
          <p:spPr>
            <a:xfrm>
              <a:off x="829056" y="5949315"/>
              <a:ext cx="5647182"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别把前两条各执行一遍。右上角是独立的一种情况。</a:t>
              </a:r>
            </a:p>
          </p:txBody>
        </p:sp>
      </p:grpSp>
      <p:sp>
        <p:nvSpPr>
          <p:cNvPr id="38" name="Line 38"/>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9" name="Line 39"/>
          <p:cNvSpPr/>
          <p:nvPr/>
        </p:nvSpPr>
        <p:spPr>
          <a:xfrm>
            <a:off x="5201031" y="5187315"/>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40" name="Line 40"/>
          <p:cNvSpPr/>
          <p:nvPr/>
        </p:nvSpPr>
        <p:spPr>
          <a:xfrm>
            <a:off x="838200" y="268719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1" name="Line 41"/>
          <p:cNvSpPr/>
          <p:nvPr/>
        </p:nvSpPr>
        <p:spPr>
          <a:xfrm>
            <a:off x="838200" y="573100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3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35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3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54761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规则四：右上格为空，就填进去</a:t>
            </a:r>
          </a:p>
        </p:txBody>
      </p:sp>
      <p:grpSp>
        <p:nvGrpSpPr>
          <p:cNvPr id="8" name="Group 8"/>
          <p:cNvGrpSpPr/>
          <p:nvPr/>
        </p:nvGrpSpPr>
        <p:grpSpPr>
          <a:xfrm>
            <a:off x="828294" y="2161222"/>
            <a:ext cx="6410527" cy="381381"/>
            <a:chOff x="828294" y="2161222"/>
            <a:chExt cx="6410527" cy="381381"/>
          </a:xfrm>
        </p:grpSpPr>
        <p:sp>
          <p:nvSpPr>
            <p:cNvPr id="7" name="TextBox 7"/>
            <p:cNvSpPr/>
            <p:nvPr/>
          </p:nvSpPr>
          <p:spPr>
            <a:xfrm>
              <a:off x="828294" y="2161222"/>
              <a:ext cx="641052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不在首行，也不在末列。右上格的下标是(x−1,y+1)。</a:t>
              </a:r>
            </a:p>
          </p:txBody>
        </p:sp>
      </p:grpSp>
      <p:grpSp>
        <p:nvGrpSpPr>
          <p:cNvPr id="16" name="Group 16"/>
          <p:cNvGrpSpPr/>
          <p:nvPr/>
        </p:nvGrpSpPr>
        <p:grpSpPr>
          <a:xfrm>
            <a:off x="1333500" y="2943225"/>
            <a:ext cx="2571750" cy="2571750"/>
            <a:chOff x="1333500" y="2943225"/>
            <a:chExt cx="2571750" cy="2571750"/>
          </a:xfrm>
        </p:grpSpPr>
        <p:sp>
          <p:nvSpPr>
            <p:cNvPr id="9" name="Freeform 9"/>
            <p:cNvSpPr/>
            <p:nvPr/>
          </p:nvSpPr>
          <p:spPr>
            <a:xfrm>
              <a:off x="1333500" y="2943225"/>
              <a:ext cx="2571750" cy="2571750"/>
            </a:xfrm>
            <a:custGeom>
              <a:avLst/>
              <a:gdLst/>
              <a:ahLst/>
              <a:cxnLst/>
              <a:rect l="l" t="t" r="r" b="b"/>
              <a:pathLst>
                <a:path w="2571750" h="2571750">
                  <a:moveTo>
                    <a:pt x="0" y="0"/>
                  </a:moveTo>
                  <a:lnTo>
                    <a:pt x="2571750" y="0"/>
                  </a:lnTo>
                  <a:lnTo>
                    <a:pt x="2571750" y="2571750"/>
                  </a:lnTo>
                  <a:lnTo>
                    <a:pt x="0" y="2571750"/>
                  </a:lnTo>
                  <a:close/>
                  <a:moveTo>
                    <a:pt x="857250" y="0"/>
                  </a:moveTo>
                  <a:lnTo>
                    <a:pt x="857250" y="2571750"/>
                  </a:lnTo>
                  <a:moveTo>
                    <a:pt x="1714500" y="0"/>
                  </a:moveTo>
                  <a:lnTo>
                    <a:pt x="1714500" y="2571750"/>
                  </a:lnTo>
                  <a:moveTo>
                    <a:pt x="0" y="857250"/>
                  </a:moveTo>
                  <a:lnTo>
                    <a:pt x="2571750" y="857250"/>
                  </a:lnTo>
                  <a:moveTo>
                    <a:pt x="0" y="1714500"/>
                  </a:moveTo>
                  <a:lnTo>
                    <a:pt x="2571750" y="1714500"/>
                  </a:lnTo>
                </a:path>
              </a:pathLst>
            </a:custGeom>
            <a:noFill/>
            <a:ln w="19050">
              <a:solidFill>
                <a:schemeClr val="accent1"/>
              </a:solidFill>
            </a:ln>
          </p:spPr>
        </p:sp>
        <p:sp>
          <p:nvSpPr>
            <p:cNvPr id="10" name="TextBox 10"/>
            <p:cNvSpPr/>
            <p:nvPr/>
          </p:nvSpPr>
          <p:spPr>
            <a:xfrm>
              <a:off x="2505742" y="31851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1</a:t>
              </a:r>
            </a:p>
          </p:txBody>
        </p:sp>
        <p:sp>
          <p:nvSpPr>
            <p:cNvPr id="11" name="TextBox 11"/>
            <p:cNvSpPr/>
            <p:nvPr/>
          </p:nvSpPr>
          <p:spPr>
            <a:xfrm>
              <a:off x="1648492" y="404241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3</a:t>
              </a:r>
            </a:p>
          </p:txBody>
        </p:sp>
        <p:sp>
          <p:nvSpPr>
            <p:cNvPr id="12" name="TextBox 12"/>
            <p:cNvSpPr/>
            <p:nvPr/>
          </p:nvSpPr>
          <p:spPr>
            <a:xfrm>
              <a:off x="2505742" y="4042410"/>
              <a:ext cx="227362" cy="528066"/>
            </a:xfrm>
            <a:prstGeom prst="rect">
              <a:avLst/>
            </a:prstGeom>
            <a:noFill/>
            <a:ln>
              <a:noFill/>
            </a:ln>
          </p:spPr>
          <p:txBody>
            <a:bodyPr wrap="none" lIns="0" tIns="0" rIns="95" bIns="0" anchor="t" anchorCtr="0">
              <a:noAutofit/>
            </a:bodyPr>
            <a:lstStyle/>
            <a:p>
              <a:pPr algn="ctr"/>
              <a:r>
                <a:rPr lang="en-US" sz="2700" b="1" dirty="0">
                  <a:solidFill>
                    <a:srgbClr val="C00000"/>
                  </a:solidFill>
                  <a:latin typeface="Consolas"/>
                  <a:ea typeface="Consolas"/>
                  <a:cs typeface="Consolas"/>
                </a:rPr>
                <a:t>5</a:t>
              </a:r>
            </a:p>
          </p:txBody>
        </p:sp>
        <p:sp>
          <p:nvSpPr>
            <p:cNvPr id="13" name="TextBox 13"/>
            <p:cNvSpPr/>
            <p:nvPr/>
          </p:nvSpPr>
          <p:spPr>
            <a:xfrm>
              <a:off x="1648492" y="48996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4</a:t>
              </a:r>
            </a:p>
          </p:txBody>
        </p:sp>
        <p:sp>
          <p:nvSpPr>
            <p:cNvPr id="14" name="TextBox 14"/>
            <p:cNvSpPr/>
            <p:nvPr/>
          </p:nvSpPr>
          <p:spPr>
            <a:xfrm>
              <a:off x="3362992" y="48996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2</a:t>
              </a:r>
            </a:p>
          </p:txBody>
        </p:sp>
        <p:sp>
          <p:nvSpPr>
            <p:cNvPr id="15" name="Freeform 15"/>
            <p:cNvSpPr/>
            <p:nvPr/>
          </p:nvSpPr>
          <p:spPr>
            <a:xfrm>
              <a:off x="1962150" y="4429125"/>
              <a:ext cx="466725" cy="390525"/>
            </a:xfrm>
            <a:custGeom>
              <a:avLst/>
              <a:gdLst/>
              <a:ahLst/>
              <a:cxnLst/>
              <a:rect l="l" t="t" r="r" b="b"/>
              <a:pathLst>
                <a:path w="466725" h="390525">
                  <a:moveTo>
                    <a:pt x="0" y="390525"/>
                  </a:moveTo>
                  <a:lnTo>
                    <a:pt x="457200" y="9525"/>
                  </a:lnTo>
                  <a:moveTo>
                    <a:pt x="342900" y="19050"/>
                  </a:moveTo>
                  <a:lnTo>
                    <a:pt x="466725" y="0"/>
                  </a:lnTo>
                  <a:lnTo>
                    <a:pt x="438150" y="123825"/>
                  </a:lnTo>
                </a:path>
              </a:pathLst>
            </a:custGeom>
            <a:noFill/>
            <a:ln w="28575">
              <a:solidFill>
                <a:schemeClr val="accent2"/>
              </a:solidFill>
            </a:ln>
          </p:spPr>
        </p:sp>
      </p:grpSp>
      <p:grpSp>
        <p:nvGrpSpPr>
          <p:cNvPr id="20" name="Group 20"/>
          <p:cNvGrpSpPr/>
          <p:nvPr/>
        </p:nvGrpSpPr>
        <p:grpSpPr>
          <a:xfrm>
            <a:off x="5324094" y="3066098"/>
            <a:ext cx="3841528" cy="2463736"/>
            <a:chOff x="5324094" y="3066098"/>
            <a:chExt cx="3841528" cy="2463736"/>
          </a:xfrm>
        </p:grpSpPr>
        <p:sp>
          <p:nvSpPr>
            <p:cNvPr id="17" name="TextBox 17"/>
            <p:cNvSpPr/>
            <p:nvPr/>
          </p:nvSpPr>
          <p:spPr>
            <a:xfrm>
              <a:off x="5324094" y="3066098"/>
              <a:ext cx="3841528" cy="13148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4在(3,1)，右上是(2,2)。</a:t>
              </a:r>
              <a:br/>
              <a:r>
                <a:rPr lang="zh-CN" sz="1950" dirty="0">
                  <a:solidFill>
                    <a:srgbClr val="243447"/>
                  </a:solidFill>
                  <a:latin typeface="Consolas"/>
                  <a:ea typeface="Microsoft YaHei"/>
                  <a:cs typeface="Consolas"/>
                </a:rPr>
                <a:t>原来的g[2][2]等于0，是空格。</a:t>
              </a:r>
              <a:br/>
              <a:r>
                <a:rPr lang="zh-CN" sz="1950" dirty="0">
                  <a:solidFill>
                    <a:srgbClr val="243447"/>
                  </a:solidFill>
                  <a:latin typeface="Consolas"/>
                  <a:ea typeface="Microsoft YaHei"/>
                  <a:cs typeface="Consolas"/>
                </a:rPr>
                <a:t>可以过去，再把5填进去。</a:t>
              </a:r>
            </a:p>
          </p:txBody>
        </p:sp>
        <p:sp>
          <p:nvSpPr>
            <p:cNvPr id="18" name="TextBox 18"/>
            <p:cNvSpPr/>
            <p:nvPr/>
          </p:nvSpPr>
          <p:spPr>
            <a:xfrm>
              <a:off x="5324094" y="4685348"/>
              <a:ext cx="324556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(3,1) → (2,2)，填入5。</a:t>
              </a:r>
            </a:p>
          </p:txBody>
        </p:sp>
        <p:sp>
          <p:nvSpPr>
            <p:cNvPr id="19" name="TextBox 19"/>
            <p:cNvSpPr txBox="1"/>
            <p:nvPr/>
          </p:nvSpPr>
          <p:spPr>
            <a:xfrm>
              <a:off x="5324856" y="5177790"/>
              <a:ext cx="132679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x--;　y++;</a:t>
              </a:r>
            </a:p>
          </p:txBody>
        </p:sp>
      </p:grpSp>
      <p:grpSp>
        <p:nvGrpSpPr>
          <p:cNvPr id="22" name="Group 22"/>
          <p:cNvGrpSpPr/>
          <p:nvPr/>
        </p:nvGrpSpPr>
        <p:grpSpPr>
          <a:xfrm>
            <a:off x="829056" y="5949315"/>
            <a:ext cx="5895713" cy="352044"/>
            <a:chOff x="829056" y="5949315"/>
            <a:chExt cx="5895713" cy="352044"/>
          </a:xfrm>
        </p:grpSpPr>
        <p:sp>
          <p:nvSpPr>
            <p:cNvPr id="21" name="TextBox 21"/>
            <p:cNvSpPr/>
            <p:nvPr/>
          </p:nvSpPr>
          <p:spPr>
            <a:xfrm>
              <a:off x="829056" y="5949315"/>
              <a:ext cx="5895713"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先检查g[x−1][y+1]==0，再修改x和y。顺序别反了。</a:t>
              </a:r>
            </a:p>
          </p:txBody>
        </p:sp>
      </p:grpSp>
      <p:sp>
        <p:nvSpPr>
          <p:cNvPr id="34" name="Line 3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5" name="Line 35"/>
          <p:cNvSpPr/>
          <p:nvPr/>
        </p:nvSpPr>
        <p:spPr>
          <a:xfrm>
            <a:off x="5201031" y="5187315"/>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36" name="Line 36"/>
          <p:cNvSpPr/>
          <p:nvPr/>
        </p:nvSpPr>
        <p:spPr>
          <a:xfrm>
            <a:off x="838200" y="268719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7" name="Line 37"/>
          <p:cNvSpPr/>
          <p:nvPr/>
        </p:nvSpPr>
        <p:spPr>
          <a:xfrm>
            <a:off x="838200" y="573100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35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35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右上已有数字，就改走正下方</a:t>
            </a:r>
          </a:p>
        </p:txBody>
      </p:sp>
      <p:grpSp>
        <p:nvGrpSpPr>
          <p:cNvPr id="8" name="Group 8"/>
          <p:cNvGrpSpPr/>
          <p:nvPr/>
        </p:nvGrpSpPr>
        <p:grpSpPr>
          <a:xfrm>
            <a:off x="828294" y="2161222"/>
            <a:ext cx="5789200" cy="381381"/>
            <a:chOff x="828294" y="2161222"/>
            <a:chExt cx="5789200" cy="381381"/>
          </a:xfrm>
        </p:grpSpPr>
        <p:sp>
          <p:nvSpPr>
            <p:cNvPr id="7" name="TextBox 7"/>
            <p:cNvSpPr/>
            <p:nvPr/>
          </p:nvSpPr>
          <p:spPr>
            <a:xfrm>
              <a:off x="828294" y="2161222"/>
              <a:ext cx="578920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接着看规则四的另一面：g[x−1][y+1]不等于0。</a:t>
              </a:r>
            </a:p>
          </p:txBody>
        </p:sp>
      </p:grpSp>
      <p:grpSp>
        <p:nvGrpSpPr>
          <p:cNvPr id="15" name="Group 15"/>
          <p:cNvGrpSpPr/>
          <p:nvPr/>
        </p:nvGrpSpPr>
        <p:grpSpPr>
          <a:xfrm>
            <a:off x="1333500" y="2943225"/>
            <a:ext cx="2571750" cy="2571750"/>
            <a:chOff x="1333500" y="2943225"/>
            <a:chExt cx="2571750" cy="2571750"/>
          </a:xfrm>
        </p:grpSpPr>
        <p:sp>
          <p:nvSpPr>
            <p:cNvPr id="9" name="Freeform 9"/>
            <p:cNvSpPr/>
            <p:nvPr/>
          </p:nvSpPr>
          <p:spPr>
            <a:xfrm>
              <a:off x="1333500" y="2943225"/>
              <a:ext cx="2571750" cy="2571750"/>
            </a:xfrm>
            <a:custGeom>
              <a:avLst/>
              <a:gdLst/>
              <a:ahLst/>
              <a:cxnLst/>
              <a:rect l="l" t="t" r="r" b="b"/>
              <a:pathLst>
                <a:path w="2571750" h="2571750">
                  <a:moveTo>
                    <a:pt x="0" y="0"/>
                  </a:moveTo>
                  <a:lnTo>
                    <a:pt x="2571750" y="0"/>
                  </a:lnTo>
                  <a:lnTo>
                    <a:pt x="2571750" y="2571750"/>
                  </a:lnTo>
                  <a:lnTo>
                    <a:pt x="0" y="2571750"/>
                  </a:lnTo>
                  <a:close/>
                  <a:moveTo>
                    <a:pt x="857250" y="0"/>
                  </a:moveTo>
                  <a:lnTo>
                    <a:pt x="857250" y="2571750"/>
                  </a:lnTo>
                  <a:moveTo>
                    <a:pt x="1714500" y="0"/>
                  </a:moveTo>
                  <a:lnTo>
                    <a:pt x="1714500" y="2571750"/>
                  </a:lnTo>
                  <a:moveTo>
                    <a:pt x="0" y="857250"/>
                  </a:moveTo>
                  <a:lnTo>
                    <a:pt x="2571750" y="857250"/>
                  </a:lnTo>
                  <a:moveTo>
                    <a:pt x="0" y="1714500"/>
                  </a:moveTo>
                  <a:lnTo>
                    <a:pt x="2571750" y="1714500"/>
                  </a:lnTo>
                </a:path>
              </a:pathLst>
            </a:custGeom>
            <a:noFill/>
            <a:ln w="19050">
              <a:solidFill>
                <a:schemeClr val="accent1"/>
              </a:solidFill>
            </a:ln>
          </p:spPr>
        </p:sp>
        <p:sp>
          <p:nvSpPr>
            <p:cNvPr id="10" name="TextBox 10"/>
            <p:cNvSpPr/>
            <p:nvPr/>
          </p:nvSpPr>
          <p:spPr>
            <a:xfrm>
              <a:off x="2505742" y="3185160"/>
              <a:ext cx="227362" cy="528066"/>
            </a:xfrm>
            <a:prstGeom prst="rect">
              <a:avLst/>
            </a:prstGeom>
            <a:noFill/>
            <a:ln>
              <a:noFill/>
            </a:ln>
          </p:spPr>
          <p:txBody>
            <a:bodyPr wrap="none" lIns="0" tIns="0" rIns="95" bIns="0" anchor="t" anchorCtr="0">
              <a:noAutofit/>
            </a:bodyPr>
            <a:lstStyle/>
            <a:p>
              <a:pPr algn="ctr"/>
              <a:r>
                <a:rPr lang="en-US" sz="2700" b="1" dirty="0">
                  <a:solidFill>
                    <a:srgbClr val="C00000"/>
                  </a:solidFill>
                  <a:latin typeface="Consolas"/>
                  <a:ea typeface="Consolas"/>
                  <a:cs typeface="Consolas"/>
                </a:rPr>
                <a:t>1</a:t>
              </a:r>
            </a:p>
          </p:txBody>
        </p:sp>
        <p:sp>
          <p:nvSpPr>
            <p:cNvPr id="11" name="TextBox 11"/>
            <p:cNvSpPr/>
            <p:nvPr/>
          </p:nvSpPr>
          <p:spPr>
            <a:xfrm>
              <a:off x="1648492" y="404241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3</a:t>
              </a:r>
            </a:p>
          </p:txBody>
        </p:sp>
        <p:sp>
          <p:nvSpPr>
            <p:cNvPr id="12" name="TextBox 12"/>
            <p:cNvSpPr/>
            <p:nvPr/>
          </p:nvSpPr>
          <p:spPr>
            <a:xfrm>
              <a:off x="1648492" y="4899660"/>
              <a:ext cx="227362" cy="528066"/>
            </a:xfrm>
            <a:prstGeom prst="rect">
              <a:avLst/>
            </a:prstGeom>
            <a:noFill/>
            <a:ln>
              <a:noFill/>
            </a:ln>
          </p:spPr>
          <p:txBody>
            <a:bodyPr wrap="none" lIns="0" tIns="0" rIns="95" bIns="0" anchor="t" anchorCtr="0">
              <a:noAutofit/>
            </a:bodyPr>
            <a:lstStyle/>
            <a:p>
              <a:pPr algn="ctr"/>
              <a:r>
                <a:rPr lang="en-US" sz="2700" b="1" dirty="0">
                  <a:solidFill>
                    <a:srgbClr val="C00000"/>
                  </a:solidFill>
                  <a:latin typeface="Consolas"/>
                  <a:ea typeface="Consolas"/>
                  <a:cs typeface="Consolas"/>
                </a:rPr>
                <a:t>4</a:t>
              </a:r>
            </a:p>
          </p:txBody>
        </p:sp>
        <p:sp>
          <p:nvSpPr>
            <p:cNvPr id="13" name="TextBox 13"/>
            <p:cNvSpPr/>
            <p:nvPr/>
          </p:nvSpPr>
          <p:spPr>
            <a:xfrm>
              <a:off x="3362992" y="48996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2</a:t>
              </a:r>
            </a:p>
          </p:txBody>
        </p:sp>
        <p:sp>
          <p:nvSpPr>
            <p:cNvPr id="14" name="Freeform 14"/>
            <p:cNvSpPr/>
            <p:nvPr/>
          </p:nvSpPr>
          <p:spPr>
            <a:xfrm>
              <a:off x="1885950" y="4476750"/>
              <a:ext cx="114300" cy="400050"/>
            </a:xfrm>
            <a:custGeom>
              <a:avLst/>
              <a:gdLst/>
              <a:ahLst/>
              <a:cxnLst/>
              <a:rect l="l" t="t" r="r" b="b"/>
              <a:pathLst>
                <a:path w="114300" h="400050">
                  <a:moveTo>
                    <a:pt x="57150" y="0"/>
                  </a:moveTo>
                  <a:lnTo>
                    <a:pt x="57150" y="381000"/>
                  </a:lnTo>
                  <a:moveTo>
                    <a:pt x="0" y="304800"/>
                  </a:moveTo>
                  <a:lnTo>
                    <a:pt x="57150" y="400050"/>
                  </a:lnTo>
                  <a:lnTo>
                    <a:pt x="114300" y="304800"/>
                  </a:lnTo>
                </a:path>
              </a:pathLst>
            </a:custGeom>
            <a:noFill/>
            <a:ln w="28575">
              <a:solidFill>
                <a:schemeClr val="accent2"/>
              </a:solidFill>
            </a:ln>
          </p:spPr>
        </p:sp>
      </p:grpSp>
      <p:grpSp>
        <p:nvGrpSpPr>
          <p:cNvPr id="19" name="Group 19"/>
          <p:cNvGrpSpPr/>
          <p:nvPr/>
        </p:nvGrpSpPr>
        <p:grpSpPr>
          <a:xfrm>
            <a:off x="5324094" y="3066098"/>
            <a:ext cx="3765447" cy="2463736"/>
            <a:chOff x="5324094" y="3066098"/>
            <a:chExt cx="3765447" cy="2463736"/>
          </a:xfrm>
        </p:grpSpPr>
        <p:sp>
          <p:nvSpPr>
            <p:cNvPr id="16" name="TextBox 16"/>
            <p:cNvSpPr/>
            <p:nvPr/>
          </p:nvSpPr>
          <p:spPr>
            <a:xfrm>
              <a:off x="5324094" y="3066098"/>
              <a:ext cx="3765447" cy="13148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回到3刚填完的时候。</a:t>
              </a:r>
              <a:br/>
              <a:r>
                <a:rPr lang="zh-CN" sz="1950" dirty="0">
                  <a:solidFill>
                    <a:srgbClr val="243447"/>
                  </a:solidFill>
                  <a:latin typeface="Consolas"/>
                  <a:ea typeface="Microsoft YaHei"/>
                  <a:cs typeface="Consolas"/>
                </a:rPr>
                <a:t>它的右上格(1,2)已经放了1。</a:t>
              </a:r>
              <a:br/>
              <a:r>
                <a:rPr lang="zh-CN" sz="1950" dirty="0">
                  <a:solidFill>
                    <a:srgbClr val="243447"/>
                  </a:solidFill>
                  <a:latin typeface="Consolas"/>
                  <a:ea typeface="Microsoft YaHei"/>
                  <a:cs typeface="Consolas"/>
                </a:rPr>
                <a:t>不能覆盖1，就走到3的正下方。</a:t>
              </a:r>
            </a:p>
          </p:txBody>
        </p:sp>
        <p:sp>
          <p:nvSpPr>
            <p:cNvPr id="17" name="TextBox 17"/>
            <p:cNvSpPr/>
            <p:nvPr/>
          </p:nvSpPr>
          <p:spPr>
            <a:xfrm>
              <a:off x="5324094" y="4685348"/>
              <a:ext cx="324556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(2,1) → (3,1)，填入4。</a:t>
              </a:r>
            </a:p>
          </p:txBody>
        </p:sp>
        <p:sp>
          <p:nvSpPr>
            <p:cNvPr id="18" name="TextBox 18"/>
            <p:cNvSpPr txBox="1"/>
            <p:nvPr/>
          </p:nvSpPr>
          <p:spPr>
            <a:xfrm>
              <a:off x="5324856" y="5177790"/>
              <a:ext cx="253837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x++;　</a:t>
              </a:r>
              <a:r>
                <a:rPr lang="zh-CN" sz="1800" dirty="0">
                  <a:solidFill>
                    <a:srgbClr val="008000"/>
                  </a:solidFill>
                  <a:latin typeface="Consolas"/>
                  <a:ea typeface="Microsoft YaHei"/>
                  <a:cs typeface="+mn-cs"/>
                </a:rPr>
                <a:t>// 列y仍不变。</a:t>
              </a:r>
            </a:p>
          </p:txBody>
        </p:sp>
      </p:grpSp>
      <p:grpSp>
        <p:nvGrpSpPr>
          <p:cNvPr id="21" name="Group 21"/>
          <p:cNvGrpSpPr/>
          <p:nvPr/>
        </p:nvGrpSpPr>
        <p:grpSpPr>
          <a:xfrm>
            <a:off x="829056" y="5947029"/>
            <a:ext cx="10458069" cy="352044"/>
            <a:chOff x="829056" y="5947029"/>
            <a:chExt cx="10458069" cy="352044"/>
          </a:xfrm>
        </p:grpSpPr>
        <p:sp>
          <p:nvSpPr>
            <p:cNvPr id="20" name="TextBox 20"/>
            <p:cNvSpPr/>
            <p:nvPr/>
          </p:nvSpPr>
          <p:spPr>
            <a:xfrm>
              <a:off x="829056" y="5947029"/>
              <a:ext cx="10458069" cy="352044"/>
            </a:xfrm>
            <a:prstGeom prst="rect">
              <a:avLst/>
            </a:prstGeom>
            <a:noFill/>
            <a:ln>
              <a:noFill/>
            </a:ln>
          </p:spPr>
          <p:txBody>
            <a:bodyPr wrap="none" lIns="0" tIns="2286" rIns="0" bIns="0" anchor="t" anchorCtr="0">
              <a:noAutofit/>
            </a:bodyPr>
            <a:lstStyle/>
            <a:p>
              <a:pPr algn="l">
                <a:lnSpc>
                  <a:spcPts val="2304"/>
                </a:lnSpc>
              </a:pPr>
              <a:r>
                <a:rPr lang="en-US" sz="1800" dirty="0">
                  <a:solidFill>
                    <a:srgbClr val="243447"/>
                  </a:solidFill>
                  <a:latin typeface="Consolas"/>
                  <a:ea typeface="Consolas"/>
                  <a:cs typeface="Consolas"/>
                </a:rPr>
                <a:t xml:space="preserve">0 </a:t>
              </a:r>
              <a:r>
                <a:rPr lang="zh-CN" sz="1800" dirty="0">
                  <a:solidFill>
                    <a:srgbClr val="243447"/>
                  </a:solidFill>
                  <a:latin typeface="Microsoft YaHei"/>
                  <a:ea typeface="Microsoft YaHei"/>
                  <a:cs typeface="Microsoft YaHei"/>
                </a:rPr>
                <a:t>表示还没填数。有了这个约定，程序才能判断右上方能不能继续填。</a:t>
              </a:r>
            </a:p>
          </p:txBody>
        </p:sp>
      </p:grpSp>
      <p:sp>
        <p:nvSpPr>
          <p:cNvPr id="32" name="Line 32"/>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3" name="Line 33"/>
          <p:cNvSpPr/>
          <p:nvPr/>
        </p:nvSpPr>
        <p:spPr>
          <a:xfrm>
            <a:off x="5201031" y="5187315"/>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34" name="Line 34"/>
          <p:cNvSpPr/>
          <p:nvPr/>
        </p:nvSpPr>
        <p:spPr>
          <a:xfrm>
            <a:off x="838200" y="268719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5" name="Line 35"/>
          <p:cNvSpPr/>
          <p:nvPr/>
        </p:nvSpPr>
        <p:spPr>
          <a:xfrm>
            <a:off x="838200" y="573100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5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35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839968" cy="1062799"/>
            <a:chOff x="826008" y="814388"/>
            <a:chExt cx="5839968" cy="1062799"/>
          </a:xfrm>
        </p:grpSpPr>
        <p:sp>
          <p:nvSpPr>
            <p:cNvPr id="2" name="TextBox 2"/>
            <p:cNvSpPr txBox="1"/>
            <p:nvPr/>
          </p:nvSpPr>
          <p:spPr>
            <a:xfrm>
              <a:off x="1017270" y="814388"/>
              <a:ext cx="305181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神奇的幻方：规则整理</a:t>
              </a:r>
            </a:p>
          </p:txBody>
        </p:sp>
        <p:sp>
          <p:nvSpPr>
            <p:cNvPr id="3" name="TextBox 3"/>
            <p:cNvSpPr txBox="1"/>
            <p:nvPr/>
          </p:nvSpPr>
          <p:spPr>
            <a:xfrm>
              <a:off x="826008" y="1407795"/>
              <a:ext cx="5839968"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准备填下一个数时，要按什么顺序判断？</a:t>
              </a:r>
            </a:p>
          </p:txBody>
        </p:sp>
      </p:grpSp>
      <p:grpSp>
        <p:nvGrpSpPr>
          <p:cNvPr id="6" name="Group 6"/>
          <p:cNvGrpSpPr/>
          <p:nvPr/>
        </p:nvGrpSpPr>
        <p:grpSpPr>
          <a:xfrm>
            <a:off x="990219" y="2056448"/>
            <a:ext cx="7364075" cy="381381"/>
            <a:chOff x="990219" y="2056448"/>
            <a:chExt cx="7364075" cy="381381"/>
          </a:xfrm>
        </p:grpSpPr>
        <p:sp>
          <p:nvSpPr>
            <p:cNvPr id="5" name="TextBox 5"/>
            <p:cNvSpPr/>
            <p:nvPr/>
          </p:nvSpPr>
          <p:spPr>
            <a:xfrm>
              <a:off x="990219" y="2056448"/>
              <a:ext cx="736407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已知上一个数在(x,y)。先分清边界，再判断右上格是否空着。</a:t>
              </a:r>
            </a:p>
          </p:txBody>
        </p:sp>
      </p:grpSp>
      <p:grpSp>
        <p:nvGrpSpPr>
          <p:cNvPr id="43" name="Group 43"/>
          <p:cNvGrpSpPr/>
          <p:nvPr/>
        </p:nvGrpSpPr>
        <p:grpSpPr>
          <a:xfrm>
            <a:off x="1238250" y="2886075"/>
            <a:ext cx="9525000" cy="2514600"/>
            <a:chOff x="1238250" y="2886075"/>
            <a:chExt cx="9525000" cy="2514600"/>
          </a:xfrm>
        </p:grpSpPr>
        <p:grpSp>
          <p:nvGrpSpPr>
            <p:cNvPr id="9" name="Group 9"/>
            <p:cNvGrpSpPr/>
            <p:nvPr/>
          </p:nvGrpSpPr>
          <p:grpSpPr>
            <a:xfrm>
              <a:off x="1238250" y="2886075"/>
              <a:ext cx="4762500" cy="419100"/>
              <a:chOff x="1238250" y="2886075"/>
              <a:chExt cx="4762500" cy="419100"/>
            </a:xfrm>
          </p:grpSpPr>
          <p:sp>
            <p:nvSpPr>
              <p:cNvPr id="7" name="Rectangle 7"/>
              <p:cNvSpPr/>
              <p:nvPr/>
            </p:nvSpPr>
            <p:spPr>
              <a:xfrm>
                <a:off x="1238250" y="2886075"/>
                <a:ext cx="4762500" cy="419100"/>
              </a:xfrm>
              <a:prstGeom prst="rect">
                <a:avLst/>
              </a:prstGeom>
              <a:solidFill>
                <a:srgbClr val="244D87"/>
              </a:solidFill>
              <a:ln w="9525">
                <a:solidFill>
                  <a:srgbClr val="B8C8D9"/>
                </a:solidFill>
              </a:ln>
            </p:spPr>
          </p:sp>
          <p:sp>
            <p:nvSpPr>
              <p:cNvPr id="8" name="TextBox 8"/>
              <p:cNvSpPr/>
              <p:nvPr/>
            </p:nvSpPr>
            <p:spPr>
              <a:xfrm>
                <a:off x="1257300" y="2914650"/>
                <a:ext cx="4724400" cy="361950"/>
              </a:xfrm>
              <a:prstGeom prst="rect">
                <a:avLst/>
              </a:prstGeom>
              <a:noFill/>
              <a:ln>
                <a:noFill/>
              </a:ln>
            </p:spPr>
            <p:txBody>
              <a:bodyPr wrap="none" lIns="0" tIns="40088" rIns="0" bIns="0" anchor="t" anchorCtr="0">
                <a:noAutofit/>
              </a:bodyPr>
              <a:lstStyle/>
              <a:p>
                <a:pPr algn="ctr"/>
                <a:r>
                  <a:rPr lang="zh-CN" sz="1880" b="1" dirty="0">
                    <a:solidFill>
                      <a:srgbClr val="FFFFFF"/>
                    </a:solidFill>
                    <a:latin typeface="Consolas"/>
                    <a:ea typeface="Microsoft YaHei"/>
                    <a:cs typeface="Consolas"/>
                  </a:rPr>
                  <a:t>当前位置的情况</a:t>
                </a:r>
              </a:p>
            </p:txBody>
          </p:sp>
        </p:grpSp>
        <p:grpSp>
          <p:nvGrpSpPr>
            <p:cNvPr id="12" name="Group 12"/>
            <p:cNvGrpSpPr/>
            <p:nvPr/>
          </p:nvGrpSpPr>
          <p:grpSpPr>
            <a:xfrm>
              <a:off x="6000750" y="2886075"/>
              <a:ext cx="4762500" cy="419100"/>
              <a:chOff x="6000750" y="2886075"/>
              <a:chExt cx="4762500" cy="419100"/>
            </a:xfrm>
          </p:grpSpPr>
          <p:sp>
            <p:nvSpPr>
              <p:cNvPr id="10" name="Rectangle 10"/>
              <p:cNvSpPr/>
              <p:nvPr/>
            </p:nvSpPr>
            <p:spPr>
              <a:xfrm>
                <a:off x="6000750" y="2886075"/>
                <a:ext cx="4762500" cy="419100"/>
              </a:xfrm>
              <a:prstGeom prst="rect">
                <a:avLst/>
              </a:prstGeom>
              <a:solidFill>
                <a:srgbClr val="244D87"/>
              </a:solidFill>
              <a:ln w="9525">
                <a:solidFill>
                  <a:srgbClr val="B8C8D9"/>
                </a:solidFill>
              </a:ln>
            </p:spPr>
          </p:sp>
          <p:sp>
            <p:nvSpPr>
              <p:cNvPr id="11" name="TextBox 11"/>
              <p:cNvSpPr/>
              <p:nvPr/>
            </p:nvSpPr>
            <p:spPr>
              <a:xfrm>
                <a:off x="6019800" y="2914650"/>
                <a:ext cx="4724400" cy="361950"/>
              </a:xfrm>
              <a:prstGeom prst="rect">
                <a:avLst/>
              </a:prstGeom>
              <a:noFill/>
              <a:ln>
                <a:noFill/>
              </a:ln>
            </p:spPr>
            <p:txBody>
              <a:bodyPr wrap="none" lIns="0" tIns="40088" rIns="0" bIns="0" anchor="t" anchorCtr="0">
                <a:noAutofit/>
              </a:bodyPr>
              <a:lstStyle/>
              <a:p>
                <a:pPr algn="ctr"/>
                <a:r>
                  <a:rPr lang="zh-CN" sz="1880" b="1" dirty="0">
                    <a:solidFill>
                      <a:srgbClr val="FFFFFF"/>
                    </a:solidFill>
                    <a:latin typeface="Consolas"/>
                    <a:ea typeface="Microsoft YaHei"/>
                    <a:cs typeface="Consolas"/>
                  </a:rPr>
                  <a:t>下一步怎样修改坐标</a:t>
                </a:r>
              </a:p>
            </p:txBody>
          </p:sp>
        </p:grpSp>
        <p:grpSp>
          <p:nvGrpSpPr>
            <p:cNvPr id="15" name="Group 15"/>
            <p:cNvGrpSpPr/>
            <p:nvPr/>
          </p:nvGrpSpPr>
          <p:grpSpPr>
            <a:xfrm>
              <a:off x="1238250" y="3305175"/>
              <a:ext cx="4762500" cy="419100"/>
              <a:chOff x="1238250" y="3305175"/>
              <a:chExt cx="4762500" cy="419100"/>
            </a:xfrm>
          </p:grpSpPr>
          <p:sp>
            <p:nvSpPr>
              <p:cNvPr id="13" name="Rectangle 13"/>
              <p:cNvSpPr/>
              <p:nvPr/>
            </p:nvSpPr>
            <p:spPr>
              <a:xfrm>
                <a:off x="1238250" y="3305175"/>
                <a:ext cx="4762500" cy="419100"/>
              </a:xfrm>
              <a:prstGeom prst="rect">
                <a:avLst/>
              </a:prstGeom>
              <a:solidFill>
                <a:srgbClr val="F4F7FB"/>
              </a:solidFill>
              <a:ln w="9525">
                <a:solidFill>
                  <a:srgbClr val="B8C8D9"/>
                </a:solidFill>
              </a:ln>
            </p:spPr>
          </p:sp>
          <p:sp>
            <p:nvSpPr>
              <p:cNvPr id="14" name="TextBox 14"/>
              <p:cNvSpPr/>
              <p:nvPr/>
            </p:nvSpPr>
            <p:spPr>
              <a:xfrm>
                <a:off x="1257300" y="3333750"/>
                <a:ext cx="4724400" cy="361950"/>
              </a:xfrm>
              <a:prstGeom prst="rect">
                <a:avLst/>
              </a:prstGeom>
              <a:noFill/>
              <a:ln>
                <a:noFill/>
              </a:ln>
            </p:spPr>
            <p:txBody>
              <a:bodyPr wrap="none" lIns="0" tIns="40088" rIns="0" bIns="0" anchor="t" anchorCtr="0">
                <a:noAutofit/>
              </a:bodyPr>
              <a:lstStyle/>
              <a:p>
                <a:pPr algn="ctr"/>
                <a:r>
                  <a:rPr lang="zh-CN" sz="1880" dirty="0">
                    <a:solidFill>
                      <a:srgbClr val="243447"/>
                    </a:solidFill>
                    <a:latin typeface="Consolas"/>
                    <a:ea typeface="Microsoft YaHei"/>
                    <a:cs typeface="Consolas"/>
                  </a:rPr>
                  <a:t>首行，非末列</a:t>
                </a:r>
              </a:p>
            </p:txBody>
          </p:sp>
        </p:grpSp>
        <p:grpSp>
          <p:nvGrpSpPr>
            <p:cNvPr id="18" name="Group 18"/>
            <p:cNvGrpSpPr/>
            <p:nvPr/>
          </p:nvGrpSpPr>
          <p:grpSpPr>
            <a:xfrm>
              <a:off x="6000750" y="3305175"/>
              <a:ext cx="4762500" cy="419100"/>
              <a:chOff x="6000750" y="3305175"/>
              <a:chExt cx="4762500" cy="419100"/>
            </a:xfrm>
          </p:grpSpPr>
          <p:sp>
            <p:nvSpPr>
              <p:cNvPr id="16" name="Rectangle 16"/>
              <p:cNvSpPr/>
              <p:nvPr/>
            </p:nvSpPr>
            <p:spPr>
              <a:xfrm>
                <a:off x="6000750" y="3305175"/>
                <a:ext cx="4762500" cy="419100"/>
              </a:xfrm>
              <a:prstGeom prst="rect">
                <a:avLst/>
              </a:prstGeom>
              <a:solidFill>
                <a:srgbClr val="F4F7FB"/>
              </a:solidFill>
              <a:ln w="9525">
                <a:solidFill>
                  <a:srgbClr val="B8C8D9"/>
                </a:solidFill>
              </a:ln>
            </p:spPr>
          </p:sp>
          <p:sp>
            <p:nvSpPr>
              <p:cNvPr id="17" name="TextBox 17"/>
              <p:cNvSpPr/>
              <p:nvPr/>
            </p:nvSpPr>
            <p:spPr>
              <a:xfrm>
                <a:off x="6019800" y="3333750"/>
                <a:ext cx="4724400" cy="361950"/>
              </a:xfrm>
              <a:prstGeom prst="rect">
                <a:avLst/>
              </a:prstGeom>
              <a:noFill/>
              <a:ln>
                <a:noFill/>
              </a:ln>
            </p:spPr>
            <p:txBody>
              <a:bodyPr wrap="none" lIns="0" tIns="40088" rIns="0" bIns="0" anchor="t" anchorCtr="0">
                <a:noAutofit/>
              </a:bodyPr>
              <a:lstStyle/>
              <a:p>
                <a:pPr algn="ctr"/>
                <a:r>
                  <a:rPr lang="zh-CN" sz="1880" dirty="0">
                    <a:solidFill>
                      <a:srgbClr val="243447"/>
                    </a:solidFill>
                    <a:latin typeface="Consolas"/>
                    <a:ea typeface="Microsoft YaHei"/>
                    <a:cs typeface="Consolas"/>
                  </a:rPr>
                  <a:t>x=n；y++</a:t>
                </a:r>
              </a:p>
            </p:txBody>
          </p:sp>
        </p:grpSp>
        <p:grpSp>
          <p:nvGrpSpPr>
            <p:cNvPr id="21" name="Group 21"/>
            <p:cNvGrpSpPr/>
            <p:nvPr/>
          </p:nvGrpSpPr>
          <p:grpSpPr>
            <a:xfrm>
              <a:off x="1238250" y="3724275"/>
              <a:ext cx="4762500" cy="419100"/>
              <a:chOff x="1238250" y="3724275"/>
              <a:chExt cx="4762500" cy="419100"/>
            </a:xfrm>
          </p:grpSpPr>
          <p:sp>
            <p:nvSpPr>
              <p:cNvPr id="19" name="Rectangle 19"/>
              <p:cNvSpPr/>
              <p:nvPr/>
            </p:nvSpPr>
            <p:spPr>
              <a:xfrm>
                <a:off x="1238250" y="3724275"/>
                <a:ext cx="4762500" cy="419100"/>
              </a:xfrm>
              <a:prstGeom prst="rect">
                <a:avLst/>
              </a:prstGeom>
              <a:solidFill>
                <a:srgbClr val="FFFFFF"/>
              </a:solidFill>
              <a:ln w="9525">
                <a:solidFill>
                  <a:srgbClr val="B8C8D9"/>
                </a:solidFill>
              </a:ln>
            </p:spPr>
          </p:sp>
          <p:sp>
            <p:nvSpPr>
              <p:cNvPr id="20" name="TextBox 20"/>
              <p:cNvSpPr/>
              <p:nvPr/>
            </p:nvSpPr>
            <p:spPr>
              <a:xfrm>
                <a:off x="1257300" y="3752850"/>
                <a:ext cx="4724400" cy="361950"/>
              </a:xfrm>
              <a:prstGeom prst="rect">
                <a:avLst/>
              </a:prstGeom>
              <a:noFill/>
              <a:ln>
                <a:noFill/>
              </a:ln>
            </p:spPr>
            <p:txBody>
              <a:bodyPr wrap="none" lIns="0" tIns="40088" rIns="0" bIns="0" anchor="t" anchorCtr="0">
                <a:noAutofit/>
              </a:bodyPr>
              <a:lstStyle/>
              <a:p>
                <a:pPr algn="ctr"/>
                <a:r>
                  <a:rPr lang="zh-CN" sz="1880" dirty="0">
                    <a:solidFill>
                      <a:srgbClr val="243447"/>
                    </a:solidFill>
                    <a:latin typeface="Consolas"/>
                    <a:ea typeface="Microsoft YaHei"/>
                    <a:cs typeface="Consolas"/>
                  </a:rPr>
                  <a:t>末列，非首行</a:t>
                </a:r>
              </a:p>
            </p:txBody>
          </p:sp>
        </p:grpSp>
        <p:grpSp>
          <p:nvGrpSpPr>
            <p:cNvPr id="24" name="Group 24"/>
            <p:cNvGrpSpPr/>
            <p:nvPr/>
          </p:nvGrpSpPr>
          <p:grpSpPr>
            <a:xfrm>
              <a:off x="6000750" y="3724275"/>
              <a:ext cx="4762500" cy="419100"/>
              <a:chOff x="6000750" y="3724275"/>
              <a:chExt cx="4762500" cy="419100"/>
            </a:xfrm>
          </p:grpSpPr>
          <p:sp>
            <p:nvSpPr>
              <p:cNvPr id="22" name="Rectangle 22"/>
              <p:cNvSpPr/>
              <p:nvPr/>
            </p:nvSpPr>
            <p:spPr>
              <a:xfrm>
                <a:off x="6000750" y="3724275"/>
                <a:ext cx="4762500" cy="419100"/>
              </a:xfrm>
              <a:prstGeom prst="rect">
                <a:avLst/>
              </a:prstGeom>
              <a:solidFill>
                <a:srgbClr val="FFFFFF"/>
              </a:solidFill>
              <a:ln w="9525">
                <a:solidFill>
                  <a:srgbClr val="B8C8D9"/>
                </a:solidFill>
              </a:ln>
            </p:spPr>
          </p:sp>
          <p:sp>
            <p:nvSpPr>
              <p:cNvPr id="23" name="TextBox 23"/>
              <p:cNvSpPr/>
              <p:nvPr/>
            </p:nvSpPr>
            <p:spPr>
              <a:xfrm>
                <a:off x="6019800" y="3752850"/>
                <a:ext cx="4724400" cy="361950"/>
              </a:xfrm>
              <a:prstGeom prst="rect">
                <a:avLst/>
              </a:prstGeom>
              <a:noFill/>
              <a:ln>
                <a:noFill/>
              </a:ln>
            </p:spPr>
            <p:txBody>
              <a:bodyPr wrap="none" lIns="0" tIns="40088" rIns="0" bIns="0" anchor="t" anchorCtr="0">
                <a:noAutofit/>
              </a:bodyPr>
              <a:lstStyle/>
              <a:p>
                <a:pPr algn="ctr"/>
                <a:r>
                  <a:rPr lang="zh-CN" sz="1880" dirty="0">
                    <a:solidFill>
                      <a:srgbClr val="243447"/>
                    </a:solidFill>
                    <a:latin typeface="Consolas"/>
                    <a:ea typeface="Microsoft YaHei"/>
                    <a:cs typeface="Consolas"/>
                  </a:rPr>
                  <a:t>x--；y=1</a:t>
                </a:r>
              </a:p>
            </p:txBody>
          </p:sp>
        </p:grpSp>
        <p:grpSp>
          <p:nvGrpSpPr>
            <p:cNvPr id="27" name="Group 27"/>
            <p:cNvGrpSpPr/>
            <p:nvPr/>
          </p:nvGrpSpPr>
          <p:grpSpPr>
            <a:xfrm>
              <a:off x="1238250" y="4143375"/>
              <a:ext cx="4762500" cy="419100"/>
              <a:chOff x="1238250" y="4143375"/>
              <a:chExt cx="4762500" cy="419100"/>
            </a:xfrm>
          </p:grpSpPr>
          <p:sp>
            <p:nvSpPr>
              <p:cNvPr id="25" name="Rectangle 25"/>
              <p:cNvSpPr/>
              <p:nvPr/>
            </p:nvSpPr>
            <p:spPr>
              <a:xfrm>
                <a:off x="1238250" y="4143375"/>
                <a:ext cx="4762500" cy="419100"/>
              </a:xfrm>
              <a:prstGeom prst="rect">
                <a:avLst/>
              </a:prstGeom>
              <a:solidFill>
                <a:srgbClr val="F4F7FB"/>
              </a:solidFill>
              <a:ln w="9525">
                <a:solidFill>
                  <a:srgbClr val="B8C8D9"/>
                </a:solidFill>
              </a:ln>
            </p:spPr>
          </p:sp>
          <p:sp>
            <p:nvSpPr>
              <p:cNvPr id="26" name="TextBox 26"/>
              <p:cNvSpPr/>
              <p:nvPr/>
            </p:nvSpPr>
            <p:spPr>
              <a:xfrm>
                <a:off x="1257300" y="4171950"/>
                <a:ext cx="4724400" cy="361950"/>
              </a:xfrm>
              <a:prstGeom prst="rect">
                <a:avLst/>
              </a:prstGeom>
              <a:noFill/>
              <a:ln>
                <a:noFill/>
              </a:ln>
            </p:spPr>
            <p:txBody>
              <a:bodyPr wrap="none" lIns="0" tIns="40088" rIns="0" bIns="0" anchor="t" anchorCtr="0">
                <a:noAutofit/>
              </a:bodyPr>
              <a:lstStyle/>
              <a:p>
                <a:pPr algn="ctr"/>
                <a:r>
                  <a:rPr lang="zh-CN" sz="1880" dirty="0">
                    <a:solidFill>
                      <a:srgbClr val="243447"/>
                    </a:solidFill>
                    <a:latin typeface="Consolas"/>
                    <a:ea typeface="Microsoft YaHei"/>
                    <a:cs typeface="Consolas"/>
                  </a:rPr>
                  <a:t>首行且末列</a:t>
                </a:r>
              </a:p>
            </p:txBody>
          </p:sp>
        </p:grpSp>
        <p:grpSp>
          <p:nvGrpSpPr>
            <p:cNvPr id="30" name="Group 30"/>
            <p:cNvGrpSpPr/>
            <p:nvPr/>
          </p:nvGrpSpPr>
          <p:grpSpPr>
            <a:xfrm>
              <a:off x="6000750" y="4143375"/>
              <a:ext cx="4762500" cy="419100"/>
              <a:chOff x="6000750" y="4143375"/>
              <a:chExt cx="4762500" cy="419100"/>
            </a:xfrm>
          </p:grpSpPr>
          <p:sp>
            <p:nvSpPr>
              <p:cNvPr id="28" name="Rectangle 28"/>
              <p:cNvSpPr/>
              <p:nvPr/>
            </p:nvSpPr>
            <p:spPr>
              <a:xfrm>
                <a:off x="6000750" y="4143375"/>
                <a:ext cx="4762500" cy="419100"/>
              </a:xfrm>
              <a:prstGeom prst="rect">
                <a:avLst/>
              </a:prstGeom>
              <a:solidFill>
                <a:srgbClr val="F4F7FB"/>
              </a:solidFill>
              <a:ln w="9525">
                <a:solidFill>
                  <a:srgbClr val="B8C8D9"/>
                </a:solidFill>
              </a:ln>
            </p:spPr>
          </p:sp>
          <p:sp>
            <p:nvSpPr>
              <p:cNvPr id="29" name="TextBox 29"/>
              <p:cNvSpPr/>
              <p:nvPr/>
            </p:nvSpPr>
            <p:spPr>
              <a:xfrm>
                <a:off x="6019800" y="4171950"/>
                <a:ext cx="4724400" cy="361950"/>
              </a:xfrm>
              <a:prstGeom prst="rect">
                <a:avLst/>
              </a:prstGeom>
              <a:noFill/>
              <a:ln>
                <a:noFill/>
              </a:ln>
            </p:spPr>
            <p:txBody>
              <a:bodyPr wrap="none" lIns="0" tIns="40088" rIns="0" bIns="0" anchor="t" anchorCtr="0">
                <a:noAutofit/>
              </a:bodyPr>
              <a:lstStyle/>
              <a:p>
                <a:pPr algn="ctr"/>
                <a:r>
                  <a:rPr lang="zh-CN" sz="1880" dirty="0">
                    <a:solidFill>
                      <a:srgbClr val="243447"/>
                    </a:solidFill>
                    <a:latin typeface="Consolas"/>
                    <a:ea typeface="Microsoft YaHei"/>
                    <a:cs typeface="Consolas"/>
                  </a:rPr>
                  <a:t>x++；y不变</a:t>
                </a:r>
              </a:p>
            </p:txBody>
          </p:sp>
        </p:grpSp>
        <p:grpSp>
          <p:nvGrpSpPr>
            <p:cNvPr id="33" name="Group 33"/>
            <p:cNvGrpSpPr/>
            <p:nvPr/>
          </p:nvGrpSpPr>
          <p:grpSpPr>
            <a:xfrm>
              <a:off x="1238250" y="4562475"/>
              <a:ext cx="4762500" cy="419100"/>
              <a:chOff x="1238250" y="4562475"/>
              <a:chExt cx="4762500" cy="419100"/>
            </a:xfrm>
          </p:grpSpPr>
          <p:sp>
            <p:nvSpPr>
              <p:cNvPr id="31" name="Rectangle 31"/>
              <p:cNvSpPr/>
              <p:nvPr/>
            </p:nvSpPr>
            <p:spPr>
              <a:xfrm>
                <a:off x="1238250" y="4562475"/>
                <a:ext cx="4762500" cy="419100"/>
              </a:xfrm>
              <a:prstGeom prst="rect">
                <a:avLst/>
              </a:prstGeom>
              <a:solidFill>
                <a:srgbClr val="FFFFFF"/>
              </a:solidFill>
              <a:ln w="9525">
                <a:solidFill>
                  <a:srgbClr val="B8C8D9"/>
                </a:solidFill>
              </a:ln>
            </p:spPr>
          </p:sp>
          <p:sp>
            <p:nvSpPr>
              <p:cNvPr id="32" name="TextBox 32"/>
              <p:cNvSpPr/>
              <p:nvPr/>
            </p:nvSpPr>
            <p:spPr>
              <a:xfrm>
                <a:off x="1257300" y="4591050"/>
                <a:ext cx="4724400" cy="361950"/>
              </a:xfrm>
              <a:prstGeom prst="rect">
                <a:avLst/>
              </a:prstGeom>
              <a:noFill/>
              <a:ln>
                <a:noFill/>
              </a:ln>
            </p:spPr>
            <p:txBody>
              <a:bodyPr wrap="none" lIns="0" tIns="40088" rIns="0" bIns="0" anchor="t" anchorCtr="0">
                <a:noAutofit/>
              </a:bodyPr>
              <a:lstStyle/>
              <a:p>
                <a:pPr algn="ctr"/>
                <a:r>
                  <a:rPr lang="zh-CN" sz="1880" dirty="0">
                    <a:solidFill>
                      <a:srgbClr val="243447"/>
                    </a:solidFill>
                    <a:latin typeface="Consolas"/>
                    <a:ea typeface="Microsoft YaHei"/>
                    <a:cs typeface="Consolas"/>
                  </a:rPr>
                  <a:t>其他位置：右上格为0</a:t>
                </a:r>
              </a:p>
            </p:txBody>
          </p:sp>
        </p:grpSp>
        <p:grpSp>
          <p:nvGrpSpPr>
            <p:cNvPr id="36" name="Group 36"/>
            <p:cNvGrpSpPr/>
            <p:nvPr/>
          </p:nvGrpSpPr>
          <p:grpSpPr>
            <a:xfrm>
              <a:off x="6000750" y="4562475"/>
              <a:ext cx="4762500" cy="419100"/>
              <a:chOff x="6000750" y="4562475"/>
              <a:chExt cx="4762500" cy="419100"/>
            </a:xfrm>
          </p:grpSpPr>
          <p:sp>
            <p:nvSpPr>
              <p:cNvPr id="34" name="Rectangle 34"/>
              <p:cNvSpPr/>
              <p:nvPr/>
            </p:nvSpPr>
            <p:spPr>
              <a:xfrm>
                <a:off x="6000750" y="4562475"/>
                <a:ext cx="4762500" cy="419100"/>
              </a:xfrm>
              <a:prstGeom prst="rect">
                <a:avLst/>
              </a:prstGeom>
              <a:solidFill>
                <a:srgbClr val="FFFFFF"/>
              </a:solidFill>
              <a:ln w="9525">
                <a:solidFill>
                  <a:srgbClr val="B8C8D9"/>
                </a:solidFill>
              </a:ln>
            </p:spPr>
          </p:sp>
          <p:sp>
            <p:nvSpPr>
              <p:cNvPr id="35" name="TextBox 35"/>
              <p:cNvSpPr/>
              <p:nvPr/>
            </p:nvSpPr>
            <p:spPr>
              <a:xfrm>
                <a:off x="6019800" y="4591050"/>
                <a:ext cx="4724400" cy="361950"/>
              </a:xfrm>
              <a:prstGeom prst="rect">
                <a:avLst/>
              </a:prstGeom>
              <a:noFill/>
              <a:ln>
                <a:noFill/>
              </a:ln>
            </p:spPr>
            <p:txBody>
              <a:bodyPr wrap="none" lIns="0" tIns="40088" rIns="0" bIns="0" anchor="t" anchorCtr="0">
                <a:noAutofit/>
              </a:bodyPr>
              <a:lstStyle/>
              <a:p>
                <a:pPr algn="ctr"/>
                <a:r>
                  <a:rPr lang="zh-CN" sz="1880" dirty="0">
                    <a:solidFill>
                      <a:srgbClr val="243447"/>
                    </a:solidFill>
                    <a:latin typeface="Consolas"/>
                    <a:ea typeface="Microsoft YaHei"/>
                    <a:cs typeface="Consolas"/>
                  </a:rPr>
                  <a:t>x--；y++</a:t>
                </a:r>
              </a:p>
            </p:txBody>
          </p:sp>
        </p:grpSp>
        <p:grpSp>
          <p:nvGrpSpPr>
            <p:cNvPr id="39" name="Group 39"/>
            <p:cNvGrpSpPr/>
            <p:nvPr/>
          </p:nvGrpSpPr>
          <p:grpSpPr>
            <a:xfrm>
              <a:off x="1238250" y="4981575"/>
              <a:ext cx="4762500" cy="419100"/>
              <a:chOff x="1238250" y="4981575"/>
              <a:chExt cx="4762500" cy="419100"/>
            </a:xfrm>
          </p:grpSpPr>
          <p:sp>
            <p:nvSpPr>
              <p:cNvPr id="37" name="Rectangle 37"/>
              <p:cNvSpPr/>
              <p:nvPr/>
            </p:nvSpPr>
            <p:spPr>
              <a:xfrm>
                <a:off x="1238250" y="4981575"/>
                <a:ext cx="4762500" cy="419100"/>
              </a:xfrm>
              <a:prstGeom prst="rect">
                <a:avLst/>
              </a:prstGeom>
              <a:solidFill>
                <a:srgbClr val="F4F7FB"/>
              </a:solidFill>
              <a:ln w="9525">
                <a:solidFill>
                  <a:srgbClr val="B8C8D9"/>
                </a:solidFill>
              </a:ln>
            </p:spPr>
          </p:sp>
          <p:sp>
            <p:nvSpPr>
              <p:cNvPr id="38" name="TextBox 38"/>
              <p:cNvSpPr/>
              <p:nvPr/>
            </p:nvSpPr>
            <p:spPr>
              <a:xfrm>
                <a:off x="1257300" y="5010150"/>
                <a:ext cx="4724400" cy="361950"/>
              </a:xfrm>
              <a:prstGeom prst="rect">
                <a:avLst/>
              </a:prstGeom>
              <a:noFill/>
              <a:ln>
                <a:noFill/>
              </a:ln>
            </p:spPr>
            <p:txBody>
              <a:bodyPr wrap="none" lIns="0" tIns="40088" rIns="0" bIns="0" anchor="t" anchorCtr="0">
                <a:noAutofit/>
              </a:bodyPr>
              <a:lstStyle/>
              <a:p>
                <a:pPr algn="ctr"/>
                <a:r>
                  <a:rPr lang="zh-CN" sz="1880" dirty="0">
                    <a:solidFill>
                      <a:srgbClr val="243447"/>
                    </a:solidFill>
                    <a:latin typeface="Consolas"/>
                    <a:ea typeface="Microsoft YaHei"/>
                    <a:cs typeface="Consolas"/>
                  </a:rPr>
                  <a:t>其他位置：右上格不为0</a:t>
                </a:r>
              </a:p>
            </p:txBody>
          </p:sp>
        </p:grpSp>
        <p:grpSp>
          <p:nvGrpSpPr>
            <p:cNvPr id="42" name="Group 42"/>
            <p:cNvGrpSpPr/>
            <p:nvPr/>
          </p:nvGrpSpPr>
          <p:grpSpPr>
            <a:xfrm>
              <a:off x="6000750" y="4981575"/>
              <a:ext cx="4762500" cy="419100"/>
              <a:chOff x="6000750" y="4981575"/>
              <a:chExt cx="4762500" cy="419100"/>
            </a:xfrm>
          </p:grpSpPr>
          <p:sp>
            <p:nvSpPr>
              <p:cNvPr id="40" name="Rectangle 40"/>
              <p:cNvSpPr/>
              <p:nvPr/>
            </p:nvSpPr>
            <p:spPr>
              <a:xfrm>
                <a:off x="6000750" y="4981575"/>
                <a:ext cx="4762500" cy="419100"/>
              </a:xfrm>
              <a:prstGeom prst="rect">
                <a:avLst/>
              </a:prstGeom>
              <a:solidFill>
                <a:srgbClr val="F4F7FB"/>
              </a:solidFill>
              <a:ln w="9525">
                <a:solidFill>
                  <a:srgbClr val="B8C8D9"/>
                </a:solidFill>
              </a:ln>
            </p:spPr>
          </p:sp>
          <p:sp>
            <p:nvSpPr>
              <p:cNvPr id="41" name="TextBox 41"/>
              <p:cNvSpPr/>
              <p:nvPr/>
            </p:nvSpPr>
            <p:spPr>
              <a:xfrm>
                <a:off x="6019800" y="5010150"/>
                <a:ext cx="4724400" cy="361950"/>
              </a:xfrm>
              <a:prstGeom prst="rect">
                <a:avLst/>
              </a:prstGeom>
              <a:noFill/>
              <a:ln>
                <a:noFill/>
              </a:ln>
            </p:spPr>
            <p:txBody>
              <a:bodyPr wrap="none" lIns="0" tIns="40088" rIns="0" bIns="0" anchor="t" anchorCtr="0">
                <a:noAutofit/>
              </a:bodyPr>
              <a:lstStyle/>
              <a:p>
                <a:pPr algn="ctr"/>
                <a:r>
                  <a:rPr lang="zh-CN" sz="1880" dirty="0">
                    <a:solidFill>
                      <a:srgbClr val="243447"/>
                    </a:solidFill>
                    <a:latin typeface="Consolas"/>
                    <a:ea typeface="Microsoft YaHei"/>
                    <a:cs typeface="Consolas"/>
                  </a:rPr>
                  <a:t>x++；y不变</a:t>
                </a:r>
              </a:p>
            </p:txBody>
          </p:sp>
        </p:grpSp>
      </p:grpSp>
      <p:grpSp>
        <p:nvGrpSpPr>
          <p:cNvPr id="45" name="Group 45"/>
          <p:cNvGrpSpPr/>
          <p:nvPr/>
        </p:nvGrpSpPr>
        <p:grpSpPr>
          <a:xfrm>
            <a:off x="990219" y="5406771"/>
            <a:ext cx="10277856" cy="752856"/>
            <a:chOff x="990219" y="5406771"/>
            <a:chExt cx="10277856" cy="752856"/>
          </a:xfrm>
        </p:grpSpPr>
        <p:sp>
          <p:nvSpPr>
            <p:cNvPr id="44" name="TextBox 44"/>
            <p:cNvSpPr/>
            <p:nvPr/>
          </p:nvSpPr>
          <p:spPr>
            <a:xfrm>
              <a:off x="990219" y="5406771"/>
              <a:ext cx="10277856" cy="752856"/>
            </a:xfrm>
            <a:prstGeom prst="rect">
              <a:avLst/>
            </a:prstGeom>
            <a:noFill/>
            <a:ln>
              <a:noFill/>
            </a:ln>
          </p:spPr>
          <p:txBody>
            <a:bodyPr wrap="none" lIns="0" tIns="2476" rIns="0" bIns="0" anchor="t" anchorCtr="0">
              <a:noAutofit/>
            </a:bodyPr>
            <a:lstStyle/>
            <a:p>
              <a:pPr algn="l">
                <a:lnSpc>
                  <a:spcPts val="2340"/>
                </a:lnSpc>
              </a:pPr>
              <a:r>
                <a:rPr lang="zh-CN" sz="1950" dirty="0">
                  <a:solidFill>
                    <a:srgbClr val="243447"/>
                  </a:solidFill>
                  <a:latin typeface="Microsoft YaHei"/>
                  <a:ea typeface="Microsoft YaHei"/>
                  <a:cs typeface="Microsoft YaHei"/>
                </a:rPr>
                <a:t>每次</a:t>
              </a:r>
              <a:r>
                <a:rPr lang="zh-CN" sz="1950" b="1" dirty="0">
                  <a:solidFill>
                    <a:srgbClr val="C00000"/>
                  </a:solidFill>
                  <a:latin typeface="Microsoft YaHei"/>
                  <a:ea typeface="Microsoft YaHei"/>
                  <a:cs typeface="Microsoft YaHei"/>
                </a:rPr>
                <a:t>只选一条规则</a:t>
              </a:r>
              <a:r>
                <a:rPr lang="zh-CN" sz="1950" dirty="0">
                  <a:solidFill>
                    <a:srgbClr val="243447"/>
                  </a:solidFill>
                  <a:latin typeface="Microsoft YaHei"/>
                  <a:ea typeface="Microsoft YaHei"/>
                  <a:cs typeface="Microsoft YaHei"/>
                </a:rPr>
                <a:t>，选好位置再填数。边界先处理完，才能安全地查看右上方的格子。</a:t>
              </a:r>
            </a:p>
          </p:txBody>
        </p:sp>
      </p:grpSp>
      <p:sp>
        <p:nvSpPr>
          <p:cNvPr id="59" name="Line 5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0" name="Line 60"/>
          <p:cNvSpPr/>
          <p:nvPr/>
        </p:nvSpPr>
        <p:spPr>
          <a:xfrm>
            <a:off x="838200" y="2606230"/>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35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3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2641397"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顺着规则填出1到5</a:t>
            </a:r>
          </a:p>
        </p:txBody>
      </p:sp>
      <p:grpSp>
        <p:nvGrpSpPr>
          <p:cNvPr id="8" name="Group 8"/>
          <p:cNvGrpSpPr/>
          <p:nvPr/>
        </p:nvGrpSpPr>
        <p:grpSpPr>
          <a:xfrm>
            <a:off x="828294" y="2151698"/>
            <a:ext cx="7313355" cy="381381"/>
            <a:chOff x="828294" y="2151698"/>
            <a:chExt cx="7313355" cy="381381"/>
          </a:xfrm>
        </p:grpSpPr>
        <p:sp>
          <p:nvSpPr>
            <p:cNvPr id="7" name="TextBox 7"/>
            <p:cNvSpPr/>
            <p:nvPr/>
          </p:nvSpPr>
          <p:spPr>
            <a:xfrm>
              <a:off x="828294" y="2151698"/>
              <a:ext cx="731335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每填一个数，先预测下一格，再揭示下一张图。空白格表示0。</a:t>
              </a:r>
            </a:p>
          </p:txBody>
        </p:sp>
      </p:grpSp>
      <p:grpSp>
        <p:nvGrpSpPr>
          <p:cNvPr id="12" name="Group 12"/>
          <p:cNvGrpSpPr/>
          <p:nvPr/>
        </p:nvGrpSpPr>
        <p:grpSpPr>
          <a:xfrm>
            <a:off x="828294" y="2980372"/>
            <a:ext cx="1739265" cy="2220278"/>
            <a:chOff x="828294" y="2980372"/>
            <a:chExt cx="1739265" cy="2220278"/>
          </a:xfrm>
        </p:grpSpPr>
        <p:sp>
          <p:nvSpPr>
            <p:cNvPr id="9" name="TextBox 9"/>
            <p:cNvSpPr/>
            <p:nvPr/>
          </p:nvSpPr>
          <p:spPr>
            <a:xfrm>
              <a:off x="828294" y="2980372"/>
              <a:ext cx="173926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填1：首行中间</a:t>
              </a:r>
            </a:p>
          </p:txBody>
        </p:sp>
        <p:sp>
          <p:nvSpPr>
            <p:cNvPr id="10" name="Freeform 10"/>
            <p:cNvSpPr/>
            <p:nvPr/>
          </p:nvSpPr>
          <p:spPr>
            <a:xfrm>
              <a:off x="838200" y="3486150"/>
              <a:ext cx="1714500" cy="1714500"/>
            </a:xfrm>
            <a:custGeom>
              <a:avLst/>
              <a:gdLst/>
              <a:ahLst/>
              <a:cxnLst/>
              <a:rect l="l" t="t" r="r" b="b"/>
              <a:pathLst>
                <a:path w="1714500" h="1714500">
                  <a:moveTo>
                    <a:pt x="0" y="0"/>
                  </a:moveTo>
                  <a:lnTo>
                    <a:pt x="1714500" y="0"/>
                  </a:lnTo>
                  <a:lnTo>
                    <a:pt x="1714500" y="1714500"/>
                  </a:lnTo>
                  <a:lnTo>
                    <a:pt x="0" y="1714500"/>
                  </a:lnTo>
                  <a:close/>
                  <a:moveTo>
                    <a:pt x="571500" y="0"/>
                  </a:moveTo>
                  <a:lnTo>
                    <a:pt x="571500" y="1714500"/>
                  </a:lnTo>
                  <a:moveTo>
                    <a:pt x="1143000" y="0"/>
                  </a:moveTo>
                  <a:lnTo>
                    <a:pt x="1143000" y="1714500"/>
                  </a:lnTo>
                  <a:moveTo>
                    <a:pt x="0" y="571500"/>
                  </a:moveTo>
                  <a:lnTo>
                    <a:pt x="1714500" y="571500"/>
                  </a:lnTo>
                  <a:moveTo>
                    <a:pt x="0" y="1143000"/>
                  </a:moveTo>
                  <a:lnTo>
                    <a:pt x="1714500" y="1143000"/>
                  </a:lnTo>
                </a:path>
              </a:pathLst>
            </a:custGeom>
            <a:noFill/>
            <a:ln w="19050">
              <a:solidFill>
                <a:schemeClr val="accent1"/>
              </a:solidFill>
            </a:ln>
          </p:spPr>
        </p:sp>
        <p:sp>
          <p:nvSpPr>
            <p:cNvPr id="11" name="TextBox 11"/>
            <p:cNvSpPr/>
            <p:nvPr/>
          </p:nvSpPr>
          <p:spPr>
            <a:xfrm>
              <a:off x="1613344" y="3666172"/>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1</a:t>
              </a:r>
            </a:p>
          </p:txBody>
        </p:sp>
      </p:grpSp>
      <p:grpSp>
        <p:nvGrpSpPr>
          <p:cNvPr id="17" name="Group 17"/>
          <p:cNvGrpSpPr/>
          <p:nvPr/>
        </p:nvGrpSpPr>
        <p:grpSpPr>
          <a:xfrm>
            <a:off x="2942844" y="2980372"/>
            <a:ext cx="1724406" cy="2220278"/>
            <a:chOff x="2942844" y="2980372"/>
            <a:chExt cx="1724406" cy="2220278"/>
          </a:xfrm>
        </p:grpSpPr>
        <p:sp>
          <p:nvSpPr>
            <p:cNvPr id="13" name="TextBox 13"/>
            <p:cNvSpPr/>
            <p:nvPr/>
          </p:nvSpPr>
          <p:spPr>
            <a:xfrm>
              <a:off x="2942844" y="2980372"/>
              <a:ext cx="147675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填2：跨上边</a:t>
              </a:r>
            </a:p>
          </p:txBody>
        </p:sp>
        <p:sp>
          <p:nvSpPr>
            <p:cNvPr id="14" name="Freeform 14"/>
            <p:cNvSpPr/>
            <p:nvPr/>
          </p:nvSpPr>
          <p:spPr>
            <a:xfrm>
              <a:off x="2952750" y="3486150"/>
              <a:ext cx="1714500" cy="1714500"/>
            </a:xfrm>
            <a:custGeom>
              <a:avLst/>
              <a:gdLst/>
              <a:ahLst/>
              <a:cxnLst/>
              <a:rect l="l" t="t" r="r" b="b"/>
              <a:pathLst>
                <a:path w="1714500" h="1714500">
                  <a:moveTo>
                    <a:pt x="0" y="0"/>
                  </a:moveTo>
                  <a:lnTo>
                    <a:pt x="1714500" y="0"/>
                  </a:lnTo>
                  <a:lnTo>
                    <a:pt x="1714500" y="1714500"/>
                  </a:lnTo>
                  <a:lnTo>
                    <a:pt x="0" y="1714500"/>
                  </a:lnTo>
                  <a:close/>
                  <a:moveTo>
                    <a:pt x="571500" y="0"/>
                  </a:moveTo>
                  <a:lnTo>
                    <a:pt x="571500" y="1714500"/>
                  </a:lnTo>
                  <a:moveTo>
                    <a:pt x="1143000" y="0"/>
                  </a:moveTo>
                  <a:lnTo>
                    <a:pt x="1143000" y="1714500"/>
                  </a:lnTo>
                  <a:moveTo>
                    <a:pt x="0" y="571500"/>
                  </a:moveTo>
                  <a:lnTo>
                    <a:pt x="1714500" y="571500"/>
                  </a:lnTo>
                  <a:moveTo>
                    <a:pt x="0" y="1143000"/>
                  </a:moveTo>
                  <a:lnTo>
                    <a:pt x="1714500" y="1143000"/>
                  </a:lnTo>
                </a:path>
              </a:pathLst>
            </a:custGeom>
            <a:noFill/>
            <a:ln w="19050">
              <a:solidFill>
                <a:schemeClr val="accent1"/>
              </a:solidFill>
            </a:ln>
          </p:spPr>
        </p:sp>
        <p:sp>
          <p:nvSpPr>
            <p:cNvPr id="15" name="TextBox 15"/>
            <p:cNvSpPr/>
            <p:nvPr/>
          </p:nvSpPr>
          <p:spPr>
            <a:xfrm>
              <a:off x="3727894" y="3666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a:t>
              </a:r>
            </a:p>
          </p:txBody>
        </p:sp>
        <p:sp>
          <p:nvSpPr>
            <p:cNvPr id="16" name="TextBox 16"/>
            <p:cNvSpPr/>
            <p:nvPr/>
          </p:nvSpPr>
          <p:spPr>
            <a:xfrm>
              <a:off x="4299394" y="4809172"/>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2</a:t>
              </a:r>
            </a:p>
          </p:txBody>
        </p:sp>
      </p:grpSp>
      <p:grpSp>
        <p:nvGrpSpPr>
          <p:cNvPr id="23" name="Group 23"/>
          <p:cNvGrpSpPr/>
          <p:nvPr/>
        </p:nvGrpSpPr>
        <p:grpSpPr>
          <a:xfrm>
            <a:off x="5057394" y="2980372"/>
            <a:ext cx="1724406" cy="2220278"/>
            <a:chOff x="5057394" y="2980372"/>
            <a:chExt cx="1724406" cy="2220278"/>
          </a:xfrm>
        </p:grpSpPr>
        <p:sp>
          <p:nvSpPr>
            <p:cNvPr id="18" name="TextBox 18"/>
            <p:cNvSpPr/>
            <p:nvPr/>
          </p:nvSpPr>
          <p:spPr>
            <a:xfrm>
              <a:off x="5057394" y="2980372"/>
              <a:ext cx="147675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填3：跨右边</a:t>
              </a:r>
            </a:p>
          </p:txBody>
        </p:sp>
        <p:sp>
          <p:nvSpPr>
            <p:cNvPr id="19" name="Freeform 19"/>
            <p:cNvSpPr/>
            <p:nvPr/>
          </p:nvSpPr>
          <p:spPr>
            <a:xfrm>
              <a:off x="5067300" y="3486150"/>
              <a:ext cx="1714500" cy="1714500"/>
            </a:xfrm>
            <a:custGeom>
              <a:avLst/>
              <a:gdLst/>
              <a:ahLst/>
              <a:cxnLst/>
              <a:rect l="l" t="t" r="r" b="b"/>
              <a:pathLst>
                <a:path w="1714500" h="1714500">
                  <a:moveTo>
                    <a:pt x="0" y="0"/>
                  </a:moveTo>
                  <a:lnTo>
                    <a:pt x="1714500" y="0"/>
                  </a:lnTo>
                  <a:lnTo>
                    <a:pt x="1714500" y="1714500"/>
                  </a:lnTo>
                  <a:lnTo>
                    <a:pt x="0" y="1714500"/>
                  </a:lnTo>
                  <a:close/>
                  <a:moveTo>
                    <a:pt x="571500" y="0"/>
                  </a:moveTo>
                  <a:lnTo>
                    <a:pt x="571500" y="1714500"/>
                  </a:lnTo>
                  <a:moveTo>
                    <a:pt x="1143000" y="0"/>
                  </a:moveTo>
                  <a:lnTo>
                    <a:pt x="1143000" y="1714500"/>
                  </a:lnTo>
                  <a:moveTo>
                    <a:pt x="0" y="571500"/>
                  </a:moveTo>
                  <a:lnTo>
                    <a:pt x="1714500" y="571500"/>
                  </a:lnTo>
                  <a:moveTo>
                    <a:pt x="0" y="1143000"/>
                  </a:moveTo>
                  <a:lnTo>
                    <a:pt x="1714500" y="1143000"/>
                  </a:lnTo>
                </a:path>
              </a:pathLst>
            </a:custGeom>
            <a:noFill/>
            <a:ln w="19050">
              <a:solidFill>
                <a:schemeClr val="accent1"/>
              </a:solidFill>
            </a:ln>
          </p:spPr>
        </p:sp>
        <p:sp>
          <p:nvSpPr>
            <p:cNvPr id="20" name="TextBox 20"/>
            <p:cNvSpPr/>
            <p:nvPr/>
          </p:nvSpPr>
          <p:spPr>
            <a:xfrm>
              <a:off x="5842444" y="3666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a:t>
              </a:r>
            </a:p>
          </p:txBody>
        </p:sp>
        <p:sp>
          <p:nvSpPr>
            <p:cNvPr id="21" name="TextBox 21"/>
            <p:cNvSpPr/>
            <p:nvPr/>
          </p:nvSpPr>
          <p:spPr>
            <a:xfrm>
              <a:off x="5270944" y="4237672"/>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3</a:t>
              </a:r>
            </a:p>
          </p:txBody>
        </p:sp>
        <p:sp>
          <p:nvSpPr>
            <p:cNvPr id="22" name="TextBox 22"/>
            <p:cNvSpPr/>
            <p:nvPr/>
          </p:nvSpPr>
          <p:spPr>
            <a:xfrm>
              <a:off x="6413944" y="4809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grpSp>
      <p:grpSp>
        <p:nvGrpSpPr>
          <p:cNvPr id="30" name="Group 30"/>
          <p:cNvGrpSpPr/>
          <p:nvPr/>
        </p:nvGrpSpPr>
        <p:grpSpPr>
          <a:xfrm>
            <a:off x="7171944" y="2980372"/>
            <a:ext cx="1739265" cy="2220278"/>
            <a:chOff x="7171944" y="2980372"/>
            <a:chExt cx="1739265" cy="2220278"/>
          </a:xfrm>
        </p:grpSpPr>
        <p:sp>
          <p:nvSpPr>
            <p:cNvPr id="24" name="TextBox 24"/>
            <p:cNvSpPr/>
            <p:nvPr/>
          </p:nvSpPr>
          <p:spPr>
            <a:xfrm>
              <a:off x="7171944" y="2980372"/>
              <a:ext cx="173926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填4：下方空格</a:t>
              </a:r>
            </a:p>
          </p:txBody>
        </p:sp>
        <p:sp>
          <p:nvSpPr>
            <p:cNvPr id="25" name="Freeform 25"/>
            <p:cNvSpPr/>
            <p:nvPr/>
          </p:nvSpPr>
          <p:spPr>
            <a:xfrm>
              <a:off x="7181850" y="3486150"/>
              <a:ext cx="1714500" cy="1714500"/>
            </a:xfrm>
            <a:custGeom>
              <a:avLst/>
              <a:gdLst/>
              <a:ahLst/>
              <a:cxnLst/>
              <a:rect l="l" t="t" r="r" b="b"/>
              <a:pathLst>
                <a:path w="1714500" h="1714500">
                  <a:moveTo>
                    <a:pt x="0" y="0"/>
                  </a:moveTo>
                  <a:lnTo>
                    <a:pt x="1714500" y="0"/>
                  </a:lnTo>
                  <a:lnTo>
                    <a:pt x="1714500" y="1714500"/>
                  </a:lnTo>
                  <a:lnTo>
                    <a:pt x="0" y="1714500"/>
                  </a:lnTo>
                  <a:close/>
                  <a:moveTo>
                    <a:pt x="571500" y="0"/>
                  </a:moveTo>
                  <a:lnTo>
                    <a:pt x="571500" y="1714500"/>
                  </a:lnTo>
                  <a:moveTo>
                    <a:pt x="1143000" y="0"/>
                  </a:moveTo>
                  <a:lnTo>
                    <a:pt x="1143000" y="1714500"/>
                  </a:lnTo>
                  <a:moveTo>
                    <a:pt x="0" y="571500"/>
                  </a:moveTo>
                  <a:lnTo>
                    <a:pt x="1714500" y="571500"/>
                  </a:lnTo>
                  <a:moveTo>
                    <a:pt x="0" y="1143000"/>
                  </a:moveTo>
                  <a:lnTo>
                    <a:pt x="1714500" y="1143000"/>
                  </a:lnTo>
                </a:path>
              </a:pathLst>
            </a:custGeom>
            <a:noFill/>
            <a:ln w="19050">
              <a:solidFill>
                <a:schemeClr val="accent1"/>
              </a:solidFill>
            </a:ln>
          </p:spPr>
        </p:sp>
        <p:sp>
          <p:nvSpPr>
            <p:cNvPr id="26" name="TextBox 26"/>
            <p:cNvSpPr/>
            <p:nvPr/>
          </p:nvSpPr>
          <p:spPr>
            <a:xfrm>
              <a:off x="7956994" y="3666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a:t>
              </a:r>
            </a:p>
          </p:txBody>
        </p:sp>
        <p:sp>
          <p:nvSpPr>
            <p:cNvPr id="27" name="TextBox 27"/>
            <p:cNvSpPr/>
            <p:nvPr/>
          </p:nvSpPr>
          <p:spPr>
            <a:xfrm>
              <a:off x="7385494" y="42376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3</a:t>
              </a:r>
            </a:p>
          </p:txBody>
        </p:sp>
        <p:sp>
          <p:nvSpPr>
            <p:cNvPr id="28" name="TextBox 28"/>
            <p:cNvSpPr/>
            <p:nvPr/>
          </p:nvSpPr>
          <p:spPr>
            <a:xfrm>
              <a:off x="7385494" y="4809172"/>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4</a:t>
              </a:r>
            </a:p>
          </p:txBody>
        </p:sp>
        <p:sp>
          <p:nvSpPr>
            <p:cNvPr id="29" name="TextBox 29"/>
            <p:cNvSpPr/>
            <p:nvPr/>
          </p:nvSpPr>
          <p:spPr>
            <a:xfrm>
              <a:off x="8528494" y="4809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grpSp>
      <p:grpSp>
        <p:nvGrpSpPr>
          <p:cNvPr id="38" name="Group 38"/>
          <p:cNvGrpSpPr/>
          <p:nvPr/>
        </p:nvGrpSpPr>
        <p:grpSpPr>
          <a:xfrm>
            <a:off x="9286494" y="2980372"/>
            <a:ext cx="1739265" cy="2220278"/>
            <a:chOff x="9286494" y="2980372"/>
            <a:chExt cx="1739265" cy="2220278"/>
          </a:xfrm>
        </p:grpSpPr>
        <p:sp>
          <p:nvSpPr>
            <p:cNvPr id="31" name="TextBox 31"/>
            <p:cNvSpPr/>
            <p:nvPr/>
          </p:nvSpPr>
          <p:spPr>
            <a:xfrm>
              <a:off x="9286494" y="2980372"/>
              <a:ext cx="173926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填5：右上空格</a:t>
              </a:r>
            </a:p>
          </p:txBody>
        </p:sp>
        <p:sp>
          <p:nvSpPr>
            <p:cNvPr id="32" name="Freeform 32"/>
            <p:cNvSpPr/>
            <p:nvPr/>
          </p:nvSpPr>
          <p:spPr>
            <a:xfrm>
              <a:off x="9296400" y="3486150"/>
              <a:ext cx="1714500" cy="1714500"/>
            </a:xfrm>
            <a:custGeom>
              <a:avLst/>
              <a:gdLst/>
              <a:ahLst/>
              <a:cxnLst/>
              <a:rect l="l" t="t" r="r" b="b"/>
              <a:pathLst>
                <a:path w="1714500" h="1714500">
                  <a:moveTo>
                    <a:pt x="0" y="0"/>
                  </a:moveTo>
                  <a:lnTo>
                    <a:pt x="1714500" y="0"/>
                  </a:lnTo>
                  <a:lnTo>
                    <a:pt x="1714500" y="1714500"/>
                  </a:lnTo>
                  <a:lnTo>
                    <a:pt x="0" y="1714500"/>
                  </a:lnTo>
                  <a:close/>
                  <a:moveTo>
                    <a:pt x="571500" y="0"/>
                  </a:moveTo>
                  <a:lnTo>
                    <a:pt x="571500" y="1714500"/>
                  </a:lnTo>
                  <a:moveTo>
                    <a:pt x="1143000" y="0"/>
                  </a:moveTo>
                  <a:lnTo>
                    <a:pt x="1143000" y="1714500"/>
                  </a:lnTo>
                  <a:moveTo>
                    <a:pt x="0" y="571500"/>
                  </a:moveTo>
                  <a:lnTo>
                    <a:pt x="1714500" y="571500"/>
                  </a:lnTo>
                  <a:moveTo>
                    <a:pt x="0" y="1143000"/>
                  </a:moveTo>
                  <a:lnTo>
                    <a:pt x="1714500" y="1143000"/>
                  </a:lnTo>
                </a:path>
              </a:pathLst>
            </a:custGeom>
            <a:noFill/>
            <a:ln w="19050">
              <a:solidFill>
                <a:schemeClr val="accent1"/>
              </a:solidFill>
            </a:ln>
          </p:spPr>
        </p:sp>
        <p:sp>
          <p:nvSpPr>
            <p:cNvPr id="33" name="TextBox 33"/>
            <p:cNvSpPr/>
            <p:nvPr/>
          </p:nvSpPr>
          <p:spPr>
            <a:xfrm>
              <a:off x="10071545" y="3666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a:t>
              </a:r>
            </a:p>
          </p:txBody>
        </p:sp>
        <p:sp>
          <p:nvSpPr>
            <p:cNvPr id="34" name="TextBox 34"/>
            <p:cNvSpPr/>
            <p:nvPr/>
          </p:nvSpPr>
          <p:spPr>
            <a:xfrm>
              <a:off x="9500044" y="42376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3</a:t>
              </a:r>
            </a:p>
          </p:txBody>
        </p:sp>
        <p:sp>
          <p:nvSpPr>
            <p:cNvPr id="35" name="TextBox 35"/>
            <p:cNvSpPr/>
            <p:nvPr/>
          </p:nvSpPr>
          <p:spPr>
            <a:xfrm>
              <a:off x="10071545" y="4237672"/>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5</a:t>
              </a:r>
            </a:p>
          </p:txBody>
        </p:sp>
        <p:sp>
          <p:nvSpPr>
            <p:cNvPr id="36" name="TextBox 36"/>
            <p:cNvSpPr/>
            <p:nvPr/>
          </p:nvSpPr>
          <p:spPr>
            <a:xfrm>
              <a:off x="9500044" y="4809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4</a:t>
              </a:r>
            </a:p>
          </p:txBody>
        </p:sp>
        <p:sp>
          <p:nvSpPr>
            <p:cNvPr id="37" name="TextBox 37"/>
            <p:cNvSpPr/>
            <p:nvPr/>
          </p:nvSpPr>
          <p:spPr>
            <a:xfrm>
              <a:off x="10643045" y="4809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grpSp>
      <p:grpSp>
        <p:nvGrpSpPr>
          <p:cNvPr id="40" name="Group 40"/>
          <p:cNvGrpSpPr/>
          <p:nvPr/>
        </p:nvGrpSpPr>
        <p:grpSpPr>
          <a:xfrm>
            <a:off x="828294" y="5904548"/>
            <a:ext cx="7364075" cy="381381"/>
            <a:chOff x="828294" y="5904548"/>
            <a:chExt cx="7364075" cy="381381"/>
          </a:xfrm>
        </p:grpSpPr>
        <p:sp>
          <p:nvSpPr>
            <p:cNvPr id="39" name="TextBox 39"/>
            <p:cNvSpPr/>
            <p:nvPr/>
          </p:nvSpPr>
          <p:spPr>
            <a:xfrm>
              <a:off x="828294" y="5904548"/>
              <a:ext cx="736407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3的右上已被1占用，所以4向下；4的右上为空，所以5向右上。</a:t>
              </a:r>
            </a:p>
          </p:txBody>
        </p:sp>
      </p:grpSp>
      <p:sp>
        <p:nvSpPr>
          <p:cNvPr id="67" name="Line 6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8" name="Line 68"/>
          <p:cNvSpPr/>
          <p:nvPr/>
        </p:nvSpPr>
        <p:spPr>
          <a:xfrm>
            <a:off x="838200" y="555136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69" name="Line 69"/>
          <p:cNvSpPr/>
          <p:nvPr/>
        </p:nvSpPr>
        <p:spPr>
          <a:xfrm>
            <a:off x="838200" y="269976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35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35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35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3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3610661"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继续填6到9，再检查结果</a:t>
            </a:r>
          </a:p>
        </p:txBody>
      </p:sp>
      <p:grpSp>
        <p:nvGrpSpPr>
          <p:cNvPr id="8" name="Group 8"/>
          <p:cNvGrpSpPr/>
          <p:nvPr/>
        </p:nvGrpSpPr>
        <p:grpSpPr>
          <a:xfrm>
            <a:off x="828294" y="2151698"/>
            <a:ext cx="6666667" cy="381381"/>
            <a:chOff x="828294" y="2151698"/>
            <a:chExt cx="6666667" cy="381381"/>
          </a:xfrm>
        </p:grpSpPr>
        <p:sp>
          <p:nvSpPr>
            <p:cNvPr id="7" name="TextBox 7"/>
            <p:cNvSpPr/>
            <p:nvPr/>
          </p:nvSpPr>
          <p:spPr>
            <a:xfrm>
              <a:off x="828294" y="2151698"/>
              <a:ext cx="666666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沿用上页已经填好的1到5，红色表示这一轮新填的数字。</a:t>
              </a:r>
            </a:p>
          </p:txBody>
        </p:sp>
      </p:grpSp>
      <p:grpSp>
        <p:nvGrpSpPr>
          <p:cNvPr id="17" name="Group 17"/>
          <p:cNvGrpSpPr/>
          <p:nvPr/>
        </p:nvGrpSpPr>
        <p:grpSpPr>
          <a:xfrm>
            <a:off x="828294" y="2980372"/>
            <a:ext cx="2010156" cy="2506028"/>
            <a:chOff x="828294" y="2980372"/>
            <a:chExt cx="2010156" cy="2506028"/>
          </a:xfrm>
        </p:grpSpPr>
        <p:sp>
          <p:nvSpPr>
            <p:cNvPr id="9" name="TextBox 9"/>
            <p:cNvSpPr/>
            <p:nvPr/>
          </p:nvSpPr>
          <p:spPr>
            <a:xfrm>
              <a:off x="828294" y="2980372"/>
              <a:ext cx="173926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填6：右上为空</a:t>
              </a:r>
            </a:p>
          </p:txBody>
        </p:sp>
        <p:sp>
          <p:nvSpPr>
            <p:cNvPr id="10" name="Freeform 10"/>
            <p:cNvSpPr/>
            <p:nvPr/>
          </p:nvSpPr>
          <p:spPr>
            <a:xfrm>
              <a:off x="838200" y="3486150"/>
              <a:ext cx="2000250" cy="2000250"/>
            </a:xfrm>
            <a:custGeom>
              <a:avLst/>
              <a:gdLst/>
              <a:ahLst/>
              <a:cxnLst/>
              <a:rect l="l" t="t" r="r" b="b"/>
              <a:pathLst>
                <a:path w="2000250" h="2000250">
                  <a:moveTo>
                    <a:pt x="0" y="0"/>
                  </a:moveTo>
                  <a:lnTo>
                    <a:pt x="2000250" y="0"/>
                  </a:lnTo>
                  <a:lnTo>
                    <a:pt x="2000250" y="2000250"/>
                  </a:lnTo>
                  <a:lnTo>
                    <a:pt x="0" y="2000250"/>
                  </a:lnTo>
                  <a:close/>
                  <a:moveTo>
                    <a:pt x="666750" y="0"/>
                  </a:moveTo>
                  <a:lnTo>
                    <a:pt x="666750" y="2000250"/>
                  </a:lnTo>
                  <a:moveTo>
                    <a:pt x="1333500" y="0"/>
                  </a:moveTo>
                  <a:lnTo>
                    <a:pt x="1333500" y="2000250"/>
                  </a:lnTo>
                  <a:moveTo>
                    <a:pt x="0" y="666750"/>
                  </a:moveTo>
                  <a:lnTo>
                    <a:pt x="2000250" y="666750"/>
                  </a:lnTo>
                  <a:moveTo>
                    <a:pt x="0" y="1333500"/>
                  </a:moveTo>
                  <a:lnTo>
                    <a:pt x="2000250" y="1333500"/>
                  </a:lnTo>
                </a:path>
              </a:pathLst>
            </a:custGeom>
            <a:noFill/>
            <a:ln w="19050">
              <a:solidFill>
                <a:schemeClr val="accent1"/>
              </a:solidFill>
            </a:ln>
          </p:spPr>
        </p:sp>
        <p:sp>
          <p:nvSpPr>
            <p:cNvPr id="11" name="TextBox 11"/>
            <p:cNvSpPr/>
            <p:nvPr/>
          </p:nvSpPr>
          <p:spPr>
            <a:xfrm>
              <a:off x="1756220" y="37137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a:t>
              </a:r>
            </a:p>
          </p:txBody>
        </p:sp>
        <p:sp>
          <p:nvSpPr>
            <p:cNvPr id="12" name="TextBox 12"/>
            <p:cNvSpPr/>
            <p:nvPr/>
          </p:nvSpPr>
          <p:spPr>
            <a:xfrm>
              <a:off x="2422970" y="3713798"/>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6</a:t>
              </a:r>
            </a:p>
          </p:txBody>
        </p:sp>
        <p:sp>
          <p:nvSpPr>
            <p:cNvPr id="13" name="TextBox 13"/>
            <p:cNvSpPr/>
            <p:nvPr/>
          </p:nvSpPr>
          <p:spPr>
            <a:xfrm>
              <a:off x="1089470" y="438054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3</a:t>
              </a:r>
            </a:p>
          </p:txBody>
        </p:sp>
        <p:sp>
          <p:nvSpPr>
            <p:cNvPr id="14" name="TextBox 14"/>
            <p:cNvSpPr/>
            <p:nvPr/>
          </p:nvSpPr>
          <p:spPr>
            <a:xfrm>
              <a:off x="1756220" y="438054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5</a:t>
              </a:r>
            </a:p>
          </p:txBody>
        </p:sp>
        <p:sp>
          <p:nvSpPr>
            <p:cNvPr id="15" name="TextBox 15"/>
            <p:cNvSpPr/>
            <p:nvPr/>
          </p:nvSpPr>
          <p:spPr>
            <a:xfrm>
              <a:off x="1089470" y="50472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4</a:t>
              </a:r>
            </a:p>
          </p:txBody>
        </p:sp>
        <p:sp>
          <p:nvSpPr>
            <p:cNvPr id="16" name="TextBox 16"/>
            <p:cNvSpPr/>
            <p:nvPr/>
          </p:nvSpPr>
          <p:spPr>
            <a:xfrm>
              <a:off x="2422970" y="50472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grpSp>
      <p:grpSp>
        <p:nvGrpSpPr>
          <p:cNvPr id="27" name="Group 27"/>
          <p:cNvGrpSpPr/>
          <p:nvPr/>
        </p:nvGrpSpPr>
        <p:grpSpPr>
          <a:xfrm>
            <a:off x="3571494" y="2980372"/>
            <a:ext cx="2010156" cy="2506028"/>
            <a:chOff x="3571494" y="2980372"/>
            <a:chExt cx="2010156" cy="2506028"/>
          </a:xfrm>
        </p:grpSpPr>
        <p:sp>
          <p:nvSpPr>
            <p:cNvPr id="18" name="TextBox 18"/>
            <p:cNvSpPr/>
            <p:nvPr/>
          </p:nvSpPr>
          <p:spPr>
            <a:xfrm>
              <a:off x="3571494" y="2980372"/>
              <a:ext cx="200177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填7：右上角向下</a:t>
              </a:r>
            </a:p>
          </p:txBody>
        </p:sp>
        <p:sp>
          <p:nvSpPr>
            <p:cNvPr id="19" name="Freeform 19"/>
            <p:cNvSpPr/>
            <p:nvPr/>
          </p:nvSpPr>
          <p:spPr>
            <a:xfrm>
              <a:off x="3581400" y="3486150"/>
              <a:ext cx="2000250" cy="2000250"/>
            </a:xfrm>
            <a:custGeom>
              <a:avLst/>
              <a:gdLst/>
              <a:ahLst/>
              <a:cxnLst/>
              <a:rect l="l" t="t" r="r" b="b"/>
              <a:pathLst>
                <a:path w="2000250" h="2000250">
                  <a:moveTo>
                    <a:pt x="0" y="0"/>
                  </a:moveTo>
                  <a:lnTo>
                    <a:pt x="2000250" y="0"/>
                  </a:lnTo>
                  <a:lnTo>
                    <a:pt x="2000250" y="2000250"/>
                  </a:lnTo>
                  <a:lnTo>
                    <a:pt x="0" y="2000250"/>
                  </a:lnTo>
                  <a:close/>
                  <a:moveTo>
                    <a:pt x="666750" y="0"/>
                  </a:moveTo>
                  <a:lnTo>
                    <a:pt x="666750" y="2000250"/>
                  </a:lnTo>
                  <a:moveTo>
                    <a:pt x="1333500" y="0"/>
                  </a:moveTo>
                  <a:lnTo>
                    <a:pt x="1333500" y="2000250"/>
                  </a:lnTo>
                  <a:moveTo>
                    <a:pt x="0" y="666750"/>
                  </a:moveTo>
                  <a:lnTo>
                    <a:pt x="2000250" y="666750"/>
                  </a:lnTo>
                  <a:moveTo>
                    <a:pt x="0" y="1333500"/>
                  </a:moveTo>
                  <a:lnTo>
                    <a:pt x="2000250" y="1333500"/>
                  </a:lnTo>
                </a:path>
              </a:pathLst>
            </a:custGeom>
            <a:noFill/>
            <a:ln w="19050">
              <a:solidFill>
                <a:schemeClr val="accent1"/>
              </a:solidFill>
            </a:ln>
          </p:spPr>
        </p:sp>
        <p:sp>
          <p:nvSpPr>
            <p:cNvPr id="20" name="TextBox 20"/>
            <p:cNvSpPr/>
            <p:nvPr/>
          </p:nvSpPr>
          <p:spPr>
            <a:xfrm>
              <a:off x="4499420" y="37137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a:t>
              </a:r>
            </a:p>
          </p:txBody>
        </p:sp>
        <p:sp>
          <p:nvSpPr>
            <p:cNvPr id="21" name="TextBox 21"/>
            <p:cNvSpPr/>
            <p:nvPr/>
          </p:nvSpPr>
          <p:spPr>
            <a:xfrm>
              <a:off x="5166170" y="37137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6</a:t>
              </a:r>
            </a:p>
          </p:txBody>
        </p:sp>
        <p:sp>
          <p:nvSpPr>
            <p:cNvPr id="22" name="TextBox 22"/>
            <p:cNvSpPr/>
            <p:nvPr/>
          </p:nvSpPr>
          <p:spPr>
            <a:xfrm>
              <a:off x="3832670" y="438054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3</a:t>
              </a:r>
            </a:p>
          </p:txBody>
        </p:sp>
        <p:sp>
          <p:nvSpPr>
            <p:cNvPr id="23" name="TextBox 23"/>
            <p:cNvSpPr/>
            <p:nvPr/>
          </p:nvSpPr>
          <p:spPr>
            <a:xfrm>
              <a:off x="4499420" y="438054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5</a:t>
              </a:r>
            </a:p>
          </p:txBody>
        </p:sp>
        <p:sp>
          <p:nvSpPr>
            <p:cNvPr id="24" name="TextBox 24"/>
            <p:cNvSpPr/>
            <p:nvPr/>
          </p:nvSpPr>
          <p:spPr>
            <a:xfrm>
              <a:off x="5166170" y="4380548"/>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7</a:t>
              </a:r>
            </a:p>
          </p:txBody>
        </p:sp>
        <p:sp>
          <p:nvSpPr>
            <p:cNvPr id="25" name="TextBox 25"/>
            <p:cNvSpPr/>
            <p:nvPr/>
          </p:nvSpPr>
          <p:spPr>
            <a:xfrm>
              <a:off x="3832670" y="50472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4</a:t>
              </a:r>
            </a:p>
          </p:txBody>
        </p:sp>
        <p:sp>
          <p:nvSpPr>
            <p:cNvPr id="26" name="TextBox 26"/>
            <p:cNvSpPr/>
            <p:nvPr/>
          </p:nvSpPr>
          <p:spPr>
            <a:xfrm>
              <a:off x="5166170" y="50472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grpSp>
      <p:grpSp>
        <p:nvGrpSpPr>
          <p:cNvPr id="38" name="Group 38"/>
          <p:cNvGrpSpPr/>
          <p:nvPr/>
        </p:nvGrpSpPr>
        <p:grpSpPr>
          <a:xfrm>
            <a:off x="6314694" y="2980372"/>
            <a:ext cx="2010156" cy="2506028"/>
            <a:chOff x="6314694" y="2980372"/>
            <a:chExt cx="2010156" cy="2506028"/>
          </a:xfrm>
        </p:grpSpPr>
        <p:sp>
          <p:nvSpPr>
            <p:cNvPr id="28" name="TextBox 28"/>
            <p:cNvSpPr/>
            <p:nvPr/>
          </p:nvSpPr>
          <p:spPr>
            <a:xfrm>
              <a:off x="6314694" y="2980372"/>
              <a:ext cx="173926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填8：跨过右边</a:t>
              </a:r>
            </a:p>
          </p:txBody>
        </p:sp>
        <p:sp>
          <p:nvSpPr>
            <p:cNvPr id="29" name="Freeform 29"/>
            <p:cNvSpPr/>
            <p:nvPr/>
          </p:nvSpPr>
          <p:spPr>
            <a:xfrm>
              <a:off x="6324600" y="3486150"/>
              <a:ext cx="2000250" cy="2000250"/>
            </a:xfrm>
            <a:custGeom>
              <a:avLst/>
              <a:gdLst/>
              <a:ahLst/>
              <a:cxnLst/>
              <a:rect l="l" t="t" r="r" b="b"/>
              <a:pathLst>
                <a:path w="2000250" h="2000250">
                  <a:moveTo>
                    <a:pt x="0" y="0"/>
                  </a:moveTo>
                  <a:lnTo>
                    <a:pt x="2000250" y="0"/>
                  </a:lnTo>
                  <a:lnTo>
                    <a:pt x="2000250" y="2000250"/>
                  </a:lnTo>
                  <a:lnTo>
                    <a:pt x="0" y="2000250"/>
                  </a:lnTo>
                  <a:close/>
                  <a:moveTo>
                    <a:pt x="666750" y="0"/>
                  </a:moveTo>
                  <a:lnTo>
                    <a:pt x="666750" y="2000250"/>
                  </a:lnTo>
                  <a:moveTo>
                    <a:pt x="1333500" y="0"/>
                  </a:moveTo>
                  <a:lnTo>
                    <a:pt x="1333500" y="2000250"/>
                  </a:lnTo>
                  <a:moveTo>
                    <a:pt x="0" y="666750"/>
                  </a:moveTo>
                  <a:lnTo>
                    <a:pt x="2000250" y="666750"/>
                  </a:lnTo>
                  <a:moveTo>
                    <a:pt x="0" y="1333500"/>
                  </a:moveTo>
                  <a:lnTo>
                    <a:pt x="2000250" y="1333500"/>
                  </a:lnTo>
                </a:path>
              </a:pathLst>
            </a:custGeom>
            <a:noFill/>
            <a:ln w="19050">
              <a:solidFill>
                <a:schemeClr val="accent1"/>
              </a:solidFill>
            </a:ln>
          </p:spPr>
        </p:sp>
        <p:sp>
          <p:nvSpPr>
            <p:cNvPr id="30" name="TextBox 30"/>
            <p:cNvSpPr/>
            <p:nvPr/>
          </p:nvSpPr>
          <p:spPr>
            <a:xfrm>
              <a:off x="6575870" y="3713798"/>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8</a:t>
              </a:r>
            </a:p>
          </p:txBody>
        </p:sp>
        <p:sp>
          <p:nvSpPr>
            <p:cNvPr id="31" name="TextBox 31"/>
            <p:cNvSpPr/>
            <p:nvPr/>
          </p:nvSpPr>
          <p:spPr>
            <a:xfrm>
              <a:off x="7242620" y="37137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a:t>
              </a:r>
            </a:p>
          </p:txBody>
        </p:sp>
        <p:sp>
          <p:nvSpPr>
            <p:cNvPr id="32" name="TextBox 32"/>
            <p:cNvSpPr/>
            <p:nvPr/>
          </p:nvSpPr>
          <p:spPr>
            <a:xfrm>
              <a:off x="7909370" y="37137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6</a:t>
              </a:r>
            </a:p>
          </p:txBody>
        </p:sp>
        <p:sp>
          <p:nvSpPr>
            <p:cNvPr id="33" name="TextBox 33"/>
            <p:cNvSpPr/>
            <p:nvPr/>
          </p:nvSpPr>
          <p:spPr>
            <a:xfrm>
              <a:off x="6575870" y="438054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3</a:t>
              </a:r>
            </a:p>
          </p:txBody>
        </p:sp>
        <p:sp>
          <p:nvSpPr>
            <p:cNvPr id="34" name="TextBox 34"/>
            <p:cNvSpPr/>
            <p:nvPr/>
          </p:nvSpPr>
          <p:spPr>
            <a:xfrm>
              <a:off x="7242620" y="438054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5</a:t>
              </a:r>
            </a:p>
          </p:txBody>
        </p:sp>
        <p:sp>
          <p:nvSpPr>
            <p:cNvPr id="35" name="TextBox 35"/>
            <p:cNvSpPr/>
            <p:nvPr/>
          </p:nvSpPr>
          <p:spPr>
            <a:xfrm>
              <a:off x="7909370" y="438054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7</a:t>
              </a:r>
            </a:p>
          </p:txBody>
        </p:sp>
        <p:sp>
          <p:nvSpPr>
            <p:cNvPr id="36" name="TextBox 36"/>
            <p:cNvSpPr/>
            <p:nvPr/>
          </p:nvSpPr>
          <p:spPr>
            <a:xfrm>
              <a:off x="6575870" y="50472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4</a:t>
              </a:r>
            </a:p>
          </p:txBody>
        </p:sp>
        <p:sp>
          <p:nvSpPr>
            <p:cNvPr id="37" name="TextBox 37"/>
            <p:cNvSpPr/>
            <p:nvPr/>
          </p:nvSpPr>
          <p:spPr>
            <a:xfrm>
              <a:off x="7909370" y="50472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grpSp>
      <p:grpSp>
        <p:nvGrpSpPr>
          <p:cNvPr id="50" name="Group 50"/>
          <p:cNvGrpSpPr/>
          <p:nvPr/>
        </p:nvGrpSpPr>
        <p:grpSpPr>
          <a:xfrm>
            <a:off x="9057894" y="2980372"/>
            <a:ext cx="2010156" cy="2506028"/>
            <a:chOff x="9057894" y="2980372"/>
            <a:chExt cx="2010156" cy="2506028"/>
          </a:xfrm>
        </p:grpSpPr>
        <p:sp>
          <p:nvSpPr>
            <p:cNvPr id="39" name="TextBox 39"/>
            <p:cNvSpPr/>
            <p:nvPr/>
          </p:nvSpPr>
          <p:spPr>
            <a:xfrm>
              <a:off x="9057894" y="2980372"/>
              <a:ext cx="173926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填9：跨过上边</a:t>
              </a:r>
            </a:p>
          </p:txBody>
        </p:sp>
        <p:sp>
          <p:nvSpPr>
            <p:cNvPr id="40" name="Freeform 40"/>
            <p:cNvSpPr/>
            <p:nvPr/>
          </p:nvSpPr>
          <p:spPr>
            <a:xfrm>
              <a:off x="9067800" y="3486150"/>
              <a:ext cx="2000250" cy="2000250"/>
            </a:xfrm>
            <a:custGeom>
              <a:avLst/>
              <a:gdLst/>
              <a:ahLst/>
              <a:cxnLst/>
              <a:rect l="l" t="t" r="r" b="b"/>
              <a:pathLst>
                <a:path w="2000250" h="2000250">
                  <a:moveTo>
                    <a:pt x="0" y="0"/>
                  </a:moveTo>
                  <a:lnTo>
                    <a:pt x="2000250" y="0"/>
                  </a:lnTo>
                  <a:lnTo>
                    <a:pt x="2000250" y="2000250"/>
                  </a:lnTo>
                  <a:lnTo>
                    <a:pt x="0" y="2000250"/>
                  </a:lnTo>
                  <a:close/>
                  <a:moveTo>
                    <a:pt x="666750" y="0"/>
                  </a:moveTo>
                  <a:lnTo>
                    <a:pt x="666750" y="2000250"/>
                  </a:lnTo>
                  <a:moveTo>
                    <a:pt x="1333500" y="0"/>
                  </a:moveTo>
                  <a:lnTo>
                    <a:pt x="1333500" y="2000250"/>
                  </a:lnTo>
                  <a:moveTo>
                    <a:pt x="0" y="666750"/>
                  </a:moveTo>
                  <a:lnTo>
                    <a:pt x="2000250" y="666750"/>
                  </a:lnTo>
                  <a:moveTo>
                    <a:pt x="0" y="1333500"/>
                  </a:moveTo>
                  <a:lnTo>
                    <a:pt x="2000250" y="1333500"/>
                  </a:lnTo>
                </a:path>
              </a:pathLst>
            </a:custGeom>
            <a:noFill/>
            <a:ln w="19050">
              <a:solidFill>
                <a:schemeClr val="accent1"/>
              </a:solidFill>
            </a:ln>
          </p:spPr>
        </p:sp>
        <p:sp>
          <p:nvSpPr>
            <p:cNvPr id="41" name="TextBox 41"/>
            <p:cNvSpPr/>
            <p:nvPr/>
          </p:nvSpPr>
          <p:spPr>
            <a:xfrm>
              <a:off x="9319070" y="37137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8</a:t>
              </a:r>
            </a:p>
          </p:txBody>
        </p:sp>
        <p:sp>
          <p:nvSpPr>
            <p:cNvPr id="42" name="TextBox 42"/>
            <p:cNvSpPr/>
            <p:nvPr/>
          </p:nvSpPr>
          <p:spPr>
            <a:xfrm>
              <a:off x="9985820" y="37137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a:t>
              </a:r>
            </a:p>
          </p:txBody>
        </p:sp>
        <p:sp>
          <p:nvSpPr>
            <p:cNvPr id="43" name="TextBox 43"/>
            <p:cNvSpPr/>
            <p:nvPr/>
          </p:nvSpPr>
          <p:spPr>
            <a:xfrm>
              <a:off x="10652570" y="37137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6</a:t>
              </a:r>
            </a:p>
          </p:txBody>
        </p:sp>
        <p:sp>
          <p:nvSpPr>
            <p:cNvPr id="44" name="TextBox 44"/>
            <p:cNvSpPr/>
            <p:nvPr/>
          </p:nvSpPr>
          <p:spPr>
            <a:xfrm>
              <a:off x="9319070" y="438054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3</a:t>
              </a:r>
            </a:p>
          </p:txBody>
        </p:sp>
        <p:sp>
          <p:nvSpPr>
            <p:cNvPr id="45" name="TextBox 45"/>
            <p:cNvSpPr/>
            <p:nvPr/>
          </p:nvSpPr>
          <p:spPr>
            <a:xfrm>
              <a:off x="9985820" y="438054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5</a:t>
              </a:r>
            </a:p>
          </p:txBody>
        </p:sp>
        <p:sp>
          <p:nvSpPr>
            <p:cNvPr id="46" name="TextBox 46"/>
            <p:cNvSpPr/>
            <p:nvPr/>
          </p:nvSpPr>
          <p:spPr>
            <a:xfrm>
              <a:off x="10652570" y="438054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7</a:t>
              </a:r>
            </a:p>
          </p:txBody>
        </p:sp>
        <p:sp>
          <p:nvSpPr>
            <p:cNvPr id="47" name="TextBox 47"/>
            <p:cNvSpPr/>
            <p:nvPr/>
          </p:nvSpPr>
          <p:spPr>
            <a:xfrm>
              <a:off x="9319070" y="50472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4</a:t>
              </a:r>
            </a:p>
          </p:txBody>
        </p:sp>
        <p:sp>
          <p:nvSpPr>
            <p:cNvPr id="48" name="TextBox 48"/>
            <p:cNvSpPr/>
            <p:nvPr/>
          </p:nvSpPr>
          <p:spPr>
            <a:xfrm>
              <a:off x="9985820" y="5047298"/>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9</a:t>
              </a:r>
            </a:p>
          </p:txBody>
        </p:sp>
        <p:sp>
          <p:nvSpPr>
            <p:cNvPr id="49" name="TextBox 49"/>
            <p:cNvSpPr/>
            <p:nvPr/>
          </p:nvSpPr>
          <p:spPr>
            <a:xfrm>
              <a:off x="10652570" y="50472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grpSp>
      <p:grpSp>
        <p:nvGrpSpPr>
          <p:cNvPr id="52" name="Group 52"/>
          <p:cNvGrpSpPr/>
          <p:nvPr/>
        </p:nvGrpSpPr>
        <p:grpSpPr>
          <a:xfrm>
            <a:off x="829056" y="5949315"/>
            <a:ext cx="6915198" cy="352044"/>
            <a:chOff x="829056" y="5949315"/>
            <a:chExt cx="6915198" cy="352044"/>
          </a:xfrm>
        </p:grpSpPr>
        <p:sp>
          <p:nvSpPr>
            <p:cNvPr id="51" name="TextBox 51"/>
            <p:cNvSpPr/>
            <p:nvPr/>
          </p:nvSpPr>
          <p:spPr>
            <a:xfrm>
              <a:off x="829056" y="5949315"/>
              <a:ext cx="6915198"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检查成品：1到9各一次；每行、每列、两条对角线的和都是15。</a:t>
              </a:r>
            </a:p>
          </p:txBody>
        </p:sp>
      </p:grpSp>
      <p:sp>
        <p:nvSpPr>
          <p:cNvPr id="92" name="Line 92"/>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93" name="Line 93"/>
          <p:cNvSpPr/>
          <p:nvPr/>
        </p:nvSpPr>
        <p:spPr>
          <a:xfrm>
            <a:off x="838200" y="269976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94" name="Line 94"/>
          <p:cNvSpPr/>
          <p:nvPr/>
        </p:nvSpPr>
        <p:spPr>
          <a:xfrm>
            <a:off x="838200" y="571671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35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35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35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35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3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048402" cy="1062799"/>
            <a:chOff x="826008" y="814388"/>
            <a:chExt cx="5048402" cy="1062799"/>
          </a:xfrm>
        </p:grpSpPr>
        <p:sp>
          <p:nvSpPr>
            <p:cNvPr id="2" name="TextBox 2"/>
            <p:cNvSpPr txBox="1"/>
            <p:nvPr/>
          </p:nvSpPr>
          <p:spPr>
            <a:xfrm>
              <a:off x="1017270" y="814388"/>
              <a:ext cx="305181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神奇的幻方：逐句跟踪</a:t>
              </a:r>
            </a:p>
          </p:txBody>
        </p:sp>
        <p:sp>
          <p:nvSpPr>
            <p:cNvPr id="3" name="TextBox 3"/>
            <p:cNvSpPr txBox="1"/>
            <p:nvPr/>
          </p:nvSpPr>
          <p:spPr>
            <a:xfrm>
              <a:off x="826008" y="1407795"/>
              <a:ext cx="5048402"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把4填进去时，程序到底改了什么？</a:t>
              </a:r>
            </a:p>
          </p:txBody>
        </p:sp>
      </p:grpSp>
      <p:grpSp>
        <p:nvGrpSpPr>
          <p:cNvPr id="6" name="Group 6"/>
          <p:cNvGrpSpPr/>
          <p:nvPr/>
        </p:nvGrpSpPr>
        <p:grpSpPr>
          <a:xfrm>
            <a:off x="990219" y="2056448"/>
            <a:ext cx="5951506" cy="752856"/>
            <a:chOff x="990219" y="2056448"/>
            <a:chExt cx="5951506" cy="752856"/>
          </a:xfrm>
        </p:grpSpPr>
        <p:sp>
          <p:nvSpPr>
            <p:cNvPr id="5" name="TextBox 5"/>
            <p:cNvSpPr/>
            <p:nvPr/>
          </p:nvSpPr>
          <p:spPr>
            <a:xfrm>
              <a:off x="990219" y="2056448"/>
              <a:ext cx="5951506"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已填完1、2、3。</a:t>
              </a:r>
              <a:r>
                <a:rPr lang="zh-CN" sz="1950" b="1" dirty="0">
                  <a:solidFill>
                    <a:srgbClr val="C00000"/>
                  </a:solidFill>
                  <a:latin typeface="Consolas"/>
                  <a:ea typeface="Microsoft YaHei"/>
                  <a:cs typeface="Consolas"/>
                </a:rPr>
                <a:t>当前位置</a:t>
              </a:r>
              <a:r>
                <a:rPr lang="zh-CN" sz="1950" dirty="0">
                  <a:solidFill>
                    <a:srgbClr val="243447"/>
                  </a:solidFill>
                  <a:latin typeface="Consolas"/>
                  <a:ea typeface="Microsoft YaHei"/>
                  <a:cs typeface="Consolas"/>
                </a:rPr>
                <a:t>为(2,1)，本轮k=4。</a:t>
              </a:r>
              <a:br/>
              <a:r>
                <a:rPr lang="zh-CN" sz="1950" dirty="0">
                  <a:solidFill>
                    <a:srgbClr val="243447"/>
                  </a:solidFill>
                  <a:latin typeface="Consolas"/>
                  <a:ea typeface="Microsoft YaHei"/>
                  <a:cs typeface="Consolas"/>
                </a:rPr>
                <a:t>右上格g[1][2]已经是1，所以本轮应改走正下方。</a:t>
              </a:r>
            </a:p>
          </p:txBody>
        </p:sp>
      </p:grpSp>
      <p:grpSp>
        <p:nvGrpSpPr>
          <p:cNvPr id="23" name="Group 23"/>
          <p:cNvGrpSpPr/>
          <p:nvPr/>
        </p:nvGrpSpPr>
        <p:grpSpPr>
          <a:xfrm>
            <a:off x="1428750" y="2844165"/>
            <a:ext cx="2628900" cy="2194560"/>
            <a:chOff x="1428750" y="2844165"/>
            <a:chExt cx="2628900" cy="2194560"/>
          </a:xfrm>
        </p:grpSpPr>
        <p:sp>
          <p:nvSpPr>
            <p:cNvPr id="7" name="Rectangle 7"/>
            <p:cNvSpPr/>
            <p:nvPr/>
          </p:nvSpPr>
          <p:spPr>
            <a:xfrm>
              <a:off x="1428750" y="3267075"/>
              <a:ext cx="876300" cy="590550"/>
            </a:xfrm>
            <a:prstGeom prst="rect">
              <a:avLst/>
            </a:prstGeom>
            <a:solidFill>
              <a:srgbClr val="FFFFFF"/>
            </a:solidFill>
            <a:ln w="11430">
              <a:solidFill>
                <a:srgbClr val="244D87"/>
              </a:solidFill>
            </a:ln>
          </p:spPr>
        </p:sp>
        <p:grpSp>
          <p:nvGrpSpPr>
            <p:cNvPr id="10" name="Group 10"/>
            <p:cNvGrpSpPr/>
            <p:nvPr/>
          </p:nvGrpSpPr>
          <p:grpSpPr>
            <a:xfrm>
              <a:off x="2305050" y="3267075"/>
              <a:ext cx="876300" cy="590550"/>
              <a:chOff x="2305050" y="3267075"/>
              <a:chExt cx="876300" cy="590550"/>
            </a:xfrm>
          </p:grpSpPr>
          <p:sp>
            <p:nvSpPr>
              <p:cNvPr id="8" name="Rectangle 8"/>
              <p:cNvSpPr/>
              <p:nvPr/>
            </p:nvSpPr>
            <p:spPr>
              <a:xfrm>
                <a:off x="2305050" y="3267075"/>
                <a:ext cx="876300" cy="590550"/>
              </a:xfrm>
              <a:prstGeom prst="rect">
                <a:avLst/>
              </a:prstGeom>
              <a:solidFill>
                <a:srgbClr val="FFFFFF"/>
              </a:solidFill>
              <a:ln w="11430">
                <a:solidFill>
                  <a:srgbClr val="244D87"/>
                </a:solidFill>
              </a:ln>
            </p:spPr>
          </p:sp>
          <p:sp>
            <p:nvSpPr>
              <p:cNvPr id="9" name="TextBox 9"/>
              <p:cNvSpPr/>
              <p:nvPr/>
            </p:nvSpPr>
            <p:spPr>
              <a:xfrm>
                <a:off x="2664047" y="3440906"/>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1</a:t>
                </a:r>
              </a:p>
            </p:txBody>
          </p:sp>
        </p:grpSp>
        <p:sp>
          <p:nvSpPr>
            <p:cNvPr id="11" name="Rectangle 11"/>
            <p:cNvSpPr/>
            <p:nvPr/>
          </p:nvSpPr>
          <p:spPr>
            <a:xfrm>
              <a:off x="3181350" y="3267075"/>
              <a:ext cx="876300" cy="590550"/>
            </a:xfrm>
            <a:prstGeom prst="rect">
              <a:avLst/>
            </a:prstGeom>
            <a:solidFill>
              <a:srgbClr val="FFFFFF"/>
            </a:solidFill>
            <a:ln w="11430">
              <a:solidFill>
                <a:srgbClr val="244D87"/>
              </a:solidFill>
            </a:ln>
          </p:spPr>
        </p:sp>
        <p:grpSp>
          <p:nvGrpSpPr>
            <p:cNvPr id="14" name="Group 14"/>
            <p:cNvGrpSpPr/>
            <p:nvPr/>
          </p:nvGrpSpPr>
          <p:grpSpPr>
            <a:xfrm>
              <a:off x="1428750" y="3857625"/>
              <a:ext cx="876300" cy="590550"/>
              <a:chOff x="1428750" y="3857625"/>
              <a:chExt cx="876300" cy="590550"/>
            </a:xfrm>
          </p:grpSpPr>
          <p:sp>
            <p:nvSpPr>
              <p:cNvPr id="12" name="Rectangle 12"/>
              <p:cNvSpPr/>
              <p:nvPr/>
            </p:nvSpPr>
            <p:spPr>
              <a:xfrm>
                <a:off x="1428750" y="3857625"/>
                <a:ext cx="876300" cy="590550"/>
              </a:xfrm>
              <a:prstGeom prst="rect">
                <a:avLst/>
              </a:prstGeom>
              <a:solidFill>
                <a:srgbClr val="FFFFFF"/>
              </a:solidFill>
              <a:ln w="11430">
                <a:solidFill>
                  <a:srgbClr val="244D87"/>
                </a:solidFill>
              </a:ln>
            </p:spPr>
          </p:sp>
          <p:sp>
            <p:nvSpPr>
              <p:cNvPr id="13" name="TextBox 13"/>
              <p:cNvSpPr/>
              <p:nvPr/>
            </p:nvSpPr>
            <p:spPr>
              <a:xfrm>
                <a:off x="1787747" y="4031456"/>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3</a:t>
                </a:r>
              </a:p>
            </p:txBody>
          </p:sp>
        </p:grpSp>
        <p:sp>
          <p:nvSpPr>
            <p:cNvPr id="15" name="Rectangle 15"/>
            <p:cNvSpPr/>
            <p:nvPr/>
          </p:nvSpPr>
          <p:spPr>
            <a:xfrm>
              <a:off x="2305050" y="3857625"/>
              <a:ext cx="876300" cy="590550"/>
            </a:xfrm>
            <a:prstGeom prst="rect">
              <a:avLst/>
            </a:prstGeom>
            <a:solidFill>
              <a:srgbClr val="FFFFFF"/>
            </a:solidFill>
            <a:ln w="11430">
              <a:solidFill>
                <a:srgbClr val="244D87"/>
              </a:solidFill>
            </a:ln>
          </p:spPr>
        </p:sp>
        <p:sp>
          <p:nvSpPr>
            <p:cNvPr id="16" name="Rectangle 16"/>
            <p:cNvSpPr/>
            <p:nvPr/>
          </p:nvSpPr>
          <p:spPr>
            <a:xfrm>
              <a:off x="3181350" y="3857625"/>
              <a:ext cx="876300" cy="590550"/>
            </a:xfrm>
            <a:prstGeom prst="rect">
              <a:avLst/>
            </a:prstGeom>
            <a:solidFill>
              <a:srgbClr val="FFFFFF"/>
            </a:solidFill>
            <a:ln w="11430">
              <a:solidFill>
                <a:srgbClr val="244D87"/>
              </a:solidFill>
            </a:ln>
          </p:spPr>
        </p:sp>
        <p:sp>
          <p:nvSpPr>
            <p:cNvPr id="17" name="Rectangle 17"/>
            <p:cNvSpPr/>
            <p:nvPr/>
          </p:nvSpPr>
          <p:spPr>
            <a:xfrm>
              <a:off x="1428750" y="4448175"/>
              <a:ext cx="876300" cy="590550"/>
            </a:xfrm>
            <a:prstGeom prst="rect">
              <a:avLst/>
            </a:prstGeom>
            <a:solidFill>
              <a:srgbClr val="FFFFFF"/>
            </a:solidFill>
            <a:ln w="11430">
              <a:solidFill>
                <a:srgbClr val="244D87"/>
              </a:solidFill>
            </a:ln>
          </p:spPr>
        </p:sp>
        <p:sp>
          <p:nvSpPr>
            <p:cNvPr id="18" name="Rectangle 18"/>
            <p:cNvSpPr/>
            <p:nvPr/>
          </p:nvSpPr>
          <p:spPr>
            <a:xfrm>
              <a:off x="2305050" y="4448175"/>
              <a:ext cx="876300" cy="590550"/>
            </a:xfrm>
            <a:prstGeom prst="rect">
              <a:avLst/>
            </a:prstGeom>
            <a:solidFill>
              <a:srgbClr val="FFFFFF"/>
            </a:solidFill>
            <a:ln w="11430">
              <a:solidFill>
                <a:srgbClr val="244D87"/>
              </a:solidFill>
            </a:ln>
          </p:spPr>
        </p:sp>
        <p:grpSp>
          <p:nvGrpSpPr>
            <p:cNvPr id="21" name="Group 21"/>
            <p:cNvGrpSpPr/>
            <p:nvPr/>
          </p:nvGrpSpPr>
          <p:grpSpPr>
            <a:xfrm>
              <a:off x="3181350" y="4448175"/>
              <a:ext cx="876300" cy="590550"/>
              <a:chOff x="3181350" y="4448175"/>
              <a:chExt cx="876300" cy="590550"/>
            </a:xfrm>
          </p:grpSpPr>
          <p:sp>
            <p:nvSpPr>
              <p:cNvPr id="19" name="Rectangle 19"/>
              <p:cNvSpPr/>
              <p:nvPr/>
            </p:nvSpPr>
            <p:spPr>
              <a:xfrm>
                <a:off x="3181350" y="4448175"/>
                <a:ext cx="876300" cy="590550"/>
              </a:xfrm>
              <a:prstGeom prst="rect">
                <a:avLst/>
              </a:prstGeom>
              <a:solidFill>
                <a:srgbClr val="FFFFFF"/>
              </a:solidFill>
              <a:ln w="11430">
                <a:solidFill>
                  <a:srgbClr val="244D87"/>
                </a:solidFill>
              </a:ln>
            </p:spPr>
          </p:sp>
          <p:sp>
            <p:nvSpPr>
              <p:cNvPr id="20" name="TextBox 20"/>
              <p:cNvSpPr/>
              <p:nvPr/>
            </p:nvSpPr>
            <p:spPr>
              <a:xfrm>
                <a:off x="3540347" y="4622006"/>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2</a:t>
                </a:r>
              </a:p>
            </p:txBody>
          </p:sp>
        </p:grpSp>
        <p:sp>
          <p:nvSpPr>
            <p:cNvPr id="22" name="TextBox 22"/>
            <p:cNvSpPr/>
            <p:nvPr/>
          </p:nvSpPr>
          <p:spPr>
            <a:xfrm>
              <a:off x="1638681" y="2844165"/>
              <a:ext cx="2029492"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执行前：x=2，y=1</a:t>
              </a:r>
            </a:p>
          </p:txBody>
        </p:sp>
      </p:grpSp>
      <p:grpSp>
        <p:nvGrpSpPr>
          <p:cNvPr id="26" name="Group 26"/>
          <p:cNvGrpSpPr/>
          <p:nvPr/>
        </p:nvGrpSpPr>
        <p:grpSpPr>
          <a:xfrm>
            <a:off x="4704207" y="3564255"/>
            <a:ext cx="1887169" cy="906018"/>
            <a:chOff x="4704207" y="3564255"/>
            <a:chExt cx="1887169" cy="906018"/>
          </a:xfrm>
        </p:grpSpPr>
        <p:sp>
          <p:nvSpPr>
            <p:cNvPr id="24" name="TextBox 24"/>
            <p:cNvSpPr txBox="1"/>
            <p:nvPr/>
          </p:nvSpPr>
          <p:spPr>
            <a:xfrm>
              <a:off x="4704207" y="3564255"/>
              <a:ext cx="643280" cy="410718"/>
            </a:xfrm>
            <a:prstGeom prst="rect">
              <a:avLst/>
            </a:prstGeom>
            <a:noFill/>
            <a:ln>
              <a:noFill/>
            </a:ln>
          </p:spPr>
          <p:txBody>
            <a:bodyPr wrap="square" lIns="0" tIns="0" rIns="0" bIns="0" anchor="t" anchorCtr="0">
              <a:spAutoFit/>
            </a:bodyPr>
            <a:lstStyle/>
            <a:p>
              <a:pPr algn="l"/>
              <a:r>
                <a:rPr lang="en-US" sz="2100" dirty="0">
                  <a:solidFill>
                    <a:srgbClr val="000000"/>
                  </a:solidFill>
                  <a:latin typeface="Consolas"/>
                  <a:ea typeface="Microsoft YaHei"/>
                  <a:cs typeface="Consolas"/>
                </a:rPr>
                <a:t>x++;</a:t>
              </a:r>
            </a:p>
          </p:txBody>
        </p:sp>
        <p:sp>
          <p:nvSpPr>
            <p:cNvPr id="25" name="TextBox 25"/>
            <p:cNvSpPr txBox="1"/>
            <p:nvPr/>
          </p:nvSpPr>
          <p:spPr>
            <a:xfrm>
              <a:off x="4704207" y="4059555"/>
              <a:ext cx="1887169" cy="410718"/>
            </a:xfrm>
            <a:prstGeom prst="rect">
              <a:avLst/>
            </a:prstGeom>
            <a:noFill/>
            <a:ln>
              <a:noFill/>
            </a:ln>
          </p:spPr>
          <p:txBody>
            <a:bodyPr wrap="square" lIns="0" tIns="0" rIns="0" bIns="0" anchor="t" anchorCtr="0">
              <a:spAutoFit/>
            </a:bodyPr>
            <a:lstStyle/>
            <a:p>
              <a:pPr algn="l"/>
              <a:r>
                <a:rPr lang="en-US" sz="2100" dirty="0">
                  <a:solidFill>
                    <a:srgbClr val="000000"/>
                  </a:solidFill>
                  <a:latin typeface="Consolas"/>
                  <a:ea typeface="Microsoft YaHei"/>
                  <a:cs typeface="Consolas"/>
                </a:rPr>
                <a:t>g[x][y] = k;</a:t>
              </a:r>
            </a:p>
          </p:txBody>
        </p:sp>
      </p:grpSp>
      <p:grpSp>
        <p:nvGrpSpPr>
          <p:cNvPr id="45" name="Group 45"/>
          <p:cNvGrpSpPr/>
          <p:nvPr/>
        </p:nvGrpSpPr>
        <p:grpSpPr>
          <a:xfrm>
            <a:off x="8049006" y="2844165"/>
            <a:ext cx="2676144" cy="2194560"/>
            <a:chOff x="8049006" y="2844165"/>
            <a:chExt cx="2676144" cy="2194560"/>
          </a:xfrm>
        </p:grpSpPr>
        <p:sp>
          <p:nvSpPr>
            <p:cNvPr id="27" name="Rectangle 27"/>
            <p:cNvSpPr/>
            <p:nvPr/>
          </p:nvSpPr>
          <p:spPr>
            <a:xfrm>
              <a:off x="8096250" y="3267075"/>
              <a:ext cx="876300" cy="590550"/>
            </a:xfrm>
            <a:prstGeom prst="rect">
              <a:avLst/>
            </a:prstGeom>
            <a:solidFill>
              <a:srgbClr val="FFFFFF"/>
            </a:solidFill>
            <a:ln w="11430">
              <a:solidFill>
                <a:srgbClr val="244D87"/>
              </a:solidFill>
            </a:ln>
          </p:spPr>
        </p:sp>
        <p:grpSp>
          <p:nvGrpSpPr>
            <p:cNvPr id="30" name="Group 30"/>
            <p:cNvGrpSpPr/>
            <p:nvPr/>
          </p:nvGrpSpPr>
          <p:grpSpPr>
            <a:xfrm>
              <a:off x="8972550" y="3267075"/>
              <a:ext cx="876300" cy="590550"/>
              <a:chOff x="8972550" y="3267075"/>
              <a:chExt cx="876300" cy="590550"/>
            </a:xfrm>
          </p:grpSpPr>
          <p:sp>
            <p:nvSpPr>
              <p:cNvPr id="28" name="Rectangle 28"/>
              <p:cNvSpPr/>
              <p:nvPr/>
            </p:nvSpPr>
            <p:spPr>
              <a:xfrm>
                <a:off x="8972550" y="3267075"/>
                <a:ext cx="876300" cy="590550"/>
              </a:xfrm>
              <a:prstGeom prst="rect">
                <a:avLst/>
              </a:prstGeom>
              <a:solidFill>
                <a:srgbClr val="FFFFFF"/>
              </a:solidFill>
              <a:ln w="11430">
                <a:solidFill>
                  <a:srgbClr val="244D87"/>
                </a:solidFill>
              </a:ln>
            </p:spPr>
          </p:sp>
          <p:sp>
            <p:nvSpPr>
              <p:cNvPr id="29" name="TextBox 29"/>
              <p:cNvSpPr/>
              <p:nvPr/>
            </p:nvSpPr>
            <p:spPr>
              <a:xfrm>
                <a:off x="9331547" y="3440906"/>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1</a:t>
                </a:r>
              </a:p>
            </p:txBody>
          </p:sp>
        </p:grpSp>
        <p:sp>
          <p:nvSpPr>
            <p:cNvPr id="31" name="Rectangle 31"/>
            <p:cNvSpPr/>
            <p:nvPr/>
          </p:nvSpPr>
          <p:spPr>
            <a:xfrm>
              <a:off x="9848850" y="3267075"/>
              <a:ext cx="876300" cy="590550"/>
            </a:xfrm>
            <a:prstGeom prst="rect">
              <a:avLst/>
            </a:prstGeom>
            <a:solidFill>
              <a:srgbClr val="FFFFFF"/>
            </a:solidFill>
            <a:ln w="11430">
              <a:solidFill>
                <a:srgbClr val="244D87"/>
              </a:solidFill>
            </a:ln>
          </p:spPr>
        </p:sp>
        <p:grpSp>
          <p:nvGrpSpPr>
            <p:cNvPr id="34" name="Group 34"/>
            <p:cNvGrpSpPr/>
            <p:nvPr/>
          </p:nvGrpSpPr>
          <p:grpSpPr>
            <a:xfrm>
              <a:off x="8096250" y="3857625"/>
              <a:ext cx="876300" cy="590550"/>
              <a:chOff x="8096250" y="3857625"/>
              <a:chExt cx="876300" cy="590550"/>
            </a:xfrm>
          </p:grpSpPr>
          <p:sp>
            <p:nvSpPr>
              <p:cNvPr id="32" name="Rectangle 32"/>
              <p:cNvSpPr/>
              <p:nvPr/>
            </p:nvSpPr>
            <p:spPr>
              <a:xfrm>
                <a:off x="8096250" y="3857625"/>
                <a:ext cx="876300" cy="590550"/>
              </a:xfrm>
              <a:prstGeom prst="rect">
                <a:avLst/>
              </a:prstGeom>
              <a:solidFill>
                <a:srgbClr val="FFFFFF"/>
              </a:solidFill>
              <a:ln w="11430">
                <a:solidFill>
                  <a:srgbClr val="244D87"/>
                </a:solidFill>
              </a:ln>
            </p:spPr>
          </p:sp>
          <p:sp>
            <p:nvSpPr>
              <p:cNvPr id="33" name="TextBox 33"/>
              <p:cNvSpPr/>
              <p:nvPr/>
            </p:nvSpPr>
            <p:spPr>
              <a:xfrm>
                <a:off x="8455247" y="4031456"/>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3</a:t>
                </a:r>
              </a:p>
            </p:txBody>
          </p:sp>
        </p:grpSp>
        <p:sp>
          <p:nvSpPr>
            <p:cNvPr id="35" name="Rectangle 35"/>
            <p:cNvSpPr/>
            <p:nvPr/>
          </p:nvSpPr>
          <p:spPr>
            <a:xfrm>
              <a:off x="8972550" y="3857625"/>
              <a:ext cx="876300" cy="590550"/>
            </a:xfrm>
            <a:prstGeom prst="rect">
              <a:avLst/>
            </a:prstGeom>
            <a:solidFill>
              <a:srgbClr val="FFFFFF"/>
            </a:solidFill>
            <a:ln w="11430">
              <a:solidFill>
                <a:srgbClr val="244D87"/>
              </a:solidFill>
            </a:ln>
          </p:spPr>
        </p:sp>
        <p:sp>
          <p:nvSpPr>
            <p:cNvPr id="36" name="Rectangle 36"/>
            <p:cNvSpPr/>
            <p:nvPr/>
          </p:nvSpPr>
          <p:spPr>
            <a:xfrm>
              <a:off x="9848850" y="3857625"/>
              <a:ext cx="876300" cy="590550"/>
            </a:xfrm>
            <a:prstGeom prst="rect">
              <a:avLst/>
            </a:prstGeom>
            <a:solidFill>
              <a:srgbClr val="FFFFFF"/>
            </a:solidFill>
            <a:ln w="11430">
              <a:solidFill>
                <a:srgbClr val="244D87"/>
              </a:solidFill>
            </a:ln>
          </p:spPr>
        </p:sp>
        <p:grpSp>
          <p:nvGrpSpPr>
            <p:cNvPr id="39" name="Group 39"/>
            <p:cNvGrpSpPr/>
            <p:nvPr/>
          </p:nvGrpSpPr>
          <p:grpSpPr>
            <a:xfrm>
              <a:off x="8096250" y="4448175"/>
              <a:ext cx="876300" cy="590550"/>
              <a:chOff x="8096250" y="4448175"/>
              <a:chExt cx="876300" cy="590550"/>
            </a:xfrm>
          </p:grpSpPr>
          <p:sp>
            <p:nvSpPr>
              <p:cNvPr id="37" name="Rectangle 37"/>
              <p:cNvSpPr/>
              <p:nvPr/>
            </p:nvSpPr>
            <p:spPr>
              <a:xfrm>
                <a:off x="8096250" y="4448175"/>
                <a:ext cx="876300" cy="590550"/>
              </a:xfrm>
              <a:prstGeom prst="rect">
                <a:avLst/>
              </a:prstGeom>
              <a:solidFill>
                <a:srgbClr val="FFF2CC"/>
              </a:solidFill>
              <a:ln w="11430">
                <a:solidFill>
                  <a:srgbClr val="244D87"/>
                </a:solidFill>
              </a:ln>
            </p:spPr>
          </p:sp>
          <p:sp>
            <p:nvSpPr>
              <p:cNvPr id="38" name="TextBox 38"/>
              <p:cNvSpPr/>
              <p:nvPr/>
            </p:nvSpPr>
            <p:spPr>
              <a:xfrm>
                <a:off x="8455247" y="4622006"/>
                <a:ext cx="158210" cy="366712"/>
              </a:xfrm>
              <a:prstGeom prst="rect">
                <a:avLst/>
              </a:prstGeom>
              <a:noFill/>
              <a:ln>
                <a:noFill/>
              </a:ln>
            </p:spPr>
            <p:txBody>
              <a:bodyPr wrap="none" lIns="95" tIns="5" rIns="0" bIns="0" anchor="t" anchorCtr="0">
                <a:noAutofit/>
              </a:bodyPr>
              <a:lstStyle/>
              <a:p>
                <a:pPr algn="ctr"/>
                <a:r>
                  <a:rPr lang="en-US" sz="1880" b="1" dirty="0">
                    <a:solidFill>
                      <a:srgbClr val="C00000"/>
                    </a:solidFill>
                    <a:latin typeface="Consolas"/>
                    <a:ea typeface="Consolas"/>
                    <a:cs typeface="Consolas"/>
                  </a:rPr>
                  <a:t>4</a:t>
                </a:r>
              </a:p>
            </p:txBody>
          </p:sp>
        </p:grpSp>
        <p:sp>
          <p:nvSpPr>
            <p:cNvPr id="40" name="Rectangle 40"/>
            <p:cNvSpPr/>
            <p:nvPr/>
          </p:nvSpPr>
          <p:spPr>
            <a:xfrm>
              <a:off x="8972550" y="4448175"/>
              <a:ext cx="876300" cy="590550"/>
            </a:xfrm>
            <a:prstGeom prst="rect">
              <a:avLst/>
            </a:prstGeom>
            <a:solidFill>
              <a:srgbClr val="FFFFFF"/>
            </a:solidFill>
            <a:ln w="11430">
              <a:solidFill>
                <a:srgbClr val="244D87"/>
              </a:solidFill>
            </a:ln>
          </p:spPr>
        </p:sp>
        <p:grpSp>
          <p:nvGrpSpPr>
            <p:cNvPr id="43" name="Group 43"/>
            <p:cNvGrpSpPr/>
            <p:nvPr/>
          </p:nvGrpSpPr>
          <p:grpSpPr>
            <a:xfrm>
              <a:off x="9848850" y="4448175"/>
              <a:ext cx="876300" cy="590550"/>
              <a:chOff x="9848850" y="4448175"/>
              <a:chExt cx="876300" cy="590550"/>
            </a:xfrm>
          </p:grpSpPr>
          <p:sp>
            <p:nvSpPr>
              <p:cNvPr id="41" name="Rectangle 41"/>
              <p:cNvSpPr/>
              <p:nvPr/>
            </p:nvSpPr>
            <p:spPr>
              <a:xfrm>
                <a:off x="9848850" y="4448175"/>
                <a:ext cx="876300" cy="590550"/>
              </a:xfrm>
              <a:prstGeom prst="rect">
                <a:avLst/>
              </a:prstGeom>
              <a:solidFill>
                <a:srgbClr val="FFFFFF"/>
              </a:solidFill>
              <a:ln w="11430">
                <a:solidFill>
                  <a:srgbClr val="244D87"/>
                </a:solidFill>
              </a:ln>
            </p:spPr>
          </p:sp>
          <p:sp>
            <p:nvSpPr>
              <p:cNvPr id="42" name="TextBox 42"/>
              <p:cNvSpPr/>
              <p:nvPr/>
            </p:nvSpPr>
            <p:spPr>
              <a:xfrm>
                <a:off x="10207847" y="4622006"/>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2</a:t>
                </a:r>
              </a:p>
            </p:txBody>
          </p:sp>
        </p:grpSp>
        <p:sp>
          <p:nvSpPr>
            <p:cNvPr id="44" name="TextBox 44"/>
            <p:cNvSpPr/>
            <p:nvPr/>
          </p:nvSpPr>
          <p:spPr>
            <a:xfrm>
              <a:off x="8049006" y="2844165"/>
              <a:ext cx="2029492"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执行后：x=3，y=1</a:t>
              </a:r>
            </a:p>
          </p:txBody>
        </p:sp>
      </p:grpSp>
      <p:grpSp>
        <p:nvGrpSpPr>
          <p:cNvPr id="47" name="Group 47"/>
          <p:cNvGrpSpPr/>
          <p:nvPr/>
        </p:nvGrpSpPr>
        <p:grpSpPr>
          <a:xfrm>
            <a:off x="990219" y="5409248"/>
            <a:ext cx="8086844" cy="752856"/>
            <a:chOff x="990219" y="5409248"/>
            <a:chExt cx="8086844" cy="752856"/>
          </a:xfrm>
        </p:grpSpPr>
        <p:sp>
          <p:nvSpPr>
            <p:cNvPr id="46" name="TextBox 46"/>
            <p:cNvSpPr/>
            <p:nvPr/>
          </p:nvSpPr>
          <p:spPr>
            <a:xfrm>
              <a:off x="990219" y="5409248"/>
              <a:ext cx="8086844"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x++后，坐标变成(3,1)；写入语句再把4放进这一格，原来的3仍在。</a:t>
              </a:r>
              <a:br/>
              <a:r>
                <a:rPr lang="zh-CN" sz="1950" dirty="0">
                  <a:solidFill>
                    <a:srgbClr val="243447"/>
                  </a:solidFill>
                  <a:latin typeface="Consolas"/>
                  <a:ea typeface="Microsoft YaHei"/>
                  <a:cs typeface="Consolas"/>
                </a:rPr>
                <a:t>本轮结束时，x、y已经指向4。下一轮k变成5，再从这里判断。</a:t>
              </a:r>
            </a:p>
          </p:txBody>
        </p:sp>
      </p:grpSp>
      <p:sp>
        <p:nvSpPr>
          <p:cNvPr id="75" name="Line 7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6" name="Line 76"/>
          <p:cNvSpPr/>
          <p:nvPr/>
        </p:nvSpPr>
        <p:spPr>
          <a:xfrm>
            <a:off x="4580382" y="3573780"/>
            <a:ext cx="9525" cy="796290"/>
          </a:xfrm>
          <a:custGeom>
            <a:avLst/>
            <a:gdLst/>
            <a:ahLst/>
            <a:cxnLst/>
            <a:rect l="l" t="t" r="r" b="b"/>
            <a:pathLst>
              <a:path w="9525" h="796290">
                <a:moveTo>
                  <a:pt x="0" y="0"/>
                </a:moveTo>
                <a:lnTo>
                  <a:pt x="0" y="796290"/>
                </a:lnTo>
              </a:path>
            </a:pathLst>
          </a:custGeom>
          <a:noFill/>
          <a:ln w="19050">
            <a:solidFill>
              <a:srgbClr val="244D87"/>
            </a:solidFill>
          </a:ln>
        </p:spPr>
      </p:sp>
      <p:sp>
        <p:nvSpPr>
          <p:cNvPr id="77" name="Line 77"/>
          <p:cNvSpPr/>
          <p:nvPr/>
        </p:nvSpPr>
        <p:spPr>
          <a:xfrm>
            <a:off x="838200" y="522274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35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35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3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3255264"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幻方：完整程序（上）</a:t>
            </a:r>
          </a:p>
        </p:txBody>
      </p:sp>
      <p:grpSp>
        <p:nvGrpSpPr>
          <p:cNvPr id="16" name="Group 16"/>
          <p:cNvGrpSpPr/>
          <p:nvPr/>
        </p:nvGrpSpPr>
        <p:grpSpPr>
          <a:xfrm>
            <a:off x="829056" y="2158365"/>
            <a:ext cx="4283050" cy="2638044"/>
            <a:chOff x="829056" y="2158365"/>
            <a:chExt cx="4283050" cy="2638044"/>
          </a:xfrm>
        </p:grpSpPr>
        <p:sp>
          <p:nvSpPr>
            <p:cNvPr id="7" name="TextBox 7"/>
            <p:cNvSpPr txBox="1"/>
            <p:nvPr/>
          </p:nvSpPr>
          <p:spPr>
            <a:xfrm>
              <a:off x="829056" y="2158365"/>
              <a:ext cx="2550490"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#include</a:t>
              </a:r>
              <a:r>
                <a:rPr lang="zh-CN" sz="1800" dirty="0">
                  <a:solidFill>
                    <a:schemeClr val="dk1"/>
                  </a:solidFill>
                  <a:latin typeface="Consolas"/>
                  <a:ea typeface="Microsoft YaHei"/>
                  <a:cs typeface="+mn-cs"/>
                </a:rPr>
                <a:t xml:space="preserve"> &lt;iostream&gt;</a:t>
              </a:r>
            </a:p>
          </p:txBody>
        </p:sp>
        <p:sp>
          <p:nvSpPr>
            <p:cNvPr id="8" name="TextBox 8"/>
            <p:cNvSpPr txBox="1"/>
            <p:nvPr/>
          </p:nvSpPr>
          <p:spPr>
            <a:xfrm>
              <a:off x="829056" y="2444115"/>
              <a:ext cx="268376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using namespace</a:t>
              </a:r>
              <a:r>
                <a:rPr lang="zh-CN" sz="1800" dirty="0">
                  <a:solidFill>
                    <a:schemeClr val="dk1"/>
                  </a:solidFill>
                  <a:latin typeface="Consolas"/>
                  <a:ea typeface="Microsoft YaHei"/>
                  <a:cs typeface="+mn-cs"/>
                </a:rPr>
                <a:t xml:space="preserve"> std;</a:t>
              </a:r>
            </a:p>
          </p:txBody>
        </p:sp>
        <p:sp>
          <p:nvSpPr>
            <p:cNvPr id="9" name="TextBox 9"/>
            <p:cNvSpPr txBox="1"/>
            <p:nvPr/>
          </p:nvSpPr>
          <p:spPr>
            <a:xfrm>
              <a:off x="829056" y="2729865"/>
              <a:ext cx="161757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main() {</a:t>
              </a:r>
            </a:p>
          </p:txBody>
        </p:sp>
        <p:sp>
          <p:nvSpPr>
            <p:cNvPr id="10" name="TextBox 10"/>
            <p:cNvSpPr txBox="1"/>
            <p:nvPr/>
          </p:nvSpPr>
          <p:spPr>
            <a:xfrm>
              <a:off x="829056" y="3015615"/>
              <a:ext cx="135102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n;</a:t>
              </a:r>
            </a:p>
          </p:txBody>
        </p:sp>
        <p:sp>
          <p:nvSpPr>
            <p:cNvPr id="11" name="TextBox 11"/>
            <p:cNvSpPr txBox="1"/>
            <p:nvPr/>
          </p:nvSpPr>
          <p:spPr>
            <a:xfrm>
              <a:off x="829056" y="3301365"/>
              <a:ext cx="175084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cin &gt;&gt; n;</a:t>
              </a:r>
            </a:p>
          </p:txBody>
        </p:sp>
        <p:sp>
          <p:nvSpPr>
            <p:cNvPr id="12" name="TextBox 12"/>
            <p:cNvSpPr txBox="1"/>
            <p:nvPr/>
          </p:nvSpPr>
          <p:spPr>
            <a:xfrm>
              <a:off x="829056" y="3587115"/>
              <a:ext cx="321685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g[40][40] = {0};</a:t>
              </a:r>
            </a:p>
          </p:txBody>
        </p:sp>
        <p:sp>
          <p:nvSpPr>
            <p:cNvPr id="13" name="TextBox 13"/>
            <p:cNvSpPr txBox="1"/>
            <p:nvPr/>
          </p:nvSpPr>
          <p:spPr>
            <a:xfrm>
              <a:off x="829056" y="3872865"/>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x = 1, y = n / 2 + 1;</a:t>
              </a:r>
            </a:p>
          </p:txBody>
        </p:sp>
        <p:sp>
          <p:nvSpPr>
            <p:cNvPr id="14" name="TextBox 14"/>
            <p:cNvSpPr txBox="1"/>
            <p:nvPr/>
          </p:nvSpPr>
          <p:spPr>
            <a:xfrm>
              <a:off x="829056" y="4158615"/>
              <a:ext cx="215066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g[x][y] = 1;</a:t>
              </a:r>
            </a:p>
          </p:txBody>
        </p:sp>
        <p:sp>
          <p:nvSpPr>
            <p:cNvPr id="15" name="TextBox 15"/>
            <p:cNvSpPr txBox="1"/>
            <p:nvPr/>
          </p:nvSpPr>
          <p:spPr>
            <a:xfrm>
              <a:off x="829056" y="4444365"/>
              <a:ext cx="4283050"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k=2; k&lt;=n*n; k++) {</a:t>
              </a:r>
            </a:p>
          </p:txBody>
        </p:sp>
      </p:grpSp>
      <p:grpSp>
        <p:nvGrpSpPr>
          <p:cNvPr id="25" name="Group 25"/>
          <p:cNvGrpSpPr/>
          <p:nvPr/>
        </p:nvGrpSpPr>
        <p:grpSpPr>
          <a:xfrm>
            <a:off x="6410706" y="2158365"/>
            <a:ext cx="4549597" cy="2352294"/>
            <a:chOff x="6410706" y="2158365"/>
            <a:chExt cx="4549597" cy="2352294"/>
          </a:xfrm>
        </p:grpSpPr>
        <p:sp>
          <p:nvSpPr>
            <p:cNvPr id="17" name="TextBox 17"/>
            <p:cNvSpPr txBox="1"/>
            <p:nvPr/>
          </p:nvSpPr>
          <p:spPr>
            <a:xfrm>
              <a:off x="6410706" y="2158365"/>
              <a:ext cx="414977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xml:space="preserve"> (x == 1 &amp;&amp; y != n) {</a:t>
              </a:r>
            </a:p>
          </p:txBody>
        </p:sp>
        <p:sp>
          <p:nvSpPr>
            <p:cNvPr id="18" name="TextBox 18"/>
            <p:cNvSpPr txBox="1"/>
            <p:nvPr/>
          </p:nvSpPr>
          <p:spPr>
            <a:xfrm>
              <a:off x="6410706" y="2444115"/>
              <a:ext cx="241721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x = n;</a:t>
              </a:r>
            </a:p>
          </p:txBody>
        </p:sp>
        <p:sp>
          <p:nvSpPr>
            <p:cNvPr id="19" name="TextBox 19"/>
            <p:cNvSpPr txBox="1"/>
            <p:nvPr/>
          </p:nvSpPr>
          <p:spPr>
            <a:xfrm>
              <a:off x="6410706" y="2729865"/>
              <a:ext cx="215066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y++;</a:t>
              </a:r>
            </a:p>
          </p:txBody>
        </p:sp>
        <p:sp>
          <p:nvSpPr>
            <p:cNvPr id="20" name="TextBox 20"/>
            <p:cNvSpPr txBox="1"/>
            <p:nvPr/>
          </p:nvSpPr>
          <p:spPr>
            <a:xfrm>
              <a:off x="6410706" y="3015615"/>
              <a:ext cx="454959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 </a:t>
              </a:r>
              <a:r>
                <a:rPr lang="zh-CN" sz="1800" dirty="0">
                  <a:solidFill>
                    <a:srgbClr val="0000FF"/>
                  </a:solidFill>
                  <a:latin typeface="Consolas"/>
                  <a:ea typeface="Microsoft YaHei"/>
                  <a:cs typeface="+mn-cs"/>
                </a:rPr>
                <a:t>else if</a:t>
              </a:r>
              <a:r>
                <a:rPr lang="zh-CN" sz="1800" dirty="0">
                  <a:solidFill>
                    <a:schemeClr val="dk1"/>
                  </a:solidFill>
                  <a:latin typeface="Consolas"/>
                  <a:ea typeface="Microsoft YaHei"/>
                  <a:cs typeface="+mn-cs"/>
                </a:rPr>
                <a:t xml:space="preserve"> (y==n &amp;&amp; x!=1) {</a:t>
              </a:r>
            </a:p>
          </p:txBody>
        </p:sp>
        <p:sp>
          <p:nvSpPr>
            <p:cNvPr id="21" name="TextBox 21"/>
            <p:cNvSpPr txBox="1"/>
            <p:nvPr/>
          </p:nvSpPr>
          <p:spPr>
            <a:xfrm>
              <a:off x="6410706" y="3301365"/>
              <a:ext cx="215066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x--;</a:t>
              </a:r>
            </a:p>
          </p:txBody>
        </p:sp>
        <p:sp>
          <p:nvSpPr>
            <p:cNvPr id="22" name="TextBox 22"/>
            <p:cNvSpPr txBox="1"/>
            <p:nvPr/>
          </p:nvSpPr>
          <p:spPr>
            <a:xfrm>
              <a:off x="6410706" y="3587115"/>
              <a:ext cx="241721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y = 1;</a:t>
              </a:r>
            </a:p>
          </p:txBody>
        </p:sp>
        <p:sp>
          <p:nvSpPr>
            <p:cNvPr id="23" name="TextBox 23"/>
            <p:cNvSpPr txBox="1"/>
            <p:nvPr/>
          </p:nvSpPr>
          <p:spPr>
            <a:xfrm>
              <a:off x="6410706" y="3872865"/>
              <a:ext cx="454959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 </a:t>
              </a:r>
              <a:r>
                <a:rPr lang="zh-CN" sz="1800" dirty="0">
                  <a:solidFill>
                    <a:srgbClr val="0000FF"/>
                  </a:solidFill>
                  <a:latin typeface="Consolas"/>
                  <a:ea typeface="Microsoft YaHei"/>
                  <a:cs typeface="+mn-cs"/>
                </a:rPr>
                <a:t>else if</a:t>
              </a:r>
              <a:r>
                <a:rPr lang="zh-CN" sz="1800" dirty="0">
                  <a:solidFill>
                    <a:schemeClr val="dk1"/>
                  </a:solidFill>
                  <a:latin typeface="Consolas"/>
                  <a:ea typeface="Microsoft YaHei"/>
                  <a:cs typeface="+mn-cs"/>
                </a:rPr>
                <a:t xml:space="preserve"> (x==1 &amp;&amp; y==n) {</a:t>
              </a:r>
            </a:p>
          </p:txBody>
        </p:sp>
        <p:sp>
          <p:nvSpPr>
            <p:cNvPr id="24" name="TextBox 24"/>
            <p:cNvSpPr txBox="1"/>
            <p:nvPr/>
          </p:nvSpPr>
          <p:spPr>
            <a:xfrm>
              <a:off x="6410706" y="4158615"/>
              <a:ext cx="215066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x++;</a:t>
              </a:r>
            </a:p>
          </p:txBody>
        </p:sp>
      </p:grpSp>
      <p:grpSp>
        <p:nvGrpSpPr>
          <p:cNvPr id="28" name="Group 28"/>
          <p:cNvGrpSpPr/>
          <p:nvPr/>
        </p:nvGrpSpPr>
        <p:grpSpPr>
          <a:xfrm>
            <a:off x="828294" y="5618798"/>
            <a:ext cx="6641306" cy="692086"/>
            <a:chOff x="828294" y="5618798"/>
            <a:chExt cx="6641306" cy="692086"/>
          </a:xfrm>
        </p:grpSpPr>
        <p:sp>
          <p:nvSpPr>
            <p:cNvPr id="26" name="TextBox 26"/>
            <p:cNvSpPr/>
            <p:nvPr/>
          </p:nvSpPr>
          <p:spPr>
            <a:xfrm>
              <a:off x="828294" y="5618798"/>
              <a:ext cx="664130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左列接右列。前三种边界情况互斥，剩下的情况接下页。</a:t>
              </a:r>
            </a:p>
          </p:txBody>
        </p:sp>
        <p:sp>
          <p:nvSpPr>
            <p:cNvPr id="27" name="TextBox 27"/>
            <p:cNvSpPr/>
            <p:nvPr/>
          </p:nvSpPr>
          <p:spPr>
            <a:xfrm>
              <a:off x="829056" y="5958840"/>
              <a:ext cx="4338590"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两页合起来是完整程序：05_magic.cpp</a:t>
              </a:r>
            </a:p>
          </p:txBody>
        </p:sp>
      </p:grpSp>
      <p:sp>
        <p:nvSpPr>
          <p:cNvPr id="29" name="Line 1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0" name="Line 11"/>
          <p:cNvSpPr/>
          <p:nvPr/>
        </p:nvSpPr>
        <p:spPr>
          <a:xfrm>
            <a:off x="705231" y="2167890"/>
            <a:ext cx="9525" cy="2541270"/>
          </a:xfrm>
          <a:custGeom>
            <a:avLst/>
            <a:gdLst/>
            <a:ahLst/>
            <a:cxnLst/>
            <a:rect l="l" t="t" r="r" b="b"/>
            <a:pathLst>
              <a:path w="9525" h="2541270">
                <a:moveTo>
                  <a:pt x="0" y="0"/>
                </a:moveTo>
                <a:lnTo>
                  <a:pt x="0" y="2541270"/>
                </a:lnTo>
              </a:path>
            </a:pathLst>
          </a:custGeom>
          <a:noFill/>
          <a:ln w="19050">
            <a:solidFill>
              <a:srgbClr val="244D87"/>
            </a:solidFill>
          </a:ln>
        </p:spPr>
      </p:sp>
      <p:sp>
        <p:nvSpPr>
          <p:cNvPr id="31" name="Line 12"/>
          <p:cNvSpPr/>
          <p:nvPr/>
        </p:nvSpPr>
        <p:spPr>
          <a:xfrm>
            <a:off x="6286881" y="2167890"/>
            <a:ext cx="9525" cy="2255520"/>
          </a:xfrm>
          <a:custGeom>
            <a:avLst/>
            <a:gdLst/>
            <a:ahLst/>
            <a:cxnLst/>
            <a:rect l="l" t="t" r="r" b="b"/>
            <a:pathLst>
              <a:path w="9525" h="2255520">
                <a:moveTo>
                  <a:pt x="0" y="0"/>
                </a:moveTo>
                <a:lnTo>
                  <a:pt x="0" y="2255520"/>
                </a:lnTo>
              </a:path>
            </a:pathLst>
          </a:custGeom>
          <a:noFill/>
          <a:ln w="19050">
            <a:solidFill>
              <a:srgbClr val="244D87"/>
            </a:solidFill>
          </a:ln>
        </p:spPr>
      </p:sp>
      <p:sp>
        <p:nvSpPr>
          <p:cNvPr id="32" name="Line 13"/>
          <p:cNvSpPr/>
          <p:nvPr/>
        </p:nvSpPr>
        <p:spPr>
          <a:xfrm>
            <a:off x="838200" y="516750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5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35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3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3255264"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幻方：完整程序（下）</a:t>
            </a:r>
          </a:p>
        </p:txBody>
      </p:sp>
      <p:grpSp>
        <p:nvGrpSpPr>
          <p:cNvPr id="8" name="Group 8"/>
          <p:cNvGrpSpPr/>
          <p:nvPr/>
        </p:nvGrpSpPr>
        <p:grpSpPr>
          <a:xfrm>
            <a:off x="829056" y="2158365"/>
            <a:ext cx="4418838" cy="2923794"/>
            <a:chOff x="829056" y="2158365"/>
            <a:chExt cx="4418838" cy="2923794"/>
          </a:xfrm>
        </p:grpSpPr>
        <p:sp>
          <p:nvSpPr>
            <p:cNvPr id="7" name="TextBox 7"/>
            <p:cNvSpPr txBox="1"/>
            <p:nvPr/>
          </p:nvSpPr>
          <p:spPr>
            <a:xfrm>
              <a:off x="829056" y="2158365"/>
              <a:ext cx="4418838" cy="2923794"/>
            </a:xfrm>
            <a:prstGeom prst="rect">
              <a:avLst/>
            </a:prstGeom>
            <a:noFill/>
            <a:ln>
              <a:noFill/>
            </a:ln>
          </p:spPr>
          <p:txBody>
            <a:bodyPr wrap="square" lIns="0" tIns="0" rIns="0" bIns="0" anchor="t" anchorCtr="0">
              <a:spAutoFit/>
            </a:bodyPr>
            <a:lstStyle/>
            <a:p>
              <a:pPr algn="l">
                <a:lnSpc>
                  <a:spcPts val="2250"/>
                </a:lnSpc>
              </a:pPr>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else</a:t>
              </a:r>
              <a:r>
                <a:rPr lang="zh-CN" sz="1800" dirty="0">
                  <a:solidFill>
                    <a:schemeClr val="dk1"/>
                  </a:solidFill>
                  <a:latin typeface="Consolas"/>
                  <a:ea typeface="Microsoft YaHei"/>
                  <a:cs typeface="+mn-cs"/>
                </a:rPr>
                <a:t xml:space="preserve"> {</a:t>
              </a:r>
              <a:br/>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xml:space="preserve"> (g[x-1][y+1] == 0) {</a:t>
              </a:r>
              <a:br/>
              <a:r>
                <a:rPr lang="zh-CN" sz="1800" dirty="0">
                  <a:solidFill>
                    <a:schemeClr val="dk1"/>
                  </a:solidFill>
                  <a:latin typeface="Consolas"/>
                  <a:ea typeface="Microsoft YaHei"/>
                  <a:cs typeface="+mn-cs"/>
                </a:rPr>
                <a:t xml:space="preserve">                x--;</a:t>
              </a:r>
              <a:br/>
              <a:r>
                <a:rPr lang="zh-CN" sz="1800" dirty="0">
                  <a:solidFill>
                    <a:schemeClr val="dk1"/>
                  </a:solidFill>
                  <a:latin typeface="Consolas"/>
                  <a:ea typeface="Microsoft YaHei"/>
                  <a:cs typeface="+mn-cs"/>
                </a:rPr>
                <a:t xml:space="preserve">                y++;</a:t>
              </a:r>
              <a:br/>
              <a:r>
                <a:rPr lang="zh-CN" sz="1800" dirty="0">
                  <a:solidFill>
                    <a:schemeClr val="dk1"/>
                  </a:solidFill>
                  <a:latin typeface="Consolas"/>
                  <a:ea typeface="Microsoft YaHei"/>
                  <a:cs typeface="+mn-cs"/>
                </a:rPr>
                <a:t xml:space="preserve">            } </a:t>
              </a:r>
              <a:r>
                <a:rPr lang="zh-CN" sz="1800" dirty="0">
                  <a:solidFill>
                    <a:srgbClr val="0000FF"/>
                  </a:solidFill>
                  <a:latin typeface="Consolas"/>
                  <a:ea typeface="Microsoft YaHei"/>
                  <a:cs typeface="+mn-cs"/>
                </a:rPr>
                <a:t>else</a:t>
              </a:r>
              <a:r>
                <a:rPr lang="zh-CN" sz="1800" dirty="0">
                  <a:solidFill>
                    <a:schemeClr val="dk1"/>
                  </a:solidFill>
                  <a:latin typeface="Consolas"/>
                  <a:ea typeface="Microsoft YaHei"/>
                  <a:cs typeface="+mn-cs"/>
                </a:rPr>
                <a:t xml:space="preserve"> {</a:t>
              </a:r>
              <a:br/>
              <a:r>
                <a:rPr lang="zh-CN" sz="1800" dirty="0">
                  <a:solidFill>
                    <a:schemeClr val="dk1"/>
                  </a:solidFill>
                  <a:latin typeface="Consolas"/>
                  <a:ea typeface="Microsoft YaHei"/>
                  <a:cs typeface="+mn-cs"/>
                </a:rPr>
                <a:t xml:space="preserve">                x++;</a:t>
              </a:r>
              <a:br/>
              <a:r>
                <a:rPr lang="zh-CN" sz="1800" dirty="0">
                  <a:solidFill>
                    <a:schemeClr val="dk1"/>
                  </a:solidFill>
                  <a:latin typeface="Consolas"/>
                  <a:ea typeface="Microsoft YaHei"/>
                  <a:cs typeface="+mn-cs"/>
                </a:rPr>
                <a:t xml:space="preserve">            }</a:t>
              </a:r>
              <a:br/>
              <a:r>
                <a:rPr lang="zh-CN" sz="1800" dirty="0">
                  <a:solidFill>
                    <a:schemeClr val="dk1"/>
                  </a:solidFill>
                  <a:latin typeface="Consolas"/>
                  <a:ea typeface="Microsoft YaHei"/>
                  <a:cs typeface="+mn-cs"/>
                </a:rPr>
                <a:t xml:space="preserve">        }</a:t>
              </a:r>
              <a:br/>
              <a:r>
                <a:rPr lang="zh-CN" sz="1800" dirty="0">
                  <a:solidFill>
                    <a:schemeClr val="dk1"/>
                  </a:solidFill>
                  <a:latin typeface="Consolas"/>
                  <a:ea typeface="Microsoft YaHei"/>
                  <a:cs typeface="+mn-cs"/>
                </a:rPr>
                <a:t xml:space="preserve">        g[x][y] = k;</a:t>
              </a:r>
              <a:br/>
              <a:r>
                <a:rPr lang="zh-CN" sz="1800" dirty="0">
                  <a:solidFill>
                    <a:schemeClr val="dk1"/>
                  </a:solidFill>
                  <a:latin typeface="Consolas"/>
                  <a:ea typeface="Microsoft YaHei"/>
                  <a:cs typeface="+mn-cs"/>
                </a:rPr>
                <a:t xml:space="preserve">    }</a:t>
              </a:r>
            </a:p>
          </p:txBody>
        </p:sp>
      </p:grpSp>
      <p:grpSp>
        <p:nvGrpSpPr>
          <p:cNvPr id="18" name="Group 18"/>
          <p:cNvGrpSpPr/>
          <p:nvPr/>
        </p:nvGrpSpPr>
        <p:grpSpPr>
          <a:xfrm>
            <a:off x="6410706" y="2158365"/>
            <a:ext cx="4549597" cy="2638044"/>
            <a:chOff x="6410706" y="2158365"/>
            <a:chExt cx="4549597" cy="2638044"/>
          </a:xfrm>
        </p:grpSpPr>
        <p:sp>
          <p:nvSpPr>
            <p:cNvPr id="9" name="TextBox 9"/>
            <p:cNvSpPr txBox="1"/>
            <p:nvPr/>
          </p:nvSpPr>
          <p:spPr>
            <a:xfrm>
              <a:off x="6410706" y="2158365"/>
              <a:ext cx="401650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i=1; i&lt;=n; i++) {</a:t>
              </a:r>
            </a:p>
          </p:txBody>
        </p:sp>
        <p:sp>
          <p:nvSpPr>
            <p:cNvPr id="10" name="TextBox 10"/>
            <p:cNvSpPr txBox="1"/>
            <p:nvPr/>
          </p:nvSpPr>
          <p:spPr>
            <a:xfrm>
              <a:off x="6410706" y="2444115"/>
              <a:ext cx="454959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j=1; j&lt;=n; j++) {</a:t>
              </a:r>
            </a:p>
          </p:txBody>
        </p:sp>
        <p:sp>
          <p:nvSpPr>
            <p:cNvPr id="11" name="TextBox 11"/>
            <p:cNvSpPr txBox="1"/>
            <p:nvPr/>
          </p:nvSpPr>
          <p:spPr>
            <a:xfrm>
              <a:off x="6410706" y="2729865"/>
              <a:ext cx="441632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xml:space="preserve"> (j&gt;1) cout &lt;&lt; ' ';</a:t>
              </a:r>
            </a:p>
          </p:txBody>
        </p:sp>
        <p:sp>
          <p:nvSpPr>
            <p:cNvPr id="12" name="TextBox 12"/>
            <p:cNvSpPr txBox="1"/>
            <p:nvPr/>
          </p:nvSpPr>
          <p:spPr>
            <a:xfrm>
              <a:off x="6410706" y="3015615"/>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cout &lt;&lt; g[i][j];</a:t>
              </a:r>
            </a:p>
          </p:txBody>
        </p:sp>
        <p:sp>
          <p:nvSpPr>
            <p:cNvPr id="13" name="TextBox 13"/>
            <p:cNvSpPr txBox="1"/>
            <p:nvPr/>
          </p:nvSpPr>
          <p:spPr>
            <a:xfrm>
              <a:off x="6410706" y="3301365"/>
              <a:ext cx="121775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p>
          </p:txBody>
        </p:sp>
        <p:sp>
          <p:nvSpPr>
            <p:cNvPr id="14" name="TextBox 14"/>
            <p:cNvSpPr txBox="1"/>
            <p:nvPr/>
          </p:nvSpPr>
          <p:spPr>
            <a:xfrm>
              <a:off x="6410706" y="3587115"/>
              <a:ext cx="281703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cout &lt;&lt; endl;</a:t>
              </a:r>
            </a:p>
          </p:txBody>
        </p:sp>
        <p:sp>
          <p:nvSpPr>
            <p:cNvPr id="15" name="TextBox 15"/>
            <p:cNvSpPr txBox="1"/>
            <p:nvPr/>
          </p:nvSpPr>
          <p:spPr>
            <a:xfrm>
              <a:off x="6410706" y="3872865"/>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p>
          </p:txBody>
        </p:sp>
        <p:sp>
          <p:nvSpPr>
            <p:cNvPr id="16" name="TextBox 16"/>
            <p:cNvSpPr txBox="1"/>
            <p:nvPr/>
          </p:nvSpPr>
          <p:spPr>
            <a:xfrm>
              <a:off x="6410706" y="4158615"/>
              <a:ext cx="175084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xml:space="preserve"> 0;</a:t>
              </a:r>
            </a:p>
          </p:txBody>
        </p:sp>
        <p:sp>
          <p:nvSpPr>
            <p:cNvPr id="17" name="TextBox 17"/>
            <p:cNvSpPr txBox="1"/>
            <p:nvPr/>
          </p:nvSpPr>
          <p:spPr>
            <a:xfrm>
              <a:off x="6410706" y="4444365"/>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grpSp>
        <p:nvGrpSpPr>
          <p:cNvPr id="20" name="Group 20"/>
          <p:cNvGrpSpPr/>
          <p:nvPr/>
        </p:nvGrpSpPr>
        <p:grpSpPr>
          <a:xfrm>
            <a:off x="828294" y="5866448"/>
            <a:ext cx="6359807" cy="381381"/>
            <a:chOff x="828294" y="5866448"/>
            <a:chExt cx="6359807" cy="381381"/>
          </a:xfrm>
        </p:grpSpPr>
        <p:sp>
          <p:nvSpPr>
            <p:cNvPr id="19" name="TextBox 19"/>
            <p:cNvSpPr/>
            <p:nvPr/>
          </p:nvSpPr>
          <p:spPr>
            <a:xfrm>
              <a:off x="828294" y="5866448"/>
              <a:ext cx="635980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位置决定完，再统一执行g[x][y]=k。填一次就够了。</a:t>
              </a:r>
            </a:p>
          </p:txBody>
        </p:sp>
      </p:grpSp>
      <p:sp>
        <p:nvSpPr>
          <p:cNvPr id="21" name="Line 1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11"/>
          <p:cNvSpPr/>
          <p:nvPr/>
        </p:nvSpPr>
        <p:spPr>
          <a:xfrm>
            <a:off x="705231" y="2167890"/>
            <a:ext cx="9525" cy="2887694"/>
          </a:xfrm>
          <a:custGeom>
            <a:avLst/>
            <a:gdLst/>
            <a:ahLst/>
            <a:cxnLst/>
            <a:rect l="l" t="t" r="r" b="b"/>
            <a:pathLst>
              <a:path w="9525" h="2887694">
                <a:moveTo>
                  <a:pt x="0" y="0"/>
                </a:moveTo>
                <a:lnTo>
                  <a:pt x="0" y="2887694"/>
                </a:lnTo>
              </a:path>
            </a:pathLst>
          </a:custGeom>
          <a:noFill/>
          <a:ln w="19050">
            <a:solidFill>
              <a:srgbClr val="244D87"/>
            </a:solidFill>
          </a:ln>
        </p:spPr>
      </p:sp>
      <p:sp>
        <p:nvSpPr>
          <p:cNvPr id="23" name="Line 12"/>
          <p:cNvSpPr/>
          <p:nvPr/>
        </p:nvSpPr>
        <p:spPr>
          <a:xfrm>
            <a:off x="6286881" y="2167890"/>
            <a:ext cx="9525" cy="2541270"/>
          </a:xfrm>
          <a:custGeom>
            <a:avLst/>
            <a:gdLst/>
            <a:ahLst/>
            <a:cxnLst/>
            <a:rect l="l" t="t" r="r" b="b"/>
            <a:pathLst>
              <a:path w="9525" h="2541270">
                <a:moveTo>
                  <a:pt x="0" y="0"/>
                </a:moveTo>
                <a:lnTo>
                  <a:pt x="0" y="2541270"/>
                </a:lnTo>
              </a:path>
            </a:pathLst>
          </a:custGeom>
          <a:noFill/>
          <a:ln w="19050">
            <a:solidFill>
              <a:srgbClr val="244D87"/>
            </a:solidFill>
          </a:ln>
        </p:spPr>
      </p:sp>
      <p:sp>
        <p:nvSpPr>
          <p:cNvPr id="24" name="Line 13"/>
          <p:cNvSpPr/>
          <p:nvPr/>
        </p:nvSpPr>
        <p:spPr>
          <a:xfrm>
            <a:off x="838200" y="546458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3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3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按照规则构造，也要检查结果</a:t>
            </a:r>
          </a:p>
        </p:txBody>
      </p:sp>
      <p:grpSp>
        <p:nvGrpSpPr>
          <p:cNvPr id="8" name="Group 8"/>
          <p:cNvGrpSpPr/>
          <p:nvPr/>
        </p:nvGrpSpPr>
        <p:grpSpPr>
          <a:xfrm>
            <a:off x="828294" y="2114531"/>
            <a:ext cx="5220462" cy="1429131"/>
            <a:chOff x="828294" y="2114531"/>
            <a:chExt cx="5220462" cy="1429131"/>
          </a:xfrm>
        </p:grpSpPr>
        <mc:AlternateContent>
          <mc:Choice Requires="a14">
            <p:sp>
              <p:nvSpPr>
                <p:cNvPr id="7" name="TextBox 7"/>
                <p:cNvSpPr txBox="1"/>
                <p:nvPr/>
              </p:nvSpPr>
              <p:spPr>
                <a:xfrm>
                  <a:off x="828294" y="2114531"/>
                  <a:ext cx="5220462" cy="1429131"/>
                </a:xfrm>
                <a:prstGeom prst="rect">
                  <a:avLst/>
                </a:prstGeom>
                <a:noFill/>
                <a:ln>
                  <a:noFill/>
                </a:ln>
              </p:spPr>
              <p:txBody>
                <a:bodyPr wrap="none" lIns="0" tIns="0" rIns="0" bIns="0" anchor="t" anchorCtr="0">
                  <a:spAutoFit/>
                </a:bodyPr>
                <a:lstStyle/>
                <a:p>
                  <a:pPr algn="l"/>
                  <a:r>
                    <a:rPr lang="zh-CN" sz="1950" dirty="0">
                      <a:solidFill>
                        <a:schemeClr val="dk1"/>
                      </a:solidFill>
                      <a:latin typeface="Consolas"/>
                      <a:ea typeface="Microsoft YaHei"/>
                      <a:cs typeface="+mn-cs"/>
                    </a:rPr>
                    <a:t>看范围：只能出现1到</a:t>
                  </a:r>
                  <a14:m>
                    <m:oMath>
                      <m:sSup>
                        <m:e>
                          <m:r>
                            <a:rPr lang="zh-CN" sz="1950" dirty="0">
                              <a:solidFill>
                                <a:schemeClr val="dk1"/>
                              </a:solidFill>
                              <a:latin typeface="Cambria Math"/>
                              <a:ea typeface="Cambria Math"/>
                              <a:cs typeface="Cambria Math"/>
                            </a:rPr>
                            <m:t>n</m:t>
                          </m:r>
                        </m:e>
                        <m:sup>
                          <m:r>
                            <a:rPr lang="zh-CN" sz="1950" dirty="0">
                              <a:solidFill>
                                <a:schemeClr val="dk1"/>
                              </a:solidFill>
                              <a:latin typeface="Cambria Math"/>
                              <a:ea typeface="Cambria Math"/>
                              <a:cs typeface="Cambria Math"/>
                            </a:rPr>
                            <m:t>2</m:t>
                          </m:r>
                        </m:sup>
                      </m:sSup>
                    </m:oMath>
                  </a14:m>
                  <a:r>
                    <a:rPr lang="zh-CN" sz="1950" dirty="0">
                      <a:solidFill>
                        <a:schemeClr val="dk1"/>
                      </a:solidFill>
                      <a:latin typeface="Consolas"/>
                      <a:ea typeface="Microsoft YaHei"/>
                      <a:cs typeface="+mn-cs"/>
                    </a:rPr>
                    <a:t>，不能留着0。</a:t>
                  </a:r>
                  <a:br/>
                  <a:r>
                    <a:rPr lang="zh-CN" sz="1950" dirty="0">
                      <a:solidFill>
                        <a:schemeClr val="dk1"/>
                      </a:solidFill>
                      <a:latin typeface="Consolas"/>
                      <a:ea typeface="Microsoft YaHei"/>
                      <a:cs typeface="+mn-cs"/>
                    </a:rPr>
                    <a:t>看次数：每个数恰好一次，不能重复或漏掉。</a:t>
                  </a:r>
                  <a:br/>
                  <a:r>
                    <a:rPr lang="zh-CN" sz="1950" dirty="0">
                      <a:solidFill>
                        <a:schemeClr val="dk1"/>
                      </a:solidFill>
                      <a:latin typeface="Consolas"/>
                      <a:ea typeface="Microsoft YaHei"/>
                      <a:cs typeface="+mn-cs"/>
                    </a:rPr>
                    <a:t>看总和：每行、每列和两条对角线的和应相同。</a:t>
                  </a:r>
                </a:p>
              </p:txBody>
            </p:sp>
          </mc:Choice>
        </mc:AlternateContent>
      </p:grpSp>
      <p:grpSp>
        <p:nvGrpSpPr>
          <p:cNvPr id="11" name="Group 11"/>
          <p:cNvGrpSpPr/>
          <p:nvPr/>
        </p:nvGrpSpPr>
        <p:grpSpPr>
          <a:xfrm>
            <a:off x="828294" y="4247198"/>
            <a:ext cx="5335619" cy="829055"/>
            <a:chOff x="828294" y="4247198"/>
            <a:chExt cx="5335619" cy="829055"/>
          </a:xfrm>
        </p:grpSpPr>
        <p:sp>
          <p:nvSpPr>
            <p:cNvPr id="9" name="TextBox 9"/>
            <p:cNvSpPr/>
            <p:nvPr/>
          </p:nvSpPr>
          <p:spPr>
            <a:xfrm>
              <a:off x="828294" y="4247198"/>
              <a:ext cx="470563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n=1：输出1。　n=3：与教学样例一致。</a:t>
              </a:r>
            </a:p>
          </p:txBody>
        </p:sp>
        <p:sp>
          <p:nvSpPr>
            <p:cNvPr id="10" name="TextBox 10"/>
            <p:cNvSpPr/>
            <p:nvPr/>
          </p:nvSpPr>
          <p:spPr>
            <a:xfrm>
              <a:off x="828294" y="4694872"/>
              <a:ext cx="533561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n=39：有效下标到39，g[40][40]仍能容纳。</a:t>
              </a:r>
            </a:p>
          </p:txBody>
        </p:sp>
      </p:grpSp>
      <p:grpSp>
        <p:nvGrpSpPr>
          <p:cNvPr id="14" name="Group 14"/>
          <p:cNvGrpSpPr/>
          <p:nvPr/>
        </p:nvGrpSpPr>
        <p:grpSpPr>
          <a:xfrm>
            <a:off x="828294" y="5456872"/>
            <a:ext cx="6865239" cy="796862"/>
            <a:chOff x="828294" y="5456872"/>
            <a:chExt cx="6865239" cy="796862"/>
          </a:xfrm>
        </p:grpSpPr>
        <p:sp>
          <p:nvSpPr>
            <p:cNvPr id="12" name="TextBox 12"/>
            <p:cNvSpPr/>
            <p:nvPr/>
          </p:nvSpPr>
          <p:spPr>
            <a:xfrm>
              <a:off x="828294" y="5456872"/>
              <a:ext cx="585006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几个样例正确，不等于已经证明所有奇数都正确。</a:t>
              </a:r>
            </a:p>
          </p:txBody>
        </p:sp>
        <p:sp>
          <p:nvSpPr>
            <p:cNvPr id="13" name="TextBox 13"/>
            <p:cNvSpPr/>
            <p:nvPr/>
          </p:nvSpPr>
          <p:spPr>
            <a:xfrm>
              <a:off x="829056" y="5901690"/>
              <a:ext cx="6864477"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本题训练的是准确模拟给定规则；检查能帮我们发现实现错误。</a:t>
              </a:r>
            </a:p>
          </p:txBody>
        </p:sp>
      </p:grpSp>
      <p:sp>
        <p:nvSpPr>
          <p:cNvPr id="18" name="Line 18"/>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9" name="Line 19"/>
          <p:cNvSpPr/>
          <p:nvPr/>
        </p:nvSpPr>
        <p:spPr>
          <a:xfrm>
            <a:off x="838200" y="3611785"/>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0" name="Line 20"/>
          <p:cNvSpPr/>
          <p:nvPr/>
        </p:nvSpPr>
        <p:spPr>
          <a:xfrm>
            <a:off x="838200" y="520960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3901440" cy="1062799"/>
            <a:chOff x="826008" y="814388"/>
            <a:chExt cx="3901440" cy="1062799"/>
          </a:xfrm>
        </p:grpSpPr>
        <p:sp>
          <p:nvSpPr>
            <p:cNvPr id="2" name="TextBox 2"/>
            <p:cNvSpPr txBox="1"/>
            <p:nvPr/>
          </p:nvSpPr>
          <p:spPr>
            <a:xfrm>
              <a:off x="1017270" y="814388"/>
              <a:ext cx="305181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模拟练习：神奇的幻方</a:t>
              </a:r>
            </a:p>
          </p:txBody>
        </p:sp>
        <p:sp>
          <p:nvSpPr>
            <p:cNvPr id="3" name="TextBox 3"/>
            <p:cNvSpPr txBox="1"/>
            <p:nvPr/>
          </p:nvSpPr>
          <p:spPr>
            <a:xfrm>
              <a:off x="826008" y="1407795"/>
              <a:ext cx="3901440"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模拟练习：下一格在哪里？</a:t>
              </a:r>
            </a:p>
          </p:txBody>
        </p:sp>
      </p:grpSp>
      <p:grpSp>
        <p:nvGrpSpPr>
          <p:cNvPr id="6" name="Group 6"/>
          <p:cNvGrpSpPr/>
          <p:nvPr/>
        </p:nvGrpSpPr>
        <p:grpSpPr>
          <a:xfrm>
            <a:off x="990219" y="2056448"/>
            <a:ext cx="6641306" cy="752856"/>
            <a:chOff x="990219" y="2056448"/>
            <a:chExt cx="6641306" cy="752856"/>
          </a:xfrm>
        </p:grpSpPr>
        <p:sp>
          <p:nvSpPr>
            <p:cNvPr id="5" name="TextBox 5"/>
            <p:cNvSpPr/>
            <p:nvPr/>
          </p:nvSpPr>
          <p:spPr>
            <a:xfrm>
              <a:off x="990219" y="2056448"/>
              <a:ext cx="6641306"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n=3，下图已经填入1、2、3。现在继续填写4和5。</a:t>
              </a:r>
              <a:br/>
              <a:r>
                <a:rPr lang="zh-CN" sz="1950" dirty="0">
                  <a:solidFill>
                    <a:srgbClr val="243447"/>
                  </a:solidFill>
                  <a:latin typeface="Consolas"/>
                  <a:ea typeface="Microsoft YaHei"/>
                  <a:cs typeface="Consolas"/>
                </a:rPr>
                <a:t>每一步都说出：先检查哪一格、走到哪里、写入哪个数。</a:t>
              </a:r>
            </a:p>
          </p:txBody>
        </p:sp>
      </p:grpSp>
      <p:grpSp>
        <p:nvGrpSpPr>
          <p:cNvPr id="54" name="Group 54"/>
          <p:cNvGrpSpPr/>
          <p:nvPr/>
        </p:nvGrpSpPr>
        <p:grpSpPr>
          <a:xfrm>
            <a:off x="1238250" y="3124200"/>
            <a:ext cx="7748897" cy="1905000"/>
            <a:chOff x="1238250" y="3124200"/>
            <a:chExt cx="7748897" cy="1905000"/>
          </a:xfrm>
        </p:grpSpPr>
        <p:sp>
          <p:nvSpPr>
            <p:cNvPr id="7" name="Rectangle 7"/>
            <p:cNvSpPr/>
            <p:nvPr/>
          </p:nvSpPr>
          <p:spPr>
            <a:xfrm>
              <a:off x="1238250" y="3124200"/>
              <a:ext cx="904875" cy="476250"/>
            </a:xfrm>
            <a:prstGeom prst="rect">
              <a:avLst/>
            </a:prstGeom>
            <a:solidFill>
              <a:srgbClr val="E9F1FA"/>
            </a:solidFill>
            <a:ln w="11430">
              <a:solidFill>
                <a:srgbClr val="244D87"/>
              </a:solidFill>
            </a:ln>
          </p:spPr>
        </p:sp>
        <p:grpSp>
          <p:nvGrpSpPr>
            <p:cNvPr id="10" name="Group 10"/>
            <p:cNvGrpSpPr/>
            <p:nvPr/>
          </p:nvGrpSpPr>
          <p:grpSpPr>
            <a:xfrm>
              <a:off x="2143125" y="3124200"/>
              <a:ext cx="1000125" cy="476250"/>
              <a:chOff x="2143125" y="3124200"/>
              <a:chExt cx="1000125" cy="476250"/>
            </a:xfrm>
          </p:grpSpPr>
          <p:sp>
            <p:nvSpPr>
              <p:cNvPr id="8" name="Rectangle 8"/>
              <p:cNvSpPr/>
              <p:nvPr/>
            </p:nvSpPr>
            <p:spPr>
              <a:xfrm>
                <a:off x="2143125" y="3124200"/>
                <a:ext cx="1000125" cy="476250"/>
              </a:xfrm>
              <a:prstGeom prst="rect">
                <a:avLst/>
              </a:prstGeom>
              <a:solidFill>
                <a:srgbClr val="244D87"/>
              </a:solidFill>
              <a:ln w="9525">
                <a:solidFill>
                  <a:srgbClr val="B8C8D9"/>
                </a:solidFill>
              </a:ln>
            </p:spPr>
          </p:sp>
          <p:sp>
            <p:nvSpPr>
              <p:cNvPr id="9" name="TextBox 9"/>
              <p:cNvSpPr/>
              <p:nvPr/>
            </p:nvSpPr>
            <p:spPr>
              <a:xfrm>
                <a:off x="2162175" y="3152775"/>
                <a:ext cx="962025" cy="419100"/>
              </a:xfrm>
              <a:prstGeom prst="rect">
                <a:avLst/>
              </a:prstGeom>
              <a:noFill/>
              <a:ln>
                <a:noFill/>
              </a:ln>
            </p:spPr>
            <p:txBody>
              <a:bodyPr wrap="none" lIns="0" tIns="68663" rIns="0" bIns="0" anchor="t" anchorCtr="0">
                <a:noAutofit/>
              </a:bodyPr>
              <a:lstStyle/>
              <a:p>
                <a:pPr algn="ctr"/>
                <a:r>
                  <a:rPr lang="zh-CN" sz="1880" b="1" dirty="0">
                    <a:solidFill>
                      <a:srgbClr val="FFFFFF"/>
                    </a:solidFill>
                    <a:latin typeface="Consolas"/>
                    <a:ea typeface="Microsoft YaHei"/>
                    <a:cs typeface="Consolas"/>
                  </a:rPr>
                  <a:t>列1</a:t>
                </a:r>
              </a:p>
            </p:txBody>
          </p:sp>
        </p:grpSp>
        <p:grpSp>
          <p:nvGrpSpPr>
            <p:cNvPr id="13" name="Group 13"/>
            <p:cNvGrpSpPr/>
            <p:nvPr/>
          </p:nvGrpSpPr>
          <p:grpSpPr>
            <a:xfrm>
              <a:off x="3143250" y="3124200"/>
              <a:ext cx="1000125" cy="476250"/>
              <a:chOff x="3143250" y="3124200"/>
              <a:chExt cx="1000125" cy="476250"/>
            </a:xfrm>
          </p:grpSpPr>
          <p:sp>
            <p:nvSpPr>
              <p:cNvPr id="11" name="Rectangle 11"/>
              <p:cNvSpPr/>
              <p:nvPr/>
            </p:nvSpPr>
            <p:spPr>
              <a:xfrm>
                <a:off x="3143250" y="3124200"/>
                <a:ext cx="1000125" cy="476250"/>
              </a:xfrm>
              <a:prstGeom prst="rect">
                <a:avLst/>
              </a:prstGeom>
              <a:solidFill>
                <a:srgbClr val="244D87"/>
              </a:solidFill>
              <a:ln w="9525">
                <a:solidFill>
                  <a:srgbClr val="B8C8D9"/>
                </a:solidFill>
              </a:ln>
            </p:spPr>
          </p:sp>
          <p:sp>
            <p:nvSpPr>
              <p:cNvPr id="12" name="TextBox 12"/>
              <p:cNvSpPr/>
              <p:nvPr/>
            </p:nvSpPr>
            <p:spPr>
              <a:xfrm>
                <a:off x="3162300" y="3152775"/>
                <a:ext cx="962025" cy="419100"/>
              </a:xfrm>
              <a:prstGeom prst="rect">
                <a:avLst/>
              </a:prstGeom>
              <a:noFill/>
              <a:ln>
                <a:noFill/>
              </a:ln>
            </p:spPr>
            <p:txBody>
              <a:bodyPr wrap="none" lIns="0" tIns="68663" rIns="0" bIns="0" anchor="t" anchorCtr="0">
                <a:noAutofit/>
              </a:bodyPr>
              <a:lstStyle/>
              <a:p>
                <a:pPr algn="ctr"/>
                <a:r>
                  <a:rPr lang="zh-CN" sz="1880" b="1" dirty="0">
                    <a:solidFill>
                      <a:srgbClr val="FFFFFF"/>
                    </a:solidFill>
                    <a:latin typeface="Consolas"/>
                    <a:ea typeface="Microsoft YaHei"/>
                    <a:cs typeface="Consolas"/>
                  </a:rPr>
                  <a:t>列2</a:t>
                </a:r>
              </a:p>
            </p:txBody>
          </p:sp>
        </p:grpSp>
        <p:grpSp>
          <p:nvGrpSpPr>
            <p:cNvPr id="16" name="Group 16"/>
            <p:cNvGrpSpPr/>
            <p:nvPr/>
          </p:nvGrpSpPr>
          <p:grpSpPr>
            <a:xfrm>
              <a:off x="4143375" y="3124200"/>
              <a:ext cx="1000125" cy="476250"/>
              <a:chOff x="4143375" y="3124200"/>
              <a:chExt cx="1000125" cy="476250"/>
            </a:xfrm>
          </p:grpSpPr>
          <p:sp>
            <p:nvSpPr>
              <p:cNvPr id="14" name="Rectangle 14"/>
              <p:cNvSpPr/>
              <p:nvPr/>
            </p:nvSpPr>
            <p:spPr>
              <a:xfrm>
                <a:off x="4143375" y="3124200"/>
                <a:ext cx="1000125" cy="476250"/>
              </a:xfrm>
              <a:prstGeom prst="rect">
                <a:avLst/>
              </a:prstGeom>
              <a:solidFill>
                <a:srgbClr val="244D87"/>
              </a:solidFill>
              <a:ln w="9525">
                <a:solidFill>
                  <a:srgbClr val="B8C8D9"/>
                </a:solidFill>
              </a:ln>
            </p:spPr>
          </p:sp>
          <p:sp>
            <p:nvSpPr>
              <p:cNvPr id="15" name="TextBox 15"/>
              <p:cNvSpPr/>
              <p:nvPr/>
            </p:nvSpPr>
            <p:spPr>
              <a:xfrm>
                <a:off x="4162425" y="3152775"/>
                <a:ext cx="962025" cy="419100"/>
              </a:xfrm>
              <a:prstGeom prst="rect">
                <a:avLst/>
              </a:prstGeom>
              <a:noFill/>
              <a:ln>
                <a:noFill/>
              </a:ln>
            </p:spPr>
            <p:txBody>
              <a:bodyPr wrap="none" lIns="0" tIns="68663" rIns="0" bIns="0" anchor="t" anchorCtr="0">
                <a:noAutofit/>
              </a:bodyPr>
              <a:lstStyle/>
              <a:p>
                <a:pPr algn="ctr"/>
                <a:r>
                  <a:rPr lang="zh-CN" sz="1880" b="1" dirty="0">
                    <a:solidFill>
                      <a:srgbClr val="FFFFFF"/>
                    </a:solidFill>
                    <a:latin typeface="Consolas"/>
                    <a:ea typeface="Microsoft YaHei"/>
                    <a:cs typeface="Consolas"/>
                  </a:rPr>
                  <a:t>列3</a:t>
                </a:r>
              </a:p>
            </p:txBody>
          </p:sp>
        </p:grpSp>
        <p:grpSp>
          <p:nvGrpSpPr>
            <p:cNvPr id="19" name="Group 19"/>
            <p:cNvGrpSpPr/>
            <p:nvPr/>
          </p:nvGrpSpPr>
          <p:grpSpPr>
            <a:xfrm>
              <a:off x="1238250" y="3600450"/>
              <a:ext cx="904875" cy="476250"/>
              <a:chOff x="1238250" y="3600450"/>
              <a:chExt cx="904875" cy="476250"/>
            </a:xfrm>
          </p:grpSpPr>
          <p:sp>
            <p:nvSpPr>
              <p:cNvPr id="17" name="Rectangle 17"/>
              <p:cNvSpPr/>
              <p:nvPr/>
            </p:nvSpPr>
            <p:spPr>
              <a:xfrm>
                <a:off x="1238250" y="3600450"/>
                <a:ext cx="904875" cy="476250"/>
              </a:xfrm>
              <a:prstGeom prst="rect">
                <a:avLst/>
              </a:prstGeom>
              <a:solidFill>
                <a:srgbClr val="F4F7FB"/>
              </a:solidFill>
              <a:ln w="9525">
                <a:solidFill>
                  <a:srgbClr val="B8C8D9"/>
                </a:solidFill>
              </a:ln>
            </p:spPr>
          </p:sp>
          <p:sp>
            <p:nvSpPr>
              <p:cNvPr id="18" name="TextBox 18"/>
              <p:cNvSpPr/>
              <p:nvPr/>
            </p:nvSpPr>
            <p:spPr>
              <a:xfrm>
                <a:off x="1257300" y="3629025"/>
                <a:ext cx="866775"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行1</a:t>
                </a:r>
              </a:p>
            </p:txBody>
          </p:sp>
        </p:grpSp>
        <p:grpSp>
          <p:nvGrpSpPr>
            <p:cNvPr id="22" name="Group 22"/>
            <p:cNvGrpSpPr/>
            <p:nvPr/>
          </p:nvGrpSpPr>
          <p:grpSpPr>
            <a:xfrm>
              <a:off x="2143125" y="3600450"/>
              <a:ext cx="1000125" cy="476250"/>
              <a:chOff x="2143125" y="3600450"/>
              <a:chExt cx="1000125" cy="476250"/>
            </a:xfrm>
          </p:grpSpPr>
          <p:sp>
            <p:nvSpPr>
              <p:cNvPr id="20" name="Rectangle 20"/>
              <p:cNvSpPr/>
              <p:nvPr/>
            </p:nvSpPr>
            <p:spPr>
              <a:xfrm>
                <a:off x="2143125" y="3600450"/>
                <a:ext cx="1000125" cy="476250"/>
              </a:xfrm>
              <a:prstGeom prst="rect">
                <a:avLst/>
              </a:prstGeom>
              <a:solidFill>
                <a:srgbClr val="F4F7FB"/>
              </a:solidFill>
              <a:ln w="9525">
                <a:solidFill>
                  <a:srgbClr val="B8C8D9"/>
                </a:solidFill>
              </a:ln>
            </p:spPr>
          </p:sp>
          <p:sp>
            <p:nvSpPr>
              <p:cNvPr id="21" name="TextBox 21"/>
              <p:cNvSpPr/>
              <p:nvPr/>
            </p:nvSpPr>
            <p:spPr>
              <a:xfrm>
                <a:off x="2162175" y="3629025"/>
                <a:ext cx="962025"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25" name="Group 25"/>
            <p:cNvGrpSpPr/>
            <p:nvPr/>
          </p:nvGrpSpPr>
          <p:grpSpPr>
            <a:xfrm>
              <a:off x="3143250" y="3600450"/>
              <a:ext cx="1000125" cy="476250"/>
              <a:chOff x="3143250" y="3600450"/>
              <a:chExt cx="1000125" cy="476250"/>
            </a:xfrm>
          </p:grpSpPr>
          <p:sp>
            <p:nvSpPr>
              <p:cNvPr id="23" name="Rectangle 23"/>
              <p:cNvSpPr/>
              <p:nvPr/>
            </p:nvSpPr>
            <p:spPr>
              <a:xfrm>
                <a:off x="3143250" y="3600450"/>
                <a:ext cx="1000125" cy="476250"/>
              </a:xfrm>
              <a:prstGeom prst="rect">
                <a:avLst/>
              </a:prstGeom>
              <a:solidFill>
                <a:srgbClr val="F4F7FB"/>
              </a:solidFill>
              <a:ln w="9525">
                <a:solidFill>
                  <a:srgbClr val="B8C8D9"/>
                </a:solidFill>
              </a:ln>
            </p:spPr>
          </p:sp>
          <p:sp>
            <p:nvSpPr>
              <p:cNvPr id="24" name="TextBox 24"/>
              <p:cNvSpPr/>
              <p:nvPr/>
            </p:nvSpPr>
            <p:spPr>
              <a:xfrm>
                <a:off x="3162300" y="3629025"/>
                <a:ext cx="962025"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1</a:t>
                </a:r>
              </a:p>
            </p:txBody>
          </p:sp>
        </p:grpSp>
        <p:grpSp>
          <p:nvGrpSpPr>
            <p:cNvPr id="28" name="Group 28"/>
            <p:cNvGrpSpPr/>
            <p:nvPr/>
          </p:nvGrpSpPr>
          <p:grpSpPr>
            <a:xfrm>
              <a:off x="4143375" y="3600450"/>
              <a:ext cx="1000125" cy="476250"/>
              <a:chOff x="4143375" y="3600450"/>
              <a:chExt cx="1000125" cy="476250"/>
            </a:xfrm>
          </p:grpSpPr>
          <p:sp>
            <p:nvSpPr>
              <p:cNvPr id="26" name="Rectangle 26"/>
              <p:cNvSpPr/>
              <p:nvPr/>
            </p:nvSpPr>
            <p:spPr>
              <a:xfrm>
                <a:off x="4143375" y="3600450"/>
                <a:ext cx="1000125" cy="476250"/>
              </a:xfrm>
              <a:prstGeom prst="rect">
                <a:avLst/>
              </a:prstGeom>
              <a:solidFill>
                <a:srgbClr val="F4F7FB"/>
              </a:solidFill>
              <a:ln w="9525">
                <a:solidFill>
                  <a:srgbClr val="B8C8D9"/>
                </a:solidFill>
              </a:ln>
            </p:spPr>
          </p:sp>
          <p:sp>
            <p:nvSpPr>
              <p:cNvPr id="27" name="TextBox 27"/>
              <p:cNvSpPr/>
              <p:nvPr/>
            </p:nvSpPr>
            <p:spPr>
              <a:xfrm>
                <a:off x="4162425" y="3629025"/>
                <a:ext cx="962025"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31" name="Group 31"/>
            <p:cNvGrpSpPr/>
            <p:nvPr/>
          </p:nvGrpSpPr>
          <p:grpSpPr>
            <a:xfrm>
              <a:off x="1238250" y="4076700"/>
              <a:ext cx="904875" cy="476250"/>
              <a:chOff x="1238250" y="4076700"/>
              <a:chExt cx="904875" cy="476250"/>
            </a:xfrm>
          </p:grpSpPr>
          <p:sp>
            <p:nvSpPr>
              <p:cNvPr id="29" name="Rectangle 29"/>
              <p:cNvSpPr/>
              <p:nvPr/>
            </p:nvSpPr>
            <p:spPr>
              <a:xfrm>
                <a:off x="1238250" y="4076700"/>
                <a:ext cx="904875" cy="476250"/>
              </a:xfrm>
              <a:prstGeom prst="rect">
                <a:avLst/>
              </a:prstGeom>
              <a:solidFill>
                <a:srgbClr val="FFFFFF"/>
              </a:solidFill>
              <a:ln w="9525">
                <a:solidFill>
                  <a:srgbClr val="B8C8D9"/>
                </a:solidFill>
              </a:ln>
            </p:spPr>
          </p:sp>
          <p:sp>
            <p:nvSpPr>
              <p:cNvPr id="30" name="TextBox 30"/>
              <p:cNvSpPr/>
              <p:nvPr/>
            </p:nvSpPr>
            <p:spPr>
              <a:xfrm>
                <a:off x="1257300" y="4105275"/>
                <a:ext cx="866775"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行2</a:t>
                </a:r>
              </a:p>
            </p:txBody>
          </p:sp>
        </p:grpSp>
        <p:grpSp>
          <p:nvGrpSpPr>
            <p:cNvPr id="34" name="Group 34"/>
            <p:cNvGrpSpPr/>
            <p:nvPr/>
          </p:nvGrpSpPr>
          <p:grpSpPr>
            <a:xfrm>
              <a:off x="2143125" y="4076700"/>
              <a:ext cx="1000125" cy="476250"/>
              <a:chOff x="2143125" y="4076700"/>
              <a:chExt cx="1000125" cy="476250"/>
            </a:xfrm>
          </p:grpSpPr>
          <p:sp>
            <p:nvSpPr>
              <p:cNvPr id="32" name="Rectangle 32"/>
              <p:cNvSpPr/>
              <p:nvPr/>
            </p:nvSpPr>
            <p:spPr>
              <a:xfrm>
                <a:off x="2143125" y="4076700"/>
                <a:ext cx="1000125" cy="476250"/>
              </a:xfrm>
              <a:prstGeom prst="rect">
                <a:avLst/>
              </a:prstGeom>
              <a:solidFill>
                <a:srgbClr val="FFFFFF"/>
              </a:solidFill>
              <a:ln w="9525">
                <a:solidFill>
                  <a:srgbClr val="B8C8D9"/>
                </a:solidFill>
              </a:ln>
            </p:spPr>
          </p:sp>
          <p:sp>
            <p:nvSpPr>
              <p:cNvPr id="33" name="TextBox 33"/>
              <p:cNvSpPr/>
              <p:nvPr/>
            </p:nvSpPr>
            <p:spPr>
              <a:xfrm>
                <a:off x="2162175" y="4105275"/>
                <a:ext cx="962025"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3</a:t>
                </a:r>
              </a:p>
            </p:txBody>
          </p:sp>
        </p:grpSp>
        <p:grpSp>
          <p:nvGrpSpPr>
            <p:cNvPr id="37" name="Group 37"/>
            <p:cNvGrpSpPr/>
            <p:nvPr/>
          </p:nvGrpSpPr>
          <p:grpSpPr>
            <a:xfrm>
              <a:off x="3143250" y="4076700"/>
              <a:ext cx="1000125" cy="476250"/>
              <a:chOff x="3143250" y="4076700"/>
              <a:chExt cx="1000125" cy="476250"/>
            </a:xfrm>
          </p:grpSpPr>
          <p:sp>
            <p:nvSpPr>
              <p:cNvPr id="35" name="Rectangle 35"/>
              <p:cNvSpPr/>
              <p:nvPr/>
            </p:nvSpPr>
            <p:spPr>
              <a:xfrm>
                <a:off x="3143250" y="4076700"/>
                <a:ext cx="1000125" cy="476250"/>
              </a:xfrm>
              <a:prstGeom prst="rect">
                <a:avLst/>
              </a:prstGeom>
              <a:solidFill>
                <a:srgbClr val="FFFFFF"/>
              </a:solidFill>
              <a:ln w="9525">
                <a:solidFill>
                  <a:srgbClr val="B8C8D9"/>
                </a:solidFill>
              </a:ln>
            </p:spPr>
          </p:sp>
          <p:sp>
            <p:nvSpPr>
              <p:cNvPr id="36" name="TextBox 36"/>
              <p:cNvSpPr/>
              <p:nvPr/>
            </p:nvSpPr>
            <p:spPr>
              <a:xfrm>
                <a:off x="3162300" y="4105275"/>
                <a:ext cx="962025"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40" name="Group 40"/>
            <p:cNvGrpSpPr/>
            <p:nvPr/>
          </p:nvGrpSpPr>
          <p:grpSpPr>
            <a:xfrm>
              <a:off x="4143375" y="4076700"/>
              <a:ext cx="1000125" cy="476250"/>
              <a:chOff x="4143375" y="4076700"/>
              <a:chExt cx="1000125" cy="476250"/>
            </a:xfrm>
          </p:grpSpPr>
          <p:sp>
            <p:nvSpPr>
              <p:cNvPr id="38" name="Rectangle 38"/>
              <p:cNvSpPr/>
              <p:nvPr/>
            </p:nvSpPr>
            <p:spPr>
              <a:xfrm>
                <a:off x="4143375" y="4076700"/>
                <a:ext cx="1000125" cy="476250"/>
              </a:xfrm>
              <a:prstGeom prst="rect">
                <a:avLst/>
              </a:prstGeom>
              <a:solidFill>
                <a:srgbClr val="FFFFFF"/>
              </a:solidFill>
              <a:ln w="9525">
                <a:solidFill>
                  <a:srgbClr val="B8C8D9"/>
                </a:solidFill>
              </a:ln>
            </p:spPr>
          </p:sp>
          <p:sp>
            <p:nvSpPr>
              <p:cNvPr id="39" name="TextBox 39"/>
              <p:cNvSpPr/>
              <p:nvPr/>
            </p:nvSpPr>
            <p:spPr>
              <a:xfrm>
                <a:off x="4162425" y="4105275"/>
                <a:ext cx="962025"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43" name="Group 43"/>
            <p:cNvGrpSpPr/>
            <p:nvPr/>
          </p:nvGrpSpPr>
          <p:grpSpPr>
            <a:xfrm>
              <a:off x="1238250" y="4552950"/>
              <a:ext cx="904875" cy="476250"/>
              <a:chOff x="1238250" y="4552950"/>
              <a:chExt cx="904875" cy="476250"/>
            </a:xfrm>
          </p:grpSpPr>
          <p:sp>
            <p:nvSpPr>
              <p:cNvPr id="41" name="Rectangle 41"/>
              <p:cNvSpPr/>
              <p:nvPr/>
            </p:nvSpPr>
            <p:spPr>
              <a:xfrm>
                <a:off x="1238250" y="4552950"/>
                <a:ext cx="904875" cy="476250"/>
              </a:xfrm>
              <a:prstGeom prst="rect">
                <a:avLst/>
              </a:prstGeom>
              <a:solidFill>
                <a:srgbClr val="F4F7FB"/>
              </a:solidFill>
              <a:ln w="9525">
                <a:solidFill>
                  <a:srgbClr val="B8C8D9"/>
                </a:solidFill>
              </a:ln>
            </p:spPr>
          </p:sp>
          <p:sp>
            <p:nvSpPr>
              <p:cNvPr id="42" name="TextBox 42"/>
              <p:cNvSpPr/>
              <p:nvPr/>
            </p:nvSpPr>
            <p:spPr>
              <a:xfrm>
                <a:off x="1257300" y="4581525"/>
                <a:ext cx="866775"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行3</a:t>
                </a:r>
              </a:p>
            </p:txBody>
          </p:sp>
        </p:grpSp>
        <p:grpSp>
          <p:nvGrpSpPr>
            <p:cNvPr id="46" name="Group 46"/>
            <p:cNvGrpSpPr/>
            <p:nvPr/>
          </p:nvGrpSpPr>
          <p:grpSpPr>
            <a:xfrm>
              <a:off x="2143125" y="4552950"/>
              <a:ext cx="1000125" cy="476250"/>
              <a:chOff x="2143125" y="4552950"/>
              <a:chExt cx="1000125" cy="476250"/>
            </a:xfrm>
          </p:grpSpPr>
          <p:sp>
            <p:nvSpPr>
              <p:cNvPr id="44" name="Rectangle 44"/>
              <p:cNvSpPr/>
              <p:nvPr/>
            </p:nvSpPr>
            <p:spPr>
              <a:xfrm>
                <a:off x="2143125" y="4552950"/>
                <a:ext cx="1000125" cy="476250"/>
              </a:xfrm>
              <a:prstGeom prst="rect">
                <a:avLst/>
              </a:prstGeom>
              <a:solidFill>
                <a:srgbClr val="F4F7FB"/>
              </a:solidFill>
              <a:ln w="9525">
                <a:solidFill>
                  <a:srgbClr val="B8C8D9"/>
                </a:solidFill>
              </a:ln>
            </p:spPr>
          </p:sp>
          <p:sp>
            <p:nvSpPr>
              <p:cNvPr id="45" name="TextBox 45"/>
              <p:cNvSpPr/>
              <p:nvPr/>
            </p:nvSpPr>
            <p:spPr>
              <a:xfrm>
                <a:off x="2162175" y="4581525"/>
                <a:ext cx="962025"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49" name="Group 49"/>
            <p:cNvGrpSpPr/>
            <p:nvPr/>
          </p:nvGrpSpPr>
          <p:grpSpPr>
            <a:xfrm>
              <a:off x="3143250" y="4552950"/>
              <a:ext cx="1000125" cy="476250"/>
              <a:chOff x="3143250" y="4552950"/>
              <a:chExt cx="1000125" cy="476250"/>
            </a:xfrm>
          </p:grpSpPr>
          <p:sp>
            <p:nvSpPr>
              <p:cNvPr id="47" name="Rectangle 47"/>
              <p:cNvSpPr/>
              <p:nvPr/>
            </p:nvSpPr>
            <p:spPr>
              <a:xfrm>
                <a:off x="3143250" y="4552950"/>
                <a:ext cx="1000125" cy="476250"/>
              </a:xfrm>
              <a:prstGeom prst="rect">
                <a:avLst/>
              </a:prstGeom>
              <a:solidFill>
                <a:srgbClr val="F4F7FB"/>
              </a:solidFill>
              <a:ln w="9525">
                <a:solidFill>
                  <a:srgbClr val="B8C8D9"/>
                </a:solidFill>
              </a:ln>
            </p:spPr>
          </p:sp>
          <p:sp>
            <p:nvSpPr>
              <p:cNvPr id="48" name="TextBox 48"/>
              <p:cNvSpPr/>
              <p:nvPr/>
            </p:nvSpPr>
            <p:spPr>
              <a:xfrm>
                <a:off x="3162300" y="4581525"/>
                <a:ext cx="962025"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0</a:t>
                </a:r>
              </a:p>
            </p:txBody>
          </p:sp>
        </p:grpSp>
        <p:grpSp>
          <p:nvGrpSpPr>
            <p:cNvPr id="52" name="Group 52"/>
            <p:cNvGrpSpPr/>
            <p:nvPr/>
          </p:nvGrpSpPr>
          <p:grpSpPr>
            <a:xfrm>
              <a:off x="4143375" y="4552950"/>
              <a:ext cx="1000125" cy="476250"/>
              <a:chOff x="4143375" y="4552950"/>
              <a:chExt cx="1000125" cy="476250"/>
            </a:xfrm>
          </p:grpSpPr>
          <p:sp>
            <p:nvSpPr>
              <p:cNvPr id="50" name="Rectangle 50"/>
              <p:cNvSpPr/>
              <p:nvPr/>
            </p:nvSpPr>
            <p:spPr>
              <a:xfrm>
                <a:off x="4143375" y="4552950"/>
                <a:ext cx="1000125" cy="476250"/>
              </a:xfrm>
              <a:prstGeom prst="rect">
                <a:avLst/>
              </a:prstGeom>
              <a:solidFill>
                <a:srgbClr val="F4F7FB"/>
              </a:solidFill>
              <a:ln w="9525">
                <a:solidFill>
                  <a:srgbClr val="B8C8D9"/>
                </a:solidFill>
              </a:ln>
            </p:spPr>
          </p:sp>
          <p:sp>
            <p:nvSpPr>
              <p:cNvPr id="51" name="TextBox 51"/>
              <p:cNvSpPr/>
              <p:nvPr/>
            </p:nvSpPr>
            <p:spPr>
              <a:xfrm>
                <a:off x="4162425" y="4581525"/>
                <a:ext cx="962025"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2</a:t>
                </a:r>
              </a:p>
            </p:txBody>
          </p:sp>
        </p:grpSp>
        <p:sp>
          <p:nvSpPr>
            <p:cNvPr id="53" name="TextBox 53"/>
            <p:cNvSpPr/>
            <p:nvPr/>
          </p:nvSpPr>
          <p:spPr>
            <a:xfrm>
              <a:off x="6418707" y="3297555"/>
              <a:ext cx="2568440" cy="1420368"/>
            </a:xfrm>
            <a:prstGeom prst="rect">
              <a:avLst/>
            </a:prstGeom>
            <a:noFill/>
            <a:ln>
              <a:noFill/>
            </a:ln>
          </p:spPr>
          <p:txBody>
            <a:bodyPr wrap="none" lIns="0" tIns="0" rIns="0" bIns="0" anchor="t" anchorCtr="0">
              <a:noAutofit/>
            </a:bodyPr>
            <a:lstStyle/>
            <a:p>
              <a:pPr algn="l">
                <a:lnSpc>
                  <a:spcPts val="2520"/>
                </a:lnSpc>
              </a:pPr>
              <a:r>
                <a:rPr lang="zh-CN" sz="2100" dirty="0">
                  <a:solidFill>
                    <a:srgbClr val="243447"/>
                  </a:solidFill>
                  <a:latin typeface="Consolas"/>
                  <a:ea typeface="Microsoft YaHei"/>
                  <a:cs typeface="Consolas"/>
                </a:rPr>
                <a:t>填4前：x=2，y=1。</a:t>
              </a:r>
              <a:br/>
              <a:r>
                <a:rPr lang="zh-CN" sz="2100" dirty="0">
                  <a:solidFill>
                    <a:srgbClr val="243447"/>
                  </a:solidFill>
                  <a:latin typeface="Consolas"/>
                  <a:ea typeface="Microsoft YaHei"/>
                  <a:cs typeface="Consolas"/>
                </a:rPr>
                <a:t>填4后：x=?，y=?</a:t>
              </a:r>
              <a:br/>
              <a:r>
                <a:rPr lang="zh-CN" sz="2100" dirty="0">
                  <a:solidFill>
                    <a:srgbClr val="243447"/>
                  </a:solidFill>
                  <a:latin typeface="Consolas"/>
                  <a:ea typeface="Microsoft YaHei"/>
                  <a:cs typeface="Consolas"/>
                </a:rPr>
                <a:t>填5后：x=?，y=?</a:t>
              </a:r>
            </a:p>
          </p:txBody>
        </p:sp>
      </p:grpSp>
      <p:grpSp>
        <p:nvGrpSpPr>
          <p:cNvPr id="56" name="Group 56"/>
          <p:cNvGrpSpPr/>
          <p:nvPr/>
        </p:nvGrpSpPr>
        <p:grpSpPr>
          <a:xfrm>
            <a:off x="990219" y="5409248"/>
            <a:ext cx="6580442" cy="752856"/>
            <a:chOff x="990219" y="5409248"/>
            <a:chExt cx="6580442" cy="752856"/>
          </a:xfrm>
        </p:grpSpPr>
        <p:sp>
          <p:nvSpPr>
            <p:cNvPr id="55" name="TextBox 55"/>
            <p:cNvSpPr/>
            <p:nvPr/>
          </p:nvSpPr>
          <p:spPr>
            <a:xfrm>
              <a:off x="990219" y="5409248"/>
              <a:ext cx="6580442"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填4：右上g[1][2]=1，已占用；向下到(3,1)，写入4。</a:t>
              </a:r>
              <a:br/>
              <a:r>
                <a:rPr lang="zh-CN" sz="1950" dirty="0">
                  <a:solidFill>
                    <a:srgbClr val="243447"/>
                  </a:solidFill>
                  <a:latin typeface="Consolas"/>
                  <a:ea typeface="Microsoft YaHei"/>
                  <a:cs typeface="Consolas"/>
                </a:rPr>
                <a:t>填5：右上g[2][2]=0，未占用；到(2,2)，写入5。</a:t>
              </a:r>
            </a:p>
          </p:txBody>
        </p:sp>
      </p:grpSp>
      <p:sp>
        <p:nvSpPr>
          <p:cNvPr id="75" name="Line 7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6" name="Line 76"/>
          <p:cNvSpPr/>
          <p:nvPr/>
        </p:nvSpPr>
        <p:spPr>
          <a:xfrm>
            <a:off x="838200" y="287388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77" name="Line 77"/>
          <p:cNvSpPr/>
          <p:nvPr/>
        </p:nvSpPr>
        <p:spPr>
          <a:xfrm>
            <a:off x="838200" y="521798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3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模拟练习：条件顺序能随便改吗</a:t>
            </a:r>
          </a:p>
        </p:txBody>
      </p:sp>
      <p:grpSp>
        <p:nvGrpSpPr>
          <p:cNvPr id="8" name="Group 8"/>
          <p:cNvGrpSpPr/>
          <p:nvPr/>
        </p:nvGrpSpPr>
        <p:grpSpPr>
          <a:xfrm>
            <a:off x="818388" y="2170748"/>
            <a:ext cx="5808135" cy="1305306"/>
            <a:chOff x="818388" y="2170748"/>
            <a:chExt cx="5808135" cy="1305306"/>
          </a:xfrm>
        </p:grpSpPr>
        <p:grpSp>
          <p:nvGrpSpPr>
            <p:cNvPr id="19" name="Group 19"/>
            <p:cNvGrpSpPr/>
            <p:nvPr/>
          </p:nvGrpSpPr>
          <p:grpSpPr>
            <a:xfrm>
              <a:off x="818388" y="2170748"/>
              <a:ext cx="5808135" cy="1305306"/>
              <a:chOff x="818388" y="2170748"/>
              <a:chExt cx="5808135" cy="1305306"/>
            </a:xfrm>
          </p:grpSpPr>
          <p:sp>
            <p:nvSpPr>
              <p:cNvPr id="4" name="Freeform 4"/>
              <p:cNvSpPr/>
              <p:nvPr/>
            </p:nvSpPr>
            <p:spPr>
              <a:xfrm>
                <a:off x="828294" y="2170748"/>
                <a:ext cx="5480494" cy="1305306"/>
              </a:xfrm>
              <a:custGeom>
                <a:avLst/>
                <a:gdLst/>
                <a:ahLst/>
                <a:cxnLst/>
                <a:rect l="l" t="t" r="r" b="b"/>
                <a:pathLst>
                  <a:path w="5480494" h="1305306">
                    <a:moveTo>
                      <a:pt x="0" y="0"/>
                    </a:moveTo>
                    <a:lnTo>
                      <a:pt x="5480494" y="0"/>
                    </a:lnTo>
                    <a:lnTo>
                      <a:pt x="5480494" y="1305306"/>
                    </a:lnTo>
                    <a:lnTo>
                      <a:pt x="0" y="1305306"/>
                    </a:lnTo>
                    <a:close/>
                  </a:path>
                </a:pathLst>
              </a:custGeom>
              <a:noFill/>
              <a:ln>
                <a:noFill/>
              </a:ln>
            </p:spPr>
          </p:sp>
          <p:sp>
            <p:nvSpPr>
              <p:cNvPr id="16" name="TextBox 16"/>
              <p:cNvSpPr txBox="1"/>
              <p:nvPr/>
            </p:nvSpPr>
            <p:spPr>
              <a:xfrm>
                <a:off x="818388" y="2170748"/>
                <a:ext cx="479747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把第一条条件简化成x==1，会发生什么？</a:t>
                </a:r>
              </a:p>
            </p:txBody>
          </p:sp>
          <p:sp>
            <p:nvSpPr>
              <p:cNvPr id="17" name="TextBox 17"/>
              <p:cNvSpPr txBox="1"/>
              <p:nvPr/>
            </p:nvSpPr>
            <p:spPr>
              <a:xfrm>
                <a:off x="818388" y="2572702"/>
                <a:ext cx="4036200"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在一般情况里，先执行x--、y++，</a:t>
                </a:r>
              </a:p>
            </p:txBody>
          </p:sp>
          <p:sp>
            <p:nvSpPr>
              <p:cNvPr id="18" name="TextBox 18"/>
              <p:cNvSpPr txBox="1"/>
              <p:nvPr/>
            </p:nvSpPr>
            <p:spPr>
              <a:xfrm>
                <a:off x="818388" y="2869882"/>
                <a:ext cx="580813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然后再检查g[x−1][y+1]，还是原来的右上格吗？</a:t>
                </a:r>
              </a:p>
            </p:txBody>
          </p:sp>
        </p:grpSp>
      </p:grpSp>
      <p:grpSp>
        <p:nvGrpSpPr>
          <p:cNvPr id="11" name="Group 11"/>
          <p:cNvGrpSpPr/>
          <p:nvPr/>
        </p:nvGrpSpPr>
        <p:grpSpPr>
          <a:xfrm>
            <a:off x="828294" y="3856672"/>
            <a:ext cx="5109543" cy="810007"/>
            <a:chOff x="828294" y="3856672"/>
            <a:chExt cx="5109543" cy="810007"/>
          </a:xfrm>
        </p:grpSpPr>
        <p:sp>
          <p:nvSpPr>
            <p:cNvPr id="9" name="TextBox 9"/>
            <p:cNvSpPr/>
            <p:nvPr/>
          </p:nvSpPr>
          <p:spPr>
            <a:xfrm>
              <a:off x="828294" y="3856672"/>
              <a:ext cx="510954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右上角也会误入第一条分支，y会变成n+1。</a:t>
              </a:r>
            </a:p>
          </p:txBody>
        </p:sp>
        <p:sp>
          <p:nvSpPr>
            <p:cNvPr id="10" name="TextBox 10"/>
            <p:cNvSpPr/>
            <p:nvPr/>
          </p:nvSpPr>
          <p:spPr>
            <a:xfrm>
              <a:off x="828294" y="4285298"/>
              <a:ext cx="456123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三阶幻方中，6所在的(1,3)就是反例。</a:t>
              </a:r>
            </a:p>
          </p:txBody>
        </p:sp>
      </p:grpSp>
      <p:grpSp>
        <p:nvGrpSpPr>
          <p:cNvPr id="15" name="Group 15"/>
          <p:cNvGrpSpPr/>
          <p:nvPr/>
        </p:nvGrpSpPr>
        <p:grpSpPr>
          <a:xfrm>
            <a:off x="828294" y="5142548"/>
            <a:ext cx="10458831" cy="1166050"/>
            <a:chOff x="828294" y="5142548"/>
            <a:chExt cx="10458831" cy="1166050"/>
          </a:xfrm>
        </p:grpSpPr>
        <p:sp>
          <p:nvSpPr>
            <p:cNvPr id="12" name="TextBox 12"/>
            <p:cNvSpPr/>
            <p:nvPr/>
          </p:nvSpPr>
          <p:spPr>
            <a:xfrm>
              <a:off x="828294" y="5142548"/>
              <a:ext cx="637755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坐标先变，检查的就不是原目标，甚至会走到边界外。</a:t>
              </a:r>
            </a:p>
          </p:txBody>
        </p:sp>
        <p:sp>
          <p:nvSpPr>
            <p:cNvPr id="13" name="TextBox 13"/>
            <p:cNvSpPr/>
            <p:nvPr/>
          </p:nvSpPr>
          <p:spPr>
            <a:xfrm>
              <a:off x="828294" y="5571172"/>
              <a:ext cx="573847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3在(2,1)时，应先看(1,2)中的1，再决定向下。</a:t>
              </a:r>
            </a:p>
          </p:txBody>
        </p:sp>
        <p:sp>
          <p:nvSpPr>
            <p:cNvPr id="14" name="TextBox 14"/>
            <p:cNvSpPr/>
            <p:nvPr/>
          </p:nvSpPr>
          <p:spPr>
            <a:xfrm>
              <a:off x="829056" y="5956554"/>
              <a:ext cx="10458069" cy="352044"/>
            </a:xfrm>
            <a:prstGeom prst="rect">
              <a:avLst/>
            </a:prstGeom>
            <a:noFill/>
            <a:ln>
              <a:noFill/>
            </a:ln>
          </p:spPr>
          <p:txBody>
            <a:bodyPr wrap="none" lIns="0" tIns="2286" rIns="0" bIns="0" anchor="t" anchorCtr="0">
              <a:noAutofit/>
            </a:bodyPr>
            <a:lstStyle/>
            <a:p>
              <a:pPr algn="l">
                <a:lnSpc>
                  <a:spcPts val="2304"/>
                </a:lnSpc>
              </a:pPr>
              <a:r>
                <a:rPr lang="zh-CN" sz="1800" dirty="0">
                  <a:solidFill>
                    <a:srgbClr val="243447"/>
                  </a:solidFill>
                  <a:latin typeface="Microsoft YaHei"/>
                  <a:ea typeface="Microsoft YaHei"/>
                  <a:cs typeface="Microsoft YaHei"/>
                </a:rPr>
                <a:t>判断时要看旧坐标，选好规则后再更新。少写一个条件，走法就可能变了。</a:t>
              </a:r>
            </a:p>
          </p:txBody>
        </p:sp>
      </p:grpSp>
      <p:sp>
        <p:nvSpPr>
          <p:cNvPr id="25" name="Line 2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6" name="Line 26"/>
          <p:cNvSpPr/>
          <p:nvPr/>
        </p:nvSpPr>
        <p:spPr>
          <a:xfrm>
            <a:off x="838200" y="334841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7" name="Line 27"/>
          <p:cNvSpPr/>
          <p:nvPr/>
        </p:nvSpPr>
        <p:spPr>
          <a:xfrm>
            <a:off x="838200" y="484765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sz="2400" b="1" dirty="0">
                <a:solidFill>
                  <a:srgbClr val="244D87"/>
                </a:solidFill>
                <a:latin typeface="Microsoft YaHei"/>
                <a:ea typeface="Microsoft YaHei"/>
                <a:cs typeface="Microsoft YaHei"/>
              </a:rPr>
              <a:t>电子钟怎样用固定的亮点显示不同数字？</a:t>
            </a:r>
          </a:p>
        </p:txBody>
      </p:sp>
      <p:grpSp>
        <p:nvGrpSpPr>
          <p:cNvPr id="9" name="Group 9"/>
          <p:cNvGrpSpPr/>
          <p:nvPr/>
        </p:nvGrpSpPr>
        <p:grpSpPr>
          <a:xfrm>
            <a:off x="828294" y="2149221"/>
            <a:ext cx="10458831" cy="682752"/>
            <a:chOff x="828294" y="2149221"/>
            <a:chExt cx="10458831" cy="682752"/>
          </a:xfrm>
        </p:grpSpPr>
        <p:sp>
          <p:nvSpPr>
            <p:cNvPr id="7" name="TextBox 7"/>
            <p:cNvSpPr/>
            <p:nvPr/>
          </p:nvSpPr>
          <p:spPr>
            <a:xfrm>
              <a:off x="828294" y="2149221"/>
              <a:ext cx="10458831" cy="381381"/>
            </a:xfrm>
            <a:prstGeom prst="rect">
              <a:avLst/>
            </a:prstGeom>
            <a:noFill/>
            <a:ln>
              <a:noFill/>
            </a:ln>
          </p:spPr>
          <p:txBody>
            <a:bodyPr wrap="none" lIns="0" tIns="2477" rIns="0" bIns="0" anchor="t" anchorCtr="0">
              <a:noAutofit/>
            </a:bodyPr>
            <a:lstStyle/>
            <a:p>
              <a:pPr algn="l">
                <a:lnSpc>
                  <a:spcPts val="2496"/>
                </a:lnSpc>
              </a:pPr>
              <a:r>
                <a:rPr lang="zh-CN" sz="1950" dirty="0">
                  <a:solidFill>
                    <a:srgbClr val="243447"/>
                  </a:solidFill>
                  <a:latin typeface="Microsoft YaHei"/>
                  <a:ea typeface="Microsoft YaHei"/>
                  <a:cs typeface="Microsoft YaHei"/>
                </a:rPr>
                <a:t>电子钟从</a:t>
              </a:r>
              <a:r>
                <a:rPr lang="en-US" sz="1950" dirty="0">
                  <a:solidFill>
                    <a:srgbClr val="243447"/>
                  </a:solidFill>
                  <a:latin typeface="Consolas"/>
                  <a:ea typeface="Consolas"/>
                  <a:cs typeface="Consolas"/>
                </a:rPr>
                <a:t xml:space="preserve"> 1 </a:t>
              </a:r>
              <a:r>
                <a:rPr lang="zh-CN" sz="1950" dirty="0">
                  <a:solidFill>
                    <a:srgbClr val="243447"/>
                  </a:solidFill>
                  <a:latin typeface="Microsoft YaHei"/>
                  <a:ea typeface="Microsoft YaHei"/>
                  <a:cs typeface="Microsoft YaHei"/>
                </a:rPr>
                <a:t>变成</a:t>
              </a:r>
              <a:r>
                <a:rPr lang="en-US" sz="1950" dirty="0">
                  <a:solidFill>
                    <a:srgbClr val="243447"/>
                  </a:solidFill>
                  <a:latin typeface="Consolas"/>
                  <a:ea typeface="Consolas"/>
                  <a:cs typeface="Consolas"/>
                </a:rPr>
                <a:t xml:space="preserve"> 8</a:t>
              </a:r>
              <a:r>
                <a:rPr lang="zh-CN" sz="1950" dirty="0">
                  <a:solidFill>
                    <a:srgbClr val="243447"/>
                  </a:solidFill>
                  <a:latin typeface="Microsoft YaHei"/>
                  <a:ea typeface="Microsoft YaHei"/>
                  <a:cs typeface="Microsoft YaHei"/>
                </a:rPr>
                <a:t>，屏幕大小没有变，改变的是哪些位置亮起来。</a:t>
              </a:r>
            </a:p>
          </p:txBody>
        </p:sp>
        <p:sp>
          <p:nvSpPr>
            <p:cNvPr id="8" name="TextBox 8"/>
            <p:cNvSpPr/>
            <p:nvPr/>
          </p:nvSpPr>
          <p:spPr>
            <a:xfrm>
              <a:off x="829056" y="2479929"/>
              <a:ext cx="10458069" cy="352044"/>
            </a:xfrm>
            <a:prstGeom prst="rect">
              <a:avLst/>
            </a:prstGeom>
            <a:noFill/>
            <a:ln>
              <a:noFill/>
            </a:ln>
          </p:spPr>
          <p:txBody>
            <a:bodyPr wrap="none" lIns="0" tIns="2286" rIns="0" bIns="0" anchor="t" anchorCtr="0">
              <a:noAutofit/>
            </a:bodyPr>
            <a:lstStyle/>
            <a:p>
              <a:pPr algn="l">
                <a:lnSpc>
                  <a:spcPts val="2304"/>
                </a:lnSpc>
              </a:pPr>
              <a:r>
                <a:rPr lang="zh-CN" sz="1800" dirty="0">
                  <a:solidFill>
                    <a:srgbClr val="243447"/>
                  </a:solidFill>
                  <a:latin typeface="Microsoft YaHei"/>
                  <a:ea typeface="Microsoft YaHei"/>
                  <a:cs typeface="Microsoft YaHei"/>
                </a:rPr>
                <a:t>教材例</a:t>
              </a:r>
              <a:r>
                <a:rPr lang="en-US" sz="1800" dirty="0">
                  <a:solidFill>
                    <a:srgbClr val="243447"/>
                  </a:solidFill>
                  <a:latin typeface="Consolas"/>
                  <a:ea typeface="Consolas"/>
                  <a:cs typeface="Consolas"/>
                </a:rPr>
                <a:t xml:space="preserve"> 5-10</a:t>
              </a:r>
              <a:r>
                <a:rPr lang="zh-CN" sz="1800" dirty="0">
                  <a:solidFill>
                    <a:srgbClr val="243447"/>
                  </a:solidFill>
                  <a:latin typeface="Microsoft YaHei"/>
                  <a:ea typeface="Microsoft YaHei"/>
                  <a:cs typeface="Microsoft YaHei"/>
                </a:rPr>
                <a:t>：用</a:t>
              </a:r>
              <a:r>
                <a:rPr lang="en-US" sz="1800" dirty="0">
                  <a:solidFill>
                    <a:srgbClr val="243447"/>
                  </a:solidFill>
                  <a:latin typeface="Consolas"/>
                  <a:ea typeface="Consolas"/>
                  <a:cs typeface="Consolas"/>
                </a:rPr>
                <a:t xml:space="preserve"> X </a:t>
              </a:r>
              <a:r>
                <a:rPr lang="zh-CN" sz="1800" dirty="0">
                  <a:solidFill>
                    <a:srgbClr val="243447"/>
                  </a:solidFill>
                  <a:latin typeface="Microsoft YaHei"/>
                  <a:ea typeface="Microsoft YaHei"/>
                  <a:cs typeface="Microsoft YaHei"/>
                </a:rPr>
                <a:t>和英文句点，模拟亮着和暗着的格子。</a:t>
              </a:r>
            </a:p>
          </p:txBody>
        </p:sp>
      </p:grpSp>
      <p:grpSp>
        <p:nvGrpSpPr>
          <p:cNvPr id="12" name="Group 12"/>
          <p:cNvGrpSpPr/>
          <p:nvPr/>
        </p:nvGrpSpPr>
        <p:grpSpPr>
          <a:xfrm>
            <a:off x="1666875" y="3286125"/>
            <a:ext cx="2618422" cy="2286000"/>
            <a:chOff x="1666875" y="3286125"/>
            <a:chExt cx="2618422" cy="2286000"/>
          </a:xfrm>
        </p:grpSpPr>
        <p:sp>
          <p:nvSpPr>
            <p:cNvPr id="10" name="Freeform 10"/>
            <p:cNvSpPr/>
            <p:nvPr/>
          </p:nvSpPr>
          <p:spPr>
            <a:xfrm>
              <a:off x="1666875" y="3286125"/>
              <a:ext cx="1714500" cy="2286000"/>
            </a:xfrm>
            <a:custGeom>
              <a:avLst/>
              <a:gdLst/>
              <a:ahLst/>
              <a:cxnLst/>
              <a:rect l="l" t="t" r="r" b="b"/>
              <a:pathLst>
                <a:path w="1714500" h="2286000">
                  <a:moveTo>
                    <a:pt x="0" y="0"/>
                  </a:moveTo>
                  <a:lnTo>
                    <a:pt x="1714500" y="0"/>
                  </a:lnTo>
                  <a:moveTo>
                    <a:pt x="0" y="0"/>
                  </a:moveTo>
                  <a:lnTo>
                    <a:pt x="0" y="1143000"/>
                  </a:lnTo>
                  <a:moveTo>
                    <a:pt x="1714500" y="0"/>
                  </a:moveTo>
                  <a:lnTo>
                    <a:pt x="1714500" y="1143000"/>
                  </a:lnTo>
                  <a:moveTo>
                    <a:pt x="0" y="1143000"/>
                  </a:moveTo>
                  <a:lnTo>
                    <a:pt x="1714500" y="1143000"/>
                  </a:lnTo>
                  <a:moveTo>
                    <a:pt x="0" y="1143000"/>
                  </a:moveTo>
                  <a:lnTo>
                    <a:pt x="0" y="2286000"/>
                  </a:lnTo>
                  <a:moveTo>
                    <a:pt x="1714500" y="1143000"/>
                  </a:moveTo>
                  <a:lnTo>
                    <a:pt x="1714500" y="2286000"/>
                  </a:lnTo>
                  <a:moveTo>
                    <a:pt x="0" y="2286000"/>
                  </a:moveTo>
                  <a:lnTo>
                    <a:pt x="1714500" y="2286000"/>
                  </a:lnTo>
                </a:path>
              </a:pathLst>
            </a:custGeom>
            <a:noFill/>
            <a:ln w="171450">
              <a:solidFill>
                <a:schemeClr val="accent1"/>
              </a:solidFill>
            </a:ln>
          </p:spPr>
        </p:sp>
        <p:sp>
          <p:nvSpPr>
            <p:cNvPr id="11" name="TextBox 11"/>
            <p:cNvSpPr/>
            <p:nvPr/>
          </p:nvSpPr>
          <p:spPr>
            <a:xfrm>
              <a:off x="3872484" y="42424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grpSp>
      <p:grpSp>
        <p:nvGrpSpPr>
          <p:cNvPr id="14" name="Group 14"/>
          <p:cNvGrpSpPr/>
          <p:nvPr/>
        </p:nvGrpSpPr>
        <p:grpSpPr>
          <a:xfrm>
            <a:off x="5072634" y="3128010"/>
            <a:ext cx="648664" cy="2509266"/>
            <a:chOff x="5072634" y="3128010"/>
            <a:chExt cx="648664" cy="2509266"/>
          </a:xfrm>
        </p:grpSpPr>
        <p:sp>
          <p:nvSpPr>
            <p:cNvPr id="13" name="TextBox 13"/>
            <p:cNvSpPr/>
            <p:nvPr/>
          </p:nvSpPr>
          <p:spPr>
            <a:xfrm>
              <a:off x="5072634" y="3128010"/>
              <a:ext cx="648664" cy="2509266"/>
            </a:xfrm>
            <a:prstGeom prst="rect">
              <a:avLst/>
            </a:prstGeom>
            <a:noFill/>
            <a:ln>
              <a:noFill/>
            </a:ln>
          </p:spPr>
          <p:txBody>
            <a:bodyPr wrap="none" lIns="0" tIns="0" rIns="0" bIns="0" anchor="t" anchorCtr="0">
              <a:noAutofit/>
            </a:bodyPr>
            <a:lstStyle/>
            <a:p>
              <a:pPr algn="l">
                <a:lnSpc>
                  <a:spcPts val="3240"/>
                </a:lnSpc>
              </a:pPr>
              <a:r>
                <a:rPr lang="en-US" sz="2700" dirty="0">
                  <a:solidFill>
                    <a:srgbClr val="243447"/>
                  </a:solidFill>
                  <a:latin typeface="Consolas"/>
                  <a:ea typeface="Consolas"/>
                  <a:cs typeface="Consolas"/>
                </a:rPr>
                <a:t>XXX</a:t>
              </a:r>
              <a:br/>
              <a:r>
                <a:rPr lang="en-US" sz="2700" dirty="0">
                  <a:solidFill>
                    <a:srgbClr val="243447"/>
                  </a:solidFill>
                  <a:latin typeface="Consolas"/>
                  <a:ea typeface="Consolas"/>
                  <a:cs typeface="Consolas"/>
                </a:rPr>
                <a:t>X.X</a:t>
              </a:r>
              <a:br/>
              <a:r>
                <a:rPr lang="en-US" sz="2700" dirty="0">
                  <a:solidFill>
                    <a:srgbClr val="243447"/>
                  </a:solidFill>
                  <a:latin typeface="Consolas"/>
                  <a:ea typeface="Consolas"/>
                  <a:cs typeface="Consolas"/>
                </a:rPr>
                <a:t>XXX</a:t>
              </a:r>
              <a:br/>
              <a:r>
                <a:rPr lang="en-US" sz="2700" dirty="0">
                  <a:solidFill>
                    <a:srgbClr val="243447"/>
                  </a:solidFill>
                  <a:latin typeface="Consolas"/>
                  <a:ea typeface="Consolas"/>
                  <a:cs typeface="Consolas"/>
                </a:rPr>
                <a:t>X.X</a:t>
              </a:r>
              <a:br/>
              <a:r>
                <a:rPr lang="en-US" sz="2700" dirty="0">
                  <a:solidFill>
                    <a:srgbClr val="243447"/>
                  </a:solidFill>
                  <a:latin typeface="Consolas"/>
                  <a:ea typeface="Consolas"/>
                  <a:cs typeface="Consolas"/>
                </a:rPr>
                <a:t>XXX</a:t>
              </a:r>
            </a:p>
          </p:txBody>
        </p:sp>
      </p:grpSp>
      <p:grpSp>
        <p:nvGrpSpPr>
          <p:cNvPr id="17" name="Group 17"/>
          <p:cNvGrpSpPr/>
          <p:nvPr/>
        </p:nvGrpSpPr>
        <p:grpSpPr>
          <a:xfrm>
            <a:off x="7619238" y="3342322"/>
            <a:ext cx="3667887" cy="2803208"/>
            <a:chOff x="7619238" y="3342322"/>
            <a:chExt cx="3667887" cy="2803208"/>
          </a:xfrm>
        </p:grpSpPr>
        <p:grpSp>
          <p:nvGrpSpPr>
            <p:cNvPr id="27" name="Group 27"/>
            <p:cNvGrpSpPr/>
            <p:nvPr/>
          </p:nvGrpSpPr>
          <p:grpSpPr>
            <a:xfrm>
              <a:off x="7619238" y="3342322"/>
              <a:ext cx="1857375" cy="1914906"/>
              <a:chOff x="7619238" y="3342322"/>
              <a:chExt cx="1857375" cy="1914906"/>
            </a:xfrm>
          </p:grpSpPr>
          <p:sp>
            <p:nvSpPr>
              <p:cNvPr id="22" name="Freeform 22"/>
              <p:cNvSpPr/>
              <p:nvPr/>
            </p:nvSpPr>
            <p:spPr>
              <a:xfrm>
                <a:off x="7629144" y="3342322"/>
                <a:ext cx="1753362" cy="1914906"/>
              </a:xfrm>
              <a:custGeom>
                <a:avLst/>
                <a:gdLst/>
                <a:ahLst/>
                <a:cxnLst/>
                <a:rect l="l" t="t" r="r" b="b"/>
                <a:pathLst>
                  <a:path w="1753362" h="1914906">
                    <a:moveTo>
                      <a:pt x="0" y="0"/>
                    </a:moveTo>
                    <a:lnTo>
                      <a:pt x="1753362" y="0"/>
                    </a:lnTo>
                    <a:lnTo>
                      <a:pt x="1753362" y="1914906"/>
                    </a:lnTo>
                    <a:lnTo>
                      <a:pt x="0" y="1914906"/>
                    </a:lnTo>
                    <a:close/>
                  </a:path>
                </a:pathLst>
              </a:custGeom>
              <a:noFill/>
              <a:ln>
                <a:noFill/>
              </a:ln>
            </p:spPr>
          </p:sp>
          <p:sp>
            <p:nvSpPr>
              <p:cNvPr id="23" name="TextBox 23"/>
              <p:cNvSpPr txBox="1"/>
              <p:nvPr/>
            </p:nvSpPr>
            <p:spPr>
              <a:xfrm>
                <a:off x="7619238" y="3342322"/>
                <a:ext cx="1222400"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X表示亮。</a:t>
                </a:r>
              </a:p>
            </p:txBody>
          </p:sp>
          <p:sp>
            <p:nvSpPr>
              <p:cNvPr id="24" name="TextBox 24"/>
              <p:cNvSpPr txBox="1"/>
              <p:nvPr/>
            </p:nvSpPr>
            <p:spPr>
              <a:xfrm>
                <a:off x="7619238" y="3639502"/>
                <a:ext cx="1214228"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.表示暗。</a:t>
                </a:r>
              </a:p>
            </p:txBody>
          </p:sp>
          <p:sp>
            <p:nvSpPr>
              <p:cNvPr id="25" name="TextBox 25"/>
              <p:cNvSpPr txBox="1"/>
              <p:nvPr/>
            </p:nvSpPr>
            <p:spPr>
              <a:xfrm>
                <a:off x="7619238" y="4070032"/>
                <a:ext cx="1358608"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5行、3列，</a:t>
                </a:r>
              </a:p>
            </p:txBody>
          </p:sp>
          <p:sp>
            <p:nvSpPr>
              <p:cNvPr id="26" name="TextBox 26"/>
              <p:cNvSpPr txBox="1"/>
              <p:nvPr/>
            </p:nvSpPr>
            <p:spPr>
              <a:xfrm>
                <a:off x="7619238" y="4367212"/>
                <a:ext cx="185737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组成一个数字。</a:t>
                </a:r>
              </a:p>
            </p:txBody>
          </p:sp>
        </p:grpSp>
        <p:sp>
          <p:nvSpPr>
            <p:cNvPr id="16" name="TextBox 16"/>
            <p:cNvSpPr/>
            <p:nvPr/>
          </p:nvSpPr>
          <p:spPr>
            <a:xfrm>
              <a:off x="7629144" y="5463921"/>
              <a:ext cx="3657981" cy="681609"/>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程序用数组记住每点亮不亮，再</a:t>
              </a:r>
              <a:br/>
              <a:r>
                <a:rPr lang="zh-CN" sz="1950" dirty="0">
                  <a:solidFill>
                    <a:srgbClr val="243447"/>
                  </a:solidFill>
                  <a:latin typeface="Microsoft YaHei"/>
                  <a:ea typeface="Microsoft YaHei"/>
                  <a:cs typeface="Microsoft YaHei"/>
                </a:rPr>
                <a:t>按行画出数字。</a:t>
              </a:r>
            </a:p>
          </p:txBody>
        </p:sp>
      </p:grpSp>
      <p:sp>
        <p:nvSpPr>
          <p:cNvPr id="29" name="Line 2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0" name="Line 30"/>
          <p:cNvSpPr/>
          <p:nvPr/>
        </p:nvSpPr>
        <p:spPr>
          <a:xfrm>
            <a:off x="838200" y="2927985"/>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516880" cy="1062799"/>
            <a:chOff x="826008" y="814388"/>
            <a:chExt cx="5516880" cy="1062799"/>
          </a:xfrm>
        </p:grpSpPr>
        <p:sp>
          <p:nvSpPr>
            <p:cNvPr id="2" name="TextBox 2"/>
            <p:cNvSpPr txBox="1"/>
            <p:nvPr/>
          </p:nvSpPr>
          <p:spPr>
            <a:xfrm>
              <a:off x="1017270" y="814388"/>
              <a:ext cx="244602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显示屏：题目描述</a:t>
              </a:r>
            </a:p>
          </p:txBody>
        </p:sp>
        <p:sp>
          <p:nvSpPr>
            <p:cNvPr id="3" name="TextBox 3"/>
            <p:cNvSpPr txBox="1"/>
            <p:nvPr/>
          </p:nvSpPr>
          <p:spPr>
            <a:xfrm>
              <a:off x="826008" y="1407795"/>
              <a:ext cx="5516880"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显示屏：怎样把一串数字画成字符画？</a:t>
              </a:r>
            </a:p>
          </p:txBody>
        </p:sp>
      </p:grpSp>
      <p:grpSp>
        <p:nvGrpSpPr>
          <p:cNvPr id="6" name="Group 6"/>
          <p:cNvGrpSpPr/>
          <p:nvPr/>
        </p:nvGrpSpPr>
        <p:grpSpPr>
          <a:xfrm>
            <a:off x="990219" y="2056448"/>
            <a:ext cx="7721656" cy="752856"/>
            <a:chOff x="990219" y="2056448"/>
            <a:chExt cx="7721656" cy="752856"/>
          </a:xfrm>
        </p:grpSpPr>
        <p:sp>
          <p:nvSpPr>
            <p:cNvPr id="5" name="TextBox 5"/>
            <p:cNvSpPr/>
            <p:nvPr/>
          </p:nvSpPr>
          <p:spPr>
            <a:xfrm>
              <a:off x="990219" y="2056448"/>
              <a:ext cx="7721656"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把电子显示屏看成许多小格子。每个格子只写一个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a:t>
              </a:r>
              <a:br/>
              <a:r>
                <a:rPr lang="zh-CN" sz="1950" dirty="0">
                  <a:solidFill>
                    <a:srgbClr val="243447"/>
                  </a:solidFill>
                  <a:latin typeface="Consolas"/>
                  <a:ea typeface="Microsoft YaHei"/>
                  <a:cs typeface="Consolas"/>
                </a:rPr>
                <a:t>亮着的格子写X，暗着的格子写英文句点.，连起来就能画出数字。</a:t>
              </a:r>
            </a:p>
          </p:txBody>
        </p:sp>
      </p:grpSp>
      <p:grpSp>
        <p:nvGrpSpPr>
          <p:cNvPr id="8" name="Group 8"/>
          <p:cNvGrpSpPr/>
          <p:nvPr/>
        </p:nvGrpSpPr>
        <p:grpSpPr>
          <a:xfrm>
            <a:off x="1085469" y="2999422"/>
            <a:ext cx="7916930" cy="1752981"/>
            <a:chOff x="1085469" y="2999422"/>
            <a:chExt cx="7916930" cy="1752981"/>
          </a:xfrm>
        </p:grpSpPr>
        <p:sp>
          <p:nvSpPr>
            <p:cNvPr id="7" name="TextBox 7"/>
            <p:cNvSpPr/>
            <p:nvPr/>
          </p:nvSpPr>
          <p:spPr>
            <a:xfrm>
              <a:off x="1085469" y="2999422"/>
              <a:ext cx="7916930" cy="175298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题目会给出要显示的位数n，以及恰好n位的数字，n在1到100之间。</a:t>
              </a:r>
              <a:br/>
              <a:r>
                <a:rPr lang="zh-CN" sz="1950" dirty="0">
                  <a:solidFill>
                    <a:srgbClr val="243447"/>
                  </a:solidFill>
                  <a:latin typeface="Consolas"/>
                  <a:ea typeface="Microsoft YaHei"/>
                  <a:cs typeface="Consolas"/>
                </a:rPr>
                <a:t>每一位都按规定字形画成5行、每行3个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的小图。</a:t>
              </a:r>
              <a:br/>
              <a:r>
                <a:rPr lang="zh-CN" sz="1950" dirty="0">
                  <a:solidFill>
                    <a:srgbClr val="243447"/>
                  </a:solidFill>
                  <a:latin typeface="Consolas"/>
                  <a:ea typeface="Microsoft YaHei"/>
                  <a:cs typeface="Consolas"/>
                </a:rPr>
                <a:t>把这些小图按输入顺序从左到右摆好，相邻两图之间隔一列点。</a:t>
              </a:r>
              <a:br/>
              <a:r>
                <a:rPr lang="zh-CN" sz="1950" dirty="0">
                  <a:solidFill>
                    <a:srgbClr val="243447"/>
                  </a:solidFill>
                  <a:latin typeface="Consolas"/>
                  <a:ea typeface="Microsoft YaHei"/>
                  <a:cs typeface="Consolas"/>
                </a:rPr>
                <a:t>输出整幅画面的5行字符，末尾不再添加额外的间隔列。</a:t>
              </a:r>
            </a:p>
          </p:txBody>
        </p:sp>
      </p:grpSp>
      <p:grpSp>
        <p:nvGrpSpPr>
          <p:cNvPr id="10" name="Group 10"/>
          <p:cNvGrpSpPr/>
          <p:nvPr/>
        </p:nvGrpSpPr>
        <p:grpSpPr>
          <a:xfrm>
            <a:off x="990219" y="5409248"/>
            <a:ext cx="8657451" cy="752856"/>
            <a:chOff x="990219" y="5409248"/>
            <a:chExt cx="8657451" cy="752856"/>
          </a:xfrm>
        </p:grpSpPr>
        <p:sp>
          <p:nvSpPr>
            <p:cNvPr id="9" name="TextBox 9"/>
            <p:cNvSpPr/>
            <p:nvPr/>
          </p:nvSpPr>
          <p:spPr>
            <a:xfrm>
              <a:off x="990219" y="5409248"/>
              <a:ext cx="8657451"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例如输入12，就把数字1的小图放左边、数字2的小图放右边。</a:t>
              </a:r>
              <a:br/>
              <a:r>
                <a:rPr lang="zh-CN" sz="1950" dirty="0">
                  <a:solidFill>
                    <a:srgbClr val="243447"/>
                  </a:solidFill>
                  <a:latin typeface="Consolas"/>
                  <a:ea typeface="Microsoft YaHei"/>
                  <a:cs typeface="Consolas"/>
                </a:rPr>
                <a:t>开头的0也要画出来。题目规定的0到9长什么样，下一页把全部字形给出。</a:t>
              </a:r>
            </a:p>
          </p:txBody>
        </p:sp>
      </p:grpSp>
      <p:sp>
        <p:nvSpPr>
          <p:cNvPr id="13" name="Line 1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4" name="Line 14"/>
          <p:cNvSpPr/>
          <p:nvPr/>
        </p:nvSpPr>
        <p:spPr>
          <a:xfrm>
            <a:off x="838200" y="478383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5" name="Line 15"/>
          <p:cNvSpPr/>
          <p:nvPr/>
        </p:nvSpPr>
        <p:spPr>
          <a:xfrm>
            <a:off x="838200" y="281025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4903013" cy="1062799"/>
            <a:chOff x="826008" y="814388"/>
            <a:chExt cx="4903013" cy="1062799"/>
          </a:xfrm>
        </p:grpSpPr>
        <p:sp>
          <p:nvSpPr>
            <p:cNvPr id="2" name="TextBox 2"/>
            <p:cNvSpPr txBox="1"/>
            <p:nvPr/>
          </p:nvSpPr>
          <p:spPr>
            <a:xfrm>
              <a:off x="1017270" y="814388"/>
              <a:ext cx="244602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显示屏：完整字形</a:t>
              </a:r>
            </a:p>
          </p:txBody>
        </p:sp>
        <p:sp>
          <p:nvSpPr>
            <p:cNvPr id="3" name="TextBox 3"/>
            <p:cNvSpPr txBox="1"/>
            <p:nvPr/>
          </p:nvSpPr>
          <p:spPr>
            <a:xfrm>
              <a:off x="826008" y="1407795"/>
              <a:ext cx="4903013"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题目规定的0到9，分别长什么样？</a:t>
              </a:r>
            </a:p>
          </p:txBody>
        </p:sp>
      </p:grpSp>
      <p:grpSp>
        <p:nvGrpSpPr>
          <p:cNvPr id="6" name="Group 6"/>
          <p:cNvGrpSpPr/>
          <p:nvPr/>
        </p:nvGrpSpPr>
        <p:grpSpPr>
          <a:xfrm>
            <a:off x="990219" y="2056448"/>
            <a:ext cx="8223790" cy="752856"/>
            <a:chOff x="990219" y="2056448"/>
            <a:chExt cx="8223790" cy="752856"/>
          </a:xfrm>
        </p:grpSpPr>
        <p:sp>
          <p:nvSpPr>
            <p:cNvPr id="5" name="TextBox 5"/>
            <p:cNvSpPr/>
            <p:nvPr/>
          </p:nvSpPr>
          <p:spPr>
            <a:xfrm>
              <a:off x="990219" y="2056448"/>
              <a:ext cx="8223790"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每个字形都有5行、每行3个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。X是亮点，.是</a:t>
              </a:r>
              <a:r>
                <a:rPr lang="zh-CN" sz="1950" b="1" dirty="0">
                  <a:solidFill>
                    <a:srgbClr val="C00000"/>
                  </a:solidFill>
                  <a:latin typeface="Consolas"/>
                  <a:ea typeface="Microsoft YaHei"/>
                  <a:cs typeface="Consolas"/>
                </a:rPr>
                <a:t>暗点</a:t>
              </a:r>
              <a:r>
                <a:rPr lang="zh-CN" sz="1950" dirty="0">
                  <a:solidFill>
                    <a:srgbClr val="243447"/>
                  </a:solidFill>
                  <a:latin typeface="Consolas"/>
                  <a:ea typeface="Microsoft YaHei"/>
                  <a:cs typeface="Consolas"/>
                </a:rPr>
                <a:t>。</a:t>
              </a:r>
              <a:br/>
              <a:r>
                <a:rPr lang="zh-CN" sz="1950" dirty="0">
                  <a:solidFill>
                    <a:srgbClr val="243447"/>
                  </a:solidFill>
                  <a:latin typeface="Consolas"/>
                  <a:ea typeface="Microsoft YaHei"/>
                  <a:cs typeface="Consolas"/>
                </a:rPr>
                <a:t>下面逐个给出完整字形；相邻数字之间的间隔列，在拼接时另外添加。</a:t>
              </a:r>
            </a:p>
          </p:txBody>
        </p:sp>
      </p:grpSp>
      <p:grpSp>
        <p:nvGrpSpPr>
          <p:cNvPr id="467" name="Group 467"/>
          <p:cNvGrpSpPr/>
          <p:nvPr/>
        </p:nvGrpSpPr>
        <p:grpSpPr>
          <a:xfrm>
            <a:off x="1095375" y="2958941"/>
            <a:ext cx="9772650" cy="2358390"/>
            <a:chOff x="1095375" y="2958941"/>
            <a:chExt cx="9772650" cy="2358390"/>
          </a:xfrm>
        </p:grpSpPr>
        <p:sp>
          <p:nvSpPr>
            <p:cNvPr id="7" name="TextBox 7"/>
            <p:cNvSpPr/>
            <p:nvPr/>
          </p:nvSpPr>
          <p:spPr>
            <a:xfrm>
              <a:off x="1340548" y="2958941"/>
              <a:ext cx="195358" cy="454724"/>
            </a:xfrm>
            <a:prstGeom prst="rect">
              <a:avLst/>
            </a:prstGeom>
            <a:noFill/>
            <a:ln>
              <a:noFill/>
            </a:ln>
          </p:spPr>
          <p:txBody>
            <a:bodyPr wrap="none" lIns="95" tIns="-5" rIns="0" bIns="0" anchor="t" anchorCtr="0">
              <a:noAutofit/>
            </a:bodyPr>
            <a:lstStyle/>
            <a:p>
              <a:pPr algn="ctr"/>
              <a:r>
                <a:rPr lang="en-US" sz="2320" dirty="0">
                  <a:solidFill>
                    <a:srgbClr val="243447"/>
                  </a:solidFill>
                  <a:latin typeface="Consolas"/>
                  <a:ea typeface="Consolas"/>
                  <a:cs typeface="Consolas"/>
                </a:rPr>
                <a:t>0</a:t>
              </a:r>
            </a:p>
          </p:txBody>
        </p:sp>
        <p:grpSp>
          <p:nvGrpSpPr>
            <p:cNvPr id="10" name="Group 10"/>
            <p:cNvGrpSpPr/>
            <p:nvPr/>
          </p:nvGrpSpPr>
          <p:grpSpPr>
            <a:xfrm>
              <a:off x="1095375" y="3486150"/>
              <a:ext cx="228600" cy="421481"/>
              <a:chOff x="1095375" y="3486150"/>
              <a:chExt cx="228600" cy="421481"/>
            </a:xfrm>
          </p:grpSpPr>
          <p:sp>
            <p:nvSpPr>
              <p:cNvPr id="8" name="Rectangle 8"/>
              <p:cNvSpPr/>
              <p:nvPr/>
            </p:nvSpPr>
            <p:spPr>
              <a:xfrm>
                <a:off x="1095375" y="3486150"/>
                <a:ext cx="228600" cy="352425"/>
              </a:xfrm>
              <a:prstGeom prst="rect">
                <a:avLst/>
              </a:prstGeom>
              <a:solidFill>
                <a:srgbClr val="FFFFFF"/>
              </a:solidFill>
              <a:ln w="11430">
                <a:solidFill>
                  <a:srgbClr val="244D87"/>
                </a:solidFill>
              </a:ln>
            </p:spPr>
          </p:sp>
          <p:sp>
            <p:nvSpPr>
              <p:cNvPr id="9" name="TextBox 9"/>
              <p:cNvSpPr/>
              <p:nvPr/>
            </p:nvSpPr>
            <p:spPr>
              <a:xfrm>
                <a:off x="11266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3" name="Group 13"/>
            <p:cNvGrpSpPr/>
            <p:nvPr/>
          </p:nvGrpSpPr>
          <p:grpSpPr>
            <a:xfrm>
              <a:off x="1323975" y="3486150"/>
              <a:ext cx="228600" cy="421481"/>
              <a:chOff x="1323975" y="3486150"/>
              <a:chExt cx="228600" cy="421481"/>
            </a:xfrm>
          </p:grpSpPr>
          <p:sp>
            <p:nvSpPr>
              <p:cNvPr id="11" name="Rectangle 11"/>
              <p:cNvSpPr/>
              <p:nvPr/>
            </p:nvSpPr>
            <p:spPr>
              <a:xfrm>
                <a:off x="1323975" y="3486150"/>
                <a:ext cx="228600" cy="352425"/>
              </a:xfrm>
              <a:prstGeom prst="rect">
                <a:avLst/>
              </a:prstGeom>
              <a:solidFill>
                <a:srgbClr val="FFFFFF"/>
              </a:solidFill>
              <a:ln w="11430">
                <a:solidFill>
                  <a:srgbClr val="244D87"/>
                </a:solidFill>
              </a:ln>
            </p:spPr>
          </p:sp>
          <p:sp>
            <p:nvSpPr>
              <p:cNvPr id="12" name="TextBox 12"/>
              <p:cNvSpPr/>
              <p:nvPr/>
            </p:nvSpPr>
            <p:spPr>
              <a:xfrm>
                <a:off x="13552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6" name="Group 16"/>
            <p:cNvGrpSpPr/>
            <p:nvPr/>
          </p:nvGrpSpPr>
          <p:grpSpPr>
            <a:xfrm>
              <a:off x="1552575" y="3486150"/>
              <a:ext cx="228600" cy="421481"/>
              <a:chOff x="1552575" y="3486150"/>
              <a:chExt cx="228600" cy="421481"/>
            </a:xfrm>
          </p:grpSpPr>
          <p:sp>
            <p:nvSpPr>
              <p:cNvPr id="14" name="Rectangle 14"/>
              <p:cNvSpPr/>
              <p:nvPr/>
            </p:nvSpPr>
            <p:spPr>
              <a:xfrm>
                <a:off x="1552575" y="3486150"/>
                <a:ext cx="228600" cy="352425"/>
              </a:xfrm>
              <a:prstGeom prst="rect">
                <a:avLst/>
              </a:prstGeom>
              <a:solidFill>
                <a:srgbClr val="FFFFFF"/>
              </a:solidFill>
              <a:ln w="11430">
                <a:solidFill>
                  <a:srgbClr val="244D87"/>
                </a:solidFill>
              </a:ln>
            </p:spPr>
          </p:sp>
          <p:sp>
            <p:nvSpPr>
              <p:cNvPr id="15" name="TextBox 15"/>
              <p:cNvSpPr/>
              <p:nvPr/>
            </p:nvSpPr>
            <p:spPr>
              <a:xfrm>
                <a:off x="15838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9" name="Group 19"/>
            <p:cNvGrpSpPr/>
            <p:nvPr/>
          </p:nvGrpSpPr>
          <p:grpSpPr>
            <a:xfrm>
              <a:off x="1095375" y="3838575"/>
              <a:ext cx="228600" cy="421481"/>
              <a:chOff x="1095375" y="3838575"/>
              <a:chExt cx="228600" cy="421481"/>
            </a:xfrm>
          </p:grpSpPr>
          <p:sp>
            <p:nvSpPr>
              <p:cNvPr id="17" name="Rectangle 17"/>
              <p:cNvSpPr/>
              <p:nvPr/>
            </p:nvSpPr>
            <p:spPr>
              <a:xfrm>
                <a:off x="1095375" y="3838575"/>
                <a:ext cx="228600" cy="352425"/>
              </a:xfrm>
              <a:prstGeom prst="rect">
                <a:avLst/>
              </a:prstGeom>
              <a:solidFill>
                <a:srgbClr val="FFFFFF"/>
              </a:solidFill>
              <a:ln w="11430">
                <a:solidFill>
                  <a:srgbClr val="244D87"/>
                </a:solidFill>
              </a:ln>
            </p:spPr>
          </p:sp>
          <p:sp>
            <p:nvSpPr>
              <p:cNvPr id="18" name="TextBox 18"/>
              <p:cNvSpPr/>
              <p:nvPr/>
            </p:nvSpPr>
            <p:spPr>
              <a:xfrm>
                <a:off x="112661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2" name="Group 22"/>
            <p:cNvGrpSpPr/>
            <p:nvPr/>
          </p:nvGrpSpPr>
          <p:grpSpPr>
            <a:xfrm>
              <a:off x="1323975" y="3838575"/>
              <a:ext cx="228600" cy="421481"/>
              <a:chOff x="1323975" y="3838575"/>
              <a:chExt cx="228600" cy="421481"/>
            </a:xfrm>
          </p:grpSpPr>
          <p:sp>
            <p:nvSpPr>
              <p:cNvPr id="20" name="Rectangle 20"/>
              <p:cNvSpPr/>
              <p:nvPr/>
            </p:nvSpPr>
            <p:spPr>
              <a:xfrm>
                <a:off x="1323975" y="3838575"/>
                <a:ext cx="228600" cy="352425"/>
              </a:xfrm>
              <a:prstGeom prst="rect">
                <a:avLst/>
              </a:prstGeom>
              <a:solidFill>
                <a:srgbClr val="FFFFFF"/>
              </a:solidFill>
              <a:ln w="11430">
                <a:solidFill>
                  <a:srgbClr val="244D87"/>
                </a:solidFill>
              </a:ln>
            </p:spPr>
          </p:sp>
          <p:sp>
            <p:nvSpPr>
              <p:cNvPr id="21" name="TextBox 21"/>
              <p:cNvSpPr/>
              <p:nvPr/>
            </p:nvSpPr>
            <p:spPr>
              <a:xfrm>
                <a:off x="135912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25" name="Group 25"/>
            <p:cNvGrpSpPr/>
            <p:nvPr/>
          </p:nvGrpSpPr>
          <p:grpSpPr>
            <a:xfrm>
              <a:off x="1552575" y="3838575"/>
              <a:ext cx="228600" cy="421481"/>
              <a:chOff x="1552575" y="3838575"/>
              <a:chExt cx="228600" cy="421481"/>
            </a:xfrm>
          </p:grpSpPr>
          <p:sp>
            <p:nvSpPr>
              <p:cNvPr id="23" name="Rectangle 23"/>
              <p:cNvSpPr/>
              <p:nvPr/>
            </p:nvSpPr>
            <p:spPr>
              <a:xfrm>
                <a:off x="1552575" y="3838575"/>
                <a:ext cx="228600" cy="352425"/>
              </a:xfrm>
              <a:prstGeom prst="rect">
                <a:avLst/>
              </a:prstGeom>
              <a:solidFill>
                <a:srgbClr val="FFFFFF"/>
              </a:solidFill>
              <a:ln w="11430">
                <a:solidFill>
                  <a:srgbClr val="244D87"/>
                </a:solidFill>
              </a:ln>
            </p:spPr>
          </p:sp>
          <p:sp>
            <p:nvSpPr>
              <p:cNvPr id="24" name="TextBox 24"/>
              <p:cNvSpPr/>
              <p:nvPr/>
            </p:nvSpPr>
            <p:spPr>
              <a:xfrm>
                <a:off x="158381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8" name="Group 28"/>
            <p:cNvGrpSpPr/>
            <p:nvPr/>
          </p:nvGrpSpPr>
          <p:grpSpPr>
            <a:xfrm>
              <a:off x="1095375" y="4191000"/>
              <a:ext cx="228600" cy="421481"/>
              <a:chOff x="1095375" y="4191000"/>
              <a:chExt cx="228600" cy="421481"/>
            </a:xfrm>
          </p:grpSpPr>
          <p:sp>
            <p:nvSpPr>
              <p:cNvPr id="26" name="Rectangle 26"/>
              <p:cNvSpPr/>
              <p:nvPr/>
            </p:nvSpPr>
            <p:spPr>
              <a:xfrm>
                <a:off x="1095375" y="4191000"/>
                <a:ext cx="228600" cy="352425"/>
              </a:xfrm>
              <a:prstGeom prst="rect">
                <a:avLst/>
              </a:prstGeom>
              <a:solidFill>
                <a:srgbClr val="FFFFFF"/>
              </a:solidFill>
              <a:ln w="11430">
                <a:solidFill>
                  <a:srgbClr val="244D87"/>
                </a:solidFill>
              </a:ln>
            </p:spPr>
          </p:sp>
          <p:sp>
            <p:nvSpPr>
              <p:cNvPr id="27" name="TextBox 27"/>
              <p:cNvSpPr/>
              <p:nvPr/>
            </p:nvSpPr>
            <p:spPr>
              <a:xfrm>
                <a:off x="11266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1" name="Group 31"/>
            <p:cNvGrpSpPr/>
            <p:nvPr/>
          </p:nvGrpSpPr>
          <p:grpSpPr>
            <a:xfrm>
              <a:off x="1323975" y="4191000"/>
              <a:ext cx="228600" cy="421481"/>
              <a:chOff x="1323975" y="4191000"/>
              <a:chExt cx="228600" cy="421481"/>
            </a:xfrm>
          </p:grpSpPr>
          <p:sp>
            <p:nvSpPr>
              <p:cNvPr id="29" name="Rectangle 29"/>
              <p:cNvSpPr/>
              <p:nvPr/>
            </p:nvSpPr>
            <p:spPr>
              <a:xfrm>
                <a:off x="1323975" y="4191000"/>
                <a:ext cx="228600" cy="352425"/>
              </a:xfrm>
              <a:prstGeom prst="rect">
                <a:avLst/>
              </a:prstGeom>
              <a:solidFill>
                <a:srgbClr val="FFFFFF"/>
              </a:solidFill>
              <a:ln w="11430">
                <a:solidFill>
                  <a:srgbClr val="244D87"/>
                </a:solidFill>
              </a:ln>
            </p:spPr>
          </p:sp>
          <p:sp>
            <p:nvSpPr>
              <p:cNvPr id="30" name="TextBox 30"/>
              <p:cNvSpPr/>
              <p:nvPr/>
            </p:nvSpPr>
            <p:spPr>
              <a:xfrm>
                <a:off x="1359122" y="42457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4" name="Group 34"/>
            <p:cNvGrpSpPr/>
            <p:nvPr/>
          </p:nvGrpSpPr>
          <p:grpSpPr>
            <a:xfrm>
              <a:off x="1552575" y="4191000"/>
              <a:ext cx="228600" cy="421481"/>
              <a:chOff x="1552575" y="4191000"/>
              <a:chExt cx="228600" cy="421481"/>
            </a:xfrm>
          </p:grpSpPr>
          <p:sp>
            <p:nvSpPr>
              <p:cNvPr id="32" name="Rectangle 32"/>
              <p:cNvSpPr/>
              <p:nvPr/>
            </p:nvSpPr>
            <p:spPr>
              <a:xfrm>
                <a:off x="1552575" y="4191000"/>
                <a:ext cx="228600" cy="352425"/>
              </a:xfrm>
              <a:prstGeom prst="rect">
                <a:avLst/>
              </a:prstGeom>
              <a:solidFill>
                <a:srgbClr val="FFFFFF"/>
              </a:solidFill>
              <a:ln w="11430">
                <a:solidFill>
                  <a:srgbClr val="244D87"/>
                </a:solidFill>
              </a:ln>
            </p:spPr>
          </p:sp>
          <p:sp>
            <p:nvSpPr>
              <p:cNvPr id="33" name="TextBox 33"/>
              <p:cNvSpPr/>
              <p:nvPr/>
            </p:nvSpPr>
            <p:spPr>
              <a:xfrm>
                <a:off x="15838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7" name="Group 37"/>
            <p:cNvGrpSpPr/>
            <p:nvPr/>
          </p:nvGrpSpPr>
          <p:grpSpPr>
            <a:xfrm>
              <a:off x="1095375" y="4543425"/>
              <a:ext cx="228600" cy="421481"/>
              <a:chOff x="1095375" y="4543425"/>
              <a:chExt cx="228600" cy="421481"/>
            </a:xfrm>
          </p:grpSpPr>
          <p:sp>
            <p:nvSpPr>
              <p:cNvPr id="35" name="Rectangle 35"/>
              <p:cNvSpPr/>
              <p:nvPr/>
            </p:nvSpPr>
            <p:spPr>
              <a:xfrm>
                <a:off x="1095375" y="4543425"/>
                <a:ext cx="228600" cy="352425"/>
              </a:xfrm>
              <a:prstGeom prst="rect">
                <a:avLst/>
              </a:prstGeom>
              <a:solidFill>
                <a:srgbClr val="FFFFFF"/>
              </a:solidFill>
              <a:ln w="11430">
                <a:solidFill>
                  <a:srgbClr val="244D87"/>
                </a:solidFill>
              </a:ln>
            </p:spPr>
          </p:sp>
          <p:sp>
            <p:nvSpPr>
              <p:cNvPr id="36" name="TextBox 36"/>
              <p:cNvSpPr/>
              <p:nvPr/>
            </p:nvSpPr>
            <p:spPr>
              <a:xfrm>
                <a:off x="112661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0" name="Group 40"/>
            <p:cNvGrpSpPr/>
            <p:nvPr/>
          </p:nvGrpSpPr>
          <p:grpSpPr>
            <a:xfrm>
              <a:off x="1323975" y="4543425"/>
              <a:ext cx="228600" cy="421481"/>
              <a:chOff x="1323975" y="4543425"/>
              <a:chExt cx="228600" cy="421481"/>
            </a:xfrm>
          </p:grpSpPr>
          <p:sp>
            <p:nvSpPr>
              <p:cNvPr id="38" name="Rectangle 38"/>
              <p:cNvSpPr/>
              <p:nvPr/>
            </p:nvSpPr>
            <p:spPr>
              <a:xfrm>
                <a:off x="1323975" y="4543425"/>
                <a:ext cx="228600" cy="352425"/>
              </a:xfrm>
              <a:prstGeom prst="rect">
                <a:avLst/>
              </a:prstGeom>
              <a:solidFill>
                <a:srgbClr val="FFFFFF"/>
              </a:solidFill>
              <a:ln w="11430">
                <a:solidFill>
                  <a:srgbClr val="244D87"/>
                </a:solidFill>
              </a:ln>
            </p:spPr>
          </p:sp>
          <p:sp>
            <p:nvSpPr>
              <p:cNvPr id="39" name="TextBox 39"/>
              <p:cNvSpPr/>
              <p:nvPr/>
            </p:nvSpPr>
            <p:spPr>
              <a:xfrm>
                <a:off x="135912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43" name="Group 43"/>
            <p:cNvGrpSpPr/>
            <p:nvPr/>
          </p:nvGrpSpPr>
          <p:grpSpPr>
            <a:xfrm>
              <a:off x="1552575" y="4543425"/>
              <a:ext cx="228600" cy="421481"/>
              <a:chOff x="1552575" y="4543425"/>
              <a:chExt cx="228600" cy="421481"/>
            </a:xfrm>
          </p:grpSpPr>
          <p:sp>
            <p:nvSpPr>
              <p:cNvPr id="41" name="Rectangle 41"/>
              <p:cNvSpPr/>
              <p:nvPr/>
            </p:nvSpPr>
            <p:spPr>
              <a:xfrm>
                <a:off x="1552575" y="4543425"/>
                <a:ext cx="228600" cy="352425"/>
              </a:xfrm>
              <a:prstGeom prst="rect">
                <a:avLst/>
              </a:prstGeom>
              <a:solidFill>
                <a:srgbClr val="FFFFFF"/>
              </a:solidFill>
              <a:ln w="11430">
                <a:solidFill>
                  <a:srgbClr val="244D87"/>
                </a:solidFill>
              </a:ln>
            </p:spPr>
          </p:sp>
          <p:sp>
            <p:nvSpPr>
              <p:cNvPr id="42" name="TextBox 42"/>
              <p:cNvSpPr/>
              <p:nvPr/>
            </p:nvSpPr>
            <p:spPr>
              <a:xfrm>
                <a:off x="158381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6" name="Group 46"/>
            <p:cNvGrpSpPr/>
            <p:nvPr/>
          </p:nvGrpSpPr>
          <p:grpSpPr>
            <a:xfrm>
              <a:off x="1095375" y="4895850"/>
              <a:ext cx="228600" cy="421481"/>
              <a:chOff x="1095375" y="4895850"/>
              <a:chExt cx="228600" cy="421481"/>
            </a:xfrm>
          </p:grpSpPr>
          <p:sp>
            <p:nvSpPr>
              <p:cNvPr id="44" name="Rectangle 44"/>
              <p:cNvSpPr/>
              <p:nvPr/>
            </p:nvSpPr>
            <p:spPr>
              <a:xfrm>
                <a:off x="1095375" y="4895850"/>
                <a:ext cx="228600" cy="352425"/>
              </a:xfrm>
              <a:prstGeom prst="rect">
                <a:avLst/>
              </a:prstGeom>
              <a:solidFill>
                <a:srgbClr val="FFFFFF"/>
              </a:solidFill>
              <a:ln w="11430">
                <a:solidFill>
                  <a:srgbClr val="244D87"/>
                </a:solidFill>
              </a:ln>
            </p:spPr>
          </p:sp>
          <p:sp>
            <p:nvSpPr>
              <p:cNvPr id="45" name="TextBox 45"/>
              <p:cNvSpPr/>
              <p:nvPr/>
            </p:nvSpPr>
            <p:spPr>
              <a:xfrm>
                <a:off x="11266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9" name="Group 49"/>
            <p:cNvGrpSpPr/>
            <p:nvPr/>
          </p:nvGrpSpPr>
          <p:grpSpPr>
            <a:xfrm>
              <a:off x="1323975" y="4895850"/>
              <a:ext cx="228600" cy="421481"/>
              <a:chOff x="1323975" y="4895850"/>
              <a:chExt cx="228600" cy="421481"/>
            </a:xfrm>
          </p:grpSpPr>
          <p:sp>
            <p:nvSpPr>
              <p:cNvPr id="47" name="Rectangle 47"/>
              <p:cNvSpPr/>
              <p:nvPr/>
            </p:nvSpPr>
            <p:spPr>
              <a:xfrm>
                <a:off x="1323975" y="4895850"/>
                <a:ext cx="228600" cy="352425"/>
              </a:xfrm>
              <a:prstGeom prst="rect">
                <a:avLst/>
              </a:prstGeom>
              <a:solidFill>
                <a:srgbClr val="FFFFFF"/>
              </a:solidFill>
              <a:ln w="11430">
                <a:solidFill>
                  <a:srgbClr val="244D87"/>
                </a:solidFill>
              </a:ln>
            </p:spPr>
          </p:sp>
          <p:sp>
            <p:nvSpPr>
              <p:cNvPr id="48" name="TextBox 48"/>
              <p:cNvSpPr/>
              <p:nvPr/>
            </p:nvSpPr>
            <p:spPr>
              <a:xfrm>
                <a:off x="13552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52" name="Group 52"/>
            <p:cNvGrpSpPr/>
            <p:nvPr/>
          </p:nvGrpSpPr>
          <p:grpSpPr>
            <a:xfrm>
              <a:off x="1552575" y="4895850"/>
              <a:ext cx="228600" cy="421481"/>
              <a:chOff x="1552575" y="4895850"/>
              <a:chExt cx="228600" cy="421481"/>
            </a:xfrm>
          </p:grpSpPr>
          <p:sp>
            <p:nvSpPr>
              <p:cNvPr id="50" name="Rectangle 50"/>
              <p:cNvSpPr/>
              <p:nvPr/>
            </p:nvSpPr>
            <p:spPr>
              <a:xfrm>
                <a:off x="1552575" y="4895850"/>
                <a:ext cx="228600" cy="352425"/>
              </a:xfrm>
              <a:prstGeom prst="rect">
                <a:avLst/>
              </a:prstGeom>
              <a:solidFill>
                <a:srgbClr val="FFFFFF"/>
              </a:solidFill>
              <a:ln w="11430">
                <a:solidFill>
                  <a:srgbClr val="244D87"/>
                </a:solidFill>
              </a:ln>
            </p:spPr>
          </p:sp>
          <p:sp>
            <p:nvSpPr>
              <p:cNvPr id="51" name="TextBox 51"/>
              <p:cNvSpPr/>
              <p:nvPr/>
            </p:nvSpPr>
            <p:spPr>
              <a:xfrm>
                <a:off x="15838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sp>
          <p:nvSpPr>
            <p:cNvPr id="53" name="TextBox 53"/>
            <p:cNvSpPr/>
            <p:nvPr/>
          </p:nvSpPr>
          <p:spPr>
            <a:xfrm>
              <a:off x="2350198" y="2958941"/>
              <a:ext cx="195358" cy="454724"/>
            </a:xfrm>
            <a:prstGeom prst="rect">
              <a:avLst/>
            </a:prstGeom>
            <a:noFill/>
            <a:ln>
              <a:noFill/>
            </a:ln>
          </p:spPr>
          <p:txBody>
            <a:bodyPr wrap="none" lIns="95" tIns="-5" rIns="0" bIns="0" anchor="t" anchorCtr="0">
              <a:noAutofit/>
            </a:bodyPr>
            <a:lstStyle/>
            <a:p>
              <a:pPr algn="ctr"/>
              <a:r>
                <a:rPr lang="en-US" sz="2320" dirty="0">
                  <a:solidFill>
                    <a:srgbClr val="243447"/>
                  </a:solidFill>
                  <a:latin typeface="Consolas"/>
                  <a:ea typeface="Consolas"/>
                  <a:cs typeface="Consolas"/>
                </a:rPr>
                <a:t>1</a:t>
              </a:r>
            </a:p>
          </p:txBody>
        </p:sp>
        <p:grpSp>
          <p:nvGrpSpPr>
            <p:cNvPr id="56" name="Group 56"/>
            <p:cNvGrpSpPr/>
            <p:nvPr/>
          </p:nvGrpSpPr>
          <p:grpSpPr>
            <a:xfrm>
              <a:off x="2105025" y="3486150"/>
              <a:ext cx="228600" cy="421481"/>
              <a:chOff x="2105025" y="3486150"/>
              <a:chExt cx="228600" cy="421481"/>
            </a:xfrm>
          </p:grpSpPr>
          <p:sp>
            <p:nvSpPr>
              <p:cNvPr id="54" name="Rectangle 54"/>
              <p:cNvSpPr/>
              <p:nvPr/>
            </p:nvSpPr>
            <p:spPr>
              <a:xfrm>
                <a:off x="2105025" y="3486150"/>
                <a:ext cx="228600" cy="352425"/>
              </a:xfrm>
              <a:prstGeom prst="rect">
                <a:avLst/>
              </a:prstGeom>
              <a:solidFill>
                <a:srgbClr val="FFFFFF"/>
              </a:solidFill>
              <a:ln w="11430">
                <a:solidFill>
                  <a:srgbClr val="244D87"/>
                </a:solidFill>
              </a:ln>
            </p:spPr>
          </p:sp>
          <p:sp>
            <p:nvSpPr>
              <p:cNvPr id="55" name="TextBox 55"/>
              <p:cNvSpPr/>
              <p:nvPr/>
            </p:nvSpPr>
            <p:spPr>
              <a:xfrm>
                <a:off x="2140172" y="35409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59" name="Group 59"/>
            <p:cNvGrpSpPr/>
            <p:nvPr/>
          </p:nvGrpSpPr>
          <p:grpSpPr>
            <a:xfrm>
              <a:off x="2333625" y="3486150"/>
              <a:ext cx="228600" cy="421481"/>
              <a:chOff x="2333625" y="3486150"/>
              <a:chExt cx="228600" cy="421481"/>
            </a:xfrm>
          </p:grpSpPr>
          <p:sp>
            <p:nvSpPr>
              <p:cNvPr id="57" name="Rectangle 57"/>
              <p:cNvSpPr/>
              <p:nvPr/>
            </p:nvSpPr>
            <p:spPr>
              <a:xfrm>
                <a:off x="2333625" y="3486150"/>
                <a:ext cx="228600" cy="352425"/>
              </a:xfrm>
              <a:prstGeom prst="rect">
                <a:avLst/>
              </a:prstGeom>
              <a:solidFill>
                <a:srgbClr val="FFFFFF"/>
              </a:solidFill>
              <a:ln w="11430">
                <a:solidFill>
                  <a:srgbClr val="244D87"/>
                </a:solidFill>
              </a:ln>
            </p:spPr>
          </p:sp>
          <p:sp>
            <p:nvSpPr>
              <p:cNvPr id="58" name="TextBox 58"/>
              <p:cNvSpPr/>
              <p:nvPr/>
            </p:nvSpPr>
            <p:spPr>
              <a:xfrm>
                <a:off x="2368772" y="35409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62" name="Group 62"/>
            <p:cNvGrpSpPr/>
            <p:nvPr/>
          </p:nvGrpSpPr>
          <p:grpSpPr>
            <a:xfrm>
              <a:off x="2562225" y="3486150"/>
              <a:ext cx="228600" cy="421481"/>
              <a:chOff x="2562225" y="3486150"/>
              <a:chExt cx="228600" cy="421481"/>
            </a:xfrm>
          </p:grpSpPr>
          <p:sp>
            <p:nvSpPr>
              <p:cNvPr id="60" name="Rectangle 60"/>
              <p:cNvSpPr/>
              <p:nvPr/>
            </p:nvSpPr>
            <p:spPr>
              <a:xfrm>
                <a:off x="2562225" y="3486150"/>
                <a:ext cx="228600" cy="352425"/>
              </a:xfrm>
              <a:prstGeom prst="rect">
                <a:avLst/>
              </a:prstGeom>
              <a:solidFill>
                <a:srgbClr val="FFFFFF"/>
              </a:solidFill>
              <a:ln w="11430">
                <a:solidFill>
                  <a:srgbClr val="244D87"/>
                </a:solidFill>
              </a:ln>
            </p:spPr>
          </p:sp>
          <p:sp>
            <p:nvSpPr>
              <p:cNvPr id="61" name="TextBox 61"/>
              <p:cNvSpPr/>
              <p:nvPr/>
            </p:nvSpPr>
            <p:spPr>
              <a:xfrm>
                <a:off x="25934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65" name="Group 65"/>
            <p:cNvGrpSpPr/>
            <p:nvPr/>
          </p:nvGrpSpPr>
          <p:grpSpPr>
            <a:xfrm>
              <a:off x="2105025" y="3838575"/>
              <a:ext cx="228600" cy="421481"/>
              <a:chOff x="2105025" y="3838575"/>
              <a:chExt cx="228600" cy="421481"/>
            </a:xfrm>
          </p:grpSpPr>
          <p:sp>
            <p:nvSpPr>
              <p:cNvPr id="63" name="Rectangle 63"/>
              <p:cNvSpPr/>
              <p:nvPr/>
            </p:nvSpPr>
            <p:spPr>
              <a:xfrm>
                <a:off x="2105025" y="3838575"/>
                <a:ext cx="228600" cy="352425"/>
              </a:xfrm>
              <a:prstGeom prst="rect">
                <a:avLst/>
              </a:prstGeom>
              <a:solidFill>
                <a:srgbClr val="FFFFFF"/>
              </a:solidFill>
              <a:ln w="11430">
                <a:solidFill>
                  <a:srgbClr val="244D87"/>
                </a:solidFill>
              </a:ln>
            </p:spPr>
          </p:sp>
          <p:sp>
            <p:nvSpPr>
              <p:cNvPr id="64" name="TextBox 64"/>
              <p:cNvSpPr/>
              <p:nvPr/>
            </p:nvSpPr>
            <p:spPr>
              <a:xfrm>
                <a:off x="214017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68" name="Group 68"/>
            <p:cNvGrpSpPr/>
            <p:nvPr/>
          </p:nvGrpSpPr>
          <p:grpSpPr>
            <a:xfrm>
              <a:off x="2333625" y="3838575"/>
              <a:ext cx="228600" cy="421481"/>
              <a:chOff x="2333625" y="3838575"/>
              <a:chExt cx="228600" cy="421481"/>
            </a:xfrm>
          </p:grpSpPr>
          <p:sp>
            <p:nvSpPr>
              <p:cNvPr id="66" name="Rectangle 66"/>
              <p:cNvSpPr/>
              <p:nvPr/>
            </p:nvSpPr>
            <p:spPr>
              <a:xfrm>
                <a:off x="2333625" y="3838575"/>
                <a:ext cx="228600" cy="352425"/>
              </a:xfrm>
              <a:prstGeom prst="rect">
                <a:avLst/>
              </a:prstGeom>
              <a:solidFill>
                <a:srgbClr val="FFFFFF"/>
              </a:solidFill>
              <a:ln w="11430">
                <a:solidFill>
                  <a:srgbClr val="244D87"/>
                </a:solidFill>
              </a:ln>
            </p:spPr>
          </p:sp>
          <p:sp>
            <p:nvSpPr>
              <p:cNvPr id="67" name="TextBox 67"/>
              <p:cNvSpPr/>
              <p:nvPr/>
            </p:nvSpPr>
            <p:spPr>
              <a:xfrm>
                <a:off x="236877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71" name="Group 71"/>
            <p:cNvGrpSpPr/>
            <p:nvPr/>
          </p:nvGrpSpPr>
          <p:grpSpPr>
            <a:xfrm>
              <a:off x="2562225" y="3838575"/>
              <a:ext cx="228600" cy="421481"/>
              <a:chOff x="2562225" y="3838575"/>
              <a:chExt cx="228600" cy="421481"/>
            </a:xfrm>
          </p:grpSpPr>
          <p:sp>
            <p:nvSpPr>
              <p:cNvPr id="69" name="Rectangle 69"/>
              <p:cNvSpPr/>
              <p:nvPr/>
            </p:nvSpPr>
            <p:spPr>
              <a:xfrm>
                <a:off x="2562225" y="3838575"/>
                <a:ext cx="228600" cy="352425"/>
              </a:xfrm>
              <a:prstGeom prst="rect">
                <a:avLst/>
              </a:prstGeom>
              <a:solidFill>
                <a:srgbClr val="FFFFFF"/>
              </a:solidFill>
              <a:ln w="11430">
                <a:solidFill>
                  <a:srgbClr val="244D87"/>
                </a:solidFill>
              </a:ln>
            </p:spPr>
          </p:sp>
          <p:sp>
            <p:nvSpPr>
              <p:cNvPr id="70" name="TextBox 70"/>
              <p:cNvSpPr/>
              <p:nvPr/>
            </p:nvSpPr>
            <p:spPr>
              <a:xfrm>
                <a:off x="259346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74" name="Group 74"/>
            <p:cNvGrpSpPr/>
            <p:nvPr/>
          </p:nvGrpSpPr>
          <p:grpSpPr>
            <a:xfrm>
              <a:off x="2105025" y="4191000"/>
              <a:ext cx="228600" cy="421481"/>
              <a:chOff x="2105025" y="4191000"/>
              <a:chExt cx="228600" cy="421481"/>
            </a:xfrm>
          </p:grpSpPr>
          <p:sp>
            <p:nvSpPr>
              <p:cNvPr id="72" name="Rectangle 72"/>
              <p:cNvSpPr/>
              <p:nvPr/>
            </p:nvSpPr>
            <p:spPr>
              <a:xfrm>
                <a:off x="2105025" y="4191000"/>
                <a:ext cx="228600" cy="352425"/>
              </a:xfrm>
              <a:prstGeom prst="rect">
                <a:avLst/>
              </a:prstGeom>
              <a:solidFill>
                <a:srgbClr val="FFFFFF"/>
              </a:solidFill>
              <a:ln w="11430">
                <a:solidFill>
                  <a:srgbClr val="244D87"/>
                </a:solidFill>
              </a:ln>
            </p:spPr>
          </p:sp>
          <p:sp>
            <p:nvSpPr>
              <p:cNvPr id="73" name="TextBox 73"/>
              <p:cNvSpPr/>
              <p:nvPr/>
            </p:nvSpPr>
            <p:spPr>
              <a:xfrm>
                <a:off x="2140172" y="42457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77" name="Group 77"/>
            <p:cNvGrpSpPr/>
            <p:nvPr/>
          </p:nvGrpSpPr>
          <p:grpSpPr>
            <a:xfrm>
              <a:off x="2333625" y="4191000"/>
              <a:ext cx="228600" cy="421481"/>
              <a:chOff x="2333625" y="4191000"/>
              <a:chExt cx="228600" cy="421481"/>
            </a:xfrm>
          </p:grpSpPr>
          <p:sp>
            <p:nvSpPr>
              <p:cNvPr id="75" name="Rectangle 75"/>
              <p:cNvSpPr/>
              <p:nvPr/>
            </p:nvSpPr>
            <p:spPr>
              <a:xfrm>
                <a:off x="2333625" y="4191000"/>
                <a:ext cx="228600" cy="352425"/>
              </a:xfrm>
              <a:prstGeom prst="rect">
                <a:avLst/>
              </a:prstGeom>
              <a:solidFill>
                <a:srgbClr val="FFFFFF"/>
              </a:solidFill>
              <a:ln w="11430">
                <a:solidFill>
                  <a:srgbClr val="244D87"/>
                </a:solidFill>
              </a:ln>
            </p:spPr>
          </p:sp>
          <p:sp>
            <p:nvSpPr>
              <p:cNvPr id="76" name="TextBox 76"/>
              <p:cNvSpPr/>
              <p:nvPr/>
            </p:nvSpPr>
            <p:spPr>
              <a:xfrm>
                <a:off x="2368772" y="42457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80" name="Group 80"/>
            <p:cNvGrpSpPr/>
            <p:nvPr/>
          </p:nvGrpSpPr>
          <p:grpSpPr>
            <a:xfrm>
              <a:off x="2562225" y="4191000"/>
              <a:ext cx="228600" cy="421481"/>
              <a:chOff x="2562225" y="4191000"/>
              <a:chExt cx="228600" cy="421481"/>
            </a:xfrm>
          </p:grpSpPr>
          <p:sp>
            <p:nvSpPr>
              <p:cNvPr id="78" name="Rectangle 78"/>
              <p:cNvSpPr/>
              <p:nvPr/>
            </p:nvSpPr>
            <p:spPr>
              <a:xfrm>
                <a:off x="2562225" y="4191000"/>
                <a:ext cx="228600" cy="352425"/>
              </a:xfrm>
              <a:prstGeom prst="rect">
                <a:avLst/>
              </a:prstGeom>
              <a:solidFill>
                <a:srgbClr val="FFFFFF"/>
              </a:solidFill>
              <a:ln w="11430">
                <a:solidFill>
                  <a:srgbClr val="244D87"/>
                </a:solidFill>
              </a:ln>
            </p:spPr>
          </p:sp>
          <p:sp>
            <p:nvSpPr>
              <p:cNvPr id="79" name="TextBox 79"/>
              <p:cNvSpPr/>
              <p:nvPr/>
            </p:nvSpPr>
            <p:spPr>
              <a:xfrm>
                <a:off x="259346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83" name="Group 83"/>
            <p:cNvGrpSpPr/>
            <p:nvPr/>
          </p:nvGrpSpPr>
          <p:grpSpPr>
            <a:xfrm>
              <a:off x="2105025" y="4543425"/>
              <a:ext cx="228600" cy="421481"/>
              <a:chOff x="2105025" y="4543425"/>
              <a:chExt cx="228600" cy="421481"/>
            </a:xfrm>
          </p:grpSpPr>
          <p:sp>
            <p:nvSpPr>
              <p:cNvPr id="81" name="Rectangle 81"/>
              <p:cNvSpPr/>
              <p:nvPr/>
            </p:nvSpPr>
            <p:spPr>
              <a:xfrm>
                <a:off x="2105025" y="4543425"/>
                <a:ext cx="228600" cy="352425"/>
              </a:xfrm>
              <a:prstGeom prst="rect">
                <a:avLst/>
              </a:prstGeom>
              <a:solidFill>
                <a:srgbClr val="FFFFFF"/>
              </a:solidFill>
              <a:ln w="11430">
                <a:solidFill>
                  <a:srgbClr val="244D87"/>
                </a:solidFill>
              </a:ln>
            </p:spPr>
          </p:sp>
          <p:sp>
            <p:nvSpPr>
              <p:cNvPr id="82" name="TextBox 82"/>
              <p:cNvSpPr/>
              <p:nvPr/>
            </p:nvSpPr>
            <p:spPr>
              <a:xfrm>
                <a:off x="214017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86" name="Group 86"/>
            <p:cNvGrpSpPr/>
            <p:nvPr/>
          </p:nvGrpSpPr>
          <p:grpSpPr>
            <a:xfrm>
              <a:off x="2333625" y="4543425"/>
              <a:ext cx="228600" cy="421481"/>
              <a:chOff x="2333625" y="4543425"/>
              <a:chExt cx="228600" cy="421481"/>
            </a:xfrm>
          </p:grpSpPr>
          <p:sp>
            <p:nvSpPr>
              <p:cNvPr id="84" name="Rectangle 84"/>
              <p:cNvSpPr/>
              <p:nvPr/>
            </p:nvSpPr>
            <p:spPr>
              <a:xfrm>
                <a:off x="2333625" y="4543425"/>
                <a:ext cx="228600" cy="352425"/>
              </a:xfrm>
              <a:prstGeom prst="rect">
                <a:avLst/>
              </a:prstGeom>
              <a:solidFill>
                <a:srgbClr val="FFFFFF"/>
              </a:solidFill>
              <a:ln w="11430">
                <a:solidFill>
                  <a:srgbClr val="244D87"/>
                </a:solidFill>
              </a:ln>
            </p:spPr>
          </p:sp>
          <p:sp>
            <p:nvSpPr>
              <p:cNvPr id="85" name="TextBox 85"/>
              <p:cNvSpPr/>
              <p:nvPr/>
            </p:nvSpPr>
            <p:spPr>
              <a:xfrm>
                <a:off x="236877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89" name="Group 89"/>
            <p:cNvGrpSpPr/>
            <p:nvPr/>
          </p:nvGrpSpPr>
          <p:grpSpPr>
            <a:xfrm>
              <a:off x="2562225" y="4543425"/>
              <a:ext cx="228600" cy="421481"/>
              <a:chOff x="2562225" y="4543425"/>
              <a:chExt cx="228600" cy="421481"/>
            </a:xfrm>
          </p:grpSpPr>
          <p:sp>
            <p:nvSpPr>
              <p:cNvPr id="87" name="Rectangle 87"/>
              <p:cNvSpPr/>
              <p:nvPr/>
            </p:nvSpPr>
            <p:spPr>
              <a:xfrm>
                <a:off x="2562225" y="4543425"/>
                <a:ext cx="228600" cy="352425"/>
              </a:xfrm>
              <a:prstGeom prst="rect">
                <a:avLst/>
              </a:prstGeom>
              <a:solidFill>
                <a:srgbClr val="FFFFFF"/>
              </a:solidFill>
              <a:ln w="11430">
                <a:solidFill>
                  <a:srgbClr val="244D87"/>
                </a:solidFill>
              </a:ln>
            </p:spPr>
          </p:sp>
          <p:sp>
            <p:nvSpPr>
              <p:cNvPr id="88" name="TextBox 88"/>
              <p:cNvSpPr/>
              <p:nvPr/>
            </p:nvSpPr>
            <p:spPr>
              <a:xfrm>
                <a:off x="259346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92" name="Group 92"/>
            <p:cNvGrpSpPr/>
            <p:nvPr/>
          </p:nvGrpSpPr>
          <p:grpSpPr>
            <a:xfrm>
              <a:off x="2105025" y="4895850"/>
              <a:ext cx="228600" cy="421481"/>
              <a:chOff x="2105025" y="4895850"/>
              <a:chExt cx="228600" cy="421481"/>
            </a:xfrm>
          </p:grpSpPr>
          <p:sp>
            <p:nvSpPr>
              <p:cNvPr id="90" name="Rectangle 90"/>
              <p:cNvSpPr/>
              <p:nvPr/>
            </p:nvSpPr>
            <p:spPr>
              <a:xfrm>
                <a:off x="2105025" y="4895850"/>
                <a:ext cx="228600" cy="352425"/>
              </a:xfrm>
              <a:prstGeom prst="rect">
                <a:avLst/>
              </a:prstGeom>
              <a:solidFill>
                <a:srgbClr val="FFFFFF"/>
              </a:solidFill>
              <a:ln w="11430">
                <a:solidFill>
                  <a:srgbClr val="244D87"/>
                </a:solidFill>
              </a:ln>
            </p:spPr>
          </p:sp>
          <p:sp>
            <p:nvSpPr>
              <p:cNvPr id="91" name="TextBox 91"/>
              <p:cNvSpPr/>
              <p:nvPr/>
            </p:nvSpPr>
            <p:spPr>
              <a:xfrm>
                <a:off x="2140172" y="49506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95" name="Group 95"/>
            <p:cNvGrpSpPr/>
            <p:nvPr/>
          </p:nvGrpSpPr>
          <p:grpSpPr>
            <a:xfrm>
              <a:off x="2333625" y="4895850"/>
              <a:ext cx="228600" cy="421481"/>
              <a:chOff x="2333625" y="4895850"/>
              <a:chExt cx="228600" cy="421481"/>
            </a:xfrm>
          </p:grpSpPr>
          <p:sp>
            <p:nvSpPr>
              <p:cNvPr id="93" name="Rectangle 93"/>
              <p:cNvSpPr/>
              <p:nvPr/>
            </p:nvSpPr>
            <p:spPr>
              <a:xfrm>
                <a:off x="2333625" y="4895850"/>
                <a:ext cx="228600" cy="352425"/>
              </a:xfrm>
              <a:prstGeom prst="rect">
                <a:avLst/>
              </a:prstGeom>
              <a:solidFill>
                <a:srgbClr val="FFFFFF"/>
              </a:solidFill>
              <a:ln w="11430">
                <a:solidFill>
                  <a:srgbClr val="244D87"/>
                </a:solidFill>
              </a:ln>
            </p:spPr>
          </p:sp>
          <p:sp>
            <p:nvSpPr>
              <p:cNvPr id="94" name="TextBox 94"/>
              <p:cNvSpPr/>
              <p:nvPr/>
            </p:nvSpPr>
            <p:spPr>
              <a:xfrm>
                <a:off x="2368772" y="49506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98" name="Group 98"/>
            <p:cNvGrpSpPr/>
            <p:nvPr/>
          </p:nvGrpSpPr>
          <p:grpSpPr>
            <a:xfrm>
              <a:off x="2562225" y="4895850"/>
              <a:ext cx="228600" cy="421481"/>
              <a:chOff x="2562225" y="4895850"/>
              <a:chExt cx="228600" cy="421481"/>
            </a:xfrm>
          </p:grpSpPr>
          <p:sp>
            <p:nvSpPr>
              <p:cNvPr id="96" name="Rectangle 96"/>
              <p:cNvSpPr/>
              <p:nvPr/>
            </p:nvSpPr>
            <p:spPr>
              <a:xfrm>
                <a:off x="2562225" y="4895850"/>
                <a:ext cx="228600" cy="352425"/>
              </a:xfrm>
              <a:prstGeom prst="rect">
                <a:avLst/>
              </a:prstGeom>
              <a:solidFill>
                <a:srgbClr val="FFFFFF"/>
              </a:solidFill>
              <a:ln w="11430">
                <a:solidFill>
                  <a:srgbClr val="244D87"/>
                </a:solidFill>
              </a:ln>
            </p:spPr>
          </p:sp>
          <p:sp>
            <p:nvSpPr>
              <p:cNvPr id="97" name="TextBox 97"/>
              <p:cNvSpPr/>
              <p:nvPr/>
            </p:nvSpPr>
            <p:spPr>
              <a:xfrm>
                <a:off x="259346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sp>
          <p:nvSpPr>
            <p:cNvPr id="99" name="TextBox 99"/>
            <p:cNvSpPr/>
            <p:nvPr/>
          </p:nvSpPr>
          <p:spPr>
            <a:xfrm>
              <a:off x="3359848" y="2958941"/>
              <a:ext cx="195358" cy="454724"/>
            </a:xfrm>
            <a:prstGeom prst="rect">
              <a:avLst/>
            </a:prstGeom>
            <a:noFill/>
            <a:ln>
              <a:noFill/>
            </a:ln>
          </p:spPr>
          <p:txBody>
            <a:bodyPr wrap="none" lIns="95" tIns="-5" rIns="0" bIns="0" anchor="t" anchorCtr="0">
              <a:noAutofit/>
            </a:bodyPr>
            <a:lstStyle/>
            <a:p>
              <a:pPr algn="ctr"/>
              <a:r>
                <a:rPr lang="en-US" sz="2320" dirty="0">
                  <a:solidFill>
                    <a:srgbClr val="243447"/>
                  </a:solidFill>
                  <a:latin typeface="Consolas"/>
                  <a:ea typeface="Consolas"/>
                  <a:cs typeface="Consolas"/>
                </a:rPr>
                <a:t>2</a:t>
              </a:r>
            </a:p>
          </p:txBody>
        </p:sp>
        <p:grpSp>
          <p:nvGrpSpPr>
            <p:cNvPr id="102" name="Group 102"/>
            <p:cNvGrpSpPr/>
            <p:nvPr/>
          </p:nvGrpSpPr>
          <p:grpSpPr>
            <a:xfrm>
              <a:off x="3114675" y="3486150"/>
              <a:ext cx="228600" cy="421481"/>
              <a:chOff x="3114675" y="3486150"/>
              <a:chExt cx="228600" cy="421481"/>
            </a:xfrm>
          </p:grpSpPr>
          <p:sp>
            <p:nvSpPr>
              <p:cNvPr id="100" name="Rectangle 100"/>
              <p:cNvSpPr/>
              <p:nvPr/>
            </p:nvSpPr>
            <p:spPr>
              <a:xfrm>
                <a:off x="3114675" y="3486150"/>
                <a:ext cx="228600" cy="352425"/>
              </a:xfrm>
              <a:prstGeom prst="rect">
                <a:avLst/>
              </a:prstGeom>
              <a:solidFill>
                <a:srgbClr val="FFFFFF"/>
              </a:solidFill>
              <a:ln w="11430">
                <a:solidFill>
                  <a:srgbClr val="244D87"/>
                </a:solidFill>
              </a:ln>
            </p:spPr>
          </p:sp>
          <p:sp>
            <p:nvSpPr>
              <p:cNvPr id="101" name="TextBox 101"/>
              <p:cNvSpPr/>
              <p:nvPr/>
            </p:nvSpPr>
            <p:spPr>
              <a:xfrm>
                <a:off x="31459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05" name="Group 105"/>
            <p:cNvGrpSpPr/>
            <p:nvPr/>
          </p:nvGrpSpPr>
          <p:grpSpPr>
            <a:xfrm>
              <a:off x="3343275" y="3486150"/>
              <a:ext cx="228600" cy="421481"/>
              <a:chOff x="3343275" y="3486150"/>
              <a:chExt cx="228600" cy="421481"/>
            </a:xfrm>
          </p:grpSpPr>
          <p:sp>
            <p:nvSpPr>
              <p:cNvPr id="103" name="Rectangle 103"/>
              <p:cNvSpPr/>
              <p:nvPr/>
            </p:nvSpPr>
            <p:spPr>
              <a:xfrm>
                <a:off x="3343275" y="3486150"/>
                <a:ext cx="228600" cy="352425"/>
              </a:xfrm>
              <a:prstGeom prst="rect">
                <a:avLst/>
              </a:prstGeom>
              <a:solidFill>
                <a:srgbClr val="FFFFFF"/>
              </a:solidFill>
              <a:ln w="11430">
                <a:solidFill>
                  <a:srgbClr val="244D87"/>
                </a:solidFill>
              </a:ln>
            </p:spPr>
          </p:sp>
          <p:sp>
            <p:nvSpPr>
              <p:cNvPr id="104" name="TextBox 104"/>
              <p:cNvSpPr/>
              <p:nvPr/>
            </p:nvSpPr>
            <p:spPr>
              <a:xfrm>
                <a:off x="33745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08" name="Group 108"/>
            <p:cNvGrpSpPr/>
            <p:nvPr/>
          </p:nvGrpSpPr>
          <p:grpSpPr>
            <a:xfrm>
              <a:off x="3571875" y="3486150"/>
              <a:ext cx="228600" cy="421481"/>
              <a:chOff x="3571875" y="3486150"/>
              <a:chExt cx="228600" cy="421481"/>
            </a:xfrm>
          </p:grpSpPr>
          <p:sp>
            <p:nvSpPr>
              <p:cNvPr id="106" name="Rectangle 106"/>
              <p:cNvSpPr/>
              <p:nvPr/>
            </p:nvSpPr>
            <p:spPr>
              <a:xfrm>
                <a:off x="3571875" y="3486150"/>
                <a:ext cx="228600" cy="352425"/>
              </a:xfrm>
              <a:prstGeom prst="rect">
                <a:avLst/>
              </a:prstGeom>
              <a:solidFill>
                <a:srgbClr val="FFFFFF"/>
              </a:solidFill>
              <a:ln w="11430">
                <a:solidFill>
                  <a:srgbClr val="244D87"/>
                </a:solidFill>
              </a:ln>
            </p:spPr>
          </p:sp>
          <p:sp>
            <p:nvSpPr>
              <p:cNvPr id="107" name="TextBox 107"/>
              <p:cNvSpPr/>
              <p:nvPr/>
            </p:nvSpPr>
            <p:spPr>
              <a:xfrm>
                <a:off x="36031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11" name="Group 111"/>
            <p:cNvGrpSpPr/>
            <p:nvPr/>
          </p:nvGrpSpPr>
          <p:grpSpPr>
            <a:xfrm>
              <a:off x="3114675" y="3838575"/>
              <a:ext cx="228600" cy="421481"/>
              <a:chOff x="3114675" y="3838575"/>
              <a:chExt cx="228600" cy="421481"/>
            </a:xfrm>
          </p:grpSpPr>
          <p:sp>
            <p:nvSpPr>
              <p:cNvPr id="109" name="Rectangle 109"/>
              <p:cNvSpPr/>
              <p:nvPr/>
            </p:nvSpPr>
            <p:spPr>
              <a:xfrm>
                <a:off x="3114675" y="3838575"/>
                <a:ext cx="228600" cy="352425"/>
              </a:xfrm>
              <a:prstGeom prst="rect">
                <a:avLst/>
              </a:prstGeom>
              <a:solidFill>
                <a:srgbClr val="FFFFFF"/>
              </a:solidFill>
              <a:ln w="11430">
                <a:solidFill>
                  <a:srgbClr val="244D87"/>
                </a:solidFill>
              </a:ln>
            </p:spPr>
          </p:sp>
          <p:sp>
            <p:nvSpPr>
              <p:cNvPr id="110" name="TextBox 110"/>
              <p:cNvSpPr/>
              <p:nvPr/>
            </p:nvSpPr>
            <p:spPr>
              <a:xfrm>
                <a:off x="314982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114" name="Group 114"/>
            <p:cNvGrpSpPr/>
            <p:nvPr/>
          </p:nvGrpSpPr>
          <p:grpSpPr>
            <a:xfrm>
              <a:off x="3343275" y="3838575"/>
              <a:ext cx="228600" cy="421481"/>
              <a:chOff x="3343275" y="3838575"/>
              <a:chExt cx="228600" cy="421481"/>
            </a:xfrm>
          </p:grpSpPr>
          <p:sp>
            <p:nvSpPr>
              <p:cNvPr id="112" name="Rectangle 112"/>
              <p:cNvSpPr/>
              <p:nvPr/>
            </p:nvSpPr>
            <p:spPr>
              <a:xfrm>
                <a:off x="3343275" y="3838575"/>
                <a:ext cx="228600" cy="352425"/>
              </a:xfrm>
              <a:prstGeom prst="rect">
                <a:avLst/>
              </a:prstGeom>
              <a:solidFill>
                <a:srgbClr val="FFFFFF"/>
              </a:solidFill>
              <a:ln w="11430">
                <a:solidFill>
                  <a:srgbClr val="244D87"/>
                </a:solidFill>
              </a:ln>
            </p:spPr>
          </p:sp>
          <p:sp>
            <p:nvSpPr>
              <p:cNvPr id="113" name="TextBox 113"/>
              <p:cNvSpPr/>
              <p:nvPr/>
            </p:nvSpPr>
            <p:spPr>
              <a:xfrm>
                <a:off x="337842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117" name="Group 117"/>
            <p:cNvGrpSpPr/>
            <p:nvPr/>
          </p:nvGrpSpPr>
          <p:grpSpPr>
            <a:xfrm>
              <a:off x="3571875" y="3838575"/>
              <a:ext cx="228600" cy="421481"/>
              <a:chOff x="3571875" y="3838575"/>
              <a:chExt cx="228600" cy="421481"/>
            </a:xfrm>
          </p:grpSpPr>
          <p:sp>
            <p:nvSpPr>
              <p:cNvPr id="115" name="Rectangle 115"/>
              <p:cNvSpPr/>
              <p:nvPr/>
            </p:nvSpPr>
            <p:spPr>
              <a:xfrm>
                <a:off x="3571875" y="3838575"/>
                <a:ext cx="228600" cy="352425"/>
              </a:xfrm>
              <a:prstGeom prst="rect">
                <a:avLst/>
              </a:prstGeom>
              <a:solidFill>
                <a:srgbClr val="FFFFFF"/>
              </a:solidFill>
              <a:ln w="11430">
                <a:solidFill>
                  <a:srgbClr val="244D87"/>
                </a:solidFill>
              </a:ln>
            </p:spPr>
          </p:sp>
          <p:sp>
            <p:nvSpPr>
              <p:cNvPr id="116" name="TextBox 116"/>
              <p:cNvSpPr/>
              <p:nvPr/>
            </p:nvSpPr>
            <p:spPr>
              <a:xfrm>
                <a:off x="360311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20" name="Group 120"/>
            <p:cNvGrpSpPr/>
            <p:nvPr/>
          </p:nvGrpSpPr>
          <p:grpSpPr>
            <a:xfrm>
              <a:off x="3114675" y="4191000"/>
              <a:ext cx="228600" cy="421481"/>
              <a:chOff x="3114675" y="4191000"/>
              <a:chExt cx="228600" cy="421481"/>
            </a:xfrm>
          </p:grpSpPr>
          <p:sp>
            <p:nvSpPr>
              <p:cNvPr id="118" name="Rectangle 118"/>
              <p:cNvSpPr/>
              <p:nvPr/>
            </p:nvSpPr>
            <p:spPr>
              <a:xfrm>
                <a:off x="3114675" y="4191000"/>
                <a:ext cx="228600" cy="352425"/>
              </a:xfrm>
              <a:prstGeom prst="rect">
                <a:avLst/>
              </a:prstGeom>
              <a:solidFill>
                <a:srgbClr val="FFFFFF"/>
              </a:solidFill>
              <a:ln w="11430">
                <a:solidFill>
                  <a:srgbClr val="244D87"/>
                </a:solidFill>
              </a:ln>
            </p:spPr>
          </p:sp>
          <p:sp>
            <p:nvSpPr>
              <p:cNvPr id="119" name="TextBox 119"/>
              <p:cNvSpPr/>
              <p:nvPr/>
            </p:nvSpPr>
            <p:spPr>
              <a:xfrm>
                <a:off x="31459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23" name="Group 123"/>
            <p:cNvGrpSpPr/>
            <p:nvPr/>
          </p:nvGrpSpPr>
          <p:grpSpPr>
            <a:xfrm>
              <a:off x="3343275" y="4191000"/>
              <a:ext cx="228600" cy="421481"/>
              <a:chOff x="3343275" y="4191000"/>
              <a:chExt cx="228600" cy="421481"/>
            </a:xfrm>
          </p:grpSpPr>
          <p:sp>
            <p:nvSpPr>
              <p:cNvPr id="121" name="Rectangle 121"/>
              <p:cNvSpPr/>
              <p:nvPr/>
            </p:nvSpPr>
            <p:spPr>
              <a:xfrm>
                <a:off x="3343275" y="4191000"/>
                <a:ext cx="228600" cy="352425"/>
              </a:xfrm>
              <a:prstGeom prst="rect">
                <a:avLst/>
              </a:prstGeom>
              <a:solidFill>
                <a:srgbClr val="FFFFFF"/>
              </a:solidFill>
              <a:ln w="11430">
                <a:solidFill>
                  <a:srgbClr val="244D87"/>
                </a:solidFill>
              </a:ln>
            </p:spPr>
          </p:sp>
          <p:sp>
            <p:nvSpPr>
              <p:cNvPr id="122" name="TextBox 122"/>
              <p:cNvSpPr/>
              <p:nvPr/>
            </p:nvSpPr>
            <p:spPr>
              <a:xfrm>
                <a:off x="33745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26" name="Group 126"/>
            <p:cNvGrpSpPr/>
            <p:nvPr/>
          </p:nvGrpSpPr>
          <p:grpSpPr>
            <a:xfrm>
              <a:off x="3571875" y="4191000"/>
              <a:ext cx="228600" cy="421481"/>
              <a:chOff x="3571875" y="4191000"/>
              <a:chExt cx="228600" cy="421481"/>
            </a:xfrm>
          </p:grpSpPr>
          <p:sp>
            <p:nvSpPr>
              <p:cNvPr id="124" name="Rectangle 124"/>
              <p:cNvSpPr/>
              <p:nvPr/>
            </p:nvSpPr>
            <p:spPr>
              <a:xfrm>
                <a:off x="3571875" y="4191000"/>
                <a:ext cx="228600" cy="352425"/>
              </a:xfrm>
              <a:prstGeom prst="rect">
                <a:avLst/>
              </a:prstGeom>
              <a:solidFill>
                <a:srgbClr val="FFFFFF"/>
              </a:solidFill>
              <a:ln w="11430">
                <a:solidFill>
                  <a:srgbClr val="244D87"/>
                </a:solidFill>
              </a:ln>
            </p:spPr>
          </p:sp>
          <p:sp>
            <p:nvSpPr>
              <p:cNvPr id="125" name="TextBox 125"/>
              <p:cNvSpPr/>
              <p:nvPr/>
            </p:nvSpPr>
            <p:spPr>
              <a:xfrm>
                <a:off x="36031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29" name="Group 129"/>
            <p:cNvGrpSpPr/>
            <p:nvPr/>
          </p:nvGrpSpPr>
          <p:grpSpPr>
            <a:xfrm>
              <a:off x="3114675" y="4543425"/>
              <a:ext cx="228600" cy="421481"/>
              <a:chOff x="3114675" y="4543425"/>
              <a:chExt cx="228600" cy="421481"/>
            </a:xfrm>
          </p:grpSpPr>
          <p:sp>
            <p:nvSpPr>
              <p:cNvPr id="127" name="Rectangle 127"/>
              <p:cNvSpPr/>
              <p:nvPr/>
            </p:nvSpPr>
            <p:spPr>
              <a:xfrm>
                <a:off x="3114675" y="4543425"/>
                <a:ext cx="228600" cy="352425"/>
              </a:xfrm>
              <a:prstGeom prst="rect">
                <a:avLst/>
              </a:prstGeom>
              <a:solidFill>
                <a:srgbClr val="FFFFFF"/>
              </a:solidFill>
              <a:ln w="11430">
                <a:solidFill>
                  <a:srgbClr val="244D87"/>
                </a:solidFill>
              </a:ln>
            </p:spPr>
          </p:sp>
          <p:sp>
            <p:nvSpPr>
              <p:cNvPr id="128" name="TextBox 128"/>
              <p:cNvSpPr/>
              <p:nvPr/>
            </p:nvSpPr>
            <p:spPr>
              <a:xfrm>
                <a:off x="314591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32" name="Group 132"/>
            <p:cNvGrpSpPr/>
            <p:nvPr/>
          </p:nvGrpSpPr>
          <p:grpSpPr>
            <a:xfrm>
              <a:off x="3343275" y="4543425"/>
              <a:ext cx="228600" cy="421481"/>
              <a:chOff x="3343275" y="4543425"/>
              <a:chExt cx="228600" cy="421481"/>
            </a:xfrm>
          </p:grpSpPr>
          <p:sp>
            <p:nvSpPr>
              <p:cNvPr id="130" name="Rectangle 130"/>
              <p:cNvSpPr/>
              <p:nvPr/>
            </p:nvSpPr>
            <p:spPr>
              <a:xfrm>
                <a:off x="3343275" y="4543425"/>
                <a:ext cx="228600" cy="352425"/>
              </a:xfrm>
              <a:prstGeom prst="rect">
                <a:avLst/>
              </a:prstGeom>
              <a:solidFill>
                <a:srgbClr val="FFFFFF"/>
              </a:solidFill>
              <a:ln w="11430">
                <a:solidFill>
                  <a:srgbClr val="244D87"/>
                </a:solidFill>
              </a:ln>
            </p:spPr>
          </p:sp>
          <p:sp>
            <p:nvSpPr>
              <p:cNvPr id="131" name="TextBox 131"/>
              <p:cNvSpPr/>
              <p:nvPr/>
            </p:nvSpPr>
            <p:spPr>
              <a:xfrm>
                <a:off x="337842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135" name="Group 135"/>
            <p:cNvGrpSpPr/>
            <p:nvPr/>
          </p:nvGrpSpPr>
          <p:grpSpPr>
            <a:xfrm>
              <a:off x="3571875" y="4543425"/>
              <a:ext cx="228600" cy="421481"/>
              <a:chOff x="3571875" y="4543425"/>
              <a:chExt cx="228600" cy="421481"/>
            </a:xfrm>
          </p:grpSpPr>
          <p:sp>
            <p:nvSpPr>
              <p:cNvPr id="133" name="Rectangle 133"/>
              <p:cNvSpPr/>
              <p:nvPr/>
            </p:nvSpPr>
            <p:spPr>
              <a:xfrm>
                <a:off x="3571875" y="4543425"/>
                <a:ext cx="228600" cy="352425"/>
              </a:xfrm>
              <a:prstGeom prst="rect">
                <a:avLst/>
              </a:prstGeom>
              <a:solidFill>
                <a:srgbClr val="FFFFFF"/>
              </a:solidFill>
              <a:ln w="11430">
                <a:solidFill>
                  <a:srgbClr val="244D87"/>
                </a:solidFill>
              </a:ln>
            </p:spPr>
          </p:sp>
          <p:sp>
            <p:nvSpPr>
              <p:cNvPr id="134" name="TextBox 134"/>
              <p:cNvSpPr/>
              <p:nvPr/>
            </p:nvSpPr>
            <p:spPr>
              <a:xfrm>
                <a:off x="360702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138" name="Group 138"/>
            <p:cNvGrpSpPr/>
            <p:nvPr/>
          </p:nvGrpSpPr>
          <p:grpSpPr>
            <a:xfrm>
              <a:off x="3114675" y="4895850"/>
              <a:ext cx="228600" cy="421481"/>
              <a:chOff x="3114675" y="4895850"/>
              <a:chExt cx="228600" cy="421481"/>
            </a:xfrm>
          </p:grpSpPr>
          <p:sp>
            <p:nvSpPr>
              <p:cNvPr id="136" name="Rectangle 136"/>
              <p:cNvSpPr/>
              <p:nvPr/>
            </p:nvSpPr>
            <p:spPr>
              <a:xfrm>
                <a:off x="3114675" y="4895850"/>
                <a:ext cx="228600" cy="352425"/>
              </a:xfrm>
              <a:prstGeom prst="rect">
                <a:avLst/>
              </a:prstGeom>
              <a:solidFill>
                <a:srgbClr val="FFFFFF"/>
              </a:solidFill>
              <a:ln w="11430">
                <a:solidFill>
                  <a:srgbClr val="244D87"/>
                </a:solidFill>
              </a:ln>
            </p:spPr>
          </p:sp>
          <p:sp>
            <p:nvSpPr>
              <p:cNvPr id="137" name="TextBox 137"/>
              <p:cNvSpPr/>
              <p:nvPr/>
            </p:nvSpPr>
            <p:spPr>
              <a:xfrm>
                <a:off x="31459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41" name="Group 141"/>
            <p:cNvGrpSpPr/>
            <p:nvPr/>
          </p:nvGrpSpPr>
          <p:grpSpPr>
            <a:xfrm>
              <a:off x="3343275" y="4895850"/>
              <a:ext cx="228600" cy="421481"/>
              <a:chOff x="3343275" y="4895850"/>
              <a:chExt cx="228600" cy="421481"/>
            </a:xfrm>
          </p:grpSpPr>
          <p:sp>
            <p:nvSpPr>
              <p:cNvPr id="139" name="Rectangle 139"/>
              <p:cNvSpPr/>
              <p:nvPr/>
            </p:nvSpPr>
            <p:spPr>
              <a:xfrm>
                <a:off x="3343275" y="4895850"/>
                <a:ext cx="228600" cy="352425"/>
              </a:xfrm>
              <a:prstGeom prst="rect">
                <a:avLst/>
              </a:prstGeom>
              <a:solidFill>
                <a:srgbClr val="FFFFFF"/>
              </a:solidFill>
              <a:ln w="11430">
                <a:solidFill>
                  <a:srgbClr val="244D87"/>
                </a:solidFill>
              </a:ln>
            </p:spPr>
          </p:sp>
          <p:sp>
            <p:nvSpPr>
              <p:cNvPr id="140" name="TextBox 140"/>
              <p:cNvSpPr/>
              <p:nvPr/>
            </p:nvSpPr>
            <p:spPr>
              <a:xfrm>
                <a:off x="33745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44" name="Group 144"/>
            <p:cNvGrpSpPr/>
            <p:nvPr/>
          </p:nvGrpSpPr>
          <p:grpSpPr>
            <a:xfrm>
              <a:off x="3571875" y="4895850"/>
              <a:ext cx="228600" cy="421481"/>
              <a:chOff x="3571875" y="4895850"/>
              <a:chExt cx="228600" cy="421481"/>
            </a:xfrm>
          </p:grpSpPr>
          <p:sp>
            <p:nvSpPr>
              <p:cNvPr id="142" name="Rectangle 142"/>
              <p:cNvSpPr/>
              <p:nvPr/>
            </p:nvSpPr>
            <p:spPr>
              <a:xfrm>
                <a:off x="3571875" y="4895850"/>
                <a:ext cx="228600" cy="352425"/>
              </a:xfrm>
              <a:prstGeom prst="rect">
                <a:avLst/>
              </a:prstGeom>
              <a:solidFill>
                <a:srgbClr val="FFFFFF"/>
              </a:solidFill>
              <a:ln w="11430">
                <a:solidFill>
                  <a:srgbClr val="244D87"/>
                </a:solidFill>
              </a:ln>
            </p:spPr>
          </p:sp>
          <p:sp>
            <p:nvSpPr>
              <p:cNvPr id="143" name="TextBox 143"/>
              <p:cNvSpPr/>
              <p:nvPr/>
            </p:nvSpPr>
            <p:spPr>
              <a:xfrm>
                <a:off x="36031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sp>
          <p:nvSpPr>
            <p:cNvPr id="145" name="TextBox 145"/>
            <p:cNvSpPr/>
            <p:nvPr/>
          </p:nvSpPr>
          <p:spPr>
            <a:xfrm>
              <a:off x="4369498" y="2958941"/>
              <a:ext cx="195358" cy="454724"/>
            </a:xfrm>
            <a:prstGeom prst="rect">
              <a:avLst/>
            </a:prstGeom>
            <a:noFill/>
            <a:ln>
              <a:noFill/>
            </a:ln>
          </p:spPr>
          <p:txBody>
            <a:bodyPr wrap="none" lIns="95" tIns="-5" rIns="0" bIns="0" anchor="t" anchorCtr="0">
              <a:noAutofit/>
            </a:bodyPr>
            <a:lstStyle/>
            <a:p>
              <a:pPr algn="ctr"/>
              <a:r>
                <a:rPr lang="en-US" sz="2320" dirty="0">
                  <a:solidFill>
                    <a:srgbClr val="243447"/>
                  </a:solidFill>
                  <a:latin typeface="Consolas"/>
                  <a:ea typeface="Consolas"/>
                  <a:cs typeface="Consolas"/>
                </a:rPr>
                <a:t>3</a:t>
              </a:r>
            </a:p>
          </p:txBody>
        </p:sp>
        <p:grpSp>
          <p:nvGrpSpPr>
            <p:cNvPr id="148" name="Group 148"/>
            <p:cNvGrpSpPr/>
            <p:nvPr/>
          </p:nvGrpSpPr>
          <p:grpSpPr>
            <a:xfrm>
              <a:off x="4124325" y="3486150"/>
              <a:ext cx="228600" cy="421481"/>
              <a:chOff x="4124325" y="3486150"/>
              <a:chExt cx="228600" cy="421481"/>
            </a:xfrm>
          </p:grpSpPr>
          <p:sp>
            <p:nvSpPr>
              <p:cNvPr id="146" name="Rectangle 146"/>
              <p:cNvSpPr/>
              <p:nvPr/>
            </p:nvSpPr>
            <p:spPr>
              <a:xfrm>
                <a:off x="4124325" y="3486150"/>
                <a:ext cx="228600" cy="352425"/>
              </a:xfrm>
              <a:prstGeom prst="rect">
                <a:avLst/>
              </a:prstGeom>
              <a:solidFill>
                <a:srgbClr val="FFFFFF"/>
              </a:solidFill>
              <a:ln w="11430">
                <a:solidFill>
                  <a:srgbClr val="244D87"/>
                </a:solidFill>
              </a:ln>
            </p:spPr>
          </p:sp>
          <p:sp>
            <p:nvSpPr>
              <p:cNvPr id="147" name="TextBox 147"/>
              <p:cNvSpPr/>
              <p:nvPr/>
            </p:nvSpPr>
            <p:spPr>
              <a:xfrm>
                <a:off x="41555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51" name="Group 151"/>
            <p:cNvGrpSpPr/>
            <p:nvPr/>
          </p:nvGrpSpPr>
          <p:grpSpPr>
            <a:xfrm>
              <a:off x="4352925" y="3486150"/>
              <a:ext cx="228600" cy="421481"/>
              <a:chOff x="4352925" y="3486150"/>
              <a:chExt cx="228600" cy="421481"/>
            </a:xfrm>
          </p:grpSpPr>
          <p:sp>
            <p:nvSpPr>
              <p:cNvPr id="149" name="Rectangle 149"/>
              <p:cNvSpPr/>
              <p:nvPr/>
            </p:nvSpPr>
            <p:spPr>
              <a:xfrm>
                <a:off x="4352925" y="3486150"/>
                <a:ext cx="228600" cy="352425"/>
              </a:xfrm>
              <a:prstGeom prst="rect">
                <a:avLst/>
              </a:prstGeom>
              <a:solidFill>
                <a:srgbClr val="FFFFFF"/>
              </a:solidFill>
              <a:ln w="11430">
                <a:solidFill>
                  <a:srgbClr val="244D87"/>
                </a:solidFill>
              </a:ln>
            </p:spPr>
          </p:sp>
          <p:sp>
            <p:nvSpPr>
              <p:cNvPr id="150" name="TextBox 150"/>
              <p:cNvSpPr/>
              <p:nvPr/>
            </p:nvSpPr>
            <p:spPr>
              <a:xfrm>
                <a:off x="43841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54" name="Group 154"/>
            <p:cNvGrpSpPr/>
            <p:nvPr/>
          </p:nvGrpSpPr>
          <p:grpSpPr>
            <a:xfrm>
              <a:off x="4581525" y="3486150"/>
              <a:ext cx="228600" cy="421481"/>
              <a:chOff x="4581525" y="3486150"/>
              <a:chExt cx="228600" cy="421481"/>
            </a:xfrm>
          </p:grpSpPr>
          <p:sp>
            <p:nvSpPr>
              <p:cNvPr id="152" name="Rectangle 152"/>
              <p:cNvSpPr/>
              <p:nvPr/>
            </p:nvSpPr>
            <p:spPr>
              <a:xfrm>
                <a:off x="4581525" y="3486150"/>
                <a:ext cx="228600" cy="352425"/>
              </a:xfrm>
              <a:prstGeom prst="rect">
                <a:avLst/>
              </a:prstGeom>
              <a:solidFill>
                <a:srgbClr val="FFFFFF"/>
              </a:solidFill>
              <a:ln w="11430">
                <a:solidFill>
                  <a:srgbClr val="244D87"/>
                </a:solidFill>
              </a:ln>
            </p:spPr>
          </p:sp>
          <p:sp>
            <p:nvSpPr>
              <p:cNvPr id="153" name="TextBox 153"/>
              <p:cNvSpPr/>
              <p:nvPr/>
            </p:nvSpPr>
            <p:spPr>
              <a:xfrm>
                <a:off x="46127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57" name="Group 157"/>
            <p:cNvGrpSpPr/>
            <p:nvPr/>
          </p:nvGrpSpPr>
          <p:grpSpPr>
            <a:xfrm>
              <a:off x="4124325" y="3838575"/>
              <a:ext cx="228600" cy="421481"/>
              <a:chOff x="4124325" y="3838575"/>
              <a:chExt cx="228600" cy="421481"/>
            </a:xfrm>
          </p:grpSpPr>
          <p:sp>
            <p:nvSpPr>
              <p:cNvPr id="155" name="Rectangle 155"/>
              <p:cNvSpPr/>
              <p:nvPr/>
            </p:nvSpPr>
            <p:spPr>
              <a:xfrm>
                <a:off x="4124325" y="3838575"/>
                <a:ext cx="228600" cy="352425"/>
              </a:xfrm>
              <a:prstGeom prst="rect">
                <a:avLst/>
              </a:prstGeom>
              <a:solidFill>
                <a:srgbClr val="FFFFFF"/>
              </a:solidFill>
              <a:ln w="11430">
                <a:solidFill>
                  <a:srgbClr val="244D87"/>
                </a:solidFill>
              </a:ln>
            </p:spPr>
          </p:sp>
          <p:sp>
            <p:nvSpPr>
              <p:cNvPr id="156" name="TextBox 156"/>
              <p:cNvSpPr/>
              <p:nvPr/>
            </p:nvSpPr>
            <p:spPr>
              <a:xfrm>
                <a:off x="415947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160" name="Group 160"/>
            <p:cNvGrpSpPr/>
            <p:nvPr/>
          </p:nvGrpSpPr>
          <p:grpSpPr>
            <a:xfrm>
              <a:off x="4352925" y="3838575"/>
              <a:ext cx="228600" cy="421481"/>
              <a:chOff x="4352925" y="3838575"/>
              <a:chExt cx="228600" cy="421481"/>
            </a:xfrm>
          </p:grpSpPr>
          <p:sp>
            <p:nvSpPr>
              <p:cNvPr id="158" name="Rectangle 158"/>
              <p:cNvSpPr/>
              <p:nvPr/>
            </p:nvSpPr>
            <p:spPr>
              <a:xfrm>
                <a:off x="4352925" y="3838575"/>
                <a:ext cx="228600" cy="352425"/>
              </a:xfrm>
              <a:prstGeom prst="rect">
                <a:avLst/>
              </a:prstGeom>
              <a:solidFill>
                <a:srgbClr val="FFFFFF"/>
              </a:solidFill>
              <a:ln w="11430">
                <a:solidFill>
                  <a:srgbClr val="244D87"/>
                </a:solidFill>
              </a:ln>
            </p:spPr>
          </p:sp>
          <p:sp>
            <p:nvSpPr>
              <p:cNvPr id="159" name="TextBox 159"/>
              <p:cNvSpPr/>
              <p:nvPr/>
            </p:nvSpPr>
            <p:spPr>
              <a:xfrm>
                <a:off x="438807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163" name="Group 163"/>
            <p:cNvGrpSpPr/>
            <p:nvPr/>
          </p:nvGrpSpPr>
          <p:grpSpPr>
            <a:xfrm>
              <a:off x="4581525" y="3838575"/>
              <a:ext cx="228600" cy="421481"/>
              <a:chOff x="4581525" y="3838575"/>
              <a:chExt cx="228600" cy="421481"/>
            </a:xfrm>
          </p:grpSpPr>
          <p:sp>
            <p:nvSpPr>
              <p:cNvPr id="161" name="Rectangle 161"/>
              <p:cNvSpPr/>
              <p:nvPr/>
            </p:nvSpPr>
            <p:spPr>
              <a:xfrm>
                <a:off x="4581525" y="3838575"/>
                <a:ext cx="228600" cy="352425"/>
              </a:xfrm>
              <a:prstGeom prst="rect">
                <a:avLst/>
              </a:prstGeom>
              <a:solidFill>
                <a:srgbClr val="FFFFFF"/>
              </a:solidFill>
              <a:ln w="11430">
                <a:solidFill>
                  <a:srgbClr val="244D87"/>
                </a:solidFill>
              </a:ln>
            </p:spPr>
          </p:sp>
          <p:sp>
            <p:nvSpPr>
              <p:cNvPr id="162" name="TextBox 162"/>
              <p:cNvSpPr/>
              <p:nvPr/>
            </p:nvSpPr>
            <p:spPr>
              <a:xfrm>
                <a:off x="461276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66" name="Group 166"/>
            <p:cNvGrpSpPr/>
            <p:nvPr/>
          </p:nvGrpSpPr>
          <p:grpSpPr>
            <a:xfrm>
              <a:off x="4124325" y="4191000"/>
              <a:ext cx="228600" cy="421481"/>
              <a:chOff x="4124325" y="4191000"/>
              <a:chExt cx="228600" cy="421481"/>
            </a:xfrm>
          </p:grpSpPr>
          <p:sp>
            <p:nvSpPr>
              <p:cNvPr id="164" name="Rectangle 164"/>
              <p:cNvSpPr/>
              <p:nvPr/>
            </p:nvSpPr>
            <p:spPr>
              <a:xfrm>
                <a:off x="4124325" y="4191000"/>
                <a:ext cx="228600" cy="352425"/>
              </a:xfrm>
              <a:prstGeom prst="rect">
                <a:avLst/>
              </a:prstGeom>
              <a:solidFill>
                <a:srgbClr val="FFFFFF"/>
              </a:solidFill>
              <a:ln w="11430">
                <a:solidFill>
                  <a:srgbClr val="244D87"/>
                </a:solidFill>
              </a:ln>
            </p:spPr>
          </p:sp>
          <p:sp>
            <p:nvSpPr>
              <p:cNvPr id="165" name="TextBox 165"/>
              <p:cNvSpPr/>
              <p:nvPr/>
            </p:nvSpPr>
            <p:spPr>
              <a:xfrm>
                <a:off x="415556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69" name="Group 169"/>
            <p:cNvGrpSpPr/>
            <p:nvPr/>
          </p:nvGrpSpPr>
          <p:grpSpPr>
            <a:xfrm>
              <a:off x="4352925" y="4191000"/>
              <a:ext cx="228600" cy="421481"/>
              <a:chOff x="4352925" y="4191000"/>
              <a:chExt cx="228600" cy="421481"/>
            </a:xfrm>
          </p:grpSpPr>
          <p:sp>
            <p:nvSpPr>
              <p:cNvPr id="167" name="Rectangle 167"/>
              <p:cNvSpPr/>
              <p:nvPr/>
            </p:nvSpPr>
            <p:spPr>
              <a:xfrm>
                <a:off x="4352925" y="4191000"/>
                <a:ext cx="228600" cy="352425"/>
              </a:xfrm>
              <a:prstGeom prst="rect">
                <a:avLst/>
              </a:prstGeom>
              <a:solidFill>
                <a:srgbClr val="FFFFFF"/>
              </a:solidFill>
              <a:ln w="11430">
                <a:solidFill>
                  <a:srgbClr val="244D87"/>
                </a:solidFill>
              </a:ln>
            </p:spPr>
          </p:sp>
          <p:sp>
            <p:nvSpPr>
              <p:cNvPr id="168" name="TextBox 168"/>
              <p:cNvSpPr/>
              <p:nvPr/>
            </p:nvSpPr>
            <p:spPr>
              <a:xfrm>
                <a:off x="438416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72" name="Group 172"/>
            <p:cNvGrpSpPr/>
            <p:nvPr/>
          </p:nvGrpSpPr>
          <p:grpSpPr>
            <a:xfrm>
              <a:off x="4581525" y="4191000"/>
              <a:ext cx="228600" cy="421481"/>
              <a:chOff x="4581525" y="4191000"/>
              <a:chExt cx="228600" cy="421481"/>
            </a:xfrm>
          </p:grpSpPr>
          <p:sp>
            <p:nvSpPr>
              <p:cNvPr id="170" name="Rectangle 170"/>
              <p:cNvSpPr/>
              <p:nvPr/>
            </p:nvSpPr>
            <p:spPr>
              <a:xfrm>
                <a:off x="4581525" y="4191000"/>
                <a:ext cx="228600" cy="352425"/>
              </a:xfrm>
              <a:prstGeom prst="rect">
                <a:avLst/>
              </a:prstGeom>
              <a:solidFill>
                <a:srgbClr val="FFFFFF"/>
              </a:solidFill>
              <a:ln w="11430">
                <a:solidFill>
                  <a:srgbClr val="244D87"/>
                </a:solidFill>
              </a:ln>
            </p:spPr>
          </p:sp>
          <p:sp>
            <p:nvSpPr>
              <p:cNvPr id="171" name="TextBox 171"/>
              <p:cNvSpPr/>
              <p:nvPr/>
            </p:nvSpPr>
            <p:spPr>
              <a:xfrm>
                <a:off x="461276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75" name="Group 175"/>
            <p:cNvGrpSpPr/>
            <p:nvPr/>
          </p:nvGrpSpPr>
          <p:grpSpPr>
            <a:xfrm>
              <a:off x="4124325" y="4543425"/>
              <a:ext cx="228600" cy="421481"/>
              <a:chOff x="4124325" y="4543425"/>
              <a:chExt cx="228600" cy="421481"/>
            </a:xfrm>
          </p:grpSpPr>
          <p:sp>
            <p:nvSpPr>
              <p:cNvPr id="173" name="Rectangle 173"/>
              <p:cNvSpPr/>
              <p:nvPr/>
            </p:nvSpPr>
            <p:spPr>
              <a:xfrm>
                <a:off x="4124325" y="4543425"/>
                <a:ext cx="228600" cy="352425"/>
              </a:xfrm>
              <a:prstGeom prst="rect">
                <a:avLst/>
              </a:prstGeom>
              <a:solidFill>
                <a:srgbClr val="FFFFFF"/>
              </a:solidFill>
              <a:ln w="11430">
                <a:solidFill>
                  <a:srgbClr val="244D87"/>
                </a:solidFill>
              </a:ln>
            </p:spPr>
          </p:sp>
          <p:sp>
            <p:nvSpPr>
              <p:cNvPr id="174" name="TextBox 174"/>
              <p:cNvSpPr/>
              <p:nvPr/>
            </p:nvSpPr>
            <p:spPr>
              <a:xfrm>
                <a:off x="415947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178" name="Group 178"/>
            <p:cNvGrpSpPr/>
            <p:nvPr/>
          </p:nvGrpSpPr>
          <p:grpSpPr>
            <a:xfrm>
              <a:off x="4352925" y="4543425"/>
              <a:ext cx="228600" cy="421481"/>
              <a:chOff x="4352925" y="4543425"/>
              <a:chExt cx="228600" cy="421481"/>
            </a:xfrm>
          </p:grpSpPr>
          <p:sp>
            <p:nvSpPr>
              <p:cNvPr id="176" name="Rectangle 176"/>
              <p:cNvSpPr/>
              <p:nvPr/>
            </p:nvSpPr>
            <p:spPr>
              <a:xfrm>
                <a:off x="4352925" y="4543425"/>
                <a:ext cx="228600" cy="352425"/>
              </a:xfrm>
              <a:prstGeom prst="rect">
                <a:avLst/>
              </a:prstGeom>
              <a:solidFill>
                <a:srgbClr val="FFFFFF"/>
              </a:solidFill>
              <a:ln w="11430">
                <a:solidFill>
                  <a:srgbClr val="244D87"/>
                </a:solidFill>
              </a:ln>
            </p:spPr>
          </p:sp>
          <p:sp>
            <p:nvSpPr>
              <p:cNvPr id="177" name="TextBox 177"/>
              <p:cNvSpPr/>
              <p:nvPr/>
            </p:nvSpPr>
            <p:spPr>
              <a:xfrm>
                <a:off x="438807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181" name="Group 181"/>
            <p:cNvGrpSpPr/>
            <p:nvPr/>
          </p:nvGrpSpPr>
          <p:grpSpPr>
            <a:xfrm>
              <a:off x="4581525" y="4543425"/>
              <a:ext cx="228600" cy="421481"/>
              <a:chOff x="4581525" y="4543425"/>
              <a:chExt cx="228600" cy="421481"/>
            </a:xfrm>
          </p:grpSpPr>
          <p:sp>
            <p:nvSpPr>
              <p:cNvPr id="179" name="Rectangle 179"/>
              <p:cNvSpPr/>
              <p:nvPr/>
            </p:nvSpPr>
            <p:spPr>
              <a:xfrm>
                <a:off x="4581525" y="4543425"/>
                <a:ext cx="228600" cy="352425"/>
              </a:xfrm>
              <a:prstGeom prst="rect">
                <a:avLst/>
              </a:prstGeom>
              <a:solidFill>
                <a:srgbClr val="FFFFFF"/>
              </a:solidFill>
              <a:ln w="11430">
                <a:solidFill>
                  <a:srgbClr val="244D87"/>
                </a:solidFill>
              </a:ln>
            </p:spPr>
          </p:sp>
          <p:sp>
            <p:nvSpPr>
              <p:cNvPr id="180" name="TextBox 180"/>
              <p:cNvSpPr/>
              <p:nvPr/>
            </p:nvSpPr>
            <p:spPr>
              <a:xfrm>
                <a:off x="461276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84" name="Group 184"/>
            <p:cNvGrpSpPr/>
            <p:nvPr/>
          </p:nvGrpSpPr>
          <p:grpSpPr>
            <a:xfrm>
              <a:off x="4124325" y="4895850"/>
              <a:ext cx="228600" cy="421481"/>
              <a:chOff x="4124325" y="4895850"/>
              <a:chExt cx="228600" cy="421481"/>
            </a:xfrm>
          </p:grpSpPr>
          <p:sp>
            <p:nvSpPr>
              <p:cNvPr id="182" name="Rectangle 182"/>
              <p:cNvSpPr/>
              <p:nvPr/>
            </p:nvSpPr>
            <p:spPr>
              <a:xfrm>
                <a:off x="4124325" y="4895850"/>
                <a:ext cx="228600" cy="352425"/>
              </a:xfrm>
              <a:prstGeom prst="rect">
                <a:avLst/>
              </a:prstGeom>
              <a:solidFill>
                <a:srgbClr val="FFFFFF"/>
              </a:solidFill>
              <a:ln w="11430">
                <a:solidFill>
                  <a:srgbClr val="244D87"/>
                </a:solidFill>
              </a:ln>
            </p:spPr>
          </p:sp>
          <p:sp>
            <p:nvSpPr>
              <p:cNvPr id="183" name="TextBox 183"/>
              <p:cNvSpPr/>
              <p:nvPr/>
            </p:nvSpPr>
            <p:spPr>
              <a:xfrm>
                <a:off x="415556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87" name="Group 187"/>
            <p:cNvGrpSpPr/>
            <p:nvPr/>
          </p:nvGrpSpPr>
          <p:grpSpPr>
            <a:xfrm>
              <a:off x="4352925" y="4895850"/>
              <a:ext cx="228600" cy="421481"/>
              <a:chOff x="4352925" y="4895850"/>
              <a:chExt cx="228600" cy="421481"/>
            </a:xfrm>
          </p:grpSpPr>
          <p:sp>
            <p:nvSpPr>
              <p:cNvPr id="185" name="Rectangle 185"/>
              <p:cNvSpPr/>
              <p:nvPr/>
            </p:nvSpPr>
            <p:spPr>
              <a:xfrm>
                <a:off x="4352925" y="4895850"/>
                <a:ext cx="228600" cy="352425"/>
              </a:xfrm>
              <a:prstGeom prst="rect">
                <a:avLst/>
              </a:prstGeom>
              <a:solidFill>
                <a:srgbClr val="FFFFFF"/>
              </a:solidFill>
              <a:ln w="11430">
                <a:solidFill>
                  <a:srgbClr val="244D87"/>
                </a:solidFill>
              </a:ln>
            </p:spPr>
          </p:sp>
          <p:sp>
            <p:nvSpPr>
              <p:cNvPr id="186" name="TextBox 186"/>
              <p:cNvSpPr/>
              <p:nvPr/>
            </p:nvSpPr>
            <p:spPr>
              <a:xfrm>
                <a:off x="438416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90" name="Group 190"/>
            <p:cNvGrpSpPr/>
            <p:nvPr/>
          </p:nvGrpSpPr>
          <p:grpSpPr>
            <a:xfrm>
              <a:off x="4581525" y="4895850"/>
              <a:ext cx="228600" cy="421481"/>
              <a:chOff x="4581525" y="4895850"/>
              <a:chExt cx="228600" cy="421481"/>
            </a:xfrm>
          </p:grpSpPr>
          <p:sp>
            <p:nvSpPr>
              <p:cNvPr id="188" name="Rectangle 188"/>
              <p:cNvSpPr/>
              <p:nvPr/>
            </p:nvSpPr>
            <p:spPr>
              <a:xfrm>
                <a:off x="4581525" y="4895850"/>
                <a:ext cx="228600" cy="352425"/>
              </a:xfrm>
              <a:prstGeom prst="rect">
                <a:avLst/>
              </a:prstGeom>
              <a:solidFill>
                <a:srgbClr val="FFFFFF"/>
              </a:solidFill>
              <a:ln w="11430">
                <a:solidFill>
                  <a:srgbClr val="244D87"/>
                </a:solidFill>
              </a:ln>
            </p:spPr>
          </p:sp>
          <p:sp>
            <p:nvSpPr>
              <p:cNvPr id="189" name="TextBox 189"/>
              <p:cNvSpPr/>
              <p:nvPr/>
            </p:nvSpPr>
            <p:spPr>
              <a:xfrm>
                <a:off x="461276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sp>
          <p:nvSpPr>
            <p:cNvPr id="191" name="TextBox 191"/>
            <p:cNvSpPr/>
            <p:nvPr/>
          </p:nvSpPr>
          <p:spPr>
            <a:xfrm>
              <a:off x="5379148" y="2958941"/>
              <a:ext cx="195358" cy="454724"/>
            </a:xfrm>
            <a:prstGeom prst="rect">
              <a:avLst/>
            </a:prstGeom>
            <a:noFill/>
            <a:ln>
              <a:noFill/>
            </a:ln>
          </p:spPr>
          <p:txBody>
            <a:bodyPr wrap="none" lIns="95" tIns="-5" rIns="0" bIns="0" anchor="t" anchorCtr="0">
              <a:noAutofit/>
            </a:bodyPr>
            <a:lstStyle/>
            <a:p>
              <a:pPr algn="ctr"/>
              <a:r>
                <a:rPr lang="en-US" sz="2320" dirty="0">
                  <a:solidFill>
                    <a:srgbClr val="243447"/>
                  </a:solidFill>
                  <a:latin typeface="Consolas"/>
                  <a:ea typeface="Consolas"/>
                  <a:cs typeface="Consolas"/>
                </a:rPr>
                <a:t>4</a:t>
              </a:r>
            </a:p>
          </p:txBody>
        </p:sp>
        <p:grpSp>
          <p:nvGrpSpPr>
            <p:cNvPr id="194" name="Group 194"/>
            <p:cNvGrpSpPr/>
            <p:nvPr/>
          </p:nvGrpSpPr>
          <p:grpSpPr>
            <a:xfrm>
              <a:off x="5133975" y="3486150"/>
              <a:ext cx="228600" cy="421481"/>
              <a:chOff x="5133975" y="3486150"/>
              <a:chExt cx="228600" cy="421481"/>
            </a:xfrm>
          </p:grpSpPr>
          <p:sp>
            <p:nvSpPr>
              <p:cNvPr id="192" name="Rectangle 192"/>
              <p:cNvSpPr/>
              <p:nvPr/>
            </p:nvSpPr>
            <p:spPr>
              <a:xfrm>
                <a:off x="5133975" y="3486150"/>
                <a:ext cx="228600" cy="352425"/>
              </a:xfrm>
              <a:prstGeom prst="rect">
                <a:avLst/>
              </a:prstGeom>
              <a:solidFill>
                <a:srgbClr val="FFFFFF"/>
              </a:solidFill>
              <a:ln w="11430">
                <a:solidFill>
                  <a:srgbClr val="244D87"/>
                </a:solidFill>
              </a:ln>
            </p:spPr>
          </p:sp>
          <p:sp>
            <p:nvSpPr>
              <p:cNvPr id="193" name="TextBox 193"/>
              <p:cNvSpPr/>
              <p:nvPr/>
            </p:nvSpPr>
            <p:spPr>
              <a:xfrm>
                <a:off x="51652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97" name="Group 197"/>
            <p:cNvGrpSpPr/>
            <p:nvPr/>
          </p:nvGrpSpPr>
          <p:grpSpPr>
            <a:xfrm>
              <a:off x="5362575" y="3486150"/>
              <a:ext cx="228600" cy="421481"/>
              <a:chOff x="5362575" y="3486150"/>
              <a:chExt cx="228600" cy="421481"/>
            </a:xfrm>
          </p:grpSpPr>
          <p:sp>
            <p:nvSpPr>
              <p:cNvPr id="195" name="Rectangle 195"/>
              <p:cNvSpPr/>
              <p:nvPr/>
            </p:nvSpPr>
            <p:spPr>
              <a:xfrm>
                <a:off x="5362575" y="3486150"/>
                <a:ext cx="228600" cy="352425"/>
              </a:xfrm>
              <a:prstGeom prst="rect">
                <a:avLst/>
              </a:prstGeom>
              <a:solidFill>
                <a:srgbClr val="FFFFFF"/>
              </a:solidFill>
              <a:ln w="11430">
                <a:solidFill>
                  <a:srgbClr val="244D87"/>
                </a:solidFill>
              </a:ln>
            </p:spPr>
          </p:sp>
          <p:sp>
            <p:nvSpPr>
              <p:cNvPr id="196" name="TextBox 196"/>
              <p:cNvSpPr/>
              <p:nvPr/>
            </p:nvSpPr>
            <p:spPr>
              <a:xfrm>
                <a:off x="5397722" y="35409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200" name="Group 200"/>
            <p:cNvGrpSpPr/>
            <p:nvPr/>
          </p:nvGrpSpPr>
          <p:grpSpPr>
            <a:xfrm>
              <a:off x="5591175" y="3486150"/>
              <a:ext cx="228600" cy="421481"/>
              <a:chOff x="5591175" y="3486150"/>
              <a:chExt cx="228600" cy="421481"/>
            </a:xfrm>
          </p:grpSpPr>
          <p:sp>
            <p:nvSpPr>
              <p:cNvPr id="198" name="Rectangle 198"/>
              <p:cNvSpPr/>
              <p:nvPr/>
            </p:nvSpPr>
            <p:spPr>
              <a:xfrm>
                <a:off x="5591175" y="3486150"/>
                <a:ext cx="228600" cy="352425"/>
              </a:xfrm>
              <a:prstGeom prst="rect">
                <a:avLst/>
              </a:prstGeom>
              <a:solidFill>
                <a:srgbClr val="FFFFFF"/>
              </a:solidFill>
              <a:ln w="11430">
                <a:solidFill>
                  <a:srgbClr val="244D87"/>
                </a:solidFill>
              </a:ln>
            </p:spPr>
          </p:sp>
          <p:sp>
            <p:nvSpPr>
              <p:cNvPr id="199" name="TextBox 199"/>
              <p:cNvSpPr/>
              <p:nvPr/>
            </p:nvSpPr>
            <p:spPr>
              <a:xfrm>
                <a:off x="56224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03" name="Group 203"/>
            <p:cNvGrpSpPr/>
            <p:nvPr/>
          </p:nvGrpSpPr>
          <p:grpSpPr>
            <a:xfrm>
              <a:off x="5133975" y="3838575"/>
              <a:ext cx="228600" cy="421481"/>
              <a:chOff x="5133975" y="3838575"/>
              <a:chExt cx="228600" cy="421481"/>
            </a:xfrm>
          </p:grpSpPr>
          <p:sp>
            <p:nvSpPr>
              <p:cNvPr id="201" name="Rectangle 201"/>
              <p:cNvSpPr/>
              <p:nvPr/>
            </p:nvSpPr>
            <p:spPr>
              <a:xfrm>
                <a:off x="5133975" y="3838575"/>
                <a:ext cx="228600" cy="352425"/>
              </a:xfrm>
              <a:prstGeom prst="rect">
                <a:avLst/>
              </a:prstGeom>
              <a:solidFill>
                <a:srgbClr val="FFFFFF"/>
              </a:solidFill>
              <a:ln w="11430">
                <a:solidFill>
                  <a:srgbClr val="244D87"/>
                </a:solidFill>
              </a:ln>
            </p:spPr>
          </p:sp>
          <p:sp>
            <p:nvSpPr>
              <p:cNvPr id="202" name="TextBox 202"/>
              <p:cNvSpPr/>
              <p:nvPr/>
            </p:nvSpPr>
            <p:spPr>
              <a:xfrm>
                <a:off x="516521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06" name="Group 206"/>
            <p:cNvGrpSpPr/>
            <p:nvPr/>
          </p:nvGrpSpPr>
          <p:grpSpPr>
            <a:xfrm>
              <a:off x="5362575" y="3838575"/>
              <a:ext cx="228600" cy="421481"/>
              <a:chOff x="5362575" y="3838575"/>
              <a:chExt cx="228600" cy="421481"/>
            </a:xfrm>
          </p:grpSpPr>
          <p:sp>
            <p:nvSpPr>
              <p:cNvPr id="204" name="Rectangle 204"/>
              <p:cNvSpPr/>
              <p:nvPr/>
            </p:nvSpPr>
            <p:spPr>
              <a:xfrm>
                <a:off x="5362575" y="3838575"/>
                <a:ext cx="228600" cy="352425"/>
              </a:xfrm>
              <a:prstGeom prst="rect">
                <a:avLst/>
              </a:prstGeom>
              <a:solidFill>
                <a:srgbClr val="FFFFFF"/>
              </a:solidFill>
              <a:ln w="11430">
                <a:solidFill>
                  <a:srgbClr val="244D87"/>
                </a:solidFill>
              </a:ln>
            </p:spPr>
          </p:sp>
          <p:sp>
            <p:nvSpPr>
              <p:cNvPr id="205" name="TextBox 205"/>
              <p:cNvSpPr/>
              <p:nvPr/>
            </p:nvSpPr>
            <p:spPr>
              <a:xfrm>
                <a:off x="539772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209" name="Group 209"/>
            <p:cNvGrpSpPr/>
            <p:nvPr/>
          </p:nvGrpSpPr>
          <p:grpSpPr>
            <a:xfrm>
              <a:off x="5591175" y="3838575"/>
              <a:ext cx="228600" cy="421481"/>
              <a:chOff x="5591175" y="3838575"/>
              <a:chExt cx="228600" cy="421481"/>
            </a:xfrm>
          </p:grpSpPr>
          <p:sp>
            <p:nvSpPr>
              <p:cNvPr id="207" name="Rectangle 207"/>
              <p:cNvSpPr/>
              <p:nvPr/>
            </p:nvSpPr>
            <p:spPr>
              <a:xfrm>
                <a:off x="5591175" y="3838575"/>
                <a:ext cx="228600" cy="352425"/>
              </a:xfrm>
              <a:prstGeom prst="rect">
                <a:avLst/>
              </a:prstGeom>
              <a:solidFill>
                <a:srgbClr val="FFFFFF"/>
              </a:solidFill>
              <a:ln w="11430">
                <a:solidFill>
                  <a:srgbClr val="244D87"/>
                </a:solidFill>
              </a:ln>
            </p:spPr>
          </p:sp>
          <p:sp>
            <p:nvSpPr>
              <p:cNvPr id="208" name="TextBox 208"/>
              <p:cNvSpPr/>
              <p:nvPr/>
            </p:nvSpPr>
            <p:spPr>
              <a:xfrm>
                <a:off x="562241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12" name="Group 212"/>
            <p:cNvGrpSpPr/>
            <p:nvPr/>
          </p:nvGrpSpPr>
          <p:grpSpPr>
            <a:xfrm>
              <a:off x="5133975" y="4191000"/>
              <a:ext cx="228600" cy="421481"/>
              <a:chOff x="5133975" y="4191000"/>
              <a:chExt cx="228600" cy="421481"/>
            </a:xfrm>
          </p:grpSpPr>
          <p:sp>
            <p:nvSpPr>
              <p:cNvPr id="210" name="Rectangle 210"/>
              <p:cNvSpPr/>
              <p:nvPr/>
            </p:nvSpPr>
            <p:spPr>
              <a:xfrm>
                <a:off x="5133975" y="4191000"/>
                <a:ext cx="228600" cy="352425"/>
              </a:xfrm>
              <a:prstGeom prst="rect">
                <a:avLst/>
              </a:prstGeom>
              <a:solidFill>
                <a:srgbClr val="FFFFFF"/>
              </a:solidFill>
              <a:ln w="11430">
                <a:solidFill>
                  <a:srgbClr val="244D87"/>
                </a:solidFill>
              </a:ln>
            </p:spPr>
          </p:sp>
          <p:sp>
            <p:nvSpPr>
              <p:cNvPr id="211" name="TextBox 211"/>
              <p:cNvSpPr/>
              <p:nvPr/>
            </p:nvSpPr>
            <p:spPr>
              <a:xfrm>
                <a:off x="51652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15" name="Group 215"/>
            <p:cNvGrpSpPr/>
            <p:nvPr/>
          </p:nvGrpSpPr>
          <p:grpSpPr>
            <a:xfrm>
              <a:off x="5362575" y="4191000"/>
              <a:ext cx="228600" cy="421481"/>
              <a:chOff x="5362575" y="4191000"/>
              <a:chExt cx="228600" cy="421481"/>
            </a:xfrm>
          </p:grpSpPr>
          <p:sp>
            <p:nvSpPr>
              <p:cNvPr id="213" name="Rectangle 213"/>
              <p:cNvSpPr/>
              <p:nvPr/>
            </p:nvSpPr>
            <p:spPr>
              <a:xfrm>
                <a:off x="5362575" y="4191000"/>
                <a:ext cx="228600" cy="352425"/>
              </a:xfrm>
              <a:prstGeom prst="rect">
                <a:avLst/>
              </a:prstGeom>
              <a:solidFill>
                <a:srgbClr val="FFFFFF"/>
              </a:solidFill>
              <a:ln w="11430">
                <a:solidFill>
                  <a:srgbClr val="244D87"/>
                </a:solidFill>
              </a:ln>
            </p:spPr>
          </p:sp>
          <p:sp>
            <p:nvSpPr>
              <p:cNvPr id="214" name="TextBox 214"/>
              <p:cNvSpPr/>
              <p:nvPr/>
            </p:nvSpPr>
            <p:spPr>
              <a:xfrm>
                <a:off x="53938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18" name="Group 218"/>
            <p:cNvGrpSpPr/>
            <p:nvPr/>
          </p:nvGrpSpPr>
          <p:grpSpPr>
            <a:xfrm>
              <a:off x="5591175" y="4191000"/>
              <a:ext cx="228600" cy="421481"/>
              <a:chOff x="5591175" y="4191000"/>
              <a:chExt cx="228600" cy="421481"/>
            </a:xfrm>
          </p:grpSpPr>
          <p:sp>
            <p:nvSpPr>
              <p:cNvPr id="216" name="Rectangle 216"/>
              <p:cNvSpPr/>
              <p:nvPr/>
            </p:nvSpPr>
            <p:spPr>
              <a:xfrm>
                <a:off x="5591175" y="4191000"/>
                <a:ext cx="228600" cy="352425"/>
              </a:xfrm>
              <a:prstGeom prst="rect">
                <a:avLst/>
              </a:prstGeom>
              <a:solidFill>
                <a:srgbClr val="FFFFFF"/>
              </a:solidFill>
              <a:ln w="11430">
                <a:solidFill>
                  <a:srgbClr val="244D87"/>
                </a:solidFill>
              </a:ln>
            </p:spPr>
          </p:sp>
          <p:sp>
            <p:nvSpPr>
              <p:cNvPr id="217" name="TextBox 217"/>
              <p:cNvSpPr/>
              <p:nvPr/>
            </p:nvSpPr>
            <p:spPr>
              <a:xfrm>
                <a:off x="56224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21" name="Group 221"/>
            <p:cNvGrpSpPr/>
            <p:nvPr/>
          </p:nvGrpSpPr>
          <p:grpSpPr>
            <a:xfrm>
              <a:off x="5133975" y="4543425"/>
              <a:ext cx="228600" cy="421481"/>
              <a:chOff x="5133975" y="4543425"/>
              <a:chExt cx="228600" cy="421481"/>
            </a:xfrm>
          </p:grpSpPr>
          <p:sp>
            <p:nvSpPr>
              <p:cNvPr id="219" name="Rectangle 219"/>
              <p:cNvSpPr/>
              <p:nvPr/>
            </p:nvSpPr>
            <p:spPr>
              <a:xfrm>
                <a:off x="5133975" y="4543425"/>
                <a:ext cx="228600" cy="352425"/>
              </a:xfrm>
              <a:prstGeom prst="rect">
                <a:avLst/>
              </a:prstGeom>
              <a:solidFill>
                <a:srgbClr val="FFFFFF"/>
              </a:solidFill>
              <a:ln w="11430">
                <a:solidFill>
                  <a:srgbClr val="244D87"/>
                </a:solidFill>
              </a:ln>
            </p:spPr>
          </p:sp>
          <p:sp>
            <p:nvSpPr>
              <p:cNvPr id="220" name="TextBox 220"/>
              <p:cNvSpPr/>
              <p:nvPr/>
            </p:nvSpPr>
            <p:spPr>
              <a:xfrm>
                <a:off x="516912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224" name="Group 224"/>
            <p:cNvGrpSpPr/>
            <p:nvPr/>
          </p:nvGrpSpPr>
          <p:grpSpPr>
            <a:xfrm>
              <a:off x="5362575" y="4543425"/>
              <a:ext cx="228600" cy="421481"/>
              <a:chOff x="5362575" y="4543425"/>
              <a:chExt cx="228600" cy="421481"/>
            </a:xfrm>
          </p:grpSpPr>
          <p:sp>
            <p:nvSpPr>
              <p:cNvPr id="222" name="Rectangle 222"/>
              <p:cNvSpPr/>
              <p:nvPr/>
            </p:nvSpPr>
            <p:spPr>
              <a:xfrm>
                <a:off x="5362575" y="4543425"/>
                <a:ext cx="228600" cy="352425"/>
              </a:xfrm>
              <a:prstGeom prst="rect">
                <a:avLst/>
              </a:prstGeom>
              <a:solidFill>
                <a:srgbClr val="FFFFFF"/>
              </a:solidFill>
              <a:ln w="11430">
                <a:solidFill>
                  <a:srgbClr val="244D87"/>
                </a:solidFill>
              </a:ln>
            </p:spPr>
          </p:sp>
          <p:sp>
            <p:nvSpPr>
              <p:cNvPr id="223" name="TextBox 223"/>
              <p:cNvSpPr/>
              <p:nvPr/>
            </p:nvSpPr>
            <p:spPr>
              <a:xfrm>
                <a:off x="539772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227" name="Group 227"/>
            <p:cNvGrpSpPr/>
            <p:nvPr/>
          </p:nvGrpSpPr>
          <p:grpSpPr>
            <a:xfrm>
              <a:off x="5591175" y="4543425"/>
              <a:ext cx="228600" cy="421481"/>
              <a:chOff x="5591175" y="4543425"/>
              <a:chExt cx="228600" cy="421481"/>
            </a:xfrm>
          </p:grpSpPr>
          <p:sp>
            <p:nvSpPr>
              <p:cNvPr id="225" name="Rectangle 225"/>
              <p:cNvSpPr/>
              <p:nvPr/>
            </p:nvSpPr>
            <p:spPr>
              <a:xfrm>
                <a:off x="5591175" y="4543425"/>
                <a:ext cx="228600" cy="352425"/>
              </a:xfrm>
              <a:prstGeom prst="rect">
                <a:avLst/>
              </a:prstGeom>
              <a:solidFill>
                <a:srgbClr val="FFFFFF"/>
              </a:solidFill>
              <a:ln w="11430">
                <a:solidFill>
                  <a:srgbClr val="244D87"/>
                </a:solidFill>
              </a:ln>
            </p:spPr>
          </p:sp>
          <p:sp>
            <p:nvSpPr>
              <p:cNvPr id="226" name="TextBox 226"/>
              <p:cNvSpPr/>
              <p:nvPr/>
            </p:nvSpPr>
            <p:spPr>
              <a:xfrm>
                <a:off x="562241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30" name="Group 230"/>
            <p:cNvGrpSpPr/>
            <p:nvPr/>
          </p:nvGrpSpPr>
          <p:grpSpPr>
            <a:xfrm>
              <a:off x="5133975" y="4895850"/>
              <a:ext cx="228600" cy="421481"/>
              <a:chOff x="5133975" y="4895850"/>
              <a:chExt cx="228600" cy="421481"/>
            </a:xfrm>
          </p:grpSpPr>
          <p:sp>
            <p:nvSpPr>
              <p:cNvPr id="228" name="Rectangle 228"/>
              <p:cNvSpPr/>
              <p:nvPr/>
            </p:nvSpPr>
            <p:spPr>
              <a:xfrm>
                <a:off x="5133975" y="4895850"/>
                <a:ext cx="228600" cy="352425"/>
              </a:xfrm>
              <a:prstGeom prst="rect">
                <a:avLst/>
              </a:prstGeom>
              <a:solidFill>
                <a:srgbClr val="FFFFFF"/>
              </a:solidFill>
              <a:ln w="11430">
                <a:solidFill>
                  <a:srgbClr val="244D87"/>
                </a:solidFill>
              </a:ln>
            </p:spPr>
          </p:sp>
          <p:sp>
            <p:nvSpPr>
              <p:cNvPr id="229" name="TextBox 229"/>
              <p:cNvSpPr/>
              <p:nvPr/>
            </p:nvSpPr>
            <p:spPr>
              <a:xfrm>
                <a:off x="5169122" y="49506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233" name="Group 233"/>
            <p:cNvGrpSpPr/>
            <p:nvPr/>
          </p:nvGrpSpPr>
          <p:grpSpPr>
            <a:xfrm>
              <a:off x="5362575" y="4895850"/>
              <a:ext cx="228600" cy="421481"/>
              <a:chOff x="5362575" y="4895850"/>
              <a:chExt cx="228600" cy="421481"/>
            </a:xfrm>
          </p:grpSpPr>
          <p:sp>
            <p:nvSpPr>
              <p:cNvPr id="231" name="Rectangle 231"/>
              <p:cNvSpPr/>
              <p:nvPr/>
            </p:nvSpPr>
            <p:spPr>
              <a:xfrm>
                <a:off x="5362575" y="4895850"/>
                <a:ext cx="228600" cy="352425"/>
              </a:xfrm>
              <a:prstGeom prst="rect">
                <a:avLst/>
              </a:prstGeom>
              <a:solidFill>
                <a:srgbClr val="FFFFFF"/>
              </a:solidFill>
              <a:ln w="11430">
                <a:solidFill>
                  <a:srgbClr val="244D87"/>
                </a:solidFill>
              </a:ln>
            </p:spPr>
          </p:sp>
          <p:sp>
            <p:nvSpPr>
              <p:cNvPr id="232" name="TextBox 232"/>
              <p:cNvSpPr/>
              <p:nvPr/>
            </p:nvSpPr>
            <p:spPr>
              <a:xfrm>
                <a:off x="5397722" y="49506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236" name="Group 236"/>
            <p:cNvGrpSpPr/>
            <p:nvPr/>
          </p:nvGrpSpPr>
          <p:grpSpPr>
            <a:xfrm>
              <a:off x="5591175" y="4895850"/>
              <a:ext cx="228600" cy="421481"/>
              <a:chOff x="5591175" y="4895850"/>
              <a:chExt cx="228600" cy="421481"/>
            </a:xfrm>
          </p:grpSpPr>
          <p:sp>
            <p:nvSpPr>
              <p:cNvPr id="234" name="Rectangle 234"/>
              <p:cNvSpPr/>
              <p:nvPr/>
            </p:nvSpPr>
            <p:spPr>
              <a:xfrm>
                <a:off x="5591175" y="4895850"/>
                <a:ext cx="228600" cy="352425"/>
              </a:xfrm>
              <a:prstGeom prst="rect">
                <a:avLst/>
              </a:prstGeom>
              <a:solidFill>
                <a:srgbClr val="FFFFFF"/>
              </a:solidFill>
              <a:ln w="11430">
                <a:solidFill>
                  <a:srgbClr val="244D87"/>
                </a:solidFill>
              </a:ln>
            </p:spPr>
          </p:sp>
          <p:sp>
            <p:nvSpPr>
              <p:cNvPr id="235" name="TextBox 235"/>
              <p:cNvSpPr/>
              <p:nvPr/>
            </p:nvSpPr>
            <p:spPr>
              <a:xfrm>
                <a:off x="56224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sp>
          <p:nvSpPr>
            <p:cNvPr id="237" name="TextBox 237"/>
            <p:cNvSpPr/>
            <p:nvPr/>
          </p:nvSpPr>
          <p:spPr>
            <a:xfrm>
              <a:off x="6388798" y="2958941"/>
              <a:ext cx="195358" cy="454724"/>
            </a:xfrm>
            <a:prstGeom prst="rect">
              <a:avLst/>
            </a:prstGeom>
            <a:noFill/>
            <a:ln>
              <a:noFill/>
            </a:ln>
          </p:spPr>
          <p:txBody>
            <a:bodyPr wrap="none" lIns="95" tIns="-5" rIns="0" bIns="0" anchor="t" anchorCtr="0">
              <a:noAutofit/>
            </a:bodyPr>
            <a:lstStyle/>
            <a:p>
              <a:pPr algn="ctr"/>
              <a:r>
                <a:rPr lang="en-US" sz="2320" dirty="0">
                  <a:solidFill>
                    <a:srgbClr val="243447"/>
                  </a:solidFill>
                  <a:latin typeface="Consolas"/>
                  <a:ea typeface="Consolas"/>
                  <a:cs typeface="Consolas"/>
                </a:rPr>
                <a:t>5</a:t>
              </a:r>
            </a:p>
          </p:txBody>
        </p:sp>
        <p:grpSp>
          <p:nvGrpSpPr>
            <p:cNvPr id="240" name="Group 240"/>
            <p:cNvGrpSpPr/>
            <p:nvPr/>
          </p:nvGrpSpPr>
          <p:grpSpPr>
            <a:xfrm>
              <a:off x="6143625" y="3486150"/>
              <a:ext cx="228600" cy="421481"/>
              <a:chOff x="6143625" y="3486150"/>
              <a:chExt cx="228600" cy="421481"/>
            </a:xfrm>
          </p:grpSpPr>
          <p:sp>
            <p:nvSpPr>
              <p:cNvPr id="238" name="Rectangle 238"/>
              <p:cNvSpPr/>
              <p:nvPr/>
            </p:nvSpPr>
            <p:spPr>
              <a:xfrm>
                <a:off x="6143625" y="3486150"/>
                <a:ext cx="228600" cy="352425"/>
              </a:xfrm>
              <a:prstGeom prst="rect">
                <a:avLst/>
              </a:prstGeom>
              <a:solidFill>
                <a:srgbClr val="FFFFFF"/>
              </a:solidFill>
              <a:ln w="11430">
                <a:solidFill>
                  <a:srgbClr val="244D87"/>
                </a:solidFill>
              </a:ln>
            </p:spPr>
          </p:sp>
          <p:sp>
            <p:nvSpPr>
              <p:cNvPr id="239" name="TextBox 239"/>
              <p:cNvSpPr/>
              <p:nvPr/>
            </p:nvSpPr>
            <p:spPr>
              <a:xfrm>
                <a:off x="61748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43" name="Group 243"/>
            <p:cNvGrpSpPr/>
            <p:nvPr/>
          </p:nvGrpSpPr>
          <p:grpSpPr>
            <a:xfrm>
              <a:off x="6372225" y="3486150"/>
              <a:ext cx="228600" cy="421481"/>
              <a:chOff x="6372225" y="3486150"/>
              <a:chExt cx="228600" cy="421481"/>
            </a:xfrm>
          </p:grpSpPr>
          <p:sp>
            <p:nvSpPr>
              <p:cNvPr id="241" name="Rectangle 241"/>
              <p:cNvSpPr/>
              <p:nvPr/>
            </p:nvSpPr>
            <p:spPr>
              <a:xfrm>
                <a:off x="6372225" y="3486150"/>
                <a:ext cx="228600" cy="352425"/>
              </a:xfrm>
              <a:prstGeom prst="rect">
                <a:avLst/>
              </a:prstGeom>
              <a:solidFill>
                <a:srgbClr val="FFFFFF"/>
              </a:solidFill>
              <a:ln w="11430">
                <a:solidFill>
                  <a:srgbClr val="244D87"/>
                </a:solidFill>
              </a:ln>
            </p:spPr>
          </p:sp>
          <p:sp>
            <p:nvSpPr>
              <p:cNvPr id="242" name="TextBox 242"/>
              <p:cNvSpPr/>
              <p:nvPr/>
            </p:nvSpPr>
            <p:spPr>
              <a:xfrm>
                <a:off x="64034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46" name="Group 246"/>
            <p:cNvGrpSpPr/>
            <p:nvPr/>
          </p:nvGrpSpPr>
          <p:grpSpPr>
            <a:xfrm>
              <a:off x="6600825" y="3486150"/>
              <a:ext cx="228600" cy="421481"/>
              <a:chOff x="6600825" y="3486150"/>
              <a:chExt cx="228600" cy="421481"/>
            </a:xfrm>
          </p:grpSpPr>
          <p:sp>
            <p:nvSpPr>
              <p:cNvPr id="244" name="Rectangle 244"/>
              <p:cNvSpPr/>
              <p:nvPr/>
            </p:nvSpPr>
            <p:spPr>
              <a:xfrm>
                <a:off x="6600825" y="3486150"/>
                <a:ext cx="228600" cy="352425"/>
              </a:xfrm>
              <a:prstGeom prst="rect">
                <a:avLst/>
              </a:prstGeom>
              <a:solidFill>
                <a:srgbClr val="FFFFFF"/>
              </a:solidFill>
              <a:ln w="11430">
                <a:solidFill>
                  <a:srgbClr val="244D87"/>
                </a:solidFill>
              </a:ln>
            </p:spPr>
          </p:sp>
          <p:sp>
            <p:nvSpPr>
              <p:cNvPr id="245" name="TextBox 245"/>
              <p:cNvSpPr/>
              <p:nvPr/>
            </p:nvSpPr>
            <p:spPr>
              <a:xfrm>
                <a:off x="66320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49" name="Group 249"/>
            <p:cNvGrpSpPr/>
            <p:nvPr/>
          </p:nvGrpSpPr>
          <p:grpSpPr>
            <a:xfrm>
              <a:off x="6143625" y="3838575"/>
              <a:ext cx="228600" cy="421481"/>
              <a:chOff x="6143625" y="3838575"/>
              <a:chExt cx="228600" cy="421481"/>
            </a:xfrm>
          </p:grpSpPr>
          <p:sp>
            <p:nvSpPr>
              <p:cNvPr id="247" name="Rectangle 247"/>
              <p:cNvSpPr/>
              <p:nvPr/>
            </p:nvSpPr>
            <p:spPr>
              <a:xfrm>
                <a:off x="6143625" y="3838575"/>
                <a:ext cx="228600" cy="352425"/>
              </a:xfrm>
              <a:prstGeom prst="rect">
                <a:avLst/>
              </a:prstGeom>
              <a:solidFill>
                <a:srgbClr val="FFFFFF"/>
              </a:solidFill>
              <a:ln w="11430">
                <a:solidFill>
                  <a:srgbClr val="244D87"/>
                </a:solidFill>
              </a:ln>
            </p:spPr>
          </p:sp>
          <p:sp>
            <p:nvSpPr>
              <p:cNvPr id="248" name="TextBox 248"/>
              <p:cNvSpPr/>
              <p:nvPr/>
            </p:nvSpPr>
            <p:spPr>
              <a:xfrm>
                <a:off x="617486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52" name="Group 252"/>
            <p:cNvGrpSpPr/>
            <p:nvPr/>
          </p:nvGrpSpPr>
          <p:grpSpPr>
            <a:xfrm>
              <a:off x="6372225" y="3838575"/>
              <a:ext cx="228600" cy="421481"/>
              <a:chOff x="6372225" y="3838575"/>
              <a:chExt cx="228600" cy="421481"/>
            </a:xfrm>
          </p:grpSpPr>
          <p:sp>
            <p:nvSpPr>
              <p:cNvPr id="250" name="Rectangle 250"/>
              <p:cNvSpPr/>
              <p:nvPr/>
            </p:nvSpPr>
            <p:spPr>
              <a:xfrm>
                <a:off x="6372225" y="3838575"/>
                <a:ext cx="228600" cy="352425"/>
              </a:xfrm>
              <a:prstGeom prst="rect">
                <a:avLst/>
              </a:prstGeom>
              <a:solidFill>
                <a:srgbClr val="FFFFFF"/>
              </a:solidFill>
              <a:ln w="11430">
                <a:solidFill>
                  <a:srgbClr val="244D87"/>
                </a:solidFill>
              </a:ln>
            </p:spPr>
          </p:sp>
          <p:sp>
            <p:nvSpPr>
              <p:cNvPr id="251" name="TextBox 251"/>
              <p:cNvSpPr/>
              <p:nvPr/>
            </p:nvSpPr>
            <p:spPr>
              <a:xfrm>
                <a:off x="640737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255" name="Group 255"/>
            <p:cNvGrpSpPr/>
            <p:nvPr/>
          </p:nvGrpSpPr>
          <p:grpSpPr>
            <a:xfrm>
              <a:off x="6600825" y="3838575"/>
              <a:ext cx="228600" cy="421481"/>
              <a:chOff x="6600825" y="3838575"/>
              <a:chExt cx="228600" cy="421481"/>
            </a:xfrm>
          </p:grpSpPr>
          <p:sp>
            <p:nvSpPr>
              <p:cNvPr id="253" name="Rectangle 253"/>
              <p:cNvSpPr/>
              <p:nvPr/>
            </p:nvSpPr>
            <p:spPr>
              <a:xfrm>
                <a:off x="6600825" y="3838575"/>
                <a:ext cx="228600" cy="352425"/>
              </a:xfrm>
              <a:prstGeom prst="rect">
                <a:avLst/>
              </a:prstGeom>
              <a:solidFill>
                <a:srgbClr val="FFFFFF"/>
              </a:solidFill>
              <a:ln w="11430">
                <a:solidFill>
                  <a:srgbClr val="244D87"/>
                </a:solidFill>
              </a:ln>
            </p:spPr>
          </p:sp>
          <p:sp>
            <p:nvSpPr>
              <p:cNvPr id="254" name="TextBox 254"/>
              <p:cNvSpPr/>
              <p:nvPr/>
            </p:nvSpPr>
            <p:spPr>
              <a:xfrm>
                <a:off x="663597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258" name="Group 258"/>
            <p:cNvGrpSpPr/>
            <p:nvPr/>
          </p:nvGrpSpPr>
          <p:grpSpPr>
            <a:xfrm>
              <a:off x="6143625" y="4191000"/>
              <a:ext cx="228600" cy="421481"/>
              <a:chOff x="6143625" y="4191000"/>
              <a:chExt cx="228600" cy="421481"/>
            </a:xfrm>
          </p:grpSpPr>
          <p:sp>
            <p:nvSpPr>
              <p:cNvPr id="256" name="Rectangle 256"/>
              <p:cNvSpPr/>
              <p:nvPr/>
            </p:nvSpPr>
            <p:spPr>
              <a:xfrm>
                <a:off x="6143625" y="4191000"/>
                <a:ext cx="228600" cy="352425"/>
              </a:xfrm>
              <a:prstGeom prst="rect">
                <a:avLst/>
              </a:prstGeom>
              <a:solidFill>
                <a:srgbClr val="FFFFFF"/>
              </a:solidFill>
              <a:ln w="11430">
                <a:solidFill>
                  <a:srgbClr val="244D87"/>
                </a:solidFill>
              </a:ln>
            </p:spPr>
          </p:sp>
          <p:sp>
            <p:nvSpPr>
              <p:cNvPr id="257" name="TextBox 257"/>
              <p:cNvSpPr/>
              <p:nvPr/>
            </p:nvSpPr>
            <p:spPr>
              <a:xfrm>
                <a:off x="617486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61" name="Group 261"/>
            <p:cNvGrpSpPr/>
            <p:nvPr/>
          </p:nvGrpSpPr>
          <p:grpSpPr>
            <a:xfrm>
              <a:off x="6372225" y="4191000"/>
              <a:ext cx="228600" cy="421481"/>
              <a:chOff x="6372225" y="4191000"/>
              <a:chExt cx="228600" cy="421481"/>
            </a:xfrm>
          </p:grpSpPr>
          <p:sp>
            <p:nvSpPr>
              <p:cNvPr id="259" name="Rectangle 259"/>
              <p:cNvSpPr/>
              <p:nvPr/>
            </p:nvSpPr>
            <p:spPr>
              <a:xfrm>
                <a:off x="6372225" y="4191000"/>
                <a:ext cx="228600" cy="352425"/>
              </a:xfrm>
              <a:prstGeom prst="rect">
                <a:avLst/>
              </a:prstGeom>
              <a:solidFill>
                <a:srgbClr val="FFFFFF"/>
              </a:solidFill>
              <a:ln w="11430">
                <a:solidFill>
                  <a:srgbClr val="244D87"/>
                </a:solidFill>
              </a:ln>
            </p:spPr>
          </p:sp>
          <p:sp>
            <p:nvSpPr>
              <p:cNvPr id="260" name="TextBox 260"/>
              <p:cNvSpPr/>
              <p:nvPr/>
            </p:nvSpPr>
            <p:spPr>
              <a:xfrm>
                <a:off x="640346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64" name="Group 264"/>
            <p:cNvGrpSpPr/>
            <p:nvPr/>
          </p:nvGrpSpPr>
          <p:grpSpPr>
            <a:xfrm>
              <a:off x="6600825" y="4191000"/>
              <a:ext cx="228600" cy="421481"/>
              <a:chOff x="6600825" y="4191000"/>
              <a:chExt cx="228600" cy="421481"/>
            </a:xfrm>
          </p:grpSpPr>
          <p:sp>
            <p:nvSpPr>
              <p:cNvPr id="262" name="Rectangle 262"/>
              <p:cNvSpPr/>
              <p:nvPr/>
            </p:nvSpPr>
            <p:spPr>
              <a:xfrm>
                <a:off x="6600825" y="4191000"/>
                <a:ext cx="228600" cy="352425"/>
              </a:xfrm>
              <a:prstGeom prst="rect">
                <a:avLst/>
              </a:prstGeom>
              <a:solidFill>
                <a:srgbClr val="FFFFFF"/>
              </a:solidFill>
              <a:ln w="11430">
                <a:solidFill>
                  <a:srgbClr val="244D87"/>
                </a:solidFill>
              </a:ln>
            </p:spPr>
          </p:sp>
          <p:sp>
            <p:nvSpPr>
              <p:cNvPr id="263" name="TextBox 263"/>
              <p:cNvSpPr/>
              <p:nvPr/>
            </p:nvSpPr>
            <p:spPr>
              <a:xfrm>
                <a:off x="663206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67" name="Group 267"/>
            <p:cNvGrpSpPr/>
            <p:nvPr/>
          </p:nvGrpSpPr>
          <p:grpSpPr>
            <a:xfrm>
              <a:off x="6143625" y="4543425"/>
              <a:ext cx="228600" cy="421481"/>
              <a:chOff x="6143625" y="4543425"/>
              <a:chExt cx="228600" cy="421481"/>
            </a:xfrm>
          </p:grpSpPr>
          <p:sp>
            <p:nvSpPr>
              <p:cNvPr id="265" name="Rectangle 265"/>
              <p:cNvSpPr/>
              <p:nvPr/>
            </p:nvSpPr>
            <p:spPr>
              <a:xfrm>
                <a:off x="6143625" y="4543425"/>
                <a:ext cx="228600" cy="352425"/>
              </a:xfrm>
              <a:prstGeom prst="rect">
                <a:avLst/>
              </a:prstGeom>
              <a:solidFill>
                <a:srgbClr val="FFFFFF"/>
              </a:solidFill>
              <a:ln w="11430">
                <a:solidFill>
                  <a:srgbClr val="244D87"/>
                </a:solidFill>
              </a:ln>
            </p:spPr>
          </p:sp>
          <p:sp>
            <p:nvSpPr>
              <p:cNvPr id="266" name="TextBox 266"/>
              <p:cNvSpPr/>
              <p:nvPr/>
            </p:nvSpPr>
            <p:spPr>
              <a:xfrm>
                <a:off x="617877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270" name="Group 270"/>
            <p:cNvGrpSpPr/>
            <p:nvPr/>
          </p:nvGrpSpPr>
          <p:grpSpPr>
            <a:xfrm>
              <a:off x="6372225" y="4543425"/>
              <a:ext cx="228600" cy="421481"/>
              <a:chOff x="6372225" y="4543425"/>
              <a:chExt cx="228600" cy="421481"/>
            </a:xfrm>
          </p:grpSpPr>
          <p:sp>
            <p:nvSpPr>
              <p:cNvPr id="268" name="Rectangle 268"/>
              <p:cNvSpPr/>
              <p:nvPr/>
            </p:nvSpPr>
            <p:spPr>
              <a:xfrm>
                <a:off x="6372225" y="4543425"/>
                <a:ext cx="228600" cy="352425"/>
              </a:xfrm>
              <a:prstGeom prst="rect">
                <a:avLst/>
              </a:prstGeom>
              <a:solidFill>
                <a:srgbClr val="FFFFFF"/>
              </a:solidFill>
              <a:ln w="11430">
                <a:solidFill>
                  <a:srgbClr val="244D87"/>
                </a:solidFill>
              </a:ln>
            </p:spPr>
          </p:sp>
          <p:sp>
            <p:nvSpPr>
              <p:cNvPr id="269" name="TextBox 269"/>
              <p:cNvSpPr/>
              <p:nvPr/>
            </p:nvSpPr>
            <p:spPr>
              <a:xfrm>
                <a:off x="640737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273" name="Group 273"/>
            <p:cNvGrpSpPr/>
            <p:nvPr/>
          </p:nvGrpSpPr>
          <p:grpSpPr>
            <a:xfrm>
              <a:off x="6600825" y="4543425"/>
              <a:ext cx="228600" cy="421481"/>
              <a:chOff x="6600825" y="4543425"/>
              <a:chExt cx="228600" cy="421481"/>
            </a:xfrm>
          </p:grpSpPr>
          <p:sp>
            <p:nvSpPr>
              <p:cNvPr id="271" name="Rectangle 271"/>
              <p:cNvSpPr/>
              <p:nvPr/>
            </p:nvSpPr>
            <p:spPr>
              <a:xfrm>
                <a:off x="6600825" y="4543425"/>
                <a:ext cx="228600" cy="352425"/>
              </a:xfrm>
              <a:prstGeom prst="rect">
                <a:avLst/>
              </a:prstGeom>
              <a:solidFill>
                <a:srgbClr val="FFFFFF"/>
              </a:solidFill>
              <a:ln w="11430">
                <a:solidFill>
                  <a:srgbClr val="244D87"/>
                </a:solidFill>
              </a:ln>
            </p:spPr>
          </p:sp>
          <p:sp>
            <p:nvSpPr>
              <p:cNvPr id="272" name="TextBox 272"/>
              <p:cNvSpPr/>
              <p:nvPr/>
            </p:nvSpPr>
            <p:spPr>
              <a:xfrm>
                <a:off x="663206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76" name="Group 276"/>
            <p:cNvGrpSpPr/>
            <p:nvPr/>
          </p:nvGrpSpPr>
          <p:grpSpPr>
            <a:xfrm>
              <a:off x="6143625" y="4895850"/>
              <a:ext cx="228600" cy="421481"/>
              <a:chOff x="6143625" y="4895850"/>
              <a:chExt cx="228600" cy="421481"/>
            </a:xfrm>
          </p:grpSpPr>
          <p:sp>
            <p:nvSpPr>
              <p:cNvPr id="274" name="Rectangle 274"/>
              <p:cNvSpPr/>
              <p:nvPr/>
            </p:nvSpPr>
            <p:spPr>
              <a:xfrm>
                <a:off x="6143625" y="4895850"/>
                <a:ext cx="228600" cy="352425"/>
              </a:xfrm>
              <a:prstGeom prst="rect">
                <a:avLst/>
              </a:prstGeom>
              <a:solidFill>
                <a:srgbClr val="FFFFFF"/>
              </a:solidFill>
              <a:ln w="11430">
                <a:solidFill>
                  <a:srgbClr val="244D87"/>
                </a:solidFill>
              </a:ln>
            </p:spPr>
          </p:sp>
          <p:sp>
            <p:nvSpPr>
              <p:cNvPr id="275" name="TextBox 275"/>
              <p:cNvSpPr/>
              <p:nvPr/>
            </p:nvSpPr>
            <p:spPr>
              <a:xfrm>
                <a:off x="617486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79" name="Group 279"/>
            <p:cNvGrpSpPr/>
            <p:nvPr/>
          </p:nvGrpSpPr>
          <p:grpSpPr>
            <a:xfrm>
              <a:off x="6372225" y="4895850"/>
              <a:ext cx="228600" cy="421481"/>
              <a:chOff x="6372225" y="4895850"/>
              <a:chExt cx="228600" cy="421481"/>
            </a:xfrm>
          </p:grpSpPr>
          <p:sp>
            <p:nvSpPr>
              <p:cNvPr id="277" name="Rectangle 277"/>
              <p:cNvSpPr/>
              <p:nvPr/>
            </p:nvSpPr>
            <p:spPr>
              <a:xfrm>
                <a:off x="6372225" y="4895850"/>
                <a:ext cx="228600" cy="352425"/>
              </a:xfrm>
              <a:prstGeom prst="rect">
                <a:avLst/>
              </a:prstGeom>
              <a:solidFill>
                <a:srgbClr val="FFFFFF"/>
              </a:solidFill>
              <a:ln w="11430">
                <a:solidFill>
                  <a:srgbClr val="244D87"/>
                </a:solidFill>
              </a:ln>
            </p:spPr>
          </p:sp>
          <p:sp>
            <p:nvSpPr>
              <p:cNvPr id="278" name="TextBox 278"/>
              <p:cNvSpPr/>
              <p:nvPr/>
            </p:nvSpPr>
            <p:spPr>
              <a:xfrm>
                <a:off x="640346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82" name="Group 282"/>
            <p:cNvGrpSpPr/>
            <p:nvPr/>
          </p:nvGrpSpPr>
          <p:grpSpPr>
            <a:xfrm>
              <a:off x="6600825" y="4895850"/>
              <a:ext cx="228600" cy="421481"/>
              <a:chOff x="6600825" y="4895850"/>
              <a:chExt cx="228600" cy="421481"/>
            </a:xfrm>
          </p:grpSpPr>
          <p:sp>
            <p:nvSpPr>
              <p:cNvPr id="280" name="Rectangle 280"/>
              <p:cNvSpPr/>
              <p:nvPr/>
            </p:nvSpPr>
            <p:spPr>
              <a:xfrm>
                <a:off x="6600825" y="4895850"/>
                <a:ext cx="228600" cy="352425"/>
              </a:xfrm>
              <a:prstGeom prst="rect">
                <a:avLst/>
              </a:prstGeom>
              <a:solidFill>
                <a:srgbClr val="FFFFFF"/>
              </a:solidFill>
              <a:ln w="11430">
                <a:solidFill>
                  <a:srgbClr val="244D87"/>
                </a:solidFill>
              </a:ln>
            </p:spPr>
          </p:sp>
          <p:sp>
            <p:nvSpPr>
              <p:cNvPr id="281" name="TextBox 281"/>
              <p:cNvSpPr/>
              <p:nvPr/>
            </p:nvSpPr>
            <p:spPr>
              <a:xfrm>
                <a:off x="663206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sp>
          <p:nvSpPr>
            <p:cNvPr id="283" name="TextBox 283"/>
            <p:cNvSpPr/>
            <p:nvPr/>
          </p:nvSpPr>
          <p:spPr>
            <a:xfrm>
              <a:off x="7398448" y="2958941"/>
              <a:ext cx="195358" cy="454724"/>
            </a:xfrm>
            <a:prstGeom prst="rect">
              <a:avLst/>
            </a:prstGeom>
            <a:noFill/>
            <a:ln>
              <a:noFill/>
            </a:ln>
          </p:spPr>
          <p:txBody>
            <a:bodyPr wrap="none" lIns="95" tIns="-5" rIns="0" bIns="0" anchor="t" anchorCtr="0">
              <a:noAutofit/>
            </a:bodyPr>
            <a:lstStyle/>
            <a:p>
              <a:pPr algn="ctr"/>
              <a:r>
                <a:rPr lang="en-US" sz="2320" dirty="0">
                  <a:solidFill>
                    <a:srgbClr val="243447"/>
                  </a:solidFill>
                  <a:latin typeface="Consolas"/>
                  <a:ea typeface="Consolas"/>
                  <a:cs typeface="Consolas"/>
                </a:rPr>
                <a:t>6</a:t>
              </a:r>
            </a:p>
          </p:txBody>
        </p:sp>
        <p:grpSp>
          <p:nvGrpSpPr>
            <p:cNvPr id="286" name="Group 286"/>
            <p:cNvGrpSpPr/>
            <p:nvPr/>
          </p:nvGrpSpPr>
          <p:grpSpPr>
            <a:xfrm>
              <a:off x="7153275" y="3486150"/>
              <a:ext cx="228600" cy="421481"/>
              <a:chOff x="7153275" y="3486150"/>
              <a:chExt cx="228600" cy="421481"/>
            </a:xfrm>
          </p:grpSpPr>
          <p:sp>
            <p:nvSpPr>
              <p:cNvPr id="284" name="Rectangle 284"/>
              <p:cNvSpPr/>
              <p:nvPr/>
            </p:nvSpPr>
            <p:spPr>
              <a:xfrm>
                <a:off x="7153275" y="3486150"/>
                <a:ext cx="228600" cy="352425"/>
              </a:xfrm>
              <a:prstGeom prst="rect">
                <a:avLst/>
              </a:prstGeom>
              <a:solidFill>
                <a:srgbClr val="FFFFFF"/>
              </a:solidFill>
              <a:ln w="11430">
                <a:solidFill>
                  <a:srgbClr val="244D87"/>
                </a:solidFill>
              </a:ln>
            </p:spPr>
          </p:sp>
          <p:sp>
            <p:nvSpPr>
              <p:cNvPr id="285" name="TextBox 285"/>
              <p:cNvSpPr/>
              <p:nvPr/>
            </p:nvSpPr>
            <p:spPr>
              <a:xfrm>
                <a:off x="71845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89" name="Group 289"/>
            <p:cNvGrpSpPr/>
            <p:nvPr/>
          </p:nvGrpSpPr>
          <p:grpSpPr>
            <a:xfrm>
              <a:off x="7381875" y="3486150"/>
              <a:ext cx="228600" cy="421481"/>
              <a:chOff x="7381875" y="3486150"/>
              <a:chExt cx="228600" cy="421481"/>
            </a:xfrm>
          </p:grpSpPr>
          <p:sp>
            <p:nvSpPr>
              <p:cNvPr id="287" name="Rectangle 287"/>
              <p:cNvSpPr/>
              <p:nvPr/>
            </p:nvSpPr>
            <p:spPr>
              <a:xfrm>
                <a:off x="7381875" y="3486150"/>
                <a:ext cx="228600" cy="352425"/>
              </a:xfrm>
              <a:prstGeom prst="rect">
                <a:avLst/>
              </a:prstGeom>
              <a:solidFill>
                <a:srgbClr val="FFFFFF"/>
              </a:solidFill>
              <a:ln w="11430">
                <a:solidFill>
                  <a:srgbClr val="244D87"/>
                </a:solidFill>
              </a:ln>
            </p:spPr>
          </p:sp>
          <p:sp>
            <p:nvSpPr>
              <p:cNvPr id="288" name="TextBox 288"/>
              <p:cNvSpPr/>
              <p:nvPr/>
            </p:nvSpPr>
            <p:spPr>
              <a:xfrm>
                <a:off x="74131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92" name="Group 292"/>
            <p:cNvGrpSpPr/>
            <p:nvPr/>
          </p:nvGrpSpPr>
          <p:grpSpPr>
            <a:xfrm>
              <a:off x="7610475" y="3486150"/>
              <a:ext cx="228600" cy="421481"/>
              <a:chOff x="7610475" y="3486150"/>
              <a:chExt cx="228600" cy="421481"/>
            </a:xfrm>
          </p:grpSpPr>
          <p:sp>
            <p:nvSpPr>
              <p:cNvPr id="290" name="Rectangle 290"/>
              <p:cNvSpPr/>
              <p:nvPr/>
            </p:nvSpPr>
            <p:spPr>
              <a:xfrm>
                <a:off x="7610475" y="3486150"/>
                <a:ext cx="228600" cy="352425"/>
              </a:xfrm>
              <a:prstGeom prst="rect">
                <a:avLst/>
              </a:prstGeom>
              <a:solidFill>
                <a:srgbClr val="FFFFFF"/>
              </a:solidFill>
              <a:ln w="11430">
                <a:solidFill>
                  <a:srgbClr val="244D87"/>
                </a:solidFill>
              </a:ln>
            </p:spPr>
          </p:sp>
          <p:sp>
            <p:nvSpPr>
              <p:cNvPr id="291" name="TextBox 291"/>
              <p:cNvSpPr/>
              <p:nvPr/>
            </p:nvSpPr>
            <p:spPr>
              <a:xfrm>
                <a:off x="76417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95" name="Group 295"/>
            <p:cNvGrpSpPr/>
            <p:nvPr/>
          </p:nvGrpSpPr>
          <p:grpSpPr>
            <a:xfrm>
              <a:off x="7153275" y="3838575"/>
              <a:ext cx="228600" cy="421481"/>
              <a:chOff x="7153275" y="3838575"/>
              <a:chExt cx="228600" cy="421481"/>
            </a:xfrm>
          </p:grpSpPr>
          <p:sp>
            <p:nvSpPr>
              <p:cNvPr id="293" name="Rectangle 293"/>
              <p:cNvSpPr/>
              <p:nvPr/>
            </p:nvSpPr>
            <p:spPr>
              <a:xfrm>
                <a:off x="7153275" y="3838575"/>
                <a:ext cx="228600" cy="352425"/>
              </a:xfrm>
              <a:prstGeom prst="rect">
                <a:avLst/>
              </a:prstGeom>
              <a:solidFill>
                <a:srgbClr val="FFFFFF"/>
              </a:solidFill>
              <a:ln w="11430">
                <a:solidFill>
                  <a:srgbClr val="244D87"/>
                </a:solidFill>
              </a:ln>
            </p:spPr>
          </p:sp>
          <p:sp>
            <p:nvSpPr>
              <p:cNvPr id="294" name="TextBox 294"/>
              <p:cNvSpPr/>
              <p:nvPr/>
            </p:nvSpPr>
            <p:spPr>
              <a:xfrm>
                <a:off x="718451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298" name="Group 298"/>
            <p:cNvGrpSpPr/>
            <p:nvPr/>
          </p:nvGrpSpPr>
          <p:grpSpPr>
            <a:xfrm>
              <a:off x="7381875" y="3838575"/>
              <a:ext cx="228600" cy="421481"/>
              <a:chOff x="7381875" y="3838575"/>
              <a:chExt cx="228600" cy="421481"/>
            </a:xfrm>
          </p:grpSpPr>
          <p:sp>
            <p:nvSpPr>
              <p:cNvPr id="296" name="Rectangle 296"/>
              <p:cNvSpPr/>
              <p:nvPr/>
            </p:nvSpPr>
            <p:spPr>
              <a:xfrm>
                <a:off x="7381875" y="3838575"/>
                <a:ext cx="228600" cy="352425"/>
              </a:xfrm>
              <a:prstGeom prst="rect">
                <a:avLst/>
              </a:prstGeom>
              <a:solidFill>
                <a:srgbClr val="FFFFFF"/>
              </a:solidFill>
              <a:ln w="11430">
                <a:solidFill>
                  <a:srgbClr val="244D87"/>
                </a:solidFill>
              </a:ln>
            </p:spPr>
          </p:sp>
          <p:sp>
            <p:nvSpPr>
              <p:cNvPr id="297" name="TextBox 297"/>
              <p:cNvSpPr/>
              <p:nvPr/>
            </p:nvSpPr>
            <p:spPr>
              <a:xfrm>
                <a:off x="741702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01" name="Group 301"/>
            <p:cNvGrpSpPr/>
            <p:nvPr/>
          </p:nvGrpSpPr>
          <p:grpSpPr>
            <a:xfrm>
              <a:off x="7610475" y="3838575"/>
              <a:ext cx="228600" cy="421481"/>
              <a:chOff x="7610475" y="3838575"/>
              <a:chExt cx="228600" cy="421481"/>
            </a:xfrm>
          </p:grpSpPr>
          <p:sp>
            <p:nvSpPr>
              <p:cNvPr id="299" name="Rectangle 299"/>
              <p:cNvSpPr/>
              <p:nvPr/>
            </p:nvSpPr>
            <p:spPr>
              <a:xfrm>
                <a:off x="7610475" y="3838575"/>
                <a:ext cx="228600" cy="352425"/>
              </a:xfrm>
              <a:prstGeom prst="rect">
                <a:avLst/>
              </a:prstGeom>
              <a:solidFill>
                <a:srgbClr val="FFFFFF"/>
              </a:solidFill>
              <a:ln w="11430">
                <a:solidFill>
                  <a:srgbClr val="244D87"/>
                </a:solidFill>
              </a:ln>
            </p:spPr>
          </p:sp>
          <p:sp>
            <p:nvSpPr>
              <p:cNvPr id="300" name="TextBox 300"/>
              <p:cNvSpPr/>
              <p:nvPr/>
            </p:nvSpPr>
            <p:spPr>
              <a:xfrm>
                <a:off x="764562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04" name="Group 304"/>
            <p:cNvGrpSpPr/>
            <p:nvPr/>
          </p:nvGrpSpPr>
          <p:grpSpPr>
            <a:xfrm>
              <a:off x="7153275" y="4191000"/>
              <a:ext cx="228600" cy="421481"/>
              <a:chOff x="7153275" y="4191000"/>
              <a:chExt cx="228600" cy="421481"/>
            </a:xfrm>
          </p:grpSpPr>
          <p:sp>
            <p:nvSpPr>
              <p:cNvPr id="302" name="Rectangle 302"/>
              <p:cNvSpPr/>
              <p:nvPr/>
            </p:nvSpPr>
            <p:spPr>
              <a:xfrm>
                <a:off x="7153275" y="4191000"/>
                <a:ext cx="228600" cy="352425"/>
              </a:xfrm>
              <a:prstGeom prst="rect">
                <a:avLst/>
              </a:prstGeom>
              <a:solidFill>
                <a:srgbClr val="FFFFFF"/>
              </a:solidFill>
              <a:ln w="11430">
                <a:solidFill>
                  <a:srgbClr val="244D87"/>
                </a:solidFill>
              </a:ln>
            </p:spPr>
          </p:sp>
          <p:sp>
            <p:nvSpPr>
              <p:cNvPr id="303" name="TextBox 303"/>
              <p:cNvSpPr/>
              <p:nvPr/>
            </p:nvSpPr>
            <p:spPr>
              <a:xfrm>
                <a:off x="71845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07" name="Group 307"/>
            <p:cNvGrpSpPr/>
            <p:nvPr/>
          </p:nvGrpSpPr>
          <p:grpSpPr>
            <a:xfrm>
              <a:off x="7381875" y="4191000"/>
              <a:ext cx="228600" cy="421481"/>
              <a:chOff x="7381875" y="4191000"/>
              <a:chExt cx="228600" cy="421481"/>
            </a:xfrm>
          </p:grpSpPr>
          <p:sp>
            <p:nvSpPr>
              <p:cNvPr id="305" name="Rectangle 305"/>
              <p:cNvSpPr/>
              <p:nvPr/>
            </p:nvSpPr>
            <p:spPr>
              <a:xfrm>
                <a:off x="7381875" y="4191000"/>
                <a:ext cx="228600" cy="352425"/>
              </a:xfrm>
              <a:prstGeom prst="rect">
                <a:avLst/>
              </a:prstGeom>
              <a:solidFill>
                <a:srgbClr val="FFFFFF"/>
              </a:solidFill>
              <a:ln w="11430">
                <a:solidFill>
                  <a:srgbClr val="244D87"/>
                </a:solidFill>
              </a:ln>
            </p:spPr>
          </p:sp>
          <p:sp>
            <p:nvSpPr>
              <p:cNvPr id="306" name="TextBox 306"/>
              <p:cNvSpPr/>
              <p:nvPr/>
            </p:nvSpPr>
            <p:spPr>
              <a:xfrm>
                <a:off x="74131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10" name="Group 310"/>
            <p:cNvGrpSpPr/>
            <p:nvPr/>
          </p:nvGrpSpPr>
          <p:grpSpPr>
            <a:xfrm>
              <a:off x="7610475" y="4191000"/>
              <a:ext cx="228600" cy="421481"/>
              <a:chOff x="7610475" y="4191000"/>
              <a:chExt cx="228600" cy="421481"/>
            </a:xfrm>
          </p:grpSpPr>
          <p:sp>
            <p:nvSpPr>
              <p:cNvPr id="308" name="Rectangle 308"/>
              <p:cNvSpPr/>
              <p:nvPr/>
            </p:nvSpPr>
            <p:spPr>
              <a:xfrm>
                <a:off x="7610475" y="4191000"/>
                <a:ext cx="228600" cy="352425"/>
              </a:xfrm>
              <a:prstGeom prst="rect">
                <a:avLst/>
              </a:prstGeom>
              <a:solidFill>
                <a:srgbClr val="FFFFFF"/>
              </a:solidFill>
              <a:ln w="11430">
                <a:solidFill>
                  <a:srgbClr val="244D87"/>
                </a:solidFill>
              </a:ln>
            </p:spPr>
          </p:sp>
          <p:sp>
            <p:nvSpPr>
              <p:cNvPr id="309" name="TextBox 309"/>
              <p:cNvSpPr/>
              <p:nvPr/>
            </p:nvSpPr>
            <p:spPr>
              <a:xfrm>
                <a:off x="76417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13" name="Group 313"/>
            <p:cNvGrpSpPr/>
            <p:nvPr/>
          </p:nvGrpSpPr>
          <p:grpSpPr>
            <a:xfrm>
              <a:off x="7153275" y="4543425"/>
              <a:ext cx="228600" cy="421481"/>
              <a:chOff x="7153275" y="4543425"/>
              <a:chExt cx="228600" cy="421481"/>
            </a:xfrm>
          </p:grpSpPr>
          <p:sp>
            <p:nvSpPr>
              <p:cNvPr id="311" name="Rectangle 311"/>
              <p:cNvSpPr/>
              <p:nvPr/>
            </p:nvSpPr>
            <p:spPr>
              <a:xfrm>
                <a:off x="7153275" y="4543425"/>
                <a:ext cx="228600" cy="352425"/>
              </a:xfrm>
              <a:prstGeom prst="rect">
                <a:avLst/>
              </a:prstGeom>
              <a:solidFill>
                <a:srgbClr val="FFFFFF"/>
              </a:solidFill>
              <a:ln w="11430">
                <a:solidFill>
                  <a:srgbClr val="244D87"/>
                </a:solidFill>
              </a:ln>
            </p:spPr>
          </p:sp>
          <p:sp>
            <p:nvSpPr>
              <p:cNvPr id="312" name="TextBox 312"/>
              <p:cNvSpPr/>
              <p:nvPr/>
            </p:nvSpPr>
            <p:spPr>
              <a:xfrm>
                <a:off x="718451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16" name="Group 316"/>
            <p:cNvGrpSpPr/>
            <p:nvPr/>
          </p:nvGrpSpPr>
          <p:grpSpPr>
            <a:xfrm>
              <a:off x="7381875" y="4543425"/>
              <a:ext cx="228600" cy="421481"/>
              <a:chOff x="7381875" y="4543425"/>
              <a:chExt cx="228600" cy="421481"/>
            </a:xfrm>
          </p:grpSpPr>
          <p:sp>
            <p:nvSpPr>
              <p:cNvPr id="314" name="Rectangle 314"/>
              <p:cNvSpPr/>
              <p:nvPr/>
            </p:nvSpPr>
            <p:spPr>
              <a:xfrm>
                <a:off x="7381875" y="4543425"/>
                <a:ext cx="228600" cy="352425"/>
              </a:xfrm>
              <a:prstGeom prst="rect">
                <a:avLst/>
              </a:prstGeom>
              <a:solidFill>
                <a:srgbClr val="FFFFFF"/>
              </a:solidFill>
              <a:ln w="11430">
                <a:solidFill>
                  <a:srgbClr val="244D87"/>
                </a:solidFill>
              </a:ln>
            </p:spPr>
          </p:sp>
          <p:sp>
            <p:nvSpPr>
              <p:cNvPr id="315" name="TextBox 315"/>
              <p:cNvSpPr/>
              <p:nvPr/>
            </p:nvSpPr>
            <p:spPr>
              <a:xfrm>
                <a:off x="741702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19" name="Group 319"/>
            <p:cNvGrpSpPr/>
            <p:nvPr/>
          </p:nvGrpSpPr>
          <p:grpSpPr>
            <a:xfrm>
              <a:off x="7610475" y="4543425"/>
              <a:ext cx="228600" cy="421481"/>
              <a:chOff x="7610475" y="4543425"/>
              <a:chExt cx="228600" cy="421481"/>
            </a:xfrm>
          </p:grpSpPr>
          <p:sp>
            <p:nvSpPr>
              <p:cNvPr id="317" name="Rectangle 317"/>
              <p:cNvSpPr/>
              <p:nvPr/>
            </p:nvSpPr>
            <p:spPr>
              <a:xfrm>
                <a:off x="7610475" y="4543425"/>
                <a:ext cx="228600" cy="352425"/>
              </a:xfrm>
              <a:prstGeom prst="rect">
                <a:avLst/>
              </a:prstGeom>
              <a:solidFill>
                <a:srgbClr val="FFFFFF"/>
              </a:solidFill>
              <a:ln w="11430">
                <a:solidFill>
                  <a:srgbClr val="244D87"/>
                </a:solidFill>
              </a:ln>
            </p:spPr>
          </p:sp>
          <p:sp>
            <p:nvSpPr>
              <p:cNvPr id="318" name="TextBox 318"/>
              <p:cNvSpPr/>
              <p:nvPr/>
            </p:nvSpPr>
            <p:spPr>
              <a:xfrm>
                <a:off x="764171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22" name="Group 322"/>
            <p:cNvGrpSpPr/>
            <p:nvPr/>
          </p:nvGrpSpPr>
          <p:grpSpPr>
            <a:xfrm>
              <a:off x="7153275" y="4895850"/>
              <a:ext cx="228600" cy="421481"/>
              <a:chOff x="7153275" y="4895850"/>
              <a:chExt cx="228600" cy="421481"/>
            </a:xfrm>
          </p:grpSpPr>
          <p:sp>
            <p:nvSpPr>
              <p:cNvPr id="320" name="Rectangle 320"/>
              <p:cNvSpPr/>
              <p:nvPr/>
            </p:nvSpPr>
            <p:spPr>
              <a:xfrm>
                <a:off x="7153275" y="4895850"/>
                <a:ext cx="228600" cy="352425"/>
              </a:xfrm>
              <a:prstGeom prst="rect">
                <a:avLst/>
              </a:prstGeom>
              <a:solidFill>
                <a:srgbClr val="FFFFFF"/>
              </a:solidFill>
              <a:ln w="11430">
                <a:solidFill>
                  <a:srgbClr val="244D87"/>
                </a:solidFill>
              </a:ln>
            </p:spPr>
          </p:sp>
          <p:sp>
            <p:nvSpPr>
              <p:cNvPr id="321" name="TextBox 321"/>
              <p:cNvSpPr/>
              <p:nvPr/>
            </p:nvSpPr>
            <p:spPr>
              <a:xfrm>
                <a:off x="71845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25" name="Group 325"/>
            <p:cNvGrpSpPr/>
            <p:nvPr/>
          </p:nvGrpSpPr>
          <p:grpSpPr>
            <a:xfrm>
              <a:off x="7381875" y="4895850"/>
              <a:ext cx="228600" cy="421481"/>
              <a:chOff x="7381875" y="4895850"/>
              <a:chExt cx="228600" cy="421481"/>
            </a:xfrm>
          </p:grpSpPr>
          <p:sp>
            <p:nvSpPr>
              <p:cNvPr id="323" name="Rectangle 323"/>
              <p:cNvSpPr/>
              <p:nvPr/>
            </p:nvSpPr>
            <p:spPr>
              <a:xfrm>
                <a:off x="7381875" y="4895850"/>
                <a:ext cx="228600" cy="352425"/>
              </a:xfrm>
              <a:prstGeom prst="rect">
                <a:avLst/>
              </a:prstGeom>
              <a:solidFill>
                <a:srgbClr val="FFFFFF"/>
              </a:solidFill>
              <a:ln w="11430">
                <a:solidFill>
                  <a:srgbClr val="244D87"/>
                </a:solidFill>
              </a:ln>
            </p:spPr>
          </p:sp>
          <p:sp>
            <p:nvSpPr>
              <p:cNvPr id="324" name="TextBox 324"/>
              <p:cNvSpPr/>
              <p:nvPr/>
            </p:nvSpPr>
            <p:spPr>
              <a:xfrm>
                <a:off x="74131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28" name="Group 328"/>
            <p:cNvGrpSpPr/>
            <p:nvPr/>
          </p:nvGrpSpPr>
          <p:grpSpPr>
            <a:xfrm>
              <a:off x="7610475" y="4895850"/>
              <a:ext cx="228600" cy="421481"/>
              <a:chOff x="7610475" y="4895850"/>
              <a:chExt cx="228600" cy="421481"/>
            </a:xfrm>
          </p:grpSpPr>
          <p:sp>
            <p:nvSpPr>
              <p:cNvPr id="326" name="Rectangle 326"/>
              <p:cNvSpPr/>
              <p:nvPr/>
            </p:nvSpPr>
            <p:spPr>
              <a:xfrm>
                <a:off x="7610475" y="4895850"/>
                <a:ext cx="228600" cy="352425"/>
              </a:xfrm>
              <a:prstGeom prst="rect">
                <a:avLst/>
              </a:prstGeom>
              <a:solidFill>
                <a:srgbClr val="FFFFFF"/>
              </a:solidFill>
              <a:ln w="11430">
                <a:solidFill>
                  <a:srgbClr val="244D87"/>
                </a:solidFill>
              </a:ln>
            </p:spPr>
          </p:sp>
          <p:sp>
            <p:nvSpPr>
              <p:cNvPr id="327" name="TextBox 327"/>
              <p:cNvSpPr/>
              <p:nvPr/>
            </p:nvSpPr>
            <p:spPr>
              <a:xfrm>
                <a:off x="76417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sp>
          <p:nvSpPr>
            <p:cNvPr id="329" name="TextBox 329"/>
            <p:cNvSpPr/>
            <p:nvPr/>
          </p:nvSpPr>
          <p:spPr>
            <a:xfrm>
              <a:off x="8408098" y="2958941"/>
              <a:ext cx="195358" cy="454724"/>
            </a:xfrm>
            <a:prstGeom prst="rect">
              <a:avLst/>
            </a:prstGeom>
            <a:noFill/>
            <a:ln>
              <a:noFill/>
            </a:ln>
          </p:spPr>
          <p:txBody>
            <a:bodyPr wrap="none" lIns="95" tIns="-5" rIns="0" bIns="0" anchor="t" anchorCtr="0">
              <a:noAutofit/>
            </a:bodyPr>
            <a:lstStyle/>
            <a:p>
              <a:pPr algn="ctr"/>
              <a:r>
                <a:rPr lang="en-US" sz="2320" dirty="0">
                  <a:solidFill>
                    <a:srgbClr val="243447"/>
                  </a:solidFill>
                  <a:latin typeface="Consolas"/>
                  <a:ea typeface="Consolas"/>
                  <a:cs typeface="Consolas"/>
                </a:rPr>
                <a:t>7</a:t>
              </a:r>
            </a:p>
          </p:txBody>
        </p:sp>
        <p:grpSp>
          <p:nvGrpSpPr>
            <p:cNvPr id="332" name="Group 332"/>
            <p:cNvGrpSpPr/>
            <p:nvPr/>
          </p:nvGrpSpPr>
          <p:grpSpPr>
            <a:xfrm>
              <a:off x="8162925" y="3486150"/>
              <a:ext cx="228600" cy="421481"/>
              <a:chOff x="8162925" y="3486150"/>
              <a:chExt cx="228600" cy="421481"/>
            </a:xfrm>
          </p:grpSpPr>
          <p:sp>
            <p:nvSpPr>
              <p:cNvPr id="330" name="Rectangle 330"/>
              <p:cNvSpPr/>
              <p:nvPr/>
            </p:nvSpPr>
            <p:spPr>
              <a:xfrm>
                <a:off x="8162925" y="3486150"/>
                <a:ext cx="228600" cy="352425"/>
              </a:xfrm>
              <a:prstGeom prst="rect">
                <a:avLst/>
              </a:prstGeom>
              <a:solidFill>
                <a:srgbClr val="FFFFFF"/>
              </a:solidFill>
              <a:ln w="11430">
                <a:solidFill>
                  <a:srgbClr val="244D87"/>
                </a:solidFill>
              </a:ln>
            </p:spPr>
          </p:sp>
          <p:sp>
            <p:nvSpPr>
              <p:cNvPr id="331" name="TextBox 331"/>
              <p:cNvSpPr/>
              <p:nvPr/>
            </p:nvSpPr>
            <p:spPr>
              <a:xfrm>
                <a:off x="81941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35" name="Group 335"/>
            <p:cNvGrpSpPr/>
            <p:nvPr/>
          </p:nvGrpSpPr>
          <p:grpSpPr>
            <a:xfrm>
              <a:off x="8391525" y="3486150"/>
              <a:ext cx="228600" cy="421481"/>
              <a:chOff x="8391525" y="3486150"/>
              <a:chExt cx="228600" cy="421481"/>
            </a:xfrm>
          </p:grpSpPr>
          <p:sp>
            <p:nvSpPr>
              <p:cNvPr id="333" name="Rectangle 333"/>
              <p:cNvSpPr/>
              <p:nvPr/>
            </p:nvSpPr>
            <p:spPr>
              <a:xfrm>
                <a:off x="8391525" y="3486150"/>
                <a:ext cx="228600" cy="352425"/>
              </a:xfrm>
              <a:prstGeom prst="rect">
                <a:avLst/>
              </a:prstGeom>
              <a:solidFill>
                <a:srgbClr val="FFFFFF"/>
              </a:solidFill>
              <a:ln w="11430">
                <a:solidFill>
                  <a:srgbClr val="244D87"/>
                </a:solidFill>
              </a:ln>
            </p:spPr>
          </p:sp>
          <p:sp>
            <p:nvSpPr>
              <p:cNvPr id="334" name="TextBox 334"/>
              <p:cNvSpPr/>
              <p:nvPr/>
            </p:nvSpPr>
            <p:spPr>
              <a:xfrm>
                <a:off x="84227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38" name="Group 338"/>
            <p:cNvGrpSpPr/>
            <p:nvPr/>
          </p:nvGrpSpPr>
          <p:grpSpPr>
            <a:xfrm>
              <a:off x="8620125" y="3486150"/>
              <a:ext cx="228600" cy="421481"/>
              <a:chOff x="8620125" y="3486150"/>
              <a:chExt cx="228600" cy="421481"/>
            </a:xfrm>
          </p:grpSpPr>
          <p:sp>
            <p:nvSpPr>
              <p:cNvPr id="336" name="Rectangle 336"/>
              <p:cNvSpPr/>
              <p:nvPr/>
            </p:nvSpPr>
            <p:spPr>
              <a:xfrm>
                <a:off x="8620125" y="3486150"/>
                <a:ext cx="228600" cy="352425"/>
              </a:xfrm>
              <a:prstGeom prst="rect">
                <a:avLst/>
              </a:prstGeom>
              <a:solidFill>
                <a:srgbClr val="FFFFFF"/>
              </a:solidFill>
              <a:ln w="11430">
                <a:solidFill>
                  <a:srgbClr val="244D87"/>
                </a:solidFill>
              </a:ln>
            </p:spPr>
          </p:sp>
          <p:sp>
            <p:nvSpPr>
              <p:cNvPr id="337" name="TextBox 337"/>
              <p:cNvSpPr/>
              <p:nvPr/>
            </p:nvSpPr>
            <p:spPr>
              <a:xfrm>
                <a:off x="86513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41" name="Group 341"/>
            <p:cNvGrpSpPr/>
            <p:nvPr/>
          </p:nvGrpSpPr>
          <p:grpSpPr>
            <a:xfrm>
              <a:off x="8162925" y="3838575"/>
              <a:ext cx="228600" cy="421481"/>
              <a:chOff x="8162925" y="3838575"/>
              <a:chExt cx="228600" cy="421481"/>
            </a:xfrm>
          </p:grpSpPr>
          <p:sp>
            <p:nvSpPr>
              <p:cNvPr id="339" name="Rectangle 339"/>
              <p:cNvSpPr/>
              <p:nvPr/>
            </p:nvSpPr>
            <p:spPr>
              <a:xfrm>
                <a:off x="8162925" y="3838575"/>
                <a:ext cx="228600" cy="352425"/>
              </a:xfrm>
              <a:prstGeom prst="rect">
                <a:avLst/>
              </a:prstGeom>
              <a:solidFill>
                <a:srgbClr val="FFFFFF"/>
              </a:solidFill>
              <a:ln w="11430">
                <a:solidFill>
                  <a:srgbClr val="244D87"/>
                </a:solidFill>
              </a:ln>
            </p:spPr>
          </p:sp>
          <p:sp>
            <p:nvSpPr>
              <p:cNvPr id="340" name="TextBox 340"/>
              <p:cNvSpPr/>
              <p:nvPr/>
            </p:nvSpPr>
            <p:spPr>
              <a:xfrm>
                <a:off x="819807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44" name="Group 344"/>
            <p:cNvGrpSpPr/>
            <p:nvPr/>
          </p:nvGrpSpPr>
          <p:grpSpPr>
            <a:xfrm>
              <a:off x="8391525" y="3838575"/>
              <a:ext cx="228600" cy="421481"/>
              <a:chOff x="8391525" y="3838575"/>
              <a:chExt cx="228600" cy="421481"/>
            </a:xfrm>
          </p:grpSpPr>
          <p:sp>
            <p:nvSpPr>
              <p:cNvPr id="342" name="Rectangle 342"/>
              <p:cNvSpPr/>
              <p:nvPr/>
            </p:nvSpPr>
            <p:spPr>
              <a:xfrm>
                <a:off x="8391525" y="3838575"/>
                <a:ext cx="228600" cy="352425"/>
              </a:xfrm>
              <a:prstGeom prst="rect">
                <a:avLst/>
              </a:prstGeom>
              <a:solidFill>
                <a:srgbClr val="FFFFFF"/>
              </a:solidFill>
              <a:ln w="11430">
                <a:solidFill>
                  <a:srgbClr val="244D87"/>
                </a:solidFill>
              </a:ln>
            </p:spPr>
          </p:sp>
          <p:sp>
            <p:nvSpPr>
              <p:cNvPr id="343" name="TextBox 343"/>
              <p:cNvSpPr/>
              <p:nvPr/>
            </p:nvSpPr>
            <p:spPr>
              <a:xfrm>
                <a:off x="842667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47" name="Group 347"/>
            <p:cNvGrpSpPr/>
            <p:nvPr/>
          </p:nvGrpSpPr>
          <p:grpSpPr>
            <a:xfrm>
              <a:off x="8620125" y="3838575"/>
              <a:ext cx="228600" cy="421481"/>
              <a:chOff x="8620125" y="3838575"/>
              <a:chExt cx="228600" cy="421481"/>
            </a:xfrm>
          </p:grpSpPr>
          <p:sp>
            <p:nvSpPr>
              <p:cNvPr id="345" name="Rectangle 345"/>
              <p:cNvSpPr/>
              <p:nvPr/>
            </p:nvSpPr>
            <p:spPr>
              <a:xfrm>
                <a:off x="8620125" y="3838575"/>
                <a:ext cx="228600" cy="352425"/>
              </a:xfrm>
              <a:prstGeom prst="rect">
                <a:avLst/>
              </a:prstGeom>
              <a:solidFill>
                <a:srgbClr val="FFFFFF"/>
              </a:solidFill>
              <a:ln w="11430">
                <a:solidFill>
                  <a:srgbClr val="244D87"/>
                </a:solidFill>
              </a:ln>
            </p:spPr>
          </p:sp>
          <p:sp>
            <p:nvSpPr>
              <p:cNvPr id="346" name="TextBox 346"/>
              <p:cNvSpPr/>
              <p:nvPr/>
            </p:nvSpPr>
            <p:spPr>
              <a:xfrm>
                <a:off x="865136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50" name="Group 350"/>
            <p:cNvGrpSpPr/>
            <p:nvPr/>
          </p:nvGrpSpPr>
          <p:grpSpPr>
            <a:xfrm>
              <a:off x="8162925" y="4191000"/>
              <a:ext cx="228600" cy="421481"/>
              <a:chOff x="8162925" y="4191000"/>
              <a:chExt cx="228600" cy="421481"/>
            </a:xfrm>
          </p:grpSpPr>
          <p:sp>
            <p:nvSpPr>
              <p:cNvPr id="348" name="Rectangle 348"/>
              <p:cNvSpPr/>
              <p:nvPr/>
            </p:nvSpPr>
            <p:spPr>
              <a:xfrm>
                <a:off x="8162925" y="4191000"/>
                <a:ext cx="228600" cy="352425"/>
              </a:xfrm>
              <a:prstGeom prst="rect">
                <a:avLst/>
              </a:prstGeom>
              <a:solidFill>
                <a:srgbClr val="FFFFFF"/>
              </a:solidFill>
              <a:ln w="11430">
                <a:solidFill>
                  <a:srgbClr val="244D87"/>
                </a:solidFill>
              </a:ln>
            </p:spPr>
          </p:sp>
          <p:sp>
            <p:nvSpPr>
              <p:cNvPr id="349" name="TextBox 349"/>
              <p:cNvSpPr/>
              <p:nvPr/>
            </p:nvSpPr>
            <p:spPr>
              <a:xfrm>
                <a:off x="8198072" y="42457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53" name="Group 353"/>
            <p:cNvGrpSpPr/>
            <p:nvPr/>
          </p:nvGrpSpPr>
          <p:grpSpPr>
            <a:xfrm>
              <a:off x="8391525" y="4191000"/>
              <a:ext cx="228600" cy="421481"/>
              <a:chOff x="8391525" y="4191000"/>
              <a:chExt cx="228600" cy="421481"/>
            </a:xfrm>
          </p:grpSpPr>
          <p:sp>
            <p:nvSpPr>
              <p:cNvPr id="351" name="Rectangle 351"/>
              <p:cNvSpPr/>
              <p:nvPr/>
            </p:nvSpPr>
            <p:spPr>
              <a:xfrm>
                <a:off x="8391525" y="4191000"/>
                <a:ext cx="228600" cy="352425"/>
              </a:xfrm>
              <a:prstGeom prst="rect">
                <a:avLst/>
              </a:prstGeom>
              <a:solidFill>
                <a:srgbClr val="FFFFFF"/>
              </a:solidFill>
              <a:ln w="11430">
                <a:solidFill>
                  <a:srgbClr val="244D87"/>
                </a:solidFill>
              </a:ln>
            </p:spPr>
          </p:sp>
          <p:sp>
            <p:nvSpPr>
              <p:cNvPr id="352" name="TextBox 352"/>
              <p:cNvSpPr/>
              <p:nvPr/>
            </p:nvSpPr>
            <p:spPr>
              <a:xfrm>
                <a:off x="8426672" y="42457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56" name="Group 356"/>
            <p:cNvGrpSpPr/>
            <p:nvPr/>
          </p:nvGrpSpPr>
          <p:grpSpPr>
            <a:xfrm>
              <a:off x="8620125" y="4191000"/>
              <a:ext cx="228600" cy="421481"/>
              <a:chOff x="8620125" y="4191000"/>
              <a:chExt cx="228600" cy="421481"/>
            </a:xfrm>
          </p:grpSpPr>
          <p:sp>
            <p:nvSpPr>
              <p:cNvPr id="354" name="Rectangle 354"/>
              <p:cNvSpPr/>
              <p:nvPr/>
            </p:nvSpPr>
            <p:spPr>
              <a:xfrm>
                <a:off x="8620125" y="4191000"/>
                <a:ext cx="228600" cy="352425"/>
              </a:xfrm>
              <a:prstGeom prst="rect">
                <a:avLst/>
              </a:prstGeom>
              <a:solidFill>
                <a:srgbClr val="FFFFFF"/>
              </a:solidFill>
              <a:ln w="11430">
                <a:solidFill>
                  <a:srgbClr val="244D87"/>
                </a:solidFill>
              </a:ln>
            </p:spPr>
          </p:sp>
          <p:sp>
            <p:nvSpPr>
              <p:cNvPr id="355" name="TextBox 355"/>
              <p:cNvSpPr/>
              <p:nvPr/>
            </p:nvSpPr>
            <p:spPr>
              <a:xfrm>
                <a:off x="865136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59" name="Group 359"/>
            <p:cNvGrpSpPr/>
            <p:nvPr/>
          </p:nvGrpSpPr>
          <p:grpSpPr>
            <a:xfrm>
              <a:off x="8162925" y="4543425"/>
              <a:ext cx="228600" cy="421481"/>
              <a:chOff x="8162925" y="4543425"/>
              <a:chExt cx="228600" cy="421481"/>
            </a:xfrm>
          </p:grpSpPr>
          <p:sp>
            <p:nvSpPr>
              <p:cNvPr id="357" name="Rectangle 357"/>
              <p:cNvSpPr/>
              <p:nvPr/>
            </p:nvSpPr>
            <p:spPr>
              <a:xfrm>
                <a:off x="8162925" y="4543425"/>
                <a:ext cx="228600" cy="352425"/>
              </a:xfrm>
              <a:prstGeom prst="rect">
                <a:avLst/>
              </a:prstGeom>
              <a:solidFill>
                <a:srgbClr val="FFFFFF"/>
              </a:solidFill>
              <a:ln w="11430">
                <a:solidFill>
                  <a:srgbClr val="244D87"/>
                </a:solidFill>
              </a:ln>
            </p:spPr>
          </p:sp>
          <p:sp>
            <p:nvSpPr>
              <p:cNvPr id="358" name="TextBox 358"/>
              <p:cNvSpPr/>
              <p:nvPr/>
            </p:nvSpPr>
            <p:spPr>
              <a:xfrm>
                <a:off x="819807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62" name="Group 362"/>
            <p:cNvGrpSpPr/>
            <p:nvPr/>
          </p:nvGrpSpPr>
          <p:grpSpPr>
            <a:xfrm>
              <a:off x="8391525" y="4543425"/>
              <a:ext cx="228600" cy="421481"/>
              <a:chOff x="8391525" y="4543425"/>
              <a:chExt cx="228600" cy="421481"/>
            </a:xfrm>
          </p:grpSpPr>
          <p:sp>
            <p:nvSpPr>
              <p:cNvPr id="360" name="Rectangle 360"/>
              <p:cNvSpPr/>
              <p:nvPr/>
            </p:nvSpPr>
            <p:spPr>
              <a:xfrm>
                <a:off x="8391525" y="4543425"/>
                <a:ext cx="228600" cy="352425"/>
              </a:xfrm>
              <a:prstGeom prst="rect">
                <a:avLst/>
              </a:prstGeom>
              <a:solidFill>
                <a:srgbClr val="FFFFFF"/>
              </a:solidFill>
              <a:ln w="11430">
                <a:solidFill>
                  <a:srgbClr val="244D87"/>
                </a:solidFill>
              </a:ln>
            </p:spPr>
          </p:sp>
          <p:sp>
            <p:nvSpPr>
              <p:cNvPr id="361" name="TextBox 361"/>
              <p:cNvSpPr/>
              <p:nvPr/>
            </p:nvSpPr>
            <p:spPr>
              <a:xfrm>
                <a:off x="842667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65" name="Group 365"/>
            <p:cNvGrpSpPr/>
            <p:nvPr/>
          </p:nvGrpSpPr>
          <p:grpSpPr>
            <a:xfrm>
              <a:off x="8620125" y="4543425"/>
              <a:ext cx="228600" cy="421481"/>
              <a:chOff x="8620125" y="4543425"/>
              <a:chExt cx="228600" cy="421481"/>
            </a:xfrm>
          </p:grpSpPr>
          <p:sp>
            <p:nvSpPr>
              <p:cNvPr id="363" name="Rectangle 363"/>
              <p:cNvSpPr/>
              <p:nvPr/>
            </p:nvSpPr>
            <p:spPr>
              <a:xfrm>
                <a:off x="8620125" y="4543425"/>
                <a:ext cx="228600" cy="352425"/>
              </a:xfrm>
              <a:prstGeom prst="rect">
                <a:avLst/>
              </a:prstGeom>
              <a:solidFill>
                <a:srgbClr val="FFFFFF"/>
              </a:solidFill>
              <a:ln w="11430">
                <a:solidFill>
                  <a:srgbClr val="244D87"/>
                </a:solidFill>
              </a:ln>
            </p:spPr>
          </p:sp>
          <p:sp>
            <p:nvSpPr>
              <p:cNvPr id="364" name="TextBox 364"/>
              <p:cNvSpPr/>
              <p:nvPr/>
            </p:nvSpPr>
            <p:spPr>
              <a:xfrm>
                <a:off x="865136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68" name="Group 368"/>
            <p:cNvGrpSpPr/>
            <p:nvPr/>
          </p:nvGrpSpPr>
          <p:grpSpPr>
            <a:xfrm>
              <a:off x="8162925" y="4895850"/>
              <a:ext cx="228600" cy="421481"/>
              <a:chOff x="8162925" y="4895850"/>
              <a:chExt cx="228600" cy="421481"/>
            </a:xfrm>
          </p:grpSpPr>
          <p:sp>
            <p:nvSpPr>
              <p:cNvPr id="366" name="Rectangle 366"/>
              <p:cNvSpPr/>
              <p:nvPr/>
            </p:nvSpPr>
            <p:spPr>
              <a:xfrm>
                <a:off x="8162925" y="4895850"/>
                <a:ext cx="228600" cy="352425"/>
              </a:xfrm>
              <a:prstGeom prst="rect">
                <a:avLst/>
              </a:prstGeom>
              <a:solidFill>
                <a:srgbClr val="FFFFFF"/>
              </a:solidFill>
              <a:ln w="11430">
                <a:solidFill>
                  <a:srgbClr val="244D87"/>
                </a:solidFill>
              </a:ln>
            </p:spPr>
          </p:sp>
          <p:sp>
            <p:nvSpPr>
              <p:cNvPr id="367" name="TextBox 367"/>
              <p:cNvSpPr/>
              <p:nvPr/>
            </p:nvSpPr>
            <p:spPr>
              <a:xfrm>
                <a:off x="8198072" y="49506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71" name="Group 371"/>
            <p:cNvGrpSpPr/>
            <p:nvPr/>
          </p:nvGrpSpPr>
          <p:grpSpPr>
            <a:xfrm>
              <a:off x="8391525" y="4895850"/>
              <a:ext cx="228600" cy="421481"/>
              <a:chOff x="8391525" y="4895850"/>
              <a:chExt cx="228600" cy="421481"/>
            </a:xfrm>
          </p:grpSpPr>
          <p:sp>
            <p:nvSpPr>
              <p:cNvPr id="369" name="Rectangle 369"/>
              <p:cNvSpPr/>
              <p:nvPr/>
            </p:nvSpPr>
            <p:spPr>
              <a:xfrm>
                <a:off x="8391525" y="4895850"/>
                <a:ext cx="228600" cy="352425"/>
              </a:xfrm>
              <a:prstGeom prst="rect">
                <a:avLst/>
              </a:prstGeom>
              <a:solidFill>
                <a:srgbClr val="FFFFFF"/>
              </a:solidFill>
              <a:ln w="11430">
                <a:solidFill>
                  <a:srgbClr val="244D87"/>
                </a:solidFill>
              </a:ln>
            </p:spPr>
          </p:sp>
          <p:sp>
            <p:nvSpPr>
              <p:cNvPr id="370" name="TextBox 370"/>
              <p:cNvSpPr/>
              <p:nvPr/>
            </p:nvSpPr>
            <p:spPr>
              <a:xfrm>
                <a:off x="8426672" y="49506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74" name="Group 374"/>
            <p:cNvGrpSpPr/>
            <p:nvPr/>
          </p:nvGrpSpPr>
          <p:grpSpPr>
            <a:xfrm>
              <a:off x="8620125" y="4895850"/>
              <a:ext cx="228600" cy="421481"/>
              <a:chOff x="8620125" y="4895850"/>
              <a:chExt cx="228600" cy="421481"/>
            </a:xfrm>
          </p:grpSpPr>
          <p:sp>
            <p:nvSpPr>
              <p:cNvPr id="372" name="Rectangle 372"/>
              <p:cNvSpPr/>
              <p:nvPr/>
            </p:nvSpPr>
            <p:spPr>
              <a:xfrm>
                <a:off x="8620125" y="4895850"/>
                <a:ext cx="228600" cy="352425"/>
              </a:xfrm>
              <a:prstGeom prst="rect">
                <a:avLst/>
              </a:prstGeom>
              <a:solidFill>
                <a:srgbClr val="FFFFFF"/>
              </a:solidFill>
              <a:ln w="11430">
                <a:solidFill>
                  <a:srgbClr val="244D87"/>
                </a:solidFill>
              </a:ln>
            </p:spPr>
          </p:sp>
          <p:sp>
            <p:nvSpPr>
              <p:cNvPr id="373" name="TextBox 373"/>
              <p:cNvSpPr/>
              <p:nvPr/>
            </p:nvSpPr>
            <p:spPr>
              <a:xfrm>
                <a:off x="865136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sp>
          <p:nvSpPr>
            <p:cNvPr id="375" name="TextBox 375"/>
            <p:cNvSpPr/>
            <p:nvPr/>
          </p:nvSpPr>
          <p:spPr>
            <a:xfrm>
              <a:off x="9417748" y="2958941"/>
              <a:ext cx="195358" cy="454724"/>
            </a:xfrm>
            <a:prstGeom prst="rect">
              <a:avLst/>
            </a:prstGeom>
            <a:noFill/>
            <a:ln>
              <a:noFill/>
            </a:ln>
          </p:spPr>
          <p:txBody>
            <a:bodyPr wrap="none" lIns="95" tIns="-5" rIns="0" bIns="0" anchor="t" anchorCtr="0">
              <a:noAutofit/>
            </a:bodyPr>
            <a:lstStyle/>
            <a:p>
              <a:pPr algn="ctr"/>
              <a:r>
                <a:rPr lang="en-US" sz="2320" dirty="0">
                  <a:solidFill>
                    <a:srgbClr val="243447"/>
                  </a:solidFill>
                  <a:latin typeface="Consolas"/>
                  <a:ea typeface="Consolas"/>
                  <a:cs typeface="Consolas"/>
                </a:rPr>
                <a:t>8</a:t>
              </a:r>
            </a:p>
          </p:txBody>
        </p:sp>
        <p:grpSp>
          <p:nvGrpSpPr>
            <p:cNvPr id="378" name="Group 378"/>
            <p:cNvGrpSpPr/>
            <p:nvPr/>
          </p:nvGrpSpPr>
          <p:grpSpPr>
            <a:xfrm>
              <a:off x="9172575" y="3486150"/>
              <a:ext cx="228600" cy="421481"/>
              <a:chOff x="9172575" y="3486150"/>
              <a:chExt cx="228600" cy="421481"/>
            </a:xfrm>
          </p:grpSpPr>
          <p:sp>
            <p:nvSpPr>
              <p:cNvPr id="376" name="Rectangle 376"/>
              <p:cNvSpPr/>
              <p:nvPr/>
            </p:nvSpPr>
            <p:spPr>
              <a:xfrm>
                <a:off x="9172575" y="3486150"/>
                <a:ext cx="228600" cy="352425"/>
              </a:xfrm>
              <a:prstGeom prst="rect">
                <a:avLst/>
              </a:prstGeom>
              <a:solidFill>
                <a:srgbClr val="FFFFFF"/>
              </a:solidFill>
              <a:ln w="11430">
                <a:solidFill>
                  <a:srgbClr val="244D87"/>
                </a:solidFill>
              </a:ln>
            </p:spPr>
          </p:sp>
          <p:sp>
            <p:nvSpPr>
              <p:cNvPr id="377" name="TextBox 377"/>
              <p:cNvSpPr/>
              <p:nvPr/>
            </p:nvSpPr>
            <p:spPr>
              <a:xfrm>
                <a:off x="92038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81" name="Group 381"/>
            <p:cNvGrpSpPr/>
            <p:nvPr/>
          </p:nvGrpSpPr>
          <p:grpSpPr>
            <a:xfrm>
              <a:off x="9401175" y="3486150"/>
              <a:ext cx="228600" cy="421481"/>
              <a:chOff x="9401175" y="3486150"/>
              <a:chExt cx="228600" cy="421481"/>
            </a:xfrm>
          </p:grpSpPr>
          <p:sp>
            <p:nvSpPr>
              <p:cNvPr id="379" name="Rectangle 379"/>
              <p:cNvSpPr/>
              <p:nvPr/>
            </p:nvSpPr>
            <p:spPr>
              <a:xfrm>
                <a:off x="9401175" y="3486150"/>
                <a:ext cx="228600" cy="352425"/>
              </a:xfrm>
              <a:prstGeom prst="rect">
                <a:avLst/>
              </a:prstGeom>
              <a:solidFill>
                <a:srgbClr val="FFFFFF"/>
              </a:solidFill>
              <a:ln w="11430">
                <a:solidFill>
                  <a:srgbClr val="244D87"/>
                </a:solidFill>
              </a:ln>
            </p:spPr>
          </p:sp>
          <p:sp>
            <p:nvSpPr>
              <p:cNvPr id="380" name="TextBox 380"/>
              <p:cNvSpPr/>
              <p:nvPr/>
            </p:nvSpPr>
            <p:spPr>
              <a:xfrm>
                <a:off x="94324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84" name="Group 384"/>
            <p:cNvGrpSpPr/>
            <p:nvPr/>
          </p:nvGrpSpPr>
          <p:grpSpPr>
            <a:xfrm>
              <a:off x="9629775" y="3486150"/>
              <a:ext cx="228600" cy="421481"/>
              <a:chOff x="9629775" y="3486150"/>
              <a:chExt cx="228600" cy="421481"/>
            </a:xfrm>
          </p:grpSpPr>
          <p:sp>
            <p:nvSpPr>
              <p:cNvPr id="382" name="Rectangle 382"/>
              <p:cNvSpPr/>
              <p:nvPr/>
            </p:nvSpPr>
            <p:spPr>
              <a:xfrm>
                <a:off x="9629775" y="3486150"/>
                <a:ext cx="228600" cy="352425"/>
              </a:xfrm>
              <a:prstGeom prst="rect">
                <a:avLst/>
              </a:prstGeom>
              <a:solidFill>
                <a:srgbClr val="FFFFFF"/>
              </a:solidFill>
              <a:ln w="11430">
                <a:solidFill>
                  <a:srgbClr val="244D87"/>
                </a:solidFill>
              </a:ln>
            </p:spPr>
          </p:sp>
          <p:sp>
            <p:nvSpPr>
              <p:cNvPr id="383" name="TextBox 383"/>
              <p:cNvSpPr/>
              <p:nvPr/>
            </p:nvSpPr>
            <p:spPr>
              <a:xfrm>
                <a:off x="966101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87" name="Group 387"/>
            <p:cNvGrpSpPr/>
            <p:nvPr/>
          </p:nvGrpSpPr>
          <p:grpSpPr>
            <a:xfrm>
              <a:off x="9172575" y="3838575"/>
              <a:ext cx="228600" cy="421481"/>
              <a:chOff x="9172575" y="3838575"/>
              <a:chExt cx="228600" cy="421481"/>
            </a:xfrm>
          </p:grpSpPr>
          <p:sp>
            <p:nvSpPr>
              <p:cNvPr id="385" name="Rectangle 385"/>
              <p:cNvSpPr/>
              <p:nvPr/>
            </p:nvSpPr>
            <p:spPr>
              <a:xfrm>
                <a:off x="9172575" y="3838575"/>
                <a:ext cx="228600" cy="352425"/>
              </a:xfrm>
              <a:prstGeom prst="rect">
                <a:avLst/>
              </a:prstGeom>
              <a:solidFill>
                <a:srgbClr val="FFFFFF"/>
              </a:solidFill>
              <a:ln w="11430">
                <a:solidFill>
                  <a:srgbClr val="244D87"/>
                </a:solidFill>
              </a:ln>
            </p:spPr>
          </p:sp>
          <p:sp>
            <p:nvSpPr>
              <p:cNvPr id="386" name="TextBox 386"/>
              <p:cNvSpPr/>
              <p:nvPr/>
            </p:nvSpPr>
            <p:spPr>
              <a:xfrm>
                <a:off x="920381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90" name="Group 390"/>
            <p:cNvGrpSpPr/>
            <p:nvPr/>
          </p:nvGrpSpPr>
          <p:grpSpPr>
            <a:xfrm>
              <a:off x="9401175" y="3838575"/>
              <a:ext cx="228600" cy="421481"/>
              <a:chOff x="9401175" y="3838575"/>
              <a:chExt cx="228600" cy="421481"/>
            </a:xfrm>
          </p:grpSpPr>
          <p:sp>
            <p:nvSpPr>
              <p:cNvPr id="388" name="Rectangle 388"/>
              <p:cNvSpPr/>
              <p:nvPr/>
            </p:nvSpPr>
            <p:spPr>
              <a:xfrm>
                <a:off x="9401175" y="3838575"/>
                <a:ext cx="228600" cy="352425"/>
              </a:xfrm>
              <a:prstGeom prst="rect">
                <a:avLst/>
              </a:prstGeom>
              <a:solidFill>
                <a:srgbClr val="FFFFFF"/>
              </a:solidFill>
              <a:ln w="11430">
                <a:solidFill>
                  <a:srgbClr val="244D87"/>
                </a:solidFill>
              </a:ln>
            </p:spPr>
          </p:sp>
          <p:sp>
            <p:nvSpPr>
              <p:cNvPr id="389" name="TextBox 389"/>
              <p:cNvSpPr/>
              <p:nvPr/>
            </p:nvSpPr>
            <p:spPr>
              <a:xfrm>
                <a:off x="943632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93" name="Group 393"/>
            <p:cNvGrpSpPr/>
            <p:nvPr/>
          </p:nvGrpSpPr>
          <p:grpSpPr>
            <a:xfrm>
              <a:off x="9629775" y="3838575"/>
              <a:ext cx="228600" cy="421481"/>
              <a:chOff x="9629775" y="3838575"/>
              <a:chExt cx="228600" cy="421481"/>
            </a:xfrm>
          </p:grpSpPr>
          <p:sp>
            <p:nvSpPr>
              <p:cNvPr id="391" name="Rectangle 391"/>
              <p:cNvSpPr/>
              <p:nvPr/>
            </p:nvSpPr>
            <p:spPr>
              <a:xfrm>
                <a:off x="9629775" y="3838575"/>
                <a:ext cx="228600" cy="352425"/>
              </a:xfrm>
              <a:prstGeom prst="rect">
                <a:avLst/>
              </a:prstGeom>
              <a:solidFill>
                <a:srgbClr val="FFFFFF"/>
              </a:solidFill>
              <a:ln w="11430">
                <a:solidFill>
                  <a:srgbClr val="244D87"/>
                </a:solidFill>
              </a:ln>
            </p:spPr>
          </p:sp>
          <p:sp>
            <p:nvSpPr>
              <p:cNvPr id="392" name="TextBox 392"/>
              <p:cNvSpPr/>
              <p:nvPr/>
            </p:nvSpPr>
            <p:spPr>
              <a:xfrm>
                <a:off x="966101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96" name="Group 396"/>
            <p:cNvGrpSpPr/>
            <p:nvPr/>
          </p:nvGrpSpPr>
          <p:grpSpPr>
            <a:xfrm>
              <a:off x="9172575" y="4191000"/>
              <a:ext cx="228600" cy="421481"/>
              <a:chOff x="9172575" y="4191000"/>
              <a:chExt cx="228600" cy="421481"/>
            </a:xfrm>
          </p:grpSpPr>
          <p:sp>
            <p:nvSpPr>
              <p:cNvPr id="394" name="Rectangle 394"/>
              <p:cNvSpPr/>
              <p:nvPr/>
            </p:nvSpPr>
            <p:spPr>
              <a:xfrm>
                <a:off x="9172575" y="4191000"/>
                <a:ext cx="228600" cy="352425"/>
              </a:xfrm>
              <a:prstGeom prst="rect">
                <a:avLst/>
              </a:prstGeom>
              <a:solidFill>
                <a:srgbClr val="FFFFFF"/>
              </a:solidFill>
              <a:ln w="11430">
                <a:solidFill>
                  <a:srgbClr val="244D87"/>
                </a:solidFill>
              </a:ln>
            </p:spPr>
          </p:sp>
          <p:sp>
            <p:nvSpPr>
              <p:cNvPr id="395" name="TextBox 395"/>
              <p:cNvSpPr/>
              <p:nvPr/>
            </p:nvSpPr>
            <p:spPr>
              <a:xfrm>
                <a:off x="92038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99" name="Group 399"/>
            <p:cNvGrpSpPr/>
            <p:nvPr/>
          </p:nvGrpSpPr>
          <p:grpSpPr>
            <a:xfrm>
              <a:off x="9401175" y="4191000"/>
              <a:ext cx="228600" cy="421481"/>
              <a:chOff x="9401175" y="4191000"/>
              <a:chExt cx="228600" cy="421481"/>
            </a:xfrm>
          </p:grpSpPr>
          <p:sp>
            <p:nvSpPr>
              <p:cNvPr id="397" name="Rectangle 397"/>
              <p:cNvSpPr/>
              <p:nvPr/>
            </p:nvSpPr>
            <p:spPr>
              <a:xfrm>
                <a:off x="9401175" y="4191000"/>
                <a:ext cx="228600" cy="352425"/>
              </a:xfrm>
              <a:prstGeom prst="rect">
                <a:avLst/>
              </a:prstGeom>
              <a:solidFill>
                <a:srgbClr val="FFFFFF"/>
              </a:solidFill>
              <a:ln w="11430">
                <a:solidFill>
                  <a:srgbClr val="244D87"/>
                </a:solidFill>
              </a:ln>
            </p:spPr>
          </p:sp>
          <p:sp>
            <p:nvSpPr>
              <p:cNvPr id="398" name="TextBox 398"/>
              <p:cNvSpPr/>
              <p:nvPr/>
            </p:nvSpPr>
            <p:spPr>
              <a:xfrm>
                <a:off x="94324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02" name="Group 402"/>
            <p:cNvGrpSpPr/>
            <p:nvPr/>
          </p:nvGrpSpPr>
          <p:grpSpPr>
            <a:xfrm>
              <a:off x="9629775" y="4191000"/>
              <a:ext cx="228600" cy="421481"/>
              <a:chOff x="9629775" y="4191000"/>
              <a:chExt cx="228600" cy="421481"/>
            </a:xfrm>
          </p:grpSpPr>
          <p:sp>
            <p:nvSpPr>
              <p:cNvPr id="400" name="Rectangle 400"/>
              <p:cNvSpPr/>
              <p:nvPr/>
            </p:nvSpPr>
            <p:spPr>
              <a:xfrm>
                <a:off x="9629775" y="4191000"/>
                <a:ext cx="228600" cy="352425"/>
              </a:xfrm>
              <a:prstGeom prst="rect">
                <a:avLst/>
              </a:prstGeom>
              <a:solidFill>
                <a:srgbClr val="FFFFFF"/>
              </a:solidFill>
              <a:ln w="11430">
                <a:solidFill>
                  <a:srgbClr val="244D87"/>
                </a:solidFill>
              </a:ln>
            </p:spPr>
          </p:sp>
          <p:sp>
            <p:nvSpPr>
              <p:cNvPr id="401" name="TextBox 401"/>
              <p:cNvSpPr/>
              <p:nvPr/>
            </p:nvSpPr>
            <p:spPr>
              <a:xfrm>
                <a:off x="966101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05" name="Group 405"/>
            <p:cNvGrpSpPr/>
            <p:nvPr/>
          </p:nvGrpSpPr>
          <p:grpSpPr>
            <a:xfrm>
              <a:off x="9172575" y="4543425"/>
              <a:ext cx="228600" cy="421481"/>
              <a:chOff x="9172575" y="4543425"/>
              <a:chExt cx="228600" cy="421481"/>
            </a:xfrm>
          </p:grpSpPr>
          <p:sp>
            <p:nvSpPr>
              <p:cNvPr id="403" name="Rectangle 403"/>
              <p:cNvSpPr/>
              <p:nvPr/>
            </p:nvSpPr>
            <p:spPr>
              <a:xfrm>
                <a:off x="9172575" y="4543425"/>
                <a:ext cx="228600" cy="352425"/>
              </a:xfrm>
              <a:prstGeom prst="rect">
                <a:avLst/>
              </a:prstGeom>
              <a:solidFill>
                <a:srgbClr val="FFFFFF"/>
              </a:solidFill>
              <a:ln w="11430">
                <a:solidFill>
                  <a:srgbClr val="244D87"/>
                </a:solidFill>
              </a:ln>
            </p:spPr>
          </p:sp>
          <p:sp>
            <p:nvSpPr>
              <p:cNvPr id="404" name="TextBox 404"/>
              <p:cNvSpPr/>
              <p:nvPr/>
            </p:nvSpPr>
            <p:spPr>
              <a:xfrm>
                <a:off x="920381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08" name="Group 408"/>
            <p:cNvGrpSpPr/>
            <p:nvPr/>
          </p:nvGrpSpPr>
          <p:grpSpPr>
            <a:xfrm>
              <a:off x="9401175" y="4543425"/>
              <a:ext cx="228600" cy="421481"/>
              <a:chOff x="9401175" y="4543425"/>
              <a:chExt cx="228600" cy="421481"/>
            </a:xfrm>
          </p:grpSpPr>
          <p:sp>
            <p:nvSpPr>
              <p:cNvPr id="406" name="Rectangle 406"/>
              <p:cNvSpPr/>
              <p:nvPr/>
            </p:nvSpPr>
            <p:spPr>
              <a:xfrm>
                <a:off x="9401175" y="4543425"/>
                <a:ext cx="228600" cy="352425"/>
              </a:xfrm>
              <a:prstGeom prst="rect">
                <a:avLst/>
              </a:prstGeom>
              <a:solidFill>
                <a:srgbClr val="FFFFFF"/>
              </a:solidFill>
              <a:ln w="11430">
                <a:solidFill>
                  <a:srgbClr val="244D87"/>
                </a:solidFill>
              </a:ln>
            </p:spPr>
          </p:sp>
          <p:sp>
            <p:nvSpPr>
              <p:cNvPr id="407" name="TextBox 407"/>
              <p:cNvSpPr/>
              <p:nvPr/>
            </p:nvSpPr>
            <p:spPr>
              <a:xfrm>
                <a:off x="943632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411" name="Group 411"/>
            <p:cNvGrpSpPr/>
            <p:nvPr/>
          </p:nvGrpSpPr>
          <p:grpSpPr>
            <a:xfrm>
              <a:off x="9629775" y="4543425"/>
              <a:ext cx="228600" cy="421481"/>
              <a:chOff x="9629775" y="4543425"/>
              <a:chExt cx="228600" cy="421481"/>
            </a:xfrm>
          </p:grpSpPr>
          <p:sp>
            <p:nvSpPr>
              <p:cNvPr id="409" name="Rectangle 409"/>
              <p:cNvSpPr/>
              <p:nvPr/>
            </p:nvSpPr>
            <p:spPr>
              <a:xfrm>
                <a:off x="9629775" y="4543425"/>
                <a:ext cx="228600" cy="352425"/>
              </a:xfrm>
              <a:prstGeom prst="rect">
                <a:avLst/>
              </a:prstGeom>
              <a:solidFill>
                <a:srgbClr val="FFFFFF"/>
              </a:solidFill>
              <a:ln w="11430">
                <a:solidFill>
                  <a:srgbClr val="244D87"/>
                </a:solidFill>
              </a:ln>
            </p:spPr>
          </p:sp>
          <p:sp>
            <p:nvSpPr>
              <p:cNvPr id="410" name="TextBox 410"/>
              <p:cNvSpPr/>
              <p:nvPr/>
            </p:nvSpPr>
            <p:spPr>
              <a:xfrm>
                <a:off x="966101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14" name="Group 414"/>
            <p:cNvGrpSpPr/>
            <p:nvPr/>
          </p:nvGrpSpPr>
          <p:grpSpPr>
            <a:xfrm>
              <a:off x="9172575" y="4895850"/>
              <a:ext cx="228600" cy="421481"/>
              <a:chOff x="9172575" y="4895850"/>
              <a:chExt cx="228600" cy="421481"/>
            </a:xfrm>
          </p:grpSpPr>
          <p:sp>
            <p:nvSpPr>
              <p:cNvPr id="412" name="Rectangle 412"/>
              <p:cNvSpPr/>
              <p:nvPr/>
            </p:nvSpPr>
            <p:spPr>
              <a:xfrm>
                <a:off x="9172575" y="4895850"/>
                <a:ext cx="228600" cy="352425"/>
              </a:xfrm>
              <a:prstGeom prst="rect">
                <a:avLst/>
              </a:prstGeom>
              <a:solidFill>
                <a:srgbClr val="FFFFFF"/>
              </a:solidFill>
              <a:ln w="11430">
                <a:solidFill>
                  <a:srgbClr val="244D87"/>
                </a:solidFill>
              </a:ln>
            </p:spPr>
          </p:sp>
          <p:sp>
            <p:nvSpPr>
              <p:cNvPr id="413" name="TextBox 413"/>
              <p:cNvSpPr/>
              <p:nvPr/>
            </p:nvSpPr>
            <p:spPr>
              <a:xfrm>
                <a:off x="92038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17" name="Group 417"/>
            <p:cNvGrpSpPr/>
            <p:nvPr/>
          </p:nvGrpSpPr>
          <p:grpSpPr>
            <a:xfrm>
              <a:off x="9401175" y="4895850"/>
              <a:ext cx="228600" cy="421481"/>
              <a:chOff x="9401175" y="4895850"/>
              <a:chExt cx="228600" cy="421481"/>
            </a:xfrm>
          </p:grpSpPr>
          <p:sp>
            <p:nvSpPr>
              <p:cNvPr id="415" name="Rectangle 415"/>
              <p:cNvSpPr/>
              <p:nvPr/>
            </p:nvSpPr>
            <p:spPr>
              <a:xfrm>
                <a:off x="9401175" y="4895850"/>
                <a:ext cx="228600" cy="352425"/>
              </a:xfrm>
              <a:prstGeom prst="rect">
                <a:avLst/>
              </a:prstGeom>
              <a:solidFill>
                <a:srgbClr val="FFFFFF"/>
              </a:solidFill>
              <a:ln w="11430">
                <a:solidFill>
                  <a:srgbClr val="244D87"/>
                </a:solidFill>
              </a:ln>
            </p:spPr>
          </p:sp>
          <p:sp>
            <p:nvSpPr>
              <p:cNvPr id="416" name="TextBox 416"/>
              <p:cNvSpPr/>
              <p:nvPr/>
            </p:nvSpPr>
            <p:spPr>
              <a:xfrm>
                <a:off x="94324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20" name="Group 420"/>
            <p:cNvGrpSpPr/>
            <p:nvPr/>
          </p:nvGrpSpPr>
          <p:grpSpPr>
            <a:xfrm>
              <a:off x="9629775" y="4895850"/>
              <a:ext cx="228600" cy="421481"/>
              <a:chOff x="9629775" y="4895850"/>
              <a:chExt cx="228600" cy="421481"/>
            </a:xfrm>
          </p:grpSpPr>
          <p:sp>
            <p:nvSpPr>
              <p:cNvPr id="418" name="Rectangle 418"/>
              <p:cNvSpPr/>
              <p:nvPr/>
            </p:nvSpPr>
            <p:spPr>
              <a:xfrm>
                <a:off x="9629775" y="4895850"/>
                <a:ext cx="228600" cy="352425"/>
              </a:xfrm>
              <a:prstGeom prst="rect">
                <a:avLst/>
              </a:prstGeom>
              <a:solidFill>
                <a:srgbClr val="FFFFFF"/>
              </a:solidFill>
              <a:ln w="11430">
                <a:solidFill>
                  <a:srgbClr val="244D87"/>
                </a:solidFill>
              </a:ln>
            </p:spPr>
          </p:sp>
          <p:sp>
            <p:nvSpPr>
              <p:cNvPr id="419" name="TextBox 419"/>
              <p:cNvSpPr/>
              <p:nvPr/>
            </p:nvSpPr>
            <p:spPr>
              <a:xfrm>
                <a:off x="966101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sp>
          <p:nvSpPr>
            <p:cNvPr id="421" name="TextBox 421"/>
            <p:cNvSpPr/>
            <p:nvPr/>
          </p:nvSpPr>
          <p:spPr>
            <a:xfrm>
              <a:off x="10427398" y="2958941"/>
              <a:ext cx="195358" cy="454724"/>
            </a:xfrm>
            <a:prstGeom prst="rect">
              <a:avLst/>
            </a:prstGeom>
            <a:noFill/>
            <a:ln>
              <a:noFill/>
            </a:ln>
          </p:spPr>
          <p:txBody>
            <a:bodyPr wrap="none" lIns="95" tIns="-5" rIns="0" bIns="0" anchor="t" anchorCtr="0">
              <a:noAutofit/>
            </a:bodyPr>
            <a:lstStyle/>
            <a:p>
              <a:pPr algn="ctr"/>
              <a:r>
                <a:rPr lang="en-US" sz="2320" dirty="0">
                  <a:solidFill>
                    <a:srgbClr val="243447"/>
                  </a:solidFill>
                  <a:latin typeface="Consolas"/>
                  <a:ea typeface="Consolas"/>
                  <a:cs typeface="Consolas"/>
                </a:rPr>
                <a:t>9</a:t>
              </a:r>
            </a:p>
          </p:txBody>
        </p:sp>
        <p:grpSp>
          <p:nvGrpSpPr>
            <p:cNvPr id="424" name="Group 424"/>
            <p:cNvGrpSpPr/>
            <p:nvPr/>
          </p:nvGrpSpPr>
          <p:grpSpPr>
            <a:xfrm>
              <a:off x="10182225" y="3486150"/>
              <a:ext cx="228600" cy="421481"/>
              <a:chOff x="10182225" y="3486150"/>
              <a:chExt cx="228600" cy="421481"/>
            </a:xfrm>
          </p:grpSpPr>
          <p:sp>
            <p:nvSpPr>
              <p:cNvPr id="422" name="Rectangle 422"/>
              <p:cNvSpPr/>
              <p:nvPr/>
            </p:nvSpPr>
            <p:spPr>
              <a:xfrm>
                <a:off x="10182225" y="3486150"/>
                <a:ext cx="228600" cy="352425"/>
              </a:xfrm>
              <a:prstGeom prst="rect">
                <a:avLst/>
              </a:prstGeom>
              <a:solidFill>
                <a:srgbClr val="FFFFFF"/>
              </a:solidFill>
              <a:ln w="11430">
                <a:solidFill>
                  <a:srgbClr val="244D87"/>
                </a:solidFill>
              </a:ln>
            </p:spPr>
          </p:sp>
          <p:sp>
            <p:nvSpPr>
              <p:cNvPr id="423" name="TextBox 423"/>
              <p:cNvSpPr/>
              <p:nvPr/>
            </p:nvSpPr>
            <p:spPr>
              <a:xfrm>
                <a:off x="102134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27" name="Group 427"/>
            <p:cNvGrpSpPr/>
            <p:nvPr/>
          </p:nvGrpSpPr>
          <p:grpSpPr>
            <a:xfrm>
              <a:off x="10410825" y="3486150"/>
              <a:ext cx="228600" cy="421481"/>
              <a:chOff x="10410825" y="3486150"/>
              <a:chExt cx="228600" cy="421481"/>
            </a:xfrm>
          </p:grpSpPr>
          <p:sp>
            <p:nvSpPr>
              <p:cNvPr id="425" name="Rectangle 425"/>
              <p:cNvSpPr/>
              <p:nvPr/>
            </p:nvSpPr>
            <p:spPr>
              <a:xfrm>
                <a:off x="10410825" y="3486150"/>
                <a:ext cx="228600" cy="352425"/>
              </a:xfrm>
              <a:prstGeom prst="rect">
                <a:avLst/>
              </a:prstGeom>
              <a:solidFill>
                <a:srgbClr val="FFFFFF"/>
              </a:solidFill>
              <a:ln w="11430">
                <a:solidFill>
                  <a:srgbClr val="244D87"/>
                </a:solidFill>
              </a:ln>
            </p:spPr>
          </p:sp>
          <p:sp>
            <p:nvSpPr>
              <p:cNvPr id="426" name="TextBox 426"/>
              <p:cNvSpPr/>
              <p:nvPr/>
            </p:nvSpPr>
            <p:spPr>
              <a:xfrm>
                <a:off x="104420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30" name="Group 430"/>
            <p:cNvGrpSpPr/>
            <p:nvPr/>
          </p:nvGrpSpPr>
          <p:grpSpPr>
            <a:xfrm>
              <a:off x="10639425" y="3486150"/>
              <a:ext cx="228600" cy="421481"/>
              <a:chOff x="10639425" y="3486150"/>
              <a:chExt cx="228600" cy="421481"/>
            </a:xfrm>
          </p:grpSpPr>
          <p:sp>
            <p:nvSpPr>
              <p:cNvPr id="428" name="Rectangle 428"/>
              <p:cNvSpPr/>
              <p:nvPr/>
            </p:nvSpPr>
            <p:spPr>
              <a:xfrm>
                <a:off x="10639425" y="3486150"/>
                <a:ext cx="228600" cy="352425"/>
              </a:xfrm>
              <a:prstGeom prst="rect">
                <a:avLst/>
              </a:prstGeom>
              <a:solidFill>
                <a:srgbClr val="FFFFFF"/>
              </a:solidFill>
              <a:ln w="11430">
                <a:solidFill>
                  <a:srgbClr val="244D87"/>
                </a:solidFill>
              </a:ln>
            </p:spPr>
          </p:sp>
          <p:sp>
            <p:nvSpPr>
              <p:cNvPr id="429" name="TextBox 429"/>
              <p:cNvSpPr/>
              <p:nvPr/>
            </p:nvSpPr>
            <p:spPr>
              <a:xfrm>
                <a:off x="10670667" y="35409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33" name="Group 433"/>
            <p:cNvGrpSpPr/>
            <p:nvPr/>
          </p:nvGrpSpPr>
          <p:grpSpPr>
            <a:xfrm>
              <a:off x="10182225" y="3838575"/>
              <a:ext cx="228600" cy="421481"/>
              <a:chOff x="10182225" y="3838575"/>
              <a:chExt cx="228600" cy="421481"/>
            </a:xfrm>
          </p:grpSpPr>
          <p:sp>
            <p:nvSpPr>
              <p:cNvPr id="431" name="Rectangle 431"/>
              <p:cNvSpPr/>
              <p:nvPr/>
            </p:nvSpPr>
            <p:spPr>
              <a:xfrm>
                <a:off x="10182225" y="3838575"/>
                <a:ext cx="228600" cy="352425"/>
              </a:xfrm>
              <a:prstGeom prst="rect">
                <a:avLst/>
              </a:prstGeom>
              <a:solidFill>
                <a:srgbClr val="FFFFFF"/>
              </a:solidFill>
              <a:ln w="11430">
                <a:solidFill>
                  <a:srgbClr val="244D87"/>
                </a:solidFill>
              </a:ln>
            </p:spPr>
          </p:sp>
          <p:sp>
            <p:nvSpPr>
              <p:cNvPr id="432" name="TextBox 432"/>
              <p:cNvSpPr/>
              <p:nvPr/>
            </p:nvSpPr>
            <p:spPr>
              <a:xfrm>
                <a:off x="1021346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36" name="Group 436"/>
            <p:cNvGrpSpPr/>
            <p:nvPr/>
          </p:nvGrpSpPr>
          <p:grpSpPr>
            <a:xfrm>
              <a:off x="10410825" y="3838575"/>
              <a:ext cx="228600" cy="421481"/>
              <a:chOff x="10410825" y="3838575"/>
              <a:chExt cx="228600" cy="421481"/>
            </a:xfrm>
          </p:grpSpPr>
          <p:sp>
            <p:nvSpPr>
              <p:cNvPr id="434" name="Rectangle 434"/>
              <p:cNvSpPr/>
              <p:nvPr/>
            </p:nvSpPr>
            <p:spPr>
              <a:xfrm>
                <a:off x="10410825" y="3838575"/>
                <a:ext cx="228600" cy="352425"/>
              </a:xfrm>
              <a:prstGeom prst="rect">
                <a:avLst/>
              </a:prstGeom>
              <a:solidFill>
                <a:srgbClr val="FFFFFF"/>
              </a:solidFill>
              <a:ln w="11430">
                <a:solidFill>
                  <a:srgbClr val="244D87"/>
                </a:solidFill>
              </a:ln>
            </p:spPr>
          </p:sp>
          <p:sp>
            <p:nvSpPr>
              <p:cNvPr id="435" name="TextBox 435"/>
              <p:cNvSpPr/>
              <p:nvPr/>
            </p:nvSpPr>
            <p:spPr>
              <a:xfrm>
                <a:off x="10445972" y="3893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439" name="Group 439"/>
            <p:cNvGrpSpPr/>
            <p:nvPr/>
          </p:nvGrpSpPr>
          <p:grpSpPr>
            <a:xfrm>
              <a:off x="10639425" y="3838575"/>
              <a:ext cx="228600" cy="421481"/>
              <a:chOff x="10639425" y="3838575"/>
              <a:chExt cx="228600" cy="421481"/>
            </a:xfrm>
          </p:grpSpPr>
          <p:sp>
            <p:nvSpPr>
              <p:cNvPr id="437" name="Rectangle 437"/>
              <p:cNvSpPr/>
              <p:nvPr/>
            </p:nvSpPr>
            <p:spPr>
              <a:xfrm>
                <a:off x="10639425" y="3838575"/>
                <a:ext cx="228600" cy="352425"/>
              </a:xfrm>
              <a:prstGeom prst="rect">
                <a:avLst/>
              </a:prstGeom>
              <a:solidFill>
                <a:srgbClr val="FFFFFF"/>
              </a:solidFill>
              <a:ln w="11430">
                <a:solidFill>
                  <a:srgbClr val="244D87"/>
                </a:solidFill>
              </a:ln>
            </p:spPr>
          </p:sp>
          <p:sp>
            <p:nvSpPr>
              <p:cNvPr id="438" name="TextBox 438"/>
              <p:cNvSpPr/>
              <p:nvPr/>
            </p:nvSpPr>
            <p:spPr>
              <a:xfrm>
                <a:off x="10670667" y="38933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42" name="Group 442"/>
            <p:cNvGrpSpPr/>
            <p:nvPr/>
          </p:nvGrpSpPr>
          <p:grpSpPr>
            <a:xfrm>
              <a:off x="10182225" y="4191000"/>
              <a:ext cx="228600" cy="421481"/>
              <a:chOff x="10182225" y="4191000"/>
              <a:chExt cx="228600" cy="421481"/>
            </a:xfrm>
          </p:grpSpPr>
          <p:sp>
            <p:nvSpPr>
              <p:cNvPr id="440" name="Rectangle 440"/>
              <p:cNvSpPr/>
              <p:nvPr/>
            </p:nvSpPr>
            <p:spPr>
              <a:xfrm>
                <a:off x="10182225" y="4191000"/>
                <a:ext cx="228600" cy="352425"/>
              </a:xfrm>
              <a:prstGeom prst="rect">
                <a:avLst/>
              </a:prstGeom>
              <a:solidFill>
                <a:srgbClr val="FFFFFF"/>
              </a:solidFill>
              <a:ln w="11430">
                <a:solidFill>
                  <a:srgbClr val="244D87"/>
                </a:solidFill>
              </a:ln>
            </p:spPr>
          </p:sp>
          <p:sp>
            <p:nvSpPr>
              <p:cNvPr id="441" name="TextBox 441"/>
              <p:cNvSpPr/>
              <p:nvPr/>
            </p:nvSpPr>
            <p:spPr>
              <a:xfrm>
                <a:off x="1021346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45" name="Group 445"/>
            <p:cNvGrpSpPr/>
            <p:nvPr/>
          </p:nvGrpSpPr>
          <p:grpSpPr>
            <a:xfrm>
              <a:off x="10410825" y="4191000"/>
              <a:ext cx="228600" cy="421481"/>
              <a:chOff x="10410825" y="4191000"/>
              <a:chExt cx="228600" cy="421481"/>
            </a:xfrm>
          </p:grpSpPr>
          <p:sp>
            <p:nvSpPr>
              <p:cNvPr id="443" name="Rectangle 443"/>
              <p:cNvSpPr/>
              <p:nvPr/>
            </p:nvSpPr>
            <p:spPr>
              <a:xfrm>
                <a:off x="10410825" y="4191000"/>
                <a:ext cx="228600" cy="352425"/>
              </a:xfrm>
              <a:prstGeom prst="rect">
                <a:avLst/>
              </a:prstGeom>
              <a:solidFill>
                <a:srgbClr val="FFFFFF"/>
              </a:solidFill>
              <a:ln w="11430">
                <a:solidFill>
                  <a:srgbClr val="244D87"/>
                </a:solidFill>
              </a:ln>
            </p:spPr>
          </p:sp>
          <p:sp>
            <p:nvSpPr>
              <p:cNvPr id="444" name="TextBox 444"/>
              <p:cNvSpPr/>
              <p:nvPr/>
            </p:nvSpPr>
            <p:spPr>
              <a:xfrm>
                <a:off x="1044206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48" name="Group 448"/>
            <p:cNvGrpSpPr/>
            <p:nvPr/>
          </p:nvGrpSpPr>
          <p:grpSpPr>
            <a:xfrm>
              <a:off x="10639425" y="4191000"/>
              <a:ext cx="228600" cy="421481"/>
              <a:chOff x="10639425" y="4191000"/>
              <a:chExt cx="228600" cy="421481"/>
            </a:xfrm>
          </p:grpSpPr>
          <p:sp>
            <p:nvSpPr>
              <p:cNvPr id="446" name="Rectangle 446"/>
              <p:cNvSpPr/>
              <p:nvPr/>
            </p:nvSpPr>
            <p:spPr>
              <a:xfrm>
                <a:off x="10639425" y="4191000"/>
                <a:ext cx="228600" cy="352425"/>
              </a:xfrm>
              <a:prstGeom prst="rect">
                <a:avLst/>
              </a:prstGeom>
              <a:solidFill>
                <a:srgbClr val="FFFFFF"/>
              </a:solidFill>
              <a:ln w="11430">
                <a:solidFill>
                  <a:srgbClr val="244D87"/>
                </a:solidFill>
              </a:ln>
            </p:spPr>
          </p:sp>
          <p:sp>
            <p:nvSpPr>
              <p:cNvPr id="447" name="TextBox 447"/>
              <p:cNvSpPr/>
              <p:nvPr/>
            </p:nvSpPr>
            <p:spPr>
              <a:xfrm>
                <a:off x="10670667" y="42457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51" name="Group 451"/>
            <p:cNvGrpSpPr/>
            <p:nvPr/>
          </p:nvGrpSpPr>
          <p:grpSpPr>
            <a:xfrm>
              <a:off x="10182225" y="4543425"/>
              <a:ext cx="228600" cy="421481"/>
              <a:chOff x="10182225" y="4543425"/>
              <a:chExt cx="228600" cy="421481"/>
            </a:xfrm>
          </p:grpSpPr>
          <p:sp>
            <p:nvSpPr>
              <p:cNvPr id="449" name="Rectangle 449"/>
              <p:cNvSpPr/>
              <p:nvPr/>
            </p:nvSpPr>
            <p:spPr>
              <a:xfrm>
                <a:off x="10182225" y="4543425"/>
                <a:ext cx="228600" cy="352425"/>
              </a:xfrm>
              <a:prstGeom prst="rect">
                <a:avLst/>
              </a:prstGeom>
              <a:solidFill>
                <a:srgbClr val="FFFFFF"/>
              </a:solidFill>
              <a:ln w="11430">
                <a:solidFill>
                  <a:srgbClr val="244D87"/>
                </a:solidFill>
              </a:ln>
            </p:spPr>
          </p:sp>
          <p:sp>
            <p:nvSpPr>
              <p:cNvPr id="450" name="TextBox 450"/>
              <p:cNvSpPr/>
              <p:nvPr/>
            </p:nvSpPr>
            <p:spPr>
              <a:xfrm>
                <a:off x="1021737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454" name="Group 454"/>
            <p:cNvGrpSpPr/>
            <p:nvPr/>
          </p:nvGrpSpPr>
          <p:grpSpPr>
            <a:xfrm>
              <a:off x="10410825" y="4543425"/>
              <a:ext cx="228600" cy="421481"/>
              <a:chOff x="10410825" y="4543425"/>
              <a:chExt cx="228600" cy="421481"/>
            </a:xfrm>
          </p:grpSpPr>
          <p:sp>
            <p:nvSpPr>
              <p:cNvPr id="452" name="Rectangle 452"/>
              <p:cNvSpPr/>
              <p:nvPr/>
            </p:nvSpPr>
            <p:spPr>
              <a:xfrm>
                <a:off x="10410825" y="4543425"/>
                <a:ext cx="228600" cy="352425"/>
              </a:xfrm>
              <a:prstGeom prst="rect">
                <a:avLst/>
              </a:prstGeom>
              <a:solidFill>
                <a:srgbClr val="FFFFFF"/>
              </a:solidFill>
              <a:ln w="11430">
                <a:solidFill>
                  <a:srgbClr val="244D87"/>
                </a:solidFill>
              </a:ln>
            </p:spPr>
          </p:sp>
          <p:sp>
            <p:nvSpPr>
              <p:cNvPr id="453" name="TextBox 453"/>
              <p:cNvSpPr/>
              <p:nvPr/>
            </p:nvSpPr>
            <p:spPr>
              <a:xfrm>
                <a:off x="10445972" y="45981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457" name="Group 457"/>
            <p:cNvGrpSpPr/>
            <p:nvPr/>
          </p:nvGrpSpPr>
          <p:grpSpPr>
            <a:xfrm>
              <a:off x="10639425" y="4543425"/>
              <a:ext cx="228600" cy="421481"/>
              <a:chOff x="10639425" y="4543425"/>
              <a:chExt cx="228600" cy="421481"/>
            </a:xfrm>
          </p:grpSpPr>
          <p:sp>
            <p:nvSpPr>
              <p:cNvPr id="455" name="Rectangle 455"/>
              <p:cNvSpPr/>
              <p:nvPr/>
            </p:nvSpPr>
            <p:spPr>
              <a:xfrm>
                <a:off x="10639425" y="4543425"/>
                <a:ext cx="228600" cy="352425"/>
              </a:xfrm>
              <a:prstGeom prst="rect">
                <a:avLst/>
              </a:prstGeom>
              <a:solidFill>
                <a:srgbClr val="FFFFFF"/>
              </a:solidFill>
              <a:ln w="11430">
                <a:solidFill>
                  <a:srgbClr val="244D87"/>
                </a:solidFill>
              </a:ln>
            </p:spPr>
          </p:sp>
          <p:sp>
            <p:nvSpPr>
              <p:cNvPr id="456" name="TextBox 456"/>
              <p:cNvSpPr/>
              <p:nvPr/>
            </p:nvSpPr>
            <p:spPr>
              <a:xfrm>
                <a:off x="10670667" y="45981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60" name="Group 460"/>
            <p:cNvGrpSpPr/>
            <p:nvPr/>
          </p:nvGrpSpPr>
          <p:grpSpPr>
            <a:xfrm>
              <a:off x="10182225" y="4895850"/>
              <a:ext cx="228600" cy="421481"/>
              <a:chOff x="10182225" y="4895850"/>
              <a:chExt cx="228600" cy="421481"/>
            </a:xfrm>
          </p:grpSpPr>
          <p:sp>
            <p:nvSpPr>
              <p:cNvPr id="458" name="Rectangle 458"/>
              <p:cNvSpPr/>
              <p:nvPr/>
            </p:nvSpPr>
            <p:spPr>
              <a:xfrm>
                <a:off x="10182225" y="4895850"/>
                <a:ext cx="228600" cy="352425"/>
              </a:xfrm>
              <a:prstGeom prst="rect">
                <a:avLst/>
              </a:prstGeom>
              <a:solidFill>
                <a:srgbClr val="FFFFFF"/>
              </a:solidFill>
              <a:ln w="11430">
                <a:solidFill>
                  <a:srgbClr val="244D87"/>
                </a:solidFill>
              </a:ln>
            </p:spPr>
          </p:sp>
          <p:sp>
            <p:nvSpPr>
              <p:cNvPr id="459" name="TextBox 459"/>
              <p:cNvSpPr/>
              <p:nvPr/>
            </p:nvSpPr>
            <p:spPr>
              <a:xfrm>
                <a:off x="1021346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63" name="Group 463"/>
            <p:cNvGrpSpPr/>
            <p:nvPr/>
          </p:nvGrpSpPr>
          <p:grpSpPr>
            <a:xfrm>
              <a:off x="10410825" y="4895850"/>
              <a:ext cx="228600" cy="421481"/>
              <a:chOff x="10410825" y="4895850"/>
              <a:chExt cx="228600" cy="421481"/>
            </a:xfrm>
          </p:grpSpPr>
          <p:sp>
            <p:nvSpPr>
              <p:cNvPr id="461" name="Rectangle 461"/>
              <p:cNvSpPr/>
              <p:nvPr/>
            </p:nvSpPr>
            <p:spPr>
              <a:xfrm>
                <a:off x="10410825" y="4895850"/>
                <a:ext cx="228600" cy="352425"/>
              </a:xfrm>
              <a:prstGeom prst="rect">
                <a:avLst/>
              </a:prstGeom>
              <a:solidFill>
                <a:srgbClr val="FFFFFF"/>
              </a:solidFill>
              <a:ln w="11430">
                <a:solidFill>
                  <a:srgbClr val="244D87"/>
                </a:solidFill>
              </a:ln>
            </p:spPr>
          </p:sp>
          <p:sp>
            <p:nvSpPr>
              <p:cNvPr id="462" name="TextBox 462"/>
              <p:cNvSpPr/>
              <p:nvPr/>
            </p:nvSpPr>
            <p:spPr>
              <a:xfrm>
                <a:off x="1044206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466" name="Group 466"/>
            <p:cNvGrpSpPr/>
            <p:nvPr/>
          </p:nvGrpSpPr>
          <p:grpSpPr>
            <a:xfrm>
              <a:off x="10639425" y="4895850"/>
              <a:ext cx="228600" cy="421481"/>
              <a:chOff x="10639425" y="4895850"/>
              <a:chExt cx="228600" cy="421481"/>
            </a:xfrm>
          </p:grpSpPr>
          <p:sp>
            <p:nvSpPr>
              <p:cNvPr id="464" name="Rectangle 464"/>
              <p:cNvSpPr/>
              <p:nvPr/>
            </p:nvSpPr>
            <p:spPr>
              <a:xfrm>
                <a:off x="10639425" y="4895850"/>
                <a:ext cx="228600" cy="352425"/>
              </a:xfrm>
              <a:prstGeom prst="rect">
                <a:avLst/>
              </a:prstGeom>
              <a:solidFill>
                <a:srgbClr val="FFFFFF"/>
              </a:solidFill>
              <a:ln w="11430">
                <a:solidFill>
                  <a:srgbClr val="244D87"/>
                </a:solidFill>
              </a:ln>
            </p:spPr>
          </p:sp>
          <p:sp>
            <p:nvSpPr>
              <p:cNvPr id="465" name="TextBox 465"/>
              <p:cNvSpPr/>
              <p:nvPr/>
            </p:nvSpPr>
            <p:spPr>
              <a:xfrm>
                <a:off x="10670667" y="49506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grpSp>
        <p:nvGrpSpPr>
          <p:cNvPr id="469" name="Group 469"/>
          <p:cNvGrpSpPr/>
          <p:nvPr/>
        </p:nvGrpSpPr>
        <p:grpSpPr>
          <a:xfrm>
            <a:off x="990219" y="5409248"/>
            <a:ext cx="8223790" cy="752856"/>
            <a:chOff x="990219" y="5409248"/>
            <a:chExt cx="8223790" cy="752856"/>
          </a:xfrm>
        </p:grpSpPr>
        <p:sp>
          <p:nvSpPr>
            <p:cNvPr id="468" name="TextBox 468"/>
            <p:cNvSpPr/>
            <p:nvPr/>
          </p:nvSpPr>
          <p:spPr>
            <a:xfrm>
              <a:off x="990219" y="5409248"/>
              <a:ext cx="8223790"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输入中的每一位，都能在这张字形表里找到对应的小图。</a:t>
              </a:r>
              <a:br/>
              <a:r>
                <a:rPr lang="zh-CN" sz="1950" dirty="0">
                  <a:solidFill>
                    <a:srgbClr val="243447"/>
                  </a:solidFill>
                  <a:latin typeface="Consolas"/>
                  <a:ea typeface="Microsoft YaHei"/>
                  <a:cs typeface="Consolas"/>
                </a:rPr>
                <a:t>这些点的位置由题目规定。理解题意时，要能对照字形读懂输出画面。</a:t>
              </a:r>
            </a:p>
          </p:txBody>
        </p:sp>
      </p:grpSp>
      <p:sp>
        <p:nvSpPr>
          <p:cNvPr id="781" name="Line 78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82" name="Line 782"/>
          <p:cNvSpPr/>
          <p:nvPr/>
        </p:nvSpPr>
        <p:spPr>
          <a:xfrm>
            <a:off x="838200" y="2789777"/>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7"/>
                                        </p:tgtEl>
                                        <p:attrNameLst>
                                          <p:attrName>style.visibility</p:attrName>
                                        </p:attrNameLst>
                                      </p:cBhvr>
                                      <p:to>
                                        <p:strVal val="visible"/>
                                      </p:to>
                                    </p:set>
                                    <p:animEffect transition="in" filter="fade">
                                      <p:cBhvr>
                                        <p:cTn id="7" dur="350"/>
                                        <p:tgtEl>
                                          <p:spTgt spid="4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9"/>
                                        </p:tgtEl>
                                        <p:attrNameLst>
                                          <p:attrName>style.visibility</p:attrName>
                                        </p:attrNameLst>
                                      </p:cBhvr>
                                      <p:to>
                                        <p:strVal val="visible"/>
                                      </p:to>
                                    </p:set>
                                    <p:animEffect transition="in" filter="fade">
                                      <p:cBhvr>
                                        <p:cTn id="12" dur="350"/>
                                        <p:tgtEl>
                                          <p:spTgt spid="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54761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显示屏：五行字符拼出一串数字</a:t>
            </a:r>
          </a:p>
        </p:txBody>
      </p:sp>
      <p:grpSp>
        <p:nvGrpSpPr>
          <p:cNvPr id="8" name="Group 8"/>
          <p:cNvGrpSpPr/>
          <p:nvPr/>
        </p:nvGrpSpPr>
        <p:grpSpPr>
          <a:xfrm>
            <a:off x="828294" y="2142172"/>
            <a:ext cx="6930414" cy="1200531"/>
            <a:chOff x="828294" y="2142172"/>
            <a:chExt cx="6930414" cy="1200531"/>
          </a:xfrm>
        </p:grpSpPr>
        <p:sp>
          <p:nvSpPr>
            <p:cNvPr id="7" name="TextBox 7"/>
            <p:cNvSpPr/>
            <p:nvPr/>
          </p:nvSpPr>
          <p:spPr>
            <a:xfrm>
              <a:off x="828294" y="2142172"/>
              <a:ext cx="6930414" cy="12005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输入n和一串恰好n个数字</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，1≤n≤100，可以有前导0。</a:t>
              </a:r>
              <a:br/>
              <a:r>
                <a:rPr lang="zh-CN" sz="1950" dirty="0">
                  <a:solidFill>
                    <a:srgbClr val="243447"/>
                  </a:solidFill>
                  <a:latin typeface="Consolas"/>
                  <a:ea typeface="Microsoft YaHei"/>
                  <a:cs typeface="Consolas"/>
                </a:rPr>
                <a:t>按题目字形输出5行：每个数字占3列，数字之间隔一列点。</a:t>
              </a:r>
              <a:br/>
              <a:r>
                <a:rPr lang="zh-CN" sz="1950" dirty="0">
                  <a:solidFill>
                    <a:srgbClr val="243447"/>
                  </a:solidFill>
                  <a:latin typeface="Consolas"/>
                  <a:ea typeface="Microsoft YaHei"/>
                  <a:cs typeface="Consolas"/>
                </a:rPr>
                <a:t>使用X和.；最后一个数字后面不额外加间隔。</a:t>
              </a:r>
            </a:p>
          </p:txBody>
        </p:sp>
      </p:grpSp>
      <p:grpSp>
        <p:nvGrpSpPr>
          <p:cNvPr id="12" name="Group 12"/>
          <p:cNvGrpSpPr/>
          <p:nvPr/>
        </p:nvGrpSpPr>
        <p:grpSpPr>
          <a:xfrm>
            <a:off x="824484" y="3723322"/>
            <a:ext cx="2268093" cy="2038731"/>
            <a:chOff x="824484" y="3723322"/>
            <a:chExt cx="2268093" cy="2038731"/>
          </a:xfrm>
        </p:grpSpPr>
        <p:sp>
          <p:nvSpPr>
            <p:cNvPr id="9" name="TextBox 9"/>
            <p:cNvSpPr/>
            <p:nvPr/>
          </p:nvSpPr>
          <p:spPr>
            <a:xfrm>
              <a:off x="828294" y="3723322"/>
              <a:ext cx="159486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教学自拟输入</a:t>
              </a:r>
            </a:p>
          </p:txBody>
        </p:sp>
        <p:sp>
          <p:nvSpPr>
            <p:cNvPr id="10" name="TextBox 10"/>
            <p:cNvSpPr/>
            <p:nvPr/>
          </p:nvSpPr>
          <p:spPr>
            <a:xfrm>
              <a:off x="824484" y="4156710"/>
              <a:ext cx="404622" cy="1004316"/>
            </a:xfrm>
            <a:prstGeom prst="rect">
              <a:avLst/>
            </a:prstGeom>
            <a:noFill/>
            <a:ln>
              <a:noFill/>
            </a:ln>
          </p:spPr>
          <p:txBody>
            <a:bodyPr wrap="none" lIns="0" tIns="0" rIns="0" bIns="0" anchor="t" anchorCtr="0">
              <a:noAutofit/>
            </a:bodyPr>
            <a:lstStyle/>
            <a:p>
              <a:pPr algn="l">
                <a:lnSpc>
                  <a:spcPts val="3240"/>
                </a:lnSpc>
              </a:pPr>
              <a:r>
                <a:rPr lang="en-US" sz="2700" dirty="0">
                  <a:solidFill>
                    <a:srgbClr val="243447"/>
                  </a:solidFill>
                  <a:latin typeface="Consolas"/>
                  <a:ea typeface="Consolas"/>
                  <a:cs typeface="Consolas"/>
                </a:rPr>
                <a:t>2</a:t>
              </a:r>
              <a:br/>
              <a:r>
                <a:rPr lang="en-US" sz="2700" dirty="0">
                  <a:solidFill>
                    <a:srgbClr val="243447"/>
                  </a:solidFill>
                  <a:latin typeface="Consolas"/>
                  <a:ea typeface="Consolas"/>
                  <a:cs typeface="Consolas"/>
                </a:rPr>
                <a:t>12</a:t>
              </a:r>
            </a:p>
          </p:txBody>
        </p:sp>
        <p:sp>
          <p:nvSpPr>
            <p:cNvPr id="11" name="TextBox 11"/>
            <p:cNvSpPr/>
            <p:nvPr/>
          </p:nvSpPr>
          <p:spPr>
            <a:xfrm>
              <a:off x="828294" y="5380672"/>
              <a:ext cx="226428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两个数字，共7列。</a:t>
              </a:r>
            </a:p>
          </p:txBody>
        </p:sp>
      </p:grpSp>
      <p:grpSp>
        <p:nvGrpSpPr>
          <p:cNvPr id="15" name="Group 15"/>
          <p:cNvGrpSpPr/>
          <p:nvPr/>
        </p:nvGrpSpPr>
        <p:grpSpPr>
          <a:xfrm>
            <a:off x="7038594" y="3723322"/>
            <a:ext cx="1069848" cy="1930337"/>
            <a:chOff x="7038594" y="3723322"/>
            <a:chExt cx="1069848" cy="1930337"/>
          </a:xfrm>
        </p:grpSpPr>
        <p:sp>
          <p:nvSpPr>
            <p:cNvPr id="13" name="TextBox 13"/>
            <p:cNvSpPr/>
            <p:nvPr/>
          </p:nvSpPr>
          <p:spPr>
            <a:xfrm>
              <a:off x="7038594" y="372332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对应输出</a:t>
              </a:r>
            </a:p>
          </p:txBody>
        </p:sp>
        <p:sp>
          <p:nvSpPr>
            <p:cNvPr id="14" name="TextBox 14"/>
            <p:cNvSpPr/>
            <p:nvPr/>
          </p:nvSpPr>
          <p:spPr>
            <a:xfrm>
              <a:off x="7039356" y="4120515"/>
              <a:ext cx="988493" cy="1533144"/>
            </a:xfrm>
            <a:prstGeom prst="rect">
              <a:avLst/>
            </a:prstGeom>
            <a:noFill/>
            <a:ln>
              <a:noFill/>
            </a:ln>
          </p:spPr>
          <p:txBody>
            <a:bodyPr wrap="none" lIns="0" tIns="0" rIns="0" bIns="0" anchor="t" anchorCtr="0">
              <a:noAutofit/>
            </a:bodyPr>
            <a:lstStyle/>
            <a:p>
              <a:pPr algn="l">
                <a:lnSpc>
                  <a:spcPts val="2160"/>
                </a:lnSpc>
              </a:pPr>
              <a:r>
                <a:rPr lang="en-US" sz="1800" dirty="0">
                  <a:solidFill>
                    <a:srgbClr val="243447"/>
                  </a:solidFill>
                  <a:latin typeface="Consolas"/>
                  <a:ea typeface="Consolas"/>
                  <a:cs typeface="Consolas"/>
                </a:rPr>
                <a:t>..X.XXX</a:t>
              </a:r>
              <a:br/>
              <a:r>
                <a:rPr lang="en-US" sz="1800" dirty="0">
                  <a:solidFill>
                    <a:srgbClr val="243447"/>
                  </a:solidFill>
                  <a:latin typeface="Consolas"/>
                  <a:ea typeface="Consolas"/>
                  <a:cs typeface="Consolas"/>
                </a:rPr>
                <a:t>..X...X</a:t>
              </a:r>
              <a:br/>
              <a:r>
                <a:rPr lang="en-US" sz="1800" dirty="0">
                  <a:solidFill>
                    <a:srgbClr val="243447"/>
                  </a:solidFill>
                  <a:latin typeface="Consolas"/>
                  <a:ea typeface="Consolas"/>
                  <a:cs typeface="Consolas"/>
                </a:rPr>
                <a:t>..X.XXX</a:t>
              </a:r>
              <a:br/>
              <a:r>
                <a:rPr lang="en-US" sz="1800" dirty="0">
                  <a:solidFill>
                    <a:srgbClr val="243447"/>
                  </a:solidFill>
                  <a:latin typeface="Consolas"/>
                  <a:ea typeface="Consolas"/>
                  <a:cs typeface="Consolas"/>
                </a:rPr>
                <a:t>..X.X..</a:t>
              </a:r>
              <a:br/>
              <a:r>
                <a:rPr lang="en-US" sz="1800" dirty="0">
                  <a:solidFill>
                    <a:srgbClr val="243447"/>
                  </a:solidFill>
                  <a:latin typeface="Consolas"/>
                  <a:ea typeface="Consolas"/>
                  <a:cs typeface="Consolas"/>
                </a:rPr>
                <a:t>..X.XXX</a:t>
              </a:r>
            </a:p>
          </p:txBody>
        </p:sp>
      </p:grpSp>
      <p:grpSp>
        <p:nvGrpSpPr>
          <p:cNvPr id="17" name="Group 17"/>
          <p:cNvGrpSpPr/>
          <p:nvPr/>
        </p:nvGrpSpPr>
        <p:grpSpPr>
          <a:xfrm>
            <a:off x="829056" y="5958840"/>
            <a:ext cx="9525000" cy="352044"/>
            <a:chOff x="829056" y="5958840"/>
            <a:chExt cx="9525000" cy="352044"/>
          </a:xfrm>
        </p:grpSpPr>
        <p:sp>
          <p:nvSpPr>
            <p:cNvPr id="16" name="TextBox 16"/>
            <p:cNvSpPr/>
            <p:nvPr/>
          </p:nvSpPr>
          <p:spPr>
            <a:xfrm>
              <a:off x="829056" y="5958840"/>
              <a:ext cx="9525000"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洛谷P5730。上页给出了完整字形，下面逐行解释这个样例。</a:t>
              </a:r>
            </a:p>
          </p:txBody>
        </p:sp>
      </p:grpSp>
      <p:sp>
        <p:nvSpPr>
          <p:cNvPr id="24" name="Line 2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5" name="Line 25"/>
          <p:cNvSpPr/>
          <p:nvPr/>
        </p:nvSpPr>
        <p:spPr>
          <a:xfrm>
            <a:off x="838200" y="336365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6" name="Line 26"/>
          <p:cNvSpPr/>
          <p:nvPr/>
        </p:nvSpPr>
        <p:spPr>
          <a:xfrm>
            <a:off x="838200" y="580358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4434535" cy="1062799"/>
            <a:chOff x="826008" y="814388"/>
            <a:chExt cx="4434535" cy="1062799"/>
          </a:xfrm>
        </p:grpSpPr>
        <p:sp>
          <p:nvSpPr>
            <p:cNvPr id="2" name="TextBox 2"/>
            <p:cNvSpPr txBox="1"/>
            <p:nvPr/>
          </p:nvSpPr>
          <p:spPr>
            <a:xfrm>
              <a:off x="1017270" y="814388"/>
              <a:ext cx="244602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显示屏：读懂输入</a:t>
              </a:r>
            </a:p>
          </p:txBody>
        </p:sp>
        <p:sp>
          <p:nvSpPr>
            <p:cNvPr id="3" name="TextBox 3"/>
            <p:cNvSpPr txBox="1"/>
            <p:nvPr/>
          </p:nvSpPr>
          <p:spPr>
            <a:xfrm>
              <a:off x="826008" y="1407795"/>
              <a:ext cx="4434535"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输入中的2和12，各代表什么？</a:t>
              </a:r>
            </a:p>
          </p:txBody>
        </p:sp>
      </p:grpSp>
      <p:grpSp>
        <p:nvGrpSpPr>
          <p:cNvPr id="6" name="Group 6"/>
          <p:cNvGrpSpPr/>
          <p:nvPr/>
        </p:nvGrpSpPr>
        <p:grpSpPr>
          <a:xfrm>
            <a:off x="990219" y="2056448"/>
            <a:ext cx="6905053" cy="752856"/>
            <a:chOff x="990219" y="2056448"/>
            <a:chExt cx="6905053" cy="752856"/>
          </a:xfrm>
        </p:grpSpPr>
        <p:sp>
          <p:nvSpPr>
            <p:cNvPr id="5" name="TextBox 5"/>
            <p:cNvSpPr/>
            <p:nvPr/>
          </p:nvSpPr>
          <p:spPr>
            <a:xfrm>
              <a:off x="990219" y="2056448"/>
              <a:ext cx="6905053"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仍看教学自拟输入：第1行是2，第2行是12。</a:t>
              </a:r>
              <a:br/>
              <a:r>
                <a:rPr lang="zh-CN" sz="1950" dirty="0">
                  <a:solidFill>
                    <a:srgbClr val="243447"/>
                  </a:solidFill>
                  <a:latin typeface="Consolas"/>
                  <a:ea typeface="Microsoft YaHei"/>
                  <a:cs typeface="Consolas"/>
                </a:rPr>
                <a:t>这是两行不同含义的数据，不能合在一起当成一个数来读。</a:t>
              </a:r>
            </a:p>
          </p:txBody>
        </p:sp>
      </p:grpSp>
      <p:grpSp>
        <p:nvGrpSpPr>
          <p:cNvPr id="34" name="Group 34"/>
          <p:cNvGrpSpPr/>
          <p:nvPr/>
        </p:nvGrpSpPr>
        <p:grpSpPr>
          <a:xfrm>
            <a:off x="1333500" y="3209925"/>
            <a:ext cx="9620250" cy="1857375"/>
            <a:chOff x="1333500" y="3209925"/>
            <a:chExt cx="9620250" cy="1857375"/>
          </a:xfrm>
        </p:grpSpPr>
        <p:grpSp>
          <p:nvGrpSpPr>
            <p:cNvPr id="9" name="Group 9"/>
            <p:cNvGrpSpPr/>
            <p:nvPr/>
          </p:nvGrpSpPr>
          <p:grpSpPr>
            <a:xfrm>
              <a:off x="1333500" y="3209925"/>
              <a:ext cx="1619250" cy="619125"/>
              <a:chOff x="1333500" y="3209925"/>
              <a:chExt cx="1619250" cy="619125"/>
            </a:xfrm>
          </p:grpSpPr>
          <p:sp>
            <p:nvSpPr>
              <p:cNvPr id="7" name="Rectangle 7"/>
              <p:cNvSpPr/>
              <p:nvPr/>
            </p:nvSpPr>
            <p:spPr>
              <a:xfrm>
                <a:off x="1333500" y="3209925"/>
                <a:ext cx="1619250" cy="619125"/>
              </a:xfrm>
              <a:prstGeom prst="rect">
                <a:avLst/>
              </a:prstGeom>
              <a:solidFill>
                <a:srgbClr val="244D87"/>
              </a:solidFill>
              <a:ln w="9525">
                <a:solidFill>
                  <a:srgbClr val="B8C8D9"/>
                </a:solidFill>
              </a:ln>
            </p:spPr>
          </p:sp>
          <p:sp>
            <p:nvSpPr>
              <p:cNvPr id="8" name="TextBox 8"/>
              <p:cNvSpPr/>
              <p:nvPr/>
            </p:nvSpPr>
            <p:spPr>
              <a:xfrm>
                <a:off x="1352550" y="3238500"/>
                <a:ext cx="1581150" cy="561975"/>
              </a:xfrm>
              <a:prstGeom prst="rect">
                <a:avLst/>
              </a:prstGeom>
              <a:noFill/>
              <a:ln>
                <a:noFill/>
              </a:ln>
            </p:spPr>
            <p:txBody>
              <a:bodyPr wrap="none" lIns="0" tIns="134874" rIns="0" bIns="0" anchor="t" anchorCtr="0">
                <a:noAutofit/>
              </a:bodyPr>
              <a:lstStyle/>
              <a:p>
                <a:pPr algn="ctr"/>
                <a:r>
                  <a:rPr lang="zh-CN" sz="1950" b="1" dirty="0">
                    <a:solidFill>
                      <a:srgbClr val="FFFFFF"/>
                    </a:solidFill>
                    <a:latin typeface="Consolas"/>
                    <a:ea typeface="Microsoft YaHei"/>
                    <a:cs typeface="Consolas"/>
                  </a:rPr>
                  <a:t>输入行</a:t>
                </a:r>
              </a:p>
            </p:txBody>
          </p:sp>
        </p:grpSp>
        <p:grpSp>
          <p:nvGrpSpPr>
            <p:cNvPr id="12" name="Group 12"/>
            <p:cNvGrpSpPr/>
            <p:nvPr/>
          </p:nvGrpSpPr>
          <p:grpSpPr>
            <a:xfrm>
              <a:off x="2952750" y="3209925"/>
              <a:ext cx="1619250" cy="619125"/>
              <a:chOff x="2952750" y="3209925"/>
              <a:chExt cx="1619250" cy="619125"/>
            </a:xfrm>
          </p:grpSpPr>
          <p:sp>
            <p:nvSpPr>
              <p:cNvPr id="10" name="Rectangle 10"/>
              <p:cNvSpPr/>
              <p:nvPr/>
            </p:nvSpPr>
            <p:spPr>
              <a:xfrm>
                <a:off x="2952750" y="3209925"/>
                <a:ext cx="1619250" cy="619125"/>
              </a:xfrm>
              <a:prstGeom prst="rect">
                <a:avLst/>
              </a:prstGeom>
              <a:solidFill>
                <a:srgbClr val="244D87"/>
              </a:solidFill>
              <a:ln w="9525">
                <a:solidFill>
                  <a:srgbClr val="B8C8D9"/>
                </a:solidFill>
              </a:ln>
            </p:spPr>
          </p:sp>
          <p:sp>
            <p:nvSpPr>
              <p:cNvPr id="11" name="TextBox 11"/>
              <p:cNvSpPr/>
              <p:nvPr/>
            </p:nvSpPr>
            <p:spPr>
              <a:xfrm>
                <a:off x="2971800" y="3238500"/>
                <a:ext cx="1581150" cy="561975"/>
              </a:xfrm>
              <a:prstGeom prst="rect">
                <a:avLst/>
              </a:prstGeom>
              <a:noFill/>
              <a:ln>
                <a:noFill/>
              </a:ln>
            </p:spPr>
            <p:txBody>
              <a:bodyPr wrap="none" lIns="0" tIns="134874" rIns="0" bIns="0" anchor="t" anchorCtr="0">
                <a:noAutofit/>
              </a:bodyPr>
              <a:lstStyle/>
              <a:p>
                <a:pPr algn="ctr"/>
                <a:r>
                  <a:rPr lang="zh-CN" sz="1950" b="1" dirty="0">
                    <a:solidFill>
                      <a:srgbClr val="FFFFFF"/>
                    </a:solidFill>
                    <a:latin typeface="Consolas"/>
                    <a:ea typeface="Microsoft YaHei"/>
                    <a:cs typeface="Consolas"/>
                  </a:rPr>
                  <a:t>内容</a:t>
                </a:r>
              </a:p>
            </p:txBody>
          </p:sp>
        </p:grpSp>
        <p:grpSp>
          <p:nvGrpSpPr>
            <p:cNvPr id="15" name="Group 15"/>
            <p:cNvGrpSpPr/>
            <p:nvPr/>
          </p:nvGrpSpPr>
          <p:grpSpPr>
            <a:xfrm>
              <a:off x="4572000" y="3209925"/>
              <a:ext cx="6381750" cy="619125"/>
              <a:chOff x="4572000" y="3209925"/>
              <a:chExt cx="6381750" cy="619125"/>
            </a:xfrm>
          </p:grpSpPr>
          <p:sp>
            <p:nvSpPr>
              <p:cNvPr id="13" name="Rectangle 13"/>
              <p:cNvSpPr/>
              <p:nvPr/>
            </p:nvSpPr>
            <p:spPr>
              <a:xfrm>
                <a:off x="4572000" y="3209925"/>
                <a:ext cx="6381750" cy="619125"/>
              </a:xfrm>
              <a:prstGeom prst="rect">
                <a:avLst/>
              </a:prstGeom>
              <a:solidFill>
                <a:srgbClr val="244D87"/>
              </a:solidFill>
              <a:ln w="9525">
                <a:solidFill>
                  <a:srgbClr val="B8C8D9"/>
                </a:solidFill>
              </a:ln>
            </p:spPr>
          </p:sp>
          <p:sp>
            <p:nvSpPr>
              <p:cNvPr id="14" name="TextBox 14"/>
              <p:cNvSpPr/>
              <p:nvPr/>
            </p:nvSpPr>
            <p:spPr>
              <a:xfrm>
                <a:off x="4591050" y="3238500"/>
                <a:ext cx="6343650" cy="561975"/>
              </a:xfrm>
              <a:prstGeom prst="rect">
                <a:avLst/>
              </a:prstGeom>
              <a:noFill/>
              <a:ln>
                <a:noFill/>
              </a:ln>
            </p:spPr>
            <p:txBody>
              <a:bodyPr wrap="none" lIns="0" tIns="134874" rIns="0" bIns="0" anchor="t" anchorCtr="0">
                <a:noAutofit/>
              </a:bodyPr>
              <a:lstStyle/>
              <a:p>
                <a:pPr algn="ctr"/>
                <a:r>
                  <a:rPr lang="zh-CN" sz="1950" b="1" dirty="0">
                    <a:solidFill>
                      <a:srgbClr val="FFFFFF"/>
                    </a:solidFill>
                    <a:latin typeface="Consolas"/>
                    <a:ea typeface="Microsoft YaHei"/>
                    <a:cs typeface="Consolas"/>
                  </a:rPr>
                  <a:t>这一行告诉程序什么</a:t>
                </a:r>
              </a:p>
            </p:txBody>
          </p:sp>
        </p:grpSp>
        <p:grpSp>
          <p:nvGrpSpPr>
            <p:cNvPr id="18" name="Group 18"/>
            <p:cNvGrpSpPr/>
            <p:nvPr/>
          </p:nvGrpSpPr>
          <p:grpSpPr>
            <a:xfrm>
              <a:off x="1333500" y="3829050"/>
              <a:ext cx="1619250" cy="619125"/>
              <a:chOff x="1333500" y="3829050"/>
              <a:chExt cx="1619250" cy="619125"/>
            </a:xfrm>
          </p:grpSpPr>
          <p:sp>
            <p:nvSpPr>
              <p:cNvPr id="16" name="Rectangle 16"/>
              <p:cNvSpPr/>
              <p:nvPr/>
            </p:nvSpPr>
            <p:spPr>
              <a:xfrm>
                <a:off x="1333500" y="3829050"/>
                <a:ext cx="1619250" cy="619125"/>
              </a:xfrm>
              <a:prstGeom prst="rect">
                <a:avLst/>
              </a:prstGeom>
              <a:solidFill>
                <a:srgbClr val="F4F7FB"/>
              </a:solidFill>
              <a:ln w="9525">
                <a:solidFill>
                  <a:srgbClr val="B8C8D9"/>
                </a:solidFill>
              </a:ln>
            </p:spPr>
          </p:sp>
          <p:sp>
            <p:nvSpPr>
              <p:cNvPr id="17" name="TextBox 17"/>
              <p:cNvSpPr/>
              <p:nvPr/>
            </p:nvSpPr>
            <p:spPr>
              <a:xfrm>
                <a:off x="1352550" y="3857625"/>
                <a:ext cx="1581150" cy="561975"/>
              </a:xfrm>
              <a:prstGeom prst="rect">
                <a:avLst/>
              </a:prstGeom>
              <a:noFill/>
              <a:ln>
                <a:noFill/>
              </a:ln>
            </p:spPr>
            <p:txBody>
              <a:bodyPr wrap="none" lIns="0" tIns="134874" rIns="0" bIns="0" anchor="t" anchorCtr="0">
                <a:noAutofit/>
              </a:bodyPr>
              <a:lstStyle/>
              <a:p>
                <a:pPr algn="ctr"/>
                <a:r>
                  <a:rPr lang="zh-CN" sz="1950" dirty="0">
                    <a:solidFill>
                      <a:srgbClr val="243447"/>
                    </a:solidFill>
                    <a:latin typeface="Consolas"/>
                    <a:ea typeface="Microsoft YaHei"/>
                    <a:cs typeface="Consolas"/>
                  </a:rPr>
                  <a:t>第1行</a:t>
                </a:r>
              </a:p>
            </p:txBody>
          </p:sp>
        </p:grpSp>
        <p:grpSp>
          <p:nvGrpSpPr>
            <p:cNvPr id="21" name="Group 21"/>
            <p:cNvGrpSpPr/>
            <p:nvPr/>
          </p:nvGrpSpPr>
          <p:grpSpPr>
            <a:xfrm>
              <a:off x="2952750" y="3829050"/>
              <a:ext cx="1619250" cy="619125"/>
              <a:chOff x="2952750" y="3829050"/>
              <a:chExt cx="1619250" cy="619125"/>
            </a:xfrm>
          </p:grpSpPr>
          <p:sp>
            <p:nvSpPr>
              <p:cNvPr id="19" name="Rectangle 19"/>
              <p:cNvSpPr/>
              <p:nvPr/>
            </p:nvSpPr>
            <p:spPr>
              <a:xfrm>
                <a:off x="2952750" y="3829050"/>
                <a:ext cx="1619250" cy="619125"/>
              </a:xfrm>
              <a:prstGeom prst="rect">
                <a:avLst/>
              </a:prstGeom>
              <a:solidFill>
                <a:srgbClr val="F4F7FB"/>
              </a:solidFill>
              <a:ln w="9525">
                <a:solidFill>
                  <a:srgbClr val="B8C8D9"/>
                </a:solidFill>
              </a:ln>
            </p:spPr>
          </p:sp>
          <p:sp>
            <p:nvSpPr>
              <p:cNvPr id="20" name="TextBox 20"/>
              <p:cNvSpPr/>
              <p:nvPr/>
            </p:nvSpPr>
            <p:spPr>
              <a:xfrm>
                <a:off x="2971800" y="3857625"/>
                <a:ext cx="1581150" cy="561975"/>
              </a:xfrm>
              <a:prstGeom prst="rect">
                <a:avLst/>
              </a:prstGeom>
              <a:noFill/>
              <a:ln>
                <a:noFill/>
              </a:ln>
            </p:spPr>
            <p:txBody>
              <a:bodyPr wrap="none" lIns="0" tIns="134874" rIns="0" bIns="0" anchor="t" anchorCtr="0">
                <a:noAutofit/>
              </a:bodyPr>
              <a:lstStyle/>
              <a:p>
                <a:pPr algn="ctr"/>
                <a:r>
                  <a:rPr lang="en-US" sz="1950" dirty="0">
                    <a:solidFill>
                      <a:srgbClr val="243447"/>
                    </a:solidFill>
                    <a:latin typeface="Consolas"/>
                    <a:ea typeface="Consolas"/>
                    <a:cs typeface="Consolas"/>
                  </a:rPr>
                  <a:t>2</a:t>
                </a:r>
              </a:p>
            </p:txBody>
          </p:sp>
        </p:grpSp>
        <p:grpSp>
          <p:nvGrpSpPr>
            <p:cNvPr id="24" name="Group 24"/>
            <p:cNvGrpSpPr/>
            <p:nvPr/>
          </p:nvGrpSpPr>
          <p:grpSpPr>
            <a:xfrm>
              <a:off x="4572000" y="3829050"/>
              <a:ext cx="6381750" cy="619125"/>
              <a:chOff x="4572000" y="3829050"/>
              <a:chExt cx="6381750" cy="619125"/>
            </a:xfrm>
          </p:grpSpPr>
          <p:sp>
            <p:nvSpPr>
              <p:cNvPr id="22" name="Rectangle 22"/>
              <p:cNvSpPr/>
              <p:nvPr/>
            </p:nvSpPr>
            <p:spPr>
              <a:xfrm>
                <a:off x="4572000" y="3829050"/>
                <a:ext cx="6381750" cy="619125"/>
              </a:xfrm>
              <a:prstGeom prst="rect">
                <a:avLst/>
              </a:prstGeom>
              <a:solidFill>
                <a:srgbClr val="F4F7FB"/>
              </a:solidFill>
              <a:ln w="9525">
                <a:solidFill>
                  <a:srgbClr val="B8C8D9"/>
                </a:solidFill>
              </a:ln>
            </p:spPr>
          </p:sp>
          <p:sp>
            <p:nvSpPr>
              <p:cNvPr id="23" name="TextBox 23"/>
              <p:cNvSpPr/>
              <p:nvPr/>
            </p:nvSpPr>
            <p:spPr>
              <a:xfrm>
                <a:off x="4591050" y="3857625"/>
                <a:ext cx="6343650" cy="561975"/>
              </a:xfrm>
              <a:prstGeom prst="rect">
                <a:avLst/>
              </a:prstGeom>
              <a:noFill/>
              <a:ln>
                <a:noFill/>
              </a:ln>
            </p:spPr>
            <p:txBody>
              <a:bodyPr wrap="none" lIns="0" tIns="134874" rIns="0" bIns="0" anchor="t" anchorCtr="0">
                <a:noAutofit/>
              </a:bodyPr>
              <a:lstStyle/>
              <a:p>
                <a:pPr algn="ctr"/>
                <a:r>
                  <a:rPr lang="zh-CN" sz="1950" dirty="0">
                    <a:solidFill>
                      <a:srgbClr val="243447"/>
                    </a:solidFill>
                    <a:latin typeface="Consolas"/>
                    <a:ea typeface="Microsoft YaHei"/>
                    <a:cs typeface="Consolas"/>
                  </a:rPr>
                  <a:t>要显示2位数字，所以n=2</a:t>
                </a:r>
              </a:p>
            </p:txBody>
          </p:sp>
        </p:grpSp>
        <p:grpSp>
          <p:nvGrpSpPr>
            <p:cNvPr id="27" name="Group 27"/>
            <p:cNvGrpSpPr/>
            <p:nvPr/>
          </p:nvGrpSpPr>
          <p:grpSpPr>
            <a:xfrm>
              <a:off x="1333500" y="4448175"/>
              <a:ext cx="1619250" cy="619125"/>
              <a:chOff x="1333500" y="4448175"/>
              <a:chExt cx="1619250" cy="619125"/>
            </a:xfrm>
          </p:grpSpPr>
          <p:sp>
            <p:nvSpPr>
              <p:cNvPr id="25" name="Rectangle 25"/>
              <p:cNvSpPr/>
              <p:nvPr/>
            </p:nvSpPr>
            <p:spPr>
              <a:xfrm>
                <a:off x="1333500" y="4448175"/>
                <a:ext cx="1619250" cy="619125"/>
              </a:xfrm>
              <a:prstGeom prst="rect">
                <a:avLst/>
              </a:prstGeom>
              <a:solidFill>
                <a:srgbClr val="FFFFFF"/>
              </a:solidFill>
              <a:ln w="9525">
                <a:solidFill>
                  <a:srgbClr val="B8C8D9"/>
                </a:solidFill>
              </a:ln>
            </p:spPr>
          </p:sp>
          <p:sp>
            <p:nvSpPr>
              <p:cNvPr id="26" name="TextBox 26"/>
              <p:cNvSpPr/>
              <p:nvPr/>
            </p:nvSpPr>
            <p:spPr>
              <a:xfrm>
                <a:off x="1352550" y="4476750"/>
                <a:ext cx="1581150" cy="561975"/>
              </a:xfrm>
              <a:prstGeom prst="rect">
                <a:avLst/>
              </a:prstGeom>
              <a:noFill/>
              <a:ln>
                <a:noFill/>
              </a:ln>
            </p:spPr>
            <p:txBody>
              <a:bodyPr wrap="none" lIns="0" tIns="134874" rIns="0" bIns="0" anchor="t" anchorCtr="0">
                <a:noAutofit/>
              </a:bodyPr>
              <a:lstStyle/>
              <a:p>
                <a:pPr algn="ctr"/>
                <a:r>
                  <a:rPr lang="zh-CN" sz="1950" dirty="0">
                    <a:solidFill>
                      <a:srgbClr val="243447"/>
                    </a:solidFill>
                    <a:latin typeface="Consolas"/>
                    <a:ea typeface="Microsoft YaHei"/>
                    <a:cs typeface="Consolas"/>
                  </a:rPr>
                  <a:t>第2行</a:t>
                </a:r>
              </a:p>
            </p:txBody>
          </p:sp>
        </p:grpSp>
        <p:grpSp>
          <p:nvGrpSpPr>
            <p:cNvPr id="30" name="Group 30"/>
            <p:cNvGrpSpPr/>
            <p:nvPr/>
          </p:nvGrpSpPr>
          <p:grpSpPr>
            <a:xfrm>
              <a:off x="2952750" y="4448175"/>
              <a:ext cx="1619250" cy="619125"/>
              <a:chOff x="2952750" y="4448175"/>
              <a:chExt cx="1619250" cy="619125"/>
            </a:xfrm>
          </p:grpSpPr>
          <p:sp>
            <p:nvSpPr>
              <p:cNvPr id="28" name="Rectangle 28"/>
              <p:cNvSpPr/>
              <p:nvPr/>
            </p:nvSpPr>
            <p:spPr>
              <a:xfrm>
                <a:off x="2952750" y="4448175"/>
                <a:ext cx="1619250" cy="619125"/>
              </a:xfrm>
              <a:prstGeom prst="rect">
                <a:avLst/>
              </a:prstGeom>
              <a:solidFill>
                <a:srgbClr val="FFFFFF"/>
              </a:solidFill>
              <a:ln w="9525">
                <a:solidFill>
                  <a:srgbClr val="B8C8D9"/>
                </a:solidFill>
              </a:ln>
            </p:spPr>
          </p:sp>
          <p:sp>
            <p:nvSpPr>
              <p:cNvPr id="29" name="TextBox 29"/>
              <p:cNvSpPr/>
              <p:nvPr/>
            </p:nvSpPr>
            <p:spPr>
              <a:xfrm>
                <a:off x="2971800" y="4476750"/>
                <a:ext cx="1581150" cy="561975"/>
              </a:xfrm>
              <a:prstGeom prst="rect">
                <a:avLst/>
              </a:prstGeom>
              <a:noFill/>
              <a:ln>
                <a:noFill/>
              </a:ln>
            </p:spPr>
            <p:txBody>
              <a:bodyPr wrap="none" lIns="0" tIns="134874" rIns="0" bIns="0" anchor="t" anchorCtr="0">
                <a:noAutofit/>
              </a:bodyPr>
              <a:lstStyle/>
              <a:p>
                <a:pPr algn="ctr"/>
                <a:r>
                  <a:rPr lang="en-US" sz="1950" dirty="0">
                    <a:solidFill>
                      <a:srgbClr val="243447"/>
                    </a:solidFill>
                    <a:latin typeface="Consolas"/>
                    <a:ea typeface="Consolas"/>
                    <a:cs typeface="Consolas"/>
                  </a:rPr>
                  <a:t>12</a:t>
                </a:r>
              </a:p>
            </p:txBody>
          </p:sp>
        </p:grpSp>
        <p:grpSp>
          <p:nvGrpSpPr>
            <p:cNvPr id="33" name="Group 33"/>
            <p:cNvGrpSpPr/>
            <p:nvPr/>
          </p:nvGrpSpPr>
          <p:grpSpPr>
            <a:xfrm>
              <a:off x="4572000" y="4448175"/>
              <a:ext cx="6381750" cy="619125"/>
              <a:chOff x="4572000" y="4448175"/>
              <a:chExt cx="6381750" cy="619125"/>
            </a:xfrm>
          </p:grpSpPr>
          <p:sp>
            <p:nvSpPr>
              <p:cNvPr id="31" name="Rectangle 31"/>
              <p:cNvSpPr/>
              <p:nvPr/>
            </p:nvSpPr>
            <p:spPr>
              <a:xfrm>
                <a:off x="4572000" y="4448175"/>
                <a:ext cx="6381750" cy="619125"/>
              </a:xfrm>
              <a:prstGeom prst="rect">
                <a:avLst/>
              </a:prstGeom>
              <a:solidFill>
                <a:srgbClr val="FFFFFF"/>
              </a:solidFill>
              <a:ln w="9525">
                <a:solidFill>
                  <a:srgbClr val="B8C8D9"/>
                </a:solidFill>
              </a:ln>
            </p:spPr>
          </p:sp>
          <p:sp>
            <p:nvSpPr>
              <p:cNvPr id="32" name="TextBox 32"/>
              <p:cNvSpPr/>
              <p:nvPr/>
            </p:nvSpPr>
            <p:spPr>
              <a:xfrm>
                <a:off x="4591050" y="4476750"/>
                <a:ext cx="6343650" cy="561975"/>
              </a:xfrm>
              <a:prstGeom prst="rect">
                <a:avLst/>
              </a:prstGeom>
              <a:noFill/>
              <a:ln>
                <a:noFill/>
              </a:ln>
            </p:spPr>
            <p:txBody>
              <a:bodyPr wrap="none" lIns="0" tIns="134874" rIns="0" bIns="0" anchor="t" anchorCtr="0">
                <a:noAutofit/>
              </a:bodyPr>
              <a:lstStyle/>
              <a:p>
                <a:pPr algn="ctr"/>
                <a:r>
                  <a:rPr lang="zh-CN" sz="1950" dirty="0">
                    <a:solidFill>
                      <a:srgbClr val="243447"/>
                    </a:solidFill>
                    <a:latin typeface="Consolas"/>
                    <a:ea typeface="Microsoft YaHei"/>
                    <a:cs typeface="Consolas"/>
                  </a:rPr>
                  <a:t>第1位是1，第2位是2，按这个顺序显示</a:t>
                </a:r>
              </a:p>
            </p:txBody>
          </p:sp>
        </p:grpSp>
      </p:grpSp>
      <p:grpSp>
        <p:nvGrpSpPr>
          <p:cNvPr id="36" name="Group 36"/>
          <p:cNvGrpSpPr/>
          <p:nvPr/>
        </p:nvGrpSpPr>
        <p:grpSpPr>
          <a:xfrm>
            <a:off x="990219" y="5409248"/>
            <a:ext cx="7985403" cy="752856"/>
            <a:chOff x="990219" y="5409248"/>
            <a:chExt cx="7985403" cy="752856"/>
          </a:xfrm>
        </p:grpSpPr>
        <p:sp>
          <p:nvSpPr>
            <p:cNvPr id="35" name="TextBox 35"/>
            <p:cNvSpPr/>
            <p:nvPr/>
          </p:nvSpPr>
          <p:spPr>
            <a:xfrm>
              <a:off x="990219" y="5409248"/>
              <a:ext cx="7985403"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要画的是两个数字的小图，中间留一列点；整幅画面共有5行、7列。</a:t>
              </a:r>
              <a:br/>
              <a:r>
                <a:rPr lang="zh-CN" sz="1950" dirty="0">
                  <a:solidFill>
                    <a:srgbClr val="243447"/>
                  </a:solidFill>
                  <a:latin typeface="Consolas"/>
                  <a:ea typeface="Microsoft YaHei"/>
                  <a:cs typeface="Consolas"/>
                </a:rPr>
                <a:t>如果第1行改成3、第2行是007，就要依次画出0、0、7这三位。</a:t>
              </a:r>
            </a:p>
          </p:txBody>
        </p:sp>
      </p:grpSp>
      <p:sp>
        <p:nvSpPr>
          <p:cNvPr id="47" name="Line 4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8" name="Line 48"/>
          <p:cNvSpPr/>
          <p:nvPr/>
        </p:nvSpPr>
        <p:spPr>
          <a:xfrm>
            <a:off x="838200" y="291674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9" name="Line 49"/>
          <p:cNvSpPr/>
          <p:nvPr/>
        </p:nvSpPr>
        <p:spPr>
          <a:xfrm>
            <a:off x="838200" y="523703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3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6195365" cy="1062799"/>
            <a:chOff x="826008" y="814388"/>
            <a:chExt cx="6195365" cy="1062799"/>
          </a:xfrm>
        </p:grpSpPr>
        <p:sp>
          <p:nvSpPr>
            <p:cNvPr id="2" name="TextBox 2"/>
            <p:cNvSpPr txBox="1"/>
            <p:nvPr/>
          </p:nvSpPr>
          <p:spPr>
            <a:xfrm>
              <a:off x="1017270" y="814388"/>
              <a:ext cx="244602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显示屏：解释样例</a:t>
              </a:r>
            </a:p>
          </p:txBody>
        </p:sp>
        <p:sp>
          <p:nvSpPr>
            <p:cNvPr id="3" name="TextBox 3"/>
            <p:cNvSpPr txBox="1"/>
            <p:nvPr/>
          </p:nvSpPr>
          <p:spPr>
            <a:xfrm>
              <a:off x="826008" y="1407795"/>
              <a:ext cx="6195365"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数字1和数字2，怎样拼成样例的五行输出？</a:t>
              </a:r>
            </a:p>
          </p:txBody>
        </p:sp>
      </p:grpSp>
      <p:grpSp>
        <p:nvGrpSpPr>
          <p:cNvPr id="6" name="Group 6"/>
          <p:cNvGrpSpPr/>
          <p:nvPr/>
        </p:nvGrpSpPr>
        <p:grpSpPr>
          <a:xfrm>
            <a:off x="990219" y="2056448"/>
            <a:ext cx="6522113" cy="752856"/>
            <a:chOff x="990219" y="2056448"/>
            <a:chExt cx="6522113" cy="752856"/>
          </a:xfrm>
        </p:grpSpPr>
        <p:sp>
          <p:nvSpPr>
            <p:cNvPr id="5" name="TextBox 5"/>
            <p:cNvSpPr/>
            <p:nvPr/>
          </p:nvSpPr>
          <p:spPr>
            <a:xfrm>
              <a:off x="990219" y="2056448"/>
              <a:ext cx="6522113"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把数字1和数字2的小图并排放好，中间加一列点。</a:t>
              </a:r>
              <a:br/>
              <a:r>
                <a:rPr lang="zh-CN" sz="1950" dirty="0">
                  <a:solidFill>
                    <a:srgbClr val="243447"/>
                  </a:solidFill>
                  <a:latin typeface="Consolas"/>
                  <a:ea typeface="Microsoft YaHei"/>
                  <a:cs typeface="Consolas"/>
                </a:rPr>
                <a:t>输出时沿着每一行从左向右读；下面把5行全部拆开看。</a:t>
              </a:r>
            </a:p>
          </p:txBody>
        </p:sp>
      </p:grpSp>
      <p:grpSp>
        <p:nvGrpSpPr>
          <p:cNvPr id="97" name="Group 97"/>
          <p:cNvGrpSpPr/>
          <p:nvPr/>
        </p:nvGrpSpPr>
        <p:grpSpPr>
          <a:xfrm>
            <a:off x="1000125" y="3076575"/>
            <a:ext cx="10048875" cy="2628900"/>
            <a:chOff x="1000125" y="3076575"/>
            <a:chExt cx="10048875" cy="2628900"/>
          </a:xfrm>
        </p:grpSpPr>
        <p:grpSp>
          <p:nvGrpSpPr>
            <p:cNvPr id="9" name="Group 9"/>
            <p:cNvGrpSpPr/>
            <p:nvPr/>
          </p:nvGrpSpPr>
          <p:grpSpPr>
            <a:xfrm>
              <a:off x="1000125" y="3076575"/>
              <a:ext cx="1190625" cy="438150"/>
              <a:chOff x="1000125" y="3076575"/>
              <a:chExt cx="1190625" cy="438150"/>
            </a:xfrm>
          </p:grpSpPr>
          <p:sp>
            <p:nvSpPr>
              <p:cNvPr id="7" name="Rectangle 7"/>
              <p:cNvSpPr/>
              <p:nvPr/>
            </p:nvSpPr>
            <p:spPr>
              <a:xfrm>
                <a:off x="1000125" y="3076575"/>
                <a:ext cx="1190625" cy="438150"/>
              </a:xfrm>
              <a:prstGeom prst="rect">
                <a:avLst/>
              </a:prstGeom>
              <a:solidFill>
                <a:srgbClr val="244D87"/>
              </a:solidFill>
              <a:ln w="9525">
                <a:solidFill>
                  <a:srgbClr val="B8C8D9"/>
                </a:solidFill>
              </a:ln>
            </p:spPr>
          </p:sp>
          <p:sp>
            <p:nvSpPr>
              <p:cNvPr id="8" name="TextBox 8"/>
              <p:cNvSpPr/>
              <p:nvPr/>
            </p:nvSpPr>
            <p:spPr>
              <a:xfrm>
                <a:off x="1019175" y="3105150"/>
                <a:ext cx="1152525" cy="381000"/>
              </a:xfrm>
              <a:prstGeom prst="rect">
                <a:avLst/>
              </a:prstGeom>
              <a:noFill/>
              <a:ln>
                <a:noFill/>
              </a:ln>
            </p:spPr>
            <p:txBody>
              <a:bodyPr wrap="none" lIns="0" tIns="49613" rIns="0" bIns="0" anchor="t" anchorCtr="0">
                <a:noAutofit/>
              </a:bodyPr>
              <a:lstStyle/>
              <a:p>
                <a:pPr algn="ctr"/>
                <a:r>
                  <a:rPr lang="zh-CN" sz="1880" b="1" dirty="0">
                    <a:solidFill>
                      <a:srgbClr val="FFFFFF"/>
                    </a:solidFill>
                    <a:latin typeface="Consolas"/>
                    <a:ea typeface="Microsoft YaHei"/>
                    <a:cs typeface="Consolas"/>
                  </a:rPr>
                  <a:t>所在行</a:t>
                </a:r>
              </a:p>
            </p:txBody>
          </p:sp>
        </p:grpSp>
        <p:grpSp>
          <p:nvGrpSpPr>
            <p:cNvPr id="12" name="Group 12"/>
            <p:cNvGrpSpPr/>
            <p:nvPr/>
          </p:nvGrpSpPr>
          <p:grpSpPr>
            <a:xfrm>
              <a:off x="2190750" y="3076575"/>
              <a:ext cx="2333625" cy="438150"/>
              <a:chOff x="2190750" y="3076575"/>
              <a:chExt cx="2333625" cy="438150"/>
            </a:xfrm>
          </p:grpSpPr>
          <p:sp>
            <p:nvSpPr>
              <p:cNvPr id="10" name="Rectangle 10"/>
              <p:cNvSpPr/>
              <p:nvPr/>
            </p:nvSpPr>
            <p:spPr>
              <a:xfrm>
                <a:off x="2190750" y="3076575"/>
                <a:ext cx="2333625" cy="438150"/>
              </a:xfrm>
              <a:prstGeom prst="rect">
                <a:avLst/>
              </a:prstGeom>
              <a:solidFill>
                <a:srgbClr val="244D87"/>
              </a:solidFill>
              <a:ln w="9525">
                <a:solidFill>
                  <a:srgbClr val="B8C8D9"/>
                </a:solidFill>
              </a:ln>
            </p:spPr>
          </p:sp>
          <p:sp>
            <p:nvSpPr>
              <p:cNvPr id="11" name="TextBox 11"/>
              <p:cNvSpPr/>
              <p:nvPr/>
            </p:nvSpPr>
            <p:spPr>
              <a:xfrm>
                <a:off x="2209800" y="3105150"/>
                <a:ext cx="2295525" cy="381000"/>
              </a:xfrm>
              <a:prstGeom prst="rect">
                <a:avLst/>
              </a:prstGeom>
              <a:noFill/>
              <a:ln>
                <a:noFill/>
              </a:ln>
            </p:spPr>
            <p:txBody>
              <a:bodyPr wrap="none" lIns="0" tIns="49613" rIns="0" bIns="0" anchor="t" anchorCtr="0">
                <a:noAutofit/>
              </a:bodyPr>
              <a:lstStyle/>
              <a:p>
                <a:pPr algn="ctr"/>
                <a:r>
                  <a:rPr lang="zh-CN" sz="1880" b="1" dirty="0">
                    <a:solidFill>
                      <a:srgbClr val="FFFFFF"/>
                    </a:solidFill>
                    <a:latin typeface="Consolas"/>
                    <a:ea typeface="Microsoft YaHei"/>
                    <a:cs typeface="Consolas"/>
                  </a:rPr>
                  <a:t>数字1的3个字符</a:t>
                </a:r>
              </a:p>
            </p:txBody>
          </p:sp>
        </p:grpSp>
        <p:grpSp>
          <p:nvGrpSpPr>
            <p:cNvPr id="15" name="Group 15"/>
            <p:cNvGrpSpPr/>
            <p:nvPr/>
          </p:nvGrpSpPr>
          <p:grpSpPr>
            <a:xfrm>
              <a:off x="4524375" y="3076575"/>
              <a:ext cx="904875" cy="438150"/>
              <a:chOff x="4524375" y="3076575"/>
              <a:chExt cx="904875" cy="438150"/>
            </a:xfrm>
          </p:grpSpPr>
          <p:sp>
            <p:nvSpPr>
              <p:cNvPr id="13" name="Rectangle 13"/>
              <p:cNvSpPr/>
              <p:nvPr/>
            </p:nvSpPr>
            <p:spPr>
              <a:xfrm>
                <a:off x="4524375" y="3076575"/>
                <a:ext cx="904875" cy="438150"/>
              </a:xfrm>
              <a:prstGeom prst="rect">
                <a:avLst/>
              </a:prstGeom>
              <a:solidFill>
                <a:srgbClr val="244D87"/>
              </a:solidFill>
              <a:ln w="9525">
                <a:solidFill>
                  <a:srgbClr val="B8C8D9"/>
                </a:solidFill>
              </a:ln>
            </p:spPr>
          </p:sp>
          <p:sp>
            <p:nvSpPr>
              <p:cNvPr id="14" name="TextBox 14"/>
              <p:cNvSpPr/>
              <p:nvPr/>
            </p:nvSpPr>
            <p:spPr>
              <a:xfrm>
                <a:off x="4543425" y="3105150"/>
                <a:ext cx="866775" cy="381000"/>
              </a:xfrm>
              <a:prstGeom prst="rect">
                <a:avLst/>
              </a:prstGeom>
              <a:noFill/>
              <a:ln>
                <a:noFill/>
              </a:ln>
            </p:spPr>
            <p:txBody>
              <a:bodyPr wrap="none" lIns="0" tIns="49613" rIns="0" bIns="0" anchor="t" anchorCtr="0">
                <a:noAutofit/>
              </a:bodyPr>
              <a:lstStyle/>
              <a:p>
                <a:pPr algn="ctr"/>
                <a:r>
                  <a:rPr lang="zh-CN" sz="1880" b="1" dirty="0">
                    <a:solidFill>
                      <a:srgbClr val="FFFFFF"/>
                    </a:solidFill>
                    <a:latin typeface="Consolas"/>
                    <a:ea typeface="Microsoft YaHei"/>
                    <a:cs typeface="Consolas"/>
                  </a:rPr>
                  <a:t>间隔</a:t>
                </a:r>
              </a:p>
            </p:txBody>
          </p:sp>
        </p:grpSp>
        <p:grpSp>
          <p:nvGrpSpPr>
            <p:cNvPr id="18" name="Group 18"/>
            <p:cNvGrpSpPr/>
            <p:nvPr/>
          </p:nvGrpSpPr>
          <p:grpSpPr>
            <a:xfrm>
              <a:off x="5429250" y="3076575"/>
              <a:ext cx="2333625" cy="438150"/>
              <a:chOff x="5429250" y="3076575"/>
              <a:chExt cx="2333625" cy="438150"/>
            </a:xfrm>
          </p:grpSpPr>
          <p:sp>
            <p:nvSpPr>
              <p:cNvPr id="16" name="Rectangle 16"/>
              <p:cNvSpPr/>
              <p:nvPr/>
            </p:nvSpPr>
            <p:spPr>
              <a:xfrm>
                <a:off x="5429250" y="3076575"/>
                <a:ext cx="2333625" cy="438150"/>
              </a:xfrm>
              <a:prstGeom prst="rect">
                <a:avLst/>
              </a:prstGeom>
              <a:solidFill>
                <a:srgbClr val="244D87"/>
              </a:solidFill>
              <a:ln w="9525">
                <a:solidFill>
                  <a:srgbClr val="B8C8D9"/>
                </a:solidFill>
              </a:ln>
            </p:spPr>
          </p:sp>
          <p:sp>
            <p:nvSpPr>
              <p:cNvPr id="17" name="TextBox 17"/>
              <p:cNvSpPr/>
              <p:nvPr/>
            </p:nvSpPr>
            <p:spPr>
              <a:xfrm>
                <a:off x="5448300" y="3105150"/>
                <a:ext cx="2295525" cy="381000"/>
              </a:xfrm>
              <a:prstGeom prst="rect">
                <a:avLst/>
              </a:prstGeom>
              <a:noFill/>
              <a:ln>
                <a:noFill/>
              </a:ln>
            </p:spPr>
            <p:txBody>
              <a:bodyPr wrap="none" lIns="0" tIns="49613" rIns="0" bIns="0" anchor="t" anchorCtr="0">
                <a:noAutofit/>
              </a:bodyPr>
              <a:lstStyle/>
              <a:p>
                <a:pPr algn="ctr"/>
                <a:r>
                  <a:rPr lang="zh-CN" sz="1880" b="1" dirty="0">
                    <a:solidFill>
                      <a:srgbClr val="FFFFFF"/>
                    </a:solidFill>
                    <a:latin typeface="Consolas"/>
                    <a:ea typeface="Microsoft YaHei"/>
                    <a:cs typeface="Consolas"/>
                  </a:rPr>
                  <a:t>数字2的3个字符</a:t>
                </a:r>
              </a:p>
            </p:txBody>
          </p:sp>
        </p:grpSp>
        <p:grpSp>
          <p:nvGrpSpPr>
            <p:cNvPr id="21" name="Group 21"/>
            <p:cNvGrpSpPr/>
            <p:nvPr/>
          </p:nvGrpSpPr>
          <p:grpSpPr>
            <a:xfrm>
              <a:off x="7762875" y="3076575"/>
              <a:ext cx="3286125" cy="438150"/>
              <a:chOff x="7762875" y="3076575"/>
              <a:chExt cx="3286125" cy="438150"/>
            </a:xfrm>
          </p:grpSpPr>
          <p:sp>
            <p:nvSpPr>
              <p:cNvPr id="19" name="Rectangle 19"/>
              <p:cNvSpPr/>
              <p:nvPr/>
            </p:nvSpPr>
            <p:spPr>
              <a:xfrm>
                <a:off x="7762875" y="3076575"/>
                <a:ext cx="3286125" cy="438150"/>
              </a:xfrm>
              <a:prstGeom prst="rect">
                <a:avLst/>
              </a:prstGeom>
              <a:solidFill>
                <a:srgbClr val="244D87"/>
              </a:solidFill>
              <a:ln w="9525">
                <a:solidFill>
                  <a:srgbClr val="B8C8D9"/>
                </a:solidFill>
              </a:ln>
            </p:spPr>
          </p:sp>
          <p:sp>
            <p:nvSpPr>
              <p:cNvPr id="20" name="TextBox 20"/>
              <p:cNvSpPr/>
              <p:nvPr/>
            </p:nvSpPr>
            <p:spPr>
              <a:xfrm>
                <a:off x="7781925" y="3105150"/>
                <a:ext cx="3248025" cy="381000"/>
              </a:xfrm>
              <a:prstGeom prst="rect">
                <a:avLst/>
              </a:prstGeom>
              <a:noFill/>
              <a:ln>
                <a:noFill/>
              </a:ln>
            </p:spPr>
            <p:txBody>
              <a:bodyPr wrap="none" lIns="0" tIns="49613" rIns="0" bIns="0" anchor="t" anchorCtr="0">
                <a:noAutofit/>
              </a:bodyPr>
              <a:lstStyle/>
              <a:p>
                <a:pPr algn="ctr"/>
                <a:r>
                  <a:rPr lang="zh-CN" sz="1880" b="1" dirty="0">
                    <a:solidFill>
                      <a:srgbClr val="FFFFFF"/>
                    </a:solidFill>
                    <a:latin typeface="Consolas"/>
                    <a:ea typeface="Microsoft YaHei"/>
                    <a:cs typeface="Consolas"/>
                  </a:rPr>
                  <a:t>合成这一整行</a:t>
                </a:r>
              </a:p>
            </p:txBody>
          </p:sp>
        </p:grpSp>
        <p:grpSp>
          <p:nvGrpSpPr>
            <p:cNvPr id="24" name="Group 24"/>
            <p:cNvGrpSpPr/>
            <p:nvPr/>
          </p:nvGrpSpPr>
          <p:grpSpPr>
            <a:xfrm>
              <a:off x="1000125" y="3514725"/>
              <a:ext cx="1190625" cy="438150"/>
              <a:chOff x="1000125" y="3514725"/>
              <a:chExt cx="1190625" cy="438150"/>
            </a:xfrm>
          </p:grpSpPr>
          <p:sp>
            <p:nvSpPr>
              <p:cNvPr id="22" name="Rectangle 22"/>
              <p:cNvSpPr/>
              <p:nvPr/>
            </p:nvSpPr>
            <p:spPr>
              <a:xfrm>
                <a:off x="1000125" y="3514725"/>
                <a:ext cx="1190625" cy="438150"/>
              </a:xfrm>
              <a:prstGeom prst="rect">
                <a:avLst/>
              </a:prstGeom>
              <a:solidFill>
                <a:srgbClr val="F4F7FB"/>
              </a:solidFill>
              <a:ln w="9525">
                <a:solidFill>
                  <a:srgbClr val="B8C8D9"/>
                </a:solidFill>
              </a:ln>
            </p:spPr>
          </p:sp>
          <p:sp>
            <p:nvSpPr>
              <p:cNvPr id="23" name="TextBox 23"/>
              <p:cNvSpPr/>
              <p:nvPr/>
            </p:nvSpPr>
            <p:spPr>
              <a:xfrm>
                <a:off x="1019175" y="3543300"/>
                <a:ext cx="1152525" cy="381000"/>
              </a:xfrm>
              <a:prstGeom prst="rect">
                <a:avLst/>
              </a:prstGeom>
              <a:noFill/>
              <a:ln>
                <a:noFill/>
              </a:ln>
            </p:spPr>
            <p:txBody>
              <a:bodyPr wrap="none" lIns="0" tIns="49613" rIns="0" bIns="0" anchor="t" anchorCtr="0">
                <a:noAutofit/>
              </a:bodyPr>
              <a:lstStyle/>
              <a:p>
                <a:pPr algn="ctr"/>
                <a:r>
                  <a:rPr lang="zh-CN" sz="1880" dirty="0">
                    <a:solidFill>
                      <a:srgbClr val="243447"/>
                    </a:solidFill>
                    <a:latin typeface="Consolas"/>
                    <a:ea typeface="Microsoft YaHei"/>
                    <a:cs typeface="Consolas"/>
                  </a:rPr>
                  <a:t>第1行</a:t>
                </a:r>
              </a:p>
            </p:txBody>
          </p:sp>
        </p:grpSp>
        <p:grpSp>
          <p:nvGrpSpPr>
            <p:cNvPr id="27" name="Group 27"/>
            <p:cNvGrpSpPr/>
            <p:nvPr/>
          </p:nvGrpSpPr>
          <p:grpSpPr>
            <a:xfrm>
              <a:off x="2190750" y="3514725"/>
              <a:ext cx="2333625" cy="438150"/>
              <a:chOff x="2190750" y="3514725"/>
              <a:chExt cx="2333625" cy="438150"/>
            </a:xfrm>
          </p:grpSpPr>
          <p:sp>
            <p:nvSpPr>
              <p:cNvPr id="25" name="Rectangle 25"/>
              <p:cNvSpPr/>
              <p:nvPr/>
            </p:nvSpPr>
            <p:spPr>
              <a:xfrm>
                <a:off x="2190750" y="3514725"/>
                <a:ext cx="2333625" cy="438150"/>
              </a:xfrm>
              <a:prstGeom prst="rect">
                <a:avLst/>
              </a:prstGeom>
              <a:solidFill>
                <a:srgbClr val="F4F7FB"/>
              </a:solidFill>
              <a:ln w="9525">
                <a:solidFill>
                  <a:srgbClr val="B8C8D9"/>
                </a:solidFill>
              </a:ln>
            </p:spPr>
          </p:sp>
          <p:sp>
            <p:nvSpPr>
              <p:cNvPr id="26" name="TextBox 26"/>
              <p:cNvSpPr/>
              <p:nvPr/>
            </p:nvSpPr>
            <p:spPr>
              <a:xfrm>
                <a:off x="2209800" y="3543300"/>
                <a:ext cx="22955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a:t>
                </a:r>
              </a:p>
            </p:txBody>
          </p:sp>
        </p:grpSp>
        <p:grpSp>
          <p:nvGrpSpPr>
            <p:cNvPr id="30" name="Group 30"/>
            <p:cNvGrpSpPr/>
            <p:nvPr/>
          </p:nvGrpSpPr>
          <p:grpSpPr>
            <a:xfrm>
              <a:off x="4524375" y="3514725"/>
              <a:ext cx="904875" cy="438150"/>
              <a:chOff x="4524375" y="3514725"/>
              <a:chExt cx="904875" cy="438150"/>
            </a:xfrm>
          </p:grpSpPr>
          <p:sp>
            <p:nvSpPr>
              <p:cNvPr id="28" name="Rectangle 28"/>
              <p:cNvSpPr/>
              <p:nvPr/>
            </p:nvSpPr>
            <p:spPr>
              <a:xfrm>
                <a:off x="4524375" y="3514725"/>
                <a:ext cx="904875" cy="438150"/>
              </a:xfrm>
              <a:prstGeom prst="rect">
                <a:avLst/>
              </a:prstGeom>
              <a:solidFill>
                <a:srgbClr val="FFF2CC"/>
              </a:solidFill>
              <a:ln w="9525">
                <a:solidFill>
                  <a:srgbClr val="B8C8D9"/>
                </a:solidFill>
              </a:ln>
            </p:spPr>
          </p:sp>
          <p:sp>
            <p:nvSpPr>
              <p:cNvPr id="29" name="TextBox 29"/>
              <p:cNvSpPr/>
              <p:nvPr/>
            </p:nvSpPr>
            <p:spPr>
              <a:xfrm>
                <a:off x="4543425" y="3543300"/>
                <a:ext cx="86677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a:t>
                </a:r>
              </a:p>
            </p:txBody>
          </p:sp>
        </p:grpSp>
        <p:grpSp>
          <p:nvGrpSpPr>
            <p:cNvPr id="33" name="Group 33"/>
            <p:cNvGrpSpPr/>
            <p:nvPr/>
          </p:nvGrpSpPr>
          <p:grpSpPr>
            <a:xfrm>
              <a:off x="5429250" y="3514725"/>
              <a:ext cx="2333625" cy="438150"/>
              <a:chOff x="5429250" y="3514725"/>
              <a:chExt cx="2333625" cy="438150"/>
            </a:xfrm>
          </p:grpSpPr>
          <p:sp>
            <p:nvSpPr>
              <p:cNvPr id="31" name="Rectangle 31"/>
              <p:cNvSpPr/>
              <p:nvPr/>
            </p:nvSpPr>
            <p:spPr>
              <a:xfrm>
                <a:off x="5429250" y="3514725"/>
                <a:ext cx="2333625" cy="438150"/>
              </a:xfrm>
              <a:prstGeom prst="rect">
                <a:avLst/>
              </a:prstGeom>
              <a:solidFill>
                <a:srgbClr val="F4F7FB"/>
              </a:solidFill>
              <a:ln w="9525">
                <a:solidFill>
                  <a:srgbClr val="B8C8D9"/>
                </a:solidFill>
              </a:ln>
            </p:spPr>
          </p:sp>
          <p:sp>
            <p:nvSpPr>
              <p:cNvPr id="32" name="TextBox 32"/>
              <p:cNvSpPr/>
              <p:nvPr/>
            </p:nvSpPr>
            <p:spPr>
              <a:xfrm>
                <a:off x="5448300" y="3543300"/>
                <a:ext cx="22955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XXX</a:t>
                </a:r>
              </a:p>
            </p:txBody>
          </p:sp>
        </p:grpSp>
        <p:grpSp>
          <p:nvGrpSpPr>
            <p:cNvPr id="36" name="Group 36"/>
            <p:cNvGrpSpPr/>
            <p:nvPr/>
          </p:nvGrpSpPr>
          <p:grpSpPr>
            <a:xfrm>
              <a:off x="7762875" y="3514725"/>
              <a:ext cx="3286125" cy="438150"/>
              <a:chOff x="7762875" y="3514725"/>
              <a:chExt cx="3286125" cy="438150"/>
            </a:xfrm>
          </p:grpSpPr>
          <p:sp>
            <p:nvSpPr>
              <p:cNvPr id="34" name="Rectangle 34"/>
              <p:cNvSpPr/>
              <p:nvPr/>
            </p:nvSpPr>
            <p:spPr>
              <a:xfrm>
                <a:off x="7762875" y="3514725"/>
                <a:ext cx="3286125" cy="438150"/>
              </a:xfrm>
              <a:prstGeom prst="rect">
                <a:avLst/>
              </a:prstGeom>
              <a:solidFill>
                <a:srgbClr val="F4F7FB"/>
              </a:solidFill>
              <a:ln w="9525">
                <a:solidFill>
                  <a:srgbClr val="B8C8D9"/>
                </a:solidFill>
              </a:ln>
            </p:spPr>
          </p:sp>
          <p:sp>
            <p:nvSpPr>
              <p:cNvPr id="35" name="TextBox 35"/>
              <p:cNvSpPr/>
              <p:nvPr/>
            </p:nvSpPr>
            <p:spPr>
              <a:xfrm>
                <a:off x="7781925" y="3543300"/>
                <a:ext cx="32480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..X.XXX</a:t>
                </a:r>
              </a:p>
            </p:txBody>
          </p:sp>
        </p:grpSp>
        <p:grpSp>
          <p:nvGrpSpPr>
            <p:cNvPr id="39" name="Group 39"/>
            <p:cNvGrpSpPr/>
            <p:nvPr/>
          </p:nvGrpSpPr>
          <p:grpSpPr>
            <a:xfrm>
              <a:off x="1000125" y="3952875"/>
              <a:ext cx="1190625" cy="438150"/>
              <a:chOff x="1000125" y="3952875"/>
              <a:chExt cx="1190625" cy="438150"/>
            </a:xfrm>
          </p:grpSpPr>
          <p:sp>
            <p:nvSpPr>
              <p:cNvPr id="37" name="Rectangle 37"/>
              <p:cNvSpPr/>
              <p:nvPr/>
            </p:nvSpPr>
            <p:spPr>
              <a:xfrm>
                <a:off x="1000125" y="3952875"/>
                <a:ext cx="1190625" cy="438150"/>
              </a:xfrm>
              <a:prstGeom prst="rect">
                <a:avLst/>
              </a:prstGeom>
              <a:solidFill>
                <a:srgbClr val="FFFFFF"/>
              </a:solidFill>
              <a:ln w="9525">
                <a:solidFill>
                  <a:srgbClr val="B8C8D9"/>
                </a:solidFill>
              </a:ln>
            </p:spPr>
          </p:sp>
          <p:sp>
            <p:nvSpPr>
              <p:cNvPr id="38" name="TextBox 38"/>
              <p:cNvSpPr/>
              <p:nvPr/>
            </p:nvSpPr>
            <p:spPr>
              <a:xfrm>
                <a:off x="1019175" y="3981450"/>
                <a:ext cx="1152525" cy="381000"/>
              </a:xfrm>
              <a:prstGeom prst="rect">
                <a:avLst/>
              </a:prstGeom>
              <a:noFill/>
              <a:ln>
                <a:noFill/>
              </a:ln>
            </p:spPr>
            <p:txBody>
              <a:bodyPr wrap="none" lIns="0" tIns="49613" rIns="0" bIns="0" anchor="t" anchorCtr="0">
                <a:noAutofit/>
              </a:bodyPr>
              <a:lstStyle/>
              <a:p>
                <a:pPr algn="ctr"/>
                <a:r>
                  <a:rPr lang="zh-CN" sz="1880" dirty="0">
                    <a:solidFill>
                      <a:srgbClr val="243447"/>
                    </a:solidFill>
                    <a:latin typeface="Consolas"/>
                    <a:ea typeface="Microsoft YaHei"/>
                    <a:cs typeface="Consolas"/>
                  </a:rPr>
                  <a:t>第2行</a:t>
                </a:r>
              </a:p>
            </p:txBody>
          </p:sp>
        </p:grpSp>
        <p:grpSp>
          <p:nvGrpSpPr>
            <p:cNvPr id="42" name="Group 42"/>
            <p:cNvGrpSpPr/>
            <p:nvPr/>
          </p:nvGrpSpPr>
          <p:grpSpPr>
            <a:xfrm>
              <a:off x="2190750" y="3952875"/>
              <a:ext cx="2333625" cy="438150"/>
              <a:chOff x="2190750" y="3952875"/>
              <a:chExt cx="2333625" cy="438150"/>
            </a:xfrm>
          </p:grpSpPr>
          <p:sp>
            <p:nvSpPr>
              <p:cNvPr id="40" name="Rectangle 40"/>
              <p:cNvSpPr/>
              <p:nvPr/>
            </p:nvSpPr>
            <p:spPr>
              <a:xfrm>
                <a:off x="2190750" y="3952875"/>
                <a:ext cx="2333625" cy="438150"/>
              </a:xfrm>
              <a:prstGeom prst="rect">
                <a:avLst/>
              </a:prstGeom>
              <a:solidFill>
                <a:srgbClr val="FFFFFF"/>
              </a:solidFill>
              <a:ln w="9525">
                <a:solidFill>
                  <a:srgbClr val="B8C8D9"/>
                </a:solidFill>
              </a:ln>
            </p:spPr>
          </p:sp>
          <p:sp>
            <p:nvSpPr>
              <p:cNvPr id="41" name="TextBox 41"/>
              <p:cNvSpPr/>
              <p:nvPr/>
            </p:nvSpPr>
            <p:spPr>
              <a:xfrm>
                <a:off x="2209800" y="3981450"/>
                <a:ext cx="22955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a:t>
                </a:r>
              </a:p>
            </p:txBody>
          </p:sp>
        </p:grpSp>
        <p:grpSp>
          <p:nvGrpSpPr>
            <p:cNvPr id="45" name="Group 45"/>
            <p:cNvGrpSpPr/>
            <p:nvPr/>
          </p:nvGrpSpPr>
          <p:grpSpPr>
            <a:xfrm>
              <a:off x="4524375" y="3952875"/>
              <a:ext cx="904875" cy="438150"/>
              <a:chOff x="4524375" y="3952875"/>
              <a:chExt cx="904875" cy="438150"/>
            </a:xfrm>
          </p:grpSpPr>
          <p:sp>
            <p:nvSpPr>
              <p:cNvPr id="43" name="Rectangle 43"/>
              <p:cNvSpPr/>
              <p:nvPr/>
            </p:nvSpPr>
            <p:spPr>
              <a:xfrm>
                <a:off x="4524375" y="3952875"/>
                <a:ext cx="904875" cy="438150"/>
              </a:xfrm>
              <a:prstGeom prst="rect">
                <a:avLst/>
              </a:prstGeom>
              <a:solidFill>
                <a:srgbClr val="FFF2CC"/>
              </a:solidFill>
              <a:ln w="9525">
                <a:solidFill>
                  <a:srgbClr val="B8C8D9"/>
                </a:solidFill>
              </a:ln>
            </p:spPr>
          </p:sp>
          <p:sp>
            <p:nvSpPr>
              <p:cNvPr id="44" name="TextBox 44"/>
              <p:cNvSpPr/>
              <p:nvPr/>
            </p:nvSpPr>
            <p:spPr>
              <a:xfrm>
                <a:off x="4543425" y="3981450"/>
                <a:ext cx="86677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a:t>
                </a:r>
              </a:p>
            </p:txBody>
          </p:sp>
        </p:grpSp>
        <p:grpSp>
          <p:nvGrpSpPr>
            <p:cNvPr id="48" name="Group 48"/>
            <p:cNvGrpSpPr/>
            <p:nvPr/>
          </p:nvGrpSpPr>
          <p:grpSpPr>
            <a:xfrm>
              <a:off x="5429250" y="3952875"/>
              <a:ext cx="2333625" cy="438150"/>
              <a:chOff x="5429250" y="3952875"/>
              <a:chExt cx="2333625" cy="438150"/>
            </a:xfrm>
          </p:grpSpPr>
          <p:sp>
            <p:nvSpPr>
              <p:cNvPr id="46" name="Rectangle 46"/>
              <p:cNvSpPr/>
              <p:nvPr/>
            </p:nvSpPr>
            <p:spPr>
              <a:xfrm>
                <a:off x="5429250" y="3952875"/>
                <a:ext cx="2333625" cy="438150"/>
              </a:xfrm>
              <a:prstGeom prst="rect">
                <a:avLst/>
              </a:prstGeom>
              <a:solidFill>
                <a:srgbClr val="FFFFFF"/>
              </a:solidFill>
              <a:ln w="9525">
                <a:solidFill>
                  <a:srgbClr val="B8C8D9"/>
                </a:solidFill>
              </a:ln>
            </p:spPr>
          </p:sp>
          <p:sp>
            <p:nvSpPr>
              <p:cNvPr id="47" name="TextBox 47"/>
              <p:cNvSpPr/>
              <p:nvPr/>
            </p:nvSpPr>
            <p:spPr>
              <a:xfrm>
                <a:off x="5448300" y="3981450"/>
                <a:ext cx="22955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a:t>
                </a:r>
              </a:p>
            </p:txBody>
          </p:sp>
        </p:grpSp>
        <p:grpSp>
          <p:nvGrpSpPr>
            <p:cNvPr id="51" name="Group 51"/>
            <p:cNvGrpSpPr/>
            <p:nvPr/>
          </p:nvGrpSpPr>
          <p:grpSpPr>
            <a:xfrm>
              <a:off x="7762875" y="3952875"/>
              <a:ext cx="3286125" cy="438150"/>
              <a:chOff x="7762875" y="3952875"/>
              <a:chExt cx="3286125" cy="438150"/>
            </a:xfrm>
          </p:grpSpPr>
          <p:sp>
            <p:nvSpPr>
              <p:cNvPr id="49" name="Rectangle 49"/>
              <p:cNvSpPr/>
              <p:nvPr/>
            </p:nvSpPr>
            <p:spPr>
              <a:xfrm>
                <a:off x="7762875" y="3952875"/>
                <a:ext cx="3286125" cy="438150"/>
              </a:xfrm>
              <a:prstGeom prst="rect">
                <a:avLst/>
              </a:prstGeom>
              <a:solidFill>
                <a:srgbClr val="FFFFFF"/>
              </a:solidFill>
              <a:ln w="9525">
                <a:solidFill>
                  <a:srgbClr val="B8C8D9"/>
                </a:solidFill>
              </a:ln>
            </p:spPr>
          </p:sp>
          <p:sp>
            <p:nvSpPr>
              <p:cNvPr id="50" name="TextBox 50"/>
              <p:cNvSpPr/>
              <p:nvPr/>
            </p:nvSpPr>
            <p:spPr>
              <a:xfrm>
                <a:off x="7781925" y="3981450"/>
                <a:ext cx="32480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..X...X</a:t>
                </a:r>
              </a:p>
            </p:txBody>
          </p:sp>
        </p:grpSp>
        <p:grpSp>
          <p:nvGrpSpPr>
            <p:cNvPr id="54" name="Group 54"/>
            <p:cNvGrpSpPr/>
            <p:nvPr/>
          </p:nvGrpSpPr>
          <p:grpSpPr>
            <a:xfrm>
              <a:off x="1000125" y="4391025"/>
              <a:ext cx="1190625" cy="438150"/>
              <a:chOff x="1000125" y="4391025"/>
              <a:chExt cx="1190625" cy="438150"/>
            </a:xfrm>
          </p:grpSpPr>
          <p:sp>
            <p:nvSpPr>
              <p:cNvPr id="52" name="Rectangle 52"/>
              <p:cNvSpPr/>
              <p:nvPr/>
            </p:nvSpPr>
            <p:spPr>
              <a:xfrm>
                <a:off x="1000125" y="4391025"/>
                <a:ext cx="1190625" cy="438150"/>
              </a:xfrm>
              <a:prstGeom prst="rect">
                <a:avLst/>
              </a:prstGeom>
              <a:solidFill>
                <a:srgbClr val="F4F7FB"/>
              </a:solidFill>
              <a:ln w="9525">
                <a:solidFill>
                  <a:srgbClr val="B8C8D9"/>
                </a:solidFill>
              </a:ln>
            </p:spPr>
          </p:sp>
          <p:sp>
            <p:nvSpPr>
              <p:cNvPr id="53" name="TextBox 53"/>
              <p:cNvSpPr/>
              <p:nvPr/>
            </p:nvSpPr>
            <p:spPr>
              <a:xfrm>
                <a:off x="1019175" y="4419600"/>
                <a:ext cx="1152525" cy="381000"/>
              </a:xfrm>
              <a:prstGeom prst="rect">
                <a:avLst/>
              </a:prstGeom>
              <a:noFill/>
              <a:ln>
                <a:noFill/>
              </a:ln>
            </p:spPr>
            <p:txBody>
              <a:bodyPr wrap="none" lIns="0" tIns="49613" rIns="0" bIns="0" anchor="t" anchorCtr="0">
                <a:noAutofit/>
              </a:bodyPr>
              <a:lstStyle/>
              <a:p>
                <a:pPr algn="ctr"/>
                <a:r>
                  <a:rPr lang="zh-CN" sz="1880" dirty="0">
                    <a:solidFill>
                      <a:srgbClr val="243447"/>
                    </a:solidFill>
                    <a:latin typeface="Consolas"/>
                    <a:ea typeface="Microsoft YaHei"/>
                    <a:cs typeface="Consolas"/>
                  </a:rPr>
                  <a:t>第3行</a:t>
                </a:r>
              </a:p>
            </p:txBody>
          </p:sp>
        </p:grpSp>
        <p:grpSp>
          <p:nvGrpSpPr>
            <p:cNvPr id="57" name="Group 57"/>
            <p:cNvGrpSpPr/>
            <p:nvPr/>
          </p:nvGrpSpPr>
          <p:grpSpPr>
            <a:xfrm>
              <a:off x="2190750" y="4391025"/>
              <a:ext cx="2333625" cy="438150"/>
              <a:chOff x="2190750" y="4391025"/>
              <a:chExt cx="2333625" cy="438150"/>
            </a:xfrm>
          </p:grpSpPr>
          <p:sp>
            <p:nvSpPr>
              <p:cNvPr id="55" name="Rectangle 55"/>
              <p:cNvSpPr/>
              <p:nvPr/>
            </p:nvSpPr>
            <p:spPr>
              <a:xfrm>
                <a:off x="2190750" y="4391025"/>
                <a:ext cx="2333625" cy="438150"/>
              </a:xfrm>
              <a:prstGeom prst="rect">
                <a:avLst/>
              </a:prstGeom>
              <a:solidFill>
                <a:srgbClr val="F4F7FB"/>
              </a:solidFill>
              <a:ln w="9525">
                <a:solidFill>
                  <a:srgbClr val="B8C8D9"/>
                </a:solidFill>
              </a:ln>
            </p:spPr>
          </p:sp>
          <p:sp>
            <p:nvSpPr>
              <p:cNvPr id="56" name="TextBox 56"/>
              <p:cNvSpPr/>
              <p:nvPr/>
            </p:nvSpPr>
            <p:spPr>
              <a:xfrm>
                <a:off x="2209800" y="4419600"/>
                <a:ext cx="22955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a:t>
                </a:r>
              </a:p>
            </p:txBody>
          </p:sp>
        </p:grpSp>
        <p:grpSp>
          <p:nvGrpSpPr>
            <p:cNvPr id="60" name="Group 60"/>
            <p:cNvGrpSpPr/>
            <p:nvPr/>
          </p:nvGrpSpPr>
          <p:grpSpPr>
            <a:xfrm>
              <a:off x="4524375" y="4391025"/>
              <a:ext cx="904875" cy="438150"/>
              <a:chOff x="4524375" y="4391025"/>
              <a:chExt cx="904875" cy="438150"/>
            </a:xfrm>
          </p:grpSpPr>
          <p:sp>
            <p:nvSpPr>
              <p:cNvPr id="58" name="Rectangle 58"/>
              <p:cNvSpPr/>
              <p:nvPr/>
            </p:nvSpPr>
            <p:spPr>
              <a:xfrm>
                <a:off x="4524375" y="4391025"/>
                <a:ext cx="904875" cy="438150"/>
              </a:xfrm>
              <a:prstGeom prst="rect">
                <a:avLst/>
              </a:prstGeom>
              <a:solidFill>
                <a:srgbClr val="FFF2CC"/>
              </a:solidFill>
              <a:ln w="9525">
                <a:solidFill>
                  <a:srgbClr val="B8C8D9"/>
                </a:solidFill>
              </a:ln>
            </p:spPr>
          </p:sp>
          <p:sp>
            <p:nvSpPr>
              <p:cNvPr id="59" name="TextBox 59"/>
              <p:cNvSpPr/>
              <p:nvPr/>
            </p:nvSpPr>
            <p:spPr>
              <a:xfrm>
                <a:off x="4543425" y="4419600"/>
                <a:ext cx="86677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a:t>
                </a:r>
              </a:p>
            </p:txBody>
          </p:sp>
        </p:grpSp>
        <p:grpSp>
          <p:nvGrpSpPr>
            <p:cNvPr id="63" name="Group 63"/>
            <p:cNvGrpSpPr/>
            <p:nvPr/>
          </p:nvGrpSpPr>
          <p:grpSpPr>
            <a:xfrm>
              <a:off x="5429250" y="4391025"/>
              <a:ext cx="2333625" cy="438150"/>
              <a:chOff x="5429250" y="4391025"/>
              <a:chExt cx="2333625" cy="438150"/>
            </a:xfrm>
          </p:grpSpPr>
          <p:sp>
            <p:nvSpPr>
              <p:cNvPr id="61" name="Rectangle 61"/>
              <p:cNvSpPr/>
              <p:nvPr/>
            </p:nvSpPr>
            <p:spPr>
              <a:xfrm>
                <a:off x="5429250" y="4391025"/>
                <a:ext cx="2333625" cy="438150"/>
              </a:xfrm>
              <a:prstGeom prst="rect">
                <a:avLst/>
              </a:prstGeom>
              <a:solidFill>
                <a:srgbClr val="F4F7FB"/>
              </a:solidFill>
              <a:ln w="9525">
                <a:solidFill>
                  <a:srgbClr val="B8C8D9"/>
                </a:solidFill>
              </a:ln>
            </p:spPr>
          </p:sp>
          <p:sp>
            <p:nvSpPr>
              <p:cNvPr id="62" name="TextBox 62"/>
              <p:cNvSpPr/>
              <p:nvPr/>
            </p:nvSpPr>
            <p:spPr>
              <a:xfrm>
                <a:off x="5448300" y="4419600"/>
                <a:ext cx="22955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XXX</a:t>
                </a:r>
              </a:p>
            </p:txBody>
          </p:sp>
        </p:grpSp>
        <p:grpSp>
          <p:nvGrpSpPr>
            <p:cNvPr id="66" name="Group 66"/>
            <p:cNvGrpSpPr/>
            <p:nvPr/>
          </p:nvGrpSpPr>
          <p:grpSpPr>
            <a:xfrm>
              <a:off x="7762875" y="4391025"/>
              <a:ext cx="3286125" cy="438150"/>
              <a:chOff x="7762875" y="4391025"/>
              <a:chExt cx="3286125" cy="438150"/>
            </a:xfrm>
          </p:grpSpPr>
          <p:sp>
            <p:nvSpPr>
              <p:cNvPr id="64" name="Rectangle 64"/>
              <p:cNvSpPr/>
              <p:nvPr/>
            </p:nvSpPr>
            <p:spPr>
              <a:xfrm>
                <a:off x="7762875" y="4391025"/>
                <a:ext cx="3286125" cy="438150"/>
              </a:xfrm>
              <a:prstGeom prst="rect">
                <a:avLst/>
              </a:prstGeom>
              <a:solidFill>
                <a:srgbClr val="F4F7FB"/>
              </a:solidFill>
              <a:ln w="9525">
                <a:solidFill>
                  <a:srgbClr val="B8C8D9"/>
                </a:solidFill>
              </a:ln>
            </p:spPr>
          </p:sp>
          <p:sp>
            <p:nvSpPr>
              <p:cNvPr id="65" name="TextBox 65"/>
              <p:cNvSpPr/>
              <p:nvPr/>
            </p:nvSpPr>
            <p:spPr>
              <a:xfrm>
                <a:off x="7781925" y="4419600"/>
                <a:ext cx="32480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..X.XXX</a:t>
                </a:r>
              </a:p>
            </p:txBody>
          </p:sp>
        </p:grpSp>
        <p:grpSp>
          <p:nvGrpSpPr>
            <p:cNvPr id="69" name="Group 69"/>
            <p:cNvGrpSpPr/>
            <p:nvPr/>
          </p:nvGrpSpPr>
          <p:grpSpPr>
            <a:xfrm>
              <a:off x="1000125" y="4829175"/>
              <a:ext cx="1190625" cy="438150"/>
              <a:chOff x="1000125" y="4829175"/>
              <a:chExt cx="1190625" cy="438150"/>
            </a:xfrm>
          </p:grpSpPr>
          <p:sp>
            <p:nvSpPr>
              <p:cNvPr id="67" name="Rectangle 67"/>
              <p:cNvSpPr/>
              <p:nvPr/>
            </p:nvSpPr>
            <p:spPr>
              <a:xfrm>
                <a:off x="1000125" y="4829175"/>
                <a:ext cx="1190625" cy="438150"/>
              </a:xfrm>
              <a:prstGeom prst="rect">
                <a:avLst/>
              </a:prstGeom>
              <a:solidFill>
                <a:srgbClr val="FFFFFF"/>
              </a:solidFill>
              <a:ln w="9525">
                <a:solidFill>
                  <a:srgbClr val="B8C8D9"/>
                </a:solidFill>
              </a:ln>
            </p:spPr>
          </p:sp>
          <p:sp>
            <p:nvSpPr>
              <p:cNvPr id="68" name="TextBox 68"/>
              <p:cNvSpPr/>
              <p:nvPr/>
            </p:nvSpPr>
            <p:spPr>
              <a:xfrm>
                <a:off x="1019175" y="4857750"/>
                <a:ext cx="1152525" cy="381000"/>
              </a:xfrm>
              <a:prstGeom prst="rect">
                <a:avLst/>
              </a:prstGeom>
              <a:noFill/>
              <a:ln>
                <a:noFill/>
              </a:ln>
            </p:spPr>
            <p:txBody>
              <a:bodyPr wrap="none" lIns="0" tIns="49613" rIns="0" bIns="0" anchor="t" anchorCtr="0">
                <a:noAutofit/>
              </a:bodyPr>
              <a:lstStyle/>
              <a:p>
                <a:pPr algn="ctr"/>
                <a:r>
                  <a:rPr lang="zh-CN" sz="1880" dirty="0">
                    <a:solidFill>
                      <a:srgbClr val="243447"/>
                    </a:solidFill>
                    <a:latin typeface="Consolas"/>
                    <a:ea typeface="Microsoft YaHei"/>
                    <a:cs typeface="Consolas"/>
                  </a:rPr>
                  <a:t>第4行</a:t>
                </a:r>
              </a:p>
            </p:txBody>
          </p:sp>
        </p:grpSp>
        <p:grpSp>
          <p:nvGrpSpPr>
            <p:cNvPr id="72" name="Group 72"/>
            <p:cNvGrpSpPr/>
            <p:nvPr/>
          </p:nvGrpSpPr>
          <p:grpSpPr>
            <a:xfrm>
              <a:off x="2190750" y="4829175"/>
              <a:ext cx="2333625" cy="438150"/>
              <a:chOff x="2190750" y="4829175"/>
              <a:chExt cx="2333625" cy="438150"/>
            </a:xfrm>
          </p:grpSpPr>
          <p:sp>
            <p:nvSpPr>
              <p:cNvPr id="70" name="Rectangle 70"/>
              <p:cNvSpPr/>
              <p:nvPr/>
            </p:nvSpPr>
            <p:spPr>
              <a:xfrm>
                <a:off x="2190750" y="4829175"/>
                <a:ext cx="2333625" cy="438150"/>
              </a:xfrm>
              <a:prstGeom prst="rect">
                <a:avLst/>
              </a:prstGeom>
              <a:solidFill>
                <a:srgbClr val="FFFFFF"/>
              </a:solidFill>
              <a:ln w="9525">
                <a:solidFill>
                  <a:srgbClr val="B8C8D9"/>
                </a:solidFill>
              </a:ln>
            </p:spPr>
          </p:sp>
          <p:sp>
            <p:nvSpPr>
              <p:cNvPr id="71" name="TextBox 71"/>
              <p:cNvSpPr/>
              <p:nvPr/>
            </p:nvSpPr>
            <p:spPr>
              <a:xfrm>
                <a:off x="2209800" y="4857750"/>
                <a:ext cx="22955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a:t>
                </a:r>
              </a:p>
            </p:txBody>
          </p:sp>
        </p:grpSp>
        <p:grpSp>
          <p:nvGrpSpPr>
            <p:cNvPr id="75" name="Group 75"/>
            <p:cNvGrpSpPr/>
            <p:nvPr/>
          </p:nvGrpSpPr>
          <p:grpSpPr>
            <a:xfrm>
              <a:off x="4524375" y="4829175"/>
              <a:ext cx="904875" cy="438150"/>
              <a:chOff x="4524375" y="4829175"/>
              <a:chExt cx="904875" cy="438150"/>
            </a:xfrm>
          </p:grpSpPr>
          <p:sp>
            <p:nvSpPr>
              <p:cNvPr id="73" name="Rectangle 73"/>
              <p:cNvSpPr/>
              <p:nvPr/>
            </p:nvSpPr>
            <p:spPr>
              <a:xfrm>
                <a:off x="4524375" y="4829175"/>
                <a:ext cx="904875" cy="438150"/>
              </a:xfrm>
              <a:prstGeom prst="rect">
                <a:avLst/>
              </a:prstGeom>
              <a:solidFill>
                <a:srgbClr val="FFF2CC"/>
              </a:solidFill>
              <a:ln w="9525">
                <a:solidFill>
                  <a:srgbClr val="B8C8D9"/>
                </a:solidFill>
              </a:ln>
            </p:spPr>
          </p:sp>
          <p:sp>
            <p:nvSpPr>
              <p:cNvPr id="74" name="TextBox 74"/>
              <p:cNvSpPr/>
              <p:nvPr/>
            </p:nvSpPr>
            <p:spPr>
              <a:xfrm>
                <a:off x="4543425" y="4857750"/>
                <a:ext cx="86677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a:t>
                </a:r>
              </a:p>
            </p:txBody>
          </p:sp>
        </p:grpSp>
        <p:grpSp>
          <p:nvGrpSpPr>
            <p:cNvPr id="78" name="Group 78"/>
            <p:cNvGrpSpPr/>
            <p:nvPr/>
          </p:nvGrpSpPr>
          <p:grpSpPr>
            <a:xfrm>
              <a:off x="5429250" y="4829175"/>
              <a:ext cx="2333625" cy="438150"/>
              <a:chOff x="5429250" y="4829175"/>
              <a:chExt cx="2333625" cy="438150"/>
            </a:xfrm>
          </p:grpSpPr>
          <p:sp>
            <p:nvSpPr>
              <p:cNvPr id="76" name="Rectangle 76"/>
              <p:cNvSpPr/>
              <p:nvPr/>
            </p:nvSpPr>
            <p:spPr>
              <a:xfrm>
                <a:off x="5429250" y="4829175"/>
                <a:ext cx="2333625" cy="438150"/>
              </a:xfrm>
              <a:prstGeom prst="rect">
                <a:avLst/>
              </a:prstGeom>
              <a:solidFill>
                <a:srgbClr val="FFFFFF"/>
              </a:solidFill>
              <a:ln w="9525">
                <a:solidFill>
                  <a:srgbClr val="B8C8D9"/>
                </a:solidFill>
              </a:ln>
            </p:spPr>
          </p:sp>
          <p:sp>
            <p:nvSpPr>
              <p:cNvPr id="77" name="TextBox 77"/>
              <p:cNvSpPr/>
              <p:nvPr/>
            </p:nvSpPr>
            <p:spPr>
              <a:xfrm>
                <a:off x="5448300" y="4857750"/>
                <a:ext cx="22955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a:t>
                </a:r>
              </a:p>
            </p:txBody>
          </p:sp>
        </p:grpSp>
        <p:grpSp>
          <p:nvGrpSpPr>
            <p:cNvPr id="81" name="Group 81"/>
            <p:cNvGrpSpPr/>
            <p:nvPr/>
          </p:nvGrpSpPr>
          <p:grpSpPr>
            <a:xfrm>
              <a:off x="7762875" y="4829175"/>
              <a:ext cx="3286125" cy="438150"/>
              <a:chOff x="7762875" y="4829175"/>
              <a:chExt cx="3286125" cy="438150"/>
            </a:xfrm>
          </p:grpSpPr>
          <p:sp>
            <p:nvSpPr>
              <p:cNvPr id="79" name="Rectangle 79"/>
              <p:cNvSpPr/>
              <p:nvPr/>
            </p:nvSpPr>
            <p:spPr>
              <a:xfrm>
                <a:off x="7762875" y="4829175"/>
                <a:ext cx="3286125" cy="438150"/>
              </a:xfrm>
              <a:prstGeom prst="rect">
                <a:avLst/>
              </a:prstGeom>
              <a:solidFill>
                <a:srgbClr val="FFFFFF"/>
              </a:solidFill>
              <a:ln w="9525">
                <a:solidFill>
                  <a:srgbClr val="B8C8D9"/>
                </a:solidFill>
              </a:ln>
            </p:spPr>
          </p:sp>
          <p:sp>
            <p:nvSpPr>
              <p:cNvPr id="80" name="TextBox 80"/>
              <p:cNvSpPr/>
              <p:nvPr/>
            </p:nvSpPr>
            <p:spPr>
              <a:xfrm>
                <a:off x="7781925" y="4857750"/>
                <a:ext cx="32480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..X.X..</a:t>
                </a:r>
              </a:p>
            </p:txBody>
          </p:sp>
        </p:grpSp>
        <p:grpSp>
          <p:nvGrpSpPr>
            <p:cNvPr id="84" name="Group 84"/>
            <p:cNvGrpSpPr/>
            <p:nvPr/>
          </p:nvGrpSpPr>
          <p:grpSpPr>
            <a:xfrm>
              <a:off x="1000125" y="5267325"/>
              <a:ext cx="1190625" cy="438150"/>
              <a:chOff x="1000125" y="5267325"/>
              <a:chExt cx="1190625" cy="438150"/>
            </a:xfrm>
          </p:grpSpPr>
          <p:sp>
            <p:nvSpPr>
              <p:cNvPr id="82" name="Rectangle 82"/>
              <p:cNvSpPr/>
              <p:nvPr/>
            </p:nvSpPr>
            <p:spPr>
              <a:xfrm>
                <a:off x="1000125" y="5267325"/>
                <a:ext cx="1190625" cy="438150"/>
              </a:xfrm>
              <a:prstGeom prst="rect">
                <a:avLst/>
              </a:prstGeom>
              <a:solidFill>
                <a:srgbClr val="F4F7FB"/>
              </a:solidFill>
              <a:ln w="9525">
                <a:solidFill>
                  <a:srgbClr val="B8C8D9"/>
                </a:solidFill>
              </a:ln>
            </p:spPr>
          </p:sp>
          <p:sp>
            <p:nvSpPr>
              <p:cNvPr id="83" name="TextBox 83"/>
              <p:cNvSpPr/>
              <p:nvPr/>
            </p:nvSpPr>
            <p:spPr>
              <a:xfrm>
                <a:off x="1019175" y="5295900"/>
                <a:ext cx="1152525" cy="381000"/>
              </a:xfrm>
              <a:prstGeom prst="rect">
                <a:avLst/>
              </a:prstGeom>
              <a:noFill/>
              <a:ln>
                <a:noFill/>
              </a:ln>
            </p:spPr>
            <p:txBody>
              <a:bodyPr wrap="none" lIns="0" tIns="49613" rIns="0" bIns="0" anchor="t" anchorCtr="0">
                <a:noAutofit/>
              </a:bodyPr>
              <a:lstStyle/>
              <a:p>
                <a:pPr algn="ctr"/>
                <a:r>
                  <a:rPr lang="zh-CN" sz="1880" dirty="0">
                    <a:solidFill>
                      <a:srgbClr val="243447"/>
                    </a:solidFill>
                    <a:latin typeface="Consolas"/>
                    <a:ea typeface="Microsoft YaHei"/>
                    <a:cs typeface="Consolas"/>
                  </a:rPr>
                  <a:t>第5行</a:t>
                </a:r>
              </a:p>
            </p:txBody>
          </p:sp>
        </p:grpSp>
        <p:grpSp>
          <p:nvGrpSpPr>
            <p:cNvPr id="87" name="Group 87"/>
            <p:cNvGrpSpPr/>
            <p:nvPr/>
          </p:nvGrpSpPr>
          <p:grpSpPr>
            <a:xfrm>
              <a:off x="2190750" y="5267325"/>
              <a:ext cx="2333625" cy="438150"/>
              <a:chOff x="2190750" y="5267325"/>
              <a:chExt cx="2333625" cy="438150"/>
            </a:xfrm>
          </p:grpSpPr>
          <p:sp>
            <p:nvSpPr>
              <p:cNvPr id="85" name="Rectangle 85"/>
              <p:cNvSpPr/>
              <p:nvPr/>
            </p:nvSpPr>
            <p:spPr>
              <a:xfrm>
                <a:off x="2190750" y="5267325"/>
                <a:ext cx="2333625" cy="438150"/>
              </a:xfrm>
              <a:prstGeom prst="rect">
                <a:avLst/>
              </a:prstGeom>
              <a:solidFill>
                <a:srgbClr val="F4F7FB"/>
              </a:solidFill>
              <a:ln w="9525">
                <a:solidFill>
                  <a:srgbClr val="B8C8D9"/>
                </a:solidFill>
              </a:ln>
            </p:spPr>
          </p:sp>
          <p:sp>
            <p:nvSpPr>
              <p:cNvPr id="86" name="TextBox 86"/>
              <p:cNvSpPr/>
              <p:nvPr/>
            </p:nvSpPr>
            <p:spPr>
              <a:xfrm>
                <a:off x="2209800" y="5295900"/>
                <a:ext cx="22955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a:t>
                </a:r>
              </a:p>
            </p:txBody>
          </p:sp>
        </p:grpSp>
        <p:grpSp>
          <p:nvGrpSpPr>
            <p:cNvPr id="90" name="Group 90"/>
            <p:cNvGrpSpPr/>
            <p:nvPr/>
          </p:nvGrpSpPr>
          <p:grpSpPr>
            <a:xfrm>
              <a:off x="4524375" y="5267325"/>
              <a:ext cx="904875" cy="438150"/>
              <a:chOff x="4524375" y="5267325"/>
              <a:chExt cx="904875" cy="438150"/>
            </a:xfrm>
          </p:grpSpPr>
          <p:sp>
            <p:nvSpPr>
              <p:cNvPr id="88" name="Rectangle 88"/>
              <p:cNvSpPr/>
              <p:nvPr/>
            </p:nvSpPr>
            <p:spPr>
              <a:xfrm>
                <a:off x="4524375" y="5267325"/>
                <a:ext cx="904875" cy="438150"/>
              </a:xfrm>
              <a:prstGeom prst="rect">
                <a:avLst/>
              </a:prstGeom>
              <a:solidFill>
                <a:srgbClr val="FFF2CC"/>
              </a:solidFill>
              <a:ln w="9525">
                <a:solidFill>
                  <a:srgbClr val="B8C8D9"/>
                </a:solidFill>
              </a:ln>
            </p:spPr>
          </p:sp>
          <p:sp>
            <p:nvSpPr>
              <p:cNvPr id="89" name="TextBox 89"/>
              <p:cNvSpPr/>
              <p:nvPr/>
            </p:nvSpPr>
            <p:spPr>
              <a:xfrm>
                <a:off x="4543425" y="5295900"/>
                <a:ext cx="86677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a:t>
                </a:r>
              </a:p>
            </p:txBody>
          </p:sp>
        </p:grpSp>
        <p:grpSp>
          <p:nvGrpSpPr>
            <p:cNvPr id="93" name="Group 93"/>
            <p:cNvGrpSpPr/>
            <p:nvPr/>
          </p:nvGrpSpPr>
          <p:grpSpPr>
            <a:xfrm>
              <a:off x="5429250" y="5267325"/>
              <a:ext cx="2333625" cy="438150"/>
              <a:chOff x="5429250" y="5267325"/>
              <a:chExt cx="2333625" cy="438150"/>
            </a:xfrm>
          </p:grpSpPr>
          <p:sp>
            <p:nvSpPr>
              <p:cNvPr id="91" name="Rectangle 91"/>
              <p:cNvSpPr/>
              <p:nvPr/>
            </p:nvSpPr>
            <p:spPr>
              <a:xfrm>
                <a:off x="5429250" y="5267325"/>
                <a:ext cx="2333625" cy="438150"/>
              </a:xfrm>
              <a:prstGeom prst="rect">
                <a:avLst/>
              </a:prstGeom>
              <a:solidFill>
                <a:srgbClr val="F4F7FB"/>
              </a:solidFill>
              <a:ln w="9525">
                <a:solidFill>
                  <a:srgbClr val="B8C8D9"/>
                </a:solidFill>
              </a:ln>
            </p:spPr>
          </p:sp>
          <p:sp>
            <p:nvSpPr>
              <p:cNvPr id="92" name="TextBox 92"/>
              <p:cNvSpPr/>
              <p:nvPr/>
            </p:nvSpPr>
            <p:spPr>
              <a:xfrm>
                <a:off x="5448300" y="5295900"/>
                <a:ext cx="22955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XXX</a:t>
                </a:r>
              </a:p>
            </p:txBody>
          </p:sp>
        </p:grpSp>
        <p:grpSp>
          <p:nvGrpSpPr>
            <p:cNvPr id="96" name="Group 96"/>
            <p:cNvGrpSpPr/>
            <p:nvPr/>
          </p:nvGrpSpPr>
          <p:grpSpPr>
            <a:xfrm>
              <a:off x="7762875" y="5267325"/>
              <a:ext cx="3286125" cy="438150"/>
              <a:chOff x="7762875" y="5267325"/>
              <a:chExt cx="3286125" cy="438150"/>
            </a:xfrm>
          </p:grpSpPr>
          <p:sp>
            <p:nvSpPr>
              <p:cNvPr id="94" name="Rectangle 94"/>
              <p:cNvSpPr/>
              <p:nvPr/>
            </p:nvSpPr>
            <p:spPr>
              <a:xfrm>
                <a:off x="7762875" y="5267325"/>
                <a:ext cx="3286125" cy="438150"/>
              </a:xfrm>
              <a:prstGeom prst="rect">
                <a:avLst/>
              </a:prstGeom>
              <a:solidFill>
                <a:srgbClr val="F4F7FB"/>
              </a:solidFill>
              <a:ln w="9525">
                <a:solidFill>
                  <a:srgbClr val="B8C8D9"/>
                </a:solidFill>
              </a:ln>
            </p:spPr>
          </p:sp>
          <p:sp>
            <p:nvSpPr>
              <p:cNvPr id="95" name="TextBox 95"/>
              <p:cNvSpPr/>
              <p:nvPr/>
            </p:nvSpPr>
            <p:spPr>
              <a:xfrm>
                <a:off x="7781925" y="5295900"/>
                <a:ext cx="3248025" cy="381000"/>
              </a:xfrm>
              <a:prstGeom prst="rect">
                <a:avLst/>
              </a:prstGeom>
              <a:noFill/>
              <a:ln>
                <a:noFill/>
              </a:ln>
            </p:spPr>
            <p:txBody>
              <a:bodyPr wrap="none" lIns="0" tIns="49613" rIns="0" bIns="0" anchor="t" anchorCtr="0">
                <a:noAutofit/>
              </a:bodyPr>
              <a:lstStyle/>
              <a:p>
                <a:pPr algn="ctr"/>
                <a:r>
                  <a:rPr lang="en-US" sz="1880" dirty="0">
                    <a:solidFill>
                      <a:srgbClr val="243447"/>
                    </a:solidFill>
                    <a:latin typeface="Consolas"/>
                    <a:ea typeface="Consolas"/>
                    <a:cs typeface="Consolas"/>
                  </a:rPr>
                  <a:t>..X.XXX</a:t>
                </a:r>
              </a:p>
            </p:txBody>
          </p:sp>
        </p:grpSp>
      </p:grpSp>
      <p:grpSp>
        <p:nvGrpSpPr>
          <p:cNvPr id="99" name="Group 99"/>
          <p:cNvGrpSpPr/>
          <p:nvPr/>
        </p:nvGrpSpPr>
        <p:grpSpPr>
          <a:xfrm>
            <a:off x="990600" y="5865019"/>
            <a:ext cx="8763190" cy="366712"/>
            <a:chOff x="990600" y="5865019"/>
            <a:chExt cx="8763190" cy="366712"/>
          </a:xfrm>
        </p:grpSpPr>
        <p:sp>
          <p:nvSpPr>
            <p:cNvPr id="98" name="TextBox 98"/>
            <p:cNvSpPr/>
            <p:nvPr/>
          </p:nvSpPr>
          <p:spPr>
            <a:xfrm>
              <a:off x="990600" y="5865019"/>
              <a:ext cx="8763190"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7列中包含字形内部的</a:t>
              </a:r>
              <a:r>
                <a:rPr lang="zh-CN" sz="1880" b="1" dirty="0">
                  <a:solidFill>
                    <a:srgbClr val="C00000"/>
                  </a:solidFill>
                  <a:latin typeface="Consolas"/>
                  <a:ea typeface="Microsoft YaHei"/>
                  <a:cs typeface="Consolas"/>
                </a:rPr>
                <a:t>暗点</a:t>
              </a:r>
              <a:r>
                <a:rPr lang="zh-CN" sz="1880" dirty="0">
                  <a:solidFill>
                    <a:srgbClr val="243447"/>
                  </a:solidFill>
                  <a:latin typeface="Consolas"/>
                  <a:ea typeface="Microsoft YaHei"/>
                  <a:cs typeface="Consolas"/>
                </a:rPr>
                <a:t>和中间的间隔点。输出用英文句点，不用空格替代。</a:t>
              </a:r>
            </a:p>
          </p:txBody>
        </p:sp>
      </p:grpSp>
      <p:sp>
        <p:nvSpPr>
          <p:cNvPr id="131" name="Line 13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32" name="Line 132"/>
          <p:cNvSpPr/>
          <p:nvPr/>
        </p:nvSpPr>
        <p:spPr>
          <a:xfrm>
            <a:off x="838200" y="285007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350"/>
                                        <p:tgtEl>
                                          <p:spTgt spid="9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fade">
                                      <p:cBhvr>
                                        <p:cTn id="12" dur="35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726887" cy="1062799"/>
            <a:chOff x="826008" y="814388"/>
            <a:chExt cx="5726887" cy="1062799"/>
          </a:xfrm>
        </p:grpSpPr>
        <p:sp>
          <p:nvSpPr>
            <p:cNvPr id="2" name="TextBox 2"/>
            <p:cNvSpPr txBox="1"/>
            <p:nvPr/>
          </p:nvSpPr>
          <p:spPr>
            <a:xfrm>
              <a:off x="1017270" y="814388"/>
              <a:ext cx="305181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显示屏：保存数字字符</a:t>
              </a:r>
            </a:p>
          </p:txBody>
        </p:sp>
        <p:sp>
          <p:nvSpPr>
            <p:cNvPr id="3" name="TextBox 3"/>
            <p:cNvSpPr txBox="1"/>
            <p:nvPr/>
          </p:nvSpPr>
          <p:spPr>
            <a:xfrm>
              <a:off x="826008" y="1407795"/>
              <a:ext cx="5726887"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电子钟要显示007，能把它读成整数吗？</a:t>
              </a:r>
            </a:p>
          </p:txBody>
        </p:sp>
      </p:grpSp>
      <p:grpSp>
        <p:nvGrpSpPr>
          <p:cNvPr id="6" name="Group 6"/>
          <p:cNvGrpSpPr/>
          <p:nvPr/>
        </p:nvGrpSpPr>
        <p:grpSpPr>
          <a:xfrm>
            <a:off x="990219" y="2056448"/>
            <a:ext cx="7313355" cy="752856"/>
            <a:chOff x="990219" y="2056448"/>
            <a:chExt cx="7313355" cy="752856"/>
          </a:xfrm>
        </p:grpSpPr>
        <p:sp>
          <p:nvSpPr>
            <p:cNvPr id="5" name="TextBox 5"/>
            <p:cNvSpPr/>
            <p:nvPr/>
          </p:nvSpPr>
          <p:spPr>
            <a:xfrm>
              <a:off x="990219" y="2056448"/>
              <a:ext cx="7313355"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现在要画出输入中的每一位数字，开头的0也占一个显示位置。</a:t>
              </a:r>
              <a:br/>
              <a:r>
                <a:rPr lang="zh-CN" sz="1950" dirty="0">
                  <a:solidFill>
                    <a:srgbClr val="243447"/>
                  </a:solidFill>
                  <a:latin typeface="Consolas"/>
                  <a:ea typeface="Microsoft YaHei"/>
                  <a:cs typeface="Consolas"/>
                </a:rPr>
                <a:t>如果把007作为一个整数读入，保存下来的数值只会是7。</a:t>
              </a:r>
            </a:p>
          </p:txBody>
        </p:sp>
      </p:grpSp>
      <p:grpSp>
        <p:nvGrpSpPr>
          <p:cNvPr id="34" name="Group 34"/>
          <p:cNvGrpSpPr/>
          <p:nvPr/>
        </p:nvGrpSpPr>
        <p:grpSpPr>
          <a:xfrm>
            <a:off x="1190625" y="3248025"/>
            <a:ext cx="9715500" cy="1857375"/>
            <a:chOff x="1190625" y="3248025"/>
            <a:chExt cx="9715500" cy="1857375"/>
          </a:xfrm>
        </p:grpSpPr>
        <p:grpSp>
          <p:nvGrpSpPr>
            <p:cNvPr id="9" name="Group 9"/>
            <p:cNvGrpSpPr/>
            <p:nvPr/>
          </p:nvGrpSpPr>
          <p:grpSpPr>
            <a:xfrm>
              <a:off x="1190625" y="3248025"/>
              <a:ext cx="2667000" cy="619125"/>
              <a:chOff x="1190625" y="3248025"/>
              <a:chExt cx="2667000" cy="619125"/>
            </a:xfrm>
          </p:grpSpPr>
          <p:sp>
            <p:nvSpPr>
              <p:cNvPr id="7" name="Rectangle 7"/>
              <p:cNvSpPr/>
              <p:nvPr/>
            </p:nvSpPr>
            <p:spPr>
              <a:xfrm>
                <a:off x="1190625" y="3248025"/>
                <a:ext cx="2667000" cy="619125"/>
              </a:xfrm>
              <a:prstGeom prst="rect">
                <a:avLst/>
              </a:prstGeom>
              <a:solidFill>
                <a:srgbClr val="244D87"/>
              </a:solidFill>
              <a:ln w="9525">
                <a:solidFill>
                  <a:srgbClr val="B8C8D9"/>
                </a:solidFill>
              </a:ln>
            </p:spPr>
          </p:sp>
          <p:sp>
            <p:nvSpPr>
              <p:cNvPr id="8" name="TextBox 8"/>
              <p:cNvSpPr/>
              <p:nvPr/>
            </p:nvSpPr>
            <p:spPr>
              <a:xfrm>
                <a:off x="1209675" y="3276600"/>
                <a:ext cx="2628900" cy="561975"/>
              </a:xfrm>
              <a:prstGeom prst="rect">
                <a:avLst/>
              </a:prstGeom>
              <a:noFill/>
              <a:ln>
                <a:noFill/>
              </a:ln>
            </p:spPr>
            <p:txBody>
              <a:bodyPr wrap="none" lIns="0" tIns="140100" rIns="0" bIns="0" anchor="t" anchorCtr="0">
                <a:noAutofit/>
              </a:bodyPr>
              <a:lstStyle/>
              <a:p>
                <a:pPr algn="ctr"/>
                <a:r>
                  <a:rPr lang="zh-CN" sz="1880" b="1" dirty="0">
                    <a:solidFill>
                      <a:srgbClr val="FFFFFF"/>
                    </a:solidFill>
                    <a:latin typeface="Consolas"/>
                    <a:ea typeface="Microsoft YaHei"/>
                    <a:cs typeface="Consolas"/>
                  </a:rPr>
                  <a:t>读入方式</a:t>
                </a:r>
              </a:p>
            </p:txBody>
          </p:sp>
        </p:grpSp>
        <p:grpSp>
          <p:nvGrpSpPr>
            <p:cNvPr id="12" name="Group 12"/>
            <p:cNvGrpSpPr/>
            <p:nvPr/>
          </p:nvGrpSpPr>
          <p:grpSpPr>
            <a:xfrm>
              <a:off x="3857625" y="3248025"/>
              <a:ext cx="3048000" cy="619125"/>
              <a:chOff x="3857625" y="3248025"/>
              <a:chExt cx="3048000" cy="619125"/>
            </a:xfrm>
          </p:grpSpPr>
          <p:sp>
            <p:nvSpPr>
              <p:cNvPr id="10" name="Rectangle 10"/>
              <p:cNvSpPr/>
              <p:nvPr/>
            </p:nvSpPr>
            <p:spPr>
              <a:xfrm>
                <a:off x="3857625" y="3248025"/>
                <a:ext cx="3048000" cy="619125"/>
              </a:xfrm>
              <a:prstGeom prst="rect">
                <a:avLst/>
              </a:prstGeom>
              <a:solidFill>
                <a:srgbClr val="244D87"/>
              </a:solidFill>
              <a:ln w="9525">
                <a:solidFill>
                  <a:srgbClr val="B8C8D9"/>
                </a:solidFill>
              </a:ln>
            </p:spPr>
          </p:sp>
          <p:sp>
            <p:nvSpPr>
              <p:cNvPr id="11" name="TextBox 11"/>
              <p:cNvSpPr/>
              <p:nvPr/>
            </p:nvSpPr>
            <p:spPr>
              <a:xfrm>
                <a:off x="3876675" y="3276600"/>
                <a:ext cx="3009900" cy="561975"/>
              </a:xfrm>
              <a:prstGeom prst="rect">
                <a:avLst/>
              </a:prstGeom>
              <a:noFill/>
              <a:ln>
                <a:noFill/>
              </a:ln>
            </p:spPr>
            <p:txBody>
              <a:bodyPr wrap="none" lIns="0" tIns="140100" rIns="0" bIns="0" anchor="t" anchorCtr="0">
                <a:noAutofit/>
              </a:bodyPr>
              <a:lstStyle/>
              <a:p>
                <a:pPr algn="ctr"/>
                <a:r>
                  <a:rPr lang="zh-CN" sz="1880" b="1" dirty="0">
                    <a:solidFill>
                      <a:srgbClr val="FFFFFF"/>
                    </a:solidFill>
                    <a:latin typeface="Consolas"/>
                    <a:ea typeface="Microsoft YaHei"/>
                    <a:cs typeface="Consolas"/>
                  </a:rPr>
                  <a:t>保存下来的内容</a:t>
                </a:r>
              </a:p>
            </p:txBody>
          </p:sp>
        </p:grpSp>
        <p:grpSp>
          <p:nvGrpSpPr>
            <p:cNvPr id="15" name="Group 15"/>
            <p:cNvGrpSpPr/>
            <p:nvPr/>
          </p:nvGrpSpPr>
          <p:grpSpPr>
            <a:xfrm>
              <a:off x="6905625" y="3248025"/>
              <a:ext cx="4000500" cy="619125"/>
              <a:chOff x="6905625" y="3248025"/>
              <a:chExt cx="4000500" cy="619125"/>
            </a:xfrm>
          </p:grpSpPr>
          <p:sp>
            <p:nvSpPr>
              <p:cNvPr id="13" name="Rectangle 13"/>
              <p:cNvSpPr/>
              <p:nvPr/>
            </p:nvSpPr>
            <p:spPr>
              <a:xfrm>
                <a:off x="6905625" y="3248025"/>
                <a:ext cx="4000500" cy="619125"/>
              </a:xfrm>
              <a:prstGeom prst="rect">
                <a:avLst/>
              </a:prstGeom>
              <a:solidFill>
                <a:srgbClr val="244D87"/>
              </a:solidFill>
              <a:ln w="9525">
                <a:solidFill>
                  <a:srgbClr val="B8C8D9"/>
                </a:solidFill>
              </a:ln>
            </p:spPr>
          </p:sp>
          <p:sp>
            <p:nvSpPr>
              <p:cNvPr id="14" name="TextBox 14"/>
              <p:cNvSpPr/>
              <p:nvPr/>
            </p:nvSpPr>
            <p:spPr>
              <a:xfrm>
                <a:off x="6924675" y="3276600"/>
                <a:ext cx="3962400" cy="561975"/>
              </a:xfrm>
              <a:prstGeom prst="rect">
                <a:avLst/>
              </a:prstGeom>
              <a:noFill/>
              <a:ln>
                <a:noFill/>
              </a:ln>
            </p:spPr>
            <p:txBody>
              <a:bodyPr wrap="none" lIns="0" tIns="140100" rIns="0" bIns="0" anchor="t" anchorCtr="0">
                <a:noAutofit/>
              </a:bodyPr>
              <a:lstStyle/>
              <a:p>
                <a:pPr algn="ctr"/>
                <a:r>
                  <a:rPr lang="zh-CN" sz="1880" b="1" dirty="0">
                    <a:solidFill>
                      <a:srgbClr val="FFFFFF"/>
                    </a:solidFill>
                    <a:latin typeface="Consolas"/>
                    <a:ea typeface="Microsoft YaHei"/>
                    <a:cs typeface="Consolas"/>
                  </a:rPr>
                  <a:t>还能按原样显示3位吗</a:t>
                </a:r>
              </a:p>
            </p:txBody>
          </p:sp>
        </p:grpSp>
        <p:grpSp>
          <p:nvGrpSpPr>
            <p:cNvPr id="18" name="Group 18"/>
            <p:cNvGrpSpPr/>
            <p:nvPr/>
          </p:nvGrpSpPr>
          <p:grpSpPr>
            <a:xfrm>
              <a:off x="1190625" y="3867150"/>
              <a:ext cx="2667000" cy="619125"/>
              <a:chOff x="1190625" y="3867150"/>
              <a:chExt cx="2667000" cy="619125"/>
            </a:xfrm>
          </p:grpSpPr>
          <p:sp>
            <p:nvSpPr>
              <p:cNvPr id="16" name="Rectangle 16"/>
              <p:cNvSpPr/>
              <p:nvPr/>
            </p:nvSpPr>
            <p:spPr>
              <a:xfrm>
                <a:off x="1190625" y="3867150"/>
                <a:ext cx="2667000" cy="619125"/>
              </a:xfrm>
              <a:prstGeom prst="rect">
                <a:avLst/>
              </a:prstGeom>
              <a:solidFill>
                <a:srgbClr val="F4F7FB"/>
              </a:solidFill>
              <a:ln w="9525">
                <a:solidFill>
                  <a:srgbClr val="B8C8D9"/>
                </a:solidFill>
              </a:ln>
            </p:spPr>
          </p:sp>
          <p:sp>
            <p:nvSpPr>
              <p:cNvPr id="17" name="TextBox 17"/>
              <p:cNvSpPr/>
              <p:nvPr/>
            </p:nvSpPr>
            <p:spPr>
              <a:xfrm>
                <a:off x="1209675" y="3895725"/>
                <a:ext cx="2628900" cy="561975"/>
              </a:xfrm>
              <a:prstGeom prst="rect">
                <a:avLst/>
              </a:prstGeom>
              <a:noFill/>
              <a:ln>
                <a:noFill/>
              </a:ln>
            </p:spPr>
            <p:txBody>
              <a:bodyPr wrap="none" lIns="0" tIns="140100" rIns="0" bIns="0" anchor="t" anchorCtr="0">
                <a:noAutofit/>
              </a:bodyPr>
              <a:lstStyle/>
              <a:p>
                <a:pPr algn="ctr"/>
                <a:r>
                  <a:rPr lang="en-US" sz="1880" dirty="0">
                    <a:solidFill>
                      <a:srgbClr val="243447"/>
                    </a:solidFill>
                    <a:latin typeface="Consolas"/>
                    <a:ea typeface="Consolas"/>
                    <a:cs typeface="Consolas"/>
                  </a:rPr>
                  <a:t>int value;</a:t>
                </a:r>
              </a:p>
            </p:txBody>
          </p:sp>
        </p:grpSp>
        <p:grpSp>
          <p:nvGrpSpPr>
            <p:cNvPr id="21" name="Group 21"/>
            <p:cNvGrpSpPr/>
            <p:nvPr/>
          </p:nvGrpSpPr>
          <p:grpSpPr>
            <a:xfrm>
              <a:off x="3857625" y="3867150"/>
              <a:ext cx="3048000" cy="619125"/>
              <a:chOff x="3857625" y="3867150"/>
              <a:chExt cx="3048000" cy="619125"/>
            </a:xfrm>
          </p:grpSpPr>
          <p:sp>
            <p:nvSpPr>
              <p:cNvPr id="19" name="Rectangle 19"/>
              <p:cNvSpPr/>
              <p:nvPr/>
            </p:nvSpPr>
            <p:spPr>
              <a:xfrm>
                <a:off x="3857625" y="3867150"/>
                <a:ext cx="3048000" cy="619125"/>
              </a:xfrm>
              <a:prstGeom prst="rect">
                <a:avLst/>
              </a:prstGeom>
              <a:solidFill>
                <a:srgbClr val="F4F7FB"/>
              </a:solidFill>
              <a:ln w="9525">
                <a:solidFill>
                  <a:srgbClr val="B8C8D9"/>
                </a:solidFill>
              </a:ln>
            </p:spPr>
          </p:sp>
          <p:sp>
            <p:nvSpPr>
              <p:cNvPr id="20" name="TextBox 20"/>
              <p:cNvSpPr/>
              <p:nvPr/>
            </p:nvSpPr>
            <p:spPr>
              <a:xfrm>
                <a:off x="3876675" y="3895725"/>
                <a:ext cx="3009900" cy="561975"/>
              </a:xfrm>
              <a:prstGeom prst="rect">
                <a:avLst/>
              </a:prstGeom>
              <a:noFill/>
              <a:ln>
                <a:noFill/>
              </a:ln>
            </p:spPr>
            <p:txBody>
              <a:bodyPr wrap="none" lIns="0" tIns="140100" rIns="0" bIns="0" anchor="t" anchorCtr="0">
                <a:noAutofit/>
              </a:bodyPr>
              <a:lstStyle/>
              <a:p>
                <a:pPr algn="ctr"/>
                <a:r>
                  <a:rPr lang="zh-CN" sz="1880" dirty="0">
                    <a:solidFill>
                      <a:srgbClr val="243447"/>
                    </a:solidFill>
                    <a:latin typeface="Consolas"/>
                    <a:ea typeface="Microsoft YaHei"/>
                    <a:cs typeface="Consolas"/>
                  </a:rPr>
                  <a:t>数值7</a:t>
                </a:r>
              </a:p>
            </p:txBody>
          </p:sp>
        </p:grpSp>
        <p:grpSp>
          <p:nvGrpSpPr>
            <p:cNvPr id="24" name="Group 24"/>
            <p:cNvGrpSpPr/>
            <p:nvPr/>
          </p:nvGrpSpPr>
          <p:grpSpPr>
            <a:xfrm>
              <a:off x="6905625" y="3867150"/>
              <a:ext cx="4000500" cy="619125"/>
              <a:chOff x="6905625" y="3867150"/>
              <a:chExt cx="4000500" cy="619125"/>
            </a:xfrm>
          </p:grpSpPr>
          <p:sp>
            <p:nvSpPr>
              <p:cNvPr id="22" name="Rectangle 22"/>
              <p:cNvSpPr/>
              <p:nvPr/>
            </p:nvSpPr>
            <p:spPr>
              <a:xfrm>
                <a:off x="6905625" y="3867150"/>
                <a:ext cx="4000500" cy="619125"/>
              </a:xfrm>
              <a:prstGeom prst="rect">
                <a:avLst/>
              </a:prstGeom>
              <a:solidFill>
                <a:srgbClr val="F4F7FB"/>
              </a:solidFill>
              <a:ln w="9525">
                <a:solidFill>
                  <a:srgbClr val="B8C8D9"/>
                </a:solidFill>
              </a:ln>
            </p:spPr>
          </p:sp>
          <p:sp>
            <p:nvSpPr>
              <p:cNvPr id="23" name="TextBox 23"/>
              <p:cNvSpPr/>
              <p:nvPr/>
            </p:nvSpPr>
            <p:spPr>
              <a:xfrm>
                <a:off x="6924675" y="3895725"/>
                <a:ext cx="3962400" cy="561975"/>
              </a:xfrm>
              <a:prstGeom prst="rect">
                <a:avLst/>
              </a:prstGeom>
              <a:noFill/>
              <a:ln>
                <a:noFill/>
              </a:ln>
            </p:spPr>
            <p:txBody>
              <a:bodyPr wrap="none" lIns="0" tIns="140100" rIns="0" bIns="0" anchor="t" anchorCtr="0">
                <a:noAutofit/>
              </a:bodyPr>
              <a:lstStyle/>
              <a:p>
                <a:pPr algn="ctr"/>
                <a:r>
                  <a:rPr lang="zh-CN" sz="1880" dirty="0">
                    <a:solidFill>
                      <a:srgbClr val="243447"/>
                    </a:solidFill>
                    <a:latin typeface="Consolas"/>
                    <a:ea typeface="Microsoft YaHei"/>
                    <a:cs typeface="Consolas"/>
                  </a:rPr>
                  <a:t>开头两个0没有保留下来</a:t>
                </a:r>
              </a:p>
            </p:txBody>
          </p:sp>
        </p:grpSp>
        <p:grpSp>
          <p:nvGrpSpPr>
            <p:cNvPr id="27" name="Group 27"/>
            <p:cNvGrpSpPr/>
            <p:nvPr/>
          </p:nvGrpSpPr>
          <p:grpSpPr>
            <a:xfrm>
              <a:off x="1190625" y="4486275"/>
              <a:ext cx="2667000" cy="619125"/>
              <a:chOff x="1190625" y="4486275"/>
              <a:chExt cx="2667000" cy="619125"/>
            </a:xfrm>
          </p:grpSpPr>
          <p:sp>
            <p:nvSpPr>
              <p:cNvPr id="25" name="Rectangle 25"/>
              <p:cNvSpPr/>
              <p:nvPr/>
            </p:nvSpPr>
            <p:spPr>
              <a:xfrm>
                <a:off x="1190625" y="4486275"/>
                <a:ext cx="2667000" cy="619125"/>
              </a:xfrm>
              <a:prstGeom prst="rect">
                <a:avLst/>
              </a:prstGeom>
              <a:solidFill>
                <a:srgbClr val="FFFFFF"/>
              </a:solidFill>
              <a:ln w="9525">
                <a:solidFill>
                  <a:srgbClr val="B8C8D9"/>
                </a:solidFill>
              </a:ln>
            </p:spPr>
          </p:sp>
          <p:sp>
            <p:nvSpPr>
              <p:cNvPr id="26" name="TextBox 26"/>
              <p:cNvSpPr/>
              <p:nvPr/>
            </p:nvSpPr>
            <p:spPr>
              <a:xfrm>
                <a:off x="1209675" y="4514850"/>
                <a:ext cx="2628900" cy="561975"/>
              </a:xfrm>
              <a:prstGeom prst="rect">
                <a:avLst/>
              </a:prstGeom>
              <a:noFill/>
              <a:ln>
                <a:noFill/>
              </a:ln>
            </p:spPr>
            <p:txBody>
              <a:bodyPr wrap="none" lIns="0" tIns="140100" rIns="0" bIns="0" anchor="t" anchorCtr="0">
                <a:noAutofit/>
              </a:bodyPr>
              <a:lstStyle/>
              <a:p>
                <a:pPr algn="ctr"/>
                <a:r>
                  <a:rPr lang="en-US" sz="1880" dirty="0">
                    <a:solidFill>
                      <a:srgbClr val="243447"/>
                    </a:solidFill>
                    <a:latin typeface="Consolas"/>
                    <a:ea typeface="Consolas"/>
                    <a:cs typeface="Consolas"/>
                  </a:rPr>
                  <a:t>char num[110];</a:t>
                </a:r>
              </a:p>
            </p:txBody>
          </p:sp>
        </p:grpSp>
        <p:grpSp>
          <p:nvGrpSpPr>
            <p:cNvPr id="30" name="Group 30"/>
            <p:cNvGrpSpPr/>
            <p:nvPr/>
          </p:nvGrpSpPr>
          <p:grpSpPr>
            <a:xfrm>
              <a:off x="3857625" y="4486275"/>
              <a:ext cx="3048000" cy="619125"/>
              <a:chOff x="3857625" y="4486275"/>
              <a:chExt cx="3048000" cy="619125"/>
            </a:xfrm>
          </p:grpSpPr>
          <p:sp>
            <p:nvSpPr>
              <p:cNvPr id="28" name="Rectangle 28"/>
              <p:cNvSpPr/>
              <p:nvPr/>
            </p:nvSpPr>
            <p:spPr>
              <a:xfrm>
                <a:off x="3857625" y="4486275"/>
                <a:ext cx="3048000" cy="619125"/>
              </a:xfrm>
              <a:prstGeom prst="rect">
                <a:avLst/>
              </a:prstGeom>
              <a:solidFill>
                <a:srgbClr val="FFFFFF"/>
              </a:solidFill>
              <a:ln w="9525">
                <a:solidFill>
                  <a:srgbClr val="B8C8D9"/>
                </a:solidFill>
              </a:ln>
            </p:spPr>
          </p:sp>
          <p:sp>
            <p:nvSpPr>
              <p:cNvPr id="29" name="TextBox 29"/>
              <p:cNvSpPr/>
              <p:nvPr/>
            </p:nvSpPr>
            <p:spPr>
              <a:xfrm>
                <a:off x="3876675" y="4514850"/>
                <a:ext cx="3009900" cy="561975"/>
              </a:xfrm>
              <a:prstGeom prst="rect">
                <a:avLst/>
              </a:prstGeom>
              <a:noFill/>
              <a:ln>
                <a:noFill/>
              </a:ln>
            </p:spPr>
            <p:txBody>
              <a:bodyPr wrap="none" lIns="0" tIns="140100" rIns="0" bIns="0" anchor="t" anchorCtr="0">
                <a:noAutofit/>
              </a:bodyPr>
              <a:lstStyle/>
              <a:p>
                <a:pPr algn="ctr"/>
                <a:r>
                  <a:rPr lang="zh-CN" sz="1880" dirty="0">
                    <a:solidFill>
                      <a:srgbClr val="243447"/>
                    </a:solidFill>
                    <a:latin typeface="Consolas"/>
                    <a:ea typeface="Microsoft YaHei"/>
                    <a:cs typeface="Consolas"/>
                  </a:rPr>
                  <a:t>'0'、'0'、'7'</a:t>
                </a:r>
              </a:p>
            </p:txBody>
          </p:sp>
        </p:grpSp>
        <p:grpSp>
          <p:nvGrpSpPr>
            <p:cNvPr id="33" name="Group 33"/>
            <p:cNvGrpSpPr/>
            <p:nvPr/>
          </p:nvGrpSpPr>
          <p:grpSpPr>
            <a:xfrm>
              <a:off x="6905625" y="4486275"/>
              <a:ext cx="4000500" cy="619125"/>
              <a:chOff x="6905625" y="4486275"/>
              <a:chExt cx="4000500" cy="619125"/>
            </a:xfrm>
          </p:grpSpPr>
          <p:sp>
            <p:nvSpPr>
              <p:cNvPr id="31" name="Rectangle 31"/>
              <p:cNvSpPr/>
              <p:nvPr/>
            </p:nvSpPr>
            <p:spPr>
              <a:xfrm>
                <a:off x="6905625" y="4486275"/>
                <a:ext cx="4000500" cy="619125"/>
              </a:xfrm>
              <a:prstGeom prst="rect">
                <a:avLst/>
              </a:prstGeom>
              <a:solidFill>
                <a:srgbClr val="FFFFFF"/>
              </a:solidFill>
              <a:ln w="9525">
                <a:solidFill>
                  <a:srgbClr val="B8C8D9"/>
                </a:solidFill>
              </a:ln>
            </p:spPr>
          </p:sp>
          <p:sp>
            <p:nvSpPr>
              <p:cNvPr id="32" name="TextBox 32"/>
              <p:cNvSpPr/>
              <p:nvPr/>
            </p:nvSpPr>
            <p:spPr>
              <a:xfrm>
                <a:off x="6924675" y="4514850"/>
                <a:ext cx="3962400" cy="561975"/>
              </a:xfrm>
              <a:prstGeom prst="rect">
                <a:avLst/>
              </a:prstGeom>
              <a:noFill/>
              <a:ln>
                <a:noFill/>
              </a:ln>
            </p:spPr>
            <p:txBody>
              <a:bodyPr wrap="none" lIns="0" tIns="140100" rIns="0" bIns="0" anchor="t" anchorCtr="0">
                <a:noAutofit/>
              </a:bodyPr>
              <a:lstStyle/>
              <a:p>
                <a:pPr algn="ctr"/>
                <a:r>
                  <a:rPr lang="zh-CN" sz="1880" dirty="0">
                    <a:solidFill>
                      <a:srgbClr val="243447"/>
                    </a:solidFill>
                    <a:latin typeface="Consolas"/>
                    <a:ea typeface="Microsoft YaHei"/>
                    <a:cs typeface="Consolas"/>
                  </a:rPr>
                  <a:t>每一位都有自己的位置</a:t>
                </a:r>
              </a:p>
            </p:txBody>
          </p:sp>
        </p:grpSp>
      </p:grpSp>
      <p:grpSp>
        <p:nvGrpSpPr>
          <p:cNvPr id="36" name="Group 36"/>
          <p:cNvGrpSpPr/>
          <p:nvPr/>
        </p:nvGrpSpPr>
        <p:grpSpPr>
          <a:xfrm>
            <a:off x="990219" y="5406771"/>
            <a:ext cx="10296906" cy="752856"/>
            <a:chOff x="990219" y="5406771"/>
            <a:chExt cx="10296906" cy="752856"/>
          </a:xfrm>
        </p:grpSpPr>
        <p:sp>
          <p:nvSpPr>
            <p:cNvPr id="35" name="TextBox 35"/>
            <p:cNvSpPr/>
            <p:nvPr/>
          </p:nvSpPr>
          <p:spPr>
            <a:xfrm>
              <a:off x="990219" y="5406771"/>
              <a:ext cx="10296906" cy="752856"/>
            </a:xfrm>
            <a:prstGeom prst="rect">
              <a:avLst/>
            </a:prstGeom>
            <a:noFill/>
            <a:ln>
              <a:noFill/>
            </a:ln>
          </p:spPr>
          <p:txBody>
            <a:bodyPr wrap="none" lIns="0" tIns="2476" rIns="0" bIns="0" anchor="t" anchorCtr="0">
              <a:noAutofit/>
            </a:bodyPr>
            <a:lstStyle/>
            <a:p>
              <a:pPr algn="l">
                <a:lnSpc>
                  <a:spcPts val="2340"/>
                </a:lnSpc>
              </a:pPr>
              <a:r>
                <a:rPr lang="zh-CN" sz="1950" dirty="0">
                  <a:solidFill>
                    <a:srgbClr val="243447"/>
                  </a:solidFill>
                  <a:latin typeface="Microsoft YaHei"/>
                  <a:ea typeface="Microsoft YaHei"/>
                  <a:cs typeface="Microsoft YaHei"/>
                </a:rPr>
                <a:t>号码</a:t>
              </a:r>
              <a:r>
                <a:rPr lang="en-US" sz="1950" dirty="0">
                  <a:solidFill>
                    <a:srgbClr val="243447"/>
                  </a:solidFill>
                  <a:latin typeface="Consolas"/>
                  <a:ea typeface="Consolas"/>
                  <a:cs typeface="Consolas"/>
                </a:rPr>
                <a:t>007</a:t>
              </a:r>
              <a:r>
                <a:rPr lang="zh-CN" sz="1950" dirty="0">
                  <a:solidFill>
                    <a:srgbClr val="243447"/>
                  </a:solidFill>
                  <a:latin typeface="Microsoft YaHei"/>
                  <a:ea typeface="Microsoft YaHei"/>
                  <a:cs typeface="Microsoft YaHei"/>
                </a:rPr>
                <a:t>里的两个</a:t>
              </a:r>
              <a:r>
                <a:rPr lang="en-US" sz="1950" dirty="0">
                  <a:solidFill>
                    <a:srgbClr val="243447"/>
                  </a:solidFill>
                  <a:latin typeface="Consolas"/>
                  <a:ea typeface="Consolas"/>
                  <a:cs typeface="Consolas"/>
                </a:rPr>
                <a:t>0</a:t>
              </a:r>
              <a:r>
                <a:rPr lang="zh-CN" sz="1950" dirty="0">
                  <a:solidFill>
                    <a:srgbClr val="243447"/>
                  </a:solidFill>
                  <a:latin typeface="Microsoft YaHei"/>
                  <a:ea typeface="Microsoft YaHei"/>
                  <a:cs typeface="Microsoft YaHei"/>
                </a:rPr>
                <a:t>也要显示。逐个读</a:t>
              </a:r>
              <a:r>
                <a:rPr lang="zh-CN" sz="1950" b="1" dirty="0">
                  <a:solidFill>
                    <a:srgbClr val="C00000"/>
                  </a:solidFill>
                  <a:latin typeface="Microsoft YaHei"/>
                  <a:ea typeface="Microsoft YaHei"/>
                  <a:cs typeface="Microsoft YaHei"/>
                </a:rPr>
                <a:t>字符</a:t>
              </a:r>
              <a:r>
                <a:rPr lang="zh-CN" sz="1950" dirty="0">
                  <a:solidFill>
                    <a:srgbClr val="243447"/>
                  </a:solidFill>
                  <a:latin typeface="Microsoft YaHei"/>
                  <a:ea typeface="Microsoft YaHei"/>
                  <a:cs typeface="Microsoft YaHei"/>
                </a:rPr>
                <a:t>，才能保留原写法；再把每个字符换成</a:t>
              </a:r>
              <a:r>
                <a:rPr lang="zh-CN" sz="1950" b="1" dirty="0">
                  <a:solidFill>
                    <a:srgbClr val="C00000"/>
                  </a:solidFill>
                  <a:latin typeface="Microsoft YaHei"/>
                  <a:ea typeface="Microsoft YaHei"/>
                  <a:cs typeface="Microsoft YaHei"/>
                </a:rPr>
                <a:t>查表</a:t>
              </a:r>
              <a:r>
                <a:rPr lang="zh-CN" sz="1950" dirty="0">
                  <a:solidFill>
                    <a:srgbClr val="243447"/>
                  </a:solidFill>
                  <a:latin typeface="Microsoft YaHei"/>
                  <a:ea typeface="Microsoft YaHei"/>
                  <a:cs typeface="Microsoft YaHei"/>
                </a:rPr>
                <a:t>用的编</a:t>
              </a:r>
              <a:br/>
              <a:r>
                <a:rPr lang="zh-CN" sz="1950" dirty="0">
                  <a:solidFill>
                    <a:srgbClr val="243447"/>
                  </a:solidFill>
                  <a:latin typeface="Microsoft YaHei"/>
                  <a:ea typeface="Microsoft YaHei"/>
                  <a:cs typeface="Microsoft YaHei"/>
                </a:rPr>
                <a:t>号。</a:t>
              </a:r>
            </a:p>
          </p:txBody>
        </p:sp>
      </p:grpSp>
      <p:sp>
        <p:nvSpPr>
          <p:cNvPr id="47" name="Line 4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8" name="Line 48"/>
          <p:cNvSpPr/>
          <p:nvPr/>
        </p:nvSpPr>
        <p:spPr>
          <a:xfrm>
            <a:off x="838200" y="293579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9" name="Line 49"/>
          <p:cNvSpPr/>
          <p:nvPr/>
        </p:nvSpPr>
        <p:spPr>
          <a:xfrm>
            <a:off x="838200" y="525608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35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3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267370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char保存一个字符</a:t>
            </a:r>
          </a:p>
        </p:txBody>
      </p:sp>
      <p:grpSp>
        <p:nvGrpSpPr>
          <p:cNvPr id="9" name="Group 9"/>
          <p:cNvGrpSpPr/>
          <p:nvPr/>
        </p:nvGrpSpPr>
        <p:grpSpPr>
          <a:xfrm>
            <a:off x="828294" y="2177415"/>
            <a:ext cx="6775716" cy="841438"/>
            <a:chOff x="828294" y="2177415"/>
            <a:chExt cx="6775716" cy="841438"/>
          </a:xfrm>
        </p:grpSpPr>
        <p:sp>
          <p:nvSpPr>
            <p:cNvPr id="7" name="TextBox 7"/>
            <p:cNvSpPr txBox="1"/>
            <p:nvPr/>
          </p:nvSpPr>
          <p:spPr>
            <a:xfrm>
              <a:off x="829056" y="2177415"/>
              <a:ext cx="4816145"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char</a:t>
              </a:r>
              <a:r>
                <a:rPr lang="zh-CN" sz="1800" dirty="0">
                  <a:solidFill>
                    <a:schemeClr val="dk1"/>
                  </a:solidFill>
                  <a:latin typeface="Consolas"/>
                  <a:ea typeface="Microsoft YaHei"/>
                  <a:cs typeface="+mn-cs"/>
                </a:rPr>
                <a:t xml:space="preserve"> c = '7';　</a:t>
              </a:r>
              <a:r>
                <a:rPr lang="zh-CN" sz="1800" dirty="0">
                  <a:solidFill>
                    <a:srgbClr val="008000"/>
                  </a:solidFill>
                  <a:latin typeface="Consolas"/>
                  <a:ea typeface="Microsoft YaHei"/>
                  <a:cs typeface="+mn-cs"/>
                </a:rPr>
                <a:t>// 单引号中的一个字符。</a:t>
              </a:r>
            </a:p>
          </p:txBody>
        </p:sp>
        <p:sp>
          <p:nvSpPr>
            <p:cNvPr id="8" name="TextBox 8"/>
            <p:cNvSpPr/>
            <p:nvPr/>
          </p:nvSpPr>
          <p:spPr>
            <a:xfrm>
              <a:off x="828294" y="2637472"/>
              <a:ext cx="677571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cin &gt;&gt; c; 读入一个非空白</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，cout &lt;&lt; c; 输出它。</a:t>
              </a:r>
            </a:p>
          </p:txBody>
        </p:sp>
      </p:grpSp>
      <p:grpSp>
        <p:nvGrpSpPr>
          <p:cNvPr id="13" name="Group 13"/>
          <p:cNvGrpSpPr/>
          <p:nvPr/>
        </p:nvGrpSpPr>
        <p:grpSpPr>
          <a:xfrm>
            <a:off x="828294" y="3625215"/>
            <a:ext cx="6674275" cy="1127188"/>
            <a:chOff x="828294" y="3625215"/>
            <a:chExt cx="6674275" cy="1127188"/>
          </a:xfrm>
        </p:grpSpPr>
        <p:sp>
          <p:nvSpPr>
            <p:cNvPr id="10" name="TextBox 10"/>
            <p:cNvSpPr txBox="1"/>
            <p:nvPr/>
          </p:nvSpPr>
          <p:spPr>
            <a:xfrm>
              <a:off x="829056" y="3625215"/>
              <a:ext cx="1884121"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char</a:t>
              </a:r>
              <a:r>
                <a:rPr lang="zh-CN" sz="1800" dirty="0">
                  <a:solidFill>
                    <a:schemeClr val="dk1"/>
                  </a:solidFill>
                  <a:latin typeface="Consolas"/>
                  <a:ea typeface="Microsoft YaHei"/>
                  <a:cs typeface="+mn-cs"/>
                </a:rPr>
                <a:t xml:space="preserve"> num[110];</a:t>
              </a:r>
            </a:p>
          </p:txBody>
        </p:sp>
        <p:sp>
          <p:nvSpPr>
            <p:cNvPr id="11" name="TextBox 11"/>
            <p:cNvSpPr txBox="1"/>
            <p:nvPr/>
          </p:nvSpPr>
          <p:spPr>
            <a:xfrm>
              <a:off x="829056" y="3968115"/>
              <a:ext cx="5615788"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i = 0; i &lt; n; i++) cin &gt;&gt; num[i];</a:t>
              </a:r>
            </a:p>
          </p:txBody>
        </p:sp>
        <p:sp>
          <p:nvSpPr>
            <p:cNvPr id="12" name="TextBox 12"/>
            <p:cNvSpPr/>
            <p:nvPr/>
          </p:nvSpPr>
          <p:spPr>
            <a:xfrm>
              <a:off x="828294" y="4371022"/>
              <a:ext cx="667427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输入007，会依次保存'0'、'0'、'7'，开头的0不会丢。</a:t>
              </a:r>
            </a:p>
          </p:txBody>
        </p:sp>
      </p:grpSp>
      <p:grpSp>
        <p:nvGrpSpPr>
          <p:cNvPr id="17" name="Group 17"/>
          <p:cNvGrpSpPr/>
          <p:nvPr/>
        </p:nvGrpSpPr>
        <p:grpSpPr>
          <a:xfrm>
            <a:off x="828294" y="5199698"/>
            <a:ext cx="10458831" cy="1111186"/>
            <a:chOff x="828294" y="5199698"/>
            <a:chExt cx="10458831" cy="1111186"/>
          </a:xfrm>
        </p:grpSpPr>
        <p:sp>
          <p:nvSpPr>
            <p:cNvPr id="14" name="TextBox 14"/>
            <p:cNvSpPr/>
            <p:nvPr/>
          </p:nvSpPr>
          <p:spPr>
            <a:xfrm>
              <a:off x="828294" y="5199698"/>
              <a:ext cx="4009930"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'0'和数值0不是同一个东西。</a:t>
              </a:r>
            </a:p>
          </p:txBody>
        </p:sp>
        <p:sp>
          <p:nvSpPr>
            <p:cNvPr id="15" name="TextBox 15"/>
            <p:cNvSpPr/>
            <p:nvPr/>
          </p:nvSpPr>
          <p:spPr>
            <a:xfrm>
              <a:off x="828294" y="5635371"/>
              <a:ext cx="10458831" cy="381381"/>
            </a:xfrm>
            <a:prstGeom prst="rect">
              <a:avLst/>
            </a:prstGeom>
            <a:noFill/>
            <a:ln>
              <a:noFill/>
            </a:ln>
          </p:spPr>
          <p:txBody>
            <a:bodyPr wrap="none" lIns="0" tIns="2476" rIns="0" bIns="0" anchor="t" anchorCtr="0">
              <a:noAutofit/>
            </a:bodyPr>
            <a:lstStyle/>
            <a:p>
              <a:pPr algn="l">
                <a:lnSpc>
                  <a:spcPts val="2496"/>
                </a:lnSpc>
              </a:pPr>
              <a:r>
                <a:rPr lang="zh-CN" sz="1950" b="1" dirty="0">
                  <a:solidFill>
                    <a:srgbClr val="C00000"/>
                  </a:solidFill>
                  <a:latin typeface="Microsoft YaHei"/>
                  <a:ea typeface="Microsoft YaHei"/>
                  <a:cs typeface="Microsoft YaHei"/>
                </a:rPr>
                <a:t>字符</a:t>
              </a:r>
              <a:r>
                <a:rPr lang="zh-CN" sz="1950" dirty="0">
                  <a:solidFill>
                    <a:srgbClr val="243447"/>
                  </a:solidFill>
                  <a:latin typeface="Microsoft YaHei"/>
                  <a:ea typeface="Microsoft YaHei"/>
                  <a:cs typeface="Microsoft YaHei"/>
                </a:rPr>
                <a:t>保存了数字的写法。要按下标查第几个字形，还需要得到对应的整数。</a:t>
              </a:r>
            </a:p>
          </p:txBody>
        </p:sp>
        <p:sp>
          <p:nvSpPr>
            <p:cNvPr id="16" name="TextBox 16"/>
            <p:cNvSpPr/>
            <p:nvPr/>
          </p:nvSpPr>
          <p:spPr>
            <a:xfrm>
              <a:off x="829056" y="5958840"/>
              <a:ext cx="5160264"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这里只需按</a:t>
              </a:r>
              <a:r>
                <a:rPr lang="zh-CN" sz="1800" b="1" dirty="0">
                  <a:solidFill>
                    <a:srgbClr val="C00000"/>
                  </a:solidFill>
                  <a:latin typeface="Consolas"/>
                  <a:ea typeface="Microsoft YaHei"/>
                  <a:cs typeface="Consolas"/>
                </a:rPr>
                <a:t>字符</a:t>
              </a:r>
              <a:r>
                <a:rPr lang="zh-CN" sz="1800" dirty="0">
                  <a:solidFill>
                    <a:srgbClr val="243447"/>
                  </a:solidFill>
                  <a:latin typeface="Consolas"/>
                  <a:ea typeface="Microsoft YaHei"/>
                  <a:cs typeface="Consolas"/>
                </a:rPr>
                <a:t>读入，不需要先学字符串函数。</a:t>
              </a:r>
            </a:p>
          </p:txBody>
        </p:sp>
      </p:grpSp>
      <p:sp>
        <p:nvSpPr>
          <p:cNvPr id="25" name="Line 2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6" name="Line 26"/>
          <p:cNvSpPr/>
          <p:nvPr/>
        </p:nvSpPr>
        <p:spPr>
          <a:xfrm>
            <a:off x="705231" y="2186940"/>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27" name="Line 27"/>
          <p:cNvSpPr/>
          <p:nvPr/>
        </p:nvSpPr>
        <p:spPr>
          <a:xfrm>
            <a:off x="705231" y="3634740"/>
            <a:ext cx="9525" cy="598170"/>
          </a:xfrm>
          <a:custGeom>
            <a:avLst/>
            <a:gdLst/>
            <a:ahLst/>
            <a:cxnLst/>
            <a:rect l="l" t="t" r="r" b="b"/>
            <a:pathLst>
              <a:path w="9525" h="598170">
                <a:moveTo>
                  <a:pt x="0" y="0"/>
                </a:moveTo>
                <a:lnTo>
                  <a:pt x="0" y="598170"/>
                </a:lnTo>
              </a:path>
            </a:pathLst>
          </a:custGeom>
          <a:noFill/>
          <a:ln w="19050">
            <a:solidFill>
              <a:srgbClr val="244D87"/>
            </a:solidFill>
          </a:ln>
        </p:spPr>
      </p:sp>
      <p:sp>
        <p:nvSpPr>
          <p:cNvPr id="28" name="Line 28"/>
          <p:cNvSpPr/>
          <p:nvPr/>
        </p:nvSpPr>
        <p:spPr>
          <a:xfrm>
            <a:off x="838200" y="326631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9" name="Line 29"/>
          <p:cNvSpPr/>
          <p:nvPr/>
        </p:nvSpPr>
        <p:spPr>
          <a:xfrm>
            <a:off x="838200" y="491909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sz="2400" b="1" dirty="0">
                <a:solidFill>
                  <a:srgbClr val="244D87"/>
                </a:solidFill>
                <a:latin typeface="Microsoft YaHei"/>
                <a:ea typeface="Microsoft YaHei"/>
                <a:cs typeface="Microsoft YaHei"/>
              </a:rPr>
              <a:t>读到字符</a:t>
            </a:r>
            <a:r>
              <a:rPr lang="en-US" sz="2400" b="1" dirty="0">
                <a:solidFill>
                  <a:srgbClr val="244D87"/>
                </a:solidFill>
                <a:latin typeface="Consolas"/>
                <a:ea typeface="Consolas"/>
                <a:cs typeface="Consolas"/>
              </a:rPr>
              <a:t xml:space="preserve"> 7</a:t>
            </a:r>
            <a:r>
              <a:rPr lang="zh-CN" sz="2400" b="1" dirty="0">
                <a:solidFill>
                  <a:srgbClr val="244D87"/>
                </a:solidFill>
                <a:latin typeface="Microsoft YaHei"/>
                <a:ea typeface="Microsoft YaHei"/>
                <a:cs typeface="Microsoft YaHei"/>
              </a:rPr>
              <a:t>，怎样找到第</a:t>
            </a:r>
            <a:r>
              <a:rPr lang="en-US" sz="2400" b="1" dirty="0">
                <a:solidFill>
                  <a:srgbClr val="244D87"/>
                </a:solidFill>
                <a:latin typeface="Consolas"/>
                <a:ea typeface="Consolas"/>
                <a:cs typeface="Consolas"/>
              </a:rPr>
              <a:t xml:space="preserve"> 7 </a:t>
            </a:r>
            <a:r>
              <a:rPr lang="zh-CN" sz="2400" b="1" dirty="0">
                <a:solidFill>
                  <a:srgbClr val="244D87"/>
                </a:solidFill>
                <a:latin typeface="Microsoft YaHei"/>
                <a:ea typeface="Microsoft YaHei"/>
                <a:cs typeface="Microsoft YaHei"/>
              </a:rPr>
              <a:t>号字形？</a:t>
            </a:r>
          </a:p>
        </p:txBody>
      </p:sp>
      <p:grpSp>
        <p:nvGrpSpPr>
          <p:cNvPr id="8" name="Group 8"/>
          <p:cNvGrpSpPr/>
          <p:nvPr/>
        </p:nvGrpSpPr>
        <p:grpSpPr>
          <a:xfrm>
            <a:off x="828294" y="2158746"/>
            <a:ext cx="10458831" cy="790956"/>
            <a:chOff x="828294" y="2158746"/>
            <a:chExt cx="10458831" cy="790956"/>
          </a:xfrm>
        </p:grpSpPr>
        <p:sp>
          <p:nvSpPr>
            <p:cNvPr id="7" name="TextBox 7"/>
            <p:cNvSpPr/>
            <p:nvPr/>
          </p:nvSpPr>
          <p:spPr>
            <a:xfrm>
              <a:off x="828294" y="2158746"/>
              <a:ext cx="10458831" cy="790956"/>
            </a:xfrm>
            <a:prstGeom prst="rect">
              <a:avLst/>
            </a:prstGeom>
            <a:noFill/>
            <a:ln>
              <a:noFill/>
            </a:ln>
          </p:spPr>
          <p:txBody>
            <a:bodyPr wrap="none" lIns="0" tIns="2477" rIns="0" bIns="0" anchor="t" anchorCtr="0">
              <a:noAutofit/>
            </a:bodyPr>
            <a:lstStyle/>
            <a:p>
              <a:pPr algn="l">
                <a:lnSpc>
                  <a:spcPts val="2340"/>
                </a:lnSpc>
              </a:pPr>
              <a:r>
                <a:rPr lang="zh-CN" sz="1950" dirty="0">
                  <a:solidFill>
                    <a:srgbClr val="243447"/>
                  </a:solidFill>
                  <a:latin typeface="Microsoft YaHei"/>
                  <a:ea typeface="Microsoft YaHei"/>
                  <a:cs typeface="Microsoft YaHei"/>
                </a:rPr>
                <a:t>字形表按整数</a:t>
              </a:r>
              <a:r>
                <a:rPr lang="en-US" sz="1950" dirty="0">
                  <a:solidFill>
                    <a:srgbClr val="243447"/>
                  </a:solidFill>
                  <a:latin typeface="Consolas"/>
                  <a:ea typeface="Consolas"/>
                  <a:cs typeface="Consolas"/>
                </a:rPr>
                <a:t xml:space="preserve"> 0 </a:t>
              </a:r>
              <a:r>
                <a:rPr lang="zh-CN" sz="1950" dirty="0">
                  <a:solidFill>
                    <a:srgbClr val="243447"/>
                  </a:solidFill>
                  <a:latin typeface="Microsoft YaHei"/>
                  <a:ea typeface="Microsoft YaHei"/>
                  <a:cs typeface="Microsoft YaHei"/>
                </a:rPr>
                <a:t>到</a:t>
              </a:r>
              <a:r>
                <a:rPr lang="en-US" sz="1950" dirty="0">
                  <a:solidFill>
                    <a:srgbClr val="243447"/>
                  </a:solidFill>
                  <a:latin typeface="Consolas"/>
                  <a:ea typeface="Consolas"/>
                  <a:cs typeface="Consolas"/>
                </a:rPr>
                <a:t xml:space="preserve"> 9 </a:t>
              </a:r>
              <a:r>
                <a:rPr lang="zh-CN" sz="1950" dirty="0">
                  <a:solidFill>
                    <a:srgbClr val="243447"/>
                  </a:solidFill>
                  <a:latin typeface="Microsoft YaHei"/>
                  <a:ea typeface="Microsoft YaHei"/>
                  <a:cs typeface="Microsoft YaHei"/>
                </a:rPr>
                <a:t>编号。数字</a:t>
              </a:r>
              <a:r>
                <a:rPr lang="zh-CN" sz="1950" b="1" dirty="0">
                  <a:solidFill>
                    <a:srgbClr val="C00000"/>
                  </a:solidFill>
                  <a:latin typeface="Microsoft YaHei"/>
                  <a:ea typeface="Microsoft YaHei"/>
                  <a:cs typeface="Microsoft YaHei"/>
                </a:rPr>
                <a:t>字符</a:t>
              </a:r>
              <a:r>
                <a:rPr lang="zh-CN" sz="1950" dirty="0">
                  <a:solidFill>
                    <a:srgbClr val="243447"/>
                  </a:solidFill>
                  <a:latin typeface="Microsoft YaHei"/>
                  <a:ea typeface="Microsoft YaHei"/>
                  <a:cs typeface="Microsoft YaHei"/>
                </a:rPr>
                <a:t>的编码连续排列。</a:t>
              </a:r>
              <a:br/>
              <a:r>
                <a:rPr lang="zh-CN" sz="1950" dirty="0">
                  <a:solidFill>
                    <a:srgbClr val="243447"/>
                  </a:solidFill>
                  <a:latin typeface="Microsoft YaHei"/>
                  <a:ea typeface="Microsoft YaHei"/>
                  <a:cs typeface="Microsoft YaHei"/>
                </a:rPr>
                <a:t>用</a:t>
              </a:r>
              <a:r>
                <a:rPr lang="en-US" sz="1950" dirty="0">
                  <a:solidFill>
                    <a:srgbClr val="243447"/>
                  </a:solidFill>
                  <a:latin typeface="Consolas"/>
                  <a:ea typeface="Consolas"/>
                  <a:cs typeface="Consolas"/>
                </a:rPr>
                <a:t xml:space="preserve"> c - '0' </a:t>
              </a:r>
              <a:r>
                <a:rPr lang="zh-CN" sz="1950" dirty="0">
                  <a:solidFill>
                    <a:srgbClr val="243447"/>
                  </a:solidFill>
                  <a:latin typeface="Microsoft YaHei"/>
                  <a:ea typeface="Microsoft YaHei"/>
                  <a:cs typeface="Microsoft YaHei"/>
                </a:rPr>
                <a:t>就能得到相应编号。</a:t>
              </a:r>
            </a:p>
          </p:txBody>
        </p:sp>
      </p:grpSp>
      <p:grpSp>
        <p:nvGrpSpPr>
          <p:cNvPr id="11" name="Group 11"/>
          <p:cNvGrpSpPr/>
          <p:nvPr/>
        </p:nvGrpSpPr>
        <p:grpSpPr>
          <a:xfrm>
            <a:off x="824484" y="3375660"/>
            <a:ext cx="8002905" cy="528066"/>
            <a:chOff x="824484" y="3375660"/>
            <a:chExt cx="8002905" cy="528066"/>
          </a:xfrm>
        </p:grpSpPr>
        <p:sp>
          <p:nvSpPr>
            <p:cNvPr id="9" name="TextBox 9"/>
            <p:cNvSpPr/>
            <p:nvPr/>
          </p:nvSpPr>
          <p:spPr>
            <a:xfrm>
              <a:off x="824484" y="3375660"/>
              <a:ext cx="2887980"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'7' − '0' → 7</a:t>
              </a:r>
            </a:p>
          </p:txBody>
        </p:sp>
        <p:sp>
          <p:nvSpPr>
            <p:cNvPr id="10" name="TextBox 10"/>
            <p:cNvSpPr txBox="1"/>
            <p:nvPr/>
          </p:nvSpPr>
          <p:spPr>
            <a:xfrm>
              <a:off x="5477256" y="3472815"/>
              <a:ext cx="3350133"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digit = num[i] - '0';</a:t>
              </a:r>
            </a:p>
          </p:txBody>
        </p:sp>
      </p:grpSp>
      <p:grpSp>
        <p:nvGrpSpPr>
          <p:cNvPr id="13" name="Group 13"/>
          <p:cNvGrpSpPr/>
          <p:nvPr/>
        </p:nvGrpSpPr>
        <p:grpSpPr>
          <a:xfrm>
            <a:off x="828294" y="4571048"/>
            <a:ext cx="4521184" cy="848106"/>
            <a:chOff x="828294" y="4571048"/>
            <a:chExt cx="4521184" cy="848106"/>
          </a:xfrm>
        </p:grpSpPr>
        <p:sp>
          <p:nvSpPr>
            <p:cNvPr id="12" name="TextBox 12"/>
            <p:cNvSpPr/>
            <p:nvPr/>
          </p:nvSpPr>
          <p:spPr>
            <a:xfrm>
              <a:off x="828294" y="4571048"/>
              <a:ext cx="4521184" cy="84810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假设输入37，正在处理第二个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a:t>
              </a:r>
              <a:br/>
              <a:r>
                <a:rPr lang="zh-CN" sz="1950" dirty="0">
                  <a:solidFill>
                    <a:srgbClr val="243447"/>
                  </a:solidFill>
                  <a:latin typeface="Consolas"/>
                  <a:ea typeface="Microsoft YaHei"/>
                  <a:cs typeface="Consolas"/>
                </a:rPr>
                <a:t>i=1　→　num[i]='7'　→　digit=7</a:t>
              </a:r>
            </a:p>
          </p:txBody>
        </p:sp>
      </p:grpSp>
      <p:grpSp>
        <p:nvGrpSpPr>
          <p:cNvPr id="15" name="Group 15"/>
          <p:cNvGrpSpPr/>
          <p:nvPr/>
        </p:nvGrpSpPr>
        <p:grpSpPr>
          <a:xfrm>
            <a:off x="828294" y="5875972"/>
            <a:ext cx="6981134" cy="381381"/>
            <a:chOff x="828294" y="5875972"/>
            <a:chExt cx="6981134" cy="381381"/>
          </a:xfrm>
        </p:grpSpPr>
        <p:sp>
          <p:nvSpPr>
            <p:cNvPr id="14" name="TextBox 14"/>
            <p:cNvSpPr/>
            <p:nvPr/>
          </p:nvSpPr>
          <p:spPr>
            <a:xfrm>
              <a:off x="828294" y="5875972"/>
              <a:ext cx="698113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i是“第几个”，digit是“显示哪个数字”。不能混着用。</a:t>
              </a:r>
            </a:p>
          </p:txBody>
        </p:sp>
      </p:grpSp>
      <p:sp>
        <p:nvSpPr>
          <p:cNvPr id="20" name="Line 2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1" name="Line 21"/>
          <p:cNvSpPr/>
          <p:nvPr/>
        </p:nvSpPr>
        <p:spPr>
          <a:xfrm>
            <a:off x="5353431" y="3482340"/>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22" name="Line 22"/>
          <p:cNvSpPr/>
          <p:nvPr/>
        </p:nvSpPr>
        <p:spPr>
          <a:xfrm>
            <a:off x="838200" y="415899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550583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293217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点阵用行列定位亮点</a:t>
            </a:r>
          </a:p>
        </p:txBody>
      </p:sp>
      <p:grpSp>
        <p:nvGrpSpPr>
          <p:cNvPr id="31" name="Group 31"/>
          <p:cNvGrpSpPr/>
          <p:nvPr/>
        </p:nvGrpSpPr>
        <p:grpSpPr>
          <a:xfrm>
            <a:off x="1256919" y="2208848"/>
            <a:ext cx="2410206" cy="3306127"/>
            <a:chOff x="1256919" y="2208848"/>
            <a:chExt cx="2410206" cy="3306127"/>
          </a:xfrm>
        </p:grpSpPr>
        <p:sp>
          <p:nvSpPr>
            <p:cNvPr id="7" name="TextBox 7"/>
            <p:cNvSpPr/>
            <p:nvPr/>
          </p:nvSpPr>
          <p:spPr>
            <a:xfrm>
              <a:off x="1895094" y="22088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8" name="TextBox 8"/>
            <p:cNvSpPr/>
            <p:nvPr/>
          </p:nvSpPr>
          <p:spPr>
            <a:xfrm>
              <a:off x="2561844" y="22088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9" name="TextBox 9"/>
            <p:cNvSpPr/>
            <p:nvPr/>
          </p:nvSpPr>
          <p:spPr>
            <a:xfrm>
              <a:off x="3228594" y="22088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a:t>
              </a:r>
            </a:p>
          </p:txBody>
        </p:sp>
        <p:sp>
          <p:nvSpPr>
            <p:cNvPr id="10" name="Freeform 10"/>
            <p:cNvSpPr/>
            <p:nvPr/>
          </p:nvSpPr>
          <p:spPr>
            <a:xfrm>
              <a:off x="1666875" y="2657475"/>
              <a:ext cx="2000250" cy="2857500"/>
            </a:xfrm>
            <a:custGeom>
              <a:avLst/>
              <a:gdLst/>
              <a:ahLst/>
              <a:cxnLst/>
              <a:rect l="l" t="t" r="r" b="b"/>
              <a:pathLst>
                <a:path w="2000250" h="2857500">
                  <a:moveTo>
                    <a:pt x="0" y="0"/>
                  </a:moveTo>
                  <a:lnTo>
                    <a:pt x="2000250" y="0"/>
                  </a:lnTo>
                  <a:lnTo>
                    <a:pt x="2000250" y="2857500"/>
                  </a:lnTo>
                  <a:lnTo>
                    <a:pt x="0" y="2857500"/>
                  </a:lnTo>
                  <a:close/>
                  <a:moveTo>
                    <a:pt x="666750" y="0"/>
                  </a:moveTo>
                  <a:lnTo>
                    <a:pt x="666750" y="2857500"/>
                  </a:lnTo>
                  <a:moveTo>
                    <a:pt x="1333500" y="0"/>
                  </a:moveTo>
                  <a:lnTo>
                    <a:pt x="1333500" y="2857500"/>
                  </a:lnTo>
                  <a:moveTo>
                    <a:pt x="0" y="571500"/>
                  </a:moveTo>
                  <a:lnTo>
                    <a:pt x="2000250" y="571500"/>
                  </a:lnTo>
                  <a:moveTo>
                    <a:pt x="0" y="1143000"/>
                  </a:moveTo>
                  <a:lnTo>
                    <a:pt x="2000250" y="1143000"/>
                  </a:lnTo>
                  <a:moveTo>
                    <a:pt x="0" y="1714500"/>
                  </a:moveTo>
                  <a:lnTo>
                    <a:pt x="2000250" y="1714500"/>
                  </a:lnTo>
                  <a:moveTo>
                    <a:pt x="0" y="2286000"/>
                  </a:moveTo>
                  <a:lnTo>
                    <a:pt x="2000250" y="2286000"/>
                  </a:lnTo>
                </a:path>
              </a:pathLst>
            </a:custGeom>
            <a:noFill/>
            <a:ln w="19050">
              <a:solidFill>
                <a:schemeClr val="accent1"/>
              </a:solidFill>
            </a:ln>
          </p:spPr>
        </p:sp>
        <p:sp>
          <p:nvSpPr>
            <p:cNvPr id="11" name="TextBox 11"/>
            <p:cNvSpPr/>
            <p:nvPr/>
          </p:nvSpPr>
          <p:spPr>
            <a:xfrm>
              <a:off x="1256919" y="28374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12" name="TextBox 12"/>
            <p:cNvSpPr/>
            <p:nvPr/>
          </p:nvSpPr>
          <p:spPr>
            <a:xfrm>
              <a:off x="1256919" y="34089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13" name="TextBox 13"/>
            <p:cNvSpPr/>
            <p:nvPr/>
          </p:nvSpPr>
          <p:spPr>
            <a:xfrm>
              <a:off x="1256919" y="39804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a:t>
              </a:r>
            </a:p>
          </p:txBody>
        </p:sp>
        <p:sp>
          <p:nvSpPr>
            <p:cNvPr id="14" name="TextBox 14"/>
            <p:cNvSpPr/>
            <p:nvPr/>
          </p:nvSpPr>
          <p:spPr>
            <a:xfrm>
              <a:off x="1256919" y="45519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15" name="TextBox 15"/>
            <p:cNvSpPr/>
            <p:nvPr/>
          </p:nvSpPr>
          <p:spPr>
            <a:xfrm>
              <a:off x="1256919" y="51234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16" name="TextBox 16"/>
            <p:cNvSpPr/>
            <p:nvPr/>
          </p:nvSpPr>
          <p:spPr>
            <a:xfrm>
              <a:off x="1914049" y="283749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sp>
          <p:nvSpPr>
            <p:cNvPr id="17" name="TextBox 17"/>
            <p:cNvSpPr/>
            <p:nvPr/>
          </p:nvSpPr>
          <p:spPr>
            <a:xfrm>
              <a:off x="2580799" y="283749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sp>
          <p:nvSpPr>
            <p:cNvPr id="18" name="TextBox 18"/>
            <p:cNvSpPr/>
            <p:nvPr/>
          </p:nvSpPr>
          <p:spPr>
            <a:xfrm>
              <a:off x="3247549" y="283749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sp>
          <p:nvSpPr>
            <p:cNvPr id="19" name="TextBox 19"/>
            <p:cNvSpPr/>
            <p:nvPr/>
          </p:nvSpPr>
          <p:spPr>
            <a:xfrm>
              <a:off x="1918144" y="3408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a:t>
              </a:r>
            </a:p>
          </p:txBody>
        </p:sp>
        <p:sp>
          <p:nvSpPr>
            <p:cNvPr id="20" name="TextBox 20"/>
            <p:cNvSpPr/>
            <p:nvPr/>
          </p:nvSpPr>
          <p:spPr>
            <a:xfrm>
              <a:off x="2584894" y="3408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a:t>
              </a:r>
            </a:p>
          </p:txBody>
        </p:sp>
        <p:sp>
          <p:nvSpPr>
            <p:cNvPr id="21" name="TextBox 21"/>
            <p:cNvSpPr/>
            <p:nvPr/>
          </p:nvSpPr>
          <p:spPr>
            <a:xfrm>
              <a:off x="3247549" y="340899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sp>
          <p:nvSpPr>
            <p:cNvPr id="22" name="TextBox 22"/>
            <p:cNvSpPr/>
            <p:nvPr/>
          </p:nvSpPr>
          <p:spPr>
            <a:xfrm>
              <a:off x="1914049" y="398049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sp>
          <p:nvSpPr>
            <p:cNvPr id="23" name="TextBox 23"/>
            <p:cNvSpPr/>
            <p:nvPr/>
          </p:nvSpPr>
          <p:spPr>
            <a:xfrm>
              <a:off x="2580799" y="398049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sp>
          <p:nvSpPr>
            <p:cNvPr id="24" name="TextBox 24"/>
            <p:cNvSpPr/>
            <p:nvPr/>
          </p:nvSpPr>
          <p:spPr>
            <a:xfrm>
              <a:off x="3247549" y="398049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sp>
          <p:nvSpPr>
            <p:cNvPr id="25" name="TextBox 25"/>
            <p:cNvSpPr/>
            <p:nvPr/>
          </p:nvSpPr>
          <p:spPr>
            <a:xfrm>
              <a:off x="1914049" y="455199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sp>
          <p:nvSpPr>
            <p:cNvPr id="26" name="TextBox 26"/>
            <p:cNvSpPr/>
            <p:nvPr/>
          </p:nvSpPr>
          <p:spPr>
            <a:xfrm>
              <a:off x="2584894" y="4551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a:t>
              </a:r>
            </a:p>
          </p:txBody>
        </p:sp>
        <p:sp>
          <p:nvSpPr>
            <p:cNvPr id="27" name="TextBox 27"/>
            <p:cNvSpPr/>
            <p:nvPr/>
          </p:nvSpPr>
          <p:spPr>
            <a:xfrm>
              <a:off x="3251644" y="4551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a:t>
              </a:r>
            </a:p>
          </p:txBody>
        </p:sp>
        <p:sp>
          <p:nvSpPr>
            <p:cNvPr id="28" name="TextBox 28"/>
            <p:cNvSpPr/>
            <p:nvPr/>
          </p:nvSpPr>
          <p:spPr>
            <a:xfrm>
              <a:off x="1914049" y="512349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sp>
          <p:nvSpPr>
            <p:cNvPr id="29" name="TextBox 29"/>
            <p:cNvSpPr/>
            <p:nvPr/>
          </p:nvSpPr>
          <p:spPr>
            <a:xfrm>
              <a:off x="2580799" y="512349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sp>
          <p:nvSpPr>
            <p:cNvPr id="30" name="TextBox 30"/>
            <p:cNvSpPr/>
            <p:nvPr/>
          </p:nvSpPr>
          <p:spPr>
            <a:xfrm>
              <a:off x="3247549" y="512349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grpSp>
      <p:grpSp>
        <p:nvGrpSpPr>
          <p:cNvPr id="35" name="Group 35"/>
          <p:cNvGrpSpPr/>
          <p:nvPr/>
        </p:nvGrpSpPr>
        <p:grpSpPr>
          <a:xfrm>
            <a:off x="5543169" y="2523172"/>
            <a:ext cx="3957447" cy="2772157"/>
            <a:chOff x="5543169" y="2523172"/>
            <a:chExt cx="3957447" cy="2772157"/>
          </a:xfrm>
        </p:grpSpPr>
        <p:sp>
          <p:nvSpPr>
            <p:cNvPr id="32" name="TextBox 32"/>
            <p:cNvSpPr/>
            <p:nvPr/>
          </p:nvSpPr>
          <p:spPr>
            <a:xfrm>
              <a:off x="5543169" y="2523172"/>
              <a:ext cx="3237952" cy="13910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这是数字2的5×3点阵。</a:t>
              </a:r>
              <a:br/>
              <a:r>
                <a:rPr lang="zh-CN" sz="1950" dirty="0">
                  <a:solidFill>
                    <a:srgbClr val="243447"/>
                  </a:solidFill>
                  <a:latin typeface="Consolas"/>
                  <a:ea typeface="Microsoft YaHei"/>
                  <a:cs typeface="Consolas"/>
                </a:rPr>
                <a:t>行下标：0到4，向下增加。</a:t>
              </a:r>
              <a:br/>
              <a:r>
                <a:rPr lang="zh-CN" sz="1950" dirty="0">
                  <a:solidFill>
                    <a:srgbClr val="243447"/>
                  </a:solidFill>
                  <a:latin typeface="Consolas"/>
                  <a:ea typeface="Microsoft YaHei"/>
                  <a:cs typeface="Consolas"/>
                </a:rPr>
                <a:t>列下标：0到2，向右增加。</a:t>
              </a:r>
            </a:p>
          </p:txBody>
        </p:sp>
        <p:sp>
          <p:nvSpPr>
            <p:cNvPr id="33" name="TextBox 33"/>
            <p:cNvSpPr/>
            <p:nvPr/>
          </p:nvSpPr>
          <p:spPr>
            <a:xfrm>
              <a:off x="5543169" y="4323398"/>
              <a:ext cx="25136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(1,2)亮，(1,1)暗。</a:t>
              </a:r>
            </a:p>
          </p:txBody>
        </p:sp>
        <p:sp>
          <p:nvSpPr>
            <p:cNvPr id="34" name="TextBox 34"/>
            <p:cNvSpPr/>
            <p:nvPr/>
          </p:nvSpPr>
          <p:spPr>
            <a:xfrm>
              <a:off x="5543169" y="4913948"/>
              <a:ext cx="395744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每个亮点，都能用一对坐标说明。</a:t>
              </a:r>
            </a:p>
          </p:txBody>
        </p:sp>
      </p:grpSp>
      <p:grpSp>
        <p:nvGrpSpPr>
          <p:cNvPr id="37" name="Group 37"/>
          <p:cNvGrpSpPr/>
          <p:nvPr/>
        </p:nvGrpSpPr>
        <p:grpSpPr>
          <a:xfrm>
            <a:off x="829056" y="5949315"/>
            <a:ext cx="6025051" cy="352044"/>
            <a:chOff x="829056" y="5949315"/>
            <a:chExt cx="6025051" cy="352044"/>
          </a:xfrm>
        </p:grpSpPr>
        <p:sp>
          <p:nvSpPr>
            <p:cNvPr id="36" name="TextBox 36"/>
            <p:cNvSpPr/>
            <p:nvPr/>
          </p:nvSpPr>
          <p:spPr>
            <a:xfrm>
              <a:off x="829056" y="5949315"/>
              <a:ext cx="6025051"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逐点记也能画，不过教材把这些点组织成了7根显示管。</a:t>
              </a:r>
            </a:p>
          </p:txBody>
        </p:sp>
      </p:grpSp>
      <p:sp>
        <p:nvSpPr>
          <p:cNvPr id="65" name="Line 6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6" name="Line 66"/>
          <p:cNvSpPr/>
          <p:nvPr/>
        </p:nvSpPr>
        <p:spPr>
          <a:xfrm>
            <a:off x="838200" y="573100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35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35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3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3901440"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七段显示管，编号先约定好</a:t>
            </a:r>
          </a:p>
        </p:txBody>
      </p:sp>
      <p:grpSp>
        <p:nvGrpSpPr>
          <p:cNvPr id="15" name="Group 15"/>
          <p:cNvGrpSpPr/>
          <p:nvPr/>
        </p:nvGrpSpPr>
        <p:grpSpPr>
          <a:xfrm>
            <a:off x="1285494" y="2151698"/>
            <a:ext cx="2545461" cy="3667505"/>
            <a:chOff x="1285494" y="2151698"/>
            <a:chExt cx="2545461" cy="3667505"/>
          </a:xfrm>
        </p:grpSpPr>
        <p:sp>
          <p:nvSpPr>
            <p:cNvPr id="7" name="Freeform 7"/>
            <p:cNvSpPr/>
            <p:nvPr/>
          </p:nvSpPr>
          <p:spPr>
            <a:xfrm>
              <a:off x="1714500" y="2590800"/>
              <a:ext cx="1714500" cy="2667000"/>
            </a:xfrm>
            <a:custGeom>
              <a:avLst/>
              <a:gdLst/>
              <a:ahLst/>
              <a:cxnLst/>
              <a:rect l="l" t="t" r="r" b="b"/>
              <a:pathLst>
                <a:path w="1714500" h="2667000">
                  <a:moveTo>
                    <a:pt x="0" y="0"/>
                  </a:moveTo>
                  <a:lnTo>
                    <a:pt x="1714500" y="0"/>
                  </a:lnTo>
                  <a:moveTo>
                    <a:pt x="0" y="0"/>
                  </a:moveTo>
                  <a:lnTo>
                    <a:pt x="0" y="1333500"/>
                  </a:lnTo>
                  <a:moveTo>
                    <a:pt x="1714500" y="0"/>
                  </a:moveTo>
                  <a:lnTo>
                    <a:pt x="1714500" y="1333500"/>
                  </a:lnTo>
                  <a:moveTo>
                    <a:pt x="0" y="1333500"/>
                  </a:moveTo>
                  <a:lnTo>
                    <a:pt x="1714500" y="1333500"/>
                  </a:lnTo>
                  <a:moveTo>
                    <a:pt x="0" y="1333500"/>
                  </a:moveTo>
                  <a:lnTo>
                    <a:pt x="0" y="2667000"/>
                  </a:lnTo>
                  <a:moveTo>
                    <a:pt x="1714500" y="1333500"/>
                  </a:moveTo>
                  <a:lnTo>
                    <a:pt x="1714500" y="2667000"/>
                  </a:lnTo>
                  <a:moveTo>
                    <a:pt x="0" y="2667000"/>
                  </a:moveTo>
                  <a:lnTo>
                    <a:pt x="1714500" y="2667000"/>
                  </a:lnTo>
                </a:path>
              </a:pathLst>
            </a:custGeom>
            <a:noFill/>
            <a:ln w="114300">
              <a:solidFill>
                <a:schemeClr val="accent1"/>
              </a:solidFill>
            </a:ln>
          </p:spPr>
        </p:sp>
        <p:sp>
          <p:nvSpPr>
            <p:cNvPr id="8" name="TextBox 8"/>
            <p:cNvSpPr/>
            <p:nvPr/>
          </p:nvSpPr>
          <p:spPr>
            <a:xfrm>
              <a:off x="2495169" y="215169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0</a:t>
              </a:r>
            </a:p>
          </p:txBody>
        </p:sp>
        <p:sp>
          <p:nvSpPr>
            <p:cNvPr id="9" name="TextBox 9"/>
            <p:cNvSpPr/>
            <p:nvPr/>
          </p:nvSpPr>
          <p:spPr>
            <a:xfrm>
              <a:off x="1285494" y="31613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1</a:t>
              </a:r>
            </a:p>
          </p:txBody>
        </p:sp>
        <p:sp>
          <p:nvSpPr>
            <p:cNvPr id="10" name="TextBox 10"/>
            <p:cNvSpPr/>
            <p:nvPr/>
          </p:nvSpPr>
          <p:spPr>
            <a:xfrm>
              <a:off x="3666744" y="31613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2</a:t>
              </a:r>
            </a:p>
          </p:txBody>
        </p:sp>
        <p:sp>
          <p:nvSpPr>
            <p:cNvPr id="11" name="TextBox 11"/>
            <p:cNvSpPr/>
            <p:nvPr/>
          </p:nvSpPr>
          <p:spPr>
            <a:xfrm>
              <a:off x="2495169" y="35804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3</a:t>
              </a:r>
            </a:p>
          </p:txBody>
        </p:sp>
        <p:sp>
          <p:nvSpPr>
            <p:cNvPr id="12" name="TextBox 12"/>
            <p:cNvSpPr/>
            <p:nvPr/>
          </p:nvSpPr>
          <p:spPr>
            <a:xfrm>
              <a:off x="1285494" y="451389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4</a:t>
              </a:r>
            </a:p>
          </p:txBody>
        </p:sp>
        <p:sp>
          <p:nvSpPr>
            <p:cNvPr id="13" name="TextBox 13"/>
            <p:cNvSpPr/>
            <p:nvPr/>
          </p:nvSpPr>
          <p:spPr>
            <a:xfrm>
              <a:off x="3666744" y="451389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5</a:t>
              </a:r>
            </a:p>
          </p:txBody>
        </p:sp>
        <p:sp>
          <p:nvSpPr>
            <p:cNvPr id="14" name="TextBox 14"/>
            <p:cNvSpPr/>
            <p:nvPr/>
          </p:nvSpPr>
          <p:spPr>
            <a:xfrm>
              <a:off x="2495169" y="5437822"/>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6</a:t>
              </a:r>
            </a:p>
          </p:txBody>
        </p:sp>
      </p:grpSp>
      <p:grpSp>
        <p:nvGrpSpPr>
          <p:cNvPr id="17" name="Group 17"/>
          <p:cNvGrpSpPr/>
          <p:nvPr/>
        </p:nvGrpSpPr>
        <p:grpSpPr>
          <a:xfrm>
            <a:off x="5352669" y="2332672"/>
            <a:ext cx="3382506" cy="1352931"/>
            <a:chOff x="5352669" y="2332672"/>
            <a:chExt cx="3382506" cy="1352931"/>
          </a:xfrm>
        </p:grpSpPr>
        <p:sp>
          <p:nvSpPr>
            <p:cNvPr id="16" name="TextBox 16"/>
            <p:cNvSpPr/>
            <p:nvPr/>
          </p:nvSpPr>
          <p:spPr>
            <a:xfrm>
              <a:off x="5352669" y="2332672"/>
              <a:ext cx="3382506" cy="13529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0、3、6：上、中、下横管。</a:t>
              </a:r>
              <a:br/>
              <a:r>
                <a:rPr lang="zh-CN" sz="1950" dirty="0">
                  <a:solidFill>
                    <a:srgbClr val="243447"/>
                  </a:solidFill>
                  <a:latin typeface="Consolas"/>
                  <a:ea typeface="Microsoft YaHei"/>
                  <a:cs typeface="Consolas"/>
                </a:rPr>
                <a:t>1、4：左侧上管、下管。</a:t>
              </a:r>
              <a:br/>
              <a:r>
                <a:rPr lang="zh-CN" sz="1950" dirty="0">
                  <a:solidFill>
                    <a:srgbClr val="243447"/>
                  </a:solidFill>
                  <a:latin typeface="Consolas"/>
                  <a:ea typeface="Microsoft YaHei"/>
                  <a:cs typeface="Consolas"/>
                </a:rPr>
                <a:t>2、5：右侧上管、下管。</a:t>
              </a:r>
            </a:p>
          </p:txBody>
        </p:sp>
      </p:grpSp>
      <p:grpSp>
        <p:nvGrpSpPr>
          <p:cNvPr id="21" name="Group 21"/>
          <p:cNvGrpSpPr/>
          <p:nvPr/>
        </p:nvGrpSpPr>
        <p:grpSpPr>
          <a:xfrm>
            <a:off x="5352669" y="4371022"/>
            <a:ext cx="4101846" cy="1286257"/>
            <a:chOff x="5352669" y="4371022"/>
            <a:chExt cx="4101846" cy="1286257"/>
          </a:xfrm>
        </p:grpSpPr>
        <p:sp>
          <p:nvSpPr>
            <p:cNvPr id="18" name="TextBox 18"/>
            <p:cNvSpPr/>
            <p:nvPr/>
          </p:nvSpPr>
          <p:spPr>
            <a:xfrm>
              <a:off x="5352669" y="4371022"/>
              <a:ext cx="229047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数字1点亮：2、5。</a:t>
              </a:r>
            </a:p>
          </p:txBody>
        </p:sp>
        <p:sp>
          <p:nvSpPr>
            <p:cNvPr id="19" name="TextBox 19"/>
            <p:cNvSpPr/>
            <p:nvPr/>
          </p:nvSpPr>
          <p:spPr>
            <a:xfrm>
              <a:off x="5352669" y="4837748"/>
              <a:ext cx="351120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数字2点亮：0、2、3、4、6。</a:t>
              </a:r>
            </a:p>
          </p:txBody>
        </p:sp>
        <p:sp>
          <p:nvSpPr>
            <p:cNvPr id="20" name="TextBox 20"/>
            <p:cNvSpPr/>
            <p:nvPr/>
          </p:nvSpPr>
          <p:spPr>
            <a:xfrm>
              <a:off x="5352669" y="5275898"/>
              <a:ext cx="410184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每根管对应3个点，端点可以共用。</a:t>
              </a:r>
            </a:p>
          </p:txBody>
        </p:sp>
      </p:grpSp>
      <p:grpSp>
        <p:nvGrpSpPr>
          <p:cNvPr id="23" name="Group 23"/>
          <p:cNvGrpSpPr/>
          <p:nvPr/>
        </p:nvGrpSpPr>
        <p:grpSpPr>
          <a:xfrm>
            <a:off x="829056" y="5956554"/>
            <a:ext cx="10458069" cy="352044"/>
            <a:chOff x="829056" y="5956554"/>
            <a:chExt cx="10458069" cy="352044"/>
          </a:xfrm>
        </p:grpSpPr>
        <p:sp>
          <p:nvSpPr>
            <p:cNvPr id="22" name="TextBox 22"/>
            <p:cNvSpPr/>
            <p:nvPr/>
          </p:nvSpPr>
          <p:spPr>
            <a:xfrm>
              <a:off x="829056" y="5956554"/>
              <a:ext cx="10458069" cy="352044"/>
            </a:xfrm>
            <a:prstGeom prst="rect">
              <a:avLst/>
            </a:prstGeom>
            <a:noFill/>
            <a:ln>
              <a:noFill/>
            </a:ln>
          </p:spPr>
          <p:txBody>
            <a:bodyPr wrap="none" lIns="0" tIns="2286" rIns="0" bIns="0" anchor="t" anchorCtr="0">
              <a:noAutofit/>
            </a:bodyPr>
            <a:lstStyle/>
            <a:p>
              <a:pPr algn="l">
                <a:lnSpc>
                  <a:spcPts val="2304"/>
                </a:lnSpc>
              </a:pPr>
              <a:r>
                <a:rPr lang="zh-CN" sz="1800" dirty="0">
                  <a:solidFill>
                    <a:srgbClr val="243447"/>
                  </a:solidFill>
                  <a:latin typeface="Microsoft YaHei"/>
                  <a:ea typeface="Microsoft YaHei"/>
                  <a:cs typeface="Microsoft YaHei"/>
                </a:rPr>
                <a:t>例如数字</a:t>
              </a:r>
              <a:r>
                <a:rPr lang="en-US" sz="1800" dirty="0">
                  <a:solidFill>
                    <a:srgbClr val="243447"/>
                  </a:solidFill>
                  <a:latin typeface="Consolas"/>
                  <a:ea typeface="Consolas"/>
                  <a:cs typeface="Consolas"/>
                </a:rPr>
                <a:t xml:space="preserve"> 2 </a:t>
              </a:r>
              <a:r>
                <a:rPr lang="zh-CN" sz="1800" dirty="0">
                  <a:solidFill>
                    <a:srgbClr val="243447"/>
                  </a:solidFill>
                  <a:latin typeface="Microsoft YaHei"/>
                  <a:ea typeface="Microsoft YaHei"/>
                  <a:cs typeface="Microsoft YaHei"/>
                </a:rPr>
                <a:t>总是使用同样的五根管。把这份清单存好，以后直接查询。</a:t>
              </a:r>
            </a:p>
          </p:txBody>
        </p:sp>
      </p:grpSp>
      <p:sp>
        <p:nvSpPr>
          <p:cNvPr id="36" name="Line 36"/>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7" name="Line 37"/>
          <p:cNvSpPr/>
          <p:nvPr/>
        </p:nvSpPr>
        <p:spPr>
          <a:xfrm>
            <a:off x="838200" y="583215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35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35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6486144" cy="1062799"/>
            <a:chOff x="826008" y="814388"/>
            <a:chExt cx="6486144" cy="1062799"/>
          </a:xfrm>
        </p:grpSpPr>
        <p:sp>
          <p:nvSpPr>
            <p:cNvPr id="2" name="TextBox 2"/>
            <p:cNvSpPr txBox="1"/>
            <p:nvPr/>
          </p:nvSpPr>
          <p:spPr>
            <a:xfrm>
              <a:off x="1017270" y="814388"/>
              <a:ext cx="305181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显示屏：从图形到查表</a:t>
              </a:r>
            </a:p>
          </p:txBody>
        </p:sp>
        <p:sp>
          <p:nvSpPr>
            <p:cNvPr id="3" name="TextBox 3"/>
            <p:cNvSpPr txBox="1"/>
            <p:nvPr/>
          </p:nvSpPr>
          <p:spPr>
            <a:xfrm>
              <a:off x="826008" y="1407795"/>
              <a:ext cx="6486144"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数字不同，怎样让程序知道该点亮哪些位置？</a:t>
              </a:r>
            </a:p>
          </p:txBody>
        </p:sp>
      </p:grpSp>
      <p:grpSp>
        <p:nvGrpSpPr>
          <p:cNvPr id="6" name="Group 6"/>
          <p:cNvGrpSpPr/>
          <p:nvPr/>
        </p:nvGrpSpPr>
        <p:grpSpPr>
          <a:xfrm>
            <a:off x="990219" y="2056448"/>
            <a:ext cx="7960042" cy="752856"/>
            <a:chOff x="990219" y="2056448"/>
            <a:chExt cx="7960042" cy="752856"/>
          </a:xfrm>
        </p:grpSpPr>
        <p:sp>
          <p:nvSpPr>
            <p:cNvPr id="5" name="TextBox 5"/>
            <p:cNvSpPr/>
            <p:nvPr/>
          </p:nvSpPr>
          <p:spPr>
            <a:xfrm>
              <a:off x="990219" y="2056448"/>
              <a:ext cx="7960042"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电子钟显示1时，只亮右侧；显示8时，七根显示管都亮。</a:t>
              </a:r>
              <a:br/>
              <a:r>
                <a:rPr lang="zh-CN" sz="1950" dirty="0">
                  <a:solidFill>
                    <a:srgbClr val="243447"/>
                  </a:solidFill>
                  <a:latin typeface="Consolas"/>
                  <a:ea typeface="Microsoft YaHei"/>
                  <a:cs typeface="Consolas"/>
                </a:rPr>
                <a:t>若每遇到一个数字就重写一段绘图代码，坐标容易抄错，也难检查。</a:t>
              </a:r>
            </a:p>
          </p:txBody>
        </p:sp>
      </p:grpSp>
      <p:grpSp>
        <p:nvGrpSpPr>
          <p:cNvPr id="43" name="Group 43"/>
          <p:cNvGrpSpPr/>
          <p:nvPr/>
        </p:nvGrpSpPr>
        <p:grpSpPr>
          <a:xfrm>
            <a:off x="1238250" y="3143250"/>
            <a:ext cx="9620250" cy="2019300"/>
            <a:chOff x="1238250" y="3143250"/>
            <a:chExt cx="9620250" cy="2019300"/>
          </a:xfrm>
        </p:grpSpPr>
        <p:grpSp>
          <p:nvGrpSpPr>
            <p:cNvPr id="9" name="Group 9"/>
            <p:cNvGrpSpPr/>
            <p:nvPr/>
          </p:nvGrpSpPr>
          <p:grpSpPr>
            <a:xfrm>
              <a:off x="1238250" y="3143250"/>
              <a:ext cx="2095500" cy="504825"/>
              <a:chOff x="1238250" y="3143250"/>
              <a:chExt cx="2095500" cy="504825"/>
            </a:xfrm>
          </p:grpSpPr>
          <p:sp>
            <p:nvSpPr>
              <p:cNvPr id="7" name="Rectangle 7"/>
              <p:cNvSpPr/>
              <p:nvPr/>
            </p:nvSpPr>
            <p:spPr>
              <a:xfrm>
                <a:off x="1238250" y="3143250"/>
                <a:ext cx="2095500" cy="504825"/>
              </a:xfrm>
              <a:prstGeom prst="rect">
                <a:avLst/>
              </a:prstGeom>
              <a:solidFill>
                <a:srgbClr val="244D87"/>
              </a:solidFill>
              <a:ln w="9525">
                <a:solidFill>
                  <a:srgbClr val="B8C8D9"/>
                </a:solidFill>
              </a:ln>
            </p:spPr>
          </p:sp>
          <p:sp>
            <p:nvSpPr>
              <p:cNvPr id="8" name="TextBox 8"/>
              <p:cNvSpPr/>
              <p:nvPr/>
            </p:nvSpPr>
            <p:spPr>
              <a:xfrm>
                <a:off x="1257300" y="3171825"/>
                <a:ext cx="2057400" cy="447675"/>
              </a:xfrm>
              <a:prstGeom prst="rect">
                <a:avLst/>
              </a:prstGeom>
              <a:noFill/>
              <a:ln>
                <a:noFill/>
              </a:ln>
            </p:spPr>
            <p:txBody>
              <a:bodyPr wrap="none" lIns="0" tIns="82950" rIns="0" bIns="0" anchor="t" anchorCtr="0">
                <a:noAutofit/>
              </a:bodyPr>
              <a:lstStyle/>
              <a:p>
                <a:pPr algn="ctr"/>
                <a:r>
                  <a:rPr lang="zh-CN" sz="1880" b="1" dirty="0">
                    <a:solidFill>
                      <a:srgbClr val="FFFFFF"/>
                    </a:solidFill>
                    <a:latin typeface="Consolas"/>
                    <a:ea typeface="Microsoft YaHei"/>
                    <a:cs typeface="Consolas"/>
                  </a:rPr>
                  <a:t>查哪张表</a:t>
                </a:r>
              </a:p>
            </p:txBody>
          </p:sp>
        </p:grpSp>
        <p:grpSp>
          <p:nvGrpSpPr>
            <p:cNvPr id="12" name="Group 12"/>
            <p:cNvGrpSpPr/>
            <p:nvPr/>
          </p:nvGrpSpPr>
          <p:grpSpPr>
            <a:xfrm>
              <a:off x="3333750" y="3143250"/>
              <a:ext cx="3524250" cy="504825"/>
              <a:chOff x="3333750" y="3143250"/>
              <a:chExt cx="3524250" cy="504825"/>
            </a:xfrm>
          </p:grpSpPr>
          <p:sp>
            <p:nvSpPr>
              <p:cNvPr id="10" name="Rectangle 10"/>
              <p:cNvSpPr/>
              <p:nvPr/>
            </p:nvSpPr>
            <p:spPr>
              <a:xfrm>
                <a:off x="3333750" y="3143250"/>
                <a:ext cx="3524250" cy="504825"/>
              </a:xfrm>
              <a:prstGeom prst="rect">
                <a:avLst/>
              </a:prstGeom>
              <a:solidFill>
                <a:srgbClr val="244D87"/>
              </a:solidFill>
              <a:ln w="9525">
                <a:solidFill>
                  <a:srgbClr val="B8C8D9"/>
                </a:solidFill>
              </a:ln>
            </p:spPr>
          </p:sp>
          <p:sp>
            <p:nvSpPr>
              <p:cNvPr id="11" name="TextBox 11"/>
              <p:cNvSpPr/>
              <p:nvPr/>
            </p:nvSpPr>
            <p:spPr>
              <a:xfrm>
                <a:off x="3352800" y="3171825"/>
                <a:ext cx="3486150" cy="447675"/>
              </a:xfrm>
              <a:prstGeom prst="rect">
                <a:avLst/>
              </a:prstGeom>
              <a:noFill/>
              <a:ln>
                <a:noFill/>
              </a:ln>
            </p:spPr>
            <p:txBody>
              <a:bodyPr wrap="none" lIns="0" tIns="82950" rIns="0" bIns="0" anchor="t" anchorCtr="0">
                <a:noAutofit/>
              </a:bodyPr>
              <a:lstStyle/>
              <a:p>
                <a:pPr algn="ctr"/>
                <a:r>
                  <a:rPr lang="zh-CN" sz="1880" b="1" dirty="0">
                    <a:solidFill>
                      <a:srgbClr val="FFFFFF"/>
                    </a:solidFill>
                    <a:latin typeface="Consolas"/>
                    <a:ea typeface="Microsoft YaHei"/>
                    <a:cs typeface="Consolas"/>
                  </a:rPr>
                  <a:t>拿什么去查</a:t>
                </a:r>
              </a:p>
            </p:txBody>
          </p:sp>
        </p:grpSp>
        <p:grpSp>
          <p:nvGrpSpPr>
            <p:cNvPr id="15" name="Group 15"/>
            <p:cNvGrpSpPr/>
            <p:nvPr/>
          </p:nvGrpSpPr>
          <p:grpSpPr>
            <a:xfrm>
              <a:off x="6858000" y="3143250"/>
              <a:ext cx="4000500" cy="504825"/>
              <a:chOff x="6858000" y="3143250"/>
              <a:chExt cx="4000500" cy="504825"/>
            </a:xfrm>
          </p:grpSpPr>
          <p:sp>
            <p:nvSpPr>
              <p:cNvPr id="13" name="Rectangle 13"/>
              <p:cNvSpPr/>
              <p:nvPr/>
            </p:nvSpPr>
            <p:spPr>
              <a:xfrm>
                <a:off x="6858000" y="3143250"/>
                <a:ext cx="4000500" cy="504825"/>
              </a:xfrm>
              <a:prstGeom prst="rect">
                <a:avLst/>
              </a:prstGeom>
              <a:solidFill>
                <a:srgbClr val="244D87"/>
              </a:solidFill>
              <a:ln w="9525">
                <a:solidFill>
                  <a:srgbClr val="B8C8D9"/>
                </a:solidFill>
              </a:ln>
            </p:spPr>
          </p:sp>
          <p:sp>
            <p:nvSpPr>
              <p:cNvPr id="14" name="TextBox 14"/>
              <p:cNvSpPr/>
              <p:nvPr/>
            </p:nvSpPr>
            <p:spPr>
              <a:xfrm>
                <a:off x="6877050" y="3171825"/>
                <a:ext cx="3962400" cy="447675"/>
              </a:xfrm>
              <a:prstGeom prst="rect">
                <a:avLst/>
              </a:prstGeom>
              <a:noFill/>
              <a:ln>
                <a:noFill/>
              </a:ln>
            </p:spPr>
            <p:txBody>
              <a:bodyPr wrap="none" lIns="0" tIns="82950" rIns="0" bIns="0" anchor="t" anchorCtr="0">
                <a:noAutofit/>
              </a:bodyPr>
              <a:lstStyle/>
              <a:p>
                <a:pPr algn="ctr"/>
                <a:r>
                  <a:rPr lang="zh-CN" sz="1880" b="1" dirty="0">
                    <a:solidFill>
                      <a:srgbClr val="FFFFFF"/>
                    </a:solidFill>
                    <a:latin typeface="Consolas"/>
                    <a:ea typeface="Microsoft YaHei"/>
                    <a:cs typeface="Consolas"/>
                  </a:rPr>
                  <a:t>查到什么</a:t>
                </a:r>
              </a:p>
            </p:txBody>
          </p:sp>
        </p:grpSp>
        <p:grpSp>
          <p:nvGrpSpPr>
            <p:cNvPr id="18" name="Group 18"/>
            <p:cNvGrpSpPr/>
            <p:nvPr/>
          </p:nvGrpSpPr>
          <p:grpSpPr>
            <a:xfrm>
              <a:off x="1238250" y="3648075"/>
              <a:ext cx="2095500" cy="504825"/>
              <a:chOff x="1238250" y="3648075"/>
              <a:chExt cx="2095500" cy="504825"/>
            </a:xfrm>
          </p:grpSpPr>
          <p:sp>
            <p:nvSpPr>
              <p:cNvPr id="16" name="Rectangle 16"/>
              <p:cNvSpPr/>
              <p:nvPr/>
            </p:nvSpPr>
            <p:spPr>
              <a:xfrm>
                <a:off x="1238250" y="3648075"/>
                <a:ext cx="2095500" cy="504825"/>
              </a:xfrm>
              <a:prstGeom prst="rect">
                <a:avLst/>
              </a:prstGeom>
              <a:solidFill>
                <a:srgbClr val="F4F7FB"/>
              </a:solidFill>
              <a:ln w="9525">
                <a:solidFill>
                  <a:srgbClr val="B8C8D9"/>
                </a:solidFill>
              </a:ln>
            </p:spPr>
          </p:sp>
          <p:sp>
            <p:nvSpPr>
              <p:cNvPr id="17" name="TextBox 17"/>
              <p:cNvSpPr/>
              <p:nvPr/>
            </p:nvSpPr>
            <p:spPr>
              <a:xfrm>
                <a:off x="1257300" y="3676650"/>
                <a:ext cx="2057400" cy="447675"/>
              </a:xfrm>
              <a:prstGeom prst="rect">
                <a:avLst/>
              </a:prstGeom>
              <a:noFill/>
              <a:ln>
                <a:noFill/>
              </a:ln>
            </p:spPr>
            <p:txBody>
              <a:bodyPr wrap="none" lIns="0" tIns="82950" rIns="0" bIns="0" anchor="t" anchorCtr="0">
                <a:noAutofit/>
              </a:bodyPr>
              <a:lstStyle/>
              <a:p>
                <a:pPr algn="ctr"/>
                <a:r>
                  <a:rPr lang="en-US" sz="1880" dirty="0">
                    <a:solidFill>
                      <a:srgbClr val="243447"/>
                    </a:solidFill>
                    <a:latin typeface="Consolas"/>
                    <a:ea typeface="Consolas"/>
                    <a:cs typeface="Consolas"/>
                  </a:rPr>
                  <a:t>tubes</a:t>
                </a:r>
              </a:p>
            </p:txBody>
          </p:sp>
        </p:grpSp>
        <p:grpSp>
          <p:nvGrpSpPr>
            <p:cNvPr id="21" name="Group 21"/>
            <p:cNvGrpSpPr/>
            <p:nvPr/>
          </p:nvGrpSpPr>
          <p:grpSpPr>
            <a:xfrm>
              <a:off x="3333750" y="3648075"/>
              <a:ext cx="3524250" cy="504825"/>
              <a:chOff x="3333750" y="3648075"/>
              <a:chExt cx="3524250" cy="504825"/>
            </a:xfrm>
          </p:grpSpPr>
          <p:sp>
            <p:nvSpPr>
              <p:cNvPr id="19" name="Rectangle 19"/>
              <p:cNvSpPr/>
              <p:nvPr/>
            </p:nvSpPr>
            <p:spPr>
              <a:xfrm>
                <a:off x="3333750" y="3648075"/>
                <a:ext cx="3524250" cy="504825"/>
              </a:xfrm>
              <a:prstGeom prst="rect">
                <a:avLst/>
              </a:prstGeom>
              <a:solidFill>
                <a:srgbClr val="F4F7FB"/>
              </a:solidFill>
              <a:ln w="9525">
                <a:solidFill>
                  <a:srgbClr val="B8C8D9"/>
                </a:solidFill>
              </a:ln>
            </p:spPr>
          </p:sp>
          <p:sp>
            <p:nvSpPr>
              <p:cNvPr id="20" name="TextBox 20"/>
              <p:cNvSpPr/>
              <p:nvPr/>
            </p:nvSpPr>
            <p:spPr>
              <a:xfrm>
                <a:off x="3352800" y="3676650"/>
                <a:ext cx="3486150" cy="447675"/>
              </a:xfrm>
              <a:prstGeom prst="rect">
                <a:avLst/>
              </a:prstGeom>
              <a:noFill/>
              <a:ln>
                <a:noFill/>
              </a:ln>
            </p:spPr>
            <p:txBody>
              <a:bodyPr wrap="none" lIns="0" tIns="82950" rIns="0" bIns="0" anchor="t" anchorCtr="0">
                <a:noAutofit/>
              </a:bodyPr>
              <a:lstStyle/>
              <a:p>
                <a:pPr algn="ctr"/>
                <a:r>
                  <a:rPr lang="zh-CN" sz="1880" dirty="0">
                    <a:solidFill>
                      <a:srgbClr val="243447"/>
                    </a:solidFill>
                    <a:latin typeface="Consolas"/>
                    <a:ea typeface="Microsoft YaHei"/>
                    <a:cs typeface="Consolas"/>
                  </a:rPr>
                  <a:t>当前要显示的数字</a:t>
                </a:r>
              </a:p>
            </p:txBody>
          </p:sp>
        </p:grpSp>
        <p:grpSp>
          <p:nvGrpSpPr>
            <p:cNvPr id="24" name="Group 24"/>
            <p:cNvGrpSpPr/>
            <p:nvPr/>
          </p:nvGrpSpPr>
          <p:grpSpPr>
            <a:xfrm>
              <a:off x="6858000" y="3648075"/>
              <a:ext cx="4000500" cy="504825"/>
              <a:chOff x="6858000" y="3648075"/>
              <a:chExt cx="4000500" cy="504825"/>
            </a:xfrm>
          </p:grpSpPr>
          <p:sp>
            <p:nvSpPr>
              <p:cNvPr id="22" name="Rectangle 22"/>
              <p:cNvSpPr/>
              <p:nvPr/>
            </p:nvSpPr>
            <p:spPr>
              <a:xfrm>
                <a:off x="6858000" y="3648075"/>
                <a:ext cx="4000500" cy="504825"/>
              </a:xfrm>
              <a:prstGeom prst="rect">
                <a:avLst/>
              </a:prstGeom>
              <a:solidFill>
                <a:srgbClr val="F4F7FB"/>
              </a:solidFill>
              <a:ln w="9525">
                <a:solidFill>
                  <a:srgbClr val="B8C8D9"/>
                </a:solidFill>
              </a:ln>
            </p:spPr>
          </p:sp>
          <p:sp>
            <p:nvSpPr>
              <p:cNvPr id="23" name="TextBox 23"/>
              <p:cNvSpPr/>
              <p:nvPr/>
            </p:nvSpPr>
            <p:spPr>
              <a:xfrm>
                <a:off x="6877050" y="3676650"/>
                <a:ext cx="3962400" cy="447675"/>
              </a:xfrm>
              <a:prstGeom prst="rect">
                <a:avLst/>
              </a:prstGeom>
              <a:noFill/>
              <a:ln>
                <a:noFill/>
              </a:ln>
            </p:spPr>
            <p:txBody>
              <a:bodyPr wrap="none" lIns="0" tIns="82950" rIns="0" bIns="0" anchor="t" anchorCtr="0">
                <a:noAutofit/>
              </a:bodyPr>
              <a:lstStyle/>
              <a:p>
                <a:pPr algn="ctr"/>
                <a:r>
                  <a:rPr lang="zh-CN" sz="1880" dirty="0">
                    <a:solidFill>
                      <a:srgbClr val="243447"/>
                    </a:solidFill>
                    <a:latin typeface="Consolas"/>
                    <a:ea typeface="Microsoft YaHei"/>
                    <a:cs typeface="Consolas"/>
                  </a:rPr>
                  <a:t>要点亮哪些管</a:t>
                </a:r>
              </a:p>
            </p:txBody>
          </p:sp>
        </p:grpSp>
        <p:grpSp>
          <p:nvGrpSpPr>
            <p:cNvPr id="27" name="Group 27"/>
            <p:cNvGrpSpPr/>
            <p:nvPr/>
          </p:nvGrpSpPr>
          <p:grpSpPr>
            <a:xfrm>
              <a:off x="1238250" y="4152900"/>
              <a:ext cx="2095500" cy="504825"/>
              <a:chOff x="1238250" y="4152900"/>
              <a:chExt cx="2095500" cy="504825"/>
            </a:xfrm>
          </p:grpSpPr>
          <p:sp>
            <p:nvSpPr>
              <p:cNvPr id="25" name="Rectangle 25"/>
              <p:cNvSpPr/>
              <p:nvPr/>
            </p:nvSpPr>
            <p:spPr>
              <a:xfrm>
                <a:off x="1238250" y="4152900"/>
                <a:ext cx="2095500" cy="504825"/>
              </a:xfrm>
              <a:prstGeom prst="rect">
                <a:avLst/>
              </a:prstGeom>
              <a:solidFill>
                <a:srgbClr val="FFFFFF"/>
              </a:solidFill>
              <a:ln w="9525">
                <a:solidFill>
                  <a:srgbClr val="B8C8D9"/>
                </a:solidFill>
              </a:ln>
            </p:spPr>
          </p:sp>
          <p:sp>
            <p:nvSpPr>
              <p:cNvPr id="26" name="TextBox 26"/>
              <p:cNvSpPr/>
              <p:nvPr/>
            </p:nvSpPr>
            <p:spPr>
              <a:xfrm>
                <a:off x="1257300" y="4181475"/>
                <a:ext cx="2057400" cy="447675"/>
              </a:xfrm>
              <a:prstGeom prst="rect">
                <a:avLst/>
              </a:prstGeom>
              <a:noFill/>
              <a:ln>
                <a:noFill/>
              </a:ln>
            </p:spPr>
            <p:txBody>
              <a:bodyPr wrap="none" lIns="0" tIns="82950" rIns="0" bIns="0" anchor="t" anchorCtr="0">
                <a:noAutofit/>
              </a:bodyPr>
              <a:lstStyle/>
              <a:p>
                <a:pPr algn="ctr"/>
                <a:r>
                  <a:rPr lang="en-US" sz="1880" dirty="0">
                    <a:solidFill>
                      <a:srgbClr val="243447"/>
                    </a:solidFill>
                    <a:latin typeface="Consolas"/>
                    <a:ea typeface="Consolas"/>
                    <a:cs typeface="Consolas"/>
                  </a:rPr>
                  <a:t>dot</a:t>
                </a:r>
              </a:p>
            </p:txBody>
          </p:sp>
        </p:grpSp>
        <p:grpSp>
          <p:nvGrpSpPr>
            <p:cNvPr id="30" name="Group 30"/>
            <p:cNvGrpSpPr/>
            <p:nvPr/>
          </p:nvGrpSpPr>
          <p:grpSpPr>
            <a:xfrm>
              <a:off x="3333750" y="4152900"/>
              <a:ext cx="3524250" cy="504825"/>
              <a:chOff x="3333750" y="4152900"/>
              <a:chExt cx="3524250" cy="504825"/>
            </a:xfrm>
          </p:grpSpPr>
          <p:sp>
            <p:nvSpPr>
              <p:cNvPr id="28" name="Rectangle 28"/>
              <p:cNvSpPr/>
              <p:nvPr/>
            </p:nvSpPr>
            <p:spPr>
              <a:xfrm>
                <a:off x="3333750" y="4152900"/>
                <a:ext cx="3524250" cy="504825"/>
              </a:xfrm>
              <a:prstGeom prst="rect">
                <a:avLst/>
              </a:prstGeom>
              <a:solidFill>
                <a:srgbClr val="FFFFFF"/>
              </a:solidFill>
              <a:ln w="9525">
                <a:solidFill>
                  <a:srgbClr val="B8C8D9"/>
                </a:solidFill>
              </a:ln>
            </p:spPr>
          </p:sp>
          <p:sp>
            <p:nvSpPr>
              <p:cNvPr id="29" name="TextBox 29"/>
              <p:cNvSpPr/>
              <p:nvPr/>
            </p:nvSpPr>
            <p:spPr>
              <a:xfrm>
                <a:off x="3352800" y="4181475"/>
                <a:ext cx="3486150" cy="447675"/>
              </a:xfrm>
              <a:prstGeom prst="rect">
                <a:avLst/>
              </a:prstGeom>
              <a:noFill/>
              <a:ln>
                <a:noFill/>
              </a:ln>
            </p:spPr>
            <p:txBody>
              <a:bodyPr wrap="none" lIns="0" tIns="82950" rIns="0" bIns="0" anchor="t" anchorCtr="0">
                <a:noAutofit/>
              </a:bodyPr>
              <a:lstStyle/>
              <a:p>
                <a:pPr algn="ctr"/>
                <a:r>
                  <a:rPr lang="zh-CN" sz="1880" dirty="0">
                    <a:solidFill>
                      <a:srgbClr val="243447"/>
                    </a:solidFill>
                    <a:latin typeface="Consolas"/>
                    <a:ea typeface="Microsoft YaHei"/>
                    <a:cs typeface="Consolas"/>
                  </a:rPr>
                  <a:t>某一根管的编号</a:t>
                </a:r>
              </a:p>
            </p:txBody>
          </p:sp>
        </p:grpSp>
        <p:grpSp>
          <p:nvGrpSpPr>
            <p:cNvPr id="33" name="Group 33"/>
            <p:cNvGrpSpPr/>
            <p:nvPr/>
          </p:nvGrpSpPr>
          <p:grpSpPr>
            <a:xfrm>
              <a:off x="6858000" y="4152900"/>
              <a:ext cx="4000500" cy="504825"/>
              <a:chOff x="6858000" y="4152900"/>
              <a:chExt cx="4000500" cy="504825"/>
            </a:xfrm>
          </p:grpSpPr>
          <p:sp>
            <p:nvSpPr>
              <p:cNvPr id="31" name="Rectangle 31"/>
              <p:cNvSpPr/>
              <p:nvPr/>
            </p:nvSpPr>
            <p:spPr>
              <a:xfrm>
                <a:off x="6858000" y="4152900"/>
                <a:ext cx="4000500" cy="504825"/>
              </a:xfrm>
              <a:prstGeom prst="rect">
                <a:avLst/>
              </a:prstGeom>
              <a:solidFill>
                <a:srgbClr val="FFFFFF"/>
              </a:solidFill>
              <a:ln w="9525">
                <a:solidFill>
                  <a:srgbClr val="B8C8D9"/>
                </a:solidFill>
              </a:ln>
            </p:spPr>
          </p:sp>
          <p:sp>
            <p:nvSpPr>
              <p:cNvPr id="32" name="TextBox 32"/>
              <p:cNvSpPr/>
              <p:nvPr/>
            </p:nvSpPr>
            <p:spPr>
              <a:xfrm>
                <a:off x="6877050" y="4181475"/>
                <a:ext cx="3962400" cy="447675"/>
              </a:xfrm>
              <a:prstGeom prst="rect">
                <a:avLst/>
              </a:prstGeom>
              <a:noFill/>
              <a:ln>
                <a:noFill/>
              </a:ln>
            </p:spPr>
            <p:txBody>
              <a:bodyPr wrap="none" lIns="0" tIns="82950" rIns="0" bIns="0" anchor="t" anchorCtr="0">
                <a:noAutofit/>
              </a:bodyPr>
              <a:lstStyle/>
              <a:p>
                <a:pPr algn="ctr"/>
                <a:r>
                  <a:rPr lang="zh-CN" sz="1880" dirty="0">
                    <a:solidFill>
                      <a:srgbClr val="243447"/>
                    </a:solidFill>
                    <a:latin typeface="Consolas"/>
                    <a:ea typeface="Microsoft YaHei"/>
                    <a:cs typeface="Consolas"/>
                  </a:rPr>
                  <a:t>这根管的三个点坐标</a:t>
                </a:r>
              </a:p>
            </p:txBody>
          </p:sp>
        </p:grpSp>
        <p:grpSp>
          <p:nvGrpSpPr>
            <p:cNvPr id="36" name="Group 36"/>
            <p:cNvGrpSpPr/>
            <p:nvPr/>
          </p:nvGrpSpPr>
          <p:grpSpPr>
            <a:xfrm>
              <a:off x="1238250" y="4657725"/>
              <a:ext cx="2095500" cy="504825"/>
              <a:chOff x="1238250" y="4657725"/>
              <a:chExt cx="2095500" cy="504825"/>
            </a:xfrm>
          </p:grpSpPr>
          <p:sp>
            <p:nvSpPr>
              <p:cNvPr id="34" name="Rectangle 34"/>
              <p:cNvSpPr/>
              <p:nvPr/>
            </p:nvSpPr>
            <p:spPr>
              <a:xfrm>
                <a:off x="1238250" y="4657725"/>
                <a:ext cx="2095500" cy="504825"/>
              </a:xfrm>
              <a:prstGeom prst="rect">
                <a:avLst/>
              </a:prstGeom>
              <a:solidFill>
                <a:srgbClr val="F4F7FB"/>
              </a:solidFill>
              <a:ln w="9525">
                <a:solidFill>
                  <a:srgbClr val="B8C8D9"/>
                </a:solidFill>
              </a:ln>
            </p:spPr>
          </p:sp>
          <p:sp>
            <p:nvSpPr>
              <p:cNvPr id="35" name="TextBox 35"/>
              <p:cNvSpPr/>
              <p:nvPr/>
            </p:nvSpPr>
            <p:spPr>
              <a:xfrm>
                <a:off x="1257300" y="4686300"/>
                <a:ext cx="2057400" cy="447675"/>
              </a:xfrm>
              <a:prstGeom prst="rect">
                <a:avLst/>
              </a:prstGeom>
              <a:noFill/>
              <a:ln>
                <a:noFill/>
              </a:ln>
            </p:spPr>
            <p:txBody>
              <a:bodyPr wrap="none" lIns="0" tIns="82950" rIns="0" bIns="0" anchor="t" anchorCtr="0">
                <a:noAutofit/>
              </a:bodyPr>
              <a:lstStyle/>
              <a:p>
                <a:pPr algn="ctr"/>
                <a:r>
                  <a:rPr lang="en-US" sz="1880" dirty="0">
                    <a:solidFill>
                      <a:srgbClr val="243447"/>
                    </a:solidFill>
                    <a:latin typeface="Consolas"/>
                    <a:ea typeface="Consolas"/>
                    <a:cs typeface="Consolas"/>
                  </a:rPr>
                  <a:t>out</a:t>
                </a:r>
              </a:p>
            </p:txBody>
          </p:sp>
        </p:grpSp>
        <p:grpSp>
          <p:nvGrpSpPr>
            <p:cNvPr id="39" name="Group 39"/>
            <p:cNvGrpSpPr/>
            <p:nvPr/>
          </p:nvGrpSpPr>
          <p:grpSpPr>
            <a:xfrm>
              <a:off x="3333750" y="4657725"/>
              <a:ext cx="3524250" cy="504825"/>
              <a:chOff x="3333750" y="4657725"/>
              <a:chExt cx="3524250" cy="504825"/>
            </a:xfrm>
          </p:grpSpPr>
          <p:sp>
            <p:nvSpPr>
              <p:cNvPr id="37" name="Rectangle 37"/>
              <p:cNvSpPr/>
              <p:nvPr/>
            </p:nvSpPr>
            <p:spPr>
              <a:xfrm>
                <a:off x="3333750" y="4657725"/>
                <a:ext cx="3524250" cy="504825"/>
              </a:xfrm>
              <a:prstGeom prst="rect">
                <a:avLst/>
              </a:prstGeom>
              <a:solidFill>
                <a:srgbClr val="F4F7FB"/>
              </a:solidFill>
              <a:ln w="9525">
                <a:solidFill>
                  <a:srgbClr val="B8C8D9"/>
                </a:solidFill>
              </a:ln>
            </p:spPr>
          </p:sp>
          <p:sp>
            <p:nvSpPr>
              <p:cNvPr id="38" name="TextBox 38"/>
              <p:cNvSpPr/>
              <p:nvPr/>
            </p:nvSpPr>
            <p:spPr>
              <a:xfrm>
                <a:off x="3352800" y="4686300"/>
                <a:ext cx="3486150" cy="447675"/>
              </a:xfrm>
              <a:prstGeom prst="rect">
                <a:avLst/>
              </a:prstGeom>
              <a:noFill/>
              <a:ln>
                <a:noFill/>
              </a:ln>
            </p:spPr>
            <p:txBody>
              <a:bodyPr wrap="none" lIns="0" tIns="82950" rIns="0" bIns="0" anchor="t" anchorCtr="0">
                <a:noAutofit/>
              </a:bodyPr>
              <a:lstStyle/>
              <a:p>
                <a:pPr algn="ctr"/>
                <a:r>
                  <a:rPr lang="zh-CN" sz="1880" dirty="0">
                    <a:solidFill>
                      <a:srgbClr val="243447"/>
                    </a:solidFill>
                    <a:latin typeface="Consolas"/>
                    <a:ea typeface="Microsoft YaHei"/>
                    <a:cs typeface="Consolas"/>
                  </a:rPr>
                  <a:t>最终画面中的行和列</a:t>
                </a:r>
              </a:p>
            </p:txBody>
          </p:sp>
        </p:grpSp>
        <p:grpSp>
          <p:nvGrpSpPr>
            <p:cNvPr id="42" name="Group 42"/>
            <p:cNvGrpSpPr/>
            <p:nvPr/>
          </p:nvGrpSpPr>
          <p:grpSpPr>
            <a:xfrm>
              <a:off x="6858000" y="4657725"/>
              <a:ext cx="4000500" cy="504825"/>
              <a:chOff x="6858000" y="4657725"/>
              <a:chExt cx="4000500" cy="504825"/>
            </a:xfrm>
          </p:grpSpPr>
          <p:sp>
            <p:nvSpPr>
              <p:cNvPr id="40" name="Rectangle 40"/>
              <p:cNvSpPr/>
              <p:nvPr/>
            </p:nvSpPr>
            <p:spPr>
              <a:xfrm>
                <a:off x="6858000" y="4657725"/>
                <a:ext cx="4000500" cy="504825"/>
              </a:xfrm>
              <a:prstGeom prst="rect">
                <a:avLst/>
              </a:prstGeom>
              <a:solidFill>
                <a:srgbClr val="F4F7FB"/>
              </a:solidFill>
              <a:ln w="9525">
                <a:solidFill>
                  <a:srgbClr val="B8C8D9"/>
                </a:solidFill>
              </a:ln>
            </p:spPr>
          </p:sp>
          <p:sp>
            <p:nvSpPr>
              <p:cNvPr id="41" name="TextBox 41"/>
              <p:cNvSpPr/>
              <p:nvPr/>
            </p:nvSpPr>
            <p:spPr>
              <a:xfrm>
                <a:off x="6877050" y="4686300"/>
                <a:ext cx="3962400" cy="447675"/>
              </a:xfrm>
              <a:prstGeom prst="rect">
                <a:avLst/>
              </a:prstGeom>
              <a:noFill/>
              <a:ln>
                <a:noFill/>
              </a:ln>
            </p:spPr>
            <p:txBody>
              <a:bodyPr wrap="none" lIns="0" tIns="82950" rIns="0" bIns="0" anchor="t" anchorCtr="0">
                <a:noAutofit/>
              </a:bodyPr>
              <a:lstStyle/>
              <a:p>
                <a:pPr algn="ctr"/>
                <a:r>
                  <a:rPr lang="zh-CN" sz="1880" dirty="0">
                    <a:solidFill>
                      <a:srgbClr val="243447"/>
                    </a:solidFill>
                    <a:latin typeface="Consolas"/>
                    <a:ea typeface="Microsoft YaHei"/>
                    <a:cs typeface="Consolas"/>
                  </a:rPr>
                  <a:t>把对应位置改为X</a:t>
                </a:r>
              </a:p>
            </p:txBody>
          </p:sp>
        </p:grpSp>
      </p:grpSp>
      <p:grpSp>
        <p:nvGrpSpPr>
          <p:cNvPr id="45" name="Group 45"/>
          <p:cNvGrpSpPr/>
          <p:nvPr/>
        </p:nvGrpSpPr>
        <p:grpSpPr>
          <a:xfrm>
            <a:off x="990219" y="5406771"/>
            <a:ext cx="10296906" cy="752856"/>
            <a:chOff x="990219" y="5406771"/>
            <a:chExt cx="10296906" cy="752856"/>
          </a:xfrm>
        </p:grpSpPr>
        <p:sp>
          <p:nvSpPr>
            <p:cNvPr id="44" name="TextBox 44"/>
            <p:cNvSpPr/>
            <p:nvPr/>
          </p:nvSpPr>
          <p:spPr>
            <a:xfrm>
              <a:off x="990219" y="5406771"/>
              <a:ext cx="10296906" cy="752856"/>
            </a:xfrm>
            <a:prstGeom prst="rect">
              <a:avLst/>
            </a:prstGeom>
            <a:noFill/>
            <a:ln>
              <a:noFill/>
            </a:ln>
          </p:spPr>
          <p:txBody>
            <a:bodyPr wrap="none" lIns="0" tIns="2476" rIns="0" bIns="0" anchor="t" anchorCtr="0">
              <a:noAutofit/>
            </a:bodyPr>
            <a:lstStyle/>
            <a:p>
              <a:pPr algn="l">
                <a:lnSpc>
                  <a:spcPts val="2340"/>
                </a:lnSpc>
              </a:pPr>
              <a:r>
                <a:rPr lang="zh-CN" sz="1950" dirty="0">
                  <a:solidFill>
                    <a:srgbClr val="243447"/>
                  </a:solidFill>
                  <a:latin typeface="Microsoft YaHei"/>
                  <a:ea typeface="Microsoft YaHei"/>
                  <a:cs typeface="Microsoft YaHei"/>
                </a:rPr>
                <a:t>像查说明书：先看这个数字用哪些管，再看每根管经过哪些点，最后点亮它们。三张表分别保</a:t>
              </a:r>
              <a:br/>
              <a:r>
                <a:rPr lang="zh-CN" sz="1950" dirty="0">
                  <a:solidFill>
                    <a:srgbClr val="243447"/>
                  </a:solidFill>
                  <a:latin typeface="Microsoft YaHei"/>
                  <a:ea typeface="Microsoft YaHei"/>
                  <a:cs typeface="Microsoft YaHei"/>
                </a:rPr>
                <a:t>存这三类信息。</a:t>
              </a:r>
            </a:p>
          </p:txBody>
        </p:sp>
      </p:grpSp>
      <p:sp>
        <p:nvSpPr>
          <p:cNvPr id="59" name="Line 5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0" name="Line 60"/>
          <p:cNvSpPr/>
          <p:nvPr/>
        </p:nvSpPr>
        <p:spPr>
          <a:xfrm>
            <a:off x="838200" y="288340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61" name="Line 61"/>
          <p:cNvSpPr/>
          <p:nvPr/>
        </p:nvSpPr>
        <p:spPr>
          <a:xfrm>
            <a:off x="838200" y="528466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35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3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14375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tubes：某个数字要亮哪些管</a:t>
            </a:r>
          </a:p>
        </p:txBody>
      </p:sp>
      <p:grpSp>
        <p:nvGrpSpPr>
          <p:cNvPr id="9" name="Group 9"/>
          <p:cNvGrpSpPr/>
          <p:nvPr/>
        </p:nvGrpSpPr>
        <p:grpSpPr>
          <a:xfrm>
            <a:off x="828294" y="2177415"/>
            <a:ext cx="6666667" cy="812864"/>
            <a:chOff x="828294" y="2177415"/>
            <a:chExt cx="6666667" cy="812864"/>
          </a:xfrm>
        </p:grpSpPr>
        <p:sp>
          <p:nvSpPr>
            <p:cNvPr id="7" name="TextBox 7"/>
            <p:cNvSpPr txBox="1"/>
            <p:nvPr/>
          </p:nvSpPr>
          <p:spPr>
            <a:xfrm>
              <a:off x="829056" y="2177415"/>
              <a:ext cx="2283943"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tubes[10][8];</a:t>
              </a:r>
            </a:p>
          </p:txBody>
        </p:sp>
        <p:sp>
          <p:nvSpPr>
            <p:cNvPr id="8" name="TextBox 8"/>
            <p:cNvSpPr/>
            <p:nvPr/>
          </p:nvSpPr>
          <p:spPr>
            <a:xfrm>
              <a:off x="828294" y="2608898"/>
              <a:ext cx="666666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第一个下标是数字0到9。每一行记录这个数字的显示管。</a:t>
              </a:r>
            </a:p>
          </p:txBody>
        </p:sp>
      </p:grpSp>
      <p:grpSp>
        <p:nvGrpSpPr>
          <p:cNvPr id="14" name="Group 14"/>
          <p:cNvGrpSpPr/>
          <p:nvPr/>
        </p:nvGrpSpPr>
        <p:grpSpPr>
          <a:xfrm>
            <a:off x="828294" y="3418522"/>
            <a:ext cx="7285482" cy="1267207"/>
            <a:chOff x="828294" y="3418522"/>
            <a:chExt cx="7285482" cy="1267207"/>
          </a:xfrm>
        </p:grpSpPr>
        <p:sp>
          <p:nvSpPr>
            <p:cNvPr id="10" name="TextBox 10"/>
            <p:cNvSpPr/>
            <p:nvPr/>
          </p:nvSpPr>
          <p:spPr>
            <a:xfrm>
              <a:off x="828294" y="3418522"/>
              <a:ext cx="48630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数字2的这一行：　{5, 0, 2, 3, 4, 6}</a:t>
              </a:r>
            </a:p>
          </p:txBody>
        </p:sp>
        <p:sp>
          <p:nvSpPr>
            <p:cNvPr id="11" name="Freeform 11"/>
            <p:cNvSpPr/>
            <p:nvPr/>
          </p:nvSpPr>
          <p:spPr>
            <a:xfrm>
              <a:off x="3600450" y="3838575"/>
              <a:ext cx="3829050" cy="285750"/>
            </a:xfrm>
            <a:custGeom>
              <a:avLst/>
              <a:gdLst/>
              <a:ahLst/>
              <a:cxnLst/>
              <a:rect l="l" t="t" r="r" b="b"/>
              <a:pathLst>
                <a:path w="3829050" h="285750">
                  <a:moveTo>
                    <a:pt x="0" y="0"/>
                  </a:moveTo>
                  <a:lnTo>
                    <a:pt x="0" y="285750"/>
                  </a:lnTo>
                  <a:moveTo>
                    <a:pt x="676275" y="0"/>
                  </a:moveTo>
                  <a:lnTo>
                    <a:pt x="3829050" y="0"/>
                  </a:lnTo>
                  <a:moveTo>
                    <a:pt x="676275" y="0"/>
                  </a:moveTo>
                  <a:lnTo>
                    <a:pt x="676275" y="285750"/>
                  </a:lnTo>
                  <a:moveTo>
                    <a:pt x="3829050" y="0"/>
                  </a:moveTo>
                  <a:lnTo>
                    <a:pt x="3829050" y="285750"/>
                  </a:lnTo>
                </a:path>
              </a:pathLst>
            </a:custGeom>
            <a:noFill/>
            <a:ln w="19050">
              <a:solidFill>
                <a:schemeClr val="accent2"/>
              </a:solidFill>
            </a:ln>
          </p:spPr>
        </p:sp>
        <p:sp>
          <p:nvSpPr>
            <p:cNvPr id="12" name="TextBox 12"/>
            <p:cNvSpPr/>
            <p:nvPr/>
          </p:nvSpPr>
          <p:spPr>
            <a:xfrm>
              <a:off x="2695194" y="4304348"/>
              <a:ext cx="1621155"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第0列：数量5</a:t>
              </a:r>
            </a:p>
          </p:txBody>
        </p:sp>
        <p:sp>
          <p:nvSpPr>
            <p:cNvPr id="13" name="TextBox 13"/>
            <p:cNvSpPr/>
            <p:nvPr/>
          </p:nvSpPr>
          <p:spPr>
            <a:xfrm>
              <a:off x="5705094" y="4304348"/>
              <a:ext cx="240868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第1到5列：具体管号</a:t>
              </a:r>
            </a:p>
          </p:txBody>
        </p:sp>
      </p:grpSp>
      <p:grpSp>
        <p:nvGrpSpPr>
          <p:cNvPr id="17" name="Group 17"/>
          <p:cNvGrpSpPr/>
          <p:nvPr/>
        </p:nvGrpSpPr>
        <p:grpSpPr>
          <a:xfrm>
            <a:off x="828294" y="5294948"/>
            <a:ext cx="6410527" cy="829055"/>
            <a:chOff x="828294" y="5294948"/>
            <a:chExt cx="6410527" cy="829055"/>
          </a:xfrm>
        </p:grpSpPr>
        <p:sp>
          <p:nvSpPr>
            <p:cNvPr id="15" name="TextBox 15"/>
            <p:cNvSpPr/>
            <p:nvPr/>
          </p:nvSpPr>
          <p:spPr>
            <a:xfrm>
              <a:off x="828294" y="5294948"/>
              <a:ext cx="641052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数字1这一行：{2, 2, 5}，表示2根管，编号是2和5。</a:t>
              </a:r>
            </a:p>
          </p:txBody>
        </p:sp>
        <p:sp>
          <p:nvSpPr>
            <p:cNvPr id="16" name="TextBox 16"/>
            <p:cNvSpPr/>
            <p:nvPr/>
          </p:nvSpPr>
          <p:spPr>
            <a:xfrm>
              <a:off x="828294" y="5742622"/>
              <a:ext cx="6139172"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管号</a:t>
              </a:r>
              <a:r>
                <a:rPr lang="zh-CN" sz="1950" dirty="0">
                  <a:solidFill>
                    <a:srgbClr val="243447"/>
                  </a:solidFill>
                  <a:latin typeface="Consolas"/>
                  <a:ea typeface="Microsoft YaHei"/>
                  <a:cs typeface="Consolas"/>
                </a:rPr>
                <a:t>0是合法数据，不能拿0当“列表结束”的标记。</a:t>
              </a:r>
            </a:p>
          </p:txBody>
        </p:sp>
      </p:grpSp>
      <p:sp>
        <p:nvSpPr>
          <p:cNvPr id="25" name="Line 2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6" name="Line 26"/>
          <p:cNvSpPr/>
          <p:nvPr/>
        </p:nvSpPr>
        <p:spPr>
          <a:xfrm>
            <a:off x="705231" y="2186940"/>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27" name="Line 27"/>
          <p:cNvSpPr/>
          <p:nvPr/>
        </p:nvSpPr>
        <p:spPr>
          <a:xfrm>
            <a:off x="838200" y="4933379"/>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8" name="Line 28"/>
          <p:cNvSpPr/>
          <p:nvPr/>
        </p:nvSpPr>
        <p:spPr>
          <a:xfrm>
            <a:off x="838200" y="314744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436108" cy="1062799"/>
            <a:chOff x="826008" y="814388"/>
            <a:chExt cx="5436108" cy="1062799"/>
          </a:xfrm>
        </p:grpSpPr>
        <p:sp>
          <p:nvSpPr>
            <p:cNvPr id="2" name="TextBox 2"/>
            <p:cNvSpPr txBox="1"/>
            <p:nvPr/>
          </p:nvSpPr>
          <p:spPr>
            <a:xfrm>
              <a:off x="1017270" y="814388"/>
              <a:ext cx="305181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显示屏：读取显示管表</a:t>
              </a:r>
            </a:p>
          </p:txBody>
        </p:sp>
        <p:sp>
          <p:nvSpPr>
            <p:cNvPr id="3" name="TextBox 3"/>
            <p:cNvSpPr txBox="1"/>
            <p:nvPr/>
          </p:nvSpPr>
          <p:spPr>
            <a:xfrm>
              <a:off x="826008" y="1407795"/>
              <a:ext cx="5436108"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tubes这一行，哪些格子真的要读取？</a:t>
              </a:r>
            </a:p>
          </p:txBody>
        </p:sp>
      </p:grpSp>
      <p:grpSp>
        <p:nvGrpSpPr>
          <p:cNvPr id="6" name="Group 6"/>
          <p:cNvGrpSpPr/>
          <p:nvPr/>
        </p:nvGrpSpPr>
        <p:grpSpPr>
          <a:xfrm>
            <a:off x="990219" y="2056448"/>
            <a:ext cx="7074968" cy="752856"/>
            <a:chOff x="990219" y="2056448"/>
            <a:chExt cx="7074968" cy="752856"/>
          </a:xfrm>
        </p:grpSpPr>
        <p:sp>
          <p:nvSpPr>
            <p:cNvPr id="5" name="TextBox 5"/>
            <p:cNvSpPr/>
            <p:nvPr/>
          </p:nvSpPr>
          <p:spPr>
            <a:xfrm>
              <a:off x="990219" y="2056448"/>
              <a:ext cx="7074968"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数字2需要5根管，数组这一行有8格。初始化后，各格如下。</a:t>
              </a:r>
              <a:br/>
              <a:r>
                <a:rPr lang="zh-CN" sz="1950" dirty="0">
                  <a:solidFill>
                    <a:srgbClr val="243447"/>
                  </a:solidFill>
                  <a:latin typeface="Consolas"/>
                  <a:ea typeface="Microsoft YaHei"/>
                  <a:cs typeface="Consolas"/>
                </a:rPr>
                <a:t>第0格记数量；从第1格开始，才是具体的</a:t>
              </a:r>
              <a:r>
                <a:rPr lang="zh-CN" sz="1950" b="1" dirty="0">
                  <a:solidFill>
                    <a:srgbClr val="C00000"/>
                  </a:solidFill>
                  <a:latin typeface="Consolas"/>
                  <a:ea typeface="Microsoft YaHei"/>
                  <a:cs typeface="Consolas"/>
                </a:rPr>
                <a:t>管号</a:t>
              </a:r>
              <a:r>
                <a:rPr lang="zh-CN" sz="1950" dirty="0">
                  <a:solidFill>
                    <a:srgbClr val="243447"/>
                  </a:solidFill>
                  <a:latin typeface="Consolas"/>
                  <a:ea typeface="Microsoft YaHei"/>
                  <a:cs typeface="Consolas"/>
                </a:rPr>
                <a:t>。</a:t>
              </a:r>
            </a:p>
          </p:txBody>
        </p:sp>
      </p:grpSp>
      <p:grpSp>
        <p:nvGrpSpPr>
          <p:cNvPr id="61" name="Group 61"/>
          <p:cNvGrpSpPr/>
          <p:nvPr/>
        </p:nvGrpSpPr>
        <p:grpSpPr>
          <a:xfrm>
            <a:off x="1428750" y="3095625"/>
            <a:ext cx="9239250" cy="1162050"/>
            <a:chOff x="1428750" y="3095625"/>
            <a:chExt cx="9239250" cy="1162050"/>
          </a:xfrm>
        </p:grpSpPr>
        <p:grpSp>
          <p:nvGrpSpPr>
            <p:cNvPr id="9" name="Group 9"/>
            <p:cNvGrpSpPr/>
            <p:nvPr/>
          </p:nvGrpSpPr>
          <p:grpSpPr>
            <a:xfrm>
              <a:off x="1428750" y="3095625"/>
              <a:ext cx="1619250" cy="581025"/>
              <a:chOff x="1428750" y="3095625"/>
              <a:chExt cx="1619250" cy="581025"/>
            </a:xfrm>
          </p:grpSpPr>
          <p:sp>
            <p:nvSpPr>
              <p:cNvPr id="7" name="Rectangle 7"/>
              <p:cNvSpPr/>
              <p:nvPr/>
            </p:nvSpPr>
            <p:spPr>
              <a:xfrm>
                <a:off x="1428750" y="3095625"/>
                <a:ext cx="1619250" cy="581025"/>
              </a:xfrm>
              <a:prstGeom prst="rect">
                <a:avLst/>
              </a:prstGeom>
              <a:solidFill>
                <a:srgbClr val="244D87"/>
              </a:solidFill>
              <a:ln w="9525">
                <a:solidFill>
                  <a:srgbClr val="B8C8D9"/>
                </a:solidFill>
              </a:ln>
            </p:spPr>
          </p:sp>
          <p:sp>
            <p:nvSpPr>
              <p:cNvPr id="8" name="TextBox 8"/>
              <p:cNvSpPr/>
              <p:nvPr/>
            </p:nvSpPr>
            <p:spPr>
              <a:xfrm>
                <a:off x="1447800" y="3124200"/>
                <a:ext cx="1581150" cy="523875"/>
              </a:xfrm>
              <a:prstGeom prst="rect">
                <a:avLst/>
              </a:prstGeom>
              <a:noFill/>
              <a:ln>
                <a:noFill/>
              </a:ln>
            </p:spPr>
            <p:txBody>
              <a:bodyPr wrap="none" lIns="0" tIns="121050" rIns="0" bIns="0" anchor="t" anchorCtr="0">
                <a:noAutofit/>
              </a:bodyPr>
              <a:lstStyle/>
              <a:p>
                <a:pPr algn="ctr"/>
                <a:r>
                  <a:rPr lang="zh-CN" sz="1880" b="1" dirty="0">
                    <a:solidFill>
                      <a:srgbClr val="FFFFFF"/>
                    </a:solidFill>
                    <a:latin typeface="Consolas"/>
                    <a:ea typeface="Microsoft YaHei"/>
                    <a:cs typeface="Consolas"/>
                  </a:rPr>
                  <a:t>列下标</a:t>
                </a:r>
              </a:p>
            </p:txBody>
          </p:sp>
        </p:grpSp>
        <p:grpSp>
          <p:nvGrpSpPr>
            <p:cNvPr id="12" name="Group 12"/>
            <p:cNvGrpSpPr/>
            <p:nvPr/>
          </p:nvGrpSpPr>
          <p:grpSpPr>
            <a:xfrm>
              <a:off x="3048000" y="3095625"/>
              <a:ext cx="952500" cy="581025"/>
              <a:chOff x="3048000" y="3095625"/>
              <a:chExt cx="952500" cy="581025"/>
            </a:xfrm>
          </p:grpSpPr>
          <p:sp>
            <p:nvSpPr>
              <p:cNvPr id="10" name="Rectangle 10"/>
              <p:cNvSpPr/>
              <p:nvPr/>
            </p:nvSpPr>
            <p:spPr>
              <a:xfrm>
                <a:off x="3048000" y="3095625"/>
                <a:ext cx="952500" cy="581025"/>
              </a:xfrm>
              <a:prstGeom prst="rect">
                <a:avLst/>
              </a:prstGeom>
              <a:solidFill>
                <a:srgbClr val="244D87"/>
              </a:solidFill>
              <a:ln w="9525">
                <a:solidFill>
                  <a:srgbClr val="B8C8D9"/>
                </a:solidFill>
              </a:ln>
            </p:spPr>
          </p:sp>
          <p:sp>
            <p:nvSpPr>
              <p:cNvPr id="11" name="TextBox 11"/>
              <p:cNvSpPr/>
              <p:nvPr/>
            </p:nvSpPr>
            <p:spPr>
              <a:xfrm>
                <a:off x="3067050" y="3124200"/>
                <a:ext cx="914400" cy="523875"/>
              </a:xfrm>
              <a:prstGeom prst="rect">
                <a:avLst/>
              </a:prstGeom>
              <a:noFill/>
              <a:ln>
                <a:noFill/>
              </a:ln>
            </p:spPr>
            <p:txBody>
              <a:bodyPr wrap="none" lIns="0" tIns="121050" rIns="0" bIns="0" anchor="t" anchorCtr="0">
                <a:noAutofit/>
              </a:bodyPr>
              <a:lstStyle/>
              <a:p>
                <a:pPr algn="ctr"/>
                <a:r>
                  <a:rPr lang="en-US" sz="1880" b="1" dirty="0">
                    <a:solidFill>
                      <a:srgbClr val="FFFFFF"/>
                    </a:solidFill>
                    <a:latin typeface="Consolas"/>
                    <a:ea typeface="Consolas"/>
                    <a:cs typeface="Consolas"/>
                  </a:rPr>
                  <a:t>0</a:t>
                </a:r>
              </a:p>
            </p:txBody>
          </p:sp>
        </p:grpSp>
        <p:grpSp>
          <p:nvGrpSpPr>
            <p:cNvPr id="15" name="Group 15"/>
            <p:cNvGrpSpPr/>
            <p:nvPr/>
          </p:nvGrpSpPr>
          <p:grpSpPr>
            <a:xfrm>
              <a:off x="4000500" y="3095625"/>
              <a:ext cx="952500" cy="581025"/>
              <a:chOff x="4000500" y="3095625"/>
              <a:chExt cx="952500" cy="581025"/>
            </a:xfrm>
          </p:grpSpPr>
          <p:sp>
            <p:nvSpPr>
              <p:cNvPr id="13" name="Rectangle 13"/>
              <p:cNvSpPr/>
              <p:nvPr/>
            </p:nvSpPr>
            <p:spPr>
              <a:xfrm>
                <a:off x="4000500" y="3095625"/>
                <a:ext cx="952500" cy="581025"/>
              </a:xfrm>
              <a:prstGeom prst="rect">
                <a:avLst/>
              </a:prstGeom>
              <a:solidFill>
                <a:srgbClr val="244D87"/>
              </a:solidFill>
              <a:ln w="9525">
                <a:solidFill>
                  <a:srgbClr val="B8C8D9"/>
                </a:solidFill>
              </a:ln>
            </p:spPr>
          </p:sp>
          <p:sp>
            <p:nvSpPr>
              <p:cNvPr id="14" name="TextBox 14"/>
              <p:cNvSpPr/>
              <p:nvPr/>
            </p:nvSpPr>
            <p:spPr>
              <a:xfrm>
                <a:off x="4019550" y="3124200"/>
                <a:ext cx="914400" cy="523875"/>
              </a:xfrm>
              <a:prstGeom prst="rect">
                <a:avLst/>
              </a:prstGeom>
              <a:noFill/>
              <a:ln>
                <a:noFill/>
              </a:ln>
            </p:spPr>
            <p:txBody>
              <a:bodyPr wrap="none" lIns="0" tIns="121050" rIns="0" bIns="0" anchor="t" anchorCtr="0">
                <a:noAutofit/>
              </a:bodyPr>
              <a:lstStyle/>
              <a:p>
                <a:pPr algn="ctr"/>
                <a:r>
                  <a:rPr lang="en-US" sz="1880" b="1" dirty="0">
                    <a:solidFill>
                      <a:srgbClr val="FFFFFF"/>
                    </a:solidFill>
                    <a:latin typeface="Consolas"/>
                    <a:ea typeface="Consolas"/>
                    <a:cs typeface="Consolas"/>
                  </a:rPr>
                  <a:t>1</a:t>
                </a:r>
              </a:p>
            </p:txBody>
          </p:sp>
        </p:grpSp>
        <p:grpSp>
          <p:nvGrpSpPr>
            <p:cNvPr id="18" name="Group 18"/>
            <p:cNvGrpSpPr/>
            <p:nvPr/>
          </p:nvGrpSpPr>
          <p:grpSpPr>
            <a:xfrm>
              <a:off x="4953000" y="3095625"/>
              <a:ext cx="952500" cy="581025"/>
              <a:chOff x="4953000" y="3095625"/>
              <a:chExt cx="952500" cy="581025"/>
            </a:xfrm>
          </p:grpSpPr>
          <p:sp>
            <p:nvSpPr>
              <p:cNvPr id="16" name="Rectangle 16"/>
              <p:cNvSpPr/>
              <p:nvPr/>
            </p:nvSpPr>
            <p:spPr>
              <a:xfrm>
                <a:off x="4953000" y="3095625"/>
                <a:ext cx="952500" cy="581025"/>
              </a:xfrm>
              <a:prstGeom prst="rect">
                <a:avLst/>
              </a:prstGeom>
              <a:solidFill>
                <a:srgbClr val="244D87"/>
              </a:solidFill>
              <a:ln w="9525">
                <a:solidFill>
                  <a:srgbClr val="B8C8D9"/>
                </a:solidFill>
              </a:ln>
            </p:spPr>
          </p:sp>
          <p:sp>
            <p:nvSpPr>
              <p:cNvPr id="17" name="TextBox 17"/>
              <p:cNvSpPr/>
              <p:nvPr/>
            </p:nvSpPr>
            <p:spPr>
              <a:xfrm>
                <a:off x="4972050" y="3124200"/>
                <a:ext cx="914400" cy="523875"/>
              </a:xfrm>
              <a:prstGeom prst="rect">
                <a:avLst/>
              </a:prstGeom>
              <a:noFill/>
              <a:ln>
                <a:noFill/>
              </a:ln>
            </p:spPr>
            <p:txBody>
              <a:bodyPr wrap="none" lIns="0" tIns="121050" rIns="0" bIns="0" anchor="t" anchorCtr="0">
                <a:noAutofit/>
              </a:bodyPr>
              <a:lstStyle/>
              <a:p>
                <a:pPr algn="ctr"/>
                <a:r>
                  <a:rPr lang="en-US" sz="1880" b="1" dirty="0">
                    <a:solidFill>
                      <a:srgbClr val="FFFFFF"/>
                    </a:solidFill>
                    <a:latin typeface="Consolas"/>
                    <a:ea typeface="Consolas"/>
                    <a:cs typeface="Consolas"/>
                  </a:rPr>
                  <a:t>2</a:t>
                </a:r>
              </a:p>
            </p:txBody>
          </p:sp>
        </p:grpSp>
        <p:grpSp>
          <p:nvGrpSpPr>
            <p:cNvPr id="21" name="Group 21"/>
            <p:cNvGrpSpPr/>
            <p:nvPr/>
          </p:nvGrpSpPr>
          <p:grpSpPr>
            <a:xfrm>
              <a:off x="5905500" y="3095625"/>
              <a:ext cx="952500" cy="581025"/>
              <a:chOff x="5905500" y="3095625"/>
              <a:chExt cx="952500" cy="581025"/>
            </a:xfrm>
          </p:grpSpPr>
          <p:sp>
            <p:nvSpPr>
              <p:cNvPr id="19" name="Rectangle 19"/>
              <p:cNvSpPr/>
              <p:nvPr/>
            </p:nvSpPr>
            <p:spPr>
              <a:xfrm>
                <a:off x="5905500" y="3095625"/>
                <a:ext cx="952500" cy="581025"/>
              </a:xfrm>
              <a:prstGeom prst="rect">
                <a:avLst/>
              </a:prstGeom>
              <a:solidFill>
                <a:srgbClr val="244D87"/>
              </a:solidFill>
              <a:ln w="9525">
                <a:solidFill>
                  <a:srgbClr val="B8C8D9"/>
                </a:solidFill>
              </a:ln>
            </p:spPr>
          </p:sp>
          <p:sp>
            <p:nvSpPr>
              <p:cNvPr id="20" name="TextBox 20"/>
              <p:cNvSpPr/>
              <p:nvPr/>
            </p:nvSpPr>
            <p:spPr>
              <a:xfrm>
                <a:off x="5924550" y="3124200"/>
                <a:ext cx="914400" cy="523875"/>
              </a:xfrm>
              <a:prstGeom prst="rect">
                <a:avLst/>
              </a:prstGeom>
              <a:noFill/>
              <a:ln>
                <a:noFill/>
              </a:ln>
            </p:spPr>
            <p:txBody>
              <a:bodyPr wrap="none" lIns="0" tIns="121050" rIns="0" bIns="0" anchor="t" anchorCtr="0">
                <a:noAutofit/>
              </a:bodyPr>
              <a:lstStyle/>
              <a:p>
                <a:pPr algn="ctr"/>
                <a:r>
                  <a:rPr lang="en-US" sz="1880" b="1" dirty="0">
                    <a:solidFill>
                      <a:srgbClr val="FFFFFF"/>
                    </a:solidFill>
                    <a:latin typeface="Consolas"/>
                    <a:ea typeface="Consolas"/>
                    <a:cs typeface="Consolas"/>
                  </a:rPr>
                  <a:t>3</a:t>
                </a:r>
              </a:p>
            </p:txBody>
          </p:sp>
        </p:grpSp>
        <p:grpSp>
          <p:nvGrpSpPr>
            <p:cNvPr id="24" name="Group 24"/>
            <p:cNvGrpSpPr/>
            <p:nvPr/>
          </p:nvGrpSpPr>
          <p:grpSpPr>
            <a:xfrm>
              <a:off x="6858000" y="3095625"/>
              <a:ext cx="952500" cy="581025"/>
              <a:chOff x="6858000" y="3095625"/>
              <a:chExt cx="952500" cy="581025"/>
            </a:xfrm>
          </p:grpSpPr>
          <p:sp>
            <p:nvSpPr>
              <p:cNvPr id="22" name="Rectangle 22"/>
              <p:cNvSpPr/>
              <p:nvPr/>
            </p:nvSpPr>
            <p:spPr>
              <a:xfrm>
                <a:off x="6858000" y="3095625"/>
                <a:ext cx="952500" cy="581025"/>
              </a:xfrm>
              <a:prstGeom prst="rect">
                <a:avLst/>
              </a:prstGeom>
              <a:solidFill>
                <a:srgbClr val="244D87"/>
              </a:solidFill>
              <a:ln w="9525">
                <a:solidFill>
                  <a:srgbClr val="B8C8D9"/>
                </a:solidFill>
              </a:ln>
            </p:spPr>
          </p:sp>
          <p:sp>
            <p:nvSpPr>
              <p:cNvPr id="23" name="TextBox 23"/>
              <p:cNvSpPr/>
              <p:nvPr/>
            </p:nvSpPr>
            <p:spPr>
              <a:xfrm>
                <a:off x="6877050" y="3124200"/>
                <a:ext cx="914400" cy="523875"/>
              </a:xfrm>
              <a:prstGeom prst="rect">
                <a:avLst/>
              </a:prstGeom>
              <a:noFill/>
              <a:ln>
                <a:noFill/>
              </a:ln>
            </p:spPr>
            <p:txBody>
              <a:bodyPr wrap="none" lIns="0" tIns="121050" rIns="0" bIns="0" anchor="t" anchorCtr="0">
                <a:noAutofit/>
              </a:bodyPr>
              <a:lstStyle/>
              <a:p>
                <a:pPr algn="ctr"/>
                <a:r>
                  <a:rPr lang="en-US" sz="1880" b="1" dirty="0">
                    <a:solidFill>
                      <a:srgbClr val="FFFFFF"/>
                    </a:solidFill>
                    <a:latin typeface="Consolas"/>
                    <a:ea typeface="Consolas"/>
                    <a:cs typeface="Consolas"/>
                  </a:rPr>
                  <a:t>4</a:t>
                </a:r>
              </a:p>
            </p:txBody>
          </p:sp>
        </p:grpSp>
        <p:grpSp>
          <p:nvGrpSpPr>
            <p:cNvPr id="27" name="Group 27"/>
            <p:cNvGrpSpPr/>
            <p:nvPr/>
          </p:nvGrpSpPr>
          <p:grpSpPr>
            <a:xfrm>
              <a:off x="7810500" y="3095625"/>
              <a:ext cx="952500" cy="581025"/>
              <a:chOff x="7810500" y="3095625"/>
              <a:chExt cx="952500" cy="581025"/>
            </a:xfrm>
          </p:grpSpPr>
          <p:sp>
            <p:nvSpPr>
              <p:cNvPr id="25" name="Rectangle 25"/>
              <p:cNvSpPr/>
              <p:nvPr/>
            </p:nvSpPr>
            <p:spPr>
              <a:xfrm>
                <a:off x="7810500" y="3095625"/>
                <a:ext cx="952500" cy="581025"/>
              </a:xfrm>
              <a:prstGeom prst="rect">
                <a:avLst/>
              </a:prstGeom>
              <a:solidFill>
                <a:srgbClr val="244D87"/>
              </a:solidFill>
              <a:ln w="9525">
                <a:solidFill>
                  <a:srgbClr val="B8C8D9"/>
                </a:solidFill>
              </a:ln>
            </p:spPr>
          </p:sp>
          <p:sp>
            <p:nvSpPr>
              <p:cNvPr id="26" name="TextBox 26"/>
              <p:cNvSpPr/>
              <p:nvPr/>
            </p:nvSpPr>
            <p:spPr>
              <a:xfrm>
                <a:off x="7829550" y="3124200"/>
                <a:ext cx="914400" cy="523875"/>
              </a:xfrm>
              <a:prstGeom prst="rect">
                <a:avLst/>
              </a:prstGeom>
              <a:noFill/>
              <a:ln>
                <a:noFill/>
              </a:ln>
            </p:spPr>
            <p:txBody>
              <a:bodyPr wrap="none" lIns="0" tIns="121050" rIns="0" bIns="0" anchor="t" anchorCtr="0">
                <a:noAutofit/>
              </a:bodyPr>
              <a:lstStyle/>
              <a:p>
                <a:pPr algn="ctr"/>
                <a:r>
                  <a:rPr lang="en-US" sz="1880" b="1" dirty="0">
                    <a:solidFill>
                      <a:srgbClr val="FFFFFF"/>
                    </a:solidFill>
                    <a:latin typeface="Consolas"/>
                    <a:ea typeface="Consolas"/>
                    <a:cs typeface="Consolas"/>
                  </a:rPr>
                  <a:t>5</a:t>
                </a:r>
              </a:p>
            </p:txBody>
          </p:sp>
        </p:grpSp>
        <p:grpSp>
          <p:nvGrpSpPr>
            <p:cNvPr id="30" name="Group 30"/>
            <p:cNvGrpSpPr/>
            <p:nvPr/>
          </p:nvGrpSpPr>
          <p:grpSpPr>
            <a:xfrm>
              <a:off x="8763000" y="3095625"/>
              <a:ext cx="952500" cy="581025"/>
              <a:chOff x="8763000" y="3095625"/>
              <a:chExt cx="952500" cy="581025"/>
            </a:xfrm>
          </p:grpSpPr>
          <p:sp>
            <p:nvSpPr>
              <p:cNvPr id="28" name="Rectangle 28"/>
              <p:cNvSpPr/>
              <p:nvPr/>
            </p:nvSpPr>
            <p:spPr>
              <a:xfrm>
                <a:off x="8763000" y="3095625"/>
                <a:ext cx="952500" cy="581025"/>
              </a:xfrm>
              <a:prstGeom prst="rect">
                <a:avLst/>
              </a:prstGeom>
              <a:solidFill>
                <a:srgbClr val="244D87"/>
              </a:solidFill>
              <a:ln w="9525">
                <a:solidFill>
                  <a:srgbClr val="B8C8D9"/>
                </a:solidFill>
              </a:ln>
            </p:spPr>
          </p:sp>
          <p:sp>
            <p:nvSpPr>
              <p:cNvPr id="29" name="TextBox 29"/>
              <p:cNvSpPr/>
              <p:nvPr/>
            </p:nvSpPr>
            <p:spPr>
              <a:xfrm>
                <a:off x="8782050" y="3124200"/>
                <a:ext cx="914400" cy="523875"/>
              </a:xfrm>
              <a:prstGeom prst="rect">
                <a:avLst/>
              </a:prstGeom>
              <a:noFill/>
              <a:ln>
                <a:noFill/>
              </a:ln>
            </p:spPr>
            <p:txBody>
              <a:bodyPr wrap="none" lIns="0" tIns="121050" rIns="0" bIns="0" anchor="t" anchorCtr="0">
                <a:noAutofit/>
              </a:bodyPr>
              <a:lstStyle/>
              <a:p>
                <a:pPr algn="ctr"/>
                <a:r>
                  <a:rPr lang="en-US" sz="1880" b="1" dirty="0">
                    <a:solidFill>
                      <a:srgbClr val="FFFFFF"/>
                    </a:solidFill>
                    <a:latin typeface="Consolas"/>
                    <a:ea typeface="Consolas"/>
                    <a:cs typeface="Consolas"/>
                  </a:rPr>
                  <a:t>6</a:t>
                </a:r>
              </a:p>
            </p:txBody>
          </p:sp>
        </p:grpSp>
        <p:grpSp>
          <p:nvGrpSpPr>
            <p:cNvPr id="33" name="Group 33"/>
            <p:cNvGrpSpPr/>
            <p:nvPr/>
          </p:nvGrpSpPr>
          <p:grpSpPr>
            <a:xfrm>
              <a:off x="9715500" y="3095625"/>
              <a:ext cx="952500" cy="581025"/>
              <a:chOff x="9715500" y="3095625"/>
              <a:chExt cx="952500" cy="581025"/>
            </a:xfrm>
          </p:grpSpPr>
          <p:sp>
            <p:nvSpPr>
              <p:cNvPr id="31" name="Rectangle 31"/>
              <p:cNvSpPr/>
              <p:nvPr/>
            </p:nvSpPr>
            <p:spPr>
              <a:xfrm>
                <a:off x="9715500" y="3095625"/>
                <a:ext cx="952500" cy="581025"/>
              </a:xfrm>
              <a:prstGeom prst="rect">
                <a:avLst/>
              </a:prstGeom>
              <a:solidFill>
                <a:srgbClr val="244D87"/>
              </a:solidFill>
              <a:ln w="9525">
                <a:solidFill>
                  <a:srgbClr val="B8C8D9"/>
                </a:solidFill>
              </a:ln>
            </p:spPr>
          </p:sp>
          <p:sp>
            <p:nvSpPr>
              <p:cNvPr id="32" name="TextBox 32"/>
              <p:cNvSpPr/>
              <p:nvPr/>
            </p:nvSpPr>
            <p:spPr>
              <a:xfrm>
                <a:off x="9734550" y="3124200"/>
                <a:ext cx="914400" cy="523875"/>
              </a:xfrm>
              <a:prstGeom prst="rect">
                <a:avLst/>
              </a:prstGeom>
              <a:noFill/>
              <a:ln>
                <a:noFill/>
              </a:ln>
            </p:spPr>
            <p:txBody>
              <a:bodyPr wrap="none" lIns="0" tIns="121050" rIns="0" bIns="0" anchor="t" anchorCtr="0">
                <a:noAutofit/>
              </a:bodyPr>
              <a:lstStyle/>
              <a:p>
                <a:pPr algn="ctr"/>
                <a:r>
                  <a:rPr lang="en-US" sz="1880" b="1" dirty="0">
                    <a:solidFill>
                      <a:srgbClr val="FFFFFF"/>
                    </a:solidFill>
                    <a:latin typeface="Consolas"/>
                    <a:ea typeface="Consolas"/>
                    <a:cs typeface="Consolas"/>
                  </a:rPr>
                  <a:t>7</a:t>
                </a:r>
              </a:p>
            </p:txBody>
          </p:sp>
        </p:grpSp>
        <p:grpSp>
          <p:nvGrpSpPr>
            <p:cNvPr id="36" name="Group 36"/>
            <p:cNvGrpSpPr/>
            <p:nvPr/>
          </p:nvGrpSpPr>
          <p:grpSpPr>
            <a:xfrm>
              <a:off x="1428750" y="3676650"/>
              <a:ext cx="1619250" cy="581025"/>
              <a:chOff x="1428750" y="3676650"/>
              <a:chExt cx="1619250" cy="581025"/>
            </a:xfrm>
          </p:grpSpPr>
          <p:sp>
            <p:nvSpPr>
              <p:cNvPr id="34" name="Rectangle 34"/>
              <p:cNvSpPr/>
              <p:nvPr/>
            </p:nvSpPr>
            <p:spPr>
              <a:xfrm>
                <a:off x="1428750" y="3676650"/>
                <a:ext cx="1619250" cy="581025"/>
              </a:xfrm>
              <a:prstGeom prst="rect">
                <a:avLst/>
              </a:prstGeom>
              <a:solidFill>
                <a:srgbClr val="F4F7FB"/>
              </a:solidFill>
              <a:ln w="9525">
                <a:solidFill>
                  <a:srgbClr val="B8C8D9"/>
                </a:solidFill>
              </a:ln>
            </p:spPr>
          </p:sp>
          <p:sp>
            <p:nvSpPr>
              <p:cNvPr id="35" name="TextBox 35"/>
              <p:cNvSpPr/>
              <p:nvPr/>
            </p:nvSpPr>
            <p:spPr>
              <a:xfrm>
                <a:off x="1447800" y="3705225"/>
                <a:ext cx="1581150" cy="523875"/>
              </a:xfrm>
              <a:prstGeom prst="rect">
                <a:avLst/>
              </a:prstGeom>
              <a:noFill/>
              <a:ln>
                <a:noFill/>
              </a:ln>
            </p:spPr>
            <p:txBody>
              <a:bodyPr wrap="none" lIns="0" tIns="121050" rIns="0" bIns="0" anchor="t" anchorCtr="0">
                <a:noAutofit/>
              </a:bodyPr>
              <a:lstStyle/>
              <a:p>
                <a:pPr algn="ctr"/>
                <a:r>
                  <a:rPr lang="en-US" sz="1880" dirty="0">
                    <a:solidFill>
                      <a:srgbClr val="243447"/>
                    </a:solidFill>
                    <a:latin typeface="Consolas"/>
                    <a:ea typeface="Consolas"/>
                    <a:cs typeface="Consolas"/>
                  </a:rPr>
                  <a:t>tubes[2]</a:t>
                </a:r>
              </a:p>
            </p:txBody>
          </p:sp>
        </p:grpSp>
        <p:grpSp>
          <p:nvGrpSpPr>
            <p:cNvPr id="39" name="Group 39"/>
            <p:cNvGrpSpPr/>
            <p:nvPr/>
          </p:nvGrpSpPr>
          <p:grpSpPr>
            <a:xfrm>
              <a:off x="3048000" y="3676650"/>
              <a:ext cx="952500" cy="581025"/>
              <a:chOff x="3048000" y="3676650"/>
              <a:chExt cx="952500" cy="581025"/>
            </a:xfrm>
          </p:grpSpPr>
          <p:sp>
            <p:nvSpPr>
              <p:cNvPr id="37" name="Rectangle 37"/>
              <p:cNvSpPr/>
              <p:nvPr/>
            </p:nvSpPr>
            <p:spPr>
              <a:xfrm>
                <a:off x="3048000" y="3676650"/>
                <a:ext cx="952500" cy="581025"/>
              </a:xfrm>
              <a:prstGeom prst="rect">
                <a:avLst/>
              </a:prstGeom>
              <a:solidFill>
                <a:srgbClr val="F4F7FB"/>
              </a:solidFill>
              <a:ln w="9525">
                <a:solidFill>
                  <a:srgbClr val="B8C8D9"/>
                </a:solidFill>
              </a:ln>
            </p:spPr>
          </p:sp>
          <p:sp>
            <p:nvSpPr>
              <p:cNvPr id="38" name="TextBox 38"/>
              <p:cNvSpPr/>
              <p:nvPr/>
            </p:nvSpPr>
            <p:spPr>
              <a:xfrm>
                <a:off x="3067050" y="3705225"/>
                <a:ext cx="914400" cy="523875"/>
              </a:xfrm>
              <a:prstGeom prst="rect">
                <a:avLst/>
              </a:prstGeom>
              <a:noFill/>
              <a:ln>
                <a:noFill/>
              </a:ln>
            </p:spPr>
            <p:txBody>
              <a:bodyPr wrap="none" lIns="0" tIns="121050" rIns="0" bIns="0" anchor="t" anchorCtr="0">
                <a:noAutofit/>
              </a:bodyPr>
              <a:lstStyle/>
              <a:p>
                <a:pPr algn="ctr"/>
                <a:r>
                  <a:rPr lang="en-US" sz="1880" dirty="0">
                    <a:solidFill>
                      <a:srgbClr val="243447"/>
                    </a:solidFill>
                    <a:latin typeface="Consolas"/>
                    <a:ea typeface="Consolas"/>
                    <a:cs typeface="Consolas"/>
                  </a:rPr>
                  <a:t>5</a:t>
                </a:r>
              </a:p>
            </p:txBody>
          </p:sp>
        </p:grpSp>
        <p:grpSp>
          <p:nvGrpSpPr>
            <p:cNvPr id="42" name="Group 42"/>
            <p:cNvGrpSpPr/>
            <p:nvPr/>
          </p:nvGrpSpPr>
          <p:grpSpPr>
            <a:xfrm>
              <a:off x="4000500" y="3676650"/>
              <a:ext cx="952500" cy="581025"/>
              <a:chOff x="4000500" y="3676650"/>
              <a:chExt cx="952500" cy="581025"/>
            </a:xfrm>
          </p:grpSpPr>
          <p:sp>
            <p:nvSpPr>
              <p:cNvPr id="40" name="Rectangle 40"/>
              <p:cNvSpPr/>
              <p:nvPr/>
            </p:nvSpPr>
            <p:spPr>
              <a:xfrm>
                <a:off x="4000500" y="3676650"/>
                <a:ext cx="952500" cy="581025"/>
              </a:xfrm>
              <a:prstGeom prst="rect">
                <a:avLst/>
              </a:prstGeom>
              <a:solidFill>
                <a:srgbClr val="F4F7FB"/>
              </a:solidFill>
              <a:ln w="9525">
                <a:solidFill>
                  <a:srgbClr val="B8C8D9"/>
                </a:solidFill>
              </a:ln>
            </p:spPr>
          </p:sp>
          <p:sp>
            <p:nvSpPr>
              <p:cNvPr id="41" name="TextBox 41"/>
              <p:cNvSpPr/>
              <p:nvPr/>
            </p:nvSpPr>
            <p:spPr>
              <a:xfrm>
                <a:off x="4019550" y="3705225"/>
                <a:ext cx="914400" cy="523875"/>
              </a:xfrm>
              <a:prstGeom prst="rect">
                <a:avLst/>
              </a:prstGeom>
              <a:noFill/>
              <a:ln>
                <a:noFill/>
              </a:ln>
            </p:spPr>
            <p:txBody>
              <a:bodyPr wrap="none" lIns="0" tIns="121050" rIns="0" bIns="0" anchor="t" anchorCtr="0">
                <a:noAutofit/>
              </a:bodyPr>
              <a:lstStyle/>
              <a:p>
                <a:pPr algn="ctr"/>
                <a:r>
                  <a:rPr lang="en-US" sz="1880" dirty="0">
                    <a:solidFill>
                      <a:srgbClr val="243447"/>
                    </a:solidFill>
                    <a:latin typeface="Consolas"/>
                    <a:ea typeface="Consolas"/>
                    <a:cs typeface="Consolas"/>
                  </a:rPr>
                  <a:t>0</a:t>
                </a:r>
              </a:p>
            </p:txBody>
          </p:sp>
        </p:grpSp>
        <p:grpSp>
          <p:nvGrpSpPr>
            <p:cNvPr id="45" name="Group 45"/>
            <p:cNvGrpSpPr/>
            <p:nvPr/>
          </p:nvGrpSpPr>
          <p:grpSpPr>
            <a:xfrm>
              <a:off x="4953000" y="3676650"/>
              <a:ext cx="952500" cy="581025"/>
              <a:chOff x="4953000" y="3676650"/>
              <a:chExt cx="952500" cy="581025"/>
            </a:xfrm>
          </p:grpSpPr>
          <p:sp>
            <p:nvSpPr>
              <p:cNvPr id="43" name="Rectangle 43"/>
              <p:cNvSpPr/>
              <p:nvPr/>
            </p:nvSpPr>
            <p:spPr>
              <a:xfrm>
                <a:off x="4953000" y="3676650"/>
                <a:ext cx="952500" cy="581025"/>
              </a:xfrm>
              <a:prstGeom prst="rect">
                <a:avLst/>
              </a:prstGeom>
              <a:solidFill>
                <a:srgbClr val="F4F7FB"/>
              </a:solidFill>
              <a:ln w="9525">
                <a:solidFill>
                  <a:srgbClr val="B8C8D9"/>
                </a:solidFill>
              </a:ln>
            </p:spPr>
          </p:sp>
          <p:sp>
            <p:nvSpPr>
              <p:cNvPr id="44" name="TextBox 44"/>
              <p:cNvSpPr/>
              <p:nvPr/>
            </p:nvSpPr>
            <p:spPr>
              <a:xfrm>
                <a:off x="4972050" y="3705225"/>
                <a:ext cx="914400" cy="523875"/>
              </a:xfrm>
              <a:prstGeom prst="rect">
                <a:avLst/>
              </a:prstGeom>
              <a:noFill/>
              <a:ln>
                <a:noFill/>
              </a:ln>
            </p:spPr>
            <p:txBody>
              <a:bodyPr wrap="none" lIns="0" tIns="121050" rIns="0" bIns="0" anchor="t" anchorCtr="0">
                <a:noAutofit/>
              </a:bodyPr>
              <a:lstStyle/>
              <a:p>
                <a:pPr algn="ctr"/>
                <a:r>
                  <a:rPr lang="en-US" sz="1880" dirty="0">
                    <a:solidFill>
                      <a:srgbClr val="243447"/>
                    </a:solidFill>
                    <a:latin typeface="Consolas"/>
                    <a:ea typeface="Consolas"/>
                    <a:cs typeface="Consolas"/>
                  </a:rPr>
                  <a:t>2</a:t>
                </a:r>
              </a:p>
            </p:txBody>
          </p:sp>
        </p:grpSp>
        <p:grpSp>
          <p:nvGrpSpPr>
            <p:cNvPr id="48" name="Group 48"/>
            <p:cNvGrpSpPr/>
            <p:nvPr/>
          </p:nvGrpSpPr>
          <p:grpSpPr>
            <a:xfrm>
              <a:off x="5905500" y="3676650"/>
              <a:ext cx="952500" cy="581025"/>
              <a:chOff x="5905500" y="3676650"/>
              <a:chExt cx="952500" cy="581025"/>
            </a:xfrm>
          </p:grpSpPr>
          <p:sp>
            <p:nvSpPr>
              <p:cNvPr id="46" name="Rectangle 46"/>
              <p:cNvSpPr/>
              <p:nvPr/>
            </p:nvSpPr>
            <p:spPr>
              <a:xfrm>
                <a:off x="5905500" y="3676650"/>
                <a:ext cx="952500" cy="581025"/>
              </a:xfrm>
              <a:prstGeom prst="rect">
                <a:avLst/>
              </a:prstGeom>
              <a:solidFill>
                <a:srgbClr val="F4F7FB"/>
              </a:solidFill>
              <a:ln w="9525">
                <a:solidFill>
                  <a:srgbClr val="B8C8D9"/>
                </a:solidFill>
              </a:ln>
            </p:spPr>
          </p:sp>
          <p:sp>
            <p:nvSpPr>
              <p:cNvPr id="47" name="TextBox 47"/>
              <p:cNvSpPr/>
              <p:nvPr/>
            </p:nvSpPr>
            <p:spPr>
              <a:xfrm>
                <a:off x="5924550" y="3705225"/>
                <a:ext cx="914400" cy="523875"/>
              </a:xfrm>
              <a:prstGeom prst="rect">
                <a:avLst/>
              </a:prstGeom>
              <a:noFill/>
              <a:ln>
                <a:noFill/>
              </a:ln>
            </p:spPr>
            <p:txBody>
              <a:bodyPr wrap="none" lIns="0" tIns="121050" rIns="0" bIns="0" anchor="t" anchorCtr="0">
                <a:noAutofit/>
              </a:bodyPr>
              <a:lstStyle/>
              <a:p>
                <a:pPr algn="ctr"/>
                <a:r>
                  <a:rPr lang="en-US" sz="1880" dirty="0">
                    <a:solidFill>
                      <a:srgbClr val="243447"/>
                    </a:solidFill>
                    <a:latin typeface="Consolas"/>
                    <a:ea typeface="Consolas"/>
                    <a:cs typeface="Consolas"/>
                  </a:rPr>
                  <a:t>3</a:t>
                </a:r>
              </a:p>
            </p:txBody>
          </p:sp>
        </p:grpSp>
        <p:grpSp>
          <p:nvGrpSpPr>
            <p:cNvPr id="51" name="Group 51"/>
            <p:cNvGrpSpPr/>
            <p:nvPr/>
          </p:nvGrpSpPr>
          <p:grpSpPr>
            <a:xfrm>
              <a:off x="6858000" y="3676650"/>
              <a:ext cx="952500" cy="581025"/>
              <a:chOff x="6858000" y="3676650"/>
              <a:chExt cx="952500" cy="581025"/>
            </a:xfrm>
          </p:grpSpPr>
          <p:sp>
            <p:nvSpPr>
              <p:cNvPr id="49" name="Rectangle 49"/>
              <p:cNvSpPr/>
              <p:nvPr/>
            </p:nvSpPr>
            <p:spPr>
              <a:xfrm>
                <a:off x="6858000" y="3676650"/>
                <a:ext cx="952500" cy="581025"/>
              </a:xfrm>
              <a:prstGeom prst="rect">
                <a:avLst/>
              </a:prstGeom>
              <a:solidFill>
                <a:srgbClr val="F4F7FB"/>
              </a:solidFill>
              <a:ln w="9525">
                <a:solidFill>
                  <a:srgbClr val="B8C8D9"/>
                </a:solidFill>
              </a:ln>
            </p:spPr>
          </p:sp>
          <p:sp>
            <p:nvSpPr>
              <p:cNvPr id="50" name="TextBox 50"/>
              <p:cNvSpPr/>
              <p:nvPr/>
            </p:nvSpPr>
            <p:spPr>
              <a:xfrm>
                <a:off x="6877050" y="3705225"/>
                <a:ext cx="914400" cy="523875"/>
              </a:xfrm>
              <a:prstGeom prst="rect">
                <a:avLst/>
              </a:prstGeom>
              <a:noFill/>
              <a:ln>
                <a:noFill/>
              </a:ln>
            </p:spPr>
            <p:txBody>
              <a:bodyPr wrap="none" lIns="0" tIns="121050" rIns="0" bIns="0" anchor="t" anchorCtr="0">
                <a:noAutofit/>
              </a:bodyPr>
              <a:lstStyle/>
              <a:p>
                <a:pPr algn="ctr"/>
                <a:r>
                  <a:rPr lang="en-US" sz="1880" dirty="0">
                    <a:solidFill>
                      <a:srgbClr val="243447"/>
                    </a:solidFill>
                    <a:latin typeface="Consolas"/>
                    <a:ea typeface="Consolas"/>
                    <a:cs typeface="Consolas"/>
                  </a:rPr>
                  <a:t>4</a:t>
                </a:r>
              </a:p>
            </p:txBody>
          </p:sp>
        </p:grpSp>
        <p:grpSp>
          <p:nvGrpSpPr>
            <p:cNvPr id="54" name="Group 54"/>
            <p:cNvGrpSpPr/>
            <p:nvPr/>
          </p:nvGrpSpPr>
          <p:grpSpPr>
            <a:xfrm>
              <a:off x="7810500" y="3676650"/>
              <a:ext cx="952500" cy="581025"/>
              <a:chOff x="7810500" y="3676650"/>
              <a:chExt cx="952500" cy="581025"/>
            </a:xfrm>
          </p:grpSpPr>
          <p:sp>
            <p:nvSpPr>
              <p:cNvPr id="52" name="Rectangle 52"/>
              <p:cNvSpPr/>
              <p:nvPr/>
            </p:nvSpPr>
            <p:spPr>
              <a:xfrm>
                <a:off x="7810500" y="3676650"/>
                <a:ext cx="952500" cy="581025"/>
              </a:xfrm>
              <a:prstGeom prst="rect">
                <a:avLst/>
              </a:prstGeom>
              <a:solidFill>
                <a:srgbClr val="F4F7FB"/>
              </a:solidFill>
              <a:ln w="9525">
                <a:solidFill>
                  <a:srgbClr val="B8C8D9"/>
                </a:solidFill>
              </a:ln>
            </p:spPr>
          </p:sp>
          <p:sp>
            <p:nvSpPr>
              <p:cNvPr id="53" name="TextBox 53"/>
              <p:cNvSpPr/>
              <p:nvPr/>
            </p:nvSpPr>
            <p:spPr>
              <a:xfrm>
                <a:off x="7829550" y="3705225"/>
                <a:ext cx="914400" cy="523875"/>
              </a:xfrm>
              <a:prstGeom prst="rect">
                <a:avLst/>
              </a:prstGeom>
              <a:noFill/>
              <a:ln>
                <a:noFill/>
              </a:ln>
            </p:spPr>
            <p:txBody>
              <a:bodyPr wrap="none" lIns="0" tIns="121050" rIns="0" bIns="0" anchor="t" anchorCtr="0">
                <a:noAutofit/>
              </a:bodyPr>
              <a:lstStyle/>
              <a:p>
                <a:pPr algn="ctr"/>
                <a:r>
                  <a:rPr lang="en-US" sz="1880" dirty="0">
                    <a:solidFill>
                      <a:srgbClr val="243447"/>
                    </a:solidFill>
                    <a:latin typeface="Consolas"/>
                    <a:ea typeface="Consolas"/>
                    <a:cs typeface="Consolas"/>
                  </a:rPr>
                  <a:t>6</a:t>
                </a:r>
              </a:p>
            </p:txBody>
          </p:sp>
        </p:grpSp>
        <p:grpSp>
          <p:nvGrpSpPr>
            <p:cNvPr id="57" name="Group 57"/>
            <p:cNvGrpSpPr/>
            <p:nvPr/>
          </p:nvGrpSpPr>
          <p:grpSpPr>
            <a:xfrm>
              <a:off x="8763000" y="3676650"/>
              <a:ext cx="952500" cy="581025"/>
              <a:chOff x="8763000" y="3676650"/>
              <a:chExt cx="952500" cy="581025"/>
            </a:xfrm>
          </p:grpSpPr>
          <p:sp>
            <p:nvSpPr>
              <p:cNvPr id="55" name="Rectangle 55"/>
              <p:cNvSpPr/>
              <p:nvPr/>
            </p:nvSpPr>
            <p:spPr>
              <a:xfrm>
                <a:off x="8763000" y="3676650"/>
                <a:ext cx="952500" cy="581025"/>
              </a:xfrm>
              <a:prstGeom prst="rect">
                <a:avLst/>
              </a:prstGeom>
              <a:solidFill>
                <a:srgbClr val="F4F7FB"/>
              </a:solidFill>
              <a:ln w="9525">
                <a:solidFill>
                  <a:srgbClr val="B8C8D9"/>
                </a:solidFill>
              </a:ln>
            </p:spPr>
          </p:sp>
          <p:sp>
            <p:nvSpPr>
              <p:cNvPr id="56" name="TextBox 56"/>
              <p:cNvSpPr/>
              <p:nvPr/>
            </p:nvSpPr>
            <p:spPr>
              <a:xfrm>
                <a:off x="8782050" y="3705225"/>
                <a:ext cx="914400" cy="523875"/>
              </a:xfrm>
              <a:prstGeom prst="rect">
                <a:avLst/>
              </a:prstGeom>
              <a:noFill/>
              <a:ln>
                <a:noFill/>
              </a:ln>
            </p:spPr>
            <p:txBody>
              <a:bodyPr wrap="none" lIns="0" tIns="121050" rIns="0" bIns="0" anchor="t" anchorCtr="0">
                <a:noAutofit/>
              </a:bodyPr>
              <a:lstStyle/>
              <a:p>
                <a:pPr algn="ctr"/>
                <a:r>
                  <a:rPr lang="en-US" sz="1880" dirty="0">
                    <a:solidFill>
                      <a:srgbClr val="243447"/>
                    </a:solidFill>
                    <a:latin typeface="Consolas"/>
                    <a:ea typeface="Consolas"/>
                    <a:cs typeface="Consolas"/>
                  </a:rPr>
                  <a:t>0</a:t>
                </a:r>
              </a:p>
            </p:txBody>
          </p:sp>
        </p:grpSp>
        <p:grpSp>
          <p:nvGrpSpPr>
            <p:cNvPr id="60" name="Group 60"/>
            <p:cNvGrpSpPr/>
            <p:nvPr/>
          </p:nvGrpSpPr>
          <p:grpSpPr>
            <a:xfrm>
              <a:off x="9715500" y="3676650"/>
              <a:ext cx="952500" cy="581025"/>
              <a:chOff x="9715500" y="3676650"/>
              <a:chExt cx="952500" cy="581025"/>
            </a:xfrm>
          </p:grpSpPr>
          <p:sp>
            <p:nvSpPr>
              <p:cNvPr id="58" name="Rectangle 58"/>
              <p:cNvSpPr/>
              <p:nvPr/>
            </p:nvSpPr>
            <p:spPr>
              <a:xfrm>
                <a:off x="9715500" y="3676650"/>
                <a:ext cx="952500" cy="581025"/>
              </a:xfrm>
              <a:prstGeom prst="rect">
                <a:avLst/>
              </a:prstGeom>
              <a:solidFill>
                <a:srgbClr val="F4F7FB"/>
              </a:solidFill>
              <a:ln w="9525">
                <a:solidFill>
                  <a:srgbClr val="B8C8D9"/>
                </a:solidFill>
              </a:ln>
            </p:spPr>
          </p:sp>
          <p:sp>
            <p:nvSpPr>
              <p:cNvPr id="59" name="TextBox 59"/>
              <p:cNvSpPr/>
              <p:nvPr/>
            </p:nvSpPr>
            <p:spPr>
              <a:xfrm>
                <a:off x="9734550" y="3705225"/>
                <a:ext cx="914400" cy="523875"/>
              </a:xfrm>
              <a:prstGeom prst="rect">
                <a:avLst/>
              </a:prstGeom>
              <a:noFill/>
              <a:ln>
                <a:noFill/>
              </a:ln>
            </p:spPr>
            <p:txBody>
              <a:bodyPr wrap="none" lIns="0" tIns="121050" rIns="0" bIns="0" anchor="t" anchorCtr="0">
                <a:noAutofit/>
              </a:bodyPr>
              <a:lstStyle/>
              <a:p>
                <a:pPr algn="ctr"/>
                <a:r>
                  <a:rPr lang="en-US" sz="1880" dirty="0">
                    <a:solidFill>
                      <a:srgbClr val="243447"/>
                    </a:solidFill>
                    <a:latin typeface="Consolas"/>
                    <a:ea typeface="Consolas"/>
                    <a:cs typeface="Consolas"/>
                  </a:rPr>
                  <a:t>0</a:t>
                </a:r>
              </a:p>
            </p:txBody>
          </p:sp>
        </p:grpSp>
      </p:grpSp>
      <p:grpSp>
        <p:nvGrpSpPr>
          <p:cNvPr id="64" name="Group 64"/>
          <p:cNvGrpSpPr/>
          <p:nvPr/>
        </p:nvGrpSpPr>
        <p:grpSpPr>
          <a:xfrm>
            <a:off x="1466088" y="4582001"/>
            <a:ext cx="5703961" cy="767525"/>
            <a:chOff x="1466088" y="4582001"/>
            <a:chExt cx="5703961" cy="767525"/>
          </a:xfrm>
        </p:grpSpPr>
        <p:sp>
          <p:nvSpPr>
            <p:cNvPr id="62" name="TextBox 62"/>
            <p:cNvSpPr txBox="1"/>
            <p:nvPr/>
          </p:nvSpPr>
          <p:spPr>
            <a:xfrm>
              <a:off x="1466088" y="4582001"/>
              <a:ext cx="5703961" cy="396050"/>
            </a:xfrm>
            <a:prstGeom prst="rect">
              <a:avLst/>
            </a:prstGeom>
            <a:noFill/>
            <a:ln>
              <a:noFill/>
            </a:ln>
          </p:spPr>
          <p:txBody>
            <a:bodyPr wrap="square" lIns="0" tIns="0" rIns="0" bIns="0" anchor="t" anchorCtr="0">
              <a:spAutoFit/>
            </a:bodyPr>
            <a:lstStyle/>
            <a:p>
              <a:pPr algn="l"/>
              <a:r>
                <a:rPr lang="en-US" sz="2020" dirty="0">
                  <a:solidFill>
                    <a:srgbClr val="0000FF"/>
                  </a:solidFill>
                  <a:latin typeface="Consolas"/>
                  <a:ea typeface="Microsoft YaHei"/>
                  <a:cs typeface="Consolas"/>
                </a:rPr>
                <a:t>for</a:t>
              </a:r>
              <a:r>
                <a:rPr lang="en-US" sz="2020" dirty="0">
                  <a:solidFill>
                    <a:srgbClr val="000000"/>
                  </a:solidFill>
                  <a:latin typeface="Consolas"/>
                  <a:ea typeface="Microsoft YaHei"/>
                  <a:cs typeface="Consolas"/>
                </a:rPr>
                <a:t xml:space="preserve"> (</a:t>
              </a:r>
              <a:r>
                <a:rPr lang="en-US" sz="2020" dirty="0">
                  <a:solidFill>
                    <a:srgbClr val="0000FF"/>
                  </a:solidFill>
                  <a:latin typeface="Consolas"/>
                  <a:ea typeface="Microsoft YaHei"/>
                  <a:cs typeface="Consolas"/>
                </a:rPr>
                <a:t>int</a:t>
              </a:r>
              <a:r>
                <a:rPr lang="en-US" sz="2020" dirty="0">
                  <a:solidFill>
                    <a:srgbClr val="000000"/>
                  </a:solidFill>
                  <a:latin typeface="Consolas"/>
                  <a:ea typeface="Microsoft YaHei"/>
                  <a:cs typeface="Consolas"/>
                </a:rPr>
                <a:t xml:space="preserve"> j = 1; j &lt;= tubes[2][0]; j++)</a:t>
              </a:r>
            </a:p>
          </p:txBody>
        </p:sp>
        <p:sp>
          <p:nvSpPr>
            <p:cNvPr id="63" name="TextBox 63"/>
            <p:cNvSpPr txBox="1"/>
            <p:nvPr/>
          </p:nvSpPr>
          <p:spPr>
            <a:xfrm>
              <a:off x="1466088" y="4953476"/>
              <a:ext cx="4058770" cy="396050"/>
            </a:xfrm>
            <a:prstGeom prst="rect">
              <a:avLst/>
            </a:prstGeom>
            <a:noFill/>
            <a:ln>
              <a:noFill/>
            </a:ln>
          </p:spPr>
          <p:txBody>
            <a:bodyPr wrap="square" lIns="0" tIns="0" rIns="0" bIns="0" anchor="t" anchorCtr="0">
              <a:spAutoFit/>
            </a:bodyPr>
            <a:lstStyle/>
            <a:p>
              <a:pPr algn="l"/>
              <a:r>
                <a:rPr lang="en-US" sz="2020" dirty="0">
                  <a:solidFill>
                    <a:srgbClr val="000000"/>
                  </a:solidFill>
                  <a:latin typeface="Consolas"/>
                  <a:ea typeface="Microsoft YaHei"/>
                  <a:cs typeface="Consolas"/>
                </a:rPr>
                <a:t xml:space="preserve">    </a:t>
              </a:r>
              <a:r>
                <a:rPr lang="en-US" sz="2020" dirty="0">
                  <a:solidFill>
                    <a:srgbClr val="0000FF"/>
                  </a:solidFill>
                  <a:latin typeface="Consolas"/>
                  <a:ea typeface="Microsoft YaHei"/>
                  <a:cs typeface="Consolas"/>
                </a:rPr>
                <a:t>int</a:t>
              </a:r>
              <a:r>
                <a:rPr lang="en-US" sz="2020" dirty="0">
                  <a:solidFill>
                    <a:srgbClr val="000000"/>
                  </a:solidFill>
                  <a:latin typeface="Consolas"/>
                  <a:ea typeface="Microsoft YaHei"/>
                  <a:cs typeface="Consolas"/>
                </a:rPr>
                <a:t xml:space="preserve"> tube = tubes[2][j];</a:t>
              </a:r>
            </a:p>
          </p:txBody>
        </p:sp>
      </p:grpSp>
      <p:grpSp>
        <p:nvGrpSpPr>
          <p:cNvPr id="66" name="Group 66"/>
          <p:cNvGrpSpPr/>
          <p:nvPr/>
        </p:nvGrpSpPr>
        <p:grpSpPr>
          <a:xfrm>
            <a:off x="990219" y="5409248"/>
            <a:ext cx="7508629" cy="752856"/>
            <a:chOff x="990219" y="5409248"/>
            <a:chExt cx="7508629" cy="752856"/>
          </a:xfrm>
        </p:grpSpPr>
        <p:sp>
          <p:nvSpPr>
            <p:cNvPr id="65" name="TextBox 65"/>
            <p:cNvSpPr/>
            <p:nvPr/>
          </p:nvSpPr>
          <p:spPr>
            <a:xfrm>
              <a:off x="990219" y="5409248"/>
              <a:ext cx="7508629"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j依次取1、2、3、4、5，读到的</a:t>
              </a:r>
              <a:r>
                <a:rPr lang="zh-CN" sz="1950" b="1" dirty="0">
                  <a:solidFill>
                    <a:srgbClr val="C00000"/>
                  </a:solidFill>
                  <a:latin typeface="Consolas"/>
                  <a:ea typeface="Microsoft YaHei"/>
                  <a:cs typeface="Consolas"/>
                </a:rPr>
                <a:t>管号</a:t>
              </a:r>
              <a:r>
                <a:rPr lang="zh-CN" sz="1950" dirty="0">
                  <a:solidFill>
                    <a:srgbClr val="243447"/>
                  </a:solidFill>
                  <a:latin typeface="Consolas"/>
                  <a:ea typeface="Microsoft YaHei"/>
                  <a:cs typeface="Consolas"/>
                </a:rPr>
                <a:t>依次是0、2、3、4、6。</a:t>
              </a:r>
              <a:br/>
              <a:r>
                <a:rPr lang="zh-CN" sz="1950" dirty="0">
                  <a:solidFill>
                    <a:srgbClr val="243447"/>
                  </a:solidFill>
                  <a:latin typeface="Consolas"/>
                  <a:ea typeface="Microsoft YaHei"/>
                  <a:cs typeface="Consolas"/>
                </a:rPr>
                <a:t>第6、7格虽补了0，但不读取。第1格的0却是有效的“0号管”。</a:t>
              </a:r>
            </a:p>
          </p:txBody>
        </p:sp>
      </p:grpSp>
      <p:sp>
        <p:nvSpPr>
          <p:cNvPr id="85" name="Line 8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86" name="Line 86"/>
          <p:cNvSpPr/>
          <p:nvPr/>
        </p:nvSpPr>
        <p:spPr>
          <a:xfrm>
            <a:off x="1342263" y="4591526"/>
            <a:ext cx="9525" cy="660273"/>
          </a:xfrm>
          <a:custGeom>
            <a:avLst/>
            <a:gdLst/>
            <a:ahLst/>
            <a:cxnLst/>
            <a:rect l="l" t="t" r="r" b="b"/>
            <a:pathLst>
              <a:path w="9525" h="660273">
                <a:moveTo>
                  <a:pt x="0" y="0"/>
                </a:moveTo>
                <a:lnTo>
                  <a:pt x="0" y="660273"/>
                </a:lnTo>
              </a:path>
            </a:pathLst>
          </a:custGeom>
          <a:noFill/>
          <a:ln w="19050">
            <a:solidFill>
              <a:srgbClr val="244D87"/>
            </a:solidFill>
          </a:ln>
        </p:spPr>
      </p:sp>
      <p:sp>
        <p:nvSpPr>
          <p:cNvPr id="87" name="Line 87"/>
          <p:cNvSpPr/>
          <p:nvPr/>
        </p:nvSpPr>
        <p:spPr>
          <a:xfrm>
            <a:off x="838200" y="285959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88" name="Line 88"/>
          <p:cNvSpPr/>
          <p:nvPr/>
        </p:nvSpPr>
        <p:spPr>
          <a:xfrm>
            <a:off x="838200" y="4419790"/>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350"/>
                                        <p:tgtEl>
                                          <p:spTgt spid="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35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3788359"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dot：一根管对应哪三个点</a:t>
            </a:r>
          </a:p>
        </p:txBody>
      </p:sp>
      <p:grpSp>
        <p:nvGrpSpPr>
          <p:cNvPr id="9" name="Group 9"/>
          <p:cNvGrpSpPr/>
          <p:nvPr/>
        </p:nvGrpSpPr>
        <p:grpSpPr>
          <a:xfrm>
            <a:off x="828294" y="2177415"/>
            <a:ext cx="5850064" cy="850964"/>
            <a:chOff x="828294" y="2177415"/>
            <a:chExt cx="5850064" cy="850964"/>
          </a:xfrm>
        </p:grpSpPr>
        <p:sp>
          <p:nvSpPr>
            <p:cNvPr id="7" name="TextBox 7"/>
            <p:cNvSpPr txBox="1"/>
            <p:nvPr/>
          </p:nvSpPr>
          <p:spPr>
            <a:xfrm>
              <a:off x="829056" y="2177415"/>
              <a:ext cx="2283943"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dot[7][3][2];</a:t>
              </a:r>
            </a:p>
          </p:txBody>
        </p:sp>
        <p:sp>
          <p:nvSpPr>
            <p:cNvPr id="8" name="TextBox 8"/>
            <p:cNvSpPr/>
            <p:nvPr/>
          </p:nvSpPr>
          <p:spPr>
            <a:xfrm>
              <a:off x="828294" y="2646998"/>
              <a:ext cx="585006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三个下标依次表示：</a:t>
              </a:r>
              <a:r>
                <a:rPr lang="zh-CN" sz="1950" b="1" dirty="0">
                  <a:solidFill>
                    <a:srgbClr val="C00000"/>
                  </a:solidFill>
                  <a:latin typeface="Consolas"/>
                  <a:ea typeface="Microsoft YaHei"/>
                  <a:cs typeface="Consolas"/>
                </a:rPr>
                <a:t>管号</a:t>
              </a:r>
              <a:r>
                <a:rPr lang="zh-CN" sz="1950" dirty="0">
                  <a:solidFill>
                    <a:srgbClr val="243447"/>
                  </a:solidFill>
                  <a:latin typeface="Consolas"/>
                  <a:ea typeface="Microsoft YaHei"/>
                  <a:cs typeface="Consolas"/>
                </a:rPr>
                <a:t>、点的序号、坐标分量。</a:t>
              </a:r>
            </a:p>
          </p:txBody>
        </p:sp>
      </p:grpSp>
      <p:grpSp>
        <p:nvGrpSpPr>
          <p:cNvPr id="18" name="Group 18"/>
          <p:cNvGrpSpPr/>
          <p:nvPr/>
        </p:nvGrpSpPr>
        <p:grpSpPr>
          <a:xfrm>
            <a:off x="828294" y="3561398"/>
            <a:ext cx="3829431" cy="1610105"/>
            <a:chOff x="828294" y="3561398"/>
            <a:chExt cx="3829431" cy="1610105"/>
          </a:xfrm>
        </p:grpSpPr>
        <p:sp>
          <p:nvSpPr>
            <p:cNvPr id="10" name="TextBox 10"/>
            <p:cNvSpPr/>
            <p:nvPr/>
          </p:nvSpPr>
          <p:spPr>
            <a:xfrm>
              <a:off x="828294" y="3561398"/>
              <a:ext cx="226428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2号管（右上竖管）</a:t>
              </a:r>
            </a:p>
          </p:txBody>
        </p:sp>
        <p:sp>
          <p:nvSpPr>
            <p:cNvPr id="11" name="TextBox 11"/>
            <p:cNvSpPr/>
            <p:nvPr/>
          </p:nvSpPr>
          <p:spPr>
            <a:xfrm>
              <a:off x="828294" y="4047172"/>
              <a:ext cx="141112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点0：(0,2)</a:t>
              </a:r>
            </a:p>
          </p:txBody>
        </p:sp>
        <p:sp>
          <p:nvSpPr>
            <p:cNvPr id="12" name="TextBox 12"/>
            <p:cNvSpPr/>
            <p:nvPr/>
          </p:nvSpPr>
          <p:spPr>
            <a:xfrm>
              <a:off x="828294" y="4418648"/>
              <a:ext cx="141112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点1：(1,2)</a:t>
              </a:r>
            </a:p>
          </p:txBody>
        </p:sp>
        <p:sp>
          <p:nvSpPr>
            <p:cNvPr id="13" name="TextBox 13"/>
            <p:cNvSpPr/>
            <p:nvPr/>
          </p:nvSpPr>
          <p:spPr>
            <a:xfrm>
              <a:off x="828294" y="4790122"/>
              <a:ext cx="141112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点2：(2,2)</a:t>
              </a:r>
            </a:p>
          </p:txBody>
        </p:sp>
        <p:sp>
          <p:nvSpPr>
            <p:cNvPr id="14" name="Freeform 14"/>
            <p:cNvSpPr/>
            <p:nvPr/>
          </p:nvSpPr>
          <p:spPr>
            <a:xfrm>
              <a:off x="4572000" y="3810000"/>
              <a:ext cx="9525" cy="1143000"/>
            </a:xfrm>
            <a:custGeom>
              <a:avLst/>
              <a:gdLst/>
              <a:ahLst/>
              <a:cxnLst/>
              <a:rect l="l" t="t" r="r" b="b"/>
              <a:pathLst>
                <a:path w="9525" h="1143000">
                  <a:moveTo>
                    <a:pt x="0" y="0"/>
                  </a:moveTo>
                  <a:lnTo>
                    <a:pt x="0" y="1143000"/>
                  </a:lnTo>
                </a:path>
              </a:pathLst>
            </a:custGeom>
            <a:solidFill>
              <a:schemeClr val="dk1"/>
            </a:solidFill>
            <a:ln w="38100">
              <a:solidFill>
                <a:schemeClr val="accent1"/>
              </a:solidFill>
            </a:ln>
          </p:spPr>
        </p:sp>
        <p:sp>
          <p:nvSpPr>
            <p:cNvPr id="15" name="Ellipse 15"/>
            <p:cNvSpPr/>
            <p:nvPr/>
          </p:nvSpPr>
          <p:spPr>
            <a:xfrm>
              <a:off x="4486275" y="3724275"/>
              <a:ext cx="171450" cy="171450"/>
            </a:xfrm>
            <a:prstGeom prst="ellipse">
              <a:avLst/>
            </a:prstGeom>
            <a:solidFill>
              <a:schemeClr val="accent2"/>
            </a:solidFill>
            <a:ln>
              <a:noFill/>
            </a:ln>
          </p:spPr>
        </p:sp>
        <p:sp>
          <p:nvSpPr>
            <p:cNvPr id="16" name="Ellipse 16"/>
            <p:cNvSpPr/>
            <p:nvPr/>
          </p:nvSpPr>
          <p:spPr>
            <a:xfrm>
              <a:off x="4486275" y="4295775"/>
              <a:ext cx="171450" cy="171450"/>
            </a:xfrm>
            <a:prstGeom prst="ellipse">
              <a:avLst/>
            </a:prstGeom>
            <a:solidFill>
              <a:schemeClr val="accent2"/>
            </a:solidFill>
            <a:ln>
              <a:noFill/>
            </a:ln>
          </p:spPr>
        </p:sp>
        <p:sp>
          <p:nvSpPr>
            <p:cNvPr id="17" name="Ellipse 17"/>
            <p:cNvSpPr/>
            <p:nvPr/>
          </p:nvSpPr>
          <p:spPr>
            <a:xfrm>
              <a:off x="4486275" y="4867275"/>
              <a:ext cx="171450" cy="171450"/>
            </a:xfrm>
            <a:prstGeom prst="ellipse">
              <a:avLst/>
            </a:prstGeom>
            <a:solidFill>
              <a:schemeClr val="accent2"/>
            </a:solidFill>
            <a:ln>
              <a:noFill/>
            </a:ln>
          </p:spPr>
        </p:sp>
      </p:grpSp>
      <p:grpSp>
        <p:nvGrpSpPr>
          <p:cNvPr id="22" name="Group 22"/>
          <p:cNvGrpSpPr/>
          <p:nvPr/>
        </p:nvGrpSpPr>
        <p:grpSpPr>
          <a:xfrm>
            <a:off x="6219444" y="3561398"/>
            <a:ext cx="3196209" cy="1438655"/>
            <a:chOff x="6219444" y="3561398"/>
            <a:chExt cx="3196209" cy="1438655"/>
          </a:xfrm>
        </p:grpSpPr>
        <p:sp>
          <p:nvSpPr>
            <p:cNvPr id="19" name="TextBox 19"/>
            <p:cNvSpPr/>
            <p:nvPr/>
          </p:nvSpPr>
          <p:spPr>
            <a:xfrm>
              <a:off x="6219444" y="3561398"/>
              <a:ext cx="317708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dot[2][1][0] = 1 → 行</a:t>
              </a:r>
            </a:p>
          </p:txBody>
        </p:sp>
        <p:sp>
          <p:nvSpPr>
            <p:cNvPr id="20" name="TextBox 20"/>
            <p:cNvSpPr/>
            <p:nvPr/>
          </p:nvSpPr>
          <p:spPr>
            <a:xfrm>
              <a:off x="6219444" y="4047172"/>
              <a:ext cx="317708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dot[2][1][1] = 2 → 列</a:t>
              </a:r>
            </a:p>
          </p:txBody>
        </p:sp>
        <p:sp>
          <p:nvSpPr>
            <p:cNvPr id="21" name="TextBox 21"/>
            <p:cNvSpPr/>
            <p:nvPr/>
          </p:nvSpPr>
          <p:spPr>
            <a:xfrm>
              <a:off x="6219444" y="4618672"/>
              <a:ext cx="319620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最后一维：0取行，1取列。</a:t>
              </a:r>
            </a:p>
          </p:txBody>
        </p:sp>
      </p:grpSp>
      <p:grpSp>
        <p:nvGrpSpPr>
          <p:cNvPr id="25" name="Group 25"/>
          <p:cNvGrpSpPr/>
          <p:nvPr/>
        </p:nvGrpSpPr>
        <p:grpSpPr>
          <a:xfrm>
            <a:off x="828294" y="5540121"/>
            <a:ext cx="10458831" cy="770763"/>
            <a:chOff x="828294" y="5540121"/>
            <a:chExt cx="10458831" cy="770763"/>
          </a:xfrm>
        </p:grpSpPr>
        <p:sp>
          <p:nvSpPr>
            <p:cNvPr id="23" name="TextBox 23"/>
            <p:cNvSpPr/>
            <p:nvPr/>
          </p:nvSpPr>
          <p:spPr>
            <a:xfrm>
              <a:off x="828294" y="5540121"/>
              <a:ext cx="10458831" cy="381381"/>
            </a:xfrm>
            <a:prstGeom prst="rect">
              <a:avLst/>
            </a:prstGeom>
            <a:noFill/>
            <a:ln>
              <a:noFill/>
            </a:ln>
          </p:spPr>
          <p:txBody>
            <a:bodyPr wrap="none" lIns="0" tIns="2476" rIns="0" bIns="0" anchor="t" anchorCtr="0">
              <a:noAutofit/>
            </a:bodyPr>
            <a:lstStyle/>
            <a:p>
              <a:pPr algn="l">
                <a:lnSpc>
                  <a:spcPts val="2496"/>
                </a:lnSpc>
              </a:pPr>
              <a:r>
                <a:rPr lang="en-US" sz="1950" dirty="0">
                  <a:solidFill>
                    <a:srgbClr val="243447"/>
                  </a:solidFill>
                  <a:latin typeface="Consolas"/>
                  <a:ea typeface="Consolas"/>
                  <a:cs typeface="Consolas"/>
                </a:rPr>
                <a:t xml:space="preserve">5 </a:t>
              </a:r>
              <a:r>
                <a:rPr lang="zh-CN" sz="1950" dirty="0">
                  <a:solidFill>
                    <a:srgbClr val="243447"/>
                  </a:solidFill>
                  <a:latin typeface="Microsoft YaHei"/>
                  <a:ea typeface="Microsoft YaHei"/>
                  <a:cs typeface="Microsoft YaHei"/>
                </a:rPr>
                <a:t>号管是</a:t>
              </a:r>
              <a:r>
                <a:rPr lang="en-US" sz="1950" dirty="0">
                  <a:solidFill>
                    <a:srgbClr val="243447"/>
                  </a:solidFill>
                  <a:latin typeface="Consolas"/>
                  <a:ea typeface="Consolas"/>
                  <a:cs typeface="Consolas"/>
                </a:rPr>
                <a:t xml:space="preserve"> (2,2)</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(3,2)</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(4,2)</a:t>
              </a:r>
              <a:r>
                <a:rPr lang="zh-CN" sz="1950" dirty="0">
                  <a:solidFill>
                    <a:srgbClr val="243447"/>
                  </a:solidFill>
                  <a:latin typeface="Microsoft YaHei"/>
                  <a:ea typeface="Microsoft YaHei"/>
                  <a:cs typeface="Microsoft YaHei"/>
                </a:rPr>
                <a:t>，与</a:t>
              </a:r>
              <a:r>
                <a:rPr lang="en-US" sz="1950" dirty="0">
                  <a:solidFill>
                    <a:srgbClr val="243447"/>
                  </a:solidFill>
                  <a:latin typeface="Consolas"/>
                  <a:ea typeface="Consolas"/>
                  <a:cs typeface="Consolas"/>
                </a:rPr>
                <a:t xml:space="preserve"> 2 </a:t>
              </a:r>
              <a:r>
                <a:rPr lang="zh-CN" sz="1950" dirty="0">
                  <a:solidFill>
                    <a:srgbClr val="243447"/>
                  </a:solidFill>
                  <a:latin typeface="Microsoft YaHei"/>
                  <a:ea typeface="Microsoft YaHei"/>
                  <a:cs typeface="Microsoft YaHei"/>
                </a:rPr>
                <a:t>号管共用</a:t>
              </a:r>
              <a:r>
                <a:rPr lang="en-US" sz="1950" dirty="0">
                  <a:solidFill>
                    <a:srgbClr val="243447"/>
                  </a:solidFill>
                  <a:latin typeface="Consolas"/>
                  <a:ea typeface="Consolas"/>
                  <a:cs typeface="Consolas"/>
                </a:rPr>
                <a:t xml:space="preserve"> (2,2)</a:t>
              </a:r>
              <a:r>
                <a:rPr lang="zh-CN" sz="1950" dirty="0">
                  <a:solidFill>
                    <a:srgbClr val="243447"/>
                  </a:solidFill>
                  <a:latin typeface="Microsoft YaHei"/>
                  <a:ea typeface="Microsoft YaHei"/>
                  <a:cs typeface="Microsoft YaHei"/>
                </a:rPr>
                <a:t>。</a:t>
              </a:r>
            </a:p>
          </p:txBody>
        </p:sp>
        <p:sp>
          <p:nvSpPr>
            <p:cNvPr id="24" name="TextBox 24"/>
            <p:cNvSpPr/>
            <p:nvPr/>
          </p:nvSpPr>
          <p:spPr>
            <a:xfrm>
              <a:off x="829056" y="5958840"/>
              <a:ext cx="6013990"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同一点写两次'X'，它仍然是亮点，不会多出一个像素。</a:t>
              </a:r>
            </a:p>
          </p:txBody>
        </p:sp>
      </p:grpSp>
      <p:sp>
        <p:nvSpPr>
          <p:cNvPr id="40" name="Line 4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1" name="Line 41"/>
          <p:cNvSpPr/>
          <p:nvPr/>
        </p:nvSpPr>
        <p:spPr>
          <a:xfrm>
            <a:off x="705231" y="2186940"/>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42" name="Line 42"/>
          <p:cNvSpPr/>
          <p:nvPr/>
        </p:nvSpPr>
        <p:spPr>
          <a:xfrm>
            <a:off x="838200" y="323792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3" name="Line 43"/>
          <p:cNvSpPr/>
          <p:nvPr/>
        </p:nvSpPr>
        <p:spPr>
          <a:xfrm>
            <a:off x="838200" y="530009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3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35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516880" cy="1062799"/>
            <a:chOff x="826008" y="814388"/>
            <a:chExt cx="5516880" cy="1062799"/>
          </a:xfrm>
        </p:grpSpPr>
        <p:sp>
          <p:nvSpPr>
            <p:cNvPr id="2" name="TextBox 2"/>
            <p:cNvSpPr txBox="1"/>
            <p:nvPr/>
          </p:nvSpPr>
          <p:spPr>
            <a:xfrm>
              <a:off x="1017270" y="814388"/>
              <a:ext cx="305181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显示屏：理解点坐标表</a:t>
              </a:r>
            </a:p>
          </p:txBody>
        </p:sp>
        <p:sp>
          <p:nvSpPr>
            <p:cNvPr id="3" name="TextBox 3"/>
            <p:cNvSpPr txBox="1"/>
            <p:nvPr/>
          </p:nvSpPr>
          <p:spPr>
            <a:xfrm>
              <a:off x="826008" y="1407795"/>
              <a:ext cx="5516880"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三维数组的初始化，怎样一层一层读？</a:t>
              </a:r>
            </a:p>
          </p:txBody>
        </p:sp>
      </p:grpSp>
      <p:grpSp>
        <p:nvGrpSpPr>
          <p:cNvPr id="6" name="Group 6"/>
          <p:cNvGrpSpPr/>
          <p:nvPr/>
        </p:nvGrpSpPr>
        <p:grpSpPr>
          <a:xfrm>
            <a:off x="990219" y="2056448"/>
            <a:ext cx="7490877" cy="752856"/>
            <a:chOff x="990219" y="2056448"/>
            <a:chExt cx="7490877" cy="752856"/>
          </a:xfrm>
        </p:grpSpPr>
        <p:sp>
          <p:nvSpPr>
            <p:cNvPr id="5" name="TextBox 5"/>
            <p:cNvSpPr/>
            <p:nvPr/>
          </p:nvSpPr>
          <p:spPr>
            <a:xfrm>
              <a:off x="990219" y="2056448"/>
              <a:ext cx="7490877"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每根管有3个点，每个点都需要“行、列”两个数。</a:t>
              </a:r>
              <a:br/>
              <a:r>
                <a:rPr lang="zh-CN" sz="1950" dirty="0">
                  <a:solidFill>
                    <a:srgbClr val="243447"/>
                  </a:solidFill>
                  <a:latin typeface="Consolas"/>
                  <a:ea typeface="Microsoft YaHei"/>
                  <a:cs typeface="Consolas"/>
                </a:rPr>
                <a:t>dot[7][3][2]因此预留7根管、每管3个点、每点2个坐标分量。</a:t>
              </a:r>
            </a:p>
          </p:txBody>
        </p:sp>
      </p:grpSp>
      <p:grpSp>
        <p:nvGrpSpPr>
          <p:cNvPr id="9" name="Group 9"/>
          <p:cNvGrpSpPr/>
          <p:nvPr/>
        </p:nvGrpSpPr>
        <p:grpSpPr>
          <a:xfrm>
            <a:off x="1180719" y="2923222"/>
            <a:ext cx="6045339" cy="1005459"/>
            <a:chOff x="1180719" y="2923222"/>
            <a:chExt cx="6045339" cy="1005459"/>
          </a:xfrm>
        </p:grpSpPr>
        <p:sp>
          <p:nvSpPr>
            <p:cNvPr id="7" name="TextBox 7"/>
            <p:cNvSpPr/>
            <p:nvPr/>
          </p:nvSpPr>
          <p:spPr>
            <a:xfrm>
              <a:off x="1180719" y="2923222"/>
              <a:ext cx="604533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这里只展开2号管，对应dot初始化列表中的第3组：</a:t>
              </a:r>
            </a:p>
          </p:txBody>
        </p:sp>
        <p:sp>
          <p:nvSpPr>
            <p:cNvPr id="8" name="TextBox 8"/>
            <p:cNvSpPr txBox="1"/>
            <p:nvPr/>
          </p:nvSpPr>
          <p:spPr>
            <a:xfrm>
              <a:off x="1749171" y="3429952"/>
              <a:ext cx="3990804" cy="498729"/>
            </a:xfrm>
            <a:prstGeom prst="rect">
              <a:avLst/>
            </a:prstGeom>
            <a:noFill/>
            <a:ln>
              <a:noFill/>
            </a:ln>
          </p:spPr>
          <p:txBody>
            <a:bodyPr wrap="square" lIns="0" tIns="0" rIns="0" bIns="0" anchor="t" anchorCtr="0">
              <a:spAutoFit/>
            </a:bodyPr>
            <a:lstStyle/>
            <a:p>
              <a:pPr algn="l"/>
              <a:r>
                <a:rPr lang="en-US" sz="2550" dirty="0">
                  <a:solidFill>
                    <a:srgbClr val="000000"/>
                  </a:solidFill>
                  <a:latin typeface="Consolas"/>
                  <a:ea typeface="Microsoft YaHei"/>
                  <a:cs typeface="Consolas"/>
                </a:rPr>
                <a:t>{{0,2}, {1,2}, {2,2}}</a:t>
              </a:r>
            </a:p>
          </p:txBody>
        </p:sp>
      </p:grpSp>
      <p:grpSp>
        <p:nvGrpSpPr>
          <p:cNvPr id="47" name="Group 47"/>
          <p:cNvGrpSpPr/>
          <p:nvPr/>
        </p:nvGrpSpPr>
        <p:grpSpPr>
          <a:xfrm>
            <a:off x="1133856" y="4095750"/>
            <a:ext cx="9010269" cy="1638300"/>
            <a:chOff x="1133856" y="4095750"/>
            <a:chExt cx="9010269" cy="1638300"/>
          </a:xfrm>
        </p:grpSpPr>
        <p:grpSp>
          <p:nvGrpSpPr>
            <p:cNvPr id="12" name="Group 12"/>
            <p:cNvGrpSpPr/>
            <p:nvPr/>
          </p:nvGrpSpPr>
          <p:grpSpPr>
            <a:xfrm>
              <a:off x="4524375" y="4095750"/>
              <a:ext cx="1809750" cy="409575"/>
              <a:chOff x="4524375" y="4095750"/>
              <a:chExt cx="1809750" cy="409575"/>
            </a:xfrm>
          </p:grpSpPr>
          <p:sp>
            <p:nvSpPr>
              <p:cNvPr id="10" name="Rectangle 10"/>
              <p:cNvSpPr/>
              <p:nvPr/>
            </p:nvSpPr>
            <p:spPr>
              <a:xfrm>
                <a:off x="4524375" y="4095750"/>
                <a:ext cx="1809750" cy="409575"/>
              </a:xfrm>
              <a:prstGeom prst="rect">
                <a:avLst/>
              </a:prstGeom>
              <a:solidFill>
                <a:srgbClr val="244D87"/>
              </a:solidFill>
              <a:ln w="9525">
                <a:solidFill>
                  <a:srgbClr val="B8C8D9"/>
                </a:solidFill>
              </a:ln>
            </p:spPr>
          </p:sp>
          <p:sp>
            <p:nvSpPr>
              <p:cNvPr id="11" name="TextBox 11"/>
              <p:cNvSpPr/>
              <p:nvPr/>
            </p:nvSpPr>
            <p:spPr>
              <a:xfrm>
                <a:off x="4543425" y="4124325"/>
                <a:ext cx="1771650" cy="352425"/>
              </a:xfrm>
              <a:prstGeom prst="rect">
                <a:avLst/>
              </a:prstGeom>
              <a:noFill/>
              <a:ln>
                <a:noFill/>
              </a:ln>
            </p:spPr>
            <p:txBody>
              <a:bodyPr wrap="none" lIns="0" tIns="41339" rIns="0" bIns="0" anchor="t" anchorCtr="0">
                <a:noAutofit/>
              </a:bodyPr>
              <a:lstStyle/>
              <a:p>
                <a:pPr algn="ctr"/>
                <a:r>
                  <a:rPr lang="zh-CN" sz="1800" b="1" dirty="0">
                    <a:solidFill>
                      <a:srgbClr val="FFFFFF"/>
                    </a:solidFill>
                    <a:latin typeface="Consolas"/>
                    <a:ea typeface="Microsoft YaHei"/>
                    <a:cs typeface="Consolas"/>
                  </a:rPr>
                  <a:t>点的下标p</a:t>
                </a:r>
              </a:p>
            </p:txBody>
          </p:sp>
        </p:grpSp>
        <p:grpSp>
          <p:nvGrpSpPr>
            <p:cNvPr id="15" name="Group 15"/>
            <p:cNvGrpSpPr/>
            <p:nvPr/>
          </p:nvGrpSpPr>
          <p:grpSpPr>
            <a:xfrm>
              <a:off x="6334125" y="4095750"/>
              <a:ext cx="1905000" cy="409575"/>
              <a:chOff x="6334125" y="4095750"/>
              <a:chExt cx="1905000" cy="409575"/>
            </a:xfrm>
          </p:grpSpPr>
          <p:sp>
            <p:nvSpPr>
              <p:cNvPr id="13" name="Rectangle 13"/>
              <p:cNvSpPr/>
              <p:nvPr/>
            </p:nvSpPr>
            <p:spPr>
              <a:xfrm>
                <a:off x="6334125" y="4095750"/>
                <a:ext cx="1905000" cy="409575"/>
              </a:xfrm>
              <a:prstGeom prst="rect">
                <a:avLst/>
              </a:prstGeom>
              <a:solidFill>
                <a:srgbClr val="244D87"/>
              </a:solidFill>
              <a:ln w="9525">
                <a:solidFill>
                  <a:srgbClr val="B8C8D9"/>
                </a:solidFill>
              </a:ln>
            </p:spPr>
          </p:sp>
          <p:sp>
            <p:nvSpPr>
              <p:cNvPr id="14" name="TextBox 14"/>
              <p:cNvSpPr/>
              <p:nvPr/>
            </p:nvSpPr>
            <p:spPr>
              <a:xfrm>
                <a:off x="6353175" y="4124325"/>
                <a:ext cx="1866900" cy="352425"/>
              </a:xfrm>
              <a:prstGeom prst="rect">
                <a:avLst/>
              </a:prstGeom>
              <a:noFill/>
              <a:ln>
                <a:noFill/>
              </a:ln>
            </p:spPr>
            <p:txBody>
              <a:bodyPr wrap="none" lIns="0" tIns="41339" rIns="0" bIns="0" anchor="t" anchorCtr="0">
                <a:noAutofit/>
              </a:bodyPr>
              <a:lstStyle/>
              <a:p>
                <a:pPr algn="ctr"/>
                <a:r>
                  <a:rPr lang="zh-CN" sz="1800" b="1" dirty="0">
                    <a:solidFill>
                      <a:srgbClr val="FFFFFF"/>
                    </a:solidFill>
                    <a:latin typeface="Consolas"/>
                    <a:ea typeface="Microsoft YaHei"/>
                    <a:cs typeface="Consolas"/>
                  </a:rPr>
                  <a:t>分量0：行</a:t>
                </a:r>
              </a:p>
            </p:txBody>
          </p:sp>
        </p:grpSp>
        <p:grpSp>
          <p:nvGrpSpPr>
            <p:cNvPr id="18" name="Group 18"/>
            <p:cNvGrpSpPr/>
            <p:nvPr/>
          </p:nvGrpSpPr>
          <p:grpSpPr>
            <a:xfrm>
              <a:off x="8239125" y="4095750"/>
              <a:ext cx="1905000" cy="409575"/>
              <a:chOff x="8239125" y="4095750"/>
              <a:chExt cx="1905000" cy="409575"/>
            </a:xfrm>
          </p:grpSpPr>
          <p:sp>
            <p:nvSpPr>
              <p:cNvPr id="16" name="Rectangle 16"/>
              <p:cNvSpPr/>
              <p:nvPr/>
            </p:nvSpPr>
            <p:spPr>
              <a:xfrm>
                <a:off x="8239125" y="4095750"/>
                <a:ext cx="1905000" cy="409575"/>
              </a:xfrm>
              <a:prstGeom prst="rect">
                <a:avLst/>
              </a:prstGeom>
              <a:solidFill>
                <a:srgbClr val="244D87"/>
              </a:solidFill>
              <a:ln w="9525">
                <a:solidFill>
                  <a:srgbClr val="B8C8D9"/>
                </a:solidFill>
              </a:ln>
            </p:spPr>
          </p:sp>
          <p:sp>
            <p:nvSpPr>
              <p:cNvPr id="17" name="TextBox 17"/>
              <p:cNvSpPr/>
              <p:nvPr/>
            </p:nvSpPr>
            <p:spPr>
              <a:xfrm>
                <a:off x="8258175" y="4124325"/>
                <a:ext cx="1866900" cy="352425"/>
              </a:xfrm>
              <a:prstGeom prst="rect">
                <a:avLst/>
              </a:prstGeom>
              <a:noFill/>
              <a:ln>
                <a:noFill/>
              </a:ln>
            </p:spPr>
            <p:txBody>
              <a:bodyPr wrap="none" lIns="0" tIns="41339" rIns="0" bIns="0" anchor="t" anchorCtr="0">
                <a:noAutofit/>
              </a:bodyPr>
              <a:lstStyle/>
              <a:p>
                <a:pPr algn="ctr"/>
                <a:r>
                  <a:rPr lang="zh-CN" sz="1800" b="1" dirty="0">
                    <a:solidFill>
                      <a:srgbClr val="FFFFFF"/>
                    </a:solidFill>
                    <a:latin typeface="Consolas"/>
                    <a:ea typeface="Microsoft YaHei"/>
                    <a:cs typeface="Consolas"/>
                  </a:rPr>
                  <a:t>分量1：列</a:t>
                </a:r>
              </a:p>
            </p:txBody>
          </p:sp>
        </p:grpSp>
        <p:grpSp>
          <p:nvGrpSpPr>
            <p:cNvPr id="21" name="Group 21"/>
            <p:cNvGrpSpPr/>
            <p:nvPr/>
          </p:nvGrpSpPr>
          <p:grpSpPr>
            <a:xfrm>
              <a:off x="4524375" y="4505325"/>
              <a:ext cx="1809750" cy="409575"/>
              <a:chOff x="4524375" y="4505325"/>
              <a:chExt cx="1809750" cy="409575"/>
            </a:xfrm>
          </p:grpSpPr>
          <p:sp>
            <p:nvSpPr>
              <p:cNvPr id="19" name="Rectangle 19"/>
              <p:cNvSpPr/>
              <p:nvPr/>
            </p:nvSpPr>
            <p:spPr>
              <a:xfrm>
                <a:off x="4524375" y="4505325"/>
                <a:ext cx="1809750" cy="409575"/>
              </a:xfrm>
              <a:prstGeom prst="rect">
                <a:avLst/>
              </a:prstGeom>
              <a:solidFill>
                <a:srgbClr val="F4F7FB"/>
              </a:solidFill>
              <a:ln w="9525">
                <a:solidFill>
                  <a:srgbClr val="B8C8D9"/>
                </a:solidFill>
              </a:ln>
            </p:spPr>
          </p:sp>
          <p:sp>
            <p:nvSpPr>
              <p:cNvPr id="20" name="TextBox 20"/>
              <p:cNvSpPr/>
              <p:nvPr/>
            </p:nvSpPr>
            <p:spPr>
              <a:xfrm>
                <a:off x="4543425" y="4533900"/>
                <a:ext cx="1771650" cy="352425"/>
              </a:xfrm>
              <a:prstGeom prst="rect">
                <a:avLst/>
              </a:prstGeom>
              <a:noFill/>
              <a:ln>
                <a:noFill/>
              </a:ln>
            </p:spPr>
            <p:txBody>
              <a:bodyPr wrap="none" lIns="0" tIns="41339" rIns="0" bIns="0" anchor="t" anchorCtr="0">
                <a:noAutofit/>
              </a:bodyPr>
              <a:lstStyle/>
              <a:p>
                <a:pPr algn="ctr"/>
                <a:r>
                  <a:rPr lang="en-US" sz="1800" dirty="0">
                    <a:solidFill>
                      <a:srgbClr val="243447"/>
                    </a:solidFill>
                    <a:latin typeface="Consolas"/>
                    <a:ea typeface="Consolas"/>
                    <a:cs typeface="Consolas"/>
                  </a:rPr>
                  <a:t>0</a:t>
                </a:r>
              </a:p>
            </p:txBody>
          </p:sp>
        </p:grpSp>
        <p:grpSp>
          <p:nvGrpSpPr>
            <p:cNvPr id="24" name="Group 24"/>
            <p:cNvGrpSpPr/>
            <p:nvPr/>
          </p:nvGrpSpPr>
          <p:grpSpPr>
            <a:xfrm>
              <a:off x="6334125" y="4505325"/>
              <a:ext cx="1905000" cy="409575"/>
              <a:chOff x="6334125" y="4505325"/>
              <a:chExt cx="1905000" cy="409575"/>
            </a:xfrm>
          </p:grpSpPr>
          <p:sp>
            <p:nvSpPr>
              <p:cNvPr id="22" name="Rectangle 22"/>
              <p:cNvSpPr/>
              <p:nvPr/>
            </p:nvSpPr>
            <p:spPr>
              <a:xfrm>
                <a:off x="6334125" y="4505325"/>
                <a:ext cx="1905000" cy="409575"/>
              </a:xfrm>
              <a:prstGeom prst="rect">
                <a:avLst/>
              </a:prstGeom>
              <a:solidFill>
                <a:srgbClr val="F4F7FB"/>
              </a:solidFill>
              <a:ln w="9525">
                <a:solidFill>
                  <a:srgbClr val="B8C8D9"/>
                </a:solidFill>
              </a:ln>
            </p:spPr>
          </p:sp>
          <p:sp>
            <p:nvSpPr>
              <p:cNvPr id="23" name="TextBox 23"/>
              <p:cNvSpPr/>
              <p:nvPr/>
            </p:nvSpPr>
            <p:spPr>
              <a:xfrm>
                <a:off x="6353175" y="4533900"/>
                <a:ext cx="1866900" cy="352425"/>
              </a:xfrm>
              <a:prstGeom prst="rect">
                <a:avLst/>
              </a:prstGeom>
              <a:noFill/>
              <a:ln>
                <a:noFill/>
              </a:ln>
            </p:spPr>
            <p:txBody>
              <a:bodyPr wrap="none" lIns="0" tIns="41339" rIns="0" bIns="0" anchor="t" anchorCtr="0">
                <a:noAutofit/>
              </a:bodyPr>
              <a:lstStyle/>
              <a:p>
                <a:pPr algn="ctr"/>
                <a:r>
                  <a:rPr lang="en-US" sz="1800" dirty="0">
                    <a:solidFill>
                      <a:srgbClr val="243447"/>
                    </a:solidFill>
                    <a:latin typeface="Consolas"/>
                    <a:ea typeface="Consolas"/>
                    <a:cs typeface="Consolas"/>
                  </a:rPr>
                  <a:t>0</a:t>
                </a:r>
              </a:p>
            </p:txBody>
          </p:sp>
        </p:grpSp>
        <p:grpSp>
          <p:nvGrpSpPr>
            <p:cNvPr id="27" name="Group 27"/>
            <p:cNvGrpSpPr/>
            <p:nvPr/>
          </p:nvGrpSpPr>
          <p:grpSpPr>
            <a:xfrm>
              <a:off x="8239125" y="4505325"/>
              <a:ext cx="1905000" cy="409575"/>
              <a:chOff x="8239125" y="4505325"/>
              <a:chExt cx="1905000" cy="409575"/>
            </a:xfrm>
          </p:grpSpPr>
          <p:sp>
            <p:nvSpPr>
              <p:cNvPr id="25" name="Rectangle 25"/>
              <p:cNvSpPr/>
              <p:nvPr/>
            </p:nvSpPr>
            <p:spPr>
              <a:xfrm>
                <a:off x="8239125" y="4505325"/>
                <a:ext cx="1905000" cy="409575"/>
              </a:xfrm>
              <a:prstGeom prst="rect">
                <a:avLst/>
              </a:prstGeom>
              <a:solidFill>
                <a:srgbClr val="F4F7FB"/>
              </a:solidFill>
              <a:ln w="9525">
                <a:solidFill>
                  <a:srgbClr val="B8C8D9"/>
                </a:solidFill>
              </a:ln>
            </p:spPr>
          </p:sp>
          <p:sp>
            <p:nvSpPr>
              <p:cNvPr id="26" name="TextBox 26"/>
              <p:cNvSpPr/>
              <p:nvPr/>
            </p:nvSpPr>
            <p:spPr>
              <a:xfrm>
                <a:off x="8258175" y="4533900"/>
                <a:ext cx="1866900" cy="352425"/>
              </a:xfrm>
              <a:prstGeom prst="rect">
                <a:avLst/>
              </a:prstGeom>
              <a:noFill/>
              <a:ln>
                <a:noFill/>
              </a:ln>
            </p:spPr>
            <p:txBody>
              <a:bodyPr wrap="none" lIns="0" tIns="41339" rIns="0" bIns="0" anchor="t" anchorCtr="0">
                <a:noAutofit/>
              </a:bodyPr>
              <a:lstStyle/>
              <a:p>
                <a:pPr algn="ctr"/>
                <a:r>
                  <a:rPr lang="en-US" sz="1800" dirty="0">
                    <a:solidFill>
                      <a:srgbClr val="243447"/>
                    </a:solidFill>
                    <a:latin typeface="Consolas"/>
                    <a:ea typeface="Consolas"/>
                    <a:cs typeface="Consolas"/>
                  </a:rPr>
                  <a:t>2</a:t>
                </a:r>
              </a:p>
            </p:txBody>
          </p:sp>
        </p:grpSp>
        <p:grpSp>
          <p:nvGrpSpPr>
            <p:cNvPr id="30" name="Group 30"/>
            <p:cNvGrpSpPr/>
            <p:nvPr/>
          </p:nvGrpSpPr>
          <p:grpSpPr>
            <a:xfrm>
              <a:off x="4524375" y="4914900"/>
              <a:ext cx="1809750" cy="409575"/>
              <a:chOff x="4524375" y="4914900"/>
              <a:chExt cx="1809750" cy="409575"/>
            </a:xfrm>
          </p:grpSpPr>
          <p:sp>
            <p:nvSpPr>
              <p:cNvPr id="28" name="Rectangle 28"/>
              <p:cNvSpPr/>
              <p:nvPr/>
            </p:nvSpPr>
            <p:spPr>
              <a:xfrm>
                <a:off x="4524375" y="4914900"/>
                <a:ext cx="1809750" cy="409575"/>
              </a:xfrm>
              <a:prstGeom prst="rect">
                <a:avLst/>
              </a:prstGeom>
              <a:solidFill>
                <a:srgbClr val="FFFFFF"/>
              </a:solidFill>
              <a:ln w="9525">
                <a:solidFill>
                  <a:srgbClr val="B8C8D9"/>
                </a:solidFill>
              </a:ln>
            </p:spPr>
          </p:sp>
          <p:sp>
            <p:nvSpPr>
              <p:cNvPr id="29" name="TextBox 29"/>
              <p:cNvSpPr/>
              <p:nvPr/>
            </p:nvSpPr>
            <p:spPr>
              <a:xfrm>
                <a:off x="4543425" y="4943475"/>
                <a:ext cx="1771650" cy="352425"/>
              </a:xfrm>
              <a:prstGeom prst="rect">
                <a:avLst/>
              </a:prstGeom>
              <a:noFill/>
              <a:ln>
                <a:noFill/>
              </a:ln>
            </p:spPr>
            <p:txBody>
              <a:bodyPr wrap="none" lIns="0" tIns="41339" rIns="0" bIns="0" anchor="t" anchorCtr="0">
                <a:noAutofit/>
              </a:bodyPr>
              <a:lstStyle/>
              <a:p>
                <a:pPr algn="ctr"/>
                <a:r>
                  <a:rPr lang="en-US" sz="1800" dirty="0">
                    <a:solidFill>
                      <a:srgbClr val="243447"/>
                    </a:solidFill>
                    <a:latin typeface="Consolas"/>
                    <a:ea typeface="Consolas"/>
                    <a:cs typeface="Consolas"/>
                  </a:rPr>
                  <a:t>1</a:t>
                </a:r>
              </a:p>
            </p:txBody>
          </p:sp>
        </p:grpSp>
        <p:grpSp>
          <p:nvGrpSpPr>
            <p:cNvPr id="33" name="Group 33"/>
            <p:cNvGrpSpPr/>
            <p:nvPr/>
          </p:nvGrpSpPr>
          <p:grpSpPr>
            <a:xfrm>
              <a:off x="6334125" y="4914900"/>
              <a:ext cx="1905000" cy="409575"/>
              <a:chOff x="6334125" y="4914900"/>
              <a:chExt cx="1905000" cy="409575"/>
            </a:xfrm>
          </p:grpSpPr>
          <p:sp>
            <p:nvSpPr>
              <p:cNvPr id="31" name="Rectangle 31"/>
              <p:cNvSpPr/>
              <p:nvPr/>
            </p:nvSpPr>
            <p:spPr>
              <a:xfrm>
                <a:off x="6334125" y="4914900"/>
                <a:ext cx="1905000" cy="409575"/>
              </a:xfrm>
              <a:prstGeom prst="rect">
                <a:avLst/>
              </a:prstGeom>
              <a:solidFill>
                <a:srgbClr val="FFFFFF"/>
              </a:solidFill>
              <a:ln w="9525">
                <a:solidFill>
                  <a:srgbClr val="B8C8D9"/>
                </a:solidFill>
              </a:ln>
            </p:spPr>
          </p:sp>
          <p:sp>
            <p:nvSpPr>
              <p:cNvPr id="32" name="TextBox 32"/>
              <p:cNvSpPr/>
              <p:nvPr/>
            </p:nvSpPr>
            <p:spPr>
              <a:xfrm>
                <a:off x="6353175" y="4943475"/>
                <a:ext cx="1866900" cy="352425"/>
              </a:xfrm>
              <a:prstGeom prst="rect">
                <a:avLst/>
              </a:prstGeom>
              <a:noFill/>
              <a:ln>
                <a:noFill/>
              </a:ln>
            </p:spPr>
            <p:txBody>
              <a:bodyPr wrap="none" lIns="0" tIns="41339" rIns="0" bIns="0" anchor="t" anchorCtr="0">
                <a:noAutofit/>
              </a:bodyPr>
              <a:lstStyle/>
              <a:p>
                <a:pPr algn="ctr"/>
                <a:r>
                  <a:rPr lang="en-US" sz="1800" dirty="0">
                    <a:solidFill>
                      <a:srgbClr val="243447"/>
                    </a:solidFill>
                    <a:latin typeface="Consolas"/>
                    <a:ea typeface="Consolas"/>
                    <a:cs typeface="Consolas"/>
                  </a:rPr>
                  <a:t>1</a:t>
                </a:r>
              </a:p>
            </p:txBody>
          </p:sp>
        </p:grpSp>
        <p:grpSp>
          <p:nvGrpSpPr>
            <p:cNvPr id="36" name="Group 36"/>
            <p:cNvGrpSpPr/>
            <p:nvPr/>
          </p:nvGrpSpPr>
          <p:grpSpPr>
            <a:xfrm>
              <a:off x="8239125" y="4914900"/>
              <a:ext cx="1905000" cy="409575"/>
              <a:chOff x="8239125" y="4914900"/>
              <a:chExt cx="1905000" cy="409575"/>
            </a:xfrm>
          </p:grpSpPr>
          <p:sp>
            <p:nvSpPr>
              <p:cNvPr id="34" name="Rectangle 34"/>
              <p:cNvSpPr/>
              <p:nvPr/>
            </p:nvSpPr>
            <p:spPr>
              <a:xfrm>
                <a:off x="8239125" y="4914900"/>
                <a:ext cx="1905000" cy="409575"/>
              </a:xfrm>
              <a:prstGeom prst="rect">
                <a:avLst/>
              </a:prstGeom>
              <a:solidFill>
                <a:srgbClr val="FFFFFF"/>
              </a:solidFill>
              <a:ln w="9525">
                <a:solidFill>
                  <a:srgbClr val="B8C8D9"/>
                </a:solidFill>
              </a:ln>
            </p:spPr>
          </p:sp>
          <p:sp>
            <p:nvSpPr>
              <p:cNvPr id="35" name="TextBox 35"/>
              <p:cNvSpPr/>
              <p:nvPr/>
            </p:nvSpPr>
            <p:spPr>
              <a:xfrm>
                <a:off x="8258175" y="4943475"/>
                <a:ext cx="1866900" cy="352425"/>
              </a:xfrm>
              <a:prstGeom prst="rect">
                <a:avLst/>
              </a:prstGeom>
              <a:noFill/>
              <a:ln>
                <a:noFill/>
              </a:ln>
            </p:spPr>
            <p:txBody>
              <a:bodyPr wrap="none" lIns="0" tIns="41339" rIns="0" bIns="0" anchor="t" anchorCtr="0">
                <a:noAutofit/>
              </a:bodyPr>
              <a:lstStyle/>
              <a:p>
                <a:pPr algn="ctr"/>
                <a:r>
                  <a:rPr lang="en-US" sz="1800" dirty="0">
                    <a:solidFill>
                      <a:srgbClr val="243447"/>
                    </a:solidFill>
                    <a:latin typeface="Consolas"/>
                    <a:ea typeface="Consolas"/>
                    <a:cs typeface="Consolas"/>
                  </a:rPr>
                  <a:t>2</a:t>
                </a:r>
              </a:p>
            </p:txBody>
          </p:sp>
        </p:grpSp>
        <p:grpSp>
          <p:nvGrpSpPr>
            <p:cNvPr id="39" name="Group 39"/>
            <p:cNvGrpSpPr/>
            <p:nvPr/>
          </p:nvGrpSpPr>
          <p:grpSpPr>
            <a:xfrm>
              <a:off x="4524375" y="5324475"/>
              <a:ext cx="1809750" cy="409575"/>
              <a:chOff x="4524375" y="5324475"/>
              <a:chExt cx="1809750" cy="409575"/>
            </a:xfrm>
          </p:grpSpPr>
          <p:sp>
            <p:nvSpPr>
              <p:cNvPr id="37" name="Rectangle 37"/>
              <p:cNvSpPr/>
              <p:nvPr/>
            </p:nvSpPr>
            <p:spPr>
              <a:xfrm>
                <a:off x="4524375" y="5324475"/>
                <a:ext cx="1809750" cy="409575"/>
              </a:xfrm>
              <a:prstGeom prst="rect">
                <a:avLst/>
              </a:prstGeom>
              <a:solidFill>
                <a:srgbClr val="F4F7FB"/>
              </a:solidFill>
              <a:ln w="9525">
                <a:solidFill>
                  <a:srgbClr val="B8C8D9"/>
                </a:solidFill>
              </a:ln>
            </p:spPr>
          </p:sp>
          <p:sp>
            <p:nvSpPr>
              <p:cNvPr id="38" name="TextBox 38"/>
              <p:cNvSpPr/>
              <p:nvPr/>
            </p:nvSpPr>
            <p:spPr>
              <a:xfrm>
                <a:off x="4543425" y="5353050"/>
                <a:ext cx="1771650" cy="352425"/>
              </a:xfrm>
              <a:prstGeom prst="rect">
                <a:avLst/>
              </a:prstGeom>
              <a:noFill/>
              <a:ln>
                <a:noFill/>
              </a:ln>
            </p:spPr>
            <p:txBody>
              <a:bodyPr wrap="none" lIns="0" tIns="41339" rIns="0" bIns="0" anchor="t" anchorCtr="0">
                <a:noAutofit/>
              </a:bodyPr>
              <a:lstStyle/>
              <a:p>
                <a:pPr algn="ctr"/>
                <a:r>
                  <a:rPr lang="en-US" sz="1800" dirty="0">
                    <a:solidFill>
                      <a:srgbClr val="243447"/>
                    </a:solidFill>
                    <a:latin typeface="Consolas"/>
                    <a:ea typeface="Consolas"/>
                    <a:cs typeface="Consolas"/>
                  </a:rPr>
                  <a:t>2</a:t>
                </a:r>
              </a:p>
            </p:txBody>
          </p:sp>
        </p:grpSp>
        <p:grpSp>
          <p:nvGrpSpPr>
            <p:cNvPr id="42" name="Group 42"/>
            <p:cNvGrpSpPr/>
            <p:nvPr/>
          </p:nvGrpSpPr>
          <p:grpSpPr>
            <a:xfrm>
              <a:off x="6334125" y="5324475"/>
              <a:ext cx="1905000" cy="409575"/>
              <a:chOff x="6334125" y="5324475"/>
              <a:chExt cx="1905000" cy="409575"/>
            </a:xfrm>
          </p:grpSpPr>
          <p:sp>
            <p:nvSpPr>
              <p:cNvPr id="40" name="Rectangle 40"/>
              <p:cNvSpPr/>
              <p:nvPr/>
            </p:nvSpPr>
            <p:spPr>
              <a:xfrm>
                <a:off x="6334125" y="5324475"/>
                <a:ext cx="1905000" cy="409575"/>
              </a:xfrm>
              <a:prstGeom prst="rect">
                <a:avLst/>
              </a:prstGeom>
              <a:solidFill>
                <a:srgbClr val="F4F7FB"/>
              </a:solidFill>
              <a:ln w="9525">
                <a:solidFill>
                  <a:srgbClr val="B8C8D9"/>
                </a:solidFill>
              </a:ln>
            </p:spPr>
          </p:sp>
          <p:sp>
            <p:nvSpPr>
              <p:cNvPr id="41" name="TextBox 41"/>
              <p:cNvSpPr/>
              <p:nvPr/>
            </p:nvSpPr>
            <p:spPr>
              <a:xfrm>
                <a:off x="6353175" y="5353050"/>
                <a:ext cx="1866900" cy="352425"/>
              </a:xfrm>
              <a:prstGeom prst="rect">
                <a:avLst/>
              </a:prstGeom>
              <a:noFill/>
              <a:ln>
                <a:noFill/>
              </a:ln>
            </p:spPr>
            <p:txBody>
              <a:bodyPr wrap="none" lIns="0" tIns="41339" rIns="0" bIns="0" anchor="t" anchorCtr="0">
                <a:noAutofit/>
              </a:bodyPr>
              <a:lstStyle/>
              <a:p>
                <a:pPr algn="ctr"/>
                <a:r>
                  <a:rPr lang="en-US" sz="1800" dirty="0">
                    <a:solidFill>
                      <a:srgbClr val="243447"/>
                    </a:solidFill>
                    <a:latin typeface="Consolas"/>
                    <a:ea typeface="Consolas"/>
                    <a:cs typeface="Consolas"/>
                  </a:rPr>
                  <a:t>2</a:t>
                </a:r>
              </a:p>
            </p:txBody>
          </p:sp>
        </p:grpSp>
        <p:grpSp>
          <p:nvGrpSpPr>
            <p:cNvPr id="45" name="Group 45"/>
            <p:cNvGrpSpPr/>
            <p:nvPr/>
          </p:nvGrpSpPr>
          <p:grpSpPr>
            <a:xfrm>
              <a:off x="8239125" y="5324475"/>
              <a:ext cx="1905000" cy="409575"/>
              <a:chOff x="8239125" y="5324475"/>
              <a:chExt cx="1905000" cy="409575"/>
            </a:xfrm>
          </p:grpSpPr>
          <p:sp>
            <p:nvSpPr>
              <p:cNvPr id="43" name="Rectangle 43"/>
              <p:cNvSpPr/>
              <p:nvPr/>
            </p:nvSpPr>
            <p:spPr>
              <a:xfrm>
                <a:off x="8239125" y="5324475"/>
                <a:ext cx="1905000" cy="409575"/>
              </a:xfrm>
              <a:prstGeom prst="rect">
                <a:avLst/>
              </a:prstGeom>
              <a:solidFill>
                <a:srgbClr val="F4F7FB"/>
              </a:solidFill>
              <a:ln w="9525">
                <a:solidFill>
                  <a:srgbClr val="B8C8D9"/>
                </a:solidFill>
              </a:ln>
            </p:spPr>
          </p:sp>
          <p:sp>
            <p:nvSpPr>
              <p:cNvPr id="44" name="TextBox 44"/>
              <p:cNvSpPr/>
              <p:nvPr/>
            </p:nvSpPr>
            <p:spPr>
              <a:xfrm>
                <a:off x="8258175" y="5353050"/>
                <a:ext cx="1866900" cy="352425"/>
              </a:xfrm>
              <a:prstGeom prst="rect">
                <a:avLst/>
              </a:prstGeom>
              <a:noFill/>
              <a:ln>
                <a:noFill/>
              </a:ln>
            </p:spPr>
            <p:txBody>
              <a:bodyPr wrap="none" lIns="0" tIns="41339" rIns="0" bIns="0" anchor="t" anchorCtr="0">
                <a:noAutofit/>
              </a:bodyPr>
              <a:lstStyle/>
              <a:p>
                <a:pPr algn="ctr"/>
                <a:r>
                  <a:rPr lang="en-US" sz="1800" dirty="0">
                    <a:solidFill>
                      <a:srgbClr val="243447"/>
                    </a:solidFill>
                    <a:latin typeface="Consolas"/>
                    <a:ea typeface="Consolas"/>
                    <a:cs typeface="Consolas"/>
                  </a:rPr>
                  <a:t>2</a:t>
                </a:r>
              </a:p>
            </p:txBody>
          </p:sp>
        </p:grpSp>
        <p:sp>
          <p:nvSpPr>
            <p:cNvPr id="46" name="TextBox 46"/>
            <p:cNvSpPr/>
            <p:nvPr/>
          </p:nvSpPr>
          <p:spPr>
            <a:xfrm>
              <a:off x="1133856" y="4196715"/>
              <a:ext cx="2616625" cy="1114044"/>
            </a:xfrm>
            <a:prstGeom prst="rect">
              <a:avLst/>
            </a:prstGeom>
            <a:noFill/>
            <a:ln>
              <a:noFill/>
            </a:ln>
          </p:spPr>
          <p:txBody>
            <a:bodyPr wrap="none" lIns="0" tIns="0" rIns="0" bIns="0" anchor="t" anchorCtr="0">
              <a:noAutofit/>
            </a:bodyPr>
            <a:lstStyle/>
            <a:p>
              <a:pPr algn="l">
                <a:lnSpc>
                  <a:spcPts val="2160"/>
                </a:lnSpc>
              </a:pPr>
              <a:r>
                <a:rPr lang="zh-CN" sz="1800" dirty="0">
                  <a:solidFill>
                    <a:srgbClr val="243447"/>
                  </a:solidFill>
                  <a:latin typeface="Consolas"/>
                  <a:ea typeface="Microsoft YaHei"/>
                  <a:cs typeface="Consolas"/>
                </a:rPr>
                <a:t>每对内层大括号</a:t>
              </a:r>
              <a:br/>
              <a:r>
                <a:rPr lang="zh-CN" sz="1800" dirty="0">
                  <a:solidFill>
                    <a:srgbClr val="243447"/>
                  </a:solidFill>
                  <a:latin typeface="Consolas"/>
                  <a:ea typeface="Microsoft YaHei"/>
                  <a:cs typeface="Consolas"/>
                </a:rPr>
                <a:t>保存一个点的坐标。</a:t>
              </a:r>
              <a:br/>
              <a:r>
                <a:rPr lang="zh-CN" sz="1800" dirty="0">
                  <a:solidFill>
                    <a:srgbClr val="243447"/>
                  </a:solidFill>
                  <a:latin typeface="Consolas"/>
                  <a:ea typeface="Microsoft YaHei"/>
                  <a:cs typeface="Consolas"/>
                </a:rPr>
                <a:t>再把3个点合成一根管。</a:t>
              </a:r>
            </a:p>
          </p:txBody>
        </p:sp>
      </p:grpSp>
      <p:sp>
        <p:nvSpPr>
          <p:cNvPr id="63" name="Line 6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4" name="Line 64"/>
          <p:cNvSpPr/>
          <p:nvPr/>
        </p:nvSpPr>
        <p:spPr>
          <a:xfrm>
            <a:off x="838200" y="277215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65" name="Line 65"/>
          <p:cNvSpPr/>
          <p:nvPr/>
        </p:nvSpPr>
        <p:spPr>
          <a:xfrm>
            <a:off x="838200" y="395716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3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并排显示，起点每次右移四列</a:t>
            </a:r>
          </a:p>
        </p:txBody>
      </p:sp>
      <p:grpSp>
        <p:nvGrpSpPr>
          <p:cNvPr id="20" name="Group 20"/>
          <p:cNvGrpSpPr/>
          <p:nvPr/>
        </p:nvGrpSpPr>
        <p:grpSpPr>
          <a:xfrm>
            <a:off x="828294" y="2256472"/>
            <a:ext cx="9506331" cy="1730312"/>
            <a:chOff x="828294" y="2256472"/>
            <a:chExt cx="9506331" cy="1730312"/>
          </a:xfrm>
        </p:grpSpPr>
        <p:sp>
          <p:nvSpPr>
            <p:cNvPr id="7" name="TextBox 7"/>
            <p:cNvSpPr/>
            <p:nvPr/>
          </p:nvSpPr>
          <p:spPr>
            <a:xfrm>
              <a:off x="828294" y="2256472"/>
              <a:ext cx="9517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位置i：</a:t>
              </a:r>
            </a:p>
          </p:txBody>
        </p:sp>
        <p:sp>
          <p:nvSpPr>
            <p:cNvPr id="8" name="TextBox 8"/>
            <p:cNvSpPr/>
            <p:nvPr/>
          </p:nvSpPr>
          <p:spPr>
            <a:xfrm>
              <a:off x="3461194" y="22564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0</a:t>
              </a:r>
            </a:p>
          </p:txBody>
        </p:sp>
        <p:sp>
          <p:nvSpPr>
            <p:cNvPr id="9" name="TextBox 9"/>
            <p:cNvSpPr/>
            <p:nvPr/>
          </p:nvSpPr>
          <p:spPr>
            <a:xfrm>
              <a:off x="6318694" y="22564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a:t>
              </a:r>
            </a:p>
          </p:txBody>
        </p:sp>
        <p:sp>
          <p:nvSpPr>
            <p:cNvPr id="10" name="TextBox 10"/>
            <p:cNvSpPr/>
            <p:nvPr/>
          </p:nvSpPr>
          <p:spPr>
            <a:xfrm>
              <a:off x="9176194" y="22564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sp>
          <p:nvSpPr>
            <p:cNvPr id="11" name="Rectangle 11"/>
            <p:cNvSpPr/>
            <p:nvPr/>
          </p:nvSpPr>
          <p:spPr>
            <a:xfrm>
              <a:off x="2476500" y="2781300"/>
              <a:ext cx="2143125" cy="685800"/>
            </a:xfrm>
            <a:prstGeom prst="rect">
              <a:avLst/>
            </a:prstGeom>
            <a:solidFill>
              <a:schemeClr val="lt2"/>
            </a:solidFill>
            <a:ln w="19050">
              <a:solidFill>
                <a:schemeClr val="accent1"/>
              </a:solidFill>
            </a:ln>
          </p:spPr>
        </p:sp>
        <p:sp>
          <p:nvSpPr>
            <p:cNvPr id="12" name="Rectangle 12"/>
            <p:cNvSpPr/>
            <p:nvPr/>
          </p:nvSpPr>
          <p:spPr>
            <a:xfrm>
              <a:off x="5334000" y="2781300"/>
              <a:ext cx="2143125" cy="685800"/>
            </a:xfrm>
            <a:prstGeom prst="rect">
              <a:avLst/>
            </a:prstGeom>
            <a:solidFill>
              <a:schemeClr val="lt2"/>
            </a:solidFill>
            <a:ln w="19050">
              <a:solidFill>
                <a:schemeClr val="accent1"/>
              </a:solidFill>
            </a:ln>
          </p:spPr>
        </p:sp>
        <p:sp>
          <p:nvSpPr>
            <p:cNvPr id="13" name="Rectangle 13"/>
            <p:cNvSpPr/>
            <p:nvPr/>
          </p:nvSpPr>
          <p:spPr>
            <a:xfrm>
              <a:off x="8191500" y="2781300"/>
              <a:ext cx="2143125" cy="685800"/>
            </a:xfrm>
            <a:prstGeom prst="rect">
              <a:avLst/>
            </a:prstGeom>
            <a:solidFill>
              <a:schemeClr val="lt2"/>
            </a:solidFill>
            <a:ln w="19050">
              <a:solidFill>
                <a:schemeClr val="accent1"/>
              </a:solidFill>
            </a:ln>
          </p:spPr>
        </p:sp>
        <p:sp>
          <p:nvSpPr>
            <p:cNvPr id="14" name="TextBox 14"/>
            <p:cNvSpPr/>
            <p:nvPr/>
          </p:nvSpPr>
          <p:spPr>
            <a:xfrm>
              <a:off x="2590419" y="3008948"/>
              <a:ext cx="97793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　1　2</a:t>
              </a:r>
            </a:p>
          </p:txBody>
        </p:sp>
        <p:sp>
          <p:nvSpPr>
            <p:cNvPr id="15" name="TextBox 15"/>
            <p:cNvSpPr/>
            <p:nvPr/>
          </p:nvSpPr>
          <p:spPr>
            <a:xfrm>
              <a:off x="4743069" y="30089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3</a:t>
              </a:r>
            </a:p>
          </p:txBody>
        </p:sp>
        <p:sp>
          <p:nvSpPr>
            <p:cNvPr id="16" name="TextBox 16"/>
            <p:cNvSpPr/>
            <p:nvPr/>
          </p:nvSpPr>
          <p:spPr>
            <a:xfrm>
              <a:off x="5447919" y="3008948"/>
              <a:ext cx="97793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4　5　6</a:t>
              </a:r>
            </a:p>
          </p:txBody>
        </p:sp>
        <p:sp>
          <p:nvSpPr>
            <p:cNvPr id="17" name="TextBox 17"/>
            <p:cNvSpPr/>
            <p:nvPr/>
          </p:nvSpPr>
          <p:spPr>
            <a:xfrm>
              <a:off x="7600569" y="30089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7</a:t>
              </a:r>
            </a:p>
          </p:txBody>
        </p:sp>
        <p:sp>
          <p:nvSpPr>
            <p:cNvPr id="18" name="TextBox 18"/>
            <p:cNvSpPr/>
            <p:nvPr/>
          </p:nvSpPr>
          <p:spPr>
            <a:xfrm>
              <a:off x="8305419" y="3008948"/>
              <a:ext cx="112233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8　9　10</a:t>
              </a:r>
            </a:p>
          </p:txBody>
        </p:sp>
        <p:sp>
          <p:nvSpPr>
            <p:cNvPr id="19" name="TextBox 19"/>
            <p:cNvSpPr/>
            <p:nvPr/>
          </p:nvSpPr>
          <p:spPr>
            <a:xfrm>
              <a:off x="2467356" y="3634740"/>
              <a:ext cx="5051215"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数字占3列，红色列是间隔，最后不再加间隔。</a:t>
              </a:r>
            </a:p>
          </p:txBody>
        </p:sp>
      </p:grpSp>
      <p:grpSp>
        <p:nvGrpSpPr>
          <p:cNvPr id="23" name="Group 23"/>
          <p:cNvGrpSpPr/>
          <p:nvPr/>
        </p:nvGrpSpPr>
        <p:grpSpPr>
          <a:xfrm>
            <a:off x="828294" y="4361498"/>
            <a:ext cx="5611678" cy="781431"/>
            <a:chOff x="828294" y="4361498"/>
            <a:chExt cx="5611678" cy="781431"/>
          </a:xfrm>
        </p:grpSpPr>
        <p:sp>
          <p:nvSpPr>
            <p:cNvPr id="21" name="TextBox 21"/>
            <p:cNvSpPr/>
            <p:nvPr/>
          </p:nvSpPr>
          <p:spPr>
            <a:xfrm>
              <a:off x="828294" y="4361498"/>
              <a:ext cx="466620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第i个数字的</a:t>
              </a:r>
              <a:r>
                <a:rPr lang="zh-CN" sz="1950" b="1" dirty="0">
                  <a:solidFill>
                    <a:srgbClr val="C00000"/>
                  </a:solidFill>
                  <a:latin typeface="Consolas"/>
                  <a:ea typeface="Microsoft YaHei"/>
                  <a:cs typeface="Consolas"/>
                </a:rPr>
                <a:t>起点列</a:t>
              </a:r>
              <a:r>
                <a:rPr lang="zh-CN" sz="1950" dirty="0">
                  <a:solidFill>
                    <a:srgbClr val="243447"/>
                  </a:solidFill>
                  <a:latin typeface="Consolas"/>
                  <a:ea typeface="Microsoft YaHei"/>
                  <a:cs typeface="Consolas"/>
                </a:rPr>
                <a:t>：basey = i * 4。</a:t>
              </a:r>
            </a:p>
          </p:txBody>
        </p:sp>
        <p:sp>
          <p:nvSpPr>
            <p:cNvPr id="22" name="TextBox 22"/>
            <p:cNvSpPr/>
            <p:nvPr/>
          </p:nvSpPr>
          <p:spPr>
            <a:xfrm>
              <a:off x="828294" y="4761548"/>
              <a:ext cx="561167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所有数字都从第0行开始，所以行起点始终是0。</a:t>
              </a:r>
            </a:p>
          </p:txBody>
        </p:sp>
      </p:grpSp>
      <p:grpSp>
        <p:nvGrpSpPr>
          <p:cNvPr id="26" name="Group 26"/>
          <p:cNvGrpSpPr/>
          <p:nvPr/>
        </p:nvGrpSpPr>
        <p:grpSpPr>
          <a:xfrm>
            <a:off x="828294" y="5501640"/>
            <a:ext cx="3608975" cy="780669"/>
            <a:chOff x="828294" y="5501640"/>
            <a:chExt cx="3608975" cy="780669"/>
          </a:xfrm>
        </p:grpSpPr>
        <mc:AlternateContent>
          <mc:Choice Requires="a14">
            <p:sp>
              <p:nvSpPr>
                <p:cNvPr id="24" name="TextBox 24"/>
                <p:cNvSpPr txBox="1"/>
                <p:nvPr/>
              </p:nvSpPr>
              <p:spPr>
                <a:xfrm>
                  <a:off x="828294" y="5501640"/>
                  <a:ext cx="2946787" cy="406146"/>
                </a:xfrm>
                <a:prstGeom prst="rect">
                  <a:avLst/>
                </a:prstGeom>
                <a:noFill/>
                <a:ln>
                  <a:noFill/>
                </a:ln>
              </p:spPr>
              <p:txBody>
                <a:bodyPr wrap="none" lIns="0" tIns="0" rIns="0" bIns="0" anchor="t" anchorCtr="0">
                  <a:spAutoFit/>
                </a:bodyPr>
                <a:lstStyle/>
                <a:p>
                  <a:pPr algn="l"/>
                  <a:r>
                    <a:rPr lang="zh-CN" sz="1950" dirty="0">
                      <a:solidFill>
                        <a:schemeClr val="dk1"/>
                      </a:solidFill>
                      <a:latin typeface="Consolas"/>
                      <a:ea typeface="Microsoft YaHei"/>
                      <a:cs typeface="+mn-cs"/>
                    </a:rPr>
                    <a:t>总宽度：</a:t>
                  </a:r>
                  <a14:m>
                    <m:oMath>
                      <m:r>
                        <a:rPr lang="zh-CN" sz="1950" dirty="0">
                          <a:solidFill>
                            <a:schemeClr val="dk1"/>
                          </a:solidFill>
                          <a:latin typeface="Cambria Math"/>
                          <a:ea typeface="Cambria Math"/>
                          <a:cs typeface="Cambria Math"/>
                        </a:rPr>
                        <m:t>3n</m:t>
                      </m:r>
                      <m:r>
                        <m:rPr>
                          <m:sty m:val="p"/>
                        </m:rPr>
                        <a:rPr lang="zh-CN" sz="1950" dirty="0">
                          <a:solidFill>
                            <a:schemeClr val="dk1"/>
                          </a:solidFill>
                          <a:latin typeface="Cambria Math"/>
                          <a:ea typeface="Cambria Math"/>
                          <a:cs typeface="Cambria Math"/>
                        </a:rPr>
                        <m:t>+</m:t>
                      </m:r>
                      <m:d>
                        <m:dPr>
                          <m:begChr m:val="("/>
                          <m:sepChr m:val=""/>
                          <m:endChr m:val=")"/>
                          <m:grow m:val="on"/>
                          <m:ctrlPr>
                            <a:rPr lang="zh-CN" sz="1950" dirty="0">
                              <a:solidFill>
                                <a:schemeClr val="dk1"/>
                              </a:solidFill>
                              <a:latin typeface="Cambria Math"/>
                              <a:ea typeface="Cambria Math"/>
                              <a:cs typeface="Cambria Math"/>
                            </a:rPr>
                          </m:ctrlPr>
                        </m:dPr>
                        <m:e>
                          <m:r>
                            <a:rPr lang="zh-CN" sz="1950" dirty="0">
                              <a:solidFill>
                                <a:schemeClr val="dk1"/>
                              </a:solidFill>
                              <a:latin typeface="Cambria Math"/>
                              <a:ea typeface="Cambria Math"/>
                              <a:cs typeface="Cambria Math"/>
                            </a:rPr>
                            <m:t>n</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1</m:t>
                          </m:r>
                        </m:e>
                      </m:d>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4n</m:t>
                      </m:r>
                      <m:r>
                        <m:rPr>
                          <m:sty m:val="p"/>
                        </m:rPr>
                        <a:rPr lang="zh-CN" sz="1950" dirty="0">
                          <a:solidFill>
                            <a:schemeClr val="dk1"/>
                          </a:solidFill>
                          <a:latin typeface="Cambria Math"/>
                          <a:ea typeface="Cambria Math"/>
                          <a:cs typeface="Cambria Math"/>
                        </a:rPr>
                        <m:t>−</m:t>
                      </m:r>
                      <m:r>
                        <a:rPr lang="zh-CN" sz="1950" dirty="0">
                          <a:solidFill>
                            <a:schemeClr val="dk1"/>
                          </a:solidFill>
                          <a:latin typeface="Cambria Math"/>
                          <a:ea typeface="Cambria Math"/>
                          <a:cs typeface="Cambria Math"/>
                        </a:rPr>
                        <m:t>1</m:t>
                      </m:r>
                    </m:oMath>
                  </a14:m>
                </a:p>
              </p:txBody>
            </p:sp>
          </mc:Choice>
        </mc:AlternateContent>
        <p:sp>
          <p:nvSpPr>
            <p:cNvPr id="25" name="TextBox 25"/>
            <p:cNvSpPr/>
            <p:nvPr/>
          </p:nvSpPr>
          <p:spPr>
            <a:xfrm>
              <a:off x="829056" y="5930265"/>
              <a:ext cx="3608213"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n=1时宽3列；n=100时宽399列。</a:t>
              </a:r>
            </a:p>
          </p:txBody>
        </p:sp>
      </p:grpSp>
      <p:sp>
        <p:nvSpPr>
          <p:cNvPr id="43" name="Line 4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4" name="Line 44"/>
          <p:cNvSpPr/>
          <p:nvPr/>
        </p:nvSpPr>
        <p:spPr>
          <a:xfrm>
            <a:off x="838200" y="412146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5" name="Line 45"/>
          <p:cNvSpPr/>
          <p:nvPr/>
        </p:nvSpPr>
        <p:spPr>
          <a:xfrm>
            <a:off x="838200" y="5265325"/>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35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3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839968" cy="1062799"/>
            <a:chOff x="826008" y="814388"/>
            <a:chExt cx="5839968" cy="1062799"/>
          </a:xfrm>
        </p:grpSpPr>
        <p:sp>
          <p:nvSpPr>
            <p:cNvPr id="2" name="TextBox 2"/>
            <p:cNvSpPr txBox="1"/>
            <p:nvPr/>
          </p:nvSpPr>
          <p:spPr>
            <a:xfrm>
              <a:off x="1017270" y="814388"/>
              <a:ext cx="335470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显示屏：局部与整屏坐标</a:t>
              </a:r>
            </a:p>
          </p:txBody>
        </p:sp>
        <p:sp>
          <p:nvSpPr>
            <p:cNvPr id="3" name="TextBox 3"/>
            <p:cNvSpPr txBox="1"/>
            <p:nvPr/>
          </p:nvSpPr>
          <p:spPr>
            <a:xfrm>
              <a:off x="826008" y="1407795"/>
              <a:ext cx="5839968"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同一根管，放到第二个数字时怎样平移？</a:t>
              </a:r>
            </a:p>
          </p:txBody>
        </p:sp>
      </p:grpSp>
      <p:grpSp>
        <p:nvGrpSpPr>
          <p:cNvPr id="6" name="Group 6"/>
          <p:cNvGrpSpPr/>
          <p:nvPr/>
        </p:nvGrpSpPr>
        <p:grpSpPr>
          <a:xfrm>
            <a:off x="990219" y="2056448"/>
            <a:ext cx="8393704" cy="752856"/>
            <a:chOff x="990219" y="2056448"/>
            <a:chExt cx="8393704" cy="752856"/>
          </a:xfrm>
        </p:grpSpPr>
        <p:sp>
          <p:nvSpPr>
            <p:cNvPr id="5" name="TextBox 5"/>
            <p:cNvSpPr/>
            <p:nvPr/>
          </p:nvSpPr>
          <p:spPr>
            <a:xfrm>
              <a:off x="990219" y="2056448"/>
              <a:ext cx="8393704"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dot中的坐标以“当前数字左上角”为起点；它还不是整块屏幕的坐标。</a:t>
              </a:r>
              <a:br/>
              <a:r>
                <a:rPr lang="zh-CN" sz="1950" dirty="0">
                  <a:solidFill>
                    <a:srgbClr val="243447"/>
                  </a:solidFill>
                  <a:latin typeface="Consolas"/>
                  <a:ea typeface="Microsoft YaHei"/>
                  <a:cs typeface="Consolas"/>
                </a:rPr>
                <a:t>第二个数字从第4列开始。它的右上竖管，要整体向右移4列。</a:t>
              </a:r>
            </a:p>
          </p:txBody>
        </p:sp>
      </p:grpSp>
      <p:grpSp>
        <p:nvGrpSpPr>
          <p:cNvPr id="43" name="Group 43"/>
          <p:cNvGrpSpPr/>
          <p:nvPr/>
        </p:nvGrpSpPr>
        <p:grpSpPr>
          <a:xfrm>
            <a:off x="1238250" y="3143250"/>
            <a:ext cx="9620250" cy="2095500"/>
            <a:chOff x="1238250" y="3143250"/>
            <a:chExt cx="9620250" cy="2095500"/>
          </a:xfrm>
        </p:grpSpPr>
        <p:grpSp>
          <p:nvGrpSpPr>
            <p:cNvPr id="9" name="Group 9"/>
            <p:cNvGrpSpPr/>
            <p:nvPr/>
          </p:nvGrpSpPr>
          <p:grpSpPr>
            <a:xfrm>
              <a:off x="1238250" y="3143250"/>
              <a:ext cx="2095500" cy="523875"/>
              <a:chOff x="1238250" y="3143250"/>
              <a:chExt cx="2095500" cy="523875"/>
            </a:xfrm>
          </p:grpSpPr>
          <p:sp>
            <p:nvSpPr>
              <p:cNvPr id="7" name="Rectangle 7"/>
              <p:cNvSpPr/>
              <p:nvPr/>
            </p:nvSpPr>
            <p:spPr>
              <a:xfrm>
                <a:off x="1238250" y="3143250"/>
                <a:ext cx="2095500" cy="523875"/>
              </a:xfrm>
              <a:prstGeom prst="rect">
                <a:avLst/>
              </a:prstGeom>
              <a:solidFill>
                <a:srgbClr val="244D87"/>
              </a:solidFill>
              <a:ln w="9525">
                <a:solidFill>
                  <a:srgbClr val="B8C8D9"/>
                </a:solidFill>
              </a:ln>
            </p:spPr>
          </p:sp>
          <p:sp>
            <p:nvSpPr>
              <p:cNvPr id="8" name="TextBox 8"/>
              <p:cNvSpPr/>
              <p:nvPr/>
            </p:nvSpPr>
            <p:spPr>
              <a:xfrm>
                <a:off x="1257300" y="3171825"/>
                <a:ext cx="2057400" cy="466725"/>
              </a:xfrm>
              <a:prstGeom prst="rect">
                <a:avLst/>
              </a:prstGeom>
              <a:noFill/>
              <a:ln>
                <a:noFill/>
              </a:ln>
            </p:spPr>
            <p:txBody>
              <a:bodyPr wrap="none" lIns="0" tIns="92475" rIns="0" bIns="0" anchor="t" anchorCtr="0">
                <a:noAutofit/>
              </a:bodyPr>
              <a:lstStyle/>
              <a:p>
                <a:pPr algn="ctr"/>
                <a:r>
                  <a:rPr lang="zh-CN" sz="1880" b="1" dirty="0">
                    <a:solidFill>
                      <a:srgbClr val="FFFFFF"/>
                    </a:solidFill>
                    <a:latin typeface="Consolas"/>
                    <a:ea typeface="Microsoft YaHei"/>
                    <a:cs typeface="Consolas"/>
                  </a:rPr>
                  <a:t>2号管上的点</a:t>
                </a:r>
              </a:p>
            </p:txBody>
          </p:sp>
        </p:grpSp>
        <p:grpSp>
          <p:nvGrpSpPr>
            <p:cNvPr id="12" name="Group 12"/>
            <p:cNvGrpSpPr/>
            <p:nvPr/>
          </p:nvGrpSpPr>
          <p:grpSpPr>
            <a:xfrm>
              <a:off x="3333750" y="3143250"/>
              <a:ext cx="3143250" cy="523875"/>
              <a:chOff x="3333750" y="3143250"/>
              <a:chExt cx="3143250" cy="523875"/>
            </a:xfrm>
          </p:grpSpPr>
          <p:sp>
            <p:nvSpPr>
              <p:cNvPr id="10" name="Rectangle 10"/>
              <p:cNvSpPr/>
              <p:nvPr/>
            </p:nvSpPr>
            <p:spPr>
              <a:xfrm>
                <a:off x="3333750" y="3143250"/>
                <a:ext cx="3143250" cy="523875"/>
              </a:xfrm>
              <a:prstGeom prst="rect">
                <a:avLst/>
              </a:prstGeom>
              <a:solidFill>
                <a:srgbClr val="244D87"/>
              </a:solidFill>
              <a:ln w="9525">
                <a:solidFill>
                  <a:srgbClr val="B8C8D9"/>
                </a:solidFill>
              </a:ln>
            </p:spPr>
          </p:sp>
          <p:sp>
            <p:nvSpPr>
              <p:cNvPr id="11" name="TextBox 11"/>
              <p:cNvSpPr/>
              <p:nvPr/>
            </p:nvSpPr>
            <p:spPr>
              <a:xfrm>
                <a:off x="3352800" y="3171825"/>
                <a:ext cx="3105150" cy="466725"/>
              </a:xfrm>
              <a:prstGeom prst="rect">
                <a:avLst/>
              </a:prstGeom>
              <a:noFill/>
              <a:ln>
                <a:noFill/>
              </a:ln>
            </p:spPr>
            <p:txBody>
              <a:bodyPr wrap="none" lIns="0" tIns="92475" rIns="0" bIns="0" anchor="t" anchorCtr="0">
                <a:noAutofit/>
              </a:bodyPr>
              <a:lstStyle/>
              <a:p>
                <a:pPr algn="ctr"/>
                <a:r>
                  <a:rPr lang="zh-CN" sz="1880" b="1" dirty="0">
                    <a:solidFill>
                      <a:srgbClr val="FFFFFF"/>
                    </a:solidFill>
                    <a:latin typeface="Consolas"/>
                    <a:ea typeface="Microsoft YaHei"/>
                    <a:cs typeface="Consolas"/>
                  </a:rPr>
                  <a:t>数字内部的坐标</a:t>
                </a:r>
              </a:p>
            </p:txBody>
          </p:sp>
        </p:grpSp>
        <p:grpSp>
          <p:nvGrpSpPr>
            <p:cNvPr id="15" name="Group 15"/>
            <p:cNvGrpSpPr/>
            <p:nvPr/>
          </p:nvGrpSpPr>
          <p:grpSpPr>
            <a:xfrm>
              <a:off x="6477000" y="3143250"/>
              <a:ext cx="4381500" cy="523875"/>
              <a:chOff x="6477000" y="3143250"/>
              <a:chExt cx="4381500" cy="523875"/>
            </a:xfrm>
          </p:grpSpPr>
          <p:sp>
            <p:nvSpPr>
              <p:cNvPr id="13" name="Rectangle 13"/>
              <p:cNvSpPr/>
              <p:nvPr/>
            </p:nvSpPr>
            <p:spPr>
              <a:xfrm>
                <a:off x="6477000" y="3143250"/>
                <a:ext cx="4381500" cy="523875"/>
              </a:xfrm>
              <a:prstGeom prst="rect">
                <a:avLst/>
              </a:prstGeom>
              <a:solidFill>
                <a:srgbClr val="244D87"/>
              </a:solidFill>
              <a:ln w="9525">
                <a:solidFill>
                  <a:srgbClr val="B8C8D9"/>
                </a:solidFill>
              </a:ln>
            </p:spPr>
          </p:sp>
          <p:sp>
            <p:nvSpPr>
              <p:cNvPr id="14" name="TextBox 14"/>
              <p:cNvSpPr/>
              <p:nvPr/>
            </p:nvSpPr>
            <p:spPr>
              <a:xfrm>
                <a:off x="6496050" y="3171825"/>
                <a:ext cx="4343400" cy="466725"/>
              </a:xfrm>
              <a:prstGeom prst="rect">
                <a:avLst/>
              </a:prstGeom>
              <a:noFill/>
              <a:ln>
                <a:noFill/>
              </a:ln>
            </p:spPr>
            <p:txBody>
              <a:bodyPr wrap="none" lIns="0" tIns="92475" rIns="0" bIns="0" anchor="t" anchorCtr="0">
                <a:noAutofit/>
              </a:bodyPr>
              <a:lstStyle/>
              <a:p>
                <a:pPr algn="ctr"/>
                <a:r>
                  <a:rPr lang="zh-CN" sz="1880" b="1" dirty="0">
                    <a:solidFill>
                      <a:srgbClr val="FFFFFF"/>
                    </a:solidFill>
                    <a:latin typeface="Consolas"/>
                    <a:ea typeface="Microsoft YaHei"/>
                    <a:cs typeface="Consolas"/>
                  </a:rPr>
                  <a:t>第二个数字在整屏中的坐标</a:t>
                </a:r>
              </a:p>
            </p:txBody>
          </p:sp>
        </p:grpSp>
        <p:grpSp>
          <p:nvGrpSpPr>
            <p:cNvPr id="18" name="Group 18"/>
            <p:cNvGrpSpPr/>
            <p:nvPr/>
          </p:nvGrpSpPr>
          <p:grpSpPr>
            <a:xfrm>
              <a:off x="1238250" y="3667125"/>
              <a:ext cx="2095500" cy="523875"/>
              <a:chOff x="1238250" y="3667125"/>
              <a:chExt cx="2095500" cy="523875"/>
            </a:xfrm>
          </p:grpSpPr>
          <p:sp>
            <p:nvSpPr>
              <p:cNvPr id="16" name="Rectangle 16"/>
              <p:cNvSpPr/>
              <p:nvPr/>
            </p:nvSpPr>
            <p:spPr>
              <a:xfrm>
                <a:off x="1238250" y="3667125"/>
                <a:ext cx="2095500" cy="523875"/>
              </a:xfrm>
              <a:prstGeom prst="rect">
                <a:avLst/>
              </a:prstGeom>
              <a:solidFill>
                <a:srgbClr val="F4F7FB"/>
              </a:solidFill>
              <a:ln w="9525">
                <a:solidFill>
                  <a:srgbClr val="B8C8D9"/>
                </a:solidFill>
              </a:ln>
            </p:spPr>
          </p:sp>
          <p:sp>
            <p:nvSpPr>
              <p:cNvPr id="17" name="TextBox 17"/>
              <p:cNvSpPr/>
              <p:nvPr/>
            </p:nvSpPr>
            <p:spPr>
              <a:xfrm>
                <a:off x="1257300" y="3695700"/>
                <a:ext cx="2057400" cy="466725"/>
              </a:xfrm>
              <a:prstGeom prst="rect">
                <a:avLst/>
              </a:prstGeom>
              <a:noFill/>
              <a:ln>
                <a:noFill/>
              </a:ln>
            </p:spPr>
            <p:txBody>
              <a:bodyPr wrap="none" lIns="0" tIns="92475" rIns="0" bIns="0" anchor="t" anchorCtr="0">
                <a:noAutofit/>
              </a:bodyPr>
              <a:lstStyle/>
              <a:p>
                <a:pPr algn="ctr"/>
                <a:r>
                  <a:rPr lang="zh-CN" sz="1880" dirty="0">
                    <a:solidFill>
                      <a:srgbClr val="243447"/>
                    </a:solidFill>
                    <a:latin typeface="Consolas"/>
                    <a:ea typeface="Microsoft YaHei"/>
                    <a:cs typeface="Consolas"/>
                  </a:rPr>
                  <a:t>点0</a:t>
                </a:r>
              </a:p>
            </p:txBody>
          </p:sp>
        </p:grpSp>
        <p:grpSp>
          <p:nvGrpSpPr>
            <p:cNvPr id="21" name="Group 21"/>
            <p:cNvGrpSpPr/>
            <p:nvPr/>
          </p:nvGrpSpPr>
          <p:grpSpPr>
            <a:xfrm>
              <a:off x="3333750" y="3667125"/>
              <a:ext cx="3143250" cy="523875"/>
              <a:chOff x="3333750" y="3667125"/>
              <a:chExt cx="3143250" cy="523875"/>
            </a:xfrm>
          </p:grpSpPr>
          <p:sp>
            <p:nvSpPr>
              <p:cNvPr id="19" name="Rectangle 19"/>
              <p:cNvSpPr/>
              <p:nvPr/>
            </p:nvSpPr>
            <p:spPr>
              <a:xfrm>
                <a:off x="3333750" y="3667125"/>
                <a:ext cx="3143250" cy="523875"/>
              </a:xfrm>
              <a:prstGeom prst="rect">
                <a:avLst/>
              </a:prstGeom>
              <a:solidFill>
                <a:srgbClr val="F4F7FB"/>
              </a:solidFill>
              <a:ln w="9525">
                <a:solidFill>
                  <a:srgbClr val="B8C8D9"/>
                </a:solidFill>
              </a:ln>
            </p:spPr>
          </p:sp>
          <p:sp>
            <p:nvSpPr>
              <p:cNvPr id="20" name="TextBox 20"/>
              <p:cNvSpPr/>
              <p:nvPr/>
            </p:nvSpPr>
            <p:spPr>
              <a:xfrm>
                <a:off x="3352800" y="3695700"/>
                <a:ext cx="3105150" cy="466725"/>
              </a:xfrm>
              <a:prstGeom prst="rect">
                <a:avLst/>
              </a:prstGeom>
              <a:noFill/>
              <a:ln>
                <a:noFill/>
              </a:ln>
            </p:spPr>
            <p:txBody>
              <a:bodyPr wrap="none" lIns="0" tIns="92475" rIns="0" bIns="0" anchor="t" anchorCtr="0">
                <a:noAutofit/>
              </a:bodyPr>
              <a:lstStyle/>
              <a:p>
                <a:pPr algn="ctr"/>
                <a:r>
                  <a:rPr lang="en-US" sz="1880" dirty="0">
                    <a:solidFill>
                      <a:srgbClr val="243447"/>
                    </a:solidFill>
                    <a:latin typeface="Consolas"/>
                    <a:ea typeface="Consolas"/>
                    <a:cs typeface="Consolas"/>
                  </a:rPr>
                  <a:t>(0,2)</a:t>
                </a:r>
              </a:p>
            </p:txBody>
          </p:sp>
        </p:grpSp>
        <p:grpSp>
          <p:nvGrpSpPr>
            <p:cNvPr id="24" name="Group 24"/>
            <p:cNvGrpSpPr/>
            <p:nvPr/>
          </p:nvGrpSpPr>
          <p:grpSpPr>
            <a:xfrm>
              <a:off x="6477000" y="3667125"/>
              <a:ext cx="4381500" cy="523875"/>
              <a:chOff x="6477000" y="3667125"/>
              <a:chExt cx="4381500" cy="523875"/>
            </a:xfrm>
          </p:grpSpPr>
          <p:sp>
            <p:nvSpPr>
              <p:cNvPr id="22" name="Rectangle 22"/>
              <p:cNvSpPr/>
              <p:nvPr/>
            </p:nvSpPr>
            <p:spPr>
              <a:xfrm>
                <a:off x="6477000" y="3667125"/>
                <a:ext cx="4381500" cy="523875"/>
              </a:xfrm>
              <a:prstGeom prst="rect">
                <a:avLst/>
              </a:prstGeom>
              <a:solidFill>
                <a:srgbClr val="F4F7FB"/>
              </a:solidFill>
              <a:ln w="9525">
                <a:solidFill>
                  <a:srgbClr val="B8C8D9"/>
                </a:solidFill>
              </a:ln>
            </p:spPr>
          </p:sp>
          <p:sp>
            <p:nvSpPr>
              <p:cNvPr id="23" name="TextBox 23"/>
              <p:cNvSpPr/>
              <p:nvPr/>
            </p:nvSpPr>
            <p:spPr>
              <a:xfrm>
                <a:off x="6496050" y="3695700"/>
                <a:ext cx="4343400" cy="466725"/>
              </a:xfrm>
              <a:prstGeom prst="rect">
                <a:avLst/>
              </a:prstGeom>
              <a:noFill/>
              <a:ln>
                <a:noFill/>
              </a:ln>
            </p:spPr>
            <p:txBody>
              <a:bodyPr wrap="none" lIns="0" tIns="92475" rIns="0" bIns="0" anchor="t" anchorCtr="0">
                <a:noAutofit/>
              </a:bodyPr>
              <a:lstStyle/>
              <a:p>
                <a:pPr algn="ctr"/>
                <a:r>
                  <a:rPr lang="en-US" sz="1880" dirty="0">
                    <a:solidFill>
                      <a:srgbClr val="243447"/>
                    </a:solidFill>
                    <a:latin typeface="Consolas"/>
                    <a:ea typeface="Consolas"/>
                    <a:cs typeface="Consolas"/>
                  </a:rPr>
                  <a:t>(0,6)</a:t>
                </a:r>
              </a:p>
            </p:txBody>
          </p:sp>
        </p:grpSp>
        <p:grpSp>
          <p:nvGrpSpPr>
            <p:cNvPr id="27" name="Group 27"/>
            <p:cNvGrpSpPr/>
            <p:nvPr/>
          </p:nvGrpSpPr>
          <p:grpSpPr>
            <a:xfrm>
              <a:off x="1238250" y="4191000"/>
              <a:ext cx="2095500" cy="523875"/>
              <a:chOff x="1238250" y="4191000"/>
              <a:chExt cx="2095500" cy="523875"/>
            </a:xfrm>
          </p:grpSpPr>
          <p:sp>
            <p:nvSpPr>
              <p:cNvPr id="25" name="Rectangle 25"/>
              <p:cNvSpPr/>
              <p:nvPr/>
            </p:nvSpPr>
            <p:spPr>
              <a:xfrm>
                <a:off x="1238250" y="4191000"/>
                <a:ext cx="2095500" cy="523875"/>
              </a:xfrm>
              <a:prstGeom prst="rect">
                <a:avLst/>
              </a:prstGeom>
              <a:solidFill>
                <a:srgbClr val="FFFFFF"/>
              </a:solidFill>
              <a:ln w="9525">
                <a:solidFill>
                  <a:srgbClr val="B8C8D9"/>
                </a:solidFill>
              </a:ln>
            </p:spPr>
          </p:sp>
          <p:sp>
            <p:nvSpPr>
              <p:cNvPr id="26" name="TextBox 26"/>
              <p:cNvSpPr/>
              <p:nvPr/>
            </p:nvSpPr>
            <p:spPr>
              <a:xfrm>
                <a:off x="1257300" y="4219575"/>
                <a:ext cx="2057400" cy="466725"/>
              </a:xfrm>
              <a:prstGeom prst="rect">
                <a:avLst/>
              </a:prstGeom>
              <a:noFill/>
              <a:ln>
                <a:noFill/>
              </a:ln>
            </p:spPr>
            <p:txBody>
              <a:bodyPr wrap="none" lIns="0" tIns="92475" rIns="0" bIns="0" anchor="t" anchorCtr="0">
                <a:noAutofit/>
              </a:bodyPr>
              <a:lstStyle/>
              <a:p>
                <a:pPr algn="ctr"/>
                <a:r>
                  <a:rPr lang="zh-CN" sz="1880" dirty="0">
                    <a:solidFill>
                      <a:srgbClr val="243447"/>
                    </a:solidFill>
                    <a:latin typeface="Consolas"/>
                    <a:ea typeface="Microsoft YaHei"/>
                    <a:cs typeface="Consolas"/>
                  </a:rPr>
                  <a:t>点1</a:t>
                </a:r>
              </a:p>
            </p:txBody>
          </p:sp>
        </p:grpSp>
        <p:grpSp>
          <p:nvGrpSpPr>
            <p:cNvPr id="30" name="Group 30"/>
            <p:cNvGrpSpPr/>
            <p:nvPr/>
          </p:nvGrpSpPr>
          <p:grpSpPr>
            <a:xfrm>
              <a:off x="3333750" y="4191000"/>
              <a:ext cx="3143250" cy="523875"/>
              <a:chOff x="3333750" y="4191000"/>
              <a:chExt cx="3143250" cy="523875"/>
            </a:xfrm>
          </p:grpSpPr>
          <p:sp>
            <p:nvSpPr>
              <p:cNvPr id="28" name="Rectangle 28"/>
              <p:cNvSpPr/>
              <p:nvPr/>
            </p:nvSpPr>
            <p:spPr>
              <a:xfrm>
                <a:off x="3333750" y="4191000"/>
                <a:ext cx="3143250" cy="523875"/>
              </a:xfrm>
              <a:prstGeom prst="rect">
                <a:avLst/>
              </a:prstGeom>
              <a:solidFill>
                <a:srgbClr val="FFFFFF"/>
              </a:solidFill>
              <a:ln w="9525">
                <a:solidFill>
                  <a:srgbClr val="B8C8D9"/>
                </a:solidFill>
              </a:ln>
            </p:spPr>
          </p:sp>
          <p:sp>
            <p:nvSpPr>
              <p:cNvPr id="29" name="TextBox 29"/>
              <p:cNvSpPr/>
              <p:nvPr/>
            </p:nvSpPr>
            <p:spPr>
              <a:xfrm>
                <a:off x="3352800" y="4219575"/>
                <a:ext cx="3105150" cy="466725"/>
              </a:xfrm>
              <a:prstGeom prst="rect">
                <a:avLst/>
              </a:prstGeom>
              <a:noFill/>
              <a:ln>
                <a:noFill/>
              </a:ln>
            </p:spPr>
            <p:txBody>
              <a:bodyPr wrap="none" lIns="0" tIns="92475" rIns="0" bIns="0" anchor="t" anchorCtr="0">
                <a:noAutofit/>
              </a:bodyPr>
              <a:lstStyle/>
              <a:p>
                <a:pPr algn="ctr"/>
                <a:r>
                  <a:rPr lang="en-US" sz="1880" dirty="0">
                    <a:solidFill>
                      <a:srgbClr val="243447"/>
                    </a:solidFill>
                    <a:latin typeface="Consolas"/>
                    <a:ea typeface="Consolas"/>
                    <a:cs typeface="Consolas"/>
                  </a:rPr>
                  <a:t>(1,2)</a:t>
                </a:r>
              </a:p>
            </p:txBody>
          </p:sp>
        </p:grpSp>
        <p:grpSp>
          <p:nvGrpSpPr>
            <p:cNvPr id="33" name="Group 33"/>
            <p:cNvGrpSpPr/>
            <p:nvPr/>
          </p:nvGrpSpPr>
          <p:grpSpPr>
            <a:xfrm>
              <a:off x="6477000" y="4191000"/>
              <a:ext cx="4381500" cy="523875"/>
              <a:chOff x="6477000" y="4191000"/>
              <a:chExt cx="4381500" cy="523875"/>
            </a:xfrm>
          </p:grpSpPr>
          <p:sp>
            <p:nvSpPr>
              <p:cNvPr id="31" name="Rectangle 31"/>
              <p:cNvSpPr/>
              <p:nvPr/>
            </p:nvSpPr>
            <p:spPr>
              <a:xfrm>
                <a:off x="6477000" y="4191000"/>
                <a:ext cx="4381500" cy="523875"/>
              </a:xfrm>
              <a:prstGeom prst="rect">
                <a:avLst/>
              </a:prstGeom>
              <a:solidFill>
                <a:srgbClr val="FFFFFF"/>
              </a:solidFill>
              <a:ln w="9525">
                <a:solidFill>
                  <a:srgbClr val="B8C8D9"/>
                </a:solidFill>
              </a:ln>
            </p:spPr>
          </p:sp>
          <p:sp>
            <p:nvSpPr>
              <p:cNvPr id="32" name="TextBox 32"/>
              <p:cNvSpPr/>
              <p:nvPr/>
            </p:nvSpPr>
            <p:spPr>
              <a:xfrm>
                <a:off x="6496050" y="4219575"/>
                <a:ext cx="4343400" cy="466725"/>
              </a:xfrm>
              <a:prstGeom prst="rect">
                <a:avLst/>
              </a:prstGeom>
              <a:noFill/>
              <a:ln>
                <a:noFill/>
              </a:ln>
            </p:spPr>
            <p:txBody>
              <a:bodyPr wrap="none" lIns="0" tIns="92475" rIns="0" bIns="0" anchor="t" anchorCtr="0">
                <a:noAutofit/>
              </a:bodyPr>
              <a:lstStyle/>
              <a:p>
                <a:pPr algn="ctr"/>
                <a:r>
                  <a:rPr lang="en-US" sz="1880" dirty="0">
                    <a:solidFill>
                      <a:srgbClr val="243447"/>
                    </a:solidFill>
                    <a:latin typeface="Consolas"/>
                    <a:ea typeface="Consolas"/>
                    <a:cs typeface="Consolas"/>
                  </a:rPr>
                  <a:t>(1,6)</a:t>
                </a:r>
              </a:p>
            </p:txBody>
          </p:sp>
        </p:grpSp>
        <p:grpSp>
          <p:nvGrpSpPr>
            <p:cNvPr id="36" name="Group 36"/>
            <p:cNvGrpSpPr/>
            <p:nvPr/>
          </p:nvGrpSpPr>
          <p:grpSpPr>
            <a:xfrm>
              <a:off x="1238250" y="4714875"/>
              <a:ext cx="2095500" cy="523875"/>
              <a:chOff x="1238250" y="4714875"/>
              <a:chExt cx="2095500" cy="523875"/>
            </a:xfrm>
          </p:grpSpPr>
          <p:sp>
            <p:nvSpPr>
              <p:cNvPr id="34" name="Rectangle 34"/>
              <p:cNvSpPr/>
              <p:nvPr/>
            </p:nvSpPr>
            <p:spPr>
              <a:xfrm>
                <a:off x="1238250" y="4714875"/>
                <a:ext cx="2095500" cy="523875"/>
              </a:xfrm>
              <a:prstGeom prst="rect">
                <a:avLst/>
              </a:prstGeom>
              <a:solidFill>
                <a:srgbClr val="F4F7FB"/>
              </a:solidFill>
              <a:ln w="9525">
                <a:solidFill>
                  <a:srgbClr val="B8C8D9"/>
                </a:solidFill>
              </a:ln>
            </p:spPr>
          </p:sp>
          <p:sp>
            <p:nvSpPr>
              <p:cNvPr id="35" name="TextBox 35"/>
              <p:cNvSpPr/>
              <p:nvPr/>
            </p:nvSpPr>
            <p:spPr>
              <a:xfrm>
                <a:off x="1257300" y="4743450"/>
                <a:ext cx="2057400" cy="466725"/>
              </a:xfrm>
              <a:prstGeom prst="rect">
                <a:avLst/>
              </a:prstGeom>
              <a:noFill/>
              <a:ln>
                <a:noFill/>
              </a:ln>
            </p:spPr>
            <p:txBody>
              <a:bodyPr wrap="none" lIns="0" tIns="92475" rIns="0" bIns="0" anchor="t" anchorCtr="0">
                <a:noAutofit/>
              </a:bodyPr>
              <a:lstStyle/>
              <a:p>
                <a:pPr algn="ctr"/>
                <a:r>
                  <a:rPr lang="zh-CN" sz="1880" dirty="0">
                    <a:solidFill>
                      <a:srgbClr val="243447"/>
                    </a:solidFill>
                    <a:latin typeface="Consolas"/>
                    <a:ea typeface="Microsoft YaHei"/>
                    <a:cs typeface="Consolas"/>
                  </a:rPr>
                  <a:t>点2</a:t>
                </a:r>
              </a:p>
            </p:txBody>
          </p:sp>
        </p:grpSp>
        <p:grpSp>
          <p:nvGrpSpPr>
            <p:cNvPr id="39" name="Group 39"/>
            <p:cNvGrpSpPr/>
            <p:nvPr/>
          </p:nvGrpSpPr>
          <p:grpSpPr>
            <a:xfrm>
              <a:off x="3333750" y="4714875"/>
              <a:ext cx="3143250" cy="523875"/>
              <a:chOff x="3333750" y="4714875"/>
              <a:chExt cx="3143250" cy="523875"/>
            </a:xfrm>
          </p:grpSpPr>
          <p:sp>
            <p:nvSpPr>
              <p:cNvPr id="37" name="Rectangle 37"/>
              <p:cNvSpPr/>
              <p:nvPr/>
            </p:nvSpPr>
            <p:spPr>
              <a:xfrm>
                <a:off x="3333750" y="4714875"/>
                <a:ext cx="3143250" cy="523875"/>
              </a:xfrm>
              <a:prstGeom prst="rect">
                <a:avLst/>
              </a:prstGeom>
              <a:solidFill>
                <a:srgbClr val="F4F7FB"/>
              </a:solidFill>
              <a:ln w="9525">
                <a:solidFill>
                  <a:srgbClr val="B8C8D9"/>
                </a:solidFill>
              </a:ln>
            </p:spPr>
          </p:sp>
          <p:sp>
            <p:nvSpPr>
              <p:cNvPr id="38" name="TextBox 38"/>
              <p:cNvSpPr/>
              <p:nvPr/>
            </p:nvSpPr>
            <p:spPr>
              <a:xfrm>
                <a:off x="3352800" y="4743450"/>
                <a:ext cx="3105150" cy="466725"/>
              </a:xfrm>
              <a:prstGeom prst="rect">
                <a:avLst/>
              </a:prstGeom>
              <a:noFill/>
              <a:ln>
                <a:noFill/>
              </a:ln>
            </p:spPr>
            <p:txBody>
              <a:bodyPr wrap="none" lIns="0" tIns="92475" rIns="0" bIns="0" anchor="t" anchorCtr="0">
                <a:noAutofit/>
              </a:bodyPr>
              <a:lstStyle/>
              <a:p>
                <a:pPr algn="ctr"/>
                <a:r>
                  <a:rPr lang="en-US" sz="1880" dirty="0">
                    <a:solidFill>
                      <a:srgbClr val="243447"/>
                    </a:solidFill>
                    <a:latin typeface="Consolas"/>
                    <a:ea typeface="Consolas"/>
                    <a:cs typeface="Consolas"/>
                  </a:rPr>
                  <a:t>(2,2)</a:t>
                </a:r>
              </a:p>
            </p:txBody>
          </p:sp>
        </p:grpSp>
        <p:grpSp>
          <p:nvGrpSpPr>
            <p:cNvPr id="42" name="Group 42"/>
            <p:cNvGrpSpPr/>
            <p:nvPr/>
          </p:nvGrpSpPr>
          <p:grpSpPr>
            <a:xfrm>
              <a:off x="6477000" y="4714875"/>
              <a:ext cx="4381500" cy="523875"/>
              <a:chOff x="6477000" y="4714875"/>
              <a:chExt cx="4381500" cy="523875"/>
            </a:xfrm>
          </p:grpSpPr>
          <p:sp>
            <p:nvSpPr>
              <p:cNvPr id="40" name="Rectangle 40"/>
              <p:cNvSpPr/>
              <p:nvPr/>
            </p:nvSpPr>
            <p:spPr>
              <a:xfrm>
                <a:off x="6477000" y="4714875"/>
                <a:ext cx="4381500" cy="523875"/>
              </a:xfrm>
              <a:prstGeom prst="rect">
                <a:avLst/>
              </a:prstGeom>
              <a:solidFill>
                <a:srgbClr val="F4F7FB"/>
              </a:solidFill>
              <a:ln w="9525">
                <a:solidFill>
                  <a:srgbClr val="B8C8D9"/>
                </a:solidFill>
              </a:ln>
            </p:spPr>
          </p:sp>
          <p:sp>
            <p:nvSpPr>
              <p:cNvPr id="41" name="TextBox 41"/>
              <p:cNvSpPr/>
              <p:nvPr/>
            </p:nvSpPr>
            <p:spPr>
              <a:xfrm>
                <a:off x="6496050" y="4743450"/>
                <a:ext cx="4343400" cy="466725"/>
              </a:xfrm>
              <a:prstGeom prst="rect">
                <a:avLst/>
              </a:prstGeom>
              <a:noFill/>
              <a:ln>
                <a:noFill/>
              </a:ln>
            </p:spPr>
            <p:txBody>
              <a:bodyPr wrap="none" lIns="0" tIns="92475" rIns="0" bIns="0" anchor="t" anchorCtr="0">
                <a:noAutofit/>
              </a:bodyPr>
              <a:lstStyle/>
              <a:p>
                <a:pPr algn="ctr"/>
                <a:r>
                  <a:rPr lang="en-US" sz="1880" dirty="0">
                    <a:solidFill>
                      <a:srgbClr val="243447"/>
                    </a:solidFill>
                    <a:latin typeface="Consolas"/>
                    <a:ea typeface="Consolas"/>
                    <a:cs typeface="Consolas"/>
                  </a:rPr>
                  <a:t>(2,6)</a:t>
                </a:r>
              </a:p>
            </p:txBody>
          </p:sp>
        </p:grpSp>
      </p:grpSp>
      <p:grpSp>
        <p:nvGrpSpPr>
          <p:cNvPr id="45" name="Group 45"/>
          <p:cNvGrpSpPr/>
          <p:nvPr/>
        </p:nvGrpSpPr>
        <p:grpSpPr>
          <a:xfrm>
            <a:off x="990219" y="5406771"/>
            <a:ext cx="10277856" cy="752856"/>
            <a:chOff x="990219" y="5406771"/>
            <a:chExt cx="10277856" cy="752856"/>
          </a:xfrm>
        </p:grpSpPr>
        <p:sp>
          <p:nvSpPr>
            <p:cNvPr id="44" name="TextBox 44"/>
            <p:cNvSpPr/>
            <p:nvPr/>
          </p:nvSpPr>
          <p:spPr>
            <a:xfrm>
              <a:off x="990219" y="5406771"/>
              <a:ext cx="10277856" cy="752856"/>
            </a:xfrm>
            <a:prstGeom prst="rect">
              <a:avLst/>
            </a:prstGeom>
            <a:noFill/>
            <a:ln>
              <a:noFill/>
            </a:ln>
          </p:spPr>
          <p:txBody>
            <a:bodyPr wrap="none" lIns="0" tIns="2476" rIns="0" bIns="0" anchor="t" anchorCtr="0">
              <a:noAutofit/>
            </a:bodyPr>
            <a:lstStyle/>
            <a:p>
              <a:pPr algn="l">
                <a:lnSpc>
                  <a:spcPts val="2340"/>
                </a:lnSpc>
              </a:pPr>
              <a:r>
                <a:rPr lang="zh-CN" sz="1950" dirty="0">
                  <a:solidFill>
                    <a:srgbClr val="243447"/>
                  </a:solidFill>
                  <a:latin typeface="Microsoft YaHei"/>
                  <a:ea typeface="Microsoft YaHei"/>
                  <a:cs typeface="Microsoft YaHei"/>
                </a:rPr>
                <a:t>把同一幅小图向右搬，行不变，每个点的列都加上起点</a:t>
              </a:r>
              <a:r>
                <a:rPr lang="en-US" sz="1950" dirty="0">
                  <a:solidFill>
                    <a:srgbClr val="243447"/>
                  </a:solidFill>
                  <a:latin typeface="Consolas"/>
                  <a:ea typeface="Consolas"/>
                  <a:cs typeface="Consolas"/>
                </a:rPr>
                <a:t>basey</a:t>
              </a:r>
              <a:r>
                <a:rPr lang="zh-CN" sz="1950" dirty="0">
                  <a:solidFill>
                    <a:srgbClr val="243447"/>
                  </a:solidFill>
                  <a:latin typeface="Microsoft YaHei"/>
                  <a:ea typeface="Microsoft YaHei"/>
                  <a:cs typeface="Microsoft YaHei"/>
                </a:rPr>
                <a:t>。代码写成</a:t>
              </a:r>
              <a:r>
                <a:rPr lang="en-US" sz="1950" dirty="0">
                  <a:solidFill>
                    <a:srgbClr val="243447"/>
                  </a:solidFill>
                  <a:latin typeface="Consolas"/>
                  <a:ea typeface="Consolas"/>
                  <a:cs typeface="Consolas"/>
                </a:rPr>
                <a:t>r=dot[tube][p][0</a:t>
              </a:r>
              <a:br/>
              <a:r>
                <a:rPr lang="en-US" sz="1950" dirty="0">
                  <a:solidFill>
                    <a:srgbClr val="243447"/>
                  </a:solidFill>
                  <a:latin typeface="Consolas"/>
                  <a:ea typeface="Consolas"/>
                  <a:cs typeface="Consolas"/>
                </a:rPr>
                <a:t>]</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c=basey+dot[tube][p][1]</a:t>
              </a:r>
              <a:r>
                <a:rPr lang="zh-CN" sz="1950" dirty="0">
                  <a:solidFill>
                    <a:srgbClr val="243447"/>
                  </a:solidFill>
                  <a:latin typeface="Microsoft YaHei"/>
                  <a:ea typeface="Microsoft YaHei"/>
                  <a:cs typeface="Microsoft YaHei"/>
                </a:rPr>
                <a:t>。</a:t>
              </a:r>
            </a:p>
          </p:txBody>
        </p:sp>
      </p:grpSp>
      <p:sp>
        <p:nvSpPr>
          <p:cNvPr id="59" name="Line 5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0" name="Line 60"/>
          <p:cNvSpPr/>
          <p:nvPr/>
        </p:nvSpPr>
        <p:spPr>
          <a:xfrm>
            <a:off x="838200" y="288340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35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3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画之前，把整块屏幕设成暗点</a:t>
            </a:r>
          </a:p>
        </p:txBody>
      </p:sp>
      <p:grpSp>
        <p:nvGrpSpPr>
          <p:cNvPr id="9" name="Group 9"/>
          <p:cNvGrpSpPr/>
          <p:nvPr/>
        </p:nvGrpSpPr>
        <p:grpSpPr>
          <a:xfrm>
            <a:off x="828294" y="2186940"/>
            <a:ext cx="6938022" cy="812863"/>
            <a:chOff x="828294" y="2186940"/>
            <a:chExt cx="6938022" cy="812863"/>
          </a:xfrm>
        </p:grpSpPr>
        <p:sp>
          <p:nvSpPr>
            <p:cNvPr id="7" name="TextBox 7"/>
            <p:cNvSpPr txBox="1"/>
            <p:nvPr/>
          </p:nvSpPr>
          <p:spPr>
            <a:xfrm>
              <a:off x="829056" y="2186940"/>
              <a:ext cx="2283943"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char</a:t>
              </a:r>
              <a:r>
                <a:rPr lang="zh-CN" sz="1800" dirty="0">
                  <a:solidFill>
                    <a:schemeClr val="dk1"/>
                  </a:solidFill>
                  <a:latin typeface="Consolas"/>
                  <a:ea typeface="Microsoft YaHei"/>
                  <a:cs typeface="+mn-cs"/>
                </a:rPr>
                <a:t xml:space="preserve"> out[5][500];</a:t>
              </a:r>
            </a:p>
          </p:txBody>
        </p:sp>
        <p:sp>
          <p:nvSpPr>
            <p:cNvPr id="8" name="TextBox 8"/>
            <p:cNvSpPr/>
            <p:nvPr/>
          </p:nvSpPr>
          <p:spPr>
            <a:xfrm>
              <a:off x="828294" y="2618422"/>
              <a:ext cx="693802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实际使用5行、4*n−1列。容量500是预留，不是输出宽度。</a:t>
              </a:r>
            </a:p>
          </p:txBody>
        </p:sp>
      </p:grpSp>
      <p:grpSp>
        <p:nvGrpSpPr>
          <p:cNvPr id="13" name="Group 13"/>
          <p:cNvGrpSpPr/>
          <p:nvPr/>
        </p:nvGrpSpPr>
        <p:grpSpPr>
          <a:xfrm>
            <a:off x="829056" y="3529965"/>
            <a:ext cx="4682871" cy="1171194"/>
            <a:chOff x="829056" y="3529965"/>
            <a:chExt cx="4682871" cy="1171194"/>
          </a:xfrm>
        </p:grpSpPr>
        <p:sp>
          <p:nvSpPr>
            <p:cNvPr id="10" name="TextBox 10"/>
            <p:cNvSpPr txBox="1"/>
            <p:nvPr/>
          </p:nvSpPr>
          <p:spPr>
            <a:xfrm>
              <a:off x="829056" y="3529965"/>
              <a:ext cx="3616681"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r = 0; r &lt; 5; r++)</a:t>
              </a:r>
            </a:p>
          </p:txBody>
        </p:sp>
        <p:sp>
          <p:nvSpPr>
            <p:cNvPr id="11" name="TextBox 11"/>
            <p:cNvSpPr txBox="1"/>
            <p:nvPr/>
          </p:nvSpPr>
          <p:spPr>
            <a:xfrm>
              <a:off x="829056" y="3939540"/>
              <a:ext cx="468287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c = 0; c &lt; 4*n-1; c++)</a:t>
              </a:r>
            </a:p>
          </p:txBody>
        </p:sp>
        <p:sp>
          <p:nvSpPr>
            <p:cNvPr id="12" name="TextBox 12"/>
            <p:cNvSpPr txBox="1"/>
            <p:nvPr/>
          </p:nvSpPr>
          <p:spPr>
            <a:xfrm>
              <a:off x="829056" y="4349115"/>
              <a:ext cx="321685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out[r][c] = '.';</a:t>
              </a:r>
            </a:p>
          </p:txBody>
        </p:sp>
      </p:grpSp>
      <p:grpSp>
        <p:nvGrpSpPr>
          <p:cNvPr id="16" name="Group 16"/>
          <p:cNvGrpSpPr/>
          <p:nvPr/>
        </p:nvGrpSpPr>
        <p:grpSpPr>
          <a:xfrm>
            <a:off x="8001381" y="3425190"/>
            <a:ext cx="2199323" cy="1571244"/>
            <a:chOff x="8001381" y="3425190"/>
            <a:chExt cx="2199323" cy="1571244"/>
          </a:xfrm>
        </p:grpSpPr>
        <p:sp>
          <p:nvSpPr>
            <p:cNvPr id="14" name="TextBox 14"/>
            <p:cNvSpPr/>
            <p:nvPr/>
          </p:nvSpPr>
          <p:spPr>
            <a:xfrm>
              <a:off x="8001381" y="3425190"/>
              <a:ext cx="988493" cy="1571244"/>
            </a:xfrm>
            <a:prstGeom prst="rect">
              <a:avLst/>
            </a:prstGeom>
            <a:noFill/>
            <a:ln>
              <a:noFill/>
            </a:ln>
          </p:spPr>
          <p:txBody>
            <a:bodyPr wrap="none" lIns="0" tIns="0" rIns="0" bIns="0" anchor="t" anchorCtr="0">
              <a:noAutofit/>
            </a:bodyPr>
            <a:lstStyle/>
            <a:p>
              <a:pPr algn="l">
                <a:lnSpc>
                  <a:spcPts val="2160"/>
                </a:lnSpc>
              </a:pPr>
              <a:r>
                <a:rPr lang="en-US" sz="1800" dirty="0">
                  <a:solidFill>
                    <a:srgbClr val="243447"/>
                  </a:solidFill>
                  <a:latin typeface="Consolas"/>
                  <a:ea typeface="Consolas"/>
                  <a:cs typeface="Consolas"/>
                </a:rPr>
                <a:t>.......</a:t>
              </a:r>
              <a:br/>
              <a:r>
                <a:rPr lang="en-US" sz="1800" dirty="0">
                  <a:solidFill>
                    <a:srgbClr val="243447"/>
                  </a:solidFill>
                  <a:latin typeface="Consolas"/>
                  <a:ea typeface="Consolas"/>
                  <a:cs typeface="Consolas"/>
                </a:rPr>
                <a:t>.......</a:t>
              </a:r>
              <a:br/>
              <a:r>
                <a:rPr lang="en-US" sz="1800" dirty="0">
                  <a:solidFill>
                    <a:srgbClr val="243447"/>
                  </a:solidFill>
                  <a:latin typeface="Consolas"/>
                  <a:ea typeface="Consolas"/>
                  <a:cs typeface="Consolas"/>
                </a:rPr>
                <a:t>.......</a:t>
              </a:r>
              <a:br/>
              <a:r>
                <a:rPr lang="en-US" sz="1800" dirty="0">
                  <a:solidFill>
                    <a:srgbClr val="243447"/>
                  </a:solidFill>
                  <a:latin typeface="Consolas"/>
                  <a:ea typeface="Consolas"/>
                  <a:cs typeface="Consolas"/>
                </a:rPr>
                <a:t>.......</a:t>
              </a:r>
              <a:br/>
              <a:r>
                <a:rPr lang="en-US" sz="1800" dirty="0">
                  <a:solidFill>
                    <a:srgbClr val="243447"/>
                  </a:solidFill>
                  <a:latin typeface="Consolas"/>
                  <a:ea typeface="Consolas"/>
                  <a:cs typeface="Consolas"/>
                </a:rPr>
                <a:t>.......</a:t>
              </a:r>
            </a:p>
          </p:txBody>
        </p:sp>
        <p:sp>
          <p:nvSpPr>
            <p:cNvPr id="15" name="TextBox 15"/>
            <p:cNvSpPr/>
            <p:nvPr/>
          </p:nvSpPr>
          <p:spPr>
            <a:xfrm>
              <a:off x="9782556" y="3949065"/>
              <a:ext cx="418148" cy="352044"/>
            </a:xfrm>
            <a:prstGeom prst="rect">
              <a:avLst/>
            </a:prstGeom>
            <a:noFill/>
            <a:ln>
              <a:noFill/>
            </a:ln>
          </p:spPr>
          <p:txBody>
            <a:bodyPr wrap="none" lIns="0" tIns="0" rIns="0" bIns="0" anchor="t" anchorCtr="0">
              <a:noAutofit/>
            </a:bodyPr>
            <a:lstStyle/>
            <a:p>
              <a:pPr algn="l"/>
              <a:r>
                <a:rPr lang="en-US" sz="1800" dirty="0">
                  <a:solidFill>
                    <a:srgbClr val="243447"/>
                  </a:solidFill>
                  <a:latin typeface="Consolas"/>
                  <a:ea typeface="Consolas"/>
                  <a:cs typeface="Consolas"/>
                </a:rPr>
                <a:t>n=2</a:t>
              </a:r>
            </a:p>
          </p:txBody>
        </p:sp>
      </p:grpSp>
      <p:grpSp>
        <p:nvGrpSpPr>
          <p:cNvPr id="19" name="Group 19"/>
          <p:cNvGrpSpPr/>
          <p:nvPr/>
        </p:nvGrpSpPr>
        <p:grpSpPr>
          <a:xfrm>
            <a:off x="828294" y="5447348"/>
            <a:ext cx="5772436" cy="815911"/>
            <a:chOff x="828294" y="5447348"/>
            <a:chExt cx="5772436" cy="815911"/>
          </a:xfrm>
        </p:grpSpPr>
        <p:sp>
          <p:nvSpPr>
            <p:cNvPr id="17" name="TextBox 17"/>
            <p:cNvSpPr/>
            <p:nvPr/>
          </p:nvSpPr>
          <p:spPr>
            <a:xfrm>
              <a:off x="828294" y="5447348"/>
              <a:ext cx="5543205"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暗点</a:t>
              </a:r>
              <a:r>
                <a:rPr lang="zh-CN" sz="1950" dirty="0">
                  <a:solidFill>
                    <a:srgbClr val="243447"/>
                  </a:solidFill>
                  <a:latin typeface="Consolas"/>
                  <a:ea typeface="Microsoft YaHei"/>
                  <a:cs typeface="Consolas"/>
                </a:rPr>
                <a:t>是</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'.'，不是数值0，也不是字符'0'。</a:t>
              </a:r>
            </a:p>
          </p:txBody>
        </p:sp>
        <p:sp>
          <p:nvSpPr>
            <p:cNvPr id="18" name="TextBox 18"/>
            <p:cNvSpPr/>
            <p:nvPr/>
          </p:nvSpPr>
          <p:spPr>
            <a:xfrm>
              <a:off x="829056" y="5911215"/>
              <a:ext cx="5771674"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只把亮点改成'X'，数字之间的空隙就自然保留成点。</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705231" y="2196465"/>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25" name="Line 25"/>
          <p:cNvSpPr/>
          <p:nvPr/>
        </p:nvSpPr>
        <p:spPr>
          <a:xfrm>
            <a:off x="705231" y="3539490"/>
            <a:ext cx="9525" cy="1074420"/>
          </a:xfrm>
          <a:custGeom>
            <a:avLst/>
            <a:gdLst/>
            <a:ahLst/>
            <a:cxnLst/>
            <a:rect l="l" t="t" r="r" b="b"/>
            <a:pathLst>
              <a:path w="9525" h="1074420">
                <a:moveTo>
                  <a:pt x="0" y="0"/>
                </a:moveTo>
                <a:lnTo>
                  <a:pt x="0" y="1074420"/>
                </a:lnTo>
              </a:path>
            </a:pathLst>
          </a:custGeom>
          <a:noFill/>
          <a:ln w="19050">
            <a:solidFill>
              <a:srgbClr val="244D87"/>
            </a:solidFill>
          </a:ln>
        </p:spPr>
      </p:sp>
      <p:sp>
        <p:nvSpPr>
          <p:cNvPr id="26" name="Line 26"/>
          <p:cNvSpPr/>
          <p:nvPr/>
        </p:nvSpPr>
        <p:spPr>
          <a:xfrm>
            <a:off x="838200" y="510825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7" name="Line 27"/>
          <p:cNvSpPr/>
          <p:nvPr/>
        </p:nvSpPr>
        <p:spPr>
          <a:xfrm>
            <a:off x="838200" y="315563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3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一次点亮：把偏移加到起点上</a:t>
            </a:r>
          </a:p>
        </p:txBody>
      </p:sp>
      <p:grpSp>
        <p:nvGrpSpPr>
          <p:cNvPr id="8" name="Group 8"/>
          <p:cNvGrpSpPr/>
          <p:nvPr/>
        </p:nvGrpSpPr>
        <p:grpSpPr>
          <a:xfrm>
            <a:off x="828294" y="2161222"/>
            <a:ext cx="5913120" cy="381381"/>
            <a:chOff x="828294" y="2161222"/>
            <a:chExt cx="5913120" cy="381381"/>
          </a:xfrm>
        </p:grpSpPr>
        <p:sp>
          <p:nvSpPr>
            <p:cNvPr id="7" name="TextBox 7"/>
            <p:cNvSpPr/>
            <p:nvPr/>
          </p:nvSpPr>
          <p:spPr>
            <a:xfrm>
              <a:off x="828294" y="2161222"/>
              <a:ext cx="591312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样例12的第二个数字：i=1，digit=2，basey=4。</a:t>
              </a:r>
            </a:p>
          </p:txBody>
        </p:sp>
      </p:grpSp>
      <p:grpSp>
        <p:nvGrpSpPr>
          <p:cNvPr id="14" name="Group 14"/>
          <p:cNvGrpSpPr/>
          <p:nvPr/>
        </p:nvGrpSpPr>
        <p:grpSpPr>
          <a:xfrm>
            <a:off x="828294" y="3151822"/>
            <a:ext cx="2913340" cy="2400681"/>
            <a:chOff x="828294" y="3151822"/>
            <a:chExt cx="2913340" cy="2400681"/>
          </a:xfrm>
        </p:grpSpPr>
        <p:sp>
          <p:nvSpPr>
            <p:cNvPr id="9" name="TextBox 9"/>
            <p:cNvSpPr/>
            <p:nvPr/>
          </p:nvSpPr>
          <p:spPr>
            <a:xfrm>
              <a:off x="828294" y="3151822"/>
              <a:ext cx="278930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只演示它的2号显示管：</a:t>
              </a:r>
            </a:p>
          </p:txBody>
        </p:sp>
        <p:sp>
          <p:nvSpPr>
            <p:cNvPr id="10" name="TextBox 10"/>
            <p:cNvSpPr/>
            <p:nvPr/>
          </p:nvSpPr>
          <p:spPr>
            <a:xfrm>
              <a:off x="828294" y="3694748"/>
              <a:ext cx="2913340"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(0,2) → out[0][4+2]</a:t>
              </a:r>
            </a:p>
          </p:txBody>
        </p:sp>
        <p:sp>
          <p:nvSpPr>
            <p:cNvPr id="11" name="TextBox 11"/>
            <p:cNvSpPr/>
            <p:nvPr/>
          </p:nvSpPr>
          <p:spPr>
            <a:xfrm>
              <a:off x="828294" y="4161472"/>
              <a:ext cx="2913340"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(1,2) → out[1][4+2]</a:t>
              </a:r>
            </a:p>
          </p:txBody>
        </p:sp>
        <p:sp>
          <p:nvSpPr>
            <p:cNvPr id="12" name="TextBox 12"/>
            <p:cNvSpPr/>
            <p:nvPr/>
          </p:nvSpPr>
          <p:spPr>
            <a:xfrm>
              <a:off x="828294" y="4628198"/>
              <a:ext cx="2913340"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(2,2) → out[2][4+2]</a:t>
              </a:r>
            </a:p>
          </p:txBody>
        </p:sp>
        <p:sp>
          <p:nvSpPr>
            <p:cNvPr id="13" name="TextBox 13"/>
            <p:cNvSpPr/>
            <p:nvPr/>
          </p:nvSpPr>
          <p:spPr>
            <a:xfrm>
              <a:off x="828294" y="5171122"/>
              <a:ext cx="2577560"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三个位置都写入'X'。</a:t>
              </a:r>
            </a:p>
          </p:txBody>
        </p:sp>
      </p:grpSp>
      <p:grpSp>
        <p:nvGrpSpPr>
          <p:cNvPr id="27" name="Group 27"/>
          <p:cNvGrpSpPr/>
          <p:nvPr/>
        </p:nvGrpSpPr>
        <p:grpSpPr>
          <a:xfrm>
            <a:off x="6553200" y="2901315"/>
            <a:ext cx="4000500" cy="2775585"/>
            <a:chOff x="6553200" y="2901315"/>
            <a:chExt cx="4000500" cy="2775585"/>
          </a:xfrm>
        </p:grpSpPr>
        <p:sp>
          <p:nvSpPr>
            <p:cNvPr id="15" name="TextBox 15"/>
            <p:cNvSpPr/>
            <p:nvPr/>
          </p:nvSpPr>
          <p:spPr>
            <a:xfrm>
              <a:off x="6763131" y="2901315"/>
              <a:ext cx="151543" cy="352044"/>
            </a:xfrm>
            <a:prstGeom prst="rect">
              <a:avLst/>
            </a:prstGeom>
            <a:noFill/>
            <a:ln>
              <a:noFill/>
            </a:ln>
          </p:spPr>
          <p:txBody>
            <a:bodyPr wrap="none" lIns="95" tIns="0" rIns="0" bIns="0" anchor="t" anchorCtr="0">
              <a:noAutofit/>
            </a:bodyPr>
            <a:lstStyle/>
            <a:p>
              <a:pPr algn="ctr"/>
              <a:r>
                <a:rPr lang="en-US" sz="1800" dirty="0">
                  <a:solidFill>
                    <a:srgbClr val="243447"/>
                  </a:solidFill>
                  <a:latin typeface="Consolas"/>
                  <a:ea typeface="Consolas"/>
                  <a:cs typeface="Consolas"/>
                </a:rPr>
                <a:t>0</a:t>
              </a:r>
            </a:p>
          </p:txBody>
        </p:sp>
        <p:sp>
          <p:nvSpPr>
            <p:cNvPr id="16" name="TextBox 16"/>
            <p:cNvSpPr/>
            <p:nvPr/>
          </p:nvSpPr>
          <p:spPr>
            <a:xfrm>
              <a:off x="7334631" y="2901315"/>
              <a:ext cx="151543" cy="352044"/>
            </a:xfrm>
            <a:prstGeom prst="rect">
              <a:avLst/>
            </a:prstGeom>
            <a:noFill/>
            <a:ln>
              <a:noFill/>
            </a:ln>
          </p:spPr>
          <p:txBody>
            <a:bodyPr wrap="none" lIns="95" tIns="0" rIns="0" bIns="0" anchor="t" anchorCtr="0">
              <a:noAutofit/>
            </a:bodyPr>
            <a:lstStyle/>
            <a:p>
              <a:pPr algn="ctr"/>
              <a:r>
                <a:rPr lang="en-US" sz="1800" dirty="0">
                  <a:solidFill>
                    <a:srgbClr val="243447"/>
                  </a:solidFill>
                  <a:latin typeface="Consolas"/>
                  <a:ea typeface="Consolas"/>
                  <a:cs typeface="Consolas"/>
                </a:rPr>
                <a:t>1</a:t>
              </a:r>
            </a:p>
          </p:txBody>
        </p:sp>
        <p:sp>
          <p:nvSpPr>
            <p:cNvPr id="17" name="TextBox 17"/>
            <p:cNvSpPr/>
            <p:nvPr/>
          </p:nvSpPr>
          <p:spPr>
            <a:xfrm>
              <a:off x="7906131" y="2901315"/>
              <a:ext cx="151543" cy="352044"/>
            </a:xfrm>
            <a:prstGeom prst="rect">
              <a:avLst/>
            </a:prstGeom>
            <a:noFill/>
            <a:ln>
              <a:noFill/>
            </a:ln>
          </p:spPr>
          <p:txBody>
            <a:bodyPr wrap="none" lIns="95" tIns="0" rIns="0" bIns="0" anchor="t" anchorCtr="0">
              <a:noAutofit/>
            </a:bodyPr>
            <a:lstStyle/>
            <a:p>
              <a:pPr algn="ctr"/>
              <a:r>
                <a:rPr lang="en-US" sz="1800" dirty="0">
                  <a:solidFill>
                    <a:srgbClr val="243447"/>
                  </a:solidFill>
                  <a:latin typeface="Consolas"/>
                  <a:ea typeface="Consolas"/>
                  <a:cs typeface="Consolas"/>
                </a:rPr>
                <a:t>2</a:t>
              </a:r>
            </a:p>
          </p:txBody>
        </p:sp>
        <p:sp>
          <p:nvSpPr>
            <p:cNvPr id="18" name="TextBox 18"/>
            <p:cNvSpPr/>
            <p:nvPr/>
          </p:nvSpPr>
          <p:spPr>
            <a:xfrm>
              <a:off x="8477631" y="2901315"/>
              <a:ext cx="151543" cy="352044"/>
            </a:xfrm>
            <a:prstGeom prst="rect">
              <a:avLst/>
            </a:prstGeom>
            <a:noFill/>
            <a:ln>
              <a:noFill/>
            </a:ln>
          </p:spPr>
          <p:txBody>
            <a:bodyPr wrap="none" lIns="95" tIns="0" rIns="0" bIns="0" anchor="t" anchorCtr="0">
              <a:noAutofit/>
            </a:bodyPr>
            <a:lstStyle/>
            <a:p>
              <a:pPr algn="ctr"/>
              <a:r>
                <a:rPr lang="en-US" sz="1800" dirty="0">
                  <a:solidFill>
                    <a:srgbClr val="243447"/>
                  </a:solidFill>
                  <a:latin typeface="Consolas"/>
                  <a:ea typeface="Consolas"/>
                  <a:cs typeface="Consolas"/>
                </a:rPr>
                <a:t>3</a:t>
              </a:r>
            </a:p>
          </p:txBody>
        </p:sp>
        <p:sp>
          <p:nvSpPr>
            <p:cNvPr id="19" name="TextBox 19"/>
            <p:cNvSpPr/>
            <p:nvPr/>
          </p:nvSpPr>
          <p:spPr>
            <a:xfrm>
              <a:off x="9049131" y="2901315"/>
              <a:ext cx="151543" cy="352044"/>
            </a:xfrm>
            <a:prstGeom prst="rect">
              <a:avLst/>
            </a:prstGeom>
            <a:noFill/>
            <a:ln>
              <a:noFill/>
            </a:ln>
          </p:spPr>
          <p:txBody>
            <a:bodyPr wrap="none" lIns="95" tIns="0" rIns="0" bIns="0" anchor="t" anchorCtr="0">
              <a:noAutofit/>
            </a:bodyPr>
            <a:lstStyle/>
            <a:p>
              <a:pPr algn="ctr"/>
              <a:r>
                <a:rPr lang="en-US" sz="1800" dirty="0">
                  <a:solidFill>
                    <a:srgbClr val="243447"/>
                  </a:solidFill>
                  <a:latin typeface="Consolas"/>
                  <a:ea typeface="Consolas"/>
                  <a:cs typeface="Consolas"/>
                </a:rPr>
                <a:t>4</a:t>
              </a:r>
            </a:p>
          </p:txBody>
        </p:sp>
        <p:sp>
          <p:nvSpPr>
            <p:cNvPr id="20" name="TextBox 20"/>
            <p:cNvSpPr/>
            <p:nvPr/>
          </p:nvSpPr>
          <p:spPr>
            <a:xfrm>
              <a:off x="9620631" y="2901315"/>
              <a:ext cx="151543" cy="352044"/>
            </a:xfrm>
            <a:prstGeom prst="rect">
              <a:avLst/>
            </a:prstGeom>
            <a:noFill/>
            <a:ln>
              <a:noFill/>
            </a:ln>
          </p:spPr>
          <p:txBody>
            <a:bodyPr wrap="none" lIns="95" tIns="0" rIns="0" bIns="0" anchor="t" anchorCtr="0">
              <a:noAutofit/>
            </a:bodyPr>
            <a:lstStyle/>
            <a:p>
              <a:pPr algn="ctr"/>
              <a:r>
                <a:rPr lang="en-US" sz="1800" dirty="0">
                  <a:solidFill>
                    <a:srgbClr val="243447"/>
                  </a:solidFill>
                  <a:latin typeface="Consolas"/>
                  <a:ea typeface="Consolas"/>
                  <a:cs typeface="Consolas"/>
                </a:rPr>
                <a:t>5</a:t>
              </a:r>
            </a:p>
          </p:txBody>
        </p:sp>
        <p:sp>
          <p:nvSpPr>
            <p:cNvPr id="21" name="TextBox 21"/>
            <p:cNvSpPr/>
            <p:nvPr/>
          </p:nvSpPr>
          <p:spPr>
            <a:xfrm>
              <a:off x="10192131" y="2901315"/>
              <a:ext cx="151543" cy="352044"/>
            </a:xfrm>
            <a:prstGeom prst="rect">
              <a:avLst/>
            </a:prstGeom>
            <a:noFill/>
            <a:ln>
              <a:noFill/>
            </a:ln>
          </p:spPr>
          <p:txBody>
            <a:bodyPr wrap="none" lIns="95" tIns="0" rIns="0" bIns="0" anchor="t" anchorCtr="0">
              <a:noAutofit/>
            </a:bodyPr>
            <a:lstStyle/>
            <a:p>
              <a:pPr algn="ctr"/>
              <a:r>
                <a:rPr lang="en-US" sz="1800" dirty="0">
                  <a:solidFill>
                    <a:srgbClr val="243447"/>
                  </a:solidFill>
                  <a:latin typeface="Consolas"/>
                  <a:ea typeface="Consolas"/>
                  <a:cs typeface="Consolas"/>
                </a:rPr>
                <a:t>6</a:t>
              </a:r>
            </a:p>
          </p:txBody>
        </p:sp>
        <p:sp>
          <p:nvSpPr>
            <p:cNvPr id="22" name="Freeform 22"/>
            <p:cNvSpPr/>
            <p:nvPr/>
          </p:nvSpPr>
          <p:spPr>
            <a:xfrm>
              <a:off x="6553200" y="3295650"/>
              <a:ext cx="4000500" cy="2381250"/>
            </a:xfrm>
            <a:custGeom>
              <a:avLst/>
              <a:gdLst/>
              <a:ahLst/>
              <a:cxnLst/>
              <a:rect l="l" t="t" r="r" b="b"/>
              <a:pathLst>
                <a:path w="4000500" h="2381250">
                  <a:moveTo>
                    <a:pt x="0" y="0"/>
                  </a:moveTo>
                  <a:lnTo>
                    <a:pt x="4000500" y="0"/>
                  </a:lnTo>
                  <a:lnTo>
                    <a:pt x="4000500" y="2381250"/>
                  </a:lnTo>
                  <a:lnTo>
                    <a:pt x="0" y="2381250"/>
                  </a:lnTo>
                  <a:close/>
                  <a:moveTo>
                    <a:pt x="571500" y="0"/>
                  </a:moveTo>
                  <a:lnTo>
                    <a:pt x="571500" y="2381250"/>
                  </a:lnTo>
                  <a:moveTo>
                    <a:pt x="1143000" y="0"/>
                  </a:moveTo>
                  <a:lnTo>
                    <a:pt x="1143000" y="2381250"/>
                  </a:lnTo>
                  <a:moveTo>
                    <a:pt x="1714500" y="0"/>
                  </a:moveTo>
                  <a:lnTo>
                    <a:pt x="1714500" y="2381250"/>
                  </a:lnTo>
                  <a:moveTo>
                    <a:pt x="2286000" y="0"/>
                  </a:moveTo>
                  <a:lnTo>
                    <a:pt x="2286000" y="2381250"/>
                  </a:lnTo>
                  <a:moveTo>
                    <a:pt x="2857500" y="0"/>
                  </a:moveTo>
                  <a:lnTo>
                    <a:pt x="2857500" y="2381250"/>
                  </a:lnTo>
                  <a:moveTo>
                    <a:pt x="3429000" y="0"/>
                  </a:moveTo>
                  <a:lnTo>
                    <a:pt x="3429000" y="2381250"/>
                  </a:lnTo>
                  <a:moveTo>
                    <a:pt x="0" y="476250"/>
                  </a:moveTo>
                  <a:lnTo>
                    <a:pt x="4000500" y="476250"/>
                  </a:lnTo>
                  <a:moveTo>
                    <a:pt x="0" y="952500"/>
                  </a:moveTo>
                  <a:lnTo>
                    <a:pt x="4000500" y="952500"/>
                  </a:lnTo>
                  <a:moveTo>
                    <a:pt x="0" y="1428750"/>
                  </a:moveTo>
                  <a:lnTo>
                    <a:pt x="4000500" y="1428750"/>
                  </a:lnTo>
                  <a:moveTo>
                    <a:pt x="0" y="1905000"/>
                  </a:moveTo>
                  <a:lnTo>
                    <a:pt x="4000500" y="1905000"/>
                  </a:lnTo>
                </a:path>
              </a:pathLst>
            </a:custGeom>
            <a:noFill/>
            <a:ln w="19050">
              <a:solidFill>
                <a:schemeClr val="accent6"/>
              </a:solidFill>
            </a:ln>
          </p:spPr>
        </p:sp>
        <p:sp>
          <p:nvSpPr>
            <p:cNvPr id="23" name="Rectangle 23"/>
            <p:cNvSpPr/>
            <p:nvPr/>
          </p:nvSpPr>
          <p:spPr>
            <a:xfrm>
              <a:off x="9982200" y="3295650"/>
              <a:ext cx="571500" cy="1428750"/>
            </a:xfrm>
            <a:prstGeom prst="rect">
              <a:avLst/>
            </a:prstGeom>
            <a:solidFill>
              <a:schemeClr val="lt2"/>
            </a:solidFill>
            <a:ln w="28575">
              <a:solidFill>
                <a:schemeClr val="accent2"/>
              </a:solidFill>
            </a:ln>
          </p:spPr>
        </p:sp>
        <p:sp>
          <p:nvSpPr>
            <p:cNvPr id="24" name="TextBox 24"/>
            <p:cNvSpPr/>
            <p:nvPr/>
          </p:nvSpPr>
          <p:spPr>
            <a:xfrm>
              <a:off x="10181749" y="342804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sp>
          <p:nvSpPr>
            <p:cNvPr id="25" name="TextBox 25"/>
            <p:cNvSpPr/>
            <p:nvPr/>
          </p:nvSpPr>
          <p:spPr>
            <a:xfrm>
              <a:off x="10181749" y="390429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sp>
          <p:nvSpPr>
            <p:cNvPr id="26" name="TextBox 26"/>
            <p:cNvSpPr/>
            <p:nvPr/>
          </p:nvSpPr>
          <p:spPr>
            <a:xfrm>
              <a:off x="10181749" y="4380548"/>
              <a:ext cx="172402"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X</a:t>
              </a:r>
            </a:p>
          </p:txBody>
        </p:sp>
      </p:grpSp>
      <p:grpSp>
        <p:nvGrpSpPr>
          <p:cNvPr id="29" name="Group 29"/>
          <p:cNvGrpSpPr/>
          <p:nvPr/>
        </p:nvGrpSpPr>
        <p:grpSpPr>
          <a:xfrm>
            <a:off x="829056" y="5958840"/>
            <a:ext cx="7696295" cy="352044"/>
            <a:chOff x="829056" y="5958840"/>
            <a:chExt cx="7696295" cy="352044"/>
          </a:xfrm>
        </p:grpSpPr>
        <p:sp>
          <p:nvSpPr>
            <p:cNvPr id="28" name="TextBox 28"/>
            <p:cNvSpPr/>
            <p:nvPr/>
          </p:nvSpPr>
          <p:spPr>
            <a:xfrm>
              <a:off x="829056" y="5958840"/>
              <a:ext cx="7696295"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实际行=行偏移；实际列=basey+列偏移。其他管会在后续循环中点亮。</a:t>
              </a:r>
            </a:p>
          </p:txBody>
        </p:sp>
      </p:grpSp>
      <p:sp>
        <p:nvSpPr>
          <p:cNvPr id="48" name="Line 48"/>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9" name="Line 49"/>
          <p:cNvSpPr/>
          <p:nvPr/>
        </p:nvSpPr>
        <p:spPr>
          <a:xfrm>
            <a:off x="838200" y="2665095"/>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0" name="Line 50"/>
          <p:cNvSpPr/>
          <p:nvPr/>
        </p:nvSpPr>
        <p:spPr>
          <a:xfrm>
            <a:off x="838200" y="5816727"/>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35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3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193792" cy="1062799"/>
            <a:chOff x="826008" y="814388"/>
            <a:chExt cx="5193792" cy="1062799"/>
          </a:xfrm>
        </p:grpSpPr>
        <p:sp>
          <p:nvSpPr>
            <p:cNvPr id="2" name="TextBox 2"/>
            <p:cNvSpPr txBox="1"/>
            <p:nvPr/>
          </p:nvSpPr>
          <p:spPr>
            <a:xfrm>
              <a:off x="1017270" y="814388"/>
              <a:ext cx="244602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显示屏：逐层查表</a:t>
              </a:r>
            </a:p>
          </p:txBody>
        </p:sp>
        <p:sp>
          <p:nvSpPr>
            <p:cNvPr id="3" name="TextBox 3"/>
            <p:cNvSpPr txBox="1"/>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一次赋值之前，三个下标怎样确定？</a:t>
              </a:r>
            </a:p>
          </p:txBody>
        </p:sp>
      </p:grpSp>
      <p:grpSp>
        <p:nvGrpSpPr>
          <p:cNvPr id="6" name="Group 6"/>
          <p:cNvGrpSpPr/>
          <p:nvPr/>
        </p:nvGrpSpPr>
        <p:grpSpPr>
          <a:xfrm>
            <a:off x="990219" y="2056448"/>
            <a:ext cx="6291334" cy="752856"/>
            <a:chOff x="990219" y="2056448"/>
            <a:chExt cx="6291334" cy="752856"/>
          </a:xfrm>
        </p:grpSpPr>
        <p:sp>
          <p:nvSpPr>
            <p:cNvPr id="5" name="TextBox 5"/>
            <p:cNvSpPr/>
            <p:nvPr/>
          </p:nvSpPr>
          <p:spPr>
            <a:xfrm>
              <a:off x="990219" y="2056448"/>
              <a:ext cx="6291334"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输入12，正在处理第二位：i=1，num[1]是</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'2'。</a:t>
              </a:r>
              <a:br/>
              <a:r>
                <a:rPr lang="zh-CN" sz="1950" dirty="0">
                  <a:solidFill>
                    <a:srgbClr val="243447"/>
                  </a:solidFill>
                  <a:latin typeface="Consolas"/>
                  <a:ea typeface="Microsoft YaHei"/>
                  <a:cs typeface="Consolas"/>
                </a:rPr>
                <a:t>选中它需要的第2根管，再选这根管上的第1号点。</a:t>
              </a:r>
            </a:p>
          </p:txBody>
        </p:sp>
      </p:grpSp>
      <p:grpSp>
        <p:nvGrpSpPr>
          <p:cNvPr id="9" name="Group 9"/>
          <p:cNvGrpSpPr/>
          <p:nvPr/>
        </p:nvGrpSpPr>
        <p:grpSpPr>
          <a:xfrm>
            <a:off x="1180338" y="2915126"/>
            <a:ext cx="5146500" cy="767525"/>
            <a:chOff x="1180338" y="2915126"/>
            <a:chExt cx="5146500" cy="767525"/>
          </a:xfrm>
        </p:grpSpPr>
        <p:sp>
          <p:nvSpPr>
            <p:cNvPr id="7" name="TextBox 7"/>
            <p:cNvSpPr txBox="1"/>
            <p:nvPr/>
          </p:nvSpPr>
          <p:spPr>
            <a:xfrm>
              <a:off x="1180338" y="2915126"/>
              <a:ext cx="5146500" cy="396050"/>
            </a:xfrm>
            <a:prstGeom prst="rect">
              <a:avLst/>
            </a:prstGeom>
            <a:noFill/>
            <a:ln>
              <a:noFill/>
            </a:ln>
          </p:spPr>
          <p:txBody>
            <a:bodyPr wrap="square" lIns="0" tIns="0" rIns="0" bIns="0" anchor="t" anchorCtr="0">
              <a:spAutoFit/>
            </a:bodyPr>
            <a:lstStyle/>
            <a:p>
              <a:pPr algn="l"/>
              <a:r>
                <a:rPr lang="en-US" sz="2020" dirty="0">
                  <a:solidFill>
                    <a:srgbClr val="000000"/>
                  </a:solidFill>
                  <a:latin typeface="Consolas"/>
                  <a:ea typeface="Microsoft YaHei"/>
                  <a:cs typeface="Consolas"/>
                </a:rPr>
                <a:t xml:space="preserve">digit = num[1] - '0';  </a:t>
              </a:r>
              <a:r>
                <a:rPr lang="zh-CN" sz="2020" dirty="0">
                  <a:solidFill>
                    <a:srgbClr val="008000"/>
                  </a:solidFill>
                  <a:latin typeface="Consolas"/>
                  <a:ea typeface="Microsoft YaHei"/>
                  <a:cs typeface="Consolas"/>
                </a:rPr>
                <a:t>// 得到数字2</a:t>
              </a:r>
            </a:p>
          </p:txBody>
        </p:sp>
        <p:sp>
          <p:nvSpPr>
            <p:cNvPr id="8" name="TextBox 8"/>
            <p:cNvSpPr txBox="1"/>
            <p:nvPr/>
          </p:nvSpPr>
          <p:spPr>
            <a:xfrm>
              <a:off x="1180338" y="3286601"/>
              <a:ext cx="5146500" cy="396050"/>
            </a:xfrm>
            <a:prstGeom prst="rect">
              <a:avLst/>
            </a:prstGeom>
            <a:noFill/>
            <a:ln>
              <a:noFill/>
            </a:ln>
          </p:spPr>
          <p:txBody>
            <a:bodyPr wrap="square" lIns="0" tIns="0" rIns="0" bIns="0" anchor="t" anchorCtr="0">
              <a:spAutoFit/>
            </a:bodyPr>
            <a:lstStyle/>
            <a:p>
              <a:pPr algn="l"/>
              <a:r>
                <a:rPr lang="en-US" sz="2020" dirty="0">
                  <a:solidFill>
                    <a:srgbClr val="000000"/>
                  </a:solidFill>
                  <a:latin typeface="Consolas"/>
                  <a:ea typeface="Microsoft YaHei"/>
                  <a:cs typeface="Consolas"/>
                </a:rPr>
                <a:t xml:space="preserve">basey = 1 * 4;         </a:t>
              </a:r>
              <a:r>
                <a:rPr lang="zh-CN" sz="2020" dirty="0">
                  <a:solidFill>
                    <a:srgbClr val="008000"/>
                  </a:solidFill>
                  <a:latin typeface="Consolas"/>
                  <a:ea typeface="Microsoft YaHei"/>
                  <a:cs typeface="Consolas"/>
                </a:rPr>
                <a:t>// 起点列为4</a:t>
              </a:r>
            </a:p>
          </p:txBody>
        </p:sp>
      </p:grpSp>
      <p:grpSp>
        <p:nvGrpSpPr>
          <p:cNvPr id="13" name="Group 13"/>
          <p:cNvGrpSpPr/>
          <p:nvPr/>
        </p:nvGrpSpPr>
        <p:grpSpPr>
          <a:xfrm>
            <a:off x="1180338" y="3896201"/>
            <a:ext cx="5894314" cy="1139000"/>
            <a:chOff x="1180338" y="3896201"/>
            <a:chExt cx="5894314" cy="1139000"/>
          </a:xfrm>
        </p:grpSpPr>
        <p:sp>
          <p:nvSpPr>
            <p:cNvPr id="10" name="TextBox 10"/>
            <p:cNvSpPr txBox="1"/>
            <p:nvPr/>
          </p:nvSpPr>
          <p:spPr>
            <a:xfrm>
              <a:off x="1180338" y="3896201"/>
              <a:ext cx="5771944" cy="396050"/>
            </a:xfrm>
            <a:prstGeom prst="rect">
              <a:avLst/>
            </a:prstGeom>
            <a:noFill/>
            <a:ln>
              <a:noFill/>
            </a:ln>
          </p:spPr>
          <p:txBody>
            <a:bodyPr wrap="square" lIns="0" tIns="0" rIns="0" bIns="0" anchor="t" anchorCtr="0">
              <a:spAutoFit/>
            </a:bodyPr>
            <a:lstStyle/>
            <a:p>
              <a:pPr algn="l"/>
              <a:r>
                <a:rPr lang="en-US" sz="2020" dirty="0">
                  <a:solidFill>
                    <a:srgbClr val="000000"/>
                  </a:solidFill>
                  <a:latin typeface="Consolas"/>
                  <a:ea typeface="Microsoft YaHei"/>
                  <a:cs typeface="Consolas"/>
                </a:rPr>
                <a:t xml:space="preserve">j = 2;  tube = tubes[2][2];  </a:t>
              </a:r>
              <a:r>
                <a:rPr lang="zh-CN" sz="2020" dirty="0">
                  <a:solidFill>
                    <a:srgbClr val="008000"/>
                  </a:solidFill>
                  <a:latin typeface="Consolas"/>
                  <a:ea typeface="Microsoft YaHei"/>
                  <a:cs typeface="Consolas"/>
                </a:rPr>
                <a:t>// 管号是2</a:t>
              </a:r>
            </a:p>
          </p:txBody>
        </p:sp>
        <p:sp>
          <p:nvSpPr>
            <p:cNvPr id="11" name="TextBox 11"/>
            <p:cNvSpPr txBox="1"/>
            <p:nvPr/>
          </p:nvSpPr>
          <p:spPr>
            <a:xfrm>
              <a:off x="1180338" y="4267676"/>
              <a:ext cx="5894314" cy="396050"/>
            </a:xfrm>
            <a:prstGeom prst="rect">
              <a:avLst/>
            </a:prstGeom>
            <a:noFill/>
            <a:ln>
              <a:noFill/>
            </a:ln>
          </p:spPr>
          <p:txBody>
            <a:bodyPr wrap="square" lIns="0" tIns="0" rIns="0" bIns="0" anchor="t" anchorCtr="0">
              <a:spAutoFit/>
            </a:bodyPr>
            <a:lstStyle/>
            <a:p>
              <a:pPr algn="l"/>
              <a:r>
                <a:rPr lang="en-US" sz="2020" dirty="0">
                  <a:solidFill>
                    <a:srgbClr val="000000"/>
                  </a:solidFill>
                  <a:latin typeface="Consolas"/>
                  <a:ea typeface="Microsoft YaHei"/>
                  <a:cs typeface="Consolas"/>
                </a:rPr>
                <a:t xml:space="preserve">p = 1;  r = dot[2][1][0];   </a:t>
              </a:r>
              <a:r>
                <a:rPr lang="zh-CN" sz="2020" dirty="0">
                  <a:solidFill>
                    <a:srgbClr val="008000"/>
                  </a:solidFill>
                  <a:latin typeface="Consolas"/>
                  <a:ea typeface="Microsoft YaHei"/>
                  <a:cs typeface="Consolas"/>
                </a:rPr>
                <a:t>// 行偏移是1</a:t>
              </a:r>
            </a:p>
          </p:txBody>
        </p:sp>
        <p:sp>
          <p:nvSpPr>
            <p:cNvPr id="12" name="TextBox 12"/>
            <p:cNvSpPr txBox="1"/>
            <p:nvPr/>
          </p:nvSpPr>
          <p:spPr>
            <a:xfrm>
              <a:off x="1180338" y="4639151"/>
              <a:ext cx="5894314" cy="396050"/>
            </a:xfrm>
            <a:prstGeom prst="rect">
              <a:avLst/>
            </a:prstGeom>
            <a:noFill/>
            <a:ln>
              <a:noFill/>
            </a:ln>
          </p:spPr>
          <p:txBody>
            <a:bodyPr wrap="square" lIns="0" tIns="0" rIns="0" bIns="0" anchor="t" anchorCtr="0">
              <a:spAutoFit/>
            </a:bodyPr>
            <a:lstStyle/>
            <a:p>
              <a:pPr algn="l"/>
              <a:r>
                <a:rPr lang="en-US" sz="2020" dirty="0">
                  <a:solidFill>
                    <a:srgbClr val="000000"/>
                  </a:solidFill>
                  <a:latin typeface="Consolas"/>
                  <a:ea typeface="Microsoft YaHei"/>
                  <a:cs typeface="Consolas"/>
                </a:rPr>
                <a:t xml:space="preserve">c = 4 + dot[2][1][1];       </a:t>
              </a:r>
              <a:r>
                <a:rPr lang="zh-CN" sz="2020" dirty="0">
                  <a:solidFill>
                    <a:srgbClr val="008000"/>
                  </a:solidFill>
                  <a:latin typeface="Consolas"/>
                  <a:ea typeface="Microsoft YaHei"/>
                  <a:cs typeface="Consolas"/>
                </a:rPr>
                <a:t>// 列坐标是6</a:t>
              </a:r>
            </a:p>
          </p:txBody>
        </p:sp>
      </p:grpSp>
      <p:grpSp>
        <p:nvGrpSpPr>
          <p:cNvPr id="15" name="Group 15"/>
          <p:cNvGrpSpPr/>
          <p:nvPr/>
        </p:nvGrpSpPr>
        <p:grpSpPr>
          <a:xfrm>
            <a:off x="990219" y="5409248"/>
            <a:ext cx="7729264" cy="752856"/>
            <a:chOff x="990219" y="5409248"/>
            <a:chExt cx="7729264" cy="752856"/>
          </a:xfrm>
        </p:grpSpPr>
        <p:sp>
          <p:nvSpPr>
            <p:cNvPr id="14" name="TextBox 14"/>
            <p:cNvSpPr/>
            <p:nvPr/>
          </p:nvSpPr>
          <p:spPr>
            <a:xfrm>
              <a:off x="990219" y="5409248"/>
              <a:ext cx="7729264"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最终执行out[1][6]='X'，点亮第二个数字右侧中上方的那个点。</a:t>
              </a:r>
              <a:br/>
              <a:r>
                <a:rPr lang="zh-CN" sz="1950" dirty="0">
                  <a:solidFill>
                    <a:srgbClr val="243447"/>
                  </a:solidFill>
                  <a:latin typeface="Consolas"/>
                  <a:ea typeface="Microsoft YaHei"/>
                  <a:cs typeface="Consolas"/>
                </a:rPr>
                <a:t>j是清单中的第几项，tube才是实际</a:t>
              </a:r>
              <a:r>
                <a:rPr lang="zh-CN" sz="1950" b="1" dirty="0">
                  <a:solidFill>
                    <a:srgbClr val="C00000"/>
                  </a:solidFill>
                  <a:latin typeface="Consolas"/>
                  <a:ea typeface="Microsoft YaHei"/>
                  <a:cs typeface="Consolas"/>
                </a:rPr>
                <a:t>管号</a:t>
              </a:r>
              <a:r>
                <a:rPr lang="zh-CN" sz="1950" dirty="0">
                  <a:solidFill>
                    <a:srgbClr val="243447"/>
                  </a:solidFill>
                  <a:latin typeface="Consolas"/>
                  <a:ea typeface="Microsoft YaHei"/>
                  <a:cs typeface="Consolas"/>
                </a:rPr>
                <a:t>；p是管上点的下标。</a:t>
              </a:r>
            </a:p>
          </p:txBody>
        </p:sp>
      </p:grpSp>
      <p:sp>
        <p:nvSpPr>
          <p:cNvPr id="19" name="Line 1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0" name="Line 12"/>
          <p:cNvSpPr/>
          <p:nvPr/>
        </p:nvSpPr>
        <p:spPr>
          <a:xfrm>
            <a:off x="1056513" y="2924651"/>
            <a:ext cx="9525" cy="660273"/>
          </a:xfrm>
          <a:custGeom>
            <a:avLst/>
            <a:gdLst/>
            <a:ahLst/>
            <a:cxnLst/>
            <a:rect l="l" t="t" r="r" b="b"/>
            <a:pathLst>
              <a:path w="9525" h="660273">
                <a:moveTo>
                  <a:pt x="0" y="0"/>
                </a:moveTo>
                <a:lnTo>
                  <a:pt x="0" y="660273"/>
                </a:lnTo>
              </a:path>
            </a:pathLst>
          </a:custGeom>
          <a:noFill/>
          <a:ln w="19050">
            <a:solidFill>
              <a:srgbClr val="244D87"/>
            </a:solidFill>
          </a:ln>
        </p:spPr>
      </p:sp>
      <p:sp>
        <p:nvSpPr>
          <p:cNvPr id="16" name="Line 16"/>
          <p:cNvSpPr/>
          <p:nvPr/>
        </p:nvSpPr>
        <p:spPr>
          <a:xfrm>
            <a:off x="1056513" y="3905726"/>
            <a:ext cx="9525" cy="1031748"/>
          </a:xfrm>
          <a:custGeom>
            <a:avLst/>
            <a:gdLst/>
            <a:ahLst/>
            <a:cxnLst/>
            <a:rect l="l" t="t" r="r" b="b"/>
            <a:pathLst>
              <a:path w="9525" h="1031748">
                <a:moveTo>
                  <a:pt x="0" y="0"/>
                </a:moveTo>
                <a:lnTo>
                  <a:pt x="0" y="1031748"/>
                </a:lnTo>
              </a:path>
            </a:pathLst>
          </a:custGeom>
          <a:noFill/>
          <a:ln w="19050">
            <a:solidFill>
              <a:srgbClr val="244D87"/>
            </a:solidFill>
          </a:ln>
        </p:spPr>
      </p:sp>
      <p:sp>
        <p:nvSpPr>
          <p:cNvPr id="17" name="Line 17"/>
          <p:cNvSpPr/>
          <p:nvPr/>
        </p:nvSpPr>
        <p:spPr>
          <a:xfrm>
            <a:off x="838200" y="517683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8" name="Line 18"/>
          <p:cNvSpPr/>
          <p:nvPr/>
        </p:nvSpPr>
        <p:spPr>
          <a:xfrm>
            <a:off x="838200" y="3745325"/>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sz="2400" b="1" dirty="0">
                <a:solidFill>
                  <a:srgbClr val="244D87"/>
                </a:solidFill>
                <a:latin typeface="Microsoft YaHei"/>
                <a:ea typeface="Microsoft YaHei"/>
                <a:cs typeface="Microsoft YaHei"/>
              </a:rPr>
              <a:t>画一个数字，要依次找到哪些信息？</a:t>
            </a:r>
          </a:p>
        </p:txBody>
      </p:sp>
      <p:grpSp>
        <p:nvGrpSpPr>
          <p:cNvPr id="8" name="Group 8"/>
          <p:cNvGrpSpPr/>
          <p:nvPr/>
        </p:nvGrpSpPr>
        <p:grpSpPr>
          <a:xfrm>
            <a:off x="828294" y="2170748"/>
            <a:ext cx="4997958" cy="381381"/>
            <a:chOff x="828294" y="2170748"/>
            <a:chExt cx="4997958" cy="381381"/>
          </a:xfrm>
        </p:grpSpPr>
        <p:sp>
          <p:nvSpPr>
            <p:cNvPr id="7" name="TextBox 7"/>
            <p:cNvSpPr/>
            <p:nvPr/>
          </p:nvSpPr>
          <p:spPr>
            <a:xfrm>
              <a:off x="828294" y="2170748"/>
              <a:ext cx="499795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位置i → 当前</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num[i] → 数字digit</a:t>
              </a:r>
            </a:p>
          </p:txBody>
        </p:sp>
      </p:grpSp>
      <p:grpSp>
        <p:nvGrpSpPr>
          <p:cNvPr id="11" name="Group 11"/>
          <p:cNvGrpSpPr/>
          <p:nvPr/>
        </p:nvGrpSpPr>
        <p:grpSpPr>
          <a:xfrm>
            <a:off x="828294" y="3066098"/>
            <a:ext cx="5876187" cy="768286"/>
            <a:chOff x="828294" y="3066098"/>
            <a:chExt cx="5876187" cy="768286"/>
          </a:xfrm>
        </p:grpSpPr>
        <p:sp>
          <p:nvSpPr>
            <p:cNvPr id="9" name="TextBox 9"/>
            <p:cNvSpPr/>
            <p:nvPr/>
          </p:nvSpPr>
          <p:spPr>
            <a:xfrm>
              <a:off x="828294" y="3066098"/>
              <a:ext cx="550770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第j根需要的管 → tube = tubes[digit][j]</a:t>
              </a:r>
            </a:p>
          </p:txBody>
        </p:sp>
        <p:sp>
          <p:nvSpPr>
            <p:cNvPr id="10" name="TextBox 10"/>
            <p:cNvSpPr/>
            <p:nvPr/>
          </p:nvSpPr>
          <p:spPr>
            <a:xfrm>
              <a:off x="829056" y="3482340"/>
              <a:ext cx="5875425"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j从1到tubes[digit][0]。第0列保存的是管的数量。</a:t>
              </a:r>
            </a:p>
          </p:txBody>
        </p:sp>
      </p:grpSp>
      <p:grpSp>
        <p:nvGrpSpPr>
          <p:cNvPr id="14" name="Group 14"/>
          <p:cNvGrpSpPr/>
          <p:nvPr/>
        </p:nvGrpSpPr>
        <p:grpSpPr>
          <a:xfrm>
            <a:off x="828294" y="4132898"/>
            <a:ext cx="6927878" cy="796861"/>
            <a:chOff x="828294" y="4132898"/>
            <a:chExt cx="6927878" cy="796861"/>
          </a:xfrm>
        </p:grpSpPr>
        <p:sp>
          <p:nvSpPr>
            <p:cNvPr id="12" name="TextBox 12"/>
            <p:cNvSpPr/>
            <p:nvPr/>
          </p:nvSpPr>
          <p:spPr>
            <a:xfrm>
              <a:off x="828294" y="4132898"/>
              <a:ext cx="692787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管上的第p个点 → dot[tube][p][0]、dot[tube][p][1]</a:t>
              </a:r>
            </a:p>
          </p:txBody>
        </p:sp>
        <p:sp>
          <p:nvSpPr>
            <p:cNvPr id="13" name="TextBox 13"/>
            <p:cNvSpPr/>
            <p:nvPr/>
          </p:nvSpPr>
          <p:spPr>
            <a:xfrm>
              <a:off x="829056" y="4577715"/>
              <a:ext cx="4480608"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p取0、1、2，分别取出行偏移和列偏移。</a:t>
              </a:r>
            </a:p>
          </p:txBody>
        </p:sp>
      </p:grpSp>
      <p:grpSp>
        <p:nvGrpSpPr>
          <p:cNvPr id="17" name="Group 17"/>
          <p:cNvGrpSpPr/>
          <p:nvPr/>
        </p:nvGrpSpPr>
        <p:grpSpPr>
          <a:xfrm>
            <a:off x="828294" y="5371148"/>
            <a:ext cx="10458831" cy="864679"/>
            <a:chOff x="828294" y="5371148"/>
            <a:chExt cx="10458831" cy="864679"/>
          </a:xfrm>
        </p:grpSpPr>
        <p:sp>
          <p:nvSpPr>
            <p:cNvPr id="15" name="TextBox 15"/>
            <p:cNvSpPr/>
            <p:nvPr/>
          </p:nvSpPr>
          <p:spPr>
            <a:xfrm>
              <a:off x="828294" y="5371148"/>
              <a:ext cx="509082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求出实际行r、列c，执行out[r][c]='X'。</a:t>
              </a:r>
            </a:p>
          </p:txBody>
        </p:sp>
        <p:sp>
          <p:nvSpPr>
            <p:cNvPr id="16" name="TextBox 16"/>
            <p:cNvSpPr/>
            <p:nvPr/>
          </p:nvSpPr>
          <p:spPr>
            <a:xfrm>
              <a:off x="828294" y="5854446"/>
              <a:ext cx="10458831"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外层选数字，中层选管，内层找管上的点。清单位置和</a:t>
              </a:r>
              <a:r>
                <a:rPr lang="zh-CN" sz="1950" b="1" dirty="0">
                  <a:solidFill>
                    <a:srgbClr val="C00000"/>
                  </a:solidFill>
                  <a:latin typeface="Microsoft YaHei"/>
                  <a:ea typeface="Microsoft YaHei"/>
                  <a:cs typeface="Microsoft YaHei"/>
                </a:rPr>
                <a:t>管号</a:t>
              </a:r>
              <a:r>
                <a:rPr lang="zh-CN" sz="1950" dirty="0">
                  <a:solidFill>
                    <a:srgbClr val="243447"/>
                  </a:solidFill>
                  <a:latin typeface="Microsoft YaHei"/>
                  <a:ea typeface="Microsoft YaHei"/>
                  <a:cs typeface="Microsoft YaHei"/>
                </a:rPr>
                <a:t>要分清。</a:t>
              </a:r>
            </a:p>
          </p:txBody>
        </p:sp>
      </p:grpSp>
      <p:sp>
        <p:nvSpPr>
          <p:cNvPr id="24" name="Line 2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5" name="Line 25"/>
          <p:cNvSpPr/>
          <p:nvPr/>
        </p:nvSpPr>
        <p:spPr>
          <a:xfrm>
            <a:off x="838200" y="275215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6" name="Line 26"/>
          <p:cNvSpPr/>
          <p:nvPr/>
        </p:nvSpPr>
        <p:spPr>
          <a:xfrm>
            <a:off x="838200" y="5097780"/>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4870704" cy="1062799"/>
            <a:chOff x="826008" y="814388"/>
            <a:chExt cx="4870704" cy="1062799"/>
          </a:xfrm>
        </p:grpSpPr>
        <p:sp>
          <p:nvSpPr>
            <p:cNvPr id="2" name="TextBox 2"/>
            <p:cNvSpPr txBox="1"/>
            <p:nvPr/>
          </p:nvSpPr>
          <p:spPr>
            <a:xfrm>
              <a:off x="1017270" y="814388"/>
              <a:ext cx="244602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显示屏：三层循环</a:t>
              </a:r>
            </a:p>
          </p:txBody>
        </p:sp>
        <p:sp>
          <p:nvSpPr>
            <p:cNvPr id="3" name="TextBox 3"/>
            <p:cNvSpPr txBox="1"/>
            <p:nvPr/>
          </p:nvSpPr>
          <p:spPr>
            <a:xfrm>
              <a:off x="826008" y="1407795"/>
              <a:ext cx="4870704"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每次循环结束，已经画好了什么？</a:t>
              </a:r>
            </a:p>
          </p:txBody>
        </p:sp>
      </p:grpSp>
      <p:grpSp>
        <p:nvGrpSpPr>
          <p:cNvPr id="6" name="Group 6"/>
          <p:cNvGrpSpPr/>
          <p:nvPr/>
        </p:nvGrpSpPr>
        <p:grpSpPr>
          <a:xfrm>
            <a:off x="990219" y="2056448"/>
            <a:ext cx="8487537" cy="381381"/>
            <a:chOff x="990219" y="2056448"/>
            <a:chExt cx="8487537" cy="381381"/>
          </a:xfrm>
        </p:grpSpPr>
        <p:sp>
          <p:nvSpPr>
            <p:cNvPr id="5" name="TextBox 5"/>
            <p:cNvSpPr/>
            <p:nvPr/>
          </p:nvSpPr>
          <p:spPr>
            <a:xfrm>
              <a:off x="990219" y="2056448"/>
              <a:ext cx="848753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先画一个点，再完成一根管，接着完成一个数字；全部数字画完才输出。</a:t>
              </a:r>
            </a:p>
          </p:txBody>
        </p:sp>
      </p:grpSp>
      <p:grpSp>
        <p:nvGrpSpPr>
          <p:cNvPr id="17" name="Group 17"/>
          <p:cNvGrpSpPr/>
          <p:nvPr/>
        </p:nvGrpSpPr>
        <p:grpSpPr>
          <a:xfrm>
            <a:off x="990981" y="2663190"/>
            <a:ext cx="5145048" cy="2752344"/>
            <a:chOff x="990981" y="2663190"/>
            <a:chExt cx="5145048" cy="2752344"/>
          </a:xfrm>
        </p:grpSpPr>
        <p:sp>
          <p:nvSpPr>
            <p:cNvPr id="7" name="TextBox 7"/>
            <p:cNvSpPr txBox="1"/>
            <p:nvPr/>
          </p:nvSpPr>
          <p:spPr>
            <a:xfrm>
              <a:off x="990981" y="2663190"/>
              <a:ext cx="3883228" cy="352044"/>
            </a:xfrm>
            <a:prstGeom prst="rect">
              <a:avLst/>
            </a:prstGeom>
            <a:noFill/>
            <a:ln>
              <a:noFill/>
            </a:ln>
          </p:spPr>
          <p:txBody>
            <a:bodyPr wrap="square" lIns="0" tIns="0" rIns="0" bIns="0" anchor="t" anchorCtr="0">
              <a:spAutoFit/>
            </a:bodyPr>
            <a:lstStyle/>
            <a:p>
              <a:pPr algn="l"/>
              <a:r>
                <a:rPr lang="en-US" sz="1800" dirty="0">
                  <a:solidFill>
                    <a:srgbClr val="0000FF"/>
                  </a:solidFill>
                  <a:latin typeface="Consolas"/>
                  <a:ea typeface="Microsoft YaHei"/>
                  <a:cs typeface="Consolas"/>
                </a:rPr>
                <a:t>for</a:t>
              </a:r>
              <a:r>
                <a:rPr lang="en-US" sz="1800" dirty="0">
                  <a:solidFill>
                    <a:srgbClr val="000000"/>
                  </a:solidFill>
                  <a:latin typeface="Consolas"/>
                  <a:ea typeface="Microsoft YaHei"/>
                  <a:cs typeface="Consolas"/>
                </a:rPr>
                <a:t xml:space="preserve"> (</a:t>
              </a:r>
              <a:r>
                <a:rPr lang="en-US" sz="1800" dirty="0">
                  <a:solidFill>
                    <a:srgbClr val="0000FF"/>
                  </a:solidFill>
                  <a:latin typeface="Consolas"/>
                  <a:ea typeface="Microsoft YaHei"/>
                  <a:cs typeface="Consolas"/>
                </a:rPr>
                <a:t>int</a:t>
              </a:r>
              <a:r>
                <a:rPr lang="en-US" sz="1800" dirty="0">
                  <a:solidFill>
                    <a:srgbClr val="000000"/>
                  </a:solidFill>
                  <a:latin typeface="Consolas"/>
                  <a:ea typeface="Microsoft YaHei"/>
                  <a:cs typeface="Consolas"/>
                </a:rPr>
                <a:t xml:space="preserve"> i = 0; i &lt; n; i++) {</a:t>
              </a:r>
            </a:p>
          </p:txBody>
        </p:sp>
        <p:sp>
          <p:nvSpPr>
            <p:cNvPr id="8" name="TextBox 8"/>
            <p:cNvSpPr/>
            <p:nvPr/>
          </p:nvSpPr>
          <p:spPr>
            <a:xfrm>
              <a:off x="990981" y="2929890"/>
              <a:ext cx="3062966" cy="352044"/>
            </a:xfrm>
            <a:prstGeom prst="rect">
              <a:avLst/>
            </a:prstGeom>
            <a:noFill/>
            <a:ln>
              <a:noFill/>
            </a:ln>
          </p:spPr>
          <p:txBody>
            <a:bodyPr wrap="none" lIns="0" tIns="0" rIns="0" bIns="0" anchor="t" anchorCtr="0">
              <a:noAutofit/>
            </a:bodyPr>
            <a:lstStyle/>
            <a:p>
              <a:pPr algn="l"/>
              <a:r>
                <a:rPr lang="en-US" sz="1800" dirty="0">
                  <a:solidFill>
                    <a:srgbClr val="243447"/>
                  </a:solidFill>
                  <a:latin typeface="Consolas"/>
                  <a:ea typeface="Consolas"/>
                  <a:cs typeface="Consolas"/>
                </a:rPr>
                <a:t xml:space="preserve">    </a:t>
              </a:r>
              <a:r>
                <a:rPr lang="zh-CN" sz="1800" dirty="0">
                  <a:solidFill>
                    <a:srgbClr val="243447"/>
                  </a:solidFill>
                  <a:latin typeface="Consolas"/>
                  <a:ea typeface="Microsoft YaHei"/>
                  <a:cs typeface="Consolas"/>
                </a:rPr>
                <a:t>// 算出digit和basey</a:t>
              </a:r>
            </a:p>
          </p:txBody>
        </p:sp>
        <p:sp>
          <p:nvSpPr>
            <p:cNvPr id="9" name="TextBox 9"/>
            <p:cNvSpPr txBox="1"/>
            <p:nvPr/>
          </p:nvSpPr>
          <p:spPr>
            <a:xfrm>
              <a:off x="990981" y="3196590"/>
              <a:ext cx="2550490" cy="352044"/>
            </a:xfrm>
            <a:prstGeom prst="rect">
              <a:avLst/>
            </a:prstGeom>
            <a:noFill/>
            <a:ln>
              <a:noFill/>
            </a:ln>
          </p:spPr>
          <p:txBody>
            <a:bodyPr wrap="square" lIns="0" tIns="0" rIns="0" bIns="0" anchor="t" anchorCtr="0">
              <a:spAutoFit/>
            </a:bodyPr>
            <a:lstStyle/>
            <a:p>
              <a:pPr algn="l"/>
              <a:r>
                <a:rPr lang="en-US" sz="1800" dirty="0">
                  <a:solidFill>
                    <a:srgbClr val="000000"/>
                  </a:solidFill>
                  <a:latin typeface="Consolas"/>
                  <a:ea typeface="Microsoft YaHei"/>
                  <a:cs typeface="Consolas"/>
                </a:rPr>
                <a:t xml:space="preserve">    </a:t>
              </a:r>
              <a:r>
                <a:rPr lang="en-US" sz="1800" dirty="0">
                  <a:solidFill>
                    <a:srgbClr val="0000FF"/>
                  </a:solidFill>
                  <a:latin typeface="Consolas"/>
                  <a:ea typeface="Microsoft YaHei"/>
                  <a:cs typeface="Consolas"/>
                </a:rPr>
                <a:t>for</a:t>
              </a:r>
              <a:r>
                <a:rPr lang="en-US" sz="1800" dirty="0">
                  <a:solidFill>
                    <a:srgbClr val="000000"/>
                  </a:solidFill>
                  <a:latin typeface="Consolas"/>
                  <a:ea typeface="Microsoft YaHei"/>
                  <a:cs typeface="Consolas"/>
                </a:rPr>
                <a:t xml:space="preserve"> (</a:t>
              </a:r>
              <a:r>
                <a:rPr lang="en-US" sz="1800" dirty="0">
                  <a:solidFill>
                    <a:srgbClr val="0000FF"/>
                  </a:solidFill>
                  <a:latin typeface="Consolas"/>
                  <a:ea typeface="Microsoft YaHei"/>
                  <a:cs typeface="Consolas"/>
                </a:rPr>
                <a:t>int</a:t>
              </a:r>
              <a:r>
                <a:rPr lang="en-US" sz="1800" dirty="0">
                  <a:solidFill>
                    <a:srgbClr val="000000"/>
                  </a:solidFill>
                  <a:latin typeface="Consolas"/>
                  <a:ea typeface="Microsoft YaHei"/>
                  <a:cs typeface="Consolas"/>
                </a:rPr>
                <a:t xml:space="preserve"> j = 1;</a:t>
              </a:r>
            </a:p>
          </p:txBody>
        </p:sp>
        <p:sp>
          <p:nvSpPr>
            <p:cNvPr id="10" name="TextBox 10"/>
            <p:cNvSpPr txBox="1"/>
            <p:nvPr/>
          </p:nvSpPr>
          <p:spPr>
            <a:xfrm>
              <a:off x="990981" y="3463290"/>
              <a:ext cx="4949419" cy="352044"/>
            </a:xfrm>
            <a:prstGeom prst="rect">
              <a:avLst/>
            </a:prstGeom>
            <a:noFill/>
            <a:ln>
              <a:noFill/>
            </a:ln>
          </p:spPr>
          <p:txBody>
            <a:bodyPr wrap="square" lIns="0" tIns="0" rIns="0" bIns="0" anchor="t" anchorCtr="0">
              <a:spAutoFit/>
            </a:bodyPr>
            <a:lstStyle/>
            <a:p>
              <a:pPr algn="l"/>
              <a:r>
                <a:rPr lang="en-US" sz="1800" dirty="0">
                  <a:solidFill>
                    <a:srgbClr val="000000"/>
                  </a:solidFill>
                  <a:latin typeface="Consolas"/>
                  <a:ea typeface="Microsoft YaHei"/>
                  <a:cs typeface="Consolas"/>
                </a:rPr>
                <a:t xml:space="preserve">         j &lt;= tubes[digit][0]; j++) {</a:t>
              </a:r>
            </a:p>
          </p:txBody>
        </p:sp>
        <p:sp>
          <p:nvSpPr>
            <p:cNvPr id="11" name="TextBox 11"/>
            <p:cNvSpPr txBox="1"/>
            <p:nvPr/>
          </p:nvSpPr>
          <p:spPr>
            <a:xfrm>
              <a:off x="990981" y="3729990"/>
              <a:ext cx="4682871" cy="352044"/>
            </a:xfrm>
            <a:prstGeom prst="rect">
              <a:avLst/>
            </a:prstGeom>
            <a:noFill/>
            <a:ln>
              <a:noFill/>
            </a:ln>
          </p:spPr>
          <p:txBody>
            <a:bodyPr wrap="square" lIns="0" tIns="0" rIns="0" bIns="0" anchor="t" anchorCtr="0">
              <a:spAutoFit/>
            </a:bodyPr>
            <a:lstStyle/>
            <a:p>
              <a:pPr algn="l"/>
              <a:r>
                <a:rPr lang="en-US" sz="1800" dirty="0">
                  <a:solidFill>
                    <a:srgbClr val="000000"/>
                  </a:solidFill>
                  <a:latin typeface="Consolas"/>
                  <a:ea typeface="Microsoft YaHei"/>
                  <a:cs typeface="Consolas"/>
                </a:rPr>
                <a:t xml:space="preserve">        </a:t>
              </a:r>
              <a:r>
                <a:rPr lang="en-US" sz="1800" dirty="0">
                  <a:solidFill>
                    <a:srgbClr val="0000FF"/>
                  </a:solidFill>
                  <a:latin typeface="Consolas"/>
                  <a:ea typeface="Microsoft YaHei"/>
                  <a:cs typeface="Consolas"/>
                </a:rPr>
                <a:t>int</a:t>
              </a:r>
              <a:r>
                <a:rPr lang="en-US" sz="1800" dirty="0">
                  <a:solidFill>
                    <a:srgbClr val="000000"/>
                  </a:solidFill>
                  <a:latin typeface="Consolas"/>
                  <a:ea typeface="Microsoft YaHei"/>
                  <a:cs typeface="Consolas"/>
                </a:rPr>
                <a:t xml:space="preserve"> tube = tubes[digit][j];</a:t>
              </a:r>
            </a:p>
          </p:txBody>
        </p:sp>
        <p:sp>
          <p:nvSpPr>
            <p:cNvPr id="12" name="TextBox 12"/>
            <p:cNvSpPr txBox="1"/>
            <p:nvPr/>
          </p:nvSpPr>
          <p:spPr>
            <a:xfrm>
              <a:off x="990981" y="3996690"/>
              <a:ext cx="4949419" cy="352044"/>
            </a:xfrm>
            <a:prstGeom prst="rect">
              <a:avLst/>
            </a:prstGeom>
            <a:noFill/>
            <a:ln>
              <a:noFill/>
            </a:ln>
          </p:spPr>
          <p:txBody>
            <a:bodyPr wrap="square" lIns="0" tIns="0" rIns="0" bIns="0" anchor="t" anchorCtr="0">
              <a:spAutoFit/>
            </a:bodyPr>
            <a:lstStyle/>
            <a:p>
              <a:pPr algn="l"/>
              <a:r>
                <a:rPr lang="en-US" sz="1800" dirty="0">
                  <a:solidFill>
                    <a:srgbClr val="000000"/>
                  </a:solidFill>
                  <a:latin typeface="Consolas"/>
                  <a:ea typeface="Microsoft YaHei"/>
                  <a:cs typeface="Consolas"/>
                </a:rPr>
                <a:t xml:space="preserve">        </a:t>
              </a:r>
              <a:r>
                <a:rPr lang="en-US" sz="1800" dirty="0">
                  <a:solidFill>
                    <a:srgbClr val="0000FF"/>
                  </a:solidFill>
                  <a:latin typeface="Consolas"/>
                  <a:ea typeface="Microsoft YaHei"/>
                  <a:cs typeface="Consolas"/>
                </a:rPr>
                <a:t>for</a:t>
              </a:r>
              <a:r>
                <a:rPr lang="en-US" sz="1800" dirty="0">
                  <a:solidFill>
                    <a:srgbClr val="000000"/>
                  </a:solidFill>
                  <a:latin typeface="Consolas"/>
                  <a:ea typeface="Microsoft YaHei"/>
                  <a:cs typeface="Consolas"/>
                </a:rPr>
                <a:t xml:space="preserve"> (</a:t>
              </a:r>
              <a:r>
                <a:rPr lang="en-US" sz="1800" dirty="0">
                  <a:solidFill>
                    <a:srgbClr val="0000FF"/>
                  </a:solidFill>
                  <a:latin typeface="Consolas"/>
                  <a:ea typeface="Microsoft YaHei"/>
                  <a:cs typeface="Consolas"/>
                </a:rPr>
                <a:t>int</a:t>
              </a:r>
              <a:r>
                <a:rPr lang="en-US" sz="1800" dirty="0">
                  <a:solidFill>
                    <a:srgbClr val="000000"/>
                  </a:solidFill>
                  <a:latin typeface="Consolas"/>
                  <a:ea typeface="Microsoft YaHei"/>
                  <a:cs typeface="Consolas"/>
                </a:rPr>
                <a:t xml:space="preserve"> p = 0; p &lt; 3; p++) {</a:t>
              </a:r>
            </a:p>
          </p:txBody>
        </p:sp>
        <p:sp>
          <p:nvSpPr>
            <p:cNvPr id="13" name="TextBox 13"/>
            <p:cNvSpPr/>
            <p:nvPr/>
          </p:nvSpPr>
          <p:spPr>
            <a:xfrm>
              <a:off x="990981" y="4263390"/>
              <a:ext cx="5145048" cy="352044"/>
            </a:xfrm>
            <a:prstGeom prst="rect">
              <a:avLst/>
            </a:prstGeom>
            <a:noFill/>
            <a:ln>
              <a:noFill/>
            </a:ln>
          </p:spPr>
          <p:txBody>
            <a:bodyPr wrap="none" lIns="0" tIns="0" rIns="0" bIns="0" anchor="t" anchorCtr="0">
              <a:noAutofit/>
            </a:bodyPr>
            <a:lstStyle/>
            <a:p>
              <a:pPr algn="l"/>
              <a:r>
                <a:rPr lang="en-US" sz="1800" dirty="0">
                  <a:solidFill>
                    <a:srgbClr val="243447"/>
                  </a:solidFill>
                  <a:latin typeface="Consolas"/>
                  <a:ea typeface="Consolas"/>
                  <a:cs typeface="Consolas"/>
                </a:rPr>
                <a:t xml:space="preserve">            </a:t>
              </a:r>
              <a:r>
                <a:rPr lang="zh-CN" sz="1800" dirty="0">
                  <a:solidFill>
                    <a:srgbClr val="243447"/>
                  </a:solidFill>
                  <a:latin typeface="Consolas"/>
                  <a:ea typeface="Microsoft YaHei"/>
                  <a:cs typeface="Consolas"/>
                </a:rPr>
                <a:t>// 取坐标，点亮out中的一个点</a:t>
              </a:r>
            </a:p>
          </p:txBody>
        </p:sp>
        <p:sp>
          <p:nvSpPr>
            <p:cNvPr id="14" name="TextBox 14"/>
            <p:cNvSpPr txBox="1"/>
            <p:nvPr/>
          </p:nvSpPr>
          <p:spPr>
            <a:xfrm>
              <a:off x="990981" y="4530090"/>
              <a:ext cx="1217752" cy="352044"/>
            </a:xfrm>
            <a:prstGeom prst="rect">
              <a:avLst/>
            </a:prstGeom>
            <a:noFill/>
            <a:ln>
              <a:noFill/>
            </a:ln>
          </p:spPr>
          <p:txBody>
            <a:bodyPr wrap="square" lIns="0" tIns="0" rIns="0" bIns="0" anchor="t" anchorCtr="0">
              <a:spAutoFit/>
            </a:bodyPr>
            <a:lstStyle/>
            <a:p>
              <a:pPr algn="l"/>
              <a:r>
                <a:rPr lang="en-US" sz="1800" dirty="0">
                  <a:solidFill>
                    <a:srgbClr val="000000"/>
                  </a:solidFill>
                  <a:latin typeface="Consolas"/>
                  <a:ea typeface="Microsoft YaHei"/>
                  <a:cs typeface="Consolas"/>
                </a:rPr>
                <a:t xml:space="preserve">        }</a:t>
              </a:r>
            </a:p>
          </p:txBody>
        </p:sp>
        <p:sp>
          <p:nvSpPr>
            <p:cNvPr id="15" name="TextBox 15"/>
            <p:cNvSpPr txBox="1"/>
            <p:nvPr/>
          </p:nvSpPr>
          <p:spPr>
            <a:xfrm>
              <a:off x="990981" y="4796790"/>
              <a:ext cx="684657" cy="352044"/>
            </a:xfrm>
            <a:prstGeom prst="rect">
              <a:avLst/>
            </a:prstGeom>
            <a:noFill/>
            <a:ln>
              <a:noFill/>
            </a:ln>
          </p:spPr>
          <p:txBody>
            <a:bodyPr wrap="square" lIns="0" tIns="0" rIns="0" bIns="0" anchor="t" anchorCtr="0">
              <a:spAutoFit/>
            </a:bodyPr>
            <a:lstStyle/>
            <a:p>
              <a:pPr algn="l"/>
              <a:r>
                <a:rPr lang="en-US" sz="1800" dirty="0">
                  <a:solidFill>
                    <a:srgbClr val="000000"/>
                  </a:solidFill>
                  <a:latin typeface="Consolas"/>
                  <a:ea typeface="Microsoft YaHei"/>
                  <a:cs typeface="Consolas"/>
                </a:rPr>
                <a:t xml:space="preserve">    }</a:t>
              </a:r>
            </a:p>
          </p:txBody>
        </p:sp>
        <p:sp>
          <p:nvSpPr>
            <p:cNvPr id="16" name="TextBox 16"/>
            <p:cNvSpPr txBox="1"/>
            <p:nvPr/>
          </p:nvSpPr>
          <p:spPr>
            <a:xfrm>
              <a:off x="990981" y="5063490"/>
              <a:ext cx="151562" cy="352044"/>
            </a:xfrm>
            <a:prstGeom prst="rect">
              <a:avLst/>
            </a:prstGeom>
            <a:noFill/>
            <a:ln>
              <a:noFill/>
            </a:ln>
          </p:spPr>
          <p:txBody>
            <a:bodyPr wrap="square" lIns="0" tIns="0" rIns="0" bIns="0" anchor="t" anchorCtr="0">
              <a:spAutoFit/>
            </a:bodyPr>
            <a:lstStyle/>
            <a:p>
              <a:pPr algn="l"/>
              <a:r>
                <a:rPr lang="en-US" sz="1800" dirty="0">
                  <a:solidFill>
                    <a:srgbClr val="000000"/>
                  </a:solidFill>
                  <a:latin typeface="Consolas"/>
                  <a:ea typeface="Microsoft YaHei"/>
                  <a:cs typeface="Consolas"/>
                </a:rPr>
                <a:t>}</a:t>
              </a:r>
            </a:p>
          </p:txBody>
        </p:sp>
      </p:grpSp>
      <p:grpSp>
        <p:nvGrpSpPr>
          <p:cNvPr id="19" name="Group 19"/>
          <p:cNvGrpSpPr/>
          <p:nvPr/>
        </p:nvGrpSpPr>
        <p:grpSpPr>
          <a:xfrm>
            <a:off x="6677406" y="3015615"/>
            <a:ext cx="4077379" cy="1990344"/>
            <a:chOff x="6677406" y="3015615"/>
            <a:chExt cx="4077379" cy="1990344"/>
          </a:xfrm>
        </p:grpSpPr>
        <p:sp>
          <p:nvSpPr>
            <p:cNvPr id="18" name="TextBox 18"/>
            <p:cNvSpPr/>
            <p:nvPr/>
          </p:nvSpPr>
          <p:spPr>
            <a:xfrm>
              <a:off x="6677406" y="3015615"/>
              <a:ext cx="4077379" cy="1990344"/>
            </a:xfrm>
            <a:prstGeom prst="rect">
              <a:avLst/>
            </a:prstGeom>
            <a:noFill/>
            <a:ln>
              <a:noFill/>
            </a:ln>
          </p:spPr>
          <p:txBody>
            <a:bodyPr wrap="none" lIns="0" tIns="0" rIns="0" bIns="0" anchor="t" anchorCtr="0">
              <a:noAutofit/>
            </a:bodyPr>
            <a:lstStyle/>
            <a:p>
              <a:pPr algn="l">
                <a:lnSpc>
                  <a:spcPts val="2160"/>
                </a:lnSpc>
              </a:pPr>
              <a:r>
                <a:rPr lang="zh-CN" sz="1800" dirty="0">
                  <a:solidFill>
                    <a:srgbClr val="243447"/>
                  </a:solidFill>
                  <a:latin typeface="Consolas"/>
                  <a:ea typeface="Microsoft YaHei"/>
                  <a:cs typeface="Consolas"/>
                </a:rPr>
                <a:t>p循环结束：一根管的3个点画完。</a:t>
              </a:r>
              <a:br/>
              <a:r>
                <a:rPr lang="zh-CN" sz="1800" dirty="0">
                  <a:solidFill>
                    <a:srgbClr val="243447"/>
                  </a:solidFill>
                  <a:latin typeface="Consolas"/>
                  <a:ea typeface="Microsoft YaHei"/>
                  <a:cs typeface="Consolas"/>
                </a:rPr>
                <a:t>j循环结束：一个数字的所有管画完。</a:t>
              </a:r>
              <a:br/>
              <a:r>
                <a:rPr lang="zh-CN" sz="1800" dirty="0">
                  <a:solidFill>
                    <a:srgbClr val="243447"/>
                  </a:solidFill>
                  <a:latin typeface="Consolas"/>
                  <a:ea typeface="Microsoft YaHei"/>
                  <a:cs typeface="Consolas"/>
                </a:rPr>
                <a:t>i循环结束：整串数字画完。</a:t>
              </a:r>
              <a:br/>
              <a:r>
                <a:rPr lang="zh-CN" sz="1800" b="1" dirty="0">
                  <a:solidFill>
                    <a:srgbClr val="C00000"/>
                  </a:solidFill>
                  <a:latin typeface="Consolas"/>
                  <a:ea typeface="Microsoft YaHei"/>
                  <a:cs typeface="Consolas"/>
                </a:rPr>
                <a:t>查表</a:t>
              </a:r>
              <a:r>
                <a:rPr lang="zh-CN" sz="1800" dirty="0">
                  <a:solidFill>
                    <a:srgbClr val="243447"/>
                  </a:solidFill>
                  <a:latin typeface="Consolas"/>
                  <a:ea typeface="Microsoft YaHei"/>
                  <a:cs typeface="Consolas"/>
                </a:rPr>
                <a:t>用的tubes、dot始终不变；</a:t>
              </a:r>
              <a:br/>
              <a:r>
                <a:rPr lang="zh-CN" sz="1800" dirty="0">
                  <a:solidFill>
                    <a:srgbClr val="243447"/>
                  </a:solidFill>
                  <a:latin typeface="Consolas"/>
                  <a:ea typeface="Microsoft YaHei"/>
                  <a:cs typeface="Consolas"/>
                </a:rPr>
                <a:t>变化的是out中被点亮的位置。</a:t>
              </a:r>
            </a:p>
          </p:txBody>
        </p:sp>
      </p:grpSp>
      <p:grpSp>
        <p:nvGrpSpPr>
          <p:cNvPr id="21" name="Group 21"/>
          <p:cNvGrpSpPr/>
          <p:nvPr/>
        </p:nvGrpSpPr>
        <p:grpSpPr>
          <a:xfrm>
            <a:off x="990219" y="5409248"/>
            <a:ext cx="7960042" cy="752856"/>
            <a:chOff x="990219" y="5409248"/>
            <a:chExt cx="7960042" cy="752856"/>
          </a:xfrm>
        </p:grpSpPr>
        <p:sp>
          <p:nvSpPr>
            <p:cNvPr id="20" name="TextBox 20"/>
            <p:cNvSpPr/>
            <p:nvPr/>
          </p:nvSpPr>
          <p:spPr>
            <a:xfrm>
              <a:off x="990219" y="5409248"/>
              <a:ext cx="7960042"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当前页只展示循环骨架；下面三页保留完整初始化表与可运行程序。</a:t>
              </a:r>
              <a:br/>
              <a:r>
                <a:rPr lang="zh-CN" sz="1950" dirty="0">
                  <a:solidFill>
                    <a:srgbClr val="243447"/>
                  </a:solidFill>
                  <a:latin typeface="Consolas"/>
                  <a:ea typeface="Microsoft YaHei"/>
                  <a:cs typeface="Consolas"/>
                </a:rPr>
                <a:t>不要在每次画管之前清空out，否则刚画过的内容就被擦掉了。</a:t>
              </a:r>
            </a:p>
          </p:txBody>
        </p:sp>
      </p:grpSp>
      <p:sp>
        <p:nvSpPr>
          <p:cNvPr id="34" name="Line 3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5" name="Line 35"/>
          <p:cNvSpPr/>
          <p:nvPr/>
        </p:nvSpPr>
        <p:spPr>
          <a:xfrm>
            <a:off x="867156" y="2672715"/>
            <a:ext cx="9525" cy="255270"/>
          </a:xfrm>
          <a:custGeom>
            <a:avLst/>
            <a:gdLst/>
            <a:ahLst/>
            <a:cxnLst/>
            <a:rect l="l" t="t" r="r" b="b"/>
            <a:pathLst>
              <a:path w="9525" h="255270">
                <a:moveTo>
                  <a:pt x="0" y="0"/>
                </a:moveTo>
                <a:lnTo>
                  <a:pt x="0" y="255270"/>
                </a:lnTo>
              </a:path>
            </a:pathLst>
          </a:custGeom>
          <a:noFill/>
          <a:ln w="19050">
            <a:solidFill>
              <a:srgbClr val="244D87"/>
            </a:solidFill>
          </a:ln>
        </p:spPr>
      </p:sp>
      <p:sp>
        <p:nvSpPr>
          <p:cNvPr id="36" name="Line 36"/>
          <p:cNvSpPr/>
          <p:nvPr/>
        </p:nvSpPr>
        <p:spPr>
          <a:xfrm>
            <a:off x="867156" y="3206115"/>
            <a:ext cx="9525" cy="1055370"/>
          </a:xfrm>
          <a:custGeom>
            <a:avLst/>
            <a:gdLst/>
            <a:ahLst/>
            <a:cxnLst/>
            <a:rect l="l" t="t" r="r" b="b"/>
            <a:pathLst>
              <a:path w="9525" h="1055370">
                <a:moveTo>
                  <a:pt x="0" y="0"/>
                </a:moveTo>
                <a:lnTo>
                  <a:pt x="0" y="1055370"/>
                </a:lnTo>
              </a:path>
            </a:pathLst>
          </a:custGeom>
          <a:noFill/>
          <a:ln w="19050">
            <a:solidFill>
              <a:srgbClr val="244D87"/>
            </a:solidFill>
          </a:ln>
        </p:spPr>
      </p:sp>
      <p:sp>
        <p:nvSpPr>
          <p:cNvPr id="37" name="Line 37"/>
          <p:cNvSpPr/>
          <p:nvPr/>
        </p:nvSpPr>
        <p:spPr>
          <a:xfrm>
            <a:off x="867156" y="4539615"/>
            <a:ext cx="9525" cy="788670"/>
          </a:xfrm>
          <a:custGeom>
            <a:avLst/>
            <a:gdLst/>
            <a:ahLst/>
            <a:cxnLst/>
            <a:rect l="l" t="t" r="r" b="b"/>
            <a:pathLst>
              <a:path w="9525" h="788670">
                <a:moveTo>
                  <a:pt x="0" y="0"/>
                </a:moveTo>
                <a:lnTo>
                  <a:pt x="0" y="788670"/>
                </a:lnTo>
              </a:path>
            </a:pathLst>
          </a:custGeom>
          <a:noFill/>
          <a:ln w="19050">
            <a:solidFill>
              <a:srgbClr val="244D87"/>
            </a:solidFill>
          </a:ln>
        </p:spPr>
      </p:sp>
      <p:sp>
        <p:nvSpPr>
          <p:cNvPr id="38" name="Line 38"/>
          <p:cNvSpPr/>
          <p:nvPr/>
        </p:nvSpPr>
        <p:spPr>
          <a:xfrm>
            <a:off x="838200" y="249478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357835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显示屏：完整程序（一）</a:t>
            </a:r>
          </a:p>
        </p:txBody>
      </p:sp>
      <p:grpSp>
        <p:nvGrpSpPr>
          <p:cNvPr id="22" name="Group 22"/>
          <p:cNvGrpSpPr/>
          <p:nvPr/>
        </p:nvGrpSpPr>
        <p:grpSpPr>
          <a:xfrm>
            <a:off x="829056" y="2072640"/>
            <a:ext cx="4149776" cy="4085844"/>
            <a:chOff x="829056" y="2072640"/>
            <a:chExt cx="4149776" cy="4085844"/>
          </a:xfrm>
        </p:grpSpPr>
        <p:sp>
          <p:nvSpPr>
            <p:cNvPr id="7" name="TextBox 7"/>
            <p:cNvSpPr txBox="1"/>
            <p:nvPr/>
          </p:nvSpPr>
          <p:spPr>
            <a:xfrm>
              <a:off x="829056" y="2072640"/>
              <a:ext cx="2550490"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#include</a:t>
              </a:r>
              <a:r>
                <a:rPr lang="zh-CN" sz="1800" dirty="0">
                  <a:solidFill>
                    <a:schemeClr val="dk1"/>
                  </a:solidFill>
                  <a:latin typeface="Consolas"/>
                  <a:ea typeface="Microsoft YaHei"/>
                  <a:cs typeface="+mn-cs"/>
                </a:rPr>
                <a:t xml:space="preserve"> &lt;iostream&gt;</a:t>
              </a:r>
            </a:p>
          </p:txBody>
        </p:sp>
        <p:sp>
          <p:nvSpPr>
            <p:cNvPr id="8" name="TextBox 8"/>
            <p:cNvSpPr txBox="1"/>
            <p:nvPr/>
          </p:nvSpPr>
          <p:spPr>
            <a:xfrm>
              <a:off x="829056" y="2339340"/>
              <a:ext cx="268376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using namespace</a:t>
              </a:r>
              <a:r>
                <a:rPr lang="zh-CN" sz="1800" dirty="0">
                  <a:solidFill>
                    <a:schemeClr val="dk1"/>
                  </a:solidFill>
                  <a:latin typeface="Consolas"/>
                  <a:ea typeface="Microsoft YaHei"/>
                  <a:cs typeface="+mn-cs"/>
                </a:rPr>
                <a:t xml:space="preserve"> std;</a:t>
              </a:r>
            </a:p>
          </p:txBody>
        </p:sp>
        <p:sp>
          <p:nvSpPr>
            <p:cNvPr id="9" name="TextBox 9"/>
            <p:cNvSpPr txBox="1"/>
            <p:nvPr/>
          </p:nvSpPr>
          <p:spPr>
            <a:xfrm>
              <a:off x="829056" y="2606040"/>
              <a:ext cx="161757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main() {</a:t>
              </a:r>
            </a:p>
          </p:txBody>
        </p:sp>
        <p:sp>
          <p:nvSpPr>
            <p:cNvPr id="10" name="TextBox 10"/>
            <p:cNvSpPr txBox="1"/>
            <p:nvPr/>
          </p:nvSpPr>
          <p:spPr>
            <a:xfrm>
              <a:off x="829056" y="2872740"/>
              <a:ext cx="321685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tubes[10][8] = {</a:t>
              </a:r>
            </a:p>
          </p:txBody>
        </p:sp>
        <p:sp>
          <p:nvSpPr>
            <p:cNvPr id="11" name="TextBox 11"/>
            <p:cNvSpPr txBox="1"/>
            <p:nvPr/>
          </p:nvSpPr>
          <p:spPr>
            <a:xfrm>
              <a:off x="829056" y="31394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{6,0,1,2,4,5,6}, </a:t>
              </a:r>
              <a:r>
                <a:rPr lang="zh-CN" sz="1800" dirty="0">
                  <a:solidFill>
                    <a:srgbClr val="008000"/>
                  </a:solidFill>
                  <a:latin typeface="Consolas"/>
                  <a:ea typeface="Microsoft YaHei"/>
                  <a:cs typeface="+mn-cs"/>
                </a:rPr>
                <a:t>// 0</a:t>
              </a:r>
            </a:p>
          </p:txBody>
        </p:sp>
        <p:sp>
          <p:nvSpPr>
            <p:cNvPr id="12" name="TextBox 12"/>
            <p:cNvSpPr txBox="1"/>
            <p:nvPr/>
          </p:nvSpPr>
          <p:spPr>
            <a:xfrm>
              <a:off x="829056" y="34061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{2,2,5},         </a:t>
              </a:r>
              <a:r>
                <a:rPr lang="zh-CN" sz="1800" dirty="0">
                  <a:solidFill>
                    <a:srgbClr val="008000"/>
                  </a:solidFill>
                  <a:latin typeface="Consolas"/>
                  <a:ea typeface="Microsoft YaHei"/>
                  <a:cs typeface="+mn-cs"/>
                </a:rPr>
                <a:t>// 1</a:t>
              </a:r>
            </a:p>
          </p:txBody>
        </p:sp>
        <p:sp>
          <p:nvSpPr>
            <p:cNvPr id="13" name="TextBox 13"/>
            <p:cNvSpPr txBox="1"/>
            <p:nvPr/>
          </p:nvSpPr>
          <p:spPr>
            <a:xfrm>
              <a:off x="829056" y="36728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{5,0,2,3,4,6},   </a:t>
              </a:r>
              <a:r>
                <a:rPr lang="zh-CN" sz="1800" dirty="0">
                  <a:solidFill>
                    <a:srgbClr val="008000"/>
                  </a:solidFill>
                  <a:latin typeface="Consolas"/>
                  <a:ea typeface="Microsoft YaHei"/>
                  <a:cs typeface="+mn-cs"/>
                </a:rPr>
                <a:t>// 2</a:t>
              </a:r>
            </a:p>
          </p:txBody>
        </p:sp>
        <p:sp>
          <p:nvSpPr>
            <p:cNvPr id="14" name="TextBox 14"/>
            <p:cNvSpPr txBox="1"/>
            <p:nvPr/>
          </p:nvSpPr>
          <p:spPr>
            <a:xfrm>
              <a:off x="829056" y="39395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{5,0,2,3,5,6},   </a:t>
              </a:r>
              <a:r>
                <a:rPr lang="zh-CN" sz="1800" dirty="0">
                  <a:solidFill>
                    <a:srgbClr val="008000"/>
                  </a:solidFill>
                  <a:latin typeface="Consolas"/>
                  <a:ea typeface="Microsoft YaHei"/>
                  <a:cs typeface="+mn-cs"/>
                </a:rPr>
                <a:t>// 3</a:t>
              </a:r>
            </a:p>
          </p:txBody>
        </p:sp>
        <p:sp>
          <p:nvSpPr>
            <p:cNvPr id="15" name="TextBox 15"/>
            <p:cNvSpPr txBox="1"/>
            <p:nvPr/>
          </p:nvSpPr>
          <p:spPr>
            <a:xfrm>
              <a:off x="829056" y="42062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{4,1,2,3,5},     </a:t>
              </a:r>
              <a:r>
                <a:rPr lang="zh-CN" sz="1800" dirty="0">
                  <a:solidFill>
                    <a:srgbClr val="008000"/>
                  </a:solidFill>
                  <a:latin typeface="Consolas"/>
                  <a:ea typeface="Microsoft YaHei"/>
                  <a:cs typeface="+mn-cs"/>
                </a:rPr>
                <a:t>// 4</a:t>
              </a:r>
            </a:p>
          </p:txBody>
        </p:sp>
        <p:sp>
          <p:nvSpPr>
            <p:cNvPr id="16" name="TextBox 16"/>
            <p:cNvSpPr txBox="1"/>
            <p:nvPr/>
          </p:nvSpPr>
          <p:spPr>
            <a:xfrm>
              <a:off x="829056" y="44729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{5,0,1,3,5,6},   </a:t>
              </a:r>
              <a:r>
                <a:rPr lang="zh-CN" sz="1800" dirty="0">
                  <a:solidFill>
                    <a:srgbClr val="008000"/>
                  </a:solidFill>
                  <a:latin typeface="Consolas"/>
                  <a:ea typeface="Microsoft YaHei"/>
                  <a:cs typeface="+mn-cs"/>
                </a:rPr>
                <a:t>// 5</a:t>
              </a:r>
            </a:p>
          </p:txBody>
        </p:sp>
        <p:sp>
          <p:nvSpPr>
            <p:cNvPr id="17" name="TextBox 17"/>
            <p:cNvSpPr txBox="1"/>
            <p:nvPr/>
          </p:nvSpPr>
          <p:spPr>
            <a:xfrm>
              <a:off x="829056" y="47396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{6,0,1,3,4,5,6}, </a:t>
              </a:r>
              <a:r>
                <a:rPr lang="zh-CN" sz="1800" dirty="0">
                  <a:solidFill>
                    <a:srgbClr val="008000"/>
                  </a:solidFill>
                  <a:latin typeface="Consolas"/>
                  <a:ea typeface="Microsoft YaHei"/>
                  <a:cs typeface="+mn-cs"/>
                </a:rPr>
                <a:t>// 6</a:t>
              </a:r>
            </a:p>
          </p:txBody>
        </p:sp>
        <p:sp>
          <p:nvSpPr>
            <p:cNvPr id="18" name="TextBox 18"/>
            <p:cNvSpPr txBox="1"/>
            <p:nvPr/>
          </p:nvSpPr>
          <p:spPr>
            <a:xfrm>
              <a:off x="829056" y="50063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{3,0,2,5},       </a:t>
              </a:r>
              <a:r>
                <a:rPr lang="zh-CN" sz="1800" dirty="0">
                  <a:solidFill>
                    <a:srgbClr val="008000"/>
                  </a:solidFill>
                  <a:latin typeface="Consolas"/>
                  <a:ea typeface="Microsoft YaHei"/>
                  <a:cs typeface="+mn-cs"/>
                </a:rPr>
                <a:t>// 7</a:t>
              </a:r>
            </a:p>
          </p:txBody>
        </p:sp>
        <p:sp>
          <p:nvSpPr>
            <p:cNvPr id="19" name="TextBox 19"/>
            <p:cNvSpPr txBox="1"/>
            <p:nvPr/>
          </p:nvSpPr>
          <p:spPr>
            <a:xfrm>
              <a:off x="829056" y="5273040"/>
              <a:ext cx="414977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{7,0,1,2,3,4,5,6}, </a:t>
              </a:r>
              <a:r>
                <a:rPr lang="zh-CN" sz="1800" dirty="0">
                  <a:solidFill>
                    <a:srgbClr val="008000"/>
                  </a:solidFill>
                  <a:latin typeface="Consolas"/>
                  <a:ea typeface="Microsoft YaHei"/>
                  <a:cs typeface="+mn-cs"/>
                </a:rPr>
                <a:t>// 8</a:t>
              </a:r>
            </a:p>
          </p:txBody>
        </p:sp>
        <p:sp>
          <p:nvSpPr>
            <p:cNvPr id="20" name="TextBox 20"/>
            <p:cNvSpPr txBox="1"/>
            <p:nvPr/>
          </p:nvSpPr>
          <p:spPr>
            <a:xfrm>
              <a:off x="829056" y="55397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{6,0,1,2,3,5,6}  </a:t>
              </a:r>
              <a:r>
                <a:rPr lang="zh-CN" sz="1800" dirty="0">
                  <a:solidFill>
                    <a:srgbClr val="008000"/>
                  </a:solidFill>
                  <a:latin typeface="Consolas"/>
                  <a:ea typeface="Microsoft YaHei"/>
                  <a:cs typeface="+mn-cs"/>
                </a:rPr>
                <a:t>// 9</a:t>
              </a:r>
            </a:p>
          </p:txBody>
        </p:sp>
        <p:sp>
          <p:nvSpPr>
            <p:cNvPr id="21" name="TextBox 21"/>
            <p:cNvSpPr txBox="1"/>
            <p:nvPr/>
          </p:nvSpPr>
          <p:spPr>
            <a:xfrm>
              <a:off x="829056" y="5806440"/>
              <a:ext cx="81793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p>
          </p:txBody>
        </p:sp>
      </p:grpSp>
      <p:grpSp>
        <p:nvGrpSpPr>
          <p:cNvPr id="25" name="Group 25"/>
          <p:cNvGrpSpPr/>
          <p:nvPr/>
        </p:nvGrpSpPr>
        <p:grpSpPr>
          <a:xfrm>
            <a:off x="7885938" y="2304098"/>
            <a:ext cx="2654808" cy="3448431"/>
            <a:chOff x="7885938" y="2304098"/>
            <a:chExt cx="2654808" cy="3448431"/>
          </a:xfrm>
        </p:grpSpPr>
        <p:grpSp>
          <p:nvGrpSpPr>
            <p:cNvPr id="26" name="Group 14"/>
            <p:cNvGrpSpPr/>
            <p:nvPr/>
          </p:nvGrpSpPr>
          <p:grpSpPr>
            <a:xfrm>
              <a:off x="7885938" y="2304098"/>
              <a:ext cx="2644902" cy="2657856"/>
              <a:chOff x="7885938" y="2304098"/>
              <a:chExt cx="2644902" cy="2657856"/>
            </a:xfrm>
          </p:grpSpPr>
          <p:sp>
            <p:nvSpPr>
              <p:cNvPr id="27" name="Freeform 7"/>
              <p:cNvSpPr/>
              <p:nvPr/>
            </p:nvSpPr>
            <p:spPr>
              <a:xfrm>
                <a:off x="7895844" y="2304098"/>
                <a:ext cx="2496312" cy="2657856"/>
              </a:xfrm>
              <a:custGeom>
                <a:avLst/>
                <a:gdLst/>
                <a:ahLst/>
                <a:cxnLst/>
                <a:rect l="l" t="t" r="r" b="b"/>
                <a:pathLst>
                  <a:path w="2496312" h="2657856">
                    <a:moveTo>
                      <a:pt x="0" y="0"/>
                    </a:moveTo>
                    <a:lnTo>
                      <a:pt x="2496312" y="0"/>
                    </a:lnTo>
                    <a:lnTo>
                      <a:pt x="2496312" y="2657856"/>
                    </a:lnTo>
                    <a:lnTo>
                      <a:pt x="0" y="2657856"/>
                    </a:lnTo>
                    <a:close/>
                  </a:path>
                </a:pathLst>
              </a:custGeom>
              <a:noFill/>
              <a:ln>
                <a:noFill/>
              </a:ln>
            </p:spPr>
          </p:sp>
          <p:sp>
            <p:nvSpPr>
              <p:cNvPr id="28" name="TextBox 8"/>
              <p:cNvSpPr txBox="1"/>
              <p:nvPr/>
            </p:nvSpPr>
            <p:spPr>
              <a:xfrm>
                <a:off x="7885938" y="2304098"/>
                <a:ext cx="2644902"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每一行对应一个数字。</a:t>
                </a:r>
              </a:p>
            </p:txBody>
          </p:sp>
          <p:sp>
            <p:nvSpPr>
              <p:cNvPr id="29" name="TextBox 9"/>
              <p:cNvSpPr txBox="1"/>
              <p:nvPr/>
            </p:nvSpPr>
            <p:spPr>
              <a:xfrm>
                <a:off x="7885938" y="2667952"/>
                <a:ext cx="159486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行首写管数，</a:t>
                </a:r>
              </a:p>
            </p:txBody>
          </p:sp>
          <p:sp>
            <p:nvSpPr>
              <p:cNvPr id="30" name="TextBox 10"/>
              <p:cNvSpPr txBox="1"/>
              <p:nvPr/>
            </p:nvSpPr>
            <p:spPr>
              <a:xfrm>
                <a:off x="7885938" y="2965132"/>
                <a:ext cx="2382393"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后面列出具体</a:t>
                </a:r>
                <a:r>
                  <a:rPr lang="zh-CN" sz="1950" b="1" dirty="0">
                    <a:solidFill>
                      <a:srgbClr val="C00000"/>
                    </a:solidFill>
                    <a:latin typeface="Consolas"/>
                    <a:ea typeface="Microsoft YaHei"/>
                    <a:cs typeface="Consolas"/>
                  </a:rPr>
                  <a:t>管号</a:t>
                </a:r>
                <a:r>
                  <a:rPr lang="zh-CN" sz="1950" dirty="0">
                    <a:solidFill>
                      <a:srgbClr val="243447"/>
                    </a:solidFill>
                    <a:latin typeface="Consolas"/>
                    <a:ea typeface="Microsoft YaHei"/>
                    <a:cs typeface="Consolas"/>
                  </a:rPr>
                  <a:t>。</a:t>
                </a:r>
              </a:p>
            </p:txBody>
          </p:sp>
          <p:sp>
            <p:nvSpPr>
              <p:cNvPr id="31" name="TextBox 11"/>
              <p:cNvSpPr txBox="1"/>
              <p:nvPr/>
            </p:nvSpPr>
            <p:spPr>
              <a:xfrm>
                <a:off x="7885938" y="3424238"/>
                <a:ext cx="2264264"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未列满的格子补0。</a:t>
                </a:r>
              </a:p>
            </p:txBody>
          </p:sp>
          <p:sp>
            <p:nvSpPr>
              <p:cNvPr id="32" name="TextBox 12"/>
              <p:cNvSpPr txBox="1"/>
              <p:nvPr/>
            </p:nvSpPr>
            <p:spPr>
              <a:xfrm>
                <a:off x="7885938" y="3721418"/>
                <a:ext cx="2119884"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只读取指定数量，</a:t>
                </a:r>
              </a:p>
            </p:txBody>
          </p:sp>
          <p:sp>
            <p:nvSpPr>
              <p:cNvPr id="33" name="TextBox 13"/>
              <p:cNvSpPr txBox="1"/>
              <p:nvPr/>
            </p:nvSpPr>
            <p:spPr>
              <a:xfrm>
                <a:off x="7885938" y="4018598"/>
                <a:ext cx="2526773"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不会把补的0当成管。</a:t>
                </a:r>
              </a:p>
            </p:txBody>
          </p:sp>
        </p:grpSp>
        <p:sp>
          <p:nvSpPr>
            <p:cNvPr id="24" name="TextBox 24"/>
            <p:cNvSpPr/>
            <p:nvPr/>
          </p:nvSpPr>
          <p:spPr>
            <a:xfrm>
              <a:off x="7895844" y="5371148"/>
              <a:ext cx="2644902"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下页接坐标表和输入。</a:t>
              </a:r>
            </a:p>
          </p:txBody>
        </p:sp>
      </p:grpSp>
      <p:sp>
        <p:nvSpPr>
          <p:cNvPr id="34" name="Line 16"/>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5" name="Line 17"/>
          <p:cNvSpPr/>
          <p:nvPr/>
        </p:nvSpPr>
        <p:spPr>
          <a:xfrm>
            <a:off x="705231" y="2082165"/>
            <a:ext cx="9525" cy="3989070"/>
          </a:xfrm>
          <a:custGeom>
            <a:avLst/>
            <a:gdLst/>
            <a:ahLst/>
            <a:cxnLst/>
            <a:rect l="l" t="t" r="r" b="b"/>
            <a:pathLst>
              <a:path w="9525" h="3989070">
                <a:moveTo>
                  <a:pt x="0" y="0"/>
                </a:moveTo>
                <a:lnTo>
                  <a:pt x="0" y="3989070"/>
                </a:lnTo>
              </a:path>
            </a:pathLst>
          </a:custGeom>
          <a:noFill/>
          <a:ln w="19050">
            <a:solidFill>
              <a:srgbClr val="244D87"/>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3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357835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显示屏：完整程序（二）</a:t>
            </a:r>
          </a:p>
        </p:txBody>
      </p:sp>
      <p:grpSp>
        <p:nvGrpSpPr>
          <p:cNvPr id="16" name="Group 16"/>
          <p:cNvGrpSpPr/>
          <p:nvPr/>
        </p:nvGrpSpPr>
        <p:grpSpPr>
          <a:xfrm>
            <a:off x="829056" y="2148840"/>
            <a:ext cx="3749954" cy="2790444"/>
            <a:chOff x="829056" y="2148840"/>
            <a:chExt cx="3749954" cy="2790444"/>
          </a:xfrm>
        </p:grpSpPr>
        <p:sp>
          <p:nvSpPr>
            <p:cNvPr id="7" name="TextBox 7"/>
            <p:cNvSpPr txBox="1"/>
            <p:nvPr/>
          </p:nvSpPr>
          <p:spPr>
            <a:xfrm>
              <a:off x="829056" y="2148840"/>
              <a:ext cx="321685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dot[7][3][2] = {</a:t>
              </a:r>
            </a:p>
          </p:txBody>
        </p:sp>
        <p:sp>
          <p:nvSpPr>
            <p:cNvPr id="8" name="TextBox 8"/>
            <p:cNvSpPr txBox="1"/>
            <p:nvPr/>
          </p:nvSpPr>
          <p:spPr>
            <a:xfrm>
              <a:off x="829056" y="2453640"/>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{{0,0},{0,1},{0,2}},</a:t>
              </a:r>
            </a:p>
          </p:txBody>
        </p:sp>
        <p:sp>
          <p:nvSpPr>
            <p:cNvPr id="9" name="TextBox 9"/>
            <p:cNvSpPr txBox="1"/>
            <p:nvPr/>
          </p:nvSpPr>
          <p:spPr>
            <a:xfrm>
              <a:off x="829056" y="2758440"/>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{{0,0},{1,0},{2,0}},</a:t>
              </a:r>
            </a:p>
          </p:txBody>
        </p:sp>
        <p:sp>
          <p:nvSpPr>
            <p:cNvPr id="10" name="TextBox 10"/>
            <p:cNvSpPr txBox="1"/>
            <p:nvPr/>
          </p:nvSpPr>
          <p:spPr>
            <a:xfrm>
              <a:off x="829056" y="3063240"/>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{{0,2},{1,2},{2,2}},</a:t>
              </a:r>
            </a:p>
          </p:txBody>
        </p:sp>
        <p:sp>
          <p:nvSpPr>
            <p:cNvPr id="11" name="TextBox 11"/>
            <p:cNvSpPr txBox="1"/>
            <p:nvPr/>
          </p:nvSpPr>
          <p:spPr>
            <a:xfrm>
              <a:off x="829056" y="3368040"/>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{{2,0},{2,1},{2,2}},</a:t>
              </a:r>
            </a:p>
          </p:txBody>
        </p:sp>
        <p:sp>
          <p:nvSpPr>
            <p:cNvPr id="12" name="TextBox 12"/>
            <p:cNvSpPr txBox="1"/>
            <p:nvPr/>
          </p:nvSpPr>
          <p:spPr>
            <a:xfrm>
              <a:off x="829056" y="3672840"/>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{{2,0},{3,0},{4,0}},</a:t>
              </a:r>
            </a:p>
          </p:txBody>
        </p:sp>
        <p:sp>
          <p:nvSpPr>
            <p:cNvPr id="13" name="TextBox 13"/>
            <p:cNvSpPr txBox="1"/>
            <p:nvPr/>
          </p:nvSpPr>
          <p:spPr>
            <a:xfrm>
              <a:off x="829056" y="3977640"/>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{{2,2},{3,2},{4,2}},</a:t>
              </a:r>
            </a:p>
          </p:txBody>
        </p:sp>
        <p:sp>
          <p:nvSpPr>
            <p:cNvPr id="14" name="TextBox 14"/>
            <p:cNvSpPr txBox="1"/>
            <p:nvPr/>
          </p:nvSpPr>
          <p:spPr>
            <a:xfrm>
              <a:off x="829056" y="4282440"/>
              <a:ext cx="361668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{{4,0},{4,1},{4,2}}</a:t>
              </a:r>
            </a:p>
          </p:txBody>
        </p:sp>
        <p:sp>
          <p:nvSpPr>
            <p:cNvPr id="15" name="TextBox 15"/>
            <p:cNvSpPr txBox="1"/>
            <p:nvPr/>
          </p:nvSpPr>
          <p:spPr>
            <a:xfrm>
              <a:off x="829056" y="4587240"/>
              <a:ext cx="81793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p>
          </p:txBody>
        </p:sp>
      </p:grpSp>
      <p:grpSp>
        <p:nvGrpSpPr>
          <p:cNvPr id="25" name="Group 25"/>
          <p:cNvGrpSpPr/>
          <p:nvPr/>
        </p:nvGrpSpPr>
        <p:grpSpPr>
          <a:xfrm>
            <a:off x="6505956" y="2148840"/>
            <a:ext cx="4682871" cy="2485644"/>
            <a:chOff x="6505956" y="2148840"/>
            <a:chExt cx="4682871" cy="2485644"/>
          </a:xfrm>
        </p:grpSpPr>
        <p:sp>
          <p:nvSpPr>
            <p:cNvPr id="17" name="TextBox 17"/>
            <p:cNvSpPr txBox="1"/>
            <p:nvPr/>
          </p:nvSpPr>
          <p:spPr>
            <a:xfrm>
              <a:off x="6505956" y="2148840"/>
              <a:ext cx="414977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char</a:t>
              </a:r>
              <a:r>
                <a:rPr lang="zh-CN" sz="1800" dirty="0">
                  <a:solidFill>
                    <a:schemeClr val="dk1"/>
                  </a:solidFill>
                  <a:latin typeface="Consolas"/>
                  <a:ea typeface="Microsoft YaHei"/>
                  <a:cs typeface="+mn-cs"/>
                </a:rPr>
                <a:t xml:space="preserve"> num[110], out[5][500];</a:t>
              </a:r>
            </a:p>
          </p:txBody>
        </p:sp>
        <p:sp>
          <p:nvSpPr>
            <p:cNvPr id="18" name="TextBox 18"/>
            <p:cNvSpPr txBox="1"/>
            <p:nvPr/>
          </p:nvSpPr>
          <p:spPr>
            <a:xfrm>
              <a:off x="6505956" y="2453640"/>
              <a:ext cx="135102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n;</a:t>
              </a:r>
            </a:p>
          </p:txBody>
        </p:sp>
        <p:sp>
          <p:nvSpPr>
            <p:cNvPr id="19" name="TextBox 19"/>
            <p:cNvSpPr txBox="1"/>
            <p:nvPr/>
          </p:nvSpPr>
          <p:spPr>
            <a:xfrm>
              <a:off x="6505956" y="2758440"/>
              <a:ext cx="175084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cin &gt;&gt; n;</a:t>
              </a:r>
            </a:p>
          </p:txBody>
        </p:sp>
        <p:sp>
          <p:nvSpPr>
            <p:cNvPr id="20" name="TextBox 20"/>
            <p:cNvSpPr txBox="1"/>
            <p:nvPr/>
          </p:nvSpPr>
          <p:spPr>
            <a:xfrm>
              <a:off x="6505956" y="3063240"/>
              <a:ext cx="361668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i=0; i&lt;n; i++)</a:t>
              </a:r>
            </a:p>
          </p:txBody>
        </p:sp>
        <p:sp>
          <p:nvSpPr>
            <p:cNvPr id="21" name="TextBox 21"/>
            <p:cNvSpPr txBox="1"/>
            <p:nvPr/>
          </p:nvSpPr>
          <p:spPr>
            <a:xfrm>
              <a:off x="6505956" y="3368040"/>
              <a:ext cx="295031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cin &gt;&gt; num[i];</a:t>
              </a:r>
            </a:p>
          </p:txBody>
        </p:sp>
        <p:sp>
          <p:nvSpPr>
            <p:cNvPr id="22" name="TextBox 22"/>
            <p:cNvSpPr txBox="1"/>
            <p:nvPr/>
          </p:nvSpPr>
          <p:spPr>
            <a:xfrm>
              <a:off x="6505956" y="3672840"/>
              <a:ext cx="361668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r=0; r&lt;5; r++)</a:t>
              </a:r>
            </a:p>
          </p:txBody>
        </p:sp>
        <p:sp>
          <p:nvSpPr>
            <p:cNvPr id="23" name="TextBox 23"/>
            <p:cNvSpPr txBox="1"/>
            <p:nvPr/>
          </p:nvSpPr>
          <p:spPr>
            <a:xfrm>
              <a:off x="6505956" y="3977640"/>
              <a:ext cx="468287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c=0; c&lt;4*n-1; c++)</a:t>
              </a:r>
            </a:p>
          </p:txBody>
        </p:sp>
        <p:sp>
          <p:nvSpPr>
            <p:cNvPr id="24" name="TextBox 24"/>
            <p:cNvSpPr txBox="1"/>
            <p:nvPr/>
          </p:nvSpPr>
          <p:spPr>
            <a:xfrm>
              <a:off x="6505956" y="4282440"/>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out[r][c] = '.';</a:t>
              </a:r>
            </a:p>
          </p:txBody>
        </p:sp>
      </p:grpSp>
      <p:grpSp>
        <p:nvGrpSpPr>
          <p:cNvPr id="27" name="Group 27"/>
          <p:cNvGrpSpPr/>
          <p:nvPr/>
        </p:nvGrpSpPr>
        <p:grpSpPr>
          <a:xfrm>
            <a:off x="828294" y="5866448"/>
            <a:ext cx="6785860" cy="381381"/>
            <a:chOff x="828294" y="5866448"/>
            <a:chExt cx="6785860" cy="381381"/>
          </a:xfrm>
        </p:grpSpPr>
        <p:sp>
          <p:nvSpPr>
            <p:cNvPr id="26" name="TextBox 26"/>
            <p:cNvSpPr/>
            <p:nvPr/>
          </p:nvSpPr>
          <p:spPr>
            <a:xfrm>
              <a:off x="828294" y="5866448"/>
              <a:ext cx="678586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左列存7根管的坐标，右列读</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并把屏幕全部设为</a:t>
              </a:r>
              <a:r>
                <a:rPr lang="zh-CN" sz="1950" b="1" dirty="0">
                  <a:solidFill>
                    <a:srgbClr val="C00000"/>
                  </a:solidFill>
                  <a:latin typeface="Consolas"/>
                  <a:ea typeface="Microsoft YaHei"/>
                  <a:cs typeface="Consolas"/>
                </a:rPr>
                <a:t>暗点</a:t>
              </a:r>
              <a:r>
                <a:rPr lang="zh-CN" sz="1950" dirty="0">
                  <a:solidFill>
                    <a:srgbClr val="243447"/>
                  </a:solidFill>
                  <a:latin typeface="Consolas"/>
                  <a:ea typeface="Microsoft YaHei"/>
                  <a:cs typeface="Consolas"/>
                </a:rPr>
                <a:t>。</a:t>
              </a:r>
            </a:p>
          </p:txBody>
        </p:sp>
      </p:grpSp>
      <p:sp>
        <p:nvSpPr>
          <p:cNvPr id="28" name="Line 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9" name="Line 10"/>
          <p:cNvSpPr/>
          <p:nvPr/>
        </p:nvSpPr>
        <p:spPr>
          <a:xfrm>
            <a:off x="705231" y="2158365"/>
            <a:ext cx="9525" cy="2693670"/>
          </a:xfrm>
          <a:custGeom>
            <a:avLst/>
            <a:gdLst/>
            <a:ahLst/>
            <a:cxnLst/>
            <a:rect l="l" t="t" r="r" b="b"/>
            <a:pathLst>
              <a:path w="9525" h="2693670">
                <a:moveTo>
                  <a:pt x="0" y="0"/>
                </a:moveTo>
                <a:lnTo>
                  <a:pt x="0" y="2693670"/>
                </a:lnTo>
              </a:path>
            </a:pathLst>
          </a:custGeom>
          <a:noFill/>
          <a:ln w="19050">
            <a:solidFill>
              <a:srgbClr val="244D87"/>
            </a:solidFill>
          </a:ln>
        </p:spPr>
      </p:sp>
      <p:sp>
        <p:nvSpPr>
          <p:cNvPr id="30" name="Line 11"/>
          <p:cNvSpPr/>
          <p:nvPr/>
        </p:nvSpPr>
        <p:spPr>
          <a:xfrm>
            <a:off x="6382131" y="2158365"/>
            <a:ext cx="9525" cy="2388870"/>
          </a:xfrm>
          <a:custGeom>
            <a:avLst/>
            <a:gdLst/>
            <a:ahLst/>
            <a:cxnLst/>
            <a:rect l="l" t="t" r="r" b="b"/>
            <a:pathLst>
              <a:path w="9525" h="2388870">
                <a:moveTo>
                  <a:pt x="0" y="0"/>
                </a:moveTo>
                <a:lnTo>
                  <a:pt x="0" y="2388870"/>
                </a:lnTo>
              </a:path>
            </a:pathLst>
          </a:custGeom>
          <a:noFill/>
          <a:ln w="19050">
            <a:solidFill>
              <a:srgbClr val="244D87"/>
            </a:solidFill>
          </a:ln>
        </p:spPr>
      </p:sp>
      <p:sp>
        <p:nvSpPr>
          <p:cNvPr id="31" name="Line 12"/>
          <p:cNvSpPr/>
          <p:nvPr/>
        </p:nvSpPr>
        <p:spPr>
          <a:xfrm>
            <a:off x="838200" y="536276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5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35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3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357835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显示屏：完整程序（三）</a:t>
            </a:r>
          </a:p>
        </p:txBody>
      </p:sp>
      <p:grpSp>
        <p:nvGrpSpPr>
          <p:cNvPr id="20" name="Group 20"/>
          <p:cNvGrpSpPr/>
          <p:nvPr/>
        </p:nvGrpSpPr>
        <p:grpSpPr>
          <a:xfrm>
            <a:off x="829056" y="2148840"/>
            <a:ext cx="5882335" cy="3666744"/>
            <a:chOff x="829056" y="2148840"/>
            <a:chExt cx="5882335" cy="3666744"/>
          </a:xfrm>
        </p:grpSpPr>
        <p:sp>
          <p:nvSpPr>
            <p:cNvPr id="7" name="TextBox 7"/>
            <p:cNvSpPr txBox="1"/>
            <p:nvPr/>
          </p:nvSpPr>
          <p:spPr>
            <a:xfrm>
              <a:off x="829056" y="21488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i=0; i&lt;n; i++) {</a:t>
              </a:r>
            </a:p>
          </p:txBody>
        </p:sp>
        <p:sp>
          <p:nvSpPr>
            <p:cNvPr id="8" name="TextBox 8"/>
            <p:cNvSpPr txBox="1"/>
            <p:nvPr/>
          </p:nvSpPr>
          <p:spPr>
            <a:xfrm>
              <a:off x="829056" y="2425065"/>
              <a:ext cx="441632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digit = num[i] - '0';</a:t>
              </a:r>
            </a:p>
          </p:txBody>
        </p:sp>
        <p:sp>
          <p:nvSpPr>
            <p:cNvPr id="9" name="TextBox 9"/>
            <p:cNvSpPr txBox="1"/>
            <p:nvPr/>
          </p:nvSpPr>
          <p:spPr>
            <a:xfrm>
              <a:off x="829056" y="2701290"/>
              <a:ext cx="348340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basey = i * 4;</a:t>
              </a:r>
            </a:p>
          </p:txBody>
        </p:sp>
        <p:sp>
          <p:nvSpPr>
            <p:cNvPr id="10" name="TextBox 10"/>
            <p:cNvSpPr txBox="1"/>
            <p:nvPr/>
          </p:nvSpPr>
          <p:spPr>
            <a:xfrm>
              <a:off x="829056" y="2977515"/>
              <a:ext cx="281703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j=1;</a:t>
              </a:r>
            </a:p>
          </p:txBody>
        </p:sp>
        <p:sp>
          <p:nvSpPr>
            <p:cNvPr id="11" name="TextBox 11"/>
            <p:cNvSpPr txBox="1"/>
            <p:nvPr/>
          </p:nvSpPr>
          <p:spPr>
            <a:xfrm>
              <a:off x="829056" y="3253740"/>
              <a:ext cx="521596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j&lt;=tubes[digit][0]; j++) {</a:t>
              </a:r>
            </a:p>
          </p:txBody>
        </p:sp>
        <p:sp>
          <p:nvSpPr>
            <p:cNvPr id="12" name="TextBox 12"/>
            <p:cNvSpPr txBox="1"/>
            <p:nvPr/>
          </p:nvSpPr>
          <p:spPr>
            <a:xfrm>
              <a:off x="829056" y="3529965"/>
              <a:ext cx="494941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tube=tubes[digit][j];</a:t>
              </a:r>
            </a:p>
          </p:txBody>
        </p:sp>
        <p:sp>
          <p:nvSpPr>
            <p:cNvPr id="13" name="TextBox 13"/>
            <p:cNvSpPr txBox="1"/>
            <p:nvPr/>
          </p:nvSpPr>
          <p:spPr>
            <a:xfrm>
              <a:off x="829056" y="3806190"/>
              <a:ext cx="494941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p=0; p&lt;3; p++) {</a:t>
              </a:r>
            </a:p>
          </p:txBody>
        </p:sp>
        <p:sp>
          <p:nvSpPr>
            <p:cNvPr id="14" name="TextBox 14"/>
            <p:cNvSpPr txBox="1"/>
            <p:nvPr/>
          </p:nvSpPr>
          <p:spPr>
            <a:xfrm>
              <a:off x="829056" y="4082415"/>
              <a:ext cx="508269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r=dot[tube][p][0];</a:t>
              </a:r>
            </a:p>
          </p:txBody>
        </p:sp>
        <p:sp>
          <p:nvSpPr>
            <p:cNvPr id="15" name="TextBox 15"/>
            <p:cNvSpPr txBox="1"/>
            <p:nvPr/>
          </p:nvSpPr>
          <p:spPr>
            <a:xfrm>
              <a:off x="829056" y="4358640"/>
              <a:ext cx="588233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xml:space="preserve"> c=basey+dot[tube][p][1];</a:t>
              </a:r>
            </a:p>
          </p:txBody>
        </p:sp>
        <p:sp>
          <p:nvSpPr>
            <p:cNvPr id="16" name="TextBox 16"/>
            <p:cNvSpPr txBox="1"/>
            <p:nvPr/>
          </p:nvSpPr>
          <p:spPr>
            <a:xfrm>
              <a:off x="829056" y="4634865"/>
              <a:ext cx="432328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out[r][c] = 'X';</a:t>
              </a:r>
            </a:p>
          </p:txBody>
        </p:sp>
        <p:sp>
          <p:nvSpPr>
            <p:cNvPr id="17" name="TextBox 17"/>
            <p:cNvSpPr txBox="1"/>
            <p:nvPr/>
          </p:nvSpPr>
          <p:spPr>
            <a:xfrm>
              <a:off x="829056" y="4911090"/>
              <a:ext cx="175084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p>
          </p:txBody>
        </p:sp>
        <p:sp>
          <p:nvSpPr>
            <p:cNvPr id="18" name="TextBox 18"/>
            <p:cNvSpPr txBox="1"/>
            <p:nvPr/>
          </p:nvSpPr>
          <p:spPr>
            <a:xfrm>
              <a:off x="829056" y="5187315"/>
              <a:ext cx="121775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p>
          </p:txBody>
        </p:sp>
        <p:sp>
          <p:nvSpPr>
            <p:cNvPr id="19" name="TextBox 19"/>
            <p:cNvSpPr txBox="1"/>
            <p:nvPr/>
          </p:nvSpPr>
          <p:spPr>
            <a:xfrm>
              <a:off x="829056" y="5463540"/>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p>
          </p:txBody>
        </p:sp>
      </p:grpSp>
      <p:grpSp>
        <p:nvGrpSpPr>
          <p:cNvPr id="29" name="Group 29"/>
          <p:cNvGrpSpPr/>
          <p:nvPr/>
        </p:nvGrpSpPr>
        <p:grpSpPr>
          <a:xfrm>
            <a:off x="6991731" y="2148840"/>
            <a:ext cx="4016502" cy="2485644"/>
            <a:chOff x="6991731" y="2148840"/>
            <a:chExt cx="4016502" cy="2485644"/>
          </a:xfrm>
        </p:grpSpPr>
        <p:sp>
          <p:nvSpPr>
            <p:cNvPr id="21" name="TextBox 21"/>
            <p:cNvSpPr txBox="1"/>
            <p:nvPr/>
          </p:nvSpPr>
          <p:spPr>
            <a:xfrm>
              <a:off x="6991731" y="21488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r=0; r&lt;5; r++) {</a:t>
              </a:r>
            </a:p>
          </p:txBody>
        </p:sp>
        <p:sp>
          <p:nvSpPr>
            <p:cNvPr id="22" name="TextBox 22"/>
            <p:cNvSpPr txBox="1"/>
            <p:nvPr/>
          </p:nvSpPr>
          <p:spPr>
            <a:xfrm>
              <a:off x="6991731" y="2453640"/>
              <a:ext cx="281703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xml:space="preserve"> (int c=0;</a:t>
              </a:r>
            </a:p>
          </p:txBody>
        </p:sp>
        <p:sp>
          <p:nvSpPr>
            <p:cNvPr id="23" name="TextBox 23"/>
            <p:cNvSpPr txBox="1"/>
            <p:nvPr/>
          </p:nvSpPr>
          <p:spPr>
            <a:xfrm>
              <a:off x="6991731" y="2758440"/>
              <a:ext cx="348340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c&lt;4*n-1; c++)</a:t>
              </a:r>
            </a:p>
          </p:txBody>
        </p:sp>
        <p:sp>
          <p:nvSpPr>
            <p:cNvPr id="24" name="TextBox 24"/>
            <p:cNvSpPr txBox="1"/>
            <p:nvPr/>
          </p:nvSpPr>
          <p:spPr>
            <a:xfrm>
              <a:off x="6991731" y="3063240"/>
              <a:ext cx="401650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cout &lt;&lt; out[r][c];</a:t>
              </a:r>
            </a:p>
          </p:txBody>
        </p:sp>
        <p:sp>
          <p:nvSpPr>
            <p:cNvPr id="25" name="TextBox 25"/>
            <p:cNvSpPr txBox="1"/>
            <p:nvPr/>
          </p:nvSpPr>
          <p:spPr>
            <a:xfrm>
              <a:off x="6991731" y="3368040"/>
              <a:ext cx="281703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cout &lt;&lt; endl;</a:t>
              </a:r>
            </a:p>
          </p:txBody>
        </p:sp>
        <p:sp>
          <p:nvSpPr>
            <p:cNvPr id="26" name="TextBox 26"/>
            <p:cNvSpPr txBox="1"/>
            <p:nvPr/>
          </p:nvSpPr>
          <p:spPr>
            <a:xfrm>
              <a:off x="6991731" y="3672840"/>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p>
          </p:txBody>
        </p:sp>
        <p:sp>
          <p:nvSpPr>
            <p:cNvPr id="27" name="TextBox 27"/>
            <p:cNvSpPr txBox="1"/>
            <p:nvPr/>
          </p:nvSpPr>
          <p:spPr>
            <a:xfrm>
              <a:off x="6991731" y="3977640"/>
              <a:ext cx="175084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xml:space="preserve">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xml:space="preserve"> 0;</a:t>
              </a:r>
            </a:p>
          </p:txBody>
        </p:sp>
        <p:sp>
          <p:nvSpPr>
            <p:cNvPr id="28" name="TextBox 28"/>
            <p:cNvSpPr txBox="1"/>
            <p:nvPr/>
          </p:nvSpPr>
          <p:spPr>
            <a:xfrm>
              <a:off x="6991731" y="4282440"/>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grpSp>
        <p:nvGrpSpPr>
          <p:cNvPr id="31" name="Group 31"/>
          <p:cNvGrpSpPr/>
          <p:nvPr/>
        </p:nvGrpSpPr>
        <p:grpSpPr>
          <a:xfrm>
            <a:off x="829056" y="5958840"/>
            <a:ext cx="5581245" cy="352044"/>
            <a:chOff x="829056" y="5958840"/>
            <a:chExt cx="5581245" cy="352044"/>
          </a:xfrm>
        </p:grpSpPr>
        <p:sp>
          <p:nvSpPr>
            <p:cNvPr id="30" name="TextBox 30"/>
            <p:cNvSpPr/>
            <p:nvPr/>
          </p:nvSpPr>
          <p:spPr>
            <a:xfrm>
              <a:off x="829056" y="5958840"/>
              <a:ext cx="5581245"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三页按顺序合并。配套完整源码：06_display.cpp</a:t>
              </a:r>
            </a:p>
          </p:txBody>
        </p:sp>
      </p:grpSp>
      <p:sp>
        <p:nvSpPr>
          <p:cNvPr id="32" name="Line 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3" name="Line 10"/>
          <p:cNvSpPr/>
          <p:nvPr/>
        </p:nvSpPr>
        <p:spPr>
          <a:xfrm>
            <a:off x="705231" y="2158365"/>
            <a:ext cx="9525" cy="3569970"/>
          </a:xfrm>
          <a:custGeom>
            <a:avLst/>
            <a:gdLst/>
            <a:ahLst/>
            <a:cxnLst/>
            <a:rect l="l" t="t" r="r" b="b"/>
            <a:pathLst>
              <a:path w="9525" h="3569970">
                <a:moveTo>
                  <a:pt x="0" y="0"/>
                </a:moveTo>
                <a:lnTo>
                  <a:pt x="0" y="3569970"/>
                </a:lnTo>
              </a:path>
            </a:pathLst>
          </a:custGeom>
          <a:noFill/>
          <a:ln w="19050">
            <a:solidFill>
              <a:srgbClr val="244D87"/>
            </a:solidFill>
          </a:ln>
        </p:spPr>
      </p:sp>
      <p:sp>
        <p:nvSpPr>
          <p:cNvPr id="34" name="Line 11"/>
          <p:cNvSpPr/>
          <p:nvPr/>
        </p:nvSpPr>
        <p:spPr>
          <a:xfrm>
            <a:off x="6867906" y="2158365"/>
            <a:ext cx="9525" cy="2388870"/>
          </a:xfrm>
          <a:custGeom>
            <a:avLst/>
            <a:gdLst/>
            <a:ahLst/>
            <a:cxnLst/>
            <a:rect l="l" t="t" r="r" b="b"/>
            <a:pathLst>
              <a:path w="9525" h="2388870">
                <a:moveTo>
                  <a:pt x="0" y="0"/>
                </a:moveTo>
                <a:lnTo>
                  <a:pt x="0" y="2388870"/>
                </a:lnTo>
              </a:path>
            </a:pathLst>
          </a:custGeom>
          <a:noFill/>
          <a:ln w="19050">
            <a:solidFill>
              <a:srgbClr val="244D87"/>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35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3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5839968" cy="1062799"/>
            <a:chOff x="826008" y="814388"/>
            <a:chExt cx="5839968" cy="1062799"/>
          </a:xfrm>
        </p:grpSpPr>
        <p:sp>
          <p:nvSpPr>
            <p:cNvPr id="2" name="TextBox 2"/>
            <p:cNvSpPr txBox="1"/>
            <p:nvPr/>
          </p:nvSpPr>
          <p:spPr>
            <a:xfrm>
              <a:off x="1017270" y="814388"/>
              <a:ext cx="244602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显示屏：按行输出</a:t>
              </a:r>
            </a:p>
          </p:txBody>
        </p:sp>
        <p:sp>
          <p:nvSpPr>
            <p:cNvPr id="3" name="TextBox 3"/>
            <p:cNvSpPr txBox="1"/>
            <p:nvPr/>
          </p:nvSpPr>
          <p:spPr>
            <a:xfrm>
              <a:off x="826008" y="1407795"/>
              <a:ext cx="5839968"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两个数字怎样并排输出，而不是竖着排？</a:t>
              </a:r>
            </a:p>
          </p:txBody>
        </p:sp>
      </p:grpSp>
      <p:grpSp>
        <p:nvGrpSpPr>
          <p:cNvPr id="6" name="Group 6"/>
          <p:cNvGrpSpPr/>
          <p:nvPr/>
        </p:nvGrpSpPr>
        <p:grpSpPr>
          <a:xfrm>
            <a:off x="990219" y="2056448"/>
            <a:ext cx="8299871" cy="752856"/>
            <a:chOff x="990219" y="2056448"/>
            <a:chExt cx="8299871" cy="752856"/>
          </a:xfrm>
        </p:grpSpPr>
        <p:sp>
          <p:nvSpPr>
            <p:cNvPr id="5" name="TextBox 5"/>
            <p:cNvSpPr/>
            <p:nvPr/>
          </p:nvSpPr>
          <p:spPr>
            <a:xfrm>
              <a:off x="990219" y="2056448"/>
              <a:ext cx="8299871"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以输入12为例，整屏数组out已画好。输出第0行时，要横跨两个数字。</a:t>
              </a:r>
              <a:br/>
              <a:r>
                <a:rPr lang="zh-CN" sz="1950" dirty="0">
                  <a:solidFill>
                    <a:srgbClr val="243447"/>
                  </a:solidFill>
                  <a:latin typeface="Consolas"/>
                  <a:ea typeface="Microsoft YaHei"/>
                  <a:cs typeface="Consolas"/>
                </a:rPr>
                <a:t>不能把数字1的5行输出完，再开始数字2的5行。</a:t>
              </a:r>
            </a:p>
          </p:txBody>
        </p:sp>
      </p:grpSp>
      <p:grpSp>
        <p:nvGrpSpPr>
          <p:cNvPr id="112" name="Group 112"/>
          <p:cNvGrpSpPr/>
          <p:nvPr/>
        </p:nvGrpSpPr>
        <p:grpSpPr>
          <a:xfrm>
            <a:off x="1238250" y="3162300"/>
            <a:ext cx="3867150" cy="2174081"/>
            <a:chOff x="1238250" y="3162300"/>
            <a:chExt cx="3867150" cy="2174081"/>
          </a:xfrm>
        </p:grpSpPr>
        <p:grpSp>
          <p:nvGrpSpPr>
            <p:cNvPr id="9" name="Group 9"/>
            <p:cNvGrpSpPr/>
            <p:nvPr/>
          </p:nvGrpSpPr>
          <p:grpSpPr>
            <a:xfrm>
              <a:off x="1238250" y="3162300"/>
              <a:ext cx="552450" cy="459581"/>
              <a:chOff x="1238250" y="3162300"/>
              <a:chExt cx="552450" cy="459581"/>
            </a:xfrm>
          </p:grpSpPr>
          <p:sp>
            <p:nvSpPr>
              <p:cNvPr id="7" name="Rectangle 7"/>
              <p:cNvSpPr/>
              <p:nvPr/>
            </p:nvSpPr>
            <p:spPr>
              <a:xfrm>
                <a:off x="1238250" y="3162300"/>
                <a:ext cx="552450" cy="428625"/>
              </a:xfrm>
              <a:prstGeom prst="rect">
                <a:avLst/>
              </a:prstGeom>
              <a:solidFill>
                <a:srgbClr val="FFF2CC"/>
              </a:solidFill>
              <a:ln w="11430">
                <a:solidFill>
                  <a:srgbClr val="244D87"/>
                </a:solidFill>
              </a:ln>
            </p:spPr>
          </p:sp>
          <p:sp>
            <p:nvSpPr>
              <p:cNvPr id="8" name="TextBox 8"/>
              <p:cNvSpPr/>
              <p:nvPr/>
            </p:nvSpPr>
            <p:spPr>
              <a:xfrm>
                <a:off x="1435322" y="3255169"/>
                <a:ext cx="158210" cy="366712"/>
              </a:xfrm>
              <a:prstGeom prst="rect">
                <a:avLst/>
              </a:prstGeom>
              <a:noFill/>
              <a:ln>
                <a:noFill/>
              </a:ln>
            </p:spPr>
            <p:txBody>
              <a:bodyPr wrap="none" lIns="95" tIns="5" rIns="0" bIns="0" anchor="t" anchorCtr="0">
                <a:noAutofit/>
              </a:bodyPr>
              <a:lstStyle/>
              <a:p>
                <a:pPr algn="ctr"/>
                <a:r>
                  <a:rPr lang="en-US" sz="1880" b="1" dirty="0">
                    <a:solidFill>
                      <a:srgbClr val="C00000"/>
                    </a:solidFill>
                    <a:latin typeface="Consolas"/>
                    <a:ea typeface="Consolas"/>
                    <a:cs typeface="Consolas"/>
                  </a:rPr>
                  <a:t>.</a:t>
                </a:r>
              </a:p>
            </p:txBody>
          </p:sp>
        </p:grpSp>
        <p:grpSp>
          <p:nvGrpSpPr>
            <p:cNvPr id="12" name="Group 12"/>
            <p:cNvGrpSpPr/>
            <p:nvPr/>
          </p:nvGrpSpPr>
          <p:grpSpPr>
            <a:xfrm>
              <a:off x="1790700" y="3162300"/>
              <a:ext cx="552450" cy="459581"/>
              <a:chOff x="1790700" y="3162300"/>
              <a:chExt cx="552450" cy="459581"/>
            </a:xfrm>
          </p:grpSpPr>
          <p:sp>
            <p:nvSpPr>
              <p:cNvPr id="10" name="Rectangle 10"/>
              <p:cNvSpPr/>
              <p:nvPr/>
            </p:nvSpPr>
            <p:spPr>
              <a:xfrm>
                <a:off x="1790700" y="3162300"/>
                <a:ext cx="552450" cy="428625"/>
              </a:xfrm>
              <a:prstGeom prst="rect">
                <a:avLst/>
              </a:prstGeom>
              <a:solidFill>
                <a:srgbClr val="FFF2CC"/>
              </a:solidFill>
              <a:ln w="11430">
                <a:solidFill>
                  <a:srgbClr val="244D87"/>
                </a:solidFill>
              </a:ln>
            </p:spPr>
          </p:sp>
          <p:sp>
            <p:nvSpPr>
              <p:cNvPr id="11" name="TextBox 11"/>
              <p:cNvSpPr/>
              <p:nvPr/>
            </p:nvSpPr>
            <p:spPr>
              <a:xfrm>
                <a:off x="1987772" y="3255169"/>
                <a:ext cx="158210" cy="366712"/>
              </a:xfrm>
              <a:prstGeom prst="rect">
                <a:avLst/>
              </a:prstGeom>
              <a:noFill/>
              <a:ln>
                <a:noFill/>
              </a:ln>
            </p:spPr>
            <p:txBody>
              <a:bodyPr wrap="none" lIns="95" tIns="5" rIns="0" bIns="0" anchor="t" anchorCtr="0">
                <a:noAutofit/>
              </a:bodyPr>
              <a:lstStyle/>
              <a:p>
                <a:pPr algn="ctr"/>
                <a:r>
                  <a:rPr lang="en-US" sz="1880" b="1" dirty="0">
                    <a:solidFill>
                      <a:srgbClr val="C00000"/>
                    </a:solidFill>
                    <a:latin typeface="Consolas"/>
                    <a:ea typeface="Consolas"/>
                    <a:cs typeface="Consolas"/>
                  </a:rPr>
                  <a:t>.</a:t>
                </a:r>
              </a:p>
            </p:txBody>
          </p:sp>
        </p:grpSp>
        <p:grpSp>
          <p:nvGrpSpPr>
            <p:cNvPr id="15" name="Group 15"/>
            <p:cNvGrpSpPr/>
            <p:nvPr/>
          </p:nvGrpSpPr>
          <p:grpSpPr>
            <a:xfrm>
              <a:off x="2343150" y="3162300"/>
              <a:ext cx="552450" cy="459581"/>
              <a:chOff x="2343150" y="3162300"/>
              <a:chExt cx="552450" cy="459581"/>
            </a:xfrm>
          </p:grpSpPr>
          <p:sp>
            <p:nvSpPr>
              <p:cNvPr id="13" name="Rectangle 13"/>
              <p:cNvSpPr/>
              <p:nvPr/>
            </p:nvSpPr>
            <p:spPr>
              <a:xfrm>
                <a:off x="2343150" y="3162300"/>
                <a:ext cx="552450" cy="428625"/>
              </a:xfrm>
              <a:prstGeom prst="rect">
                <a:avLst/>
              </a:prstGeom>
              <a:solidFill>
                <a:srgbClr val="FFF2CC"/>
              </a:solidFill>
              <a:ln w="11430">
                <a:solidFill>
                  <a:srgbClr val="244D87"/>
                </a:solidFill>
              </a:ln>
            </p:spPr>
          </p:sp>
          <p:sp>
            <p:nvSpPr>
              <p:cNvPr id="14" name="TextBox 14"/>
              <p:cNvSpPr/>
              <p:nvPr/>
            </p:nvSpPr>
            <p:spPr>
              <a:xfrm>
                <a:off x="2536317" y="3255169"/>
                <a:ext cx="166116" cy="366712"/>
              </a:xfrm>
              <a:prstGeom prst="rect">
                <a:avLst/>
              </a:prstGeom>
              <a:noFill/>
              <a:ln>
                <a:noFill/>
              </a:ln>
            </p:spPr>
            <p:txBody>
              <a:bodyPr wrap="none" lIns="0" tIns="5" rIns="0" bIns="0" anchor="t" anchorCtr="0">
                <a:noAutofit/>
              </a:bodyPr>
              <a:lstStyle/>
              <a:p>
                <a:pPr algn="ctr"/>
                <a:r>
                  <a:rPr lang="en-US" sz="1880" b="1" dirty="0">
                    <a:solidFill>
                      <a:srgbClr val="C00000"/>
                    </a:solidFill>
                    <a:latin typeface="Consolas"/>
                    <a:ea typeface="Consolas"/>
                    <a:cs typeface="Consolas"/>
                  </a:rPr>
                  <a:t>X</a:t>
                </a:r>
              </a:p>
            </p:txBody>
          </p:sp>
        </p:grpSp>
        <p:grpSp>
          <p:nvGrpSpPr>
            <p:cNvPr id="18" name="Group 18"/>
            <p:cNvGrpSpPr/>
            <p:nvPr/>
          </p:nvGrpSpPr>
          <p:grpSpPr>
            <a:xfrm>
              <a:off x="2895600" y="3162300"/>
              <a:ext cx="552450" cy="459581"/>
              <a:chOff x="2895600" y="3162300"/>
              <a:chExt cx="552450" cy="459581"/>
            </a:xfrm>
          </p:grpSpPr>
          <p:sp>
            <p:nvSpPr>
              <p:cNvPr id="16" name="Rectangle 16"/>
              <p:cNvSpPr/>
              <p:nvPr/>
            </p:nvSpPr>
            <p:spPr>
              <a:xfrm>
                <a:off x="2895600" y="3162300"/>
                <a:ext cx="552450" cy="428625"/>
              </a:xfrm>
              <a:prstGeom prst="rect">
                <a:avLst/>
              </a:prstGeom>
              <a:solidFill>
                <a:srgbClr val="FFF2CC"/>
              </a:solidFill>
              <a:ln w="11430">
                <a:solidFill>
                  <a:srgbClr val="244D87"/>
                </a:solidFill>
              </a:ln>
            </p:spPr>
          </p:sp>
          <p:sp>
            <p:nvSpPr>
              <p:cNvPr id="17" name="TextBox 17"/>
              <p:cNvSpPr/>
              <p:nvPr/>
            </p:nvSpPr>
            <p:spPr>
              <a:xfrm>
                <a:off x="3092672" y="3255169"/>
                <a:ext cx="158210" cy="366712"/>
              </a:xfrm>
              <a:prstGeom prst="rect">
                <a:avLst/>
              </a:prstGeom>
              <a:noFill/>
              <a:ln>
                <a:noFill/>
              </a:ln>
            </p:spPr>
            <p:txBody>
              <a:bodyPr wrap="none" lIns="95" tIns="5" rIns="0" bIns="0" anchor="t" anchorCtr="0">
                <a:noAutofit/>
              </a:bodyPr>
              <a:lstStyle/>
              <a:p>
                <a:pPr algn="ctr"/>
                <a:r>
                  <a:rPr lang="en-US" sz="1880" b="1" dirty="0">
                    <a:solidFill>
                      <a:srgbClr val="C00000"/>
                    </a:solidFill>
                    <a:latin typeface="Consolas"/>
                    <a:ea typeface="Consolas"/>
                    <a:cs typeface="Consolas"/>
                  </a:rPr>
                  <a:t>.</a:t>
                </a:r>
              </a:p>
            </p:txBody>
          </p:sp>
        </p:grpSp>
        <p:grpSp>
          <p:nvGrpSpPr>
            <p:cNvPr id="21" name="Group 21"/>
            <p:cNvGrpSpPr/>
            <p:nvPr/>
          </p:nvGrpSpPr>
          <p:grpSpPr>
            <a:xfrm>
              <a:off x="3448050" y="3162300"/>
              <a:ext cx="552450" cy="459581"/>
              <a:chOff x="3448050" y="3162300"/>
              <a:chExt cx="552450" cy="459581"/>
            </a:xfrm>
          </p:grpSpPr>
          <p:sp>
            <p:nvSpPr>
              <p:cNvPr id="19" name="Rectangle 19"/>
              <p:cNvSpPr/>
              <p:nvPr/>
            </p:nvSpPr>
            <p:spPr>
              <a:xfrm>
                <a:off x="3448050" y="3162300"/>
                <a:ext cx="552450" cy="428625"/>
              </a:xfrm>
              <a:prstGeom prst="rect">
                <a:avLst/>
              </a:prstGeom>
              <a:solidFill>
                <a:srgbClr val="FFF2CC"/>
              </a:solidFill>
              <a:ln w="11430">
                <a:solidFill>
                  <a:srgbClr val="244D87"/>
                </a:solidFill>
              </a:ln>
            </p:spPr>
          </p:sp>
          <p:sp>
            <p:nvSpPr>
              <p:cNvPr id="20" name="TextBox 20"/>
              <p:cNvSpPr/>
              <p:nvPr/>
            </p:nvSpPr>
            <p:spPr>
              <a:xfrm>
                <a:off x="3641217" y="3255169"/>
                <a:ext cx="166116" cy="366712"/>
              </a:xfrm>
              <a:prstGeom prst="rect">
                <a:avLst/>
              </a:prstGeom>
              <a:noFill/>
              <a:ln>
                <a:noFill/>
              </a:ln>
            </p:spPr>
            <p:txBody>
              <a:bodyPr wrap="none" lIns="0" tIns="5" rIns="0" bIns="0" anchor="t" anchorCtr="0">
                <a:noAutofit/>
              </a:bodyPr>
              <a:lstStyle/>
              <a:p>
                <a:pPr algn="ctr"/>
                <a:r>
                  <a:rPr lang="en-US" sz="1880" b="1" dirty="0">
                    <a:solidFill>
                      <a:srgbClr val="C00000"/>
                    </a:solidFill>
                    <a:latin typeface="Consolas"/>
                    <a:ea typeface="Consolas"/>
                    <a:cs typeface="Consolas"/>
                  </a:rPr>
                  <a:t>X</a:t>
                </a:r>
              </a:p>
            </p:txBody>
          </p:sp>
        </p:grpSp>
        <p:grpSp>
          <p:nvGrpSpPr>
            <p:cNvPr id="24" name="Group 24"/>
            <p:cNvGrpSpPr/>
            <p:nvPr/>
          </p:nvGrpSpPr>
          <p:grpSpPr>
            <a:xfrm>
              <a:off x="4000500" y="3162300"/>
              <a:ext cx="552450" cy="459581"/>
              <a:chOff x="4000500" y="3162300"/>
              <a:chExt cx="552450" cy="459581"/>
            </a:xfrm>
          </p:grpSpPr>
          <p:sp>
            <p:nvSpPr>
              <p:cNvPr id="22" name="Rectangle 22"/>
              <p:cNvSpPr/>
              <p:nvPr/>
            </p:nvSpPr>
            <p:spPr>
              <a:xfrm>
                <a:off x="4000500" y="3162300"/>
                <a:ext cx="552450" cy="428625"/>
              </a:xfrm>
              <a:prstGeom prst="rect">
                <a:avLst/>
              </a:prstGeom>
              <a:solidFill>
                <a:srgbClr val="FFF2CC"/>
              </a:solidFill>
              <a:ln w="11430">
                <a:solidFill>
                  <a:srgbClr val="244D87"/>
                </a:solidFill>
              </a:ln>
            </p:spPr>
          </p:sp>
          <p:sp>
            <p:nvSpPr>
              <p:cNvPr id="23" name="TextBox 23"/>
              <p:cNvSpPr/>
              <p:nvPr/>
            </p:nvSpPr>
            <p:spPr>
              <a:xfrm>
                <a:off x="4193667" y="3255169"/>
                <a:ext cx="166116" cy="366712"/>
              </a:xfrm>
              <a:prstGeom prst="rect">
                <a:avLst/>
              </a:prstGeom>
              <a:noFill/>
              <a:ln>
                <a:noFill/>
              </a:ln>
            </p:spPr>
            <p:txBody>
              <a:bodyPr wrap="none" lIns="0" tIns="5" rIns="0" bIns="0" anchor="t" anchorCtr="0">
                <a:noAutofit/>
              </a:bodyPr>
              <a:lstStyle/>
              <a:p>
                <a:pPr algn="ctr"/>
                <a:r>
                  <a:rPr lang="en-US" sz="1880" b="1" dirty="0">
                    <a:solidFill>
                      <a:srgbClr val="C00000"/>
                    </a:solidFill>
                    <a:latin typeface="Consolas"/>
                    <a:ea typeface="Consolas"/>
                    <a:cs typeface="Consolas"/>
                  </a:rPr>
                  <a:t>X</a:t>
                </a:r>
              </a:p>
            </p:txBody>
          </p:sp>
        </p:grpSp>
        <p:grpSp>
          <p:nvGrpSpPr>
            <p:cNvPr id="27" name="Group 27"/>
            <p:cNvGrpSpPr/>
            <p:nvPr/>
          </p:nvGrpSpPr>
          <p:grpSpPr>
            <a:xfrm>
              <a:off x="4552950" y="3162300"/>
              <a:ext cx="552450" cy="459581"/>
              <a:chOff x="4552950" y="3162300"/>
              <a:chExt cx="552450" cy="459581"/>
            </a:xfrm>
          </p:grpSpPr>
          <p:sp>
            <p:nvSpPr>
              <p:cNvPr id="25" name="Rectangle 25"/>
              <p:cNvSpPr/>
              <p:nvPr/>
            </p:nvSpPr>
            <p:spPr>
              <a:xfrm>
                <a:off x="4552950" y="3162300"/>
                <a:ext cx="552450" cy="428625"/>
              </a:xfrm>
              <a:prstGeom prst="rect">
                <a:avLst/>
              </a:prstGeom>
              <a:solidFill>
                <a:srgbClr val="FFF2CC"/>
              </a:solidFill>
              <a:ln w="11430">
                <a:solidFill>
                  <a:srgbClr val="244D87"/>
                </a:solidFill>
              </a:ln>
            </p:spPr>
          </p:sp>
          <p:sp>
            <p:nvSpPr>
              <p:cNvPr id="26" name="TextBox 26"/>
              <p:cNvSpPr/>
              <p:nvPr/>
            </p:nvSpPr>
            <p:spPr>
              <a:xfrm>
                <a:off x="4746117" y="3255169"/>
                <a:ext cx="166116" cy="366712"/>
              </a:xfrm>
              <a:prstGeom prst="rect">
                <a:avLst/>
              </a:prstGeom>
              <a:noFill/>
              <a:ln>
                <a:noFill/>
              </a:ln>
            </p:spPr>
            <p:txBody>
              <a:bodyPr wrap="none" lIns="0" tIns="5" rIns="0" bIns="0" anchor="t" anchorCtr="0">
                <a:noAutofit/>
              </a:bodyPr>
              <a:lstStyle/>
              <a:p>
                <a:pPr algn="ctr"/>
                <a:r>
                  <a:rPr lang="en-US" sz="1880" b="1" dirty="0">
                    <a:solidFill>
                      <a:srgbClr val="C00000"/>
                    </a:solidFill>
                    <a:latin typeface="Consolas"/>
                    <a:ea typeface="Consolas"/>
                    <a:cs typeface="Consolas"/>
                  </a:rPr>
                  <a:t>X</a:t>
                </a:r>
              </a:p>
            </p:txBody>
          </p:sp>
        </p:grpSp>
        <p:grpSp>
          <p:nvGrpSpPr>
            <p:cNvPr id="30" name="Group 30"/>
            <p:cNvGrpSpPr/>
            <p:nvPr/>
          </p:nvGrpSpPr>
          <p:grpSpPr>
            <a:xfrm>
              <a:off x="1238250" y="3590925"/>
              <a:ext cx="552450" cy="459581"/>
              <a:chOff x="1238250" y="3590925"/>
              <a:chExt cx="552450" cy="459581"/>
            </a:xfrm>
          </p:grpSpPr>
          <p:sp>
            <p:nvSpPr>
              <p:cNvPr id="28" name="Rectangle 28"/>
              <p:cNvSpPr/>
              <p:nvPr/>
            </p:nvSpPr>
            <p:spPr>
              <a:xfrm>
                <a:off x="1238250" y="3590925"/>
                <a:ext cx="552450" cy="428625"/>
              </a:xfrm>
              <a:prstGeom prst="rect">
                <a:avLst/>
              </a:prstGeom>
              <a:solidFill>
                <a:srgbClr val="FFFFFF"/>
              </a:solidFill>
              <a:ln w="11430">
                <a:solidFill>
                  <a:srgbClr val="244D87"/>
                </a:solidFill>
              </a:ln>
            </p:spPr>
          </p:sp>
          <p:sp>
            <p:nvSpPr>
              <p:cNvPr id="29" name="TextBox 29"/>
              <p:cNvSpPr/>
              <p:nvPr/>
            </p:nvSpPr>
            <p:spPr>
              <a:xfrm>
                <a:off x="1435322" y="36837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3" name="Group 33"/>
            <p:cNvGrpSpPr/>
            <p:nvPr/>
          </p:nvGrpSpPr>
          <p:grpSpPr>
            <a:xfrm>
              <a:off x="1790700" y="3590925"/>
              <a:ext cx="552450" cy="459581"/>
              <a:chOff x="1790700" y="3590925"/>
              <a:chExt cx="552450" cy="459581"/>
            </a:xfrm>
          </p:grpSpPr>
          <p:sp>
            <p:nvSpPr>
              <p:cNvPr id="31" name="Rectangle 31"/>
              <p:cNvSpPr/>
              <p:nvPr/>
            </p:nvSpPr>
            <p:spPr>
              <a:xfrm>
                <a:off x="1790700" y="3590925"/>
                <a:ext cx="552450" cy="428625"/>
              </a:xfrm>
              <a:prstGeom prst="rect">
                <a:avLst/>
              </a:prstGeom>
              <a:solidFill>
                <a:srgbClr val="FFFFFF"/>
              </a:solidFill>
              <a:ln w="11430">
                <a:solidFill>
                  <a:srgbClr val="244D87"/>
                </a:solidFill>
              </a:ln>
            </p:spPr>
          </p:sp>
          <p:sp>
            <p:nvSpPr>
              <p:cNvPr id="32" name="TextBox 32"/>
              <p:cNvSpPr/>
              <p:nvPr/>
            </p:nvSpPr>
            <p:spPr>
              <a:xfrm>
                <a:off x="1987772" y="36837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36" name="Group 36"/>
            <p:cNvGrpSpPr/>
            <p:nvPr/>
          </p:nvGrpSpPr>
          <p:grpSpPr>
            <a:xfrm>
              <a:off x="2343150" y="3590925"/>
              <a:ext cx="552450" cy="459581"/>
              <a:chOff x="2343150" y="3590925"/>
              <a:chExt cx="552450" cy="459581"/>
            </a:xfrm>
          </p:grpSpPr>
          <p:sp>
            <p:nvSpPr>
              <p:cNvPr id="34" name="Rectangle 34"/>
              <p:cNvSpPr/>
              <p:nvPr/>
            </p:nvSpPr>
            <p:spPr>
              <a:xfrm>
                <a:off x="2343150" y="3590925"/>
                <a:ext cx="552450" cy="428625"/>
              </a:xfrm>
              <a:prstGeom prst="rect">
                <a:avLst/>
              </a:prstGeom>
              <a:solidFill>
                <a:srgbClr val="FFFFFF"/>
              </a:solidFill>
              <a:ln w="11430">
                <a:solidFill>
                  <a:srgbClr val="244D87"/>
                </a:solidFill>
              </a:ln>
            </p:spPr>
          </p:sp>
          <p:sp>
            <p:nvSpPr>
              <p:cNvPr id="35" name="TextBox 35"/>
              <p:cNvSpPr/>
              <p:nvPr/>
            </p:nvSpPr>
            <p:spPr>
              <a:xfrm>
                <a:off x="2536317" y="36837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39" name="Group 39"/>
            <p:cNvGrpSpPr/>
            <p:nvPr/>
          </p:nvGrpSpPr>
          <p:grpSpPr>
            <a:xfrm>
              <a:off x="2895600" y="3590925"/>
              <a:ext cx="552450" cy="459581"/>
              <a:chOff x="2895600" y="3590925"/>
              <a:chExt cx="552450" cy="459581"/>
            </a:xfrm>
          </p:grpSpPr>
          <p:sp>
            <p:nvSpPr>
              <p:cNvPr id="37" name="Rectangle 37"/>
              <p:cNvSpPr/>
              <p:nvPr/>
            </p:nvSpPr>
            <p:spPr>
              <a:xfrm>
                <a:off x="2895600" y="3590925"/>
                <a:ext cx="552450" cy="428625"/>
              </a:xfrm>
              <a:prstGeom prst="rect">
                <a:avLst/>
              </a:prstGeom>
              <a:solidFill>
                <a:srgbClr val="FFFFFF"/>
              </a:solidFill>
              <a:ln w="11430">
                <a:solidFill>
                  <a:srgbClr val="244D87"/>
                </a:solidFill>
              </a:ln>
            </p:spPr>
          </p:sp>
          <p:sp>
            <p:nvSpPr>
              <p:cNvPr id="38" name="TextBox 38"/>
              <p:cNvSpPr/>
              <p:nvPr/>
            </p:nvSpPr>
            <p:spPr>
              <a:xfrm>
                <a:off x="3092672" y="36837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42" name="Group 42"/>
            <p:cNvGrpSpPr/>
            <p:nvPr/>
          </p:nvGrpSpPr>
          <p:grpSpPr>
            <a:xfrm>
              <a:off x="3448050" y="3590925"/>
              <a:ext cx="552450" cy="459581"/>
              <a:chOff x="3448050" y="3590925"/>
              <a:chExt cx="552450" cy="459581"/>
            </a:xfrm>
          </p:grpSpPr>
          <p:sp>
            <p:nvSpPr>
              <p:cNvPr id="40" name="Rectangle 40"/>
              <p:cNvSpPr/>
              <p:nvPr/>
            </p:nvSpPr>
            <p:spPr>
              <a:xfrm>
                <a:off x="3448050" y="3590925"/>
                <a:ext cx="552450" cy="428625"/>
              </a:xfrm>
              <a:prstGeom prst="rect">
                <a:avLst/>
              </a:prstGeom>
              <a:solidFill>
                <a:srgbClr val="FFFFFF"/>
              </a:solidFill>
              <a:ln w="11430">
                <a:solidFill>
                  <a:srgbClr val="244D87"/>
                </a:solidFill>
              </a:ln>
            </p:spPr>
          </p:sp>
          <p:sp>
            <p:nvSpPr>
              <p:cNvPr id="41" name="TextBox 41"/>
              <p:cNvSpPr/>
              <p:nvPr/>
            </p:nvSpPr>
            <p:spPr>
              <a:xfrm>
                <a:off x="3645122" y="36837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45" name="Group 45"/>
            <p:cNvGrpSpPr/>
            <p:nvPr/>
          </p:nvGrpSpPr>
          <p:grpSpPr>
            <a:xfrm>
              <a:off x="4000500" y="3590925"/>
              <a:ext cx="552450" cy="459581"/>
              <a:chOff x="4000500" y="3590925"/>
              <a:chExt cx="552450" cy="459581"/>
            </a:xfrm>
          </p:grpSpPr>
          <p:sp>
            <p:nvSpPr>
              <p:cNvPr id="43" name="Rectangle 43"/>
              <p:cNvSpPr/>
              <p:nvPr/>
            </p:nvSpPr>
            <p:spPr>
              <a:xfrm>
                <a:off x="4000500" y="3590925"/>
                <a:ext cx="552450" cy="428625"/>
              </a:xfrm>
              <a:prstGeom prst="rect">
                <a:avLst/>
              </a:prstGeom>
              <a:solidFill>
                <a:srgbClr val="FFFFFF"/>
              </a:solidFill>
              <a:ln w="11430">
                <a:solidFill>
                  <a:srgbClr val="244D87"/>
                </a:solidFill>
              </a:ln>
            </p:spPr>
          </p:sp>
          <p:sp>
            <p:nvSpPr>
              <p:cNvPr id="44" name="TextBox 44"/>
              <p:cNvSpPr/>
              <p:nvPr/>
            </p:nvSpPr>
            <p:spPr>
              <a:xfrm>
                <a:off x="4197572" y="36837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48" name="Group 48"/>
            <p:cNvGrpSpPr/>
            <p:nvPr/>
          </p:nvGrpSpPr>
          <p:grpSpPr>
            <a:xfrm>
              <a:off x="4552950" y="3590925"/>
              <a:ext cx="552450" cy="459581"/>
              <a:chOff x="4552950" y="3590925"/>
              <a:chExt cx="552450" cy="459581"/>
            </a:xfrm>
          </p:grpSpPr>
          <p:sp>
            <p:nvSpPr>
              <p:cNvPr id="46" name="Rectangle 46"/>
              <p:cNvSpPr/>
              <p:nvPr/>
            </p:nvSpPr>
            <p:spPr>
              <a:xfrm>
                <a:off x="4552950" y="3590925"/>
                <a:ext cx="552450" cy="428625"/>
              </a:xfrm>
              <a:prstGeom prst="rect">
                <a:avLst/>
              </a:prstGeom>
              <a:solidFill>
                <a:srgbClr val="FFFFFF"/>
              </a:solidFill>
              <a:ln w="11430">
                <a:solidFill>
                  <a:srgbClr val="244D87"/>
                </a:solidFill>
              </a:ln>
            </p:spPr>
          </p:sp>
          <p:sp>
            <p:nvSpPr>
              <p:cNvPr id="47" name="TextBox 47"/>
              <p:cNvSpPr/>
              <p:nvPr/>
            </p:nvSpPr>
            <p:spPr>
              <a:xfrm>
                <a:off x="4746117" y="368379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51" name="Group 51"/>
            <p:cNvGrpSpPr/>
            <p:nvPr/>
          </p:nvGrpSpPr>
          <p:grpSpPr>
            <a:xfrm>
              <a:off x="1238250" y="4019550"/>
              <a:ext cx="552450" cy="459581"/>
              <a:chOff x="1238250" y="4019550"/>
              <a:chExt cx="552450" cy="459581"/>
            </a:xfrm>
          </p:grpSpPr>
          <p:sp>
            <p:nvSpPr>
              <p:cNvPr id="49" name="Rectangle 49"/>
              <p:cNvSpPr/>
              <p:nvPr/>
            </p:nvSpPr>
            <p:spPr>
              <a:xfrm>
                <a:off x="1238250" y="4019550"/>
                <a:ext cx="552450" cy="428625"/>
              </a:xfrm>
              <a:prstGeom prst="rect">
                <a:avLst/>
              </a:prstGeom>
              <a:solidFill>
                <a:srgbClr val="FFFFFF"/>
              </a:solidFill>
              <a:ln w="11430">
                <a:solidFill>
                  <a:srgbClr val="244D87"/>
                </a:solidFill>
              </a:ln>
            </p:spPr>
          </p:sp>
          <p:sp>
            <p:nvSpPr>
              <p:cNvPr id="50" name="TextBox 50"/>
              <p:cNvSpPr/>
              <p:nvPr/>
            </p:nvSpPr>
            <p:spPr>
              <a:xfrm>
                <a:off x="1435322" y="41124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54" name="Group 54"/>
            <p:cNvGrpSpPr/>
            <p:nvPr/>
          </p:nvGrpSpPr>
          <p:grpSpPr>
            <a:xfrm>
              <a:off x="1790700" y="4019550"/>
              <a:ext cx="552450" cy="459581"/>
              <a:chOff x="1790700" y="4019550"/>
              <a:chExt cx="552450" cy="459581"/>
            </a:xfrm>
          </p:grpSpPr>
          <p:sp>
            <p:nvSpPr>
              <p:cNvPr id="52" name="Rectangle 52"/>
              <p:cNvSpPr/>
              <p:nvPr/>
            </p:nvSpPr>
            <p:spPr>
              <a:xfrm>
                <a:off x="1790700" y="4019550"/>
                <a:ext cx="552450" cy="428625"/>
              </a:xfrm>
              <a:prstGeom prst="rect">
                <a:avLst/>
              </a:prstGeom>
              <a:solidFill>
                <a:srgbClr val="FFFFFF"/>
              </a:solidFill>
              <a:ln w="11430">
                <a:solidFill>
                  <a:srgbClr val="244D87"/>
                </a:solidFill>
              </a:ln>
            </p:spPr>
          </p:sp>
          <p:sp>
            <p:nvSpPr>
              <p:cNvPr id="53" name="TextBox 53"/>
              <p:cNvSpPr/>
              <p:nvPr/>
            </p:nvSpPr>
            <p:spPr>
              <a:xfrm>
                <a:off x="1987772" y="41124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57" name="Group 57"/>
            <p:cNvGrpSpPr/>
            <p:nvPr/>
          </p:nvGrpSpPr>
          <p:grpSpPr>
            <a:xfrm>
              <a:off x="2343150" y="4019550"/>
              <a:ext cx="552450" cy="459581"/>
              <a:chOff x="2343150" y="4019550"/>
              <a:chExt cx="552450" cy="459581"/>
            </a:xfrm>
          </p:grpSpPr>
          <p:sp>
            <p:nvSpPr>
              <p:cNvPr id="55" name="Rectangle 55"/>
              <p:cNvSpPr/>
              <p:nvPr/>
            </p:nvSpPr>
            <p:spPr>
              <a:xfrm>
                <a:off x="2343150" y="4019550"/>
                <a:ext cx="552450" cy="428625"/>
              </a:xfrm>
              <a:prstGeom prst="rect">
                <a:avLst/>
              </a:prstGeom>
              <a:solidFill>
                <a:srgbClr val="FFFFFF"/>
              </a:solidFill>
              <a:ln w="11430">
                <a:solidFill>
                  <a:srgbClr val="244D87"/>
                </a:solidFill>
              </a:ln>
            </p:spPr>
          </p:sp>
          <p:sp>
            <p:nvSpPr>
              <p:cNvPr id="56" name="TextBox 56"/>
              <p:cNvSpPr/>
              <p:nvPr/>
            </p:nvSpPr>
            <p:spPr>
              <a:xfrm>
                <a:off x="2536317" y="41124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60" name="Group 60"/>
            <p:cNvGrpSpPr/>
            <p:nvPr/>
          </p:nvGrpSpPr>
          <p:grpSpPr>
            <a:xfrm>
              <a:off x="2895600" y="4019550"/>
              <a:ext cx="552450" cy="459581"/>
              <a:chOff x="2895600" y="4019550"/>
              <a:chExt cx="552450" cy="459581"/>
            </a:xfrm>
          </p:grpSpPr>
          <p:sp>
            <p:nvSpPr>
              <p:cNvPr id="58" name="Rectangle 58"/>
              <p:cNvSpPr/>
              <p:nvPr/>
            </p:nvSpPr>
            <p:spPr>
              <a:xfrm>
                <a:off x="2895600" y="4019550"/>
                <a:ext cx="552450" cy="428625"/>
              </a:xfrm>
              <a:prstGeom prst="rect">
                <a:avLst/>
              </a:prstGeom>
              <a:solidFill>
                <a:srgbClr val="FFFFFF"/>
              </a:solidFill>
              <a:ln w="11430">
                <a:solidFill>
                  <a:srgbClr val="244D87"/>
                </a:solidFill>
              </a:ln>
            </p:spPr>
          </p:sp>
          <p:sp>
            <p:nvSpPr>
              <p:cNvPr id="59" name="TextBox 59"/>
              <p:cNvSpPr/>
              <p:nvPr/>
            </p:nvSpPr>
            <p:spPr>
              <a:xfrm>
                <a:off x="3092672" y="41124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63" name="Group 63"/>
            <p:cNvGrpSpPr/>
            <p:nvPr/>
          </p:nvGrpSpPr>
          <p:grpSpPr>
            <a:xfrm>
              <a:off x="3448050" y="4019550"/>
              <a:ext cx="552450" cy="459581"/>
              <a:chOff x="3448050" y="4019550"/>
              <a:chExt cx="552450" cy="459581"/>
            </a:xfrm>
          </p:grpSpPr>
          <p:sp>
            <p:nvSpPr>
              <p:cNvPr id="61" name="Rectangle 61"/>
              <p:cNvSpPr/>
              <p:nvPr/>
            </p:nvSpPr>
            <p:spPr>
              <a:xfrm>
                <a:off x="3448050" y="4019550"/>
                <a:ext cx="552450" cy="428625"/>
              </a:xfrm>
              <a:prstGeom prst="rect">
                <a:avLst/>
              </a:prstGeom>
              <a:solidFill>
                <a:srgbClr val="FFFFFF"/>
              </a:solidFill>
              <a:ln w="11430">
                <a:solidFill>
                  <a:srgbClr val="244D87"/>
                </a:solidFill>
              </a:ln>
            </p:spPr>
          </p:sp>
          <p:sp>
            <p:nvSpPr>
              <p:cNvPr id="62" name="TextBox 62"/>
              <p:cNvSpPr/>
              <p:nvPr/>
            </p:nvSpPr>
            <p:spPr>
              <a:xfrm>
                <a:off x="3641217" y="41124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66" name="Group 66"/>
            <p:cNvGrpSpPr/>
            <p:nvPr/>
          </p:nvGrpSpPr>
          <p:grpSpPr>
            <a:xfrm>
              <a:off x="4000500" y="4019550"/>
              <a:ext cx="552450" cy="459581"/>
              <a:chOff x="4000500" y="4019550"/>
              <a:chExt cx="552450" cy="459581"/>
            </a:xfrm>
          </p:grpSpPr>
          <p:sp>
            <p:nvSpPr>
              <p:cNvPr id="64" name="Rectangle 64"/>
              <p:cNvSpPr/>
              <p:nvPr/>
            </p:nvSpPr>
            <p:spPr>
              <a:xfrm>
                <a:off x="4000500" y="4019550"/>
                <a:ext cx="552450" cy="428625"/>
              </a:xfrm>
              <a:prstGeom prst="rect">
                <a:avLst/>
              </a:prstGeom>
              <a:solidFill>
                <a:srgbClr val="FFFFFF"/>
              </a:solidFill>
              <a:ln w="11430">
                <a:solidFill>
                  <a:srgbClr val="244D87"/>
                </a:solidFill>
              </a:ln>
            </p:spPr>
          </p:sp>
          <p:sp>
            <p:nvSpPr>
              <p:cNvPr id="65" name="TextBox 65"/>
              <p:cNvSpPr/>
              <p:nvPr/>
            </p:nvSpPr>
            <p:spPr>
              <a:xfrm>
                <a:off x="4193667" y="41124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69" name="Group 69"/>
            <p:cNvGrpSpPr/>
            <p:nvPr/>
          </p:nvGrpSpPr>
          <p:grpSpPr>
            <a:xfrm>
              <a:off x="4552950" y="4019550"/>
              <a:ext cx="552450" cy="459581"/>
              <a:chOff x="4552950" y="4019550"/>
              <a:chExt cx="552450" cy="459581"/>
            </a:xfrm>
          </p:grpSpPr>
          <p:sp>
            <p:nvSpPr>
              <p:cNvPr id="67" name="Rectangle 67"/>
              <p:cNvSpPr/>
              <p:nvPr/>
            </p:nvSpPr>
            <p:spPr>
              <a:xfrm>
                <a:off x="4552950" y="4019550"/>
                <a:ext cx="552450" cy="428625"/>
              </a:xfrm>
              <a:prstGeom prst="rect">
                <a:avLst/>
              </a:prstGeom>
              <a:solidFill>
                <a:srgbClr val="FFFFFF"/>
              </a:solidFill>
              <a:ln w="11430">
                <a:solidFill>
                  <a:srgbClr val="244D87"/>
                </a:solidFill>
              </a:ln>
            </p:spPr>
          </p:sp>
          <p:sp>
            <p:nvSpPr>
              <p:cNvPr id="68" name="TextBox 68"/>
              <p:cNvSpPr/>
              <p:nvPr/>
            </p:nvSpPr>
            <p:spPr>
              <a:xfrm>
                <a:off x="4746117" y="411241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72" name="Group 72"/>
            <p:cNvGrpSpPr/>
            <p:nvPr/>
          </p:nvGrpSpPr>
          <p:grpSpPr>
            <a:xfrm>
              <a:off x="1238250" y="4448175"/>
              <a:ext cx="552450" cy="459581"/>
              <a:chOff x="1238250" y="4448175"/>
              <a:chExt cx="552450" cy="459581"/>
            </a:xfrm>
          </p:grpSpPr>
          <p:sp>
            <p:nvSpPr>
              <p:cNvPr id="70" name="Rectangle 70"/>
              <p:cNvSpPr/>
              <p:nvPr/>
            </p:nvSpPr>
            <p:spPr>
              <a:xfrm>
                <a:off x="1238250" y="4448175"/>
                <a:ext cx="552450" cy="428625"/>
              </a:xfrm>
              <a:prstGeom prst="rect">
                <a:avLst/>
              </a:prstGeom>
              <a:solidFill>
                <a:srgbClr val="FFFFFF"/>
              </a:solidFill>
              <a:ln w="11430">
                <a:solidFill>
                  <a:srgbClr val="244D87"/>
                </a:solidFill>
              </a:ln>
            </p:spPr>
          </p:sp>
          <p:sp>
            <p:nvSpPr>
              <p:cNvPr id="71" name="TextBox 71"/>
              <p:cNvSpPr/>
              <p:nvPr/>
            </p:nvSpPr>
            <p:spPr>
              <a:xfrm>
                <a:off x="1435322" y="45410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75" name="Group 75"/>
            <p:cNvGrpSpPr/>
            <p:nvPr/>
          </p:nvGrpSpPr>
          <p:grpSpPr>
            <a:xfrm>
              <a:off x="1790700" y="4448175"/>
              <a:ext cx="552450" cy="459581"/>
              <a:chOff x="1790700" y="4448175"/>
              <a:chExt cx="552450" cy="459581"/>
            </a:xfrm>
          </p:grpSpPr>
          <p:sp>
            <p:nvSpPr>
              <p:cNvPr id="73" name="Rectangle 73"/>
              <p:cNvSpPr/>
              <p:nvPr/>
            </p:nvSpPr>
            <p:spPr>
              <a:xfrm>
                <a:off x="1790700" y="4448175"/>
                <a:ext cx="552450" cy="428625"/>
              </a:xfrm>
              <a:prstGeom prst="rect">
                <a:avLst/>
              </a:prstGeom>
              <a:solidFill>
                <a:srgbClr val="FFFFFF"/>
              </a:solidFill>
              <a:ln w="11430">
                <a:solidFill>
                  <a:srgbClr val="244D87"/>
                </a:solidFill>
              </a:ln>
            </p:spPr>
          </p:sp>
          <p:sp>
            <p:nvSpPr>
              <p:cNvPr id="74" name="TextBox 74"/>
              <p:cNvSpPr/>
              <p:nvPr/>
            </p:nvSpPr>
            <p:spPr>
              <a:xfrm>
                <a:off x="1987772" y="45410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78" name="Group 78"/>
            <p:cNvGrpSpPr/>
            <p:nvPr/>
          </p:nvGrpSpPr>
          <p:grpSpPr>
            <a:xfrm>
              <a:off x="2343150" y="4448175"/>
              <a:ext cx="552450" cy="459581"/>
              <a:chOff x="2343150" y="4448175"/>
              <a:chExt cx="552450" cy="459581"/>
            </a:xfrm>
          </p:grpSpPr>
          <p:sp>
            <p:nvSpPr>
              <p:cNvPr id="76" name="Rectangle 76"/>
              <p:cNvSpPr/>
              <p:nvPr/>
            </p:nvSpPr>
            <p:spPr>
              <a:xfrm>
                <a:off x="2343150" y="4448175"/>
                <a:ext cx="552450" cy="428625"/>
              </a:xfrm>
              <a:prstGeom prst="rect">
                <a:avLst/>
              </a:prstGeom>
              <a:solidFill>
                <a:srgbClr val="FFFFFF"/>
              </a:solidFill>
              <a:ln w="11430">
                <a:solidFill>
                  <a:srgbClr val="244D87"/>
                </a:solidFill>
              </a:ln>
            </p:spPr>
          </p:sp>
          <p:sp>
            <p:nvSpPr>
              <p:cNvPr id="77" name="TextBox 77"/>
              <p:cNvSpPr/>
              <p:nvPr/>
            </p:nvSpPr>
            <p:spPr>
              <a:xfrm>
                <a:off x="2536317" y="45410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81" name="Group 81"/>
            <p:cNvGrpSpPr/>
            <p:nvPr/>
          </p:nvGrpSpPr>
          <p:grpSpPr>
            <a:xfrm>
              <a:off x="2895600" y="4448175"/>
              <a:ext cx="552450" cy="459581"/>
              <a:chOff x="2895600" y="4448175"/>
              <a:chExt cx="552450" cy="459581"/>
            </a:xfrm>
          </p:grpSpPr>
          <p:sp>
            <p:nvSpPr>
              <p:cNvPr id="79" name="Rectangle 79"/>
              <p:cNvSpPr/>
              <p:nvPr/>
            </p:nvSpPr>
            <p:spPr>
              <a:xfrm>
                <a:off x="2895600" y="4448175"/>
                <a:ext cx="552450" cy="428625"/>
              </a:xfrm>
              <a:prstGeom prst="rect">
                <a:avLst/>
              </a:prstGeom>
              <a:solidFill>
                <a:srgbClr val="FFFFFF"/>
              </a:solidFill>
              <a:ln w="11430">
                <a:solidFill>
                  <a:srgbClr val="244D87"/>
                </a:solidFill>
              </a:ln>
            </p:spPr>
          </p:sp>
          <p:sp>
            <p:nvSpPr>
              <p:cNvPr id="80" name="TextBox 80"/>
              <p:cNvSpPr/>
              <p:nvPr/>
            </p:nvSpPr>
            <p:spPr>
              <a:xfrm>
                <a:off x="3092672" y="45410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84" name="Group 84"/>
            <p:cNvGrpSpPr/>
            <p:nvPr/>
          </p:nvGrpSpPr>
          <p:grpSpPr>
            <a:xfrm>
              <a:off x="3448050" y="4448175"/>
              <a:ext cx="552450" cy="459581"/>
              <a:chOff x="3448050" y="4448175"/>
              <a:chExt cx="552450" cy="459581"/>
            </a:xfrm>
          </p:grpSpPr>
          <p:sp>
            <p:nvSpPr>
              <p:cNvPr id="82" name="Rectangle 82"/>
              <p:cNvSpPr/>
              <p:nvPr/>
            </p:nvSpPr>
            <p:spPr>
              <a:xfrm>
                <a:off x="3448050" y="4448175"/>
                <a:ext cx="552450" cy="428625"/>
              </a:xfrm>
              <a:prstGeom prst="rect">
                <a:avLst/>
              </a:prstGeom>
              <a:solidFill>
                <a:srgbClr val="FFFFFF"/>
              </a:solidFill>
              <a:ln w="11430">
                <a:solidFill>
                  <a:srgbClr val="244D87"/>
                </a:solidFill>
              </a:ln>
            </p:spPr>
          </p:sp>
          <p:sp>
            <p:nvSpPr>
              <p:cNvPr id="83" name="TextBox 83"/>
              <p:cNvSpPr/>
              <p:nvPr/>
            </p:nvSpPr>
            <p:spPr>
              <a:xfrm>
                <a:off x="3641217" y="4541044"/>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87" name="Group 87"/>
            <p:cNvGrpSpPr/>
            <p:nvPr/>
          </p:nvGrpSpPr>
          <p:grpSpPr>
            <a:xfrm>
              <a:off x="4000500" y="4448175"/>
              <a:ext cx="552450" cy="459581"/>
              <a:chOff x="4000500" y="4448175"/>
              <a:chExt cx="552450" cy="459581"/>
            </a:xfrm>
          </p:grpSpPr>
          <p:sp>
            <p:nvSpPr>
              <p:cNvPr id="85" name="Rectangle 85"/>
              <p:cNvSpPr/>
              <p:nvPr/>
            </p:nvSpPr>
            <p:spPr>
              <a:xfrm>
                <a:off x="4000500" y="4448175"/>
                <a:ext cx="552450" cy="428625"/>
              </a:xfrm>
              <a:prstGeom prst="rect">
                <a:avLst/>
              </a:prstGeom>
              <a:solidFill>
                <a:srgbClr val="FFFFFF"/>
              </a:solidFill>
              <a:ln w="11430">
                <a:solidFill>
                  <a:srgbClr val="244D87"/>
                </a:solidFill>
              </a:ln>
            </p:spPr>
          </p:sp>
          <p:sp>
            <p:nvSpPr>
              <p:cNvPr id="86" name="TextBox 86"/>
              <p:cNvSpPr/>
              <p:nvPr/>
            </p:nvSpPr>
            <p:spPr>
              <a:xfrm>
                <a:off x="4197572" y="45410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90" name="Group 90"/>
            <p:cNvGrpSpPr/>
            <p:nvPr/>
          </p:nvGrpSpPr>
          <p:grpSpPr>
            <a:xfrm>
              <a:off x="4552950" y="4448175"/>
              <a:ext cx="552450" cy="459581"/>
              <a:chOff x="4552950" y="4448175"/>
              <a:chExt cx="552450" cy="459581"/>
            </a:xfrm>
          </p:grpSpPr>
          <p:sp>
            <p:nvSpPr>
              <p:cNvPr id="88" name="Rectangle 88"/>
              <p:cNvSpPr/>
              <p:nvPr/>
            </p:nvSpPr>
            <p:spPr>
              <a:xfrm>
                <a:off x="4552950" y="4448175"/>
                <a:ext cx="552450" cy="428625"/>
              </a:xfrm>
              <a:prstGeom prst="rect">
                <a:avLst/>
              </a:prstGeom>
              <a:solidFill>
                <a:srgbClr val="FFFFFF"/>
              </a:solidFill>
              <a:ln w="11430">
                <a:solidFill>
                  <a:srgbClr val="244D87"/>
                </a:solidFill>
              </a:ln>
            </p:spPr>
          </p:sp>
          <p:sp>
            <p:nvSpPr>
              <p:cNvPr id="89" name="TextBox 89"/>
              <p:cNvSpPr/>
              <p:nvPr/>
            </p:nvSpPr>
            <p:spPr>
              <a:xfrm>
                <a:off x="4750022" y="45410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93" name="Group 93"/>
            <p:cNvGrpSpPr/>
            <p:nvPr/>
          </p:nvGrpSpPr>
          <p:grpSpPr>
            <a:xfrm>
              <a:off x="1238250" y="4876800"/>
              <a:ext cx="552450" cy="459581"/>
              <a:chOff x="1238250" y="4876800"/>
              <a:chExt cx="552450" cy="459581"/>
            </a:xfrm>
          </p:grpSpPr>
          <p:sp>
            <p:nvSpPr>
              <p:cNvPr id="91" name="Rectangle 91"/>
              <p:cNvSpPr/>
              <p:nvPr/>
            </p:nvSpPr>
            <p:spPr>
              <a:xfrm>
                <a:off x="1238250" y="4876800"/>
                <a:ext cx="552450" cy="428625"/>
              </a:xfrm>
              <a:prstGeom prst="rect">
                <a:avLst/>
              </a:prstGeom>
              <a:solidFill>
                <a:srgbClr val="FFFFFF"/>
              </a:solidFill>
              <a:ln w="11430">
                <a:solidFill>
                  <a:srgbClr val="244D87"/>
                </a:solidFill>
              </a:ln>
            </p:spPr>
          </p:sp>
          <p:sp>
            <p:nvSpPr>
              <p:cNvPr id="92" name="TextBox 92"/>
              <p:cNvSpPr/>
              <p:nvPr/>
            </p:nvSpPr>
            <p:spPr>
              <a:xfrm>
                <a:off x="1435322" y="49696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96" name="Group 96"/>
            <p:cNvGrpSpPr/>
            <p:nvPr/>
          </p:nvGrpSpPr>
          <p:grpSpPr>
            <a:xfrm>
              <a:off x="1790700" y="4876800"/>
              <a:ext cx="552450" cy="459581"/>
              <a:chOff x="1790700" y="4876800"/>
              <a:chExt cx="552450" cy="459581"/>
            </a:xfrm>
          </p:grpSpPr>
          <p:sp>
            <p:nvSpPr>
              <p:cNvPr id="94" name="Rectangle 94"/>
              <p:cNvSpPr/>
              <p:nvPr/>
            </p:nvSpPr>
            <p:spPr>
              <a:xfrm>
                <a:off x="1790700" y="4876800"/>
                <a:ext cx="552450" cy="428625"/>
              </a:xfrm>
              <a:prstGeom prst="rect">
                <a:avLst/>
              </a:prstGeom>
              <a:solidFill>
                <a:srgbClr val="FFFFFF"/>
              </a:solidFill>
              <a:ln w="11430">
                <a:solidFill>
                  <a:srgbClr val="244D87"/>
                </a:solidFill>
              </a:ln>
            </p:spPr>
          </p:sp>
          <p:sp>
            <p:nvSpPr>
              <p:cNvPr id="95" name="TextBox 95"/>
              <p:cNvSpPr/>
              <p:nvPr/>
            </p:nvSpPr>
            <p:spPr>
              <a:xfrm>
                <a:off x="1987772" y="49696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99" name="Group 99"/>
            <p:cNvGrpSpPr/>
            <p:nvPr/>
          </p:nvGrpSpPr>
          <p:grpSpPr>
            <a:xfrm>
              <a:off x="2343150" y="4876800"/>
              <a:ext cx="552450" cy="459581"/>
              <a:chOff x="2343150" y="4876800"/>
              <a:chExt cx="552450" cy="459581"/>
            </a:xfrm>
          </p:grpSpPr>
          <p:sp>
            <p:nvSpPr>
              <p:cNvPr id="97" name="Rectangle 97"/>
              <p:cNvSpPr/>
              <p:nvPr/>
            </p:nvSpPr>
            <p:spPr>
              <a:xfrm>
                <a:off x="2343150" y="4876800"/>
                <a:ext cx="552450" cy="428625"/>
              </a:xfrm>
              <a:prstGeom prst="rect">
                <a:avLst/>
              </a:prstGeom>
              <a:solidFill>
                <a:srgbClr val="FFFFFF"/>
              </a:solidFill>
              <a:ln w="11430">
                <a:solidFill>
                  <a:srgbClr val="244D87"/>
                </a:solidFill>
              </a:ln>
            </p:spPr>
          </p:sp>
          <p:sp>
            <p:nvSpPr>
              <p:cNvPr id="98" name="TextBox 98"/>
              <p:cNvSpPr/>
              <p:nvPr/>
            </p:nvSpPr>
            <p:spPr>
              <a:xfrm>
                <a:off x="2536317" y="49696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02" name="Group 102"/>
            <p:cNvGrpSpPr/>
            <p:nvPr/>
          </p:nvGrpSpPr>
          <p:grpSpPr>
            <a:xfrm>
              <a:off x="2895600" y="4876800"/>
              <a:ext cx="552450" cy="459581"/>
              <a:chOff x="2895600" y="4876800"/>
              <a:chExt cx="552450" cy="459581"/>
            </a:xfrm>
          </p:grpSpPr>
          <p:sp>
            <p:nvSpPr>
              <p:cNvPr id="100" name="Rectangle 100"/>
              <p:cNvSpPr/>
              <p:nvPr/>
            </p:nvSpPr>
            <p:spPr>
              <a:xfrm>
                <a:off x="2895600" y="4876800"/>
                <a:ext cx="552450" cy="428625"/>
              </a:xfrm>
              <a:prstGeom prst="rect">
                <a:avLst/>
              </a:prstGeom>
              <a:solidFill>
                <a:srgbClr val="FFFFFF"/>
              </a:solidFill>
              <a:ln w="11430">
                <a:solidFill>
                  <a:srgbClr val="244D87"/>
                </a:solidFill>
              </a:ln>
            </p:spPr>
          </p:sp>
          <p:sp>
            <p:nvSpPr>
              <p:cNvPr id="101" name="TextBox 101"/>
              <p:cNvSpPr/>
              <p:nvPr/>
            </p:nvSpPr>
            <p:spPr>
              <a:xfrm>
                <a:off x="3092672" y="496966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a:t>
                </a:r>
              </a:p>
            </p:txBody>
          </p:sp>
        </p:grpSp>
        <p:grpSp>
          <p:nvGrpSpPr>
            <p:cNvPr id="105" name="Group 105"/>
            <p:cNvGrpSpPr/>
            <p:nvPr/>
          </p:nvGrpSpPr>
          <p:grpSpPr>
            <a:xfrm>
              <a:off x="3448050" y="4876800"/>
              <a:ext cx="552450" cy="459581"/>
              <a:chOff x="3448050" y="4876800"/>
              <a:chExt cx="552450" cy="459581"/>
            </a:xfrm>
          </p:grpSpPr>
          <p:sp>
            <p:nvSpPr>
              <p:cNvPr id="103" name="Rectangle 103"/>
              <p:cNvSpPr/>
              <p:nvPr/>
            </p:nvSpPr>
            <p:spPr>
              <a:xfrm>
                <a:off x="3448050" y="4876800"/>
                <a:ext cx="552450" cy="428625"/>
              </a:xfrm>
              <a:prstGeom prst="rect">
                <a:avLst/>
              </a:prstGeom>
              <a:solidFill>
                <a:srgbClr val="FFFFFF"/>
              </a:solidFill>
              <a:ln w="11430">
                <a:solidFill>
                  <a:srgbClr val="244D87"/>
                </a:solidFill>
              </a:ln>
            </p:spPr>
          </p:sp>
          <p:sp>
            <p:nvSpPr>
              <p:cNvPr id="104" name="TextBox 104"/>
              <p:cNvSpPr/>
              <p:nvPr/>
            </p:nvSpPr>
            <p:spPr>
              <a:xfrm>
                <a:off x="3641217" y="49696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08" name="Group 108"/>
            <p:cNvGrpSpPr/>
            <p:nvPr/>
          </p:nvGrpSpPr>
          <p:grpSpPr>
            <a:xfrm>
              <a:off x="4000500" y="4876800"/>
              <a:ext cx="552450" cy="459581"/>
              <a:chOff x="4000500" y="4876800"/>
              <a:chExt cx="552450" cy="459581"/>
            </a:xfrm>
          </p:grpSpPr>
          <p:sp>
            <p:nvSpPr>
              <p:cNvPr id="106" name="Rectangle 106"/>
              <p:cNvSpPr/>
              <p:nvPr/>
            </p:nvSpPr>
            <p:spPr>
              <a:xfrm>
                <a:off x="4000500" y="4876800"/>
                <a:ext cx="552450" cy="428625"/>
              </a:xfrm>
              <a:prstGeom prst="rect">
                <a:avLst/>
              </a:prstGeom>
              <a:solidFill>
                <a:srgbClr val="FFFFFF"/>
              </a:solidFill>
              <a:ln w="11430">
                <a:solidFill>
                  <a:srgbClr val="244D87"/>
                </a:solidFill>
              </a:ln>
            </p:spPr>
          </p:sp>
          <p:sp>
            <p:nvSpPr>
              <p:cNvPr id="107" name="TextBox 107"/>
              <p:cNvSpPr/>
              <p:nvPr/>
            </p:nvSpPr>
            <p:spPr>
              <a:xfrm>
                <a:off x="4193667" y="49696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nvGrpSpPr>
            <p:cNvPr id="111" name="Group 111"/>
            <p:cNvGrpSpPr/>
            <p:nvPr/>
          </p:nvGrpSpPr>
          <p:grpSpPr>
            <a:xfrm>
              <a:off x="4552950" y="4876800"/>
              <a:ext cx="552450" cy="459581"/>
              <a:chOff x="4552950" y="4876800"/>
              <a:chExt cx="552450" cy="459581"/>
            </a:xfrm>
          </p:grpSpPr>
          <p:sp>
            <p:nvSpPr>
              <p:cNvPr id="109" name="Rectangle 109"/>
              <p:cNvSpPr/>
              <p:nvPr/>
            </p:nvSpPr>
            <p:spPr>
              <a:xfrm>
                <a:off x="4552950" y="4876800"/>
                <a:ext cx="552450" cy="428625"/>
              </a:xfrm>
              <a:prstGeom prst="rect">
                <a:avLst/>
              </a:prstGeom>
              <a:solidFill>
                <a:srgbClr val="FFFFFF"/>
              </a:solidFill>
              <a:ln w="11430">
                <a:solidFill>
                  <a:srgbClr val="244D87"/>
                </a:solidFill>
              </a:ln>
            </p:spPr>
          </p:sp>
          <p:sp>
            <p:nvSpPr>
              <p:cNvPr id="110" name="TextBox 110"/>
              <p:cNvSpPr/>
              <p:nvPr/>
            </p:nvSpPr>
            <p:spPr>
              <a:xfrm>
                <a:off x="4746117" y="4969669"/>
                <a:ext cx="166116"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X</a:t>
                </a:r>
              </a:p>
            </p:txBody>
          </p:sp>
        </p:grpSp>
      </p:grpSp>
      <p:grpSp>
        <p:nvGrpSpPr>
          <p:cNvPr id="118" name="Group 118"/>
          <p:cNvGrpSpPr/>
          <p:nvPr/>
        </p:nvGrpSpPr>
        <p:grpSpPr>
          <a:xfrm>
            <a:off x="6229350" y="3217069"/>
            <a:ext cx="4334159" cy="1776412"/>
            <a:chOff x="6229350" y="3217069"/>
            <a:chExt cx="4334159" cy="1776412"/>
          </a:xfrm>
        </p:grpSpPr>
        <p:sp>
          <p:nvSpPr>
            <p:cNvPr id="113" name="TextBox 113"/>
            <p:cNvSpPr txBox="1"/>
            <p:nvPr/>
          </p:nvSpPr>
          <p:spPr>
            <a:xfrm>
              <a:off x="6229350" y="3217069"/>
              <a:ext cx="4055765" cy="366712"/>
            </a:xfrm>
            <a:prstGeom prst="rect">
              <a:avLst/>
            </a:prstGeom>
            <a:noFill/>
            <a:ln>
              <a:noFill/>
            </a:ln>
          </p:spPr>
          <p:txBody>
            <a:bodyPr wrap="square" lIns="0" tIns="0" rIns="0" bIns="0" anchor="t" anchorCtr="0">
              <a:spAutoFit/>
            </a:bodyPr>
            <a:lstStyle/>
            <a:p>
              <a:pPr algn="l"/>
              <a:r>
                <a:rPr lang="en-US" sz="1880" dirty="0">
                  <a:solidFill>
                    <a:srgbClr val="0000FF"/>
                  </a:solidFill>
                  <a:latin typeface="Consolas"/>
                  <a:ea typeface="Microsoft YaHei"/>
                  <a:cs typeface="Consolas"/>
                </a:rPr>
                <a:t>for</a:t>
              </a:r>
              <a:r>
                <a:rPr lang="en-US" sz="1880" dirty="0">
                  <a:solidFill>
                    <a:srgbClr val="000000"/>
                  </a:solidFill>
                  <a:latin typeface="Consolas"/>
                  <a:ea typeface="Microsoft YaHei"/>
                  <a:cs typeface="Consolas"/>
                </a:rPr>
                <a:t xml:space="preserve"> (</a:t>
              </a:r>
              <a:r>
                <a:rPr lang="en-US" sz="1880" dirty="0">
                  <a:solidFill>
                    <a:srgbClr val="0000FF"/>
                  </a:solidFill>
                  <a:latin typeface="Consolas"/>
                  <a:ea typeface="Microsoft YaHei"/>
                  <a:cs typeface="Consolas"/>
                </a:rPr>
                <a:t>int</a:t>
              </a:r>
              <a:r>
                <a:rPr lang="en-US" sz="1880" dirty="0">
                  <a:solidFill>
                    <a:srgbClr val="000000"/>
                  </a:solidFill>
                  <a:latin typeface="Consolas"/>
                  <a:ea typeface="Microsoft YaHei"/>
                  <a:cs typeface="Consolas"/>
                </a:rPr>
                <a:t xml:space="preserve"> r = 0; r &lt; 5; r++) {</a:t>
              </a:r>
            </a:p>
          </p:txBody>
        </p:sp>
        <p:sp>
          <p:nvSpPr>
            <p:cNvPr id="114" name="TextBox 114"/>
            <p:cNvSpPr txBox="1"/>
            <p:nvPr/>
          </p:nvSpPr>
          <p:spPr>
            <a:xfrm>
              <a:off x="6229350" y="3569494"/>
              <a:ext cx="4334159" cy="366712"/>
            </a:xfrm>
            <a:prstGeom prst="rect">
              <a:avLst/>
            </a:prstGeom>
            <a:noFill/>
            <a:ln>
              <a:noFill/>
            </a:ln>
          </p:spPr>
          <p:txBody>
            <a:bodyPr wrap="square" lIns="0" tIns="0" rIns="0" bIns="0" anchor="t" anchorCtr="0">
              <a:spAutoFit/>
            </a:bodyPr>
            <a:lstStyle/>
            <a:p>
              <a:pPr algn="l"/>
              <a:r>
                <a:rPr lang="en-US" sz="1880" dirty="0">
                  <a:solidFill>
                    <a:srgbClr val="000000"/>
                  </a:solidFill>
                  <a:latin typeface="Consolas"/>
                  <a:ea typeface="Microsoft YaHei"/>
                  <a:cs typeface="Consolas"/>
                </a:rPr>
                <a:t xml:space="preserve">    </a:t>
              </a:r>
              <a:r>
                <a:rPr lang="en-US" sz="1880" dirty="0">
                  <a:solidFill>
                    <a:srgbClr val="0000FF"/>
                  </a:solidFill>
                  <a:latin typeface="Consolas"/>
                  <a:ea typeface="Microsoft YaHei"/>
                  <a:cs typeface="Consolas"/>
                </a:rPr>
                <a:t>for</a:t>
              </a:r>
              <a:r>
                <a:rPr lang="en-US" sz="1880" dirty="0">
                  <a:solidFill>
                    <a:srgbClr val="000000"/>
                  </a:solidFill>
                  <a:latin typeface="Consolas"/>
                  <a:ea typeface="Microsoft YaHei"/>
                  <a:cs typeface="Consolas"/>
                </a:rPr>
                <a:t xml:space="preserve"> (</a:t>
              </a:r>
              <a:r>
                <a:rPr lang="en-US" sz="1880" dirty="0">
                  <a:solidFill>
                    <a:srgbClr val="0000FF"/>
                  </a:solidFill>
                  <a:latin typeface="Consolas"/>
                  <a:ea typeface="Microsoft YaHei"/>
                  <a:cs typeface="Consolas"/>
                </a:rPr>
                <a:t>int</a:t>
              </a:r>
              <a:r>
                <a:rPr lang="en-US" sz="1880" dirty="0">
                  <a:solidFill>
                    <a:srgbClr val="000000"/>
                  </a:solidFill>
                  <a:latin typeface="Consolas"/>
                  <a:ea typeface="Microsoft YaHei"/>
                  <a:cs typeface="Consolas"/>
                </a:rPr>
                <a:t xml:space="preserve"> c = 0; c &lt; 7; c++)</a:t>
              </a:r>
            </a:p>
          </p:txBody>
        </p:sp>
        <p:sp>
          <p:nvSpPr>
            <p:cNvPr id="115" name="TextBox 115"/>
            <p:cNvSpPr txBox="1"/>
            <p:nvPr/>
          </p:nvSpPr>
          <p:spPr>
            <a:xfrm>
              <a:off x="6229350" y="3921919"/>
              <a:ext cx="3638174" cy="366712"/>
            </a:xfrm>
            <a:prstGeom prst="rect">
              <a:avLst/>
            </a:prstGeom>
            <a:noFill/>
            <a:ln>
              <a:noFill/>
            </a:ln>
          </p:spPr>
          <p:txBody>
            <a:bodyPr wrap="square" lIns="0" tIns="0" rIns="0" bIns="0" anchor="t" anchorCtr="0">
              <a:spAutoFit/>
            </a:bodyPr>
            <a:lstStyle/>
            <a:p>
              <a:pPr algn="l"/>
              <a:r>
                <a:rPr lang="en-US" sz="1880" dirty="0">
                  <a:solidFill>
                    <a:srgbClr val="000000"/>
                  </a:solidFill>
                  <a:latin typeface="Consolas"/>
                  <a:ea typeface="Microsoft YaHei"/>
                  <a:cs typeface="Consolas"/>
                </a:rPr>
                <a:t xml:space="preserve">        cout &lt;&lt; out[r][c];</a:t>
              </a:r>
            </a:p>
          </p:txBody>
        </p:sp>
        <p:sp>
          <p:nvSpPr>
            <p:cNvPr id="116" name="TextBox 116"/>
            <p:cNvSpPr txBox="1"/>
            <p:nvPr/>
          </p:nvSpPr>
          <p:spPr>
            <a:xfrm>
              <a:off x="6229350" y="4274344"/>
              <a:ext cx="2385400" cy="366712"/>
            </a:xfrm>
            <a:prstGeom prst="rect">
              <a:avLst/>
            </a:prstGeom>
            <a:noFill/>
            <a:ln>
              <a:noFill/>
            </a:ln>
          </p:spPr>
          <p:txBody>
            <a:bodyPr wrap="square" lIns="0" tIns="0" rIns="0" bIns="0" anchor="t" anchorCtr="0">
              <a:spAutoFit/>
            </a:bodyPr>
            <a:lstStyle/>
            <a:p>
              <a:pPr algn="l"/>
              <a:r>
                <a:rPr lang="en-US" sz="1880" dirty="0">
                  <a:solidFill>
                    <a:srgbClr val="000000"/>
                  </a:solidFill>
                  <a:latin typeface="Consolas"/>
                  <a:ea typeface="Microsoft YaHei"/>
                  <a:cs typeface="Consolas"/>
                </a:rPr>
                <a:t xml:space="preserve">    cout &lt;&lt; endl;</a:t>
              </a:r>
            </a:p>
          </p:txBody>
        </p:sp>
        <p:sp>
          <p:nvSpPr>
            <p:cNvPr id="117" name="TextBox 117"/>
            <p:cNvSpPr txBox="1"/>
            <p:nvPr/>
          </p:nvSpPr>
          <p:spPr>
            <a:xfrm>
              <a:off x="6229350" y="4626769"/>
              <a:ext cx="158247" cy="366712"/>
            </a:xfrm>
            <a:prstGeom prst="rect">
              <a:avLst/>
            </a:prstGeom>
            <a:noFill/>
            <a:ln>
              <a:noFill/>
            </a:ln>
          </p:spPr>
          <p:txBody>
            <a:bodyPr wrap="square" lIns="0" tIns="0" rIns="0" bIns="0" anchor="t" anchorCtr="0">
              <a:spAutoFit/>
            </a:bodyPr>
            <a:lstStyle/>
            <a:p>
              <a:pPr algn="l"/>
              <a:r>
                <a:rPr lang="en-US" sz="1880" dirty="0">
                  <a:solidFill>
                    <a:srgbClr val="000000"/>
                  </a:solidFill>
                  <a:latin typeface="Consolas"/>
                  <a:ea typeface="Microsoft YaHei"/>
                  <a:cs typeface="Consolas"/>
                </a:rPr>
                <a:t>}</a:t>
              </a:r>
            </a:p>
          </p:txBody>
        </p:sp>
      </p:grpSp>
      <p:grpSp>
        <p:nvGrpSpPr>
          <p:cNvPr id="120" name="Group 120"/>
          <p:cNvGrpSpPr/>
          <p:nvPr/>
        </p:nvGrpSpPr>
        <p:grpSpPr>
          <a:xfrm>
            <a:off x="990219" y="5409248"/>
            <a:ext cx="7866209" cy="752856"/>
            <a:chOff x="990219" y="5409248"/>
            <a:chExt cx="7866209" cy="752856"/>
          </a:xfrm>
        </p:grpSpPr>
        <p:sp>
          <p:nvSpPr>
            <p:cNvPr id="119" name="TextBox 119"/>
            <p:cNvSpPr/>
            <p:nvPr/>
          </p:nvSpPr>
          <p:spPr>
            <a:xfrm>
              <a:off x="990219" y="5409248"/>
              <a:ext cx="7866209"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图中高亮的是第0行：先按列0到6输出，再换行。其他各行照着做。</a:t>
              </a:r>
              <a:br/>
              <a:r>
                <a:rPr lang="zh-CN" sz="1950" dirty="0">
                  <a:solidFill>
                    <a:srgbClr val="243447"/>
                  </a:solidFill>
                  <a:latin typeface="Consolas"/>
                  <a:ea typeface="Microsoft YaHei"/>
                  <a:cs typeface="Consolas"/>
                </a:rPr>
                <a:t>这里的7只用于n=2的例子；完整程序的列数使用4*n-1。</a:t>
              </a:r>
            </a:p>
          </p:txBody>
        </p:sp>
      </p:grpSp>
      <p:sp>
        <p:nvSpPr>
          <p:cNvPr id="188" name="Line 188"/>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89" name="Line 189"/>
          <p:cNvSpPr/>
          <p:nvPr/>
        </p:nvSpPr>
        <p:spPr>
          <a:xfrm>
            <a:off x="6105525" y="3226594"/>
            <a:ext cx="9525" cy="1677162"/>
          </a:xfrm>
          <a:custGeom>
            <a:avLst/>
            <a:gdLst/>
            <a:ahLst/>
            <a:cxnLst/>
            <a:rect l="l" t="t" r="r" b="b"/>
            <a:pathLst>
              <a:path w="9525" h="1677162">
                <a:moveTo>
                  <a:pt x="0" y="0"/>
                </a:moveTo>
                <a:lnTo>
                  <a:pt x="0" y="1677162"/>
                </a:lnTo>
              </a:path>
            </a:pathLst>
          </a:custGeom>
          <a:noFill/>
          <a:ln w="19050">
            <a:solidFill>
              <a:srgbClr val="244D87"/>
            </a:solidFill>
          </a:ln>
        </p:spPr>
      </p:sp>
      <p:sp>
        <p:nvSpPr>
          <p:cNvPr id="190" name="Line 190"/>
          <p:cNvSpPr/>
          <p:nvPr/>
        </p:nvSpPr>
        <p:spPr>
          <a:xfrm>
            <a:off x="838200" y="289293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350"/>
                                        <p:tgtEl>
                                          <p:spTgt spid="1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0"/>
                                        </p:tgtEl>
                                        <p:attrNameLst>
                                          <p:attrName>style.visibility</p:attrName>
                                        </p:attrNameLst>
                                      </p:cBhvr>
                                      <p:to>
                                        <p:strVal val="visible"/>
                                      </p:to>
                                    </p:set>
                                    <p:animEffect transition="in" filter="fade">
                                      <p:cBhvr>
                                        <p:cTn id="12" dur="35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显示屏：尺寸和输出顺序检查</a:t>
            </a:r>
          </a:p>
        </p:txBody>
      </p:sp>
      <p:grpSp>
        <p:nvGrpSpPr>
          <p:cNvPr id="8" name="Group 8"/>
          <p:cNvGrpSpPr/>
          <p:nvPr/>
        </p:nvGrpSpPr>
        <p:grpSpPr>
          <a:xfrm>
            <a:off x="828294" y="2170748"/>
            <a:ext cx="6785860" cy="819531"/>
            <a:chOff x="828294" y="2170748"/>
            <a:chExt cx="6785860" cy="819531"/>
          </a:xfrm>
        </p:grpSpPr>
        <p:sp>
          <p:nvSpPr>
            <p:cNvPr id="7" name="TextBox 7"/>
            <p:cNvSpPr/>
            <p:nvPr/>
          </p:nvSpPr>
          <p:spPr>
            <a:xfrm>
              <a:off x="828294" y="2170748"/>
              <a:ext cx="6785860" cy="8195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输出时，一行要横跨所有数字，再换到下一行。</a:t>
              </a:r>
              <a:br/>
              <a:r>
                <a:rPr lang="zh-CN" sz="1950" dirty="0">
                  <a:solidFill>
                    <a:srgbClr val="243447"/>
                  </a:solidFill>
                  <a:latin typeface="Consolas"/>
                  <a:ea typeface="Microsoft YaHei"/>
                  <a:cs typeface="Consolas"/>
                </a:rPr>
                <a:t>如果打印完一个数字的5行才打印下一个，数字会竖着排。</a:t>
              </a:r>
            </a:p>
          </p:txBody>
        </p:sp>
      </p:grpSp>
      <p:grpSp>
        <p:nvGrpSpPr>
          <p:cNvPr id="11" name="Group 11"/>
          <p:cNvGrpSpPr/>
          <p:nvPr/>
        </p:nvGrpSpPr>
        <p:grpSpPr>
          <a:xfrm>
            <a:off x="828294" y="3618548"/>
            <a:ext cx="6912662" cy="810005"/>
            <a:chOff x="828294" y="3618548"/>
            <a:chExt cx="6912662" cy="810005"/>
          </a:xfrm>
        </p:grpSpPr>
        <p:sp>
          <p:nvSpPr>
            <p:cNvPr id="9" name="TextBox 9"/>
            <p:cNvSpPr/>
            <p:nvPr/>
          </p:nvSpPr>
          <p:spPr>
            <a:xfrm>
              <a:off x="828294" y="3618548"/>
              <a:ext cx="440369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n=1：5行3列。　n=100：5行399列。</a:t>
              </a:r>
            </a:p>
          </p:txBody>
        </p:sp>
        <p:sp>
          <p:nvSpPr>
            <p:cNvPr id="10" name="TextBox 10"/>
            <p:cNvSpPr/>
            <p:nvPr/>
          </p:nvSpPr>
          <p:spPr>
            <a:xfrm>
              <a:off x="828294" y="4047172"/>
              <a:ext cx="691266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out[5][500]容得下；只输出有效范围，别输出整段容量。</a:t>
              </a:r>
            </a:p>
          </p:txBody>
        </p:sp>
      </p:grpSp>
      <p:grpSp>
        <p:nvGrpSpPr>
          <p:cNvPr id="13" name="Group 13"/>
          <p:cNvGrpSpPr/>
          <p:nvPr/>
        </p:nvGrpSpPr>
        <p:grpSpPr>
          <a:xfrm>
            <a:off x="828294" y="4837748"/>
            <a:ext cx="5449372" cy="1276731"/>
            <a:chOff x="828294" y="4837748"/>
            <a:chExt cx="5449372" cy="1276731"/>
          </a:xfrm>
        </p:grpSpPr>
        <p:sp>
          <p:nvSpPr>
            <p:cNvPr id="12" name="TextBox 12"/>
            <p:cNvSpPr/>
            <p:nvPr/>
          </p:nvSpPr>
          <p:spPr>
            <a:xfrm>
              <a:off x="828294" y="4837748"/>
              <a:ext cx="5449372" cy="12767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输入0：要画出数字0，不能空白。</a:t>
              </a:r>
              <a:br/>
              <a:r>
                <a:rPr lang="zh-CN" sz="1950" dirty="0">
                  <a:solidFill>
                    <a:srgbClr val="243447"/>
                  </a:solidFill>
                  <a:latin typeface="Consolas"/>
                  <a:ea typeface="Microsoft YaHei"/>
                  <a:cs typeface="Consolas"/>
                </a:rPr>
                <a:t>输入00：两个0都要保留，中间只有一列点。</a:t>
              </a:r>
              <a:br/>
              <a:r>
                <a:rPr lang="zh-CN" sz="1950" dirty="0">
                  <a:solidFill>
                    <a:srgbClr val="243447"/>
                  </a:solidFill>
                  <a:latin typeface="Consolas"/>
                  <a:ea typeface="Microsoft YaHei"/>
                  <a:cs typeface="Consolas"/>
                </a:rPr>
                <a:t>输入0123456789：十种字形都应与题面一致。</a:t>
              </a:r>
            </a:p>
          </p:txBody>
        </p:sp>
      </p:grpSp>
      <p:sp>
        <p:nvSpPr>
          <p:cNvPr id="17" name="Line 1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8" name="Line 18"/>
          <p:cNvSpPr/>
          <p:nvPr/>
        </p:nvSpPr>
        <p:spPr>
          <a:xfrm>
            <a:off x="838200" y="317696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9" name="Line 19"/>
          <p:cNvSpPr/>
          <p:nvPr/>
        </p:nvSpPr>
        <p:spPr>
          <a:xfrm>
            <a:off x="838200" y="457619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4224528" cy="1062799"/>
            <a:chOff x="826008" y="814388"/>
            <a:chExt cx="4224528" cy="1062799"/>
          </a:xfrm>
        </p:grpSpPr>
        <p:sp>
          <p:nvSpPr>
            <p:cNvPr id="2" name="TextBox 2"/>
            <p:cNvSpPr txBox="1"/>
            <p:nvPr/>
          </p:nvSpPr>
          <p:spPr>
            <a:xfrm>
              <a:off x="1017270" y="814388"/>
              <a:ext cx="244602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模拟练习：显示屏</a:t>
              </a:r>
            </a:p>
          </p:txBody>
        </p:sp>
        <p:sp>
          <p:nvSpPr>
            <p:cNvPr id="3" name="TextBox 3"/>
            <p:cNvSpPr txBox="1"/>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模拟练习：从查表到点亮一格</a:t>
              </a:r>
            </a:p>
          </p:txBody>
        </p:sp>
      </p:grpSp>
      <p:grpSp>
        <p:nvGrpSpPr>
          <p:cNvPr id="6" name="Group 6"/>
          <p:cNvGrpSpPr/>
          <p:nvPr/>
        </p:nvGrpSpPr>
        <p:grpSpPr>
          <a:xfrm>
            <a:off x="990219" y="2056448"/>
            <a:ext cx="7541597" cy="752856"/>
            <a:chOff x="990219" y="2056448"/>
            <a:chExt cx="7541597" cy="752856"/>
          </a:xfrm>
        </p:grpSpPr>
        <p:sp>
          <p:nvSpPr>
            <p:cNvPr id="5" name="TextBox 5"/>
            <p:cNvSpPr/>
            <p:nvPr/>
          </p:nvSpPr>
          <p:spPr>
            <a:xfrm>
              <a:off x="990219" y="2056448"/>
              <a:ext cx="7541597"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输入37，处理第二个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。已知tubes[7]这一行是{3,0,2,5}。</a:t>
              </a:r>
              <a:br/>
              <a:r>
                <a:rPr lang="zh-CN" sz="1950" dirty="0">
                  <a:solidFill>
                    <a:srgbClr val="243447"/>
                  </a:solidFill>
                  <a:latin typeface="Consolas"/>
                  <a:ea typeface="Microsoft YaHei"/>
                  <a:cs typeface="Consolas"/>
                </a:rPr>
                <a:t>现在取j=2、p=1；2号管的三个点是(0,2)、(1,2)、(2,2)。</a:t>
              </a:r>
            </a:p>
          </p:txBody>
        </p:sp>
      </p:grpSp>
      <p:grpSp>
        <p:nvGrpSpPr>
          <p:cNvPr id="8" name="Group 8"/>
          <p:cNvGrpSpPr/>
          <p:nvPr/>
        </p:nvGrpSpPr>
        <p:grpSpPr>
          <a:xfrm>
            <a:off x="1370457" y="2926080"/>
            <a:ext cx="6621018" cy="2125218"/>
            <a:chOff x="1370457" y="2926080"/>
            <a:chExt cx="6621018" cy="2125218"/>
          </a:xfrm>
        </p:grpSpPr>
        <p:sp>
          <p:nvSpPr>
            <p:cNvPr id="7" name="TextBox 7"/>
            <p:cNvSpPr/>
            <p:nvPr/>
          </p:nvSpPr>
          <p:spPr>
            <a:xfrm>
              <a:off x="1370457" y="2926080"/>
              <a:ext cx="6621018" cy="2125218"/>
            </a:xfrm>
            <a:prstGeom prst="rect">
              <a:avLst/>
            </a:prstGeom>
            <a:noFill/>
            <a:ln>
              <a:noFill/>
            </a:ln>
          </p:spPr>
          <p:txBody>
            <a:bodyPr wrap="none" lIns="0" tIns="0" rIns="0" bIns="0" anchor="t" anchorCtr="0">
              <a:noAutofit/>
            </a:bodyPr>
            <a:lstStyle/>
            <a:p>
              <a:pPr algn="l">
                <a:lnSpc>
                  <a:spcPts val="2520"/>
                </a:lnSpc>
              </a:pPr>
              <a:r>
                <a:rPr lang="zh-CN" sz="2100" dirty="0">
                  <a:solidFill>
                    <a:srgbClr val="243447"/>
                  </a:solidFill>
                  <a:latin typeface="Consolas"/>
                  <a:ea typeface="Microsoft YaHei"/>
                  <a:cs typeface="Consolas"/>
                </a:rPr>
                <a:t>请填空：</a:t>
              </a:r>
              <a:br/>
              <a:r>
                <a:rPr lang="zh-CN" sz="2100" dirty="0">
                  <a:solidFill>
                    <a:srgbClr val="243447"/>
                  </a:solidFill>
                  <a:latin typeface="Consolas"/>
                  <a:ea typeface="Microsoft YaHei"/>
                  <a:cs typeface="Consolas"/>
                </a:rPr>
                <a:t>i=?，digit=?，basey=?</a:t>
              </a:r>
              <a:br/>
              <a:r>
                <a:rPr lang="zh-CN" sz="2100" dirty="0">
                  <a:solidFill>
                    <a:srgbClr val="243447"/>
                  </a:solidFill>
                  <a:latin typeface="Consolas"/>
                  <a:ea typeface="Microsoft YaHei"/>
                  <a:cs typeface="Consolas"/>
                </a:rPr>
                <a:t>tube=tubes[digit][j]，所以tube=?</a:t>
              </a:r>
              <a:br/>
              <a:r>
                <a:rPr lang="zh-CN" sz="2100" dirty="0">
                  <a:solidFill>
                    <a:srgbClr val="243447"/>
                  </a:solidFill>
                  <a:latin typeface="Consolas"/>
                  <a:ea typeface="Microsoft YaHei"/>
                  <a:cs typeface="Consolas"/>
                </a:rPr>
                <a:t>r=dot[tube][p][0]，c=basey+dot[tube][p][1]</a:t>
              </a:r>
              <a:br/>
              <a:r>
                <a:rPr lang="zh-CN" sz="2100" dirty="0">
                  <a:solidFill>
                    <a:srgbClr val="243447"/>
                  </a:solidFill>
                  <a:latin typeface="Consolas"/>
                  <a:ea typeface="Microsoft YaHei"/>
                  <a:cs typeface="Consolas"/>
                </a:rPr>
                <a:t>最终要把out[?][?]改成</a:t>
              </a:r>
              <a:r>
                <a:rPr lang="zh-CN" sz="2100" b="1" dirty="0">
                  <a:solidFill>
                    <a:srgbClr val="C00000"/>
                  </a:solidFill>
                  <a:latin typeface="Consolas"/>
                  <a:ea typeface="Microsoft YaHei"/>
                  <a:cs typeface="Consolas"/>
                </a:rPr>
                <a:t>字符</a:t>
              </a:r>
              <a:r>
                <a:rPr lang="zh-CN" sz="2100" dirty="0">
                  <a:solidFill>
                    <a:srgbClr val="243447"/>
                  </a:solidFill>
                  <a:latin typeface="Consolas"/>
                  <a:ea typeface="Microsoft YaHei"/>
                  <a:cs typeface="Consolas"/>
                </a:rPr>
                <a:t>X。</a:t>
              </a:r>
            </a:p>
          </p:txBody>
        </p:sp>
      </p:grpSp>
      <p:grpSp>
        <p:nvGrpSpPr>
          <p:cNvPr id="10" name="Group 10"/>
          <p:cNvGrpSpPr/>
          <p:nvPr/>
        </p:nvGrpSpPr>
        <p:grpSpPr>
          <a:xfrm>
            <a:off x="990219" y="5409248"/>
            <a:ext cx="7729264" cy="752856"/>
            <a:chOff x="990219" y="5409248"/>
            <a:chExt cx="7729264" cy="752856"/>
          </a:xfrm>
        </p:grpSpPr>
        <p:sp>
          <p:nvSpPr>
            <p:cNvPr id="9" name="TextBox 9"/>
            <p:cNvSpPr/>
            <p:nvPr/>
          </p:nvSpPr>
          <p:spPr>
            <a:xfrm>
              <a:off x="990219" y="5409248"/>
              <a:ext cx="7729264"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i=1，digit=7，basey=4，tube=2；r=1，c=6。</a:t>
              </a:r>
              <a:br/>
              <a:r>
                <a:rPr lang="zh-CN" sz="1950" dirty="0">
                  <a:solidFill>
                    <a:srgbClr val="243447"/>
                  </a:solidFill>
                  <a:latin typeface="Consolas"/>
                  <a:ea typeface="Microsoft YaHei"/>
                  <a:cs typeface="Consolas"/>
                </a:rPr>
                <a:t>最终执行out[1][6]='X'。位置、数字、</a:t>
              </a:r>
              <a:r>
                <a:rPr lang="zh-CN" sz="1950" b="1" dirty="0">
                  <a:solidFill>
                    <a:srgbClr val="C00000"/>
                  </a:solidFill>
                  <a:latin typeface="Consolas"/>
                  <a:ea typeface="Microsoft YaHei"/>
                  <a:cs typeface="Consolas"/>
                </a:rPr>
                <a:t>管号</a:t>
              </a:r>
              <a:r>
                <a:rPr lang="zh-CN" sz="1950" dirty="0">
                  <a:solidFill>
                    <a:srgbClr val="243447"/>
                  </a:solidFill>
                  <a:latin typeface="Consolas"/>
                  <a:ea typeface="Microsoft YaHei"/>
                  <a:cs typeface="Consolas"/>
                </a:rPr>
                <a:t>，三个含义要分开。</a:t>
              </a:r>
            </a:p>
          </p:txBody>
        </p:sp>
      </p:grpSp>
      <p:sp>
        <p:nvSpPr>
          <p:cNvPr id="13" name="Line 1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4" name="Line 14"/>
          <p:cNvSpPr/>
          <p:nvPr/>
        </p:nvSpPr>
        <p:spPr>
          <a:xfrm>
            <a:off x="838200" y="4951857"/>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5" name="Line 15"/>
          <p:cNvSpPr/>
          <p:nvPr/>
        </p:nvSpPr>
        <p:spPr>
          <a:xfrm>
            <a:off x="838200" y="2773490"/>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grpSp>
        <p:nvGrpSpPr>
          <p:cNvPr id="4" name="Group 4"/>
          <p:cNvGrpSpPr/>
          <p:nvPr/>
        </p:nvGrpSpPr>
        <p:grpSpPr>
          <a:xfrm>
            <a:off x="826008" y="814388"/>
            <a:ext cx="4434535" cy="1062799"/>
            <a:chOff x="826008" y="814388"/>
            <a:chExt cx="4434535" cy="1062799"/>
          </a:xfrm>
        </p:grpSpPr>
        <p:sp>
          <p:nvSpPr>
            <p:cNvPr id="2" name="TextBox 2"/>
            <p:cNvSpPr txBox="1"/>
            <p:nvPr/>
          </p:nvSpPr>
          <p:spPr>
            <a:xfrm>
              <a:off x="1017270" y="814388"/>
              <a:ext cx="244602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模拟练习：显示屏</a:t>
              </a:r>
            </a:p>
          </p:txBody>
        </p:sp>
        <p:sp>
          <p:nvSpPr>
            <p:cNvPr id="3" name="TextBox 3"/>
            <p:cNvSpPr txBox="1"/>
            <p:nvPr/>
          </p:nvSpPr>
          <p:spPr>
            <a:xfrm>
              <a:off x="826008" y="1407795"/>
              <a:ext cx="4434535"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模拟练习：给007安排显示位置</a:t>
              </a:r>
            </a:p>
          </p:txBody>
        </p:sp>
      </p:grpSp>
      <p:grpSp>
        <p:nvGrpSpPr>
          <p:cNvPr id="6" name="Group 6"/>
          <p:cNvGrpSpPr/>
          <p:nvPr/>
        </p:nvGrpSpPr>
        <p:grpSpPr>
          <a:xfrm>
            <a:off x="990219" y="2056448"/>
            <a:ext cx="7840849" cy="752856"/>
            <a:chOff x="990219" y="2056448"/>
            <a:chExt cx="7840849" cy="752856"/>
          </a:xfrm>
        </p:grpSpPr>
        <p:sp>
          <p:nvSpPr>
            <p:cNvPr id="5" name="TextBox 5"/>
            <p:cNvSpPr/>
            <p:nvPr/>
          </p:nvSpPr>
          <p:spPr>
            <a:xfrm>
              <a:off x="990219" y="2056448"/>
              <a:ext cx="7840849" cy="752856"/>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要显示007，共3个数字。每个数字占3列，相邻数字之间隔1列点。</a:t>
              </a:r>
              <a:br/>
              <a:r>
                <a:rPr lang="zh-CN" sz="1950" dirty="0">
                  <a:solidFill>
                    <a:srgbClr val="243447"/>
                  </a:solidFill>
                  <a:latin typeface="Consolas"/>
                  <a:ea typeface="Microsoft YaHei"/>
                  <a:cs typeface="Consolas"/>
                </a:rPr>
                <a:t>列下标从0开始。请写出每个数字占哪些列，以及哪些列留作间隔。</a:t>
              </a:r>
            </a:p>
          </p:txBody>
        </p:sp>
      </p:grpSp>
      <p:grpSp>
        <p:nvGrpSpPr>
          <p:cNvPr id="79" name="Group 79"/>
          <p:cNvGrpSpPr/>
          <p:nvPr/>
        </p:nvGrpSpPr>
        <p:grpSpPr>
          <a:xfrm>
            <a:off x="1000125" y="3238500"/>
            <a:ext cx="10077450" cy="1219200"/>
            <a:chOff x="1000125" y="3238500"/>
            <a:chExt cx="10077450" cy="1219200"/>
          </a:xfrm>
        </p:grpSpPr>
        <p:grpSp>
          <p:nvGrpSpPr>
            <p:cNvPr id="9" name="Group 9"/>
            <p:cNvGrpSpPr/>
            <p:nvPr/>
          </p:nvGrpSpPr>
          <p:grpSpPr>
            <a:xfrm>
              <a:off x="1000125" y="3238500"/>
              <a:ext cx="857250" cy="609600"/>
              <a:chOff x="1000125" y="3238500"/>
              <a:chExt cx="857250" cy="609600"/>
            </a:xfrm>
          </p:grpSpPr>
          <p:sp>
            <p:nvSpPr>
              <p:cNvPr id="7" name="Rectangle 7"/>
              <p:cNvSpPr/>
              <p:nvPr/>
            </p:nvSpPr>
            <p:spPr>
              <a:xfrm>
                <a:off x="1000125" y="3238500"/>
                <a:ext cx="857250" cy="609600"/>
              </a:xfrm>
              <a:prstGeom prst="rect">
                <a:avLst/>
              </a:prstGeom>
              <a:solidFill>
                <a:srgbClr val="244D87"/>
              </a:solidFill>
              <a:ln w="9525">
                <a:solidFill>
                  <a:srgbClr val="B8C8D9"/>
                </a:solidFill>
              </a:ln>
            </p:spPr>
          </p:sp>
          <p:sp>
            <p:nvSpPr>
              <p:cNvPr id="8" name="TextBox 8"/>
              <p:cNvSpPr/>
              <p:nvPr/>
            </p:nvSpPr>
            <p:spPr>
              <a:xfrm>
                <a:off x="1019175" y="3267075"/>
                <a:ext cx="819150" cy="552450"/>
              </a:xfrm>
              <a:prstGeom prst="rect">
                <a:avLst/>
              </a:prstGeom>
              <a:noFill/>
              <a:ln>
                <a:noFill/>
              </a:ln>
            </p:spPr>
            <p:txBody>
              <a:bodyPr wrap="none" lIns="0" tIns="135338" rIns="0" bIns="0" anchor="t" anchorCtr="0">
                <a:noAutofit/>
              </a:bodyPr>
              <a:lstStyle/>
              <a:p>
                <a:pPr algn="ctr"/>
                <a:r>
                  <a:rPr lang="zh-CN" sz="1880" b="1" dirty="0">
                    <a:solidFill>
                      <a:srgbClr val="FFFFFF"/>
                    </a:solidFill>
                    <a:latin typeface="Consolas"/>
                    <a:ea typeface="Microsoft YaHei"/>
                    <a:cs typeface="Consolas"/>
                  </a:rPr>
                  <a:t>列</a:t>
                </a:r>
              </a:p>
            </p:txBody>
          </p:sp>
        </p:grpSp>
        <p:grpSp>
          <p:nvGrpSpPr>
            <p:cNvPr id="12" name="Group 12"/>
            <p:cNvGrpSpPr/>
            <p:nvPr/>
          </p:nvGrpSpPr>
          <p:grpSpPr>
            <a:xfrm>
              <a:off x="1857375" y="3238500"/>
              <a:ext cx="838200" cy="609600"/>
              <a:chOff x="1857375" y="3238500"/>
              <a:chExt cx="838200" cy="609600"/>
            </a:xfrm>
          </p:grpSpPr>
          <p:sp>
            <p:nvSpPr>
              <p:cNvPr id="10" name="Rectangle 10"/>
              <p:cNvSpPr/>
              <p:nvPr/>
            </p:nvSpPr>
            <p:spPr>
              <a:xfrm>
                <a:off x="1857375" y="3238500"/>
                <a:ext cx="838200" cy="609600"/>
              </a:xfrm>
              <a:prstGeom prst="rect">
                <a:avLst/>
              </a:prstGeom>
              <a:solidFill>
                <a:srgbClr val="244D87"/>
              </a:solidFill>
              <a:ln w="9525">
                <a:solidFill>
                  <a:srgbClr val="B8C8D9"/>
                </a:solidFill>
              </a:ln>
            </p:spPr>
          </p:sp>
          <p:sp>
            <p:nvSpPr>
              <p:cNvPr id="11" name="TextBox 11"/>
              <p:cNvSpPr/>
              <p:nvPr/>
            </p:nvSpPr>
            <p:spPr>
              <a:xfrm>
                <a:off x="1876425" y="3267075"/>
                <a:ext cx="800100" cy="552450"/>
              </a:xfrm>
              <a:prstGeom prst="rect">
                <a:avLst/>
              </a:prstGeom>
              <a:noFill/>
              <a:ln>
                <a:noFill/>
              </a:ln>
            </p:spPr>
            <p:txBody>
              <a:bodyPr wrap="none" lIns="0" tIns="135338" rIns="0" bIns="0" anchor="t" anchorCtr="0">
                <a:noAutofit/>
              </a:bodyPr>
              <a:lstStyle/>
              <a:p>
                <a:pPr algn="ctr"/>
                <a:r>
                  <a:rPr lang="en-US" sz="1880" b="1" dirty="0">
                    <a:solidFill>
                      <a:srgbClr val="FFFFFF"/>
                    </a:solidFill>
                    <a:latin typeface="Consolas"/>
                    <a:ea typeface="Consolas"/>
                    <a:cs typeface="Consolas"/>
                  </a:rPr>
                  <a:t>0</a:t>
                </a:r>
              </a:p>
            </p:txBody>
          </p:sp>
        </p:grpSp>
        <p:grpSp>
          <p:nvGrpSpPr>
            <p:cNvPr id="15" name="Group 15"/>
            <p:cNvGrpSpPr/>
            <p:nvPr/>
          </p:nvGrpSpPr>
          <p:grpSpPr>
            <a:xfrm>
              <a:off x="2695575" y="3238500"/>
              <a:ext cx="838200" cy="609600"/>
              <a:chOff x="2695575" y="3238500"/>
              <a:chExt cx="838200" cy="609600"/>
            </a:xfrm>
          </p:grpSpPr>
          <p:sp>
            <p:nvSpPr>
              <p:cNvPr id="13" name="Rectangle 13"/>
              <p:cNvSpPr/>
              <p:nvPr/>
            </p:nvSpPr>
            <p:spPr>
              <a:xfrm>
                <a:off x="2695575" y="3238500"/>
                <a:ext cx="838200" cy="609600"/>
              </a:xfrm>
              <a:prstGeom prst="rect">
                <a:avLst/>
              </a:prstGeom>
              <a:solidFill>
                <a:srgbClr val="244D87"/>
              </a:solidFill>
              <a:ln w="9525">
                <a:solidFill>
                  <a:srgbClr val="B8C8D9"/>
                </a:solidFill>
              </a:ln>
            </p:spPr>
          </p:sp>
          <p:sp>
            <p:nvSpPr>
              <p:cNvPr id="14" name="TextBox 14"/>
              <p:cNvSpPr/>
              <p:nvPr/>
            </p:nvSpPr>
            <p:spPr>
              <a:xfrm>
                <a:off x="2714625" y="3267075"/>
                <a:ext cx="800100" cy="552450"/>
              </a:xfrm>
              <a:prstGeom prst="rect">
                <a:avLst/>
              </a:prstGeom>
              <a:noFill/>
              <a:ln>
                <a:noFill/>
              </a:ln>
            </p:spPr>
            <p:txBody>
              <a:bodyPr wrap="none" lIns="0" tIns="135338" rIns="0" bIns="0" anchor="t" anchorCtr="0">
                <a:noAutofit/>
              </a:bodyPr>
              <a:lstStyle/>
              <a:p>
                <a:pPr algn="ctr"/>
                <a:r>
                  <a:rPr lang="en-US" sz="1880" b="1" dirty="0">
                    <a:solidFill>
                      <a:srgbClr val="FFFFFF"/>
                    </a:solidFill>
                    <a:latin typeface="Consolas"/>
                    <a:ea typeface="Consolas"/>
                    <a:cs typeface="Consolas"/>
                  </a:rPr>
                  <a:t>1</a:t>
                </a:r>
              </a:p>
            </p:txBody>
          </p:sp>
        </p:grpSp>
        <p:grpSp>
          <p:nvGrpSpPr>
            <p:cNvPr id="18" name="Group 18"/>
            <p:cNvGrpSpPr/>
            <p:nvPr/>
          </p:nvGrpSpPr>
          <p:grpSpPr>
            <a:xfrm>
              <a:off x="3533775" y="3238500"/>
              <a:ext cx="838200" cy="609600"/>
              <a:chOff x="3533775" y="3238500"/>
              <a:chExt cx="838200" cy="609600"/>
            </a:xfrm>
          </p:grpSpPr>
          <p:sp>
            <p:nvSpPr>
              <p:cNvPr id="16" name="Rectangle 16"/>
              <p:cNvSpPr/>
              <p:nvPr/>
            </p:nvSpPr>
            <p:spPr>
              <a:xfrm>
                <a:off x="3533775" y="3238500"/>
                <a:ext cx="838200" cy="609600"/>
              </a:xfrm>
              <a:prstGeom prst="rect">
                <a:avLst/>
              </a:prstGeom>
              <a:solidFill>
                <a:srgbClr val="244D87"/>
              </a:solidFill>
              <a:ln w="9525">
                <a:solidFill>
                  <a:srgbClr val="B8C8D9"/>
                </a:solidFill>
              </a:ln>
            </p:spPr>
          </p:sp>
          <p:sp>
            <p:nvSpPr>
              <p:cNvPr id="17" name="TextBox 17"/>
              <p:cNvSpPr/>
              <p:nvPr/>
            </p:nvSpPr>
            <p:spPr>
              <a:xfrm>
                <a:off x="3552825" y="3267075"/>
                <a:ext cx="800100" cy="552450"/>
              </a:xfrm>
              <a:prstGeom prst="rect">
                <a:avLst/>
              </a:prstGeom>
              <a:noFill/>
              <a:ln>
                <a:noFill/>
              </a:ln>
            </p:spPr>
            <p:txBody>
              <a:bodyPr wrap="none" lIns="0" tIns="135338" rIns="0" bIns="0" anchor="t" anchorCtr="0">
                <a:noAutofit/>
              </a:bodyPr>
              <a:lstStyle/>
              <a:p>
                <a:pPr algn="ctr"/>
                <a:r>
                  <a:rPr lang="en-US" sz="1880" b="1" dirty="0">
                    <a:solidFill>
                      <a:srgbClr val="FFFFFF"/>
                    </a:solidFill>
                    <a:latin typeface="Consolas"/>
                    <a:ea typeface="Consolas"/>
                    <a:cs typeface="Consolas"/>
                  </a:rPr>
                  <a:t>2</a:t>
                </a:r>
              </a:p>
            </p:txBody>
          </p:sp>
        </p:grpSp>
        <p:grpSp>
          <p:nvGrpSpPr>
            <p:cNvPr id="21" name="Group 21"/>
            <p:cNvGrpSpPr/>
            <p:nvPr/>
          </p:nvGrpSpPr>
          <p:grpSpPr>
            <a:xfrm>
              <a:off x="4371975" y="3238500"/>
              <a:ext cx="838200" cy="609600"/>
              <a:chOff x="4371975" y="3238500"/>
              <a:chExt cx="838200" cy="609600"/>
            </a:xfrm>
          </p:grpSpPr>
          <p:sp>
            <p:nvSpPr>
              <p:cNvPr id="19" name="Rectangle 19"/>
              <p:cNvSpPr/>
              <p:nvPr/>
            </p:nvSpPr>
            <p:spPr>
              <a:xfrm>
                <a:off x="4371975" y="3238500"/>
                <a:ext cx="838200" cy="609600"/>
              </a:xfrm>
              <a:prstGeom prst="rect">
                <a:avLst/>
              </a:prstGeom>
              <a:solidFill>
                <a:srgbClr val="244D87"/>
              </a:solidFill>
              <a:ln w="9525">
                <a:solidFill>
                  <a:srgbClr val="B8C8D9"/>
                </a:solidFill>
              </a:ln>
            </p:spPr>
          </p:sp>
          <p:sp>
            <p:nvSpPr>
              <p:cNvPr id="20" name="TextBox 20"/>
              <p:cNvSpPr/>
              <p:nvPr/>
            </p:nvSpPr>
            <p:spPr>
              <a:xfrm>
                <a:off x="4391025" y="3267075"/>
                <a:ext cx="800100" cy="552450"/>
              </a:xfrm>
              <a:prstGeom prst="rect">
                <a:avLst/>
              </a:prstGeom>
              <a:noFill/>
              <a:ln>
                <a:noFill/>
              </a:ln>
            </p:spPr>
            <p:txBody>
              <a:bodyPr wrap="none" lIns="0" tIns="135338" rIns="0" bIns="0" anchor="t" anchorCtr="0">
                <a:noAutofit/>
              </a:bodyPr>
              <a:lstStyle/>
              <a:p>
                <a:pPr algn="ctr"/>
                <a:r>
                  <a:rPr lang="en-US" sz="1880" b="1" dirty="0">
                    <a:solidFill>
                      <a:srgbClr val="FFFFFF"/>
                    </a:solidFill>
                    <a:latin typeface="Consolas"/>
                    <a:ea typeface="Consolas"/>
                    <a:cs typeface="Consolas"/>
                  </a:rPr>
                  <a:t>3</a:t>
                </a:r>
              </a:p>
            </p:txBody>
          </p:sp>
        </p:grpSp>
        <p:grpSp>
          <p:nvGrpSpPr>
            <p:cNvPr id="24" name="Group 24"/>
            <p:cNvGrpSpPr/>
            <p:nvPr/>
          </p:nvGrpSpPr>
          <p:grpSpPr>
            <a:xfrm>
              <a:off x="5210175" y="3238500"/>
              <a:ext cx="838200" cy="609600"/>
              <a:chOff x="5210175" y="3238500"/>
              <a:chExt cx="838200" cy="609600"/>
            </a:xfrm>
          </p:grpSpPr>
          <p:sp>
            <p:nvSpPr>
              <p:cNvPr id="22" name="Rectangle 22"/>
              <p:cNvSpPr/>
              <p:nvPr/>
            </p:nvSpPr>
            <p:spPr>
              <a:xfrm>
                <a:off x="5210175" y="3238500"/>
                <a:ext cx="838200" cy="609600"/>
              </a:xfrm>
              <a:prstGeom prst="rect">
                <a:avLst/>
              </a:prstGeom>
              <a:solidFill>
                <a:srgbClr val="244D87"/>
              </a:solidFill>
              <a:ln w="9525">
                <a:solidFill>
                  <a:srgbClr val="B8C8D9"/>
                </a:solidFill>
              </a:ln>
            </p:spPr>
          </p:sp>
          <p:sp>
            <p:nvSpPr>
              <p:cNvPr id="23" name="TextBox 23"/>
              <p:cNvSpPr/>
              <p:nvPr/>
            </p:nvSpPr>
            <p:spPr>
              <a:xfrm>
                <a:off x="5229225" y="3267075"/>
                <a:ext cx="800100" cy="552450"/>
              </a:xfrm>
              <a:prstGeom prst="rect">
                <a:avLst/>
              </a:prstGeom>
              <a:noFill/>
              <a:ln>
                <a:noFill/>
              </a:ln>
            </p:spPr>
            <p:txBody>
              <a:bodyPr wrap="none" lIns="0" tIns="135338" rIns="0" bIns="0" anchor="t" anchorCtr="0">
                <a:noAutofit/>
              </a:bodyPr>
              <a:lstStyle/>
              <a:p>
                <a:pPr algn="ctr"/>
                <a:r>
                  <a:rPr lang="en-US" sz="1880" b="1" dirty="0">
                    <a:solidFill>
                      <a:srgbClr val="FFFFFF"/>
                    </a:solidFill>
                    <a:latin typeface="Consolas"/>
                    <a:ea typeface="Consolas"/>
                    <a:cs typeface="Consolas"/>
                  </a:rPr>
                  <a:t>4</a:t>
                </a:r>
              </a:p>
            </p:txBody>
          </p:sp>
        </p:grpSp>
        <p:grpSp>
          <p:nvGrpSpPr>
            <p:cNvPr id="27" name="Group 27"/>
            <p:cNvGrpSpPr/>
            <p:nvPr/>
          </p:nvGrpSpPr>
          <p:grpSpPr>
            <a:xfrm>
              <a:off x="6048375" y="3238500"/>
              <a:ext cx="838200" cy="609600"/>
              <a:chOff x="6048375" y="3238500"/>
              <a:chExt cx="838200" cy="609600"/>
            </a:xfrm>
          </p:grpSpPr>
          <p:sp>
            <p:nvSpPr>
              <p:cNvPr id="25" name="Rectangle 25"/>
              <p:cNvSpPr/>
              <p:nvPr/>
            </p:nvSpPr>
            <p:spPr>
              <a:xfrm>
                <a:off x="6048375" y="3238500"/>
                <a:ext cx="838200" cy="609600"/>
              </a:xfrm>
              <a:prstGeom prst="rect">
                <a:avLst/>
              </a:prstGeom>
              <a:solidFill>
                <a:srgbClr val="244D87"/>
              </a:solidFill>
              <a:ln w="9525">
                <a:solidFill>
                  <a:srgbClr val="B8C8D9"/>
                </a:solidFill>
              </a:ln>
            </p:spPr>
          </p:sp>
          <p:sp>
            <p:nvSpPr>
              <p:cNvPr id="26" name="TextBox 26"/>
              <p:cNvSpPr/>
              <p:nvPr/>
            </p:nvSpPr>
            <p:spPr>
              <a:xfrm>
                <a:off x="6067425" y="3267075"/>
                <a:ext cx="800100" cy="552450"/>
              </a:xfrm>
              <a:prstGeom prst="rect">
                <a:avLst/>
              </a:prstGeom>
              <a:noFill/>
              <a:ln>
                <a:noFill/>
              </a:ln>
            </p:spPr>
            <p:txBody>
              <a:bodyPr wrap="none" lIns="0" tIns="135338" rIns="0" bIns="0" anchor="t" anchorCtr="0">
                <a:noAutofit/>
              </a:bodyPr>
              <a:lstStyle/>
              <a:p>
                <a:pPr algn="ctr"/>
                <a:r>
                  <a:rPr lang="en-US" sz="1880" b="1" dirty="0">
                    <a:solidFill>
                      <a:srgbClr val="FFFFFF"/>
                    </a:solidFill>
                    <a:latin typeface="Consolas"/>
                    <a:ea typeface="Consolas"/>
                    <a:cs typeface="Consolas"/>
                  </a:rPr>
                  <a:t>5</a:t>
                </a:r>
              </a:p>
            </p:txBody>
          </p:sp>
        </p:grpSp>
        <p:grpSp>
          <p:nvGrpSpPr>
            <p:cNvPr id="30" name="Group 30"/>
            <p:cNvGrpSpPr/>
            <p:nvPr/>
          </p:nvGrpSpPr>
          <p:grpSpPr>
            <a:xfrm>
              <a:off x="6886575" y="3238500"/>
              <a:ext cx="838200" cy="609600"/>
              <a:chOff x="6886575" y="3238500"/>
              <a:chExt cx="838200" cy="609600"/>
            </a:xfrm>
          </p:grpSpPr>
          <p:sp>
            <p:nvSpPr>
              <p:cNvPr id="28" name="Rectangle 28"/>
              <p:cNvSpPr/>
              <p:nvPr/>
            </p:nvSpPr>
            <p:spPr>
              <a:xfrm>
                <a:off x="6886575" y="3238500"/>
                <a:ext cx="838200" cy="609600"/>
              </a:xfrm>
              <a:prstGeom prst="rect">
                <a:avLst/>
              </a:prstGeom>
              <a:solidFill>
                <a:srgbClr val="244D87"/>
              </a:solidFill>
              <a:ln w="9525">
                <a:solidFill>
                  <a:srgbClr val="B8C8D9"/>
                </a:solidFill>
              </a:ln>
            </p:spPr>
          </p:sp>
          <p:sp>
            <p:nvSpPr>
              <p:cNvPr id="29" name="TextBox 29"/>
              <p:cNvSpPr/>
              <p:nvPr/>
            </p:nvSpPr>
            <p:spPr>
              <a:xfrm>
                <a:off x="6905625" y="3267075"/>
                <a:ext cx="800100" cy="552450"/>
              </a:xfrm>
              <a:prstGeom prst="rect">
                <a:avLst/>
              </a:prstGeom>
              <a:noFill/>
              <a:ln>
                <a:noFill/>
              </a:ln>
            </p:spPr>
            <p:txBody>
              <a:bodyPr wrap="none" lIns="0" tIns="135338" rIns="0" bIns="0" anchor="t" anchorCtr="0">
                <a:noAutofit/>
              </a:bodyPr>
              <a:lstStyle/>
              <a:p>
                <a:pPr algn="ctr"/>
                <a:r>
                  <a:rPr lang="en-US" sz="1880" b="1" dirty="0">
                    <a:solidFill>
                      <a:srgbClr val="FFFFFF"/>
                    </a:solidFill>
                    <a:latin typeface="Consolas"/>
                    <a:ea typeface="Consolas"/>
                    <a:cs typeface="Consolas"/>
                  </a:rPr>
                  <a:t>6</a:t>
                </a:r>
              </a:p>
            </p:txBody>
          </p:sp>
        </p:grpSp>
        <p:grpSp>
          <p:nvGrpSpPr>
            <p:cNvPr id="33" name="Group 33"/>
            <p:cNvGrpSpPr/>
            <p:nvPr/>
          </p:nvGrpSpPr>
          <p:grpSpPr>
            <a:xfrm>
              <a:off x="7724775" y="3238500"/>
              <a:ext cx="838200" cy="609600"/>
              <a:chOff x="7724775" y="3238500"/>
              <a:chExt cx="838200" cy="609600"/>
            </a:xfrm>
          </p:grpSpPr>
          <p:sp>
            <p:nvSpPr>
              <p:cNvPr id="31" name="Rectangle 31"/>
              <p:cNvSpPr/>
              <p:nvPr/>
            </p:nvSpPr>
            <p:spPr>
              <a:xfrm>
                <a:off x="7724775" y="3238500"/>
                <a:ext cx="838200" cy="609600"/>
              </a:xfrm>
              <a:prstGeom prst="rect">
                <a:avLst/>
              </a:prstGeom>
              <a:solidFill>
                <a:srgbClr val="244D87"/>
              </a:solidFill>
              <a:ln w="9525">
                <a:solidFill>
                  <a:srgbClr val="B8C8D9"/>
                </a:solidFill>
              </a:ln>
            </p:spPr>
          </p:sp>
          <p:sp>
            <p:nvSpPr>
              <p:cNvPr id="32" name="TextBox 32"/>
              <p:cNvSpPr/>
              <p:nvPr/>
            </p:nvSpPr>
            <p:spPr>
              <a:xfrm>
                <a:off x="7743825" y="3267075"/>
                <a:ext cx="800100" cy="552450"/>
              </a:xfrm>
              <a:prstGeom prst="rect">
                <a:avLst/>
              </a:prstGeom>
              <a:noFill/>
              <a:ln>
                <a:noFill/>
              </a:ln>
            </p:spPr>
            <p:txBody>
              <a:bodyPr wrap="none" lIns="0" tIns="135338" rIns="0" bIns="0" anchor="t" anchorCtr="0">
                <a:noAutofit/>
              </a:bodyPr>
              <a:lstStyle/>
              <a:p>
                <a:pPr algn="ctr"/>
                <a:r>
                  <a:rPr lang="en-US" sz="1880" b="1" dirty="0">
                    <a:solidFill>
                      <a:srgbClr val="FFFFFF"/>
                    </a:solidFill>
                    <a:latin typeface="Consolas"/>
                    <a:ea typeface="Consolas"/>
                    <a:cs typeface="Consolas"/>
                  </a:rPr>
                  <a:t>7</a:t>
                </a:r>
              </a:p>
            </p:txBody>
          </p:sp>
        </p:grpSp>
        <p:grpSp>
          <p:nvGrpSpPr>
            <p:cNvPr id="36" name="Group 36"/>
            <p:cNvGrpSpPr/>
            <p:nvPr/>
          </p:nvGrpSpPr>
          <p:grpSpPr>
            <a:xfrm>
              <a:off x="8562975" y="3238500"/>
              <a:ext cx="838200" cy="609600"/>
              <a:chOff x="8562975" y="3238500"/>
              <a:chExt cx="838200" cy="609600"/>
            </a:xfrm>
          </p:grpSpPr>
          <p:sp>
            <p:nvSpPr>
              <p:cNvPr id="34" name="Rectangle 34"/>
              <p:cNvSpPr/>
              <p:nvPr/>
            </p:nvSpPr>
            <p:spPr>
              <a:xfrm>
                <a:off x="8562975" y="3238500"/>
                <a:ext cx="838200" cy="609600"/>
              </a:xfrm>
              <a:prstGeom prst="rect">
                <a:avLst/>
              </a:prstGeom>
              <a:solidFill>
                <a:srgbClr val="244D87"/>
              </a:solidFill>
              <a:ln w="9525">
                <a:solidFill>
                  <a:srgbClr val="B8C8D9"/>
                </a:solidFill>
              </a:ln>
            </p:spPr>
          </p:sp>
          <p:sp>
            <p:nvSpPr>
              <p:cNvPr id="35" name="TextBox 35"/>
              <p:cNvSpPr/>
              <p:nvPr/>
            </p:nvSpPr>
            <p:spPr>
              <a:xfrm>
                <a:off x="8582025" y="3267075"/>
                <a:ext cx="800100" cy="552450"/>
              </a:xfrm>
              <a:prstGeom prst="rect">
                <a:avLst/>
              </a:prstGeom>
              <a:noFill/>
              <a:ln>
                <a:noFill/>
              </a:ln>
            </p:spPr>
            <p:txBody>
              <a:bodyPr wrap="none" lIns="0" tIns="135338" rIns="0" bIns="0" anchor="t" anchorCtr="0">
                <a:noAutofit/>
              </a:bodyPr>
              <a:lstStyle/>
              <a:p>
                <a:pPr algn="ctr"/>
                <a:r>
                  <a:rPr lang="en-US" sz="1880" b="1" dirty="0">
                    <a:solidFill>
                      <a:srgbClr val="FFFFFF"/>
                    </a:solidFill>
                    <a:latin typeface="Consolas"/>
                    <a:ea typeface="Consolas"/>
                    <a:cs typeface="Consolas"/>
                  </a:rPr>
                  <a:t>8</a:t>
                </a:r>
              </a:p>
            </p:txBody>
          </p:sp>
        </p:grpSp>
        <p:grpSp>
          <p:nvGrpSpPr>
            <p:cNvPr id="39" name="Group 39"/>
            <p:cNvGrpSpPr/>
            <p:nvPr/>
          </p:nvGrpSpPr>
          <p:grpSpPr>
            <a:xfrm>
              <a:off x="9401175" y="3238500"/>
              <a:ext cx="838200" cy="609600"/>
              <a:chOff x="9401175" y="3238500"/>
              <a:chExt cx="838200" cy="609600"/>
            </a:xfrm>
          </p:grpSpPr>
          <p:sp>
            <p:nvSpPr>
              <p:cNvPr id="37" name="Rectangle 37"/>
              <p:cNvSpPr/>
              <p:nvPr/>
            </p:nvSpPr>
            <p:spPr>
              <a:xfrm>
                <a:off x="9401175" y="3238500"/>
                <a:ext cx="838200" cy="609600"/>
              </a:xfrm>
              <a:prstGeom prst="rect">
                <a:avLst/>
              </a:prstGeom>
              <a:solidFill>
                <a:srgbClr val="244D87"/>
              </a:solidFill>
              <a:ln w="9525">
                <a:solidFill>
                  <a:srgbClr val="B8C8D9"/>
                </a:solidFill>
              </a:ln>
            </p:spPr>
          </p:sp>
          <p:sp>
            <p:nvSpPr>
              <p:cNvPr id="38" name="TextBox 38"/>
              <p:cNvSpPr/>
              <p:nvPr/>
            </p:nvSpPr>
            <p:spPr>
              <a:xfrm>
                <a:off x="9420225" y="3267075"/>
                <a:ext cx="800100" cy="552450"/>
              </a:xfrm>
              <a:prstGeom prst="rect">
                <a:avLst/>
              </a:prstGeom>
              <a:noFill/>
              <a:ln>
                <a:noFill/>
              </a:ln>
            </p:spPr>
            <p:txBody>
              <a:bodyPr wrap="none" lIns="0" tIns="135338" rIns="0" bIns="0" anchor="t" anchorCtr="0">
                <a:noAutofit/>
              </a:bodyPr>
              <a:lstStyle/>
              <a:p>
                <a:pPr algn="ctr"/>
                <a:r>
                  <a:rPr lang="en-US" sz="1880" b="1" dirty="0">
                    <a:solidFill>
                      <a:srgbClr val="FFFFFF"/>
                    </a:solidFill>
                    <a:latin typeface="Consolas"/>
                    <a:ea typeface="Consolas"/>
                    <a:cs typeface="Consolas"/>
                  </a:rPr>
                  <a:t>9</a:t>
                </a:r>
              </a:p>
            </p:txBody>
          </p:sp>
        </p:grpSp>
        <p:grpSp>
          <p:nvGrpSpPr>
            <p:cNvPr id="42" name="Group 42"/>
            <p:cNvGrpSpPr/>
            <p:nvPr/>
          </p:nvGrpSpPr>
          <p:grpSpPr>
            <a:xfrm>
              <a:off x="10239375" y="3238500"/>
              <a:ext cx="838200" cy="609600"/>
              <a:chOff x="10239375" y="3238500"/>
              <a:chExt cx="838200" cy="609600"/>
            </a:xfrm>
          </p:grpSpPr>
          <p:sp>
            <p:nvSpPr>
              <p:cNvPr id="40" name="Rectangle 40"/>
              <p:cNvSpPr/>
              <p:nvPr/>
            </p:nvSpPr>
            <p:spPr>
              <a:xfrm>
                <a:off x="10239375" y="3238500"/>
                <a:ext cx="838200" cy="609600"/>
              </a:xfrm>
              <a:prstGeom prst="rect">
                <a:avLst/>
              </a:prstGeom>
              <a:solidFill>
                <a:srgbClr val="244D87"/>
              </a:solidFill>
              <a:ln w="9525">
                <a:solidFill>
                  <a:srgbClr val="B8C8D9"/>
                </a:solidFill>
              </a:ln>
            </p:spPr>
          </p:sp>
          <p:sp>
            <p:nvSpPr>
              <p:cNvPr id="41" name="TextBox 41"/>
              <p:cNvSpPr/>
              <p:nvPr/>
            </p:nvSpPr>
            <p:spPr>
              <a:xfrm>
                <a:off x="10258425" y="3267075"/>
                <a:ext cx="800100" cy="552450"/>
              </a:xfrm>
              <a:prstGeom prst="rect">
                <a:avLst/>
              </a:prstGeom>
              <a:noFill/>
              <a:ln>
                <a:noFill/>
              </a:ln>
            </p:spPr>
            <p:txBody>
              <a:bodyPr wrap="none" lIns="0" tIns="135338" rIns="0" bIns="0" anchor="t" anchorCtr="0">
                <a:noAutofit/>
              </a:bodyPr>
              <a:lstStyle/>
              <a:p>
                <a:pPr algn="ctr"/>
                <a:r>
                  <a:rPr lang="en-US" sz="1880" b="1" dirty="0">
                    <a:solidFill>
                      <a:srgbClr val="FFFFFF"/>
                    </a:solidFill>
                    <a:latin typeface="Consolas"/>
                    <a:ea typeface="Consolas"/>
                    <a:cs typeface="Consolas"/>
                  </a:rPr>
                  <a:t>10</a:t>
                </a:r>
              </a:p>
            </p:txBody>
          </p:sp>
        </p:grpSp>
        <p:grpSp>
          <p:nvGrpSpPr>
            <p:cNvPr id="45" name="Group 45"/>
            <p:cNvGrpSpPr/>
            <p:nvPr/>
          </p:nvGrpSpPr>
          <p:grpSpPr>
            <a:xfrm>
              <a:off x="1000125" y="3848100"/>
              <a:ext cx="857250" cy="609600"/>
              <a:chOff x="1000125" y="3848100"/>
              <a:chExt cx="857250" cy="609600"/>
            </a:xfrm>
          </p:grpSpPr>
          <p:sp>
            <p:nvSpPr>
              <p:cNvPr id="43" name="Rectangle 43"/>
              <p:cNvSpPr/>
              <p:nvPr/>
            </p:nvSpPr>
            <p:spPr>
              <a:xfrm>
                <a:off x="1000125" y="3848100"/>
                <a:ext cx="857250" cy="609600"/>
              </a:xfrm>
              <a:prstGeom prst="rect">
                <a:avLst/>
              </a:prstGeom>
              <a:solidFill>
                <a:srgbClr val="F4F7FB"/>
              </a:solidFill>
              <a:ln w="9525">
                <a:solidFill>
                  <a:srgbClr val="B8C8D9"/>
                </a:solidFill>
              </a:ln>
            </p:spPr>
          </p:sp>
          <p:sp>
            <p:nvSpPr>
              <p:cNvPr id="44" name="TextBox 44"/>
              <p:cNvSpPr/>
              <p:nvPr/>
            </p:nvSpPr>
            <p:spPr>
              <a:xfrm>
                <a:off x="1019175" y="3876675"/>
                <a:ext cx="819150" cy="552450"/>
              </a:xfrm>
              <a:prstGeom prst="rect">
                <a:avLst/>
              </a:prstGeom>
              <a:noFill/>
              <a:ln>
                <a:noFill/>
              </a:ln>
            </p:spPr>
            <p:txBody>
              <a:bodyPr wrap="none" lIns="0" tIns="135338" rIns="0" bIns="0" anchor="t" anchorCtr="0">
                <a:noAutofit/>
              </a:bodyPr>
              <a:lstStyle/>
              <a:p>
                <a:pPr algn="ctr"/>
                <a:r>
                  <a:rPr lang="zh-CN" sz="1880" dirty="0">
                    <a:solidFill>
                      <a:srgbClr val="243447"/>
                    </a:solidFill>
                    <a:latin typeface="Consolas"/>
                    <a:ea typeface="Microsoft YaHei"/>
                    <a:cs typeface="Consolas"/>
                  </a:rPr>
                  <a:t>用途</a:t>
                </a:r>
              </a:p>
            </p:txBody>
          </p:sp>
        </p:grpSp>
        <p:grpSp>
          <p:nvGrpSpPr>
            <p:cNvPr id="48" name="Group 48"/>
            <p:cNvGrpSpPr/>
            <p:nvPr/>
          </p:nvGrpSpPr>
          <p:grpSpPr>
            <a:xfrm>
              <a:off x="1857375" y="3848100"/>
              <a:ext cx="838200" cy="609600"/>
              <a:chOff x="1857375" y="3848100"/>
              <a:chExt cx="838200" cy="609600"/>
            </a:xfrm>
          </p:grpSpPr>
          <p:sp>
            <p:nvSpPr>
              <p:cNvPr id="46" name="Rectangle 46"/>
              <p:cNvSpPr/>
              <p:nvPr/>
            </p:nvSpPr>
            <p:spPr>
              <a:xfrm>
                <a:off x="1857375" y="3848100"/>
                <a:ext cx="838200" cy="609600"/>
              </a:xfrm>
              <a:prstGeom prst="rect">
                <a:avLst/>
              </a:prstGeom>
              <a:solidFill>
                <a:srgbClr val="F4F7FB"/>
              </a:solidFill>
              <a:ln w="9525">
                <a:solidFill>
                  <a:srgbClr val="B8C8D9"/>
                </a:solidFill>
              </a:ln>
            </p:spPr>
          </p:sp>
          <p:sp>
            <p:nvSpPr>
              <p:cNvPr id="47" name="TextBox 47"/>
              <p:cNvSpPr/>
              <p:nvPr/>
            </p:nvSpPr>
            <p:spPr>
              <a:xfrm>
                <a:off x="1876425" y="3876675"/>
                <a:ext cx="800100" cy="552450"/>
              </a:xfrm>
              <a:prstGeom prst="rect">
                <a:avLst/>
              </a:prstGeom>
              <a:noFill/>
              <a:ln>
                <a:noFill/>
              </a:ln>
            </p:spPr>
            <p:txBody>
              <a:bodyPr wrap="none" lIns="0" tIns="135338" rIns="0" bIns="0" anchor="t" anchorCtr="0">
                <a:noAutofit/>
              </a:bodyPr>
              <a:lstStyle/>
              <a:p>
                <a:pPr algn="ctr"/>
                <a:r>
                  <a:rPr lang="en-US" sz="1880" dirty="0">
                    <a:solidFill>
                      <a:srgbClr val="243447"/>
                    </a:solidFill>
                    <a:latin typeface="Consolas"/>
                    <a:ea typeface="Consolas"/>
                    <a:cs typeface="Consolas"/>
                  </a:rPr>
                  <a:t>?</a:t>
                </a:r>
              </a:p>
            </p:txBody>
          </p:sp>
        </p:grpSp>
        <p:grpSp>
          <p:nvGrpSpPr>
            <p:cNvPr id="51" name="Group 51"/>
            <p:cNvGrpSpPr/>
            <p:nvPr/>
          </p:nvGrpSpPr>
          <p:grpSpPr>
            <a:xfrm>
              <a:off x="2695575" y="3848100"/>
              <a:ext cx="838200" cy="609600"/>
              <a:chOff x="2695575" y="3848100"/>
              <a:chExt cx="838200" cy="609600"/>
            </a:xfrm>
          </p:grpSpPr>
          <p:sp>
            <p:nvSpPr>
              <p:cNvPr id="49" name="Rectangle 49"/>
              <p:cNvSpPr/>
              <p:nvPr/>
            </p:nvSpPr>
            <p:spPr>
              <a:xfrm>
                <a:off x="2695575" y="3848100"/>
                <a:ext cx="838200" cy="609600"/>
              </a:xfrm>
              <a:prstGeom prst="rect">
                <a:avLst/>
              </a:prstGeom>
              <a:solidFill>
                <a:srgbClr val="F4F7FB"/>
              </a:solidFill>
              <a:ln w="9525">
                <a:solidFill>
                  <a:srgbClr val="B8C8D9"/>
                </a:solidFill>
              </a:ln>
            </p:spPr>
          </p:sp>
          <p:sp>
            <p:nvSpPr>
              <p:cNvPr id="50" name="TextBox 50"/>
              <p:cNvSpPr/>
              <p:nvPr/>
            </p:nvSpPr>
            <p:spPr>
              <a:xfrm>
                <a:off x="2714625" y="3876675"/>
                <a:ext cx="800100" cy="552450"/>
              </a:xfrm>
              <a:prstGeom prst="rect">
                <a:avLst/>
              </a:prstGeom>
              <a:noFill/>
              <a:ln>
                <a:noFill/>
              </a:ln>
            </p:spPr>
            <p:txBody>
              <a:bodyPr wrap="none" lIns="0" tIns="135338" rIns="0" bIns="0" anchor="t" anchorCtr="0">
                <a:noAutofit/>
              </a:bodyPr>
              <a:lstStyle/>
              <a:p>
                <a:pPr algn="ctr"/>
                <a:r>
                  <a:rPr lang="en-US" sz="1880" dirty="0">
                    <a:solidFill>
                      <a:srgbClr val="243447"/>
                    </a:solidFill>
                    <a:latin typeface="Consolas"/>
                    <a:ea typeface="Consolas"/>
                    <a:cs typeface="Consolas"/>
                  </a:rPr>
                  <a:t>?</a:t>
                </a:r>
              </a:p>
            </p:txBody>
          </p:sp>
        </p:grpSp>
        <p:grpSp>
          <p:nvGrpSpPr>
            <p:cNvPr id="54" name="Group 54"/>
            <p:cNvGrpSpPr/>
            <p:nvPr/>
          </p:nvGrpSpPr>
          <p:grpSpPr>
            <a:xfrm>
              <a:off x="3533775" y="3848100"/>
              <a:ext cx="838200" cy="609600"/>
              <a:chOff x="3533775" y="3848100"/>
              <a:chExt cx="838200" cy="609600"/>
            </a:xfrm>
          </p:grpSpPr>
          <p:sp>
            <p:nvSpPr>
              <p:cNvPr id="52" name="Rectangle 52"/>
              <p:cNvSpPr/>
              <p:nvPr/>
            </p:nvSpPr>
            <p:spPr>
              <a:xfrm>
                <a:off x="3533775" y="3848100"/>
                <a:ext cx="838200" cy="609600"/>
              </a:xfrm>
              <a:prstGeom prst="rect">
                <a:avLst/>
              </a:prstGeom>
              <a:solidFill>
                <a:srgbClr val="F4F7FB"/>
              </a:solidFill>
              <a:ln w="9525">
                <a:solidFill>
                  <a:srgbClr val="B8C8D9"/>
                </a:solidFill>
              </a:ln>
            </p:spPr>
          </p:sp>
          <p:sp>
            <p:nvSpPr>
              <p:cNvPr id="53" name="TextBox 53"/>
              <p:cNvSpPr/>
              <p:nvPr/>
            </p:nvSpPr>
            <p:spPr>
              <a:xfrm>
                <a:off x="3552825" y="3876675"/>
                <a:ext cx="800100" cy="552450"/>
              </a:xfrm>
              <a:prstGeom prst="rect">
                <a:avLst/>
              </a:prstGeom>
              <a:noFill/>
              <a:ln>
                <a:noFill/>
              </a:ln>
            </p:spPr>
            <p:txBody>
              <a:bodyPr wrap="none" lIns="0" tIns="135338" rIns="0" bIns="0" anchor="t" anchorCtr="0">
                <a:noAutofit/>
              </a:bodyPr>
              <a:lstStyle/>
              <a:p>
                <a:pPr algn="ctr"/>
                <a:r>
                  <a:rPr lang="en-US" sz="1880" dirty="0">
                    <a:solidFill>
                      <a:srgbClr val="243447"/>
                    </a:solidFill>
                    <a:latin typeface="Consolas"/>
                    <a:ea typeface="Consolas"/>
                    <a:cs typeface="Consolas"/>
                  </a:rPr>
                  <a:t>?</a:t>
                </a:r>
              </a:p>
            </p:txBody>
          </p:sp>
        </p:grpSp>
        <p:grpSp>
          <p:nvGrpSpPr>
            <p:cNvPr id="57" name="Group 57"/>
            <p:cNvGrpSpPr/>
            <p:nvPr/>
          </p:nvGrpSpPr>
          <p:grpSpPr>
            <a:xfrm>
              <a:off x="4371975" y="3848100"/>
              <a:ext cx="838200" cy="609600"/>
              <a:chOff x="4371975" y="3848100"/>
              <a:chExt cx="838200" cy="609600"/>
            </a:xfrm>
          </p:grpSpPr>
          <p:sp>
            <p:nvSpPr>
              <p:cNvPr id="55" name="Rectangle 55"/>
              <p:cNvSpPr/>
              <p:nvPr/>
            </p:nvSpPr>
            <p:spPr>
              <a:xfrm>
                <a:off x="4371975" y="3848100"/>
                <a:ext cx="838200" cy="609600"/>
              </a:xfrm>
              <a:prstGeom prst="rect">
                <a:avLst/>
              </a:prstGeom>
              <a:solidFill>
                <a:srgbClr val="F4F7FB"/>
              </a:solidFill>
              <a:ln w="9525">
                <a:solidFill>
                  <a:srgbClr val="B8C8D9"/>
                </a:solidFill>
              </a:ln>
            </p:spPr>
          </p:sp>
          <p:sp>
            <p:nvSpPr>
              <p:cNvPr id="56" name="TextBox 56"/>
              <p:cNvSpPr/>
              <p:nvPr/>
            </p:nvSpPr>
            <p:spPr>
              <a:xfrm>
                <a:off x="4391025" y="3876675"/>
                <a:ext cx="800100" cy="552450"/>
              </a:xfrm>
              <a:prstGeom prst="rect">
                <a:avLst/>
              </a:prstGeom>
              <a:noFill/>
              <a:ln>
                <a:noFill/>
              </a:ln>
            </p:spPr>
            <p:txBody>
              <a:bodyPr wrap="none" lIns="0" tIns="135338" rIns="0" bIns="0" anchor="t" anchorCtr="0">
                <a:noAutofit/>
              </a:bodyPr>
              <a:lstStyle/>
              <a:p>
                <a:pPr algn="ctr"/>
                <a:r>
                  <a:rPr lang="en-US" sz="1880" dirty="0">
                    <a:solidFill>
                      <a:srgbClr val="243447"/>
                    </a:solidFill>
                    <a:latin typeface="Consolas"/>
                    <a:ea typeface="Consolas"/>
                    <a:cs typeface="Consolas"/>
                  </a:rPr>
                  <a:t>?</a:t>
                </a:r>
              </a:p>
            </p:txBody>
          </p:sp>
        </p:grpSp>
        <p:grpSp>
          <p:nvGrpSpPr>
            <p:cNvPr id="60" name="Group 60"/>
            <p:cNvGrpSpPr/>
            <p:nvPr/>
          </p:nvGrpSpPr>
          <p:grpSpPr>
            <a:xfrm>
              <a:off x="5210175" y="3848100"/>
              <a:ext cx="838200" cy="609600"/>
              <a:chOff x="5210175" y="3848100"/>
              <a:chExt cx="838200" cy="609600"/>
            </a:xfrm>
          </p:grpSpPr>
          <p:sp>
            <p:nvSpPr>
              <p:cNvPr id="58" name="Rectangle 58"/>
              <p:cNvSpPr/>
              <p:nvPr/>
            </p:nvSpPr>
            <p:spPr>
              <a:xfrm>
                <a:off x="5210175" y="3848100"/>
                <a:ext cx="838200" cy="609600"/>
              </a:xfrm>
              <a:prstGeom prst="rect">
                <a:avLst/>
              </a:prstGeom>
              <a:solidFill>
                <a:srgbClr val="F4F7FB"/>
              </a:solidFill>
              <a:ln w="9525">
                <a:solidFill>
                  <a:srgbClr val="B8C8D9"/>
                </a:solidFill>
              </a:ln>
            </p:spPr>
          </p:sp>
          <p:sp>
            <p:nvSpPr>
              <p:cNvPr id="59" name="TextBox 59"/>
              <p:cNvSpPr/>
              <p:nvPr/>
            </p:nvSpPr>
            <p:spPr>
              <a:xfrm>
                <a:off x="5229225" y="3876675"/>
                <a:ext cx="800100" cy="552450"/>
              </a:xfrm>
              <a:prstGeom prst="rect">
                <a:avLst/>
              </a:prstGeom>
              <a:noFill/>
              <a:ln>
                <a:noFill/>
              </a:ln>
            </p:spPr>
            <p:txBody>
              <a:bodyPr wrap="none" lIns="0" tIns="135338" rIns="0" bIns="0" anchor="t" anchorCtr="0">
                <a:noAutofit/>
              </a:bodyPr>
              <a:lstStyle/>
              <a:p>
                <a:pPr algn="ctr"/>
                <a:r>
                  <a:rPr lang="en-US" sz="1880" dirty="0">
                    <a:solidFill>
                      <a:srgbClr val="243447"/>
                    </a:solidFill>
                    <a:latin typeface="Consolas"/>
                    <a:ea typeface="Consolas"/>
                    <a:cs typeface="Consolas"/>
                  </a:rPr>
                  <a:t>?</a:t>
                </a:r>
              </a:p>
            </p:txBody>
          </p:sp>
        </p:grpSp>
        <p:grpSp>
          <p:nvGrpSpPr>
            <p:cNvPr id="63" name="Group 63"/>
            <p:cNvGrpSpPr/>
            <p:nvPr/>
          </p:nvGrpSpPr>
          <p:grpSpPr>
            <a:xfrm>
              <a:off x="6048375" y="3848100"/>
              <a:ext cx="838200" cy="609600"/>
              <a:chOff x="6048375" y="3848100"/>
              <a:chExt cx="838200" cy="609600"/>
            </a:xfrm>
          </p:grpSpPr>
          <p:sp>
            <p:nvSpPr>
              <p:cNvPr id="61" name="Rectangle 61"/>
              <p:cNvSpPr/>
              <p:nvPr/>
            </p:nvSpPr>
            <p:spPr>
              <a:xfrm>
                <a:off x="6048375" y="3848100"/>
                <a:ext cx="838200" cy="609600"/>
              </a:xfrm>
              <a:prstGeom prst="rect">
                <a:avLst/>
              </a:prstGeom>
              <a:solidFill>
                <a:srgbClr val="F4F7FB"/>
              </a:solidFill>
              <a:ln w="9525">
                <a:solidFill>
                  <a:srgbClr val="B8C8D9"/>
                </a:solidFill>
              </a:ln>
            </p:spPr>
          </p:sp>
          <p:sp>
            <p:nvSpPr>
              <p:cNvPr id="62" name="TextBox 62"/>
              <p:cNvSpPr/>
              <p:nvPr/>
            </p:nvSpPr>
            <p:spPr>
              <a:xfrm>
                <a:off x="6067425" y="3876675"/>
                <a:ext cx="800100" cy="552450"/>
              </a:xfrm>
              <a:prstGeom prst="rect">
                <a:avLst/>
              </a:prstGeom>
              <a:noFill/>
              <a:ln>
                <a:noFill/>
              </a:ln>
            </p:spPr>
            <p:txBody>
              <a:bodyPr wrap="none" lIns="0" tIns="135338" rIns="0" bIns="0" anchor="t" anchorCtr="0">
                <a:noAutofit/>
              </a:bodyPr>
              <a:lstStyle/>
              <a:p>
                <a:pPr algn="ctr"/>
                <a:r>
                  <a:rPr lang="en-US" sz="1880" dirty="0">
                    <a:solidFill>
                      <a:srgbClr val="243447"/>
                    </a:solidFill>
                    <a:latin typeface="Consolas"/>
                    <a:ea typeface="Consolas"/>
                    <a:cs typeface="Consolas"/>
                  </a:rPr>
                  <a:t>?</a:t>
                </a:r>
              </a:p>
            </p:txBody>
          </p:sp>
        </p:grpSp>
        <p:grpSp>
          <p:nvGrpSpPr>
            <p:cNvPr id="66" name="Group 66"/>
            <p:cNvGrpSpPr/>
            <p:nvPr/>
          </p:nvGrpSpPr>
          <p:grpSpPr>
            <a:xfrm>
              <a:off x="6886575" y="3848100"/>
              <a:ext cx="838200" cy="609600"/>
              <a:chOff x="6886575" y="3848100"/>
              <a:chExt cx="838200" cy="609600"/>
            </a:xfrm>
          </p:grpSpPr>
          <p:sp>
            <p:nvSpPr>
              <p:cNvPr id="64" name="Rectangle 64"/>
              <p:cNvSpPr/>
              <p:nvPr/>
            </p:nvSpPr>
            <p:spPr>
              <a:xfrm>
                <a:off x="6886575" y="3848100"/>
                <a:ext cx="838200" cy="609600"/>
              </a:xfrm>
              <a:prstGeom prst="rect">
                <a:avLst/>
              </a:prstGeom>
              <a:solidFill>
                <a:srgbClr val="F4F7FB"/>
              </a:solidFill>
              <a:ln w="9525">
                <a:solidFill>
                  <a:srgbClr val="B8C8D9"/>
                </a:solidFill>
              </a:ln>
            </p:spPr>
          </p:sp>
          <p:sp>
            <p:nvSpPr>
              <p:cNvPr id="65" name="TextBox 65"/>
              <p:cNvSpPr/>
              <p:nvPr/>
            </p:nvSpPr>
            <p:spPr>
              <a:xfrm>
                <a:off x="6905625" y="3876675"/>
                <a:ext cx="800100" cy="552450"/>
              </a:xfrm>
              <a:prstGeom prst="rect">
                <a:avLst/>
              </a:prstGeom>
              <a:noFill/>
              <a:ln>
                <a:noFill/>
              </a:ln>
            </p:spPr>
            <p:txBody>
              <a:bodyPr wrap="none" lIns="0" tIns="135338" rIns="0" bIns="0" anchor="t" anchorCtr="0">
                <a:noAutofit/>
              </a:bodyPr>
              <a:lstStyle/>
              <a:p>
                <a:pPr algn="ctr"/>
                <a:r>
                  <a:rPr lang="en-US" sz="1880" dirty="0">
                    <a:solidFill>
                      <a:srgbClr val="243447"/>
                    </a:solidFill>
                    <a:latin typeface="Consolas"/>
                    <a:ea typeface="Consolas"/>
                    <a:cs typeface="Consolas"/>
                  </a:rPr>
                  <a:t>?</a:t>
                </a:r>
              </a:p>
            </p:txBody>
          </p:sp>
        </p:grpSp>
        <p:grpSp>
          <p:nvGrpSpPr>
            <p:cNvPr id="69" name="Group 69"/>
            <p:cNvGrpSpPr/>
            <p:nvPr/>
          </p:nvGrpSpPr>
          <p:grpSpPr>
            <a:xfrm>
              <a:off x="7724775" y="3848100"/>
              <a:ext cx="838200" cy="609600"/>
              <a:chOff x="7724775" y="3848100"/>
              <a:chExt cx="838200" cy="609600"/>
            </a:xfrm>
          </p:grpSpPr>
          <p:sp>
            <p:nvSpPr>
              <p:cNvPr id="67" name="Rectangle 67"/>
              <p:cNvSpPr/>
              <p:nvPr/>
            </p:nvSpPr>
            <p:spPr>
              <a:xfrm>
                <a:off x="7724775" y="3848100"/>
                <a:ext cx="838200" cy="609600"/>
              </a:xfrm>
              <a:prstGeom prst="rect">
                <a:avLst/>
              </a:prstGeom>
              <a:solidFill>
                <a:srgbClr val="F4F7FB"/>
              </a:solidFill>
              <a:ln w="9525">
                <a:solidFill>
                  <a:srgbClr val="B8C8D9"/>
                </a:solidFill>
              </a:ln>
            </p:spPr>
          </p:sp>
          <p:sp>
            <p:nvSpPr>
              <p:cNvPr id="68" name="TextBox 68"/>
              <p:cNvSpPr/>
              <p:nvPr/>
            </p:nvSpPr>
            <p:spPr>
              <a:xfrm>
                <a:off x="7743825" y="3876675"/>
                <a:ext cx="800100" cy="552450"/>
              </a:xfrm>
              <a:prstGeom prst="rect">
                <a:avLst/>
              </a:prstGeom>
              <a:noFill/>
              <a:ln>
                <a:noFill/>
              </a:ln>
            </p:spPr>
            <p:txBody>
              <a:bodyPr wrap="none" lIns="0" tIns="135338" rIns="0" bIns="0" anchor="t" anchorCtr="0">
                <a:noAutofit/>
              </a:bodyPr>
              <a:lstStyle/>
              <a:p>
                <a:pPr algn="ctr"/>
                <a:r>
                  <a:rPr lang="en-US" sz="1880" dirty="0">
                    <a:solidFill>
                      <a:srgbClr val="243447"/>
                    </a:solidFill>
                    <a:latin typeface="Consolas"/>
                    <a:ea typeface="Consolas"/>
                    <a:cs typeface="Consolas"/>
                  </a:rPr>
                  <a:t>?</a:t>
                </a:r>
              </a:p>
            </p:txBody>
          </p:sp>
        </p:grpSp>
        <p:grpSp>
          <p:nvGrpSpPr>
            <p:cNvPr id="72" name="Group 72"/>
            <p:cNvGrpSpPr/>
            <p:nvPr/>
          </p:nvGrpSpPr>
          <p:grpSpPr>
            <a:xfrm>
              <a:off x="8562975" y="3848100"/>
              <a:ext cx="838200" cy="609600"/>
              <a:chOff x="8562975" y="3848100"/>
              <a:chExt cx="838200" cy="609600"/>
            </a:xfrm>
          </p:grpSpPr>
          <p:sp>
            <p:nvSpPr>
              <p:cNvPr id="70" name="Rectangle 70"/>
              <p:cNvSpPr/>
              <p:nvPr/>
            </p:nvSpPr>
            <p:spPr>
              <a:xfrm>
                <a:off x="8562975" y="3848100"/>
                <a:ext cx="838200" cy="609600"/>
              </a:xfrm>
              <a:prstGeom prst="rect">
                <a:avLst/>
              </a:prstGeom>
              <a:solidFill>
                <a:srgbClr val="F4F7FB"/>
              </a:solidFill>
              <a:ln w="9525">
                <a:solidFill>
                  <a:srgbClr val="B8C8D9"/>
                </a:solidFill>
              </a:ln>
            </p:spPr>
          </p:sp>
          <p:sp>
            <p:nvSpPr>
              <p:cNvPr id="71" name="TextBox 71"/>
              <p:cNvSpPr/>
              <p:nvPr/>
            </p:nvSpPr>
            <p:spPr>
              <a:xfrm>
                <a:off x="8582025" y="3876675"/>
                <a:ext cx="800100" cy="552450"/>
              </a:xfrm>
              <a:prstGeom prst="rect">
                <a:avLst/>
              </a:prstGeom>
              <a:noFill/>
              <a:ln>
                <a:noFill/>
              </a:ln>
            </p:spPr>
            <p:txBody>
              <a:bodyPr wrap="none" lIns="0" tIns="135338" rIns="0" bIns="0" anchor="t" anchorCtr="0">
                <a:noAutofit/>
              </a:bodyPr>
              <a:lstStyle/>
              <a:p>
                <a:pPr algn="ctr"/>
                <a:r>
                  <a:rPr lang="en-US" sz="1880" dirty="0">
                    <a:solidFill>
                      <a:srgbClr val="243447"/>
                    </a:solidFill>
                    <a:latin typeface="Consolas"/>
                    <a:ea typeface="Consolas"/>
                    <a:cs typeface="Consolas"/>
                  </a:rPr>
                  <a:t>?</a:t>
                </a:r>
              </a:p>
            </p:txBody>
          </p:sp>
        </p:grpSp>
        <p:grpSp>
          <p:nvGrpSpPr>
            <p:cNvPr id="75" name="Group 75"/>
            <p:cNvGrpSpPr/>
            <p:nvPr/>
          </p:nvGrpSpPr>
          <p:grpSpPr>
            <a:xfrm>
              <a:off x="9401175" y="3848100"/>
              <a:ext cx="838200" cy="609600"/>
              <a:chOff x="9401175" y="3848100"/>
              <a:chExt cx="838200" cy="609600"/>
            </a:xfrm>
          </p:grpSpPr>
          <p:sp>
            <p:nvSpPr>
              <p:cNvPr id="73" name="Rectangle 73"/>
              <p:cNvSpPr/>
              <p:nvPr/>
            </p:nvSpPr>
            <p:spPr>
              <a:xfrm>
                <a:off x="9401175" y="3848100"/>
                <a:ext cx="838200" cy="609600"/>
              </a:xfrm>
              <a:prstGeom prst="rect">
                <a:avLst/>
              </a:prstGeom>
              <a:solidFill>
                <a:srgbClr val="F4F7FB"/>
              </a:solidFill>
              <a:ln w="9525">
                <a:solidFill>
                  <a:srgbClr val="B8C8D9"/>
                </a:solidFill>
              </a:ln>
            </p:spPr>
          </p:sp>
          <p:sp>
            <p:nvSpPr>
              <p:cNvPr id="74" name="TextBox 74"/>
              <p:cNvSpPr/>
              <p:nvPr/>
            </p:nvSpPr>
            <p:spPr>
              <a:xfrm>
                <a:off x="9420225" y="3876675"/>
                <a:ext cx="800100" cy="552450"/>
              </a:xfrm>
              <a:prstGeom prst="rect">
                <a:avLst/>
              </a:prstGeom>
              <a:noFill/>
              <a:ln>
                <a:noFill/>
              </a:ln>
            </p:spPr>
            <p:txBody>
              <a:bodyPr wrap="none" lIns="0" tIns="135338" rIns="0" bIns="0" anchor="t" anchorCtr="0">
                <a:noAutofit/>
              </a:bodyPr>
              <a:lstStyle/>
              <a:p>
                <a:pPr algn="ctr"/>
                <a:r>
                  <a:rPr lang="en-US" sz="1880" dirty="0">
                    <a:solidFill>
                      <a:srgbClr val="243447"/>
                    </a:solidFill>
                    <a:latin typeface="Consolas"/>
                    <a:ea typeface="Consolas"/>
                    <a:cs typeface="Consolas"/>
                  </a:rPr>
                  <a:t>?</a:t>
                </a:r>
              </a:p>
            </p:txBody>
          </p:sp>
        </p:grpSp>
        <p:grpSp>
          <p:nvGrpSpPr>
            <p:cNvPr id="78" name="Group 78"/>
            <p:cNvGrpSpPr/>
            <p:nvPr/>
          </p:nvGrpSpPr>
          <p:grpSpPr>
            <a:xfrm>
              <a:off x="10239375" y="3848100"/>
              <a:ext cx="838200" cy="609600"/>
              <a:chOff x="10239375" y="3848100"/>
              <a:chExt cx="838200" cy="609600"/>
            </a:xfrm>
          </p:grpSpPr>
          <p:sp>
            <p:nvSpPr>
              <p:cNvPr id="76" name="Rectangle 76"/>
              <p:cNvSpPr/>
              <p:nvPr/>
            </p:nvSpPr>
            <p:spPr>
              <a:xfrm>
                <a:off x="10239375" y="3848100"/>
                <a:ext cx="838200" cy="609600"/>
              </a:xfrm>
              <a:prstGeom prst="rect">
                <a:avLst/>
              </a:prstGeom>
              <a:solidFill>
                <a:srgbClr val="F4F7FB"/>
              </a:solidFill>
              <a:ln w="9525">
                <a:solidFill>
                  <a:srgbClr val="B8C8D9"/>
                </a:solidFill>
              </a:ln>
            </p:spPr>
          </p:sp>
          <p:sp>
            <p:nvSpPr>
              <p:cNvPr id="77" name="TextBox 77"/>
              <p:cNvSpPr/>
              <p:nvPr/>
            </p:nvSpPr>
            <p:spPr>
              <a:xfrm>
                <a:off x="10258425" y="3876675"/>
                <a:ext cx="800100" cy="552450"/>
              </a:xfrm>
              <a:prstGeom prst="rect">
                <a:avLst/>
              </a:prstGeom>
              <a:noFill/>
              <a:ln>
                <a:noFill/>
              </a:ln>
            </p:spPr>
            <p:txBody>
              <a:bodyPr wrap="none" lIns="0" tIns="135338" rIns="0" bIns="0" anchor="t" anchorCtr="0">
                <a:noAutofit/>
              </a:bodyPr>
              <a:lstStyle/>
              <a:p>
                <a:pPr algn="ctr"/>
                <a:r>
                  <a:rPr lang="en-US" sz="1880" dirty="0">
                    <a:solidFill>
                      <a:srgbClr val="243447"/>
                    </a:solidFill>
                    <a:latin typeface="Consolas"/>
                    <a:ea typeface="Consolas"/>
                    <a:cs typeface="Consolas"/>
                  </a:rPr>
                  <a:t>?</a:t>
                </a:r>
              </a:p>
            </p:txBody>
          </p:sp>
        </p:grpSp>
      </p:grpSp>
      <p:grpSp>
        <p:nvGrpSpPr>
          <p:cNvPr id="81" name="Group 81"/>
          <p:cNvGrpSpPr/>
          <p:nvPr/>
        </p:nvGrpSpPr>
        <p:grpSpPr>
          <a:xfrm>
            <a:off x="1228344" y="4828222"/>
            <a:ext cx="7244882" cy="1143381"/>
            <a:chOff x="1228344" y="4828222"/>
            <a:chExt cx="7244882" cy="1143381"/>
          </a:xfrm>
        </p:grpSpPr>
        <p:sp>
          <p:nvSpPr>
            <p:cNvPr id="80" name="TextBox 80"/>
            <p:cNvSpPr/>
            <p:nvPr/>
          </p:nvSpPr>
          <p:spPr>
            <a:xfrm>
              <a:off x="1228344" y="4828222"/>
              <a:ext cx="7244882" cy="114338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第1个0：列0到2；第2个0：列4到6；数字7：列8到10。</a:t>
              </a:r>
              <a:br/>
              <a:r>
                <a:rPr lang="zh-CN" sz="1950" dirty="0">
                  <a:solidFill>
                    <a:srgbClr val="243447"/>
                  </a:solidFill>
                  <a:latin typeface="Consolas"/>
                  <a:ea typeface="Microsoft YaHei"/>
                  <a:cs typeface="Consolas"/>
                </a:rPr>
                <a:t>间隔在列3和列7，保持为点。总共11列，最后一列下标是10。</a:t>
              </a:r>
              <a:br/>
              <a:r>
                <a:rPr lang="zh-CN" sz="1950" dirty="0">
                  <a:solidFill>
                    <a:srgbClr val="243447"/>
                  </a:solidFill>
                  <a:latin typeface="Consolas"/>
                  <a:ea typeface="Microsoft YaHei"/>
                  <a:cs typeface="Consolas"/>
                </a:rPr>
                <a:t>输出到列10就结束这一行，不再额外输出一列点。</a:t>
              </a:r>
            </a:p>
          </p:txBody>
        </p:sp>
      </p:grpSp>
      <p:sp>
        <p:nvSpPr>
          <p:cNvPr id="107" name="Line 10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08" name="Line 108"/>
          <p:cNvSpPr/>
          <p:nvPr/>
        </p:nvSpPr>
        <p:spPr>
          <a:xfrm>
            <a:off x="838200" y="293103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09" name="Line 109"/>
          <p:cNvSpPr/>
          <p:nvPr/>
        </p:nvSpPr>
        <p:spPr>
          <a:xfrm>
            <a:off x="838200" y="464172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35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模拟练习：第二个数字的左上角在哪</a:t>
            </a:r>
          </a:p>
        </p:txBody>
      </p:sp>
      <p:grpSp>
        <p:nvGrpSpPr>
          <p:cNvPr id="8" name="Group 8"/>
          <p:cNvGrpSpPr/>
          <p:nvPr/>
        </p:nvGrpSpPr>
        <p:grpSpPr>
          <a:xfrm>
            <a:off x="828294" y="2170748"/>
            <a:ext cx="5730871" cy="1314831"/>
            <a:chOff x="828294" y="2170748"/>
            <a:chExt cx="5730871" cy="1314831"/>
          </a:xfrm>
        </p:grpSpPr>
        <p:sp>
          <p:nvSpPr>
            <p:cNvPr id="7" name="TextBox 7"/>
            <p:cNvSpPr/>
            <p:nvPr/>
          </p:nvSpPr>
          <p:spPr>
            <a:xfrm>
              <a:off x="828294" y="2170748"/>
              <a:ext cx="5730871" cy="13148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第二个数字的位置下标i是多少？起点在哪一列？</a:t>
              </a:r>
              <a:br/>
              <a:r>
                <a:rPr lang="zh-CN" sz="1950" dirty="0">
                  <a:solidFill>
                    <a:srgbClr val="243447"/>
                  </a:solidFill>
                  <a:latin typeface="Consolas"/>
                  <a:ea typeface="Microsoft YaHei"/>
                  <a:cs typeface="Consolas"/>
                </a:rPr>
                <a:t>数字1亮哪些管？共用端点会不会把结果画坏？</a:t>
              </a:r>
              <a:br/>
              <a:r>
                <a:rPr lang="zh-CN" sz="1950" dirty="0">
                  <a:solidFill>
                    <a:srgbClr val="243447"/>
                  </a:solidFill>
                  <a:latin typeface="Consolas"/>
                  <a:ea typeface="Microsoft YaHei"/>
                  <a:cs typeface="Consolas"/>
                </a:rPr>
                <a:t>3个数字有多少列？最后一列之后还要不要补点？</a:t>
              </a:r>
            </a:p>
          </p:txBody>
        </p:sp>
      </p:grpSp>
      <p:grpSp>
        <p:nvGrpSpPr>
          <p:cNvPr id="10" name="Group 10"/>
          <p:cNvGrpSpPr/>
          <p:nvPr/>
        </p:nvGrpSpPr>
        <p:grpSpPr>
          <a:xfrm>
            <a:off x="828294" y="4104322"/>
            <a:ext cx="4154329" cy="381381"/>
            <a:chOff x="828294" y="4104322"/>
            <a:chExt cx="4154329" cy="381381"/>
          </a:xfrm>
        </p:grpSpPr>
        <p:sp>
          <p:nvSpPr>
            <p:cNvPr id="9" name="TextBox 9"/>
            <p:cNvSpPr/>
            <p:nvPr/>
          </p:nvSpPr>
          <p:spPr>
            <a:xfrm>
              <a:off x="828294" y="4104322"/>
              <a:ext cx="415432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i=1，</a:t>
              </a:r>
              <a:r>
                <a:rPr lang="zh-CN" sz="1950" b="1" dirty="0">
                  <a:solidFill>
                    <a:srgbClr val="C00000"/>
                  </a:solidFill>
                  <a:latin typeface="Consolas"/>
                  <a:ea typeface="Microsoft YaHei"/>
                  <a:cs typeface="Consolas"/>
                </a:rPr>
                <a:t>起点列</a:t>
              </a:r>
              <a:r>
                <a:rPr lang="zh-CN" sz="1950" dirty="0">
                  <a:solidFill>
                    <a:srgbClr val="243447"/>
                  </a:solidFill>
                  <a:latin typeface="Consolas"/>
                  <a:ea typeface="Microsoft YaHei"/>
                  <a:cs typeface="Consolas"/>
                </a:rPr>
                <a:t>是4。行起点仍然是0。</a:t>
              </a:r>
            </a:p>
          </p:txBody>
        </p:sp>
      </p:grpSp>
      <p:grpSp>
        <p:nvGrpSpPr>
          <p:cNvPr id="12" name="Group 12"/>
          <p:cNvGrpSpPr/>
          <p:nvPr/>
        </p:nvGrpSpPr>
        <p:grpSpPr>
          <a:xfrm>
            <a:off x="828294" y="4894898"/>
            <a:ext cx="5830919" cy="381381"/>
            <a:chOff x="828294" y="4894898"/>
            <a:chExt cx="5830919" cy="381381"/>
          </a:xfrm>
        </p:grpSpPr>
        <p:sp>
          <p:nvSpPr>
            <p:cNvPr id="11" name="TextBox 11"/>
            <p:cNvSpPr/>
            <p:nvPr/>
          </p:nvSpPr>
          <p:spPr>
            <a:xfrm>
              <a:off x="828294" y="4894898"/>
              <a:ext cx="583091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数字1只亮管2和5；同一位置写多次'X'仍是'X'。</a:t>
              </a:r>
            </a:p>
          </p:txBody>
        </p:sp>
      </p:grpSp>
      <p:grpSp>
        <p:nvGrpSpPr>
          <p:cNvPr id="14" name="Group 14"/>
          <p:cNvGrpSpPr/>
          <p:nvPr/>
        </p:nvGrpSpPr>
        <p:grpSpPr>
          <a:xfrm>
            <a:off x="828294" y="5742622"/>
            <a:ext cx="4849978" cy="381381"/>
            <a:chOff x="828294" y="5742622"/>
            <a:chExt cx="4849978" cy="381381"/>
          </a:xfrm>
        </p:grpSpPr>
        <mc:AlternateContent>
          <mc:Choice Requires="a14">
            <p:sp>
              <p:nvSpPr>
                <p:cNvPr id="13" name="TextBox 13"/>
                <p:cNvSpPr txBox="1"/>
                <p:nvPr/>
              </p:nvSpPr>
              <p:spPr>
                <a:xfrm>
                  <a:off x="828294" y="5742622"/>
                  <a:ext cx="4849978" cy="381381"/>
                </a:xfrm>
                <a:prstGeom prst="rect">
                  <a:avLst/>
                </a:prstGeom>
                <a:noFill/>
                <a:ln>
                  <a:noFill/>
                </a:ln>
              </p:spPr>
              <p:txBody>
                <a:bodyPr wrap="none" lIns="0" tIns="0" rIns="0" bIns="0" anchor="t" anchorCtr="0">
                  <a:spAutoFit/>
                </a:bodyPr>
                <a:lstStyle/>
                <a:p>
                  <a:pPr algn="l"/>
                  <a:r>
                    <a:rPr lang="zh-CN" sz="1950" dirty="0">
                      <a:solidFill>
                        <a:schemeClr val="accent2"/>
                      </a:solidFill>
                      <a:latin typeface="Consolas"/>
                      <a:ea typeface="Microsoft YaHei"/>
                      <a:cs typeface="+mn-cs"/>
                    </a:rPr>
                    <a:t>总宽</a:t>
                  </a:r>
                  <a14:m>
                    <m:oMath>
                      <m:r>
                        <a:rPr lang="zh-CN" sz="1950" dirty="0">
                          <a:solidFill>
                            <a:schemeClr val="accent2"/>
                          </a:solidFill>
                          <a:latin typeface="Cambria Math"/>
                          <a:ea typeface="Cambria Math"/>
                          <a:cs typeface="Cambria Math"/>
                        </a:rPr>
                        <m:t>4</m:t>
                      </m:r>
                      <m:r>
                        <m:rPr>
                          <m:sty m:val="p"/>
                        </m:rPr>
                        <a:rPr lang="zh-CN" sz="1950" dirty="0">
                          <a:solidFill>
                            <a:schemeClr val="accent2"/>
                          </a:solidFill>
                          <a:latin typeface="Cambria Math"/>
                          <a:ea typeface="Cambria Math"/>
                          <a:cs typeface="Cambria Math"/>
                        </a:rPr>
                        <m:t>×</m:t>
                      </m:r>
                      <m:r>
                        <a:rPr lang="zh-CN" sz="1950" dirty="0">
                          <a:solidFill>
                            <a:schemeClr val="accent2"/>
                          </a:solidFill>
                          <a:latin typeface="Cambria Math"/>
                          <a:ea typeface="Cambria Math"/>
                          <a:cs typeface="Cambria Math"/>
                        </a:rPr>
                        <m:t>3</m:t>
                      </m:r>
                      <m:r>
                        <m:rPr>
                          <m:sty m:val="p"/>
                        </m:rPr>
                        <a:rPr lang="zh-CN" sz="1950" dirty="0">
                          <a:solidFill>
                            <a:schemeClr val="accent2"/>
                          </a:solidFill>
                          <a:latin typeface="Cambria Math"/>
                          <a:ea typeface="Cambria Math"/>
                          <a:cs typeface="Cambria Math"/>
                        </a:rPr>
                        <m:t>−</m:t>
                      </m:r>
                      <m:r>
                        <a:rPr lang="zh-CN" sz="1950" dirty="0">
                          <a:solidFill>
                            <a:schemeClr val="accent2"/>
                          </a:solidFill>
                          <a:latin typeface="Cambria Math"/>
                          <a:ea typeface="Cambria Math"/>
                          <a:cs typeface="Cambria Math"/>
                        </a:rPr>
                        <m:t>1</m:t>
                      </m:r>
                      <m:r>
                        <m:rPr>
                          <m:sty m:val="p"/>
                        </m:rPr>
                        <a:rPr lang="zh-CN" sz="1950" dirty="0">
                          <a:solidFill>
                            <a:schemeClr val="accent2"/>
                          </a:solidFill>
                          <a:latin typeface="Cambria Math"/>
                          <a:ea typeface="Cambria Math"/>
                          <a:cs typeface="Cambria Math"/>
                        </a:rPr>
                        <m:t>=</m:t>
                      </m:r>
                      <m:r>
                        <a:rPr lang="zh-CN" sz="1950" dirty="0">
                          <a:solidFill>
                            <a:schemeClr val="accent2"/>
                          </a:solidFill>
                          <a:latin typeface="Cambria Math"/>
                          <a:ea typeface="Cambria Math"/>
                          <a:cs typeface="Cambria Math"/>
                        </a:rPr>
                        <m:t>11</m:t>
                      </m:r>
                    </m:oMath>
                  </a14:m>
                  <a:r>
                    <a:rPr lang="zh-CN" sz="1950" dirty="0">
                      <a:solidFill>
                        <a:schemeClr val="accent2"/>
                      </a:solidFill>
                      <a:latin typeface="Consolas"/>
                      <a:ea typeface="Microsoft YaHei"/>
                      <a:cs typeface="+mn-cs"/>
                    </a:rPr>
                    <a:t>列。末尾不再额外补间隔。</a:t>
                  </a:r>
                </a:p>
              </p:txBody>
            </p:sp>
          </mc:Choice>
        </mc:AlternateContent>
      </p:grpSp>
      <p:sp>
        <p:nvSpPr>
          <p:cNvPr id="17" name="Line 1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8" name="Line 18"/>
          <p:cNvSpPr/>
          <p:nvPr/>
        </p:nvSpPr>
        <p:spPr>
          <a:xfrm>
            <a:off x="838200" y="356844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9" name="Line 19"/>
          <p:cNvSpPr/>
          <p:nvPr/>
        </p:nvSpPr>
        <p:spPr>
          <a:xfrm>
            <a:off x="838200" y="545249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5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数组应用案例</a:t>
            </a:r>
          </a:p>
        </p:txBody>
      </p:sp>
      <p:sp>
        <p:nvSpPr>
          <p:cNvPr id="6" name="title-slot Placeholder Carrier"/>
          <p:cNvSpPr txBox="1"/>
          <p:nvPr>
            <p:ph type="title"/>
          </p:nvPr>
        </p:nvSpPr>
        <p:spPr>
          <a:xfrm>
            <a:off x="826008" y="1407795"/>
            <a:ext cx="5516880"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数组里的值，可以是次数、数字或字符</a:t>
            </a:r>
          </a:p>
        </p:txBody>
      </p:sp>
      <p:grpSp>
        <p:nvGrpSpPr>
          <p:cNvPr id="8" name="Group 8"/>
          <p:cNvGrpSpPr/>
          <p:nvPr/>
        </p:nvGrpSpPr>
        <p:grpSpPr>
          <a:xfrm>
            <a:off x="828294" y="2149221"/>
            <a:ext cx="10458831" cy="1752981"/>
            <a:chOff x="828294" y="2149221"/>
            <a:chExt cx="10458831" cy="1752981"/>
          </a:xfrm>
        </p:grpSpPr>
        <p:sp>
          <p:nvSpPr>
            <p:cNvPr id="7" name="TextBox 7"/>
            <p:cNvSpPr/>
            <p:nvPr/>
          </p:nvSpPr>
          <p:spPr>
            <a:xfrm>
              <a:off x="828294" y="2149221"/>
              <a:ext cx="10458831" cy="1752981"/>
            </a:xfrm>
            <a:prstGeom prst="rect">
              <a:avLst/>
            </a:prstGeom>
            <a:noFill/>
            <a:ln>
              <a:noFill/>
            </a:ln>
          </p:spPr>
          <p:txBody>
            <a:bodyPr wrap="none" lIns="0" tIns="2477" rIns="0" bIns="0" anchor="t" anchorCtr="0">
              <a:noAutofit/>
            </a:bodyPr>
            <a:lstStyle/>
            <a:p>
              <a:pPr algn="l">
                <a:lnSpc>
                  <a:spcPts val="2340"/>
                </a:lnSpc>
              </a:pPr>
              <a:r>
                <a:rPr lang="zh-CN" sz="1950" dirty="0">
                  <a:solidFill>
                    <a:srgbClr val="243447"/>
                  </a:solidFill>
                  <a:latin typeface="Microsoft YaHei"/>
                  <a:ea typeface="Microsoft YaHei"/>
                  <a:cs typeface="Microsoft YaHei"/>
                </a:rPr>
                <a:t>彩票按命中数分类，数组记张数。幻方按行列找格子，数组记已填数字。显示屏还要保存</a:t>
              </a:r>
              <a:r>
                <a:rPr lang="zh-CN" sz="1950" b="1" dirty="0">
                  <a:solidFill>
                    <a:srgbClr val="C00000"/>
                  </a:solidFill>
                  <a:latin typeface="Microsoft YaHei"/>
                  <a:ea typeface="Microsoft YaHei"/>
                  <a:cs typeface="Microsoft YaHei"/>
                </a:rPr>
                <a:t>管号</a:t>
              </a:r>
              <a:r>
                <a:rPr lang="zh-CN" sz="1950" dirty="0">
                  <a:solidFill>
                    <a:srgbClr val="243447"/>
                  </a:solidFill>
                  <a:latin typeface="Microsoft YaHei"/>
                  <a:ea typeface="Microsoft YaHei"/>
                  <a:cs typeface="Microsoft YaHei"/>
                </a:rPr>
                <a:t>、</a:t>
              </a:r>
              <a:br/>
              <a:r>
                <a:rPr lang="zh-CN" sz="1950" dirty="0">
                  <a:solidFill>
                    <a:srgbClr val="243447"/>
                  </a:solidFill>
                  <a:latin typeface="Microsoft YaHei"/>
                  <a:ea typeface="Microsoft YaHei"/>
                  <a:cs typeface="Microsoft YaHei"/>
                </a:rPr>
                <a:t>坐标和画面。写代码前，把这份数据的含义说给同桌听。</a:t>
              </a:r>
            </a:p>
          </p:txBody>
        </p:sp>
      </p:grpSp>
      <p:grpSp>
        <p:nvGrpSpPr>
          <p:cNvPr id="11" name="Group 11"/>
          <p:cNvGrpSpPr/>
          <p:nvPr/>
        </p:nvGrpSpPr>
        <p:grpSpPr>
          <a:xfrm>
            <a:off x="828294" y="4247198"/>
            <a:ext cx="6377559" cy="819531"/>
            <a:chOff x="828294" y="4247198"/>
            <a:chExt cx="6377559" cy="819531"/>
          </a:xfrm>
        </p:grpSpPr>
        <p:sp>
          <p:nvSpPr>
            <p:cNvPr id="9" name="TextBox 9"/>
            <p:cNvSpPr/>
            <p:nvPr/>
          </p:nvSpPr>
          <p:spPr>
            <a:xfrm>
              <a:off x="828294" y="4247198"/>
              <a:ext cx="637755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课后改一改：数字之间改成两列点，仍不留末尾间隔。</a:t>
              </a:r>
            </a:p>
          </p:txBody>
        </p:sp>
        <p:sp>
          <p:nvSpPr>
            <p:cNvPr id="10" name="TextBox 10"/>
            <p:cNvSpPr/>
            <p:nvPr/>
          </p:nvSpPr>
          <p:spPr>
            <a:xfrm>
              <a:off x="828294" y="4685348"/>
              <a:ext cx="637755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起点公式、总宽度和初始化范围，哪些地方要一起改？</a:t>
              </a:r>
            </a:p>
          </p:txBody>
        </p:sp>
      </p:grpSp>
      <p:grpSp>
        <p:nvGrpSpPr>
          <p:cNvPr id="14" name="Group 14"/>
          <p:cNvGrpSpPr/>
          <p:nvPr/>
        </p:nvGrpSpPr>
        <p:grpSpPr>
          <a:xfrm>
            <a:off x="829056" y="5663565"/>
            <a:ext cx="7703820" cy="647319"/>
            <a:chOff x="829056" y="5663565"/>
            <a:chExt cx="7703820" cy="647319"/>
          </a:xfrm>
        </p:grpSpPr>
        <p:sp>
          <p:nvSpPr>
            <p:cNvPr id="12" name="TextBox 12"/>
            <p:cNvSpPr/>
            <p:nvPr/>
          </p:nvSpPr>
          <p:spPr>
            <a:xfrm>
              <a:off x="829056" y="5663565"/>
              <a:ext cx="7478197"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教材：《深入浅出程序设计竞赛（基础篇）》5.3，例5-8至例5-10。</a:t>
              </a:r>
            </a:p>
          </p:txBody>
        </p:sp>
        <p:sp>
          <p:nvSpPr>
            <p:cNvPr id="13" name="TextBox 13"/>
            <p:cNvSpPr/>
            <p:nvPr/>
          </p:nvSpPr>
          <p:spPr>
            <a:xfrm>
              <a:off x="829056" y="5958840"/>
              <a:ext cx="7703820"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题源：洛谷P2550、P2615、P5730。配套备注含练习答案与来源链接。</a:t>
              </a:r>
            </a:p>
          </p:txBody>
        </p:sp>
      </p:grpSp>
      <p:sp>
        <p:nvSpPr>
          <p:cNvPr id="19" name="Line 1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0" name="Line 20"/>
          <p:cNvSpPr/>
          <p:nvPr/>
        </p:nvSpPr>
        <p:spPr>
          <a:xfrm>
            <a:off x="838200" y="348176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1" name="Line 21"/>
          <p:cNvSpPr/>
          <p:nvPr/>
        </p:nvSpPr>
        <p:spPr>
          <a:xfrm>
            <a:off x="838200" y="530828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PPT Master">
      <a:dk1>
        <a:srgbClr val="000000"/>
      </a:dk1>
      <a:lt1>
        <a:srgbClr val="192B4B"/>
      </a:lt1>
      <a:dk2>
        <a:srgbClr val="1F497D"/>
      </a:dk2>
      <a:lt2>
        <a:srgbClr val="FFFFFF"/>
      </a:lt2>
      <a:accent1>
        <a:srgbClr val="244D87"/>
      </a:accent1>
      <a:accent2>
        <a:srgbClr val="C00000"/>
      </a:accent2>
      <a:accent3>
        <a:srgbClr val="6FAC46"/>
      </a:accent3>
      <a:accent4>
        <a:srgbClr val="244D87"/>
      </a:accent4>
      <a:accent5>
        <a:srgbClr val="536176"/>
      </a:accent5>
      <a:accent6>
        <a:srgbClr val="D5DEE8"/>
      </a:accent6>
      <a:hlink>
        <a:srgbClr val="C00000"/>
      </a:hlink>
      <a:folHlink>
        <a:srgbClr val="6FAC46"/>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lstStyle/>
      <a:style>
        <a:lnRef idx="1">
          <a:schemeClr val="accent1"/>
        </a:lnRef>
        <a:fillRef idx="3">
          <a:schemeClr val="accent1"/>
        </a:fillRef>
        <a:effectRef idx="2">
          <a:schemeClr val="accent1"/>
        </a:effectRef>
        <a:fontRef idx="minor">
          <a:schemeClr val="lt1"/>
        </a:fontRef>
      </a:style>
    </a:spDef>
    <a:lnDef>
      <a:spPr/>
      <a:bodyPr wrap="square"/>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PPT Master">
      <a:dk1>
        <a:srgbClr val="000000"/>
      </a:dk1>
      <a:lt1>
        <a:srgbClr val="192B4B"/>
      </a:lt1>
      <a:dk2>
        <a:srgbClr val="1F497D"/>
      </a:dk2>
      <a:lt2>
        <a:srgbClr val="FFFFFF"/>
      </a:lt2>
      <a:accent1>
        <a:srgbClr val="244D87"/>
      </a:accent1>
      <a:accent2>
        <a:srgbClr val="C00000"/>
      </a:accent2>
      <a:accent3>
        <a:srgbClr val="6FAC46"/>
      </a:accent3>
      <a:accent4>
        <a:srgbClr val="244D87"/>
      </a:accent4>
      <a:accent5>
        <a:srgbClr val="536176"/>
      </a:accent5>
      <a:accent6>
        <a:srgbClr val="D5DEE8"/>
      </a:accent6>
      <a:hlink>
        <a:srgbClr val="C00000"/>
      </a:hlink>
      <a:folHlink>
        <a:srgbClr val="6FAC46"/>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lstStyle/>
      <a:style>
        <a:lnRef idx="1">
          <a:schemeClr val="accent1"/>
        </a:lnRef>
        <a:fillRef idx="3">
          <a:schemeClr val="accent1"/>
        </a:fillRef>
        <a:effectRef idx="2">
          <a:schemeClr val="accent1"/>
        </a:effectRef>
        <a:fontRef idx="minor">
          <a:schemeClr val="lt1"/>
        </a:fontRef>
      </a:style>
    </a:spDef>
    <a:lnDef>
      <a:spPr/>
      <a:bodyPr wrap="square"/>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ns0:Properties xmlns:ns0="http://schemas.openxmlformats.org/officeDocument/2006/extended-properties" xmlns:ns1="http://schemas.openxmlformats.org/officeDocument/2006/docPropsVTypes">
  <ns0:TotalTime>1</ns0:TotalTime>
  <ns0:Words>0</ns0:Words>
  <ns0:Application>Microsoft Office PowerPoint</ns0:Application>
  <ns0:PresentationFormat>On-screen Show (16:9)</ns0:PresentationFormat>
  <ns0:Paragraphs>0</ns0:Paragraphs>
  <ns0:Slides>77</ns0:Slides>
  <ns0:Notes>0</ns0:Notes>
  <ns0:HiddenSlides>0</ns0:HiddenSlides>
  <ns0:MMClips>0</ns0:MMClips>
  <ns0:ScaleCrop>false</ns0:ScaleCrop>
  <ns0:HeadingPairs>
    <ns1:vector size="4" baseType="variant">
      <ns1:variant>
        <ns1:lpstr>Theme</ns1:lpstr>
      </ns1:variant>
      <ns1:variant>
        <ns1:i4>1</ns1:i4>
      </ns1:variant>
      <ns1:variant>
        <ns1:lpstr>Slide Titles</ns1:lpstr>
      </ns1:variant>
      <ns1:variant>
        <ns1:i4>0</ns1:i4>
      </ns1:variant>
    </ns1:vector>
  </ns0:HeadingPairs>
  <ns0:TitlesOfParts>
    <ns1:vector size="1" baseType="lpstr">
      <ns1:lpstr>Office Theme</ns1:lpstr>
    </ns1:vector>
  </ns0:TitlesOfParts>
  <ns0:Manager/>
  <ns0:Company/>
  <ns0:LinksUpToDate>false</ns0:LinksUpToDate>
  <ns0:SharedDoc>false</ns0:SharedDoc>
  <ns0:HyperlinkBase/>
  <ns0:HyperlinksChanged>false</ns0:HyperlinksChanged>
  <ns0:AppVersion>14.0000</ns0:AppVersion>
</ns0: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2026-10-02T11:55:16Z</dcterms:created>
  <dcterms:modified xsi:type="dcterms:W3CDTF">2026-10-02T11:55:16Z</dcterms:modified>
  <cp:category/>
  <cp:contentStatus/>
</cp:coreProperties>
</file>