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52"/>
  </p:notesMasterIdLst>
  <p:sldIdLst>
    <p:sldId id="256" r:id="rId53"/>
    <p:sldId id="257" r:id="rId54"/>
    <p:sldId id="258" r:id="rId55"/>
    <p:sldId id="259" r:id="rId56"/>
    <p:sldId id="260" r:id="rId57"/>
    <p:sldId id="261" r:id="rId58"/>
    <p:sldId id="262" r:id="rId59"/>
    <p:sldId id="263" r:id="rId60"/>
    <p:sldId id="264" r:id="rId61"/>
    <p:sldId id="265" r:id="rId62"/>
    <p:sldId id="266" r:id="rId63"/>
    <p:sldId id="267" r:id="rId64"/>
    <p:sldId id="268" r:id="rId65"/>
    <p:sldId id="269" r:id="rId66"/>
    <p:sldId id="270" r:id="rId67"/>
    <p:sldId id="271" r:id="rId68"/>
    <p:sldId id="272" r:id="rId69"/>
    <p:sldId id="273" r:id="rId70"/>
    <p:sldId id="274" r:id="rId71"/>
    <p:sldId id="275" r:id="rId72"/>
    <p:sldId id="276" r:id="rId73"/>
    <p:sldId id="277" r:id="rId74"/>
    <p:sldId id="278" r:id="rId75"/>
    <p:sldId id="279" r:id="rId76"/>
    <p:sldId id="280" r:id="rId77"/>
    <p:sldId id="281" r:id="rId78"/>
    <p:sldId id="282" r:id="rId79"/>
    <p:sldId id="283" r:id="rId80"/>
    <p:sldId id="284" r:id="rId81"/>
    <p:sldId id="285" r:id="rId82"/>
    <p:sldId id="286" r:id="rId83"/>
    <p:sldId id="287" r:id="rId84"/>
    <p:sldId id="288" r:id="rId85"/>
    <p:sldId id="289" r:id="rId86"/>
    <p:sldId id="290" r:id="rId87"/>
    <p:sldId id="291" r:id="rId88"/>
    <p:sldId id="292" r:id="rId89"/>
    <p:sldId id="293" r:id="rId90"/>
    <p:sldId id="294" r:id="rId91"/>
    <p:sldId id="295" r:id="rId92"/>
    <p:sldId id="296" r:id="rId93"/>
    <p:sldId id="297" r:id="rId94"/>
    <p:sldId id="298" r:id="rId95"/>
    <p:sldId id="299" r:id="rId96"/>
    <p:sldId id="300" r:id="rId97"/>
    <p:sldId id="301" r:id="rId98"/>
    <p:sldId id="302" r:id="rId99"/>
    <p:sldId id="303" r:id="rId100"/>
    <p:sldId id="304" r:id="rId101"/>
    <p:sldId id="305" r:id="rId102"/>
    <p:sldId id="306" r:id="rId103"/>
    <p:sldId id="307" r:id="rId104"/>
    <p:sldId id="308" r:id="rId105"/>
    <p:sldId id="309" r:id="rId106"/>
    <p:sldId id="310" r:id="rId107"/>
    <p:sldId id="311" r:id="rId108"/>
    <p:sldId id="312" r:id="rId109"/>
    <p:sldId id="313" r:id="rId110"/>
    <p:sldId id="314" r:id="rId111"/>
    <p:sldId id="315" r:id="rId112"/>
    <p:sldId id="316" r:id="rId113"/>
    <p:sldId id="317" r:id="rId114"/>
    <p:sldId id="318" r:id="rId115"/>
    <p:sldId id="319" r:id="rId116"/>
    <p:sldId id="320" r:id="rId117"/>
    <p:sldId id="321" r:id="rId118"/>
    <p:sldId id="322" r:id="rId119"/>
    <p:sldId id="323" r:id="rId120"/>
    <p:sldId id="324" r:id="rId121"/>
    <p:sldId id="325" r:id="rId122"/>
    <p:sldId id="326" r:id="rId123"/>
    <p:sldId id="327" r:id="rId124"/>
    <p:sldId id="328" r:id="rId125"/>
    <p:sldId id="329" r:id="rId126"/>
    <p:sldId id="330" r:id="rId127"/>
    <p:sldId id="331" r:id="rId128"/>
    <p:sldId id="332" r:id="rId12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52" Type="http://schemas.openxmlformats.org/officeDocument/2006/relationships/notesMaster" Target="notesMasters/notesMaster1.xml" />
<Relationship Id="rId53" Type="http://schemas.openxmlformats.org/officeDocument/2006/relationships/slide" Target="slides/slide1.xml" /><Relationship Id="rId54" Type="http://schemas.openxmlformats.org/officeDocument/2006/relationships/slide" Target="slides/slide2.xml" /><Relationship Id="rId55" Type="http://schemas.openxmlformats.org/officeDocument/2006/relationships/slide" Target="slides/slide3.xml" /><Relationship Id="rId56" Type="http://schemas.openxmlformats.org/officeDocument/2006/relationships/slide" Target="slides/slide4.xml" /><Relationship Id="rId57" Type="http://schemas.openxmlformats.org/officeDocument/2006/relationships/slide" Target="slides/slide5.xml" /><Relationship Id="rId58" Type="http://schemas.openxmlformats.org/officeDocument/2006/relationships/slide" Target="slides/slide6.xml" /><Relationship Id="rId59" Type="http://schemas.openxmlformats.org/officeDocument/2006/relationships/slide" Target="slides/slide7.xml" /><Relationship Id="rId60" Type="http://schemas.openxmlformats.org/officeDocument/2006/relationships/slide" Target="slides/slide8.xml" /><Relationship Id="rId61" Type="http://schemas.openxmlformats.org/officeDocument/2006/relationships/slide" Target="slides/slide9.xml" /><Relationship Id="rId62" Type="http://schemas.openxmlformats.org/officeDocument/2006/relationships/slide" Target="slides/slide10.xml" /><Relationship Id="rId63" Type="http://schemas.openxmlformats.org/officeDocument/2006/relationships/slide" Target="slides/slide11.xml" /><Relationship Id="rId64" Type="http://schemas.openxmlformats.org/officeDocument/2006/relationships/slide" Target="slides/slide12.xml" /><Relationship Id="rId65" Type="http://schemas.openxmlformats.org/officeDocument/2006/relationships/slide" Target="slides/slide13.xml" /><Relationship Id="rId66" Type="http://schemas.openxmlformats.org/officeDocument/2006/relationships/slide" Target="slides/slide14.xml" /><Relationship Id="rId67" Type="http://schemas.openxmlformats.org/officeDocument/2006/relationships/slide" Target="slides/slide15.xml" /><Relationship Id="rId68" Type="http://schemas.openxmlformats.org/officeDocument/2006/relationships/slide" Target="slides/slide16.xml" /><Relationship Id="rId69" Type="http://schemas.openxmlformats.org/officeDocument/2006/relationships/slide" Target="slides/slide17.xml" /><Relationship Id="rId70" Type="http://schemas.openxmlformats.org/officeDocument/2006/relationships/slide" Target="slides/slide18.xml" /><Relationship Id="rId71" Type="http://schemas.openxmlformats.org/officeDocument/2006/relationships/slide" Target="slides/slide19.xml" /><Relationship Id="rId72" Type="http://schemas.openxmlformats.org/officeDocument/2006/relationships/slide" Target="slides/slide20.xml" /><Relationship Id="rId73" Type="http://schemas.openxmlformats.org/officeDocument/2006/relationships/slide" Target="slides/slide21.xml" /><Relationship Id="rId74" Type="http://schemas.openxmlformats.org/officeDocument/2006/relationships/slide" Target="slides/slide22.xml" /><Relationship Id="rId75" Type="http://schemas.openxmlformats.org/officeDocument/2006/relationships/slide" Target="slides/slide23.xml" /><Relationship Id="rId76" Type="http://schemas.openxmlformats.org/officeDocument/2006/relationships/slide" Target="slides/slide24.xml" /><Relationship Id="rId77" Type="http://schemas.openxmlformats.org/officeDocument/2006/relationships/slide" Target="slides/slide25.xml" /><Relationship Id="rId78" Type="http://schemas.openxmlformats.org/officeDocument/2006/relationships/slide" Target="slides/slide26.xml" /><Relationship Id="rId79" Type="http://schemas.openxmlformats.org/officeDocument/2006/relationships/slide" Target="slides/slide27.xml" /><Relationship Id="rId80" Type="http://schemas.openxmlformats.org/officeDocument/2006/relationships/slide" Target="slides/slide28.xml" /><Relationship Id="rId81" Type="http://schemas.openxmlformats.org/officeDocument/2006/relationships/slide" Target="slides/slide29.xml" /><Relationship Id="rId82" Type="http://schemas.openxmlformats.org/officeDocument/2006/relationships/slide" Target="slides/slide30.xml" /><Relationship Id="rId83" Type="http://schemas.openxmlformats.org/officeDocument/2006/relationships/slide" Target="slides/slide31.xml" /><Relationship Id="rId84" Type="http://schemas.openxmlformats.org/officeDocument/2006/relationships/slide" Target="slides/slide32.xml" /><Relationship Id="rId85" Type="http://schemas.openxmlformats.org/officeDocument/2006/relationships/slide" Target="slides/slide33.xml" /><Relationship Id="rId86" Type="http://schemas.openxmlformats.org/officeDocument/2006/relationships/slide" Target="slides/slide34.xml" /><Relationship Id="rId87" Type="http://schemas.openxmlformats.org/officeDocument/2006/relationships/slide" Target="slides/slide35.xml" /><Relationship Id="rId88" Type="http://schemas.openxmlformats.org/officeDocument/2006/relationships/slide" Target="slides/slide36.xml" /><Relationship Id="rId89" Type="http://schemas.openxmlformats.org/officeDocument/2006/relationships/slide" Target="slides/slide37.xml" /><Relationship Id="rId90" Type="http://schemas.openxmlformats.org/officeDocument/2006/relationships/slide" Target="slides/slide38.xml" /><Relationship Id="rId91" Type="http://schemas.openxmlformats.org/officeDocument/2006/relationships/slide" Target="slides/slide39.xml" /><Relationship Id="rId92" Type="http://schemas.openxmlformats.org/officeDocument/2006/relationships/slide" Target="slides/slide40.xml" /><Relationship Id="rId93" Type="http://schemas.openxmlformats.org/officeDocument/2006/relationships/slide" Target="slides/slide41.xml" /><Relationship Id="rId94" Type="http://schemas.openxmlformats.org/officeDocument/2006/relationships/slide" Target="slides/slide42.xml" /><Relationship Id="rId95" Type="http://schemas.openxmlformats.org/officeDocument/2006/relationships/slide" Target="slides/slide43.xml" /><Relationship Id="rId96" Type="http://schemas.openxmlformats.org/officeDocument/2006/relationships/slide" Target="slides/slide44.xml" /><Relationship Id="rId97" Type="http://schemas.openxmlformats.org/officeDocument/2006/relationships/slide" Target="slides/slide45.xml" /><Relationship Id="rId98" Type="http://schemas.openxmlformats.org/officeDocument/2006/relationships/slide" Target="slides/slide46.xml" /><Relationship Id="rId99" Type="http://schemas.openxmlformats.org/officeDocument/2006/relationships/slide" Target="slides/slide47.xml" /><Relationship Id="rId100" Type="http://schemas.openxmlformats.org/officeDocument/2006/relationships/slide" Target="slides/slide48.xml" /><Relationship Id="rId101" Type="http://schemas.openxmlformats.org/officeDocument/2006/relationships/slide" Target="slides/slide49.xml" /><Relationship Id="rId102" Type="http://schemas.openxmlformats.org/officeDocument/2006/relationships/slide" Target="slides/slide50.xml" /><Relationship Id="rId103" Type="http://schemas.openxmlformats.org/officeDocument/2006/relationships/slide" Target="slides/slide51.xml" /><Relationship Id="rId104" Type="http://schemas.openxmlformats.org/officeDocument/2006/relationships/slide" Target="slides/slide52.xml" /><Relationship Id="rId105" Type="http://schemas.openxmlformats.org/officeDocument/2006/relationships/slide" Target="slides/slide53.xml" /><Relationship Id="rId106" Type="http://schemas.openxmlformats.org/officeDocument/2006/relationships/slide" Target="slides/slide54.xml" /><Relationship Id="rId107" Type="http://schemas.openxmlformats.org/officeDocument/2006/relationships/slide" Target="slides/slide55.xml" /><Relationship Id="rId108" Type="http://schemas.openxmlformats.org/officeDocument/2006/relationships/slide" Target="slides/slide56.xml" /><Relationship Id="rId109" Type="http://schemas.openxmlformats.org/officeDocument/2006/relationships/slide" Target="slides/slide57.xml" /><Relationship Id="rId110" Type="http://schemas.openxmlformats.org/officeDocument/2006/relationships/slide" Target="slides/slide58.xml" /><Relationship Id="rId111" Type="http://schemas.openxmlformats.org/officeDocument/2006/relationships/slide" Target="slides/slide59.xml" /><Relationship Id="rId112" Type="http://schemas.openxmlformats.org/officeDocument/2006/relationships/slide" Target="slides/slide60.xml" /><Relationship Id="rId113" Type="http://schemas.openxmlformats.org/officeDocument/2006/relationships/slide" Target="slides/slide61.xml" /><Relationship Id="rId114" Type="http://schemas.openxmlformats.org/officeDocument/2006/relationships/slide" Target="slides/slide62.xml" /><Relationship Id="rId115" Type="http://schemas.openxmlformats.org/officeDocument/2006/relationships/slide" Target="slides/slide63.xml" /><Relationship Id="rId116" Type="http://schemas.openxmlformats.org/officeDocument/2006/relationships/slide" Target="slides/slide64.xml" /><Relationship Id="rId117" Type="http://schemas.openxmlformats.org/officeDocument/2006/relationships/slide" Target="slides/slide65.xml" /><Relationship Id="rId118" Type="http://schemas.openxmlformats.org/officeDocument/2006/relationships/slide" Target="slides/slide66.xml" /><Relationship Id="rId119" Type="http://schemas.openxmlformats.org/officeDocument/2006/relationships/slide" Target="slides/slide67.xml" /><Relationship Id="rId120" Type="http://schemas.openxmlformats.org/officeDocument/2006/relationships/slide" Target="slides/slide68.xml" /><Relationship Id="rId121" Type="http://schemas.openxmlformats.org/officeDocument/2006/relationships/slide" Target="slides/slide69.xml" /><Relationship Id="rId122" Type="http://schemas.openxmlformats.org/officeDocument/2006/relationships/slide" Target="slides/slide70.xml" /><Relationship Id="rId123" Type="http://schemas.openxmlformats.org/officeDocument/2006/relationships/slide" Target="slides/slide71.xml" /><Relationship Id="rId124" Type="http://schemas.openxmlformats.org/officeDocument/2006/relationships/slide" Target="slides/slide72.xml" /><Relationship Id="rId125" Type="http://schemas.openxmlformats.org/officeDocument/2006/relationships/slide" Target="slides/slide73.xml" /><Relationship Id="rId126" Type="http://schemas.openxmlformats.org/officeDocument/2006/relationships/slide" Target="slides/slide74.xml" /><Relationship Id="rId127" Type="http://schemas.openxmlformats.org/officeDocument/2006/relationships/slide" Target="slides/slide75.xml" /><Relationship Id="rId128" Type="http://schemas.openxmlformats.org/officeDocument/2006/relationships/slide" Target="slides/slide76.xml" /><Relationship Id="rId129" Type="http://schemas.openxmlformats.org/officeDocument/2006/relationships/slide" Target="slides/slide77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里投完票，光看一堆写着A、B、C的纸条，谁也说不准每人究竟得了几票。读到谁，就把他的票数加一；数组刚好能替我们守着这些数。等会儿换成彩票、幻方和显示屏，格子里保存的内容会变，但‘用下标找到要改的格子’这件事一直在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投票顺序是A、B、A、C、A、B。别急着看表，先在心里数一遍：A几票，B几票，C几票？现在对照计票表。编号负责找到候选人，格子里的数字才是票数。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把计票表搬进程序，得先约定A、B、C各是哪一格。我们用0、1、2作下标；读到A，cnt[0]就加一，B和C的格子都不动。等下做彩票题，方法还是‘找到一格再加一’，不过下标不再代表人。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彩票已经买好，中奖号码也公布了。程序要做的是一张一张核对，最后告诉小明每个奖项各中了几张。别把公布的中奖号码和某一张彩票上的号码混在一起：前者是所有彩票共用的标准，后者每次都要换。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一张票和中奖名单上都各有七个不同的号码。票上的数只要在中奖名单里出现，就命中；排在第几位没关系。我们要统计的是七个获奖档次的张数，没中任何号码的票不在输出里，但处理中仍要记得它。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请看这张票：七个号码全中。它能不能把特等奖到六等奖都算一遍？不能，一张票只进一个档次。说‘恰好命中七个’才是特等奖；后面统计时也要按这个口径来。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先读n，才知道后面会有多少张彩票。接着读七个中奖号码，再把每张票的七个号码读进来。输出只有七个数，顺序从特等奖走到六等奖；没有中奖的票虽然统计过，却不占一个输出位置。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来认认这组输入。第一行的3说的是三张票，可别把它当成每张票有三个号码。第二行是唯一的一组中奖号码，后面三行才是待核对的彩票。三张票都要拿第二行作标准。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中奖名单是1到7。第一张七个全中；第二张只有两处能找到；第三张一个也没有。归档以后再按特等奖到六等奖的顺序输出，所以看见七个数，并不意味着输入里有七张票。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兑奖时，中奖名单要留到最后一张票核对完。手上读到的一个号码和这张票的命中数，只管当前这一张。分类计票表得一直累计，最后还要靠它输出答案。a按位置存中奖号码，num按命中个数存票数，这两个数组不要认反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拿起票上的一个号码，挨个问中奖名单：和你一样吗？最多看七次。票上有七个号码，所以一张票至多做四十九次相等判断。两边都没有重复号码，同一个票面号码不会让命中数加两次。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现在手里的号码是2，中奖名单从1排到7。j先指向下标0，往后走到下标1时，终于找到2，ans加一。后面照样比较，但不会再找到第二个2。若手里换成8，走完七个位置，ans还是0。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第一张票全中，ans最后是7。这张票归好档，再拿第二张时，不能从7接着数，得让ans回到0。第三张也一样。每张票的命中数都是重新算的，已经计入num的票数却会保留。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如果这张票命中两个号码，num[2]就加一。这里的2指‘命中两个’这一类，不是号码2。图上只处理了一张票，所以先看到这一格从0变成1；后面再有同档彩票，还会继续增加。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三张票分别命中7个、2个和0个，于是num[7]、num[2]、num[0]各加一。把八格加起来，正好是三张票。输出时却只拿7到1这七格，没中奖的那一张仍留在num[0]。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第一张票算完，ans是7，num[7]是1。换到第二张，ans清零，因为这张还没核对；num[7]保留，因为已经有一张特等奖。中奖号码也不变，下一张仍拿同一组号码去比。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三层循环听着吓人，其实每层只管一件事。外层换彩票，中层依次读这一张上的七个号码，内层拿当前号码去中奖名单里找。七个号码都查完，ans才是这一张的最终命中数，这时给num[ans]加一。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先别忙着读整段代码，找出三层循环各自的边界。t换票时ans从0开始，i读到一个号码交给x，j去中奖名单里逐个比。离开i循环，才说明一整张票核对完，这时候归档恰好一次。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完整程序要从左列一直读到右列，中途并没有另起一个程序。请圈出ans清零和num[ans]加一的位置：前者每张票开始时执行，后者每张票结束时执行。最后k从7倒着走到1，输出顺序就和奖项顺序对上了。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先自己算四张票各命中几个，再碰num。两张票若都命中两个号码，就要把num[2]连加两次，不能后一张把前一张盖掉。命中0的票也经过了归档，只是最后输出时不会打印num[0]。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说清三个数，就不容易把循环写乱：x是当前票面号码，ans是手上这张票中了几个，num[ans]是这一档已经有几张票。中奖名单倒过来，数值没变，命中结果也不变。只有一张票时，再试试全中和全没中，看看七个输出数分别落在哪一格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刚才的数组像一排计票格，每格记一个奖项有几张票。现在换一张方格纸，我们要把数字填进指定位置。程序除了记住每格已经写了什么，还得记住刚写完的是哪一行哪一列；否则下一步从哪儿出发都不知道。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这题给我们一个奇数n，要在n行n列里把1到n×n各填一次。每行、每列和两条对角线的和都相同，才叫题目要的幻方。不过程序不能只盯着最后的和，题目还指定了填数规则。我们先用n=3看清整张表。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把这张表里的1到9扫一遍，恰好各出现一次。随手挑一行、一列或一条对角线，相加都是15。可只知道结果还写不出程序；下一步要弄懂题目让我们怎样从1走到2，再一步步走下去。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输入是一个奇数，范围到39。1先放在第一行正中间，其余数字要根据刚填的数所在位置来决定落点。请留意，四条规则是分情况选择的，不是每填一个数就把四条都做一遍。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1放好，手指就停在它所在的格子。它在第一行、又没到最右边，向右上会越过上边，所以按第一条规则落到最后一行。若刚填的数在最右一列、却不在第一行，向右上又会越过右边，这回落到第一列。两个‘不在’是在给右上角留一个单独的情况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右上角同时碰着上边和右边，题目让我们直接往下走。其他不碰这两条边的位置，再去看右上那个格子有没有数。空着就过去，已有数字就往下。拿3试试：它右上已有1，4不能把1盖掉。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3，并不是让程序输出数字3。它告诉程序表格有三行三列，接下来按规则填入1到9，最后整张表都要打印出来。打印时一行三个数，用空格隔开。为了知道下一步去哪儿，程序要同时保存格子的内容和刚填完的位置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我们约定行、列都从1编号，x指行、y指列。站在(2,2)，往右上一步到(1,3)，行减一、列加一；往正下方到(3,2)，只有行加一。现在可以把纸上的走法翻成x和y的变化了，但一靠边就得先按题目规则换落点。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先准备一张全为0的表，0就表示空着。n=3时，第一行中间是第2列，于是把1写进(1,2)，循环再从2开始。别漏掉n=1：只有一个格子，1放好就结束，循环根本不需要进。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x和y指着刚写完的格子，g[x][y]是格子里存的数字，k是接下来要写的数。这里1已放好，k轮到2。光把x、y挪走，表里不会自己出现2；找好新位置后，还得执行写入语句。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当前的1在(1,2)。它已经贴着上边，继续向右上就跑出表格。题目规定从最后一行接着走，列仍向右挪一格，于是2落在(3,3)。这里必须确认不是最后一列，否则会遇到右上角的另一条规则。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2在(3,3)，这回贴着右边。向右上走会出界，所以回到第一列，行仍然减一，3就落在(2,1)。条件里还要写明它不在第一行，把右上角留给下一种情况。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稍后填到6时，它正好在(1,3)。这个位置同时满足‘第一行’和‘最后一列’，不能把前两种跨边的办法各做一次。题目直接规定，7放在6的正下方。把右上角单独判断，代码就不会互相打架。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4在(3,1)，右上格是(2,2)。先去表里看，那个格子仍是0，可以把5放进去。注意检查要发生在x、y改变之前；若先修改，再查到的就不是刚才那个右上格了。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回到3：它在(2,1)，右上格(1,2)已经有1。原来的1不能覆盖，于是4到正下方(3,1)。同样是第四种情况，只是右上格这次不为空。0这个初值，正好帮程序分清两条走法。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现在把四条规则排成代码里的判断顺序。先看首行和末列，因为这些位置的右上格可能已经出界；只有没碰边界，才去检查g[x-1][y+1]。每轮选定一条，改好坐标后统一写入k。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我们顺着刚才的规则走一小段。放好1以后，2跨过上边，3跨过右边；3的右上已有1，4只好向下。到4时，右上格空着，5又能向右上走。每次先猜位置，再看图里的红色数字。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1到5的位置已经确定。6走右上，到了表格右上角；所以7直接向下。接着8跨过右边，9按空格规则填好。把1到9和各行列的和再核对一遍，看看有没有哪一步走错。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这一页只盯住填4的一轮。刚填完3，x、y还指着(2,1)，右上有1，所以先把x加一，位置落在(3,1)。再执行g[x][y]=k，4才真正进了格子；下一轮从4的位置继续。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完整程序分成上下两页，这一页还要从左列接到右列。前面先读n、清空表、把1放好，再用k从2循环到n×n。右列开始判断三个边界位置，条件互斥，一轮只会走进其中一个分支。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接着看上页的最后一个分支。若右上格为0，就去右上；否则往下。落点确定后，不管走了哪条路，都只执行一次g[x][y]=k。整张表填完才按行输出，每行打印n个数。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程序能跑出一张表，还得看看它是不是题目要的。有没有留下0？1到n×n是不是各出现一次？每行、每列和两条对角线的和是否相同？n=1和n=39也值得试，尤其要留心数组下标有没有跑出范围。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先别急着写代码，手指放在3的位置，看看右上格里是什么。它已经有1，所以4要向下放到(3,1)。再从4出发，右上格为空，5放到(2,2)。每一步都说清楚‘看哪格、改到哪格、写哪个数’。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如果把第一条判断偷懒写成x==1，走到右上角的6时也会进这个分支，y加一就越界了。另一种错误是先改x、y再查右上格，查到的已经不是原目标。用3的位置亲手算一次，就能看出为什么要先判断再移动。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刚才那张方格纸，每格里放一个数字。电子钟的屏幕也能看作格子，只不过格子里现在要放亮点或暗点。钟从1变成8，屏幕没换，只是亮的位置变了。接下来让数组把这些位置记下来。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X看成亮点，把英文句点看成暗点，就能在五行字符里画一个数字。题目给几位，就把几个三列宽的小图从左往右排；相邻小图之间留一列点。比如12要画两个字形，若开头是0也得画，不能因为它看着像整数就省掉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这张表给了0到9的固定字形。每个字形都是五行三列，先找一个熟悉的数字，用手指按行读读哪些位置是X。这里的暗点也是画面的一部分，不能用空格代替。等会儿程序会按表里的位置去点亮。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把题目再说完整：输入先给位数n，再给恰好n位的数字，前面可以有0。输出五行字符画，每位占三列，相邻两位隔一列点，最后一位后面不加间隔。我们拿12走一遍输入和输出，就能知道程序究竟要画多宽。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第1行的2只告诉我们有两位，真正要画的内容在第2行：1和2。它们各占三列，中间隔一列，所以总共七列。把内容换成007时，位数就是三，两个0都在画面里；这一点会影响我们怎样读入。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样例的第一行输出。数字1给出这一行的三个字符，数字2也给出三个，中间再夹一个点，合起来就是七个字符。第二行仍用同样的方法拼。千万别把数字1的五行打印完，才开始打印数字2，那样它们会排成上下两块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007是三个要显示的字形。把它作为整数读进来，前面两个0会消失，只剩7。题目要的是输入的原样，所以我们按字符一个个读：'0'、'0'、'7'，每个都保留自己的位置。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char一次保存一个字符。输入007时，我们读三次，就能按顺序得到两个'0'和一个'7'。请注意字符'0'和整数0不同：前者保住写法，后者才适合当字形表的编号。下一页就处理这个转换。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字形表按0到9编号，可我们现在手里拿着字符'7'。字符'0'到'9'的编码连着排，减去'0'就得到7。i告诉我们正在处理输入的第几位，digit才告诉我们这一位是哪个数字；别把两个下标混了。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看数字2的点阵，行从0到4，列从0到2。给我一个亮点，说出它的行和列，就能在数组里找到那个位置。一个点一个点记录当然行，不过教材把亮点分成七根显示管，后面查起来更方便。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先把七根管的编号认熟。0、3、6是三根横管，左边是1和4，右边是2和5；每根经过三个点。数字1只用右边两根，数字2要用另外五根。同一个端点即使属于两根管，画出来也仍是一个亮点。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数字1和8点亮的管不同，但每根管的坐标不会跟着数字改变。与其为十个数字各写一套坐标，不如分两次查：这个数字用哪几根管？每根管又经过哪三个点？最后把这些点写到画面数组里。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看tubes里数字2的那一行。开头的5说它要亮五根管，后面的0、2、3、4、6才是管号。这里的0号管是真正的上横管，所以不能拿0当结束标记。数字1那行也照这个方法读。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一行虽然有八个格子，数字2只用五根管。tubes[2][0]先给出数量，于是j只从1走到5。后面补齐的0不用读；第1格的0却必须读，因为它是0号管。把数量和数据的位置分开看就清楚了。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dot的三个下标，看起来绕，我们把它拆开。先选管号，再选这根管上的第几个点，最后选行还是列。2号管的三个坐标分别是(0,2)、(1,2)、(2,2)。5号管和它共用一个端点，重复写X也不会让亮点变大。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为什么dot要写三个方括号？因为我们要保存七根管，每根有三个点，每个点又有行、列两个数。先读最里层的一对坐标，再把三对看成一根管。这里只展开2号管，别一下子被整张三维表吓住。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一位数字宽三列，两位之间还隔一列点，所以相邻两位的起点相差四列。第i位从4i列开始；n位总宽就是4n-1。n=100时只用399列，out预留500列足够，但输出时不能把没用到的列也打印出来。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dot记的只是数字小图里的位置。画第二位时，整个小图要向右移四列；行号不用变，列号加上basey。这样同一根管的三个点坐标可以反复使用，不用为每一位另存一套。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动笔画X之前，先把整块有效屏幕填成英文句点。五行都填，但每行只填4n-1列；500是数组容量，不是这次要画的宽度。接下来遇到亮点就把那格改成X，没改到的格子自然保持暗点。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样例12里，第二位数字2的起点是第4列。这里只画它的2号管：查出三个相对坐标，把列号都加四，再逐个写X。画完一根管还没结束，数字2需要的其他管也要照样处理。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我们把其中一次写入彻底算清楚。i=1说明是第二位，num[1]是字符'2'，转成digit=2；j=2在管号清单里取出tube=2，p=1再选管上的中间那个点。相对坐标是(1,2)，向右平移四列后，最后写的是out[1][6]。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从输入里的一个字符出发，先转成数字编号，再查它要亮的管。j是清单里的第几项，查出来的tube才是真正的管号。每根管再取p=0、1、2三个点，把坐标换成整屏位置写X。层数多，顺着这条查找路线读就不乱。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现在把刚才的一次写入放进循环。p走完画好一根管，j走完画好一位数字，i走完整串才画完。tubes和dot是查表用的，不会改；out才是我们不断点亮的画面。out只在开始清空一次，别画一位就清一次。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完整程序分三页，这页先存十个数字分别需要哪些管。每行第一个数是管的数量，后面的数才是管号。未用满的格子补0并不妨碍我们，因为循环只读规定数量。代码接着下一页往下看。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左列把七根管各自的三个点坐标存进dot。右列读位数和每个字符，随后用英文句点铺好有效屏幕。这里还没有亮点；等数据和空画面都准备好，下一页才按数字逐管点亮。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从这里继续接上前两页。外层换数字，中层按清单选管，内层把管上的三个点写成X。等整串都画完，再一行一行输出整幅画面。三个页面拼在一起，才是一份能运行的完整程序。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现在out里已经画好了12。打印第0行时，列从0走到6，途中会跨过数字1、间隔列和数字2，然后才换行。其余四行也这样输出。例子里宽七列，换成n位时就按4n-1控制列数。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检查输出，先看看两位数字是不是左右并排，而不是上下摞着。再看看末尾有没有多打一列点、有没有把预留的500列全打出来。输入00也试试：两个0都要在，且中间只有一列间隔。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输入37，现在处理第二位的7，所以i=1，basey=4。j=2从清单里拿到2号管，p=1取这根管的中间点，相对坐标是(1,2)。搬到第二位的位置，列号变成6，于是out[1][6]点亮。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007有三位，不是整数7。第一个0占0到2列，留第3列作间隔；第二个0占4到6列，再留第7列；7占8到10列。最后一列是10，到这里就停，不用再添一个点。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第二位的下标i是1，起点列自然是4。数字1只需要2号和5号管，两个管若共用端点，重复写X不会改变画面。三位数字总宽是11列，最后一位后面没有间隔。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头看三道题：彩票按命中数找格子，格子里记张数；幻方按行列找格子，格子里记填入的数；显示屏最后把X和点写进画面。以后碰到数组题，先问自己：下标在找谁，格子里又要存什么？课后把数字之间的间隔改成两列点，起点和总宽都得跟着重算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1003715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1751196434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  <Relationship Id="rId3" Type="http://schemas.openxmlformats.org/officeDocument/2006/relationships/notesSlide" Target="../notesSlides/notesSlide77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971550" y="2053590"/>
            <a:ext cx="3915156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数组应用案例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6884" y="3924681"/>
            <a:ext cx="10310241" cy="901446"/>
            <a:chOff x="976884" y="3924681"/>
            <a:chExt cx="10310241" cy="901446"/>
          </a:xfrm>
        </p:grpSpPr>
        <p:sp>
          <p:nvSpPr>
            <p:cNvPr id="7" name="TextBox 7"/>
            <p:cNvSpPr/>
            <p:nvPr/>
          </p:nvSpPr>
          <p:spPr>
            <a:xfrm>
              <a:off x="976884" y="3924681"/>
              <a:ext cx="1031024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全班投完票，A、B、C各得了几票？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0694" y="4444746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票投给谁，就给谁加一票。人多票多，干脆让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数组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替我们记着。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694" y="5352098"/>
            <a:ext cx="10306431" cy="775525"/>
            <a:chOff x="980694" y="5352098"/>
            <a:chExt cx="10306431" cy="775525"/>
          </a:xfrm>
        </p:grpSpPr>
        <p:sp>
          <p:nvSpPr>
            <p:cNvPr id="10" name="TextBox 10"/>
            <p:cNvSpPr/>
            <p:nvPr/>
          </p:nvSpPr>
          <p:spPr>
            <a:xfrm>
              <a:off x="980694" y="53520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彩票计数　→　幻方填数　→　显示屏绘图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81456" y="5775579"/>
              <a:ext cx="10305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等会儿还要用数组填方格、画数字。格子里存什么，会跟着题目变。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38200" y="33213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0333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每读一张票，计票表里哪一格要加一？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51698"/>
            <a:ext cx="10458831" cy="912304"/>
            <a:chOff x="828294" y="2151698"/>
            <a:chExt cx="10458831" cy="912304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51353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班级投票，依次读到：　A　B　A　C　A　B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826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C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各留一格。读到谁，就把谁的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票数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加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42694" y="3486150"/>
            <a:ext cx="7248906" cy="1219200"/>
            <a:chOff x="1742694" y="3486150"/>
            <a:chExt cx="7248906" cy="1219200"/>
          </a:xfrm>
        </p:grpSpPr>
        <p:sp>
          <p:nvSpPr>
            <p:cNvPr id="10" name="Rectangle 10"/>
            <p:cNvSpPr/>
            <p:nvPr/>
          </p:nvSpPr>
          <p:spPr>
            <a:xfrm>
              <a:off x="3276600" y="3486150"/>
              <a:ext cx="5715000" cy="12192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3276600" y="3486150"/>
              <a:ext cx="5715000" cy="1219200"/>
            </a:xfrm>
            <a:custGeom>
              <a:avLst/>
              <a:gdLst/>
              <a:ahLst/>
              <a:cxnLst/>
              <a:rect l="l" t="t" r="r" b="b"/>
              <a:pathLst>
                <a:path w="5715000" h="1219200">
                  <a:moveTo>
                    <a:pt x="0" y="571500"/>
                  </a:moveTo>
                  <a:lnTo>
                    <a:pt x="5715000" y="571500"/>
                  </a:lnTo>
                  <a:moveTo>
                    <a:pt x="1905000" y="0"/>
                  </a:moveTo>
                  <a:lnTo>
                    <a:pt x="1905000" y="1219200"/>
                  </a:lnTo>
                  <a:moveTo>
                    <a:pt x="3810000" y="0"/>
                  </a:moveTo>
                  <a:lnTo>
                    <a:pt x="3810000" y="12192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742694" y="36471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候选人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742694" y="42852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票数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42899" y="364712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47899" y="364712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952899" y="364712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146994" y="4285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051994" y="4285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956994" y="4285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8294" y="5301996"/>
            <a:ext cx="10458831" cy="848106"/>
            <a:chOff x="828294" y="5301996"/>
            <a:chExt cx="10458831" cy="848106"/>
          </a:xfrm>
        </p:grpSpPr>
        <p:sp>
          <p:nvSpPr>
            <p:cNvPr id="21" name="TextBox 21"/>
            <p:cNvSpPr/>
            <p:nvPr/>
          </p:nvSpPr>
          <p:spPr>
            <a:xfrm>
              <a:off x="828294" y="53019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A、B、C各占一格。编号帮我们找到人，格子里的数才是他的票数。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28294" y="57687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写成程序时，就给A、B、C分别约定一个数组下标。</a:t>
              </a:r>
            </a:p>
          </p:txBody>
        </p:sp>
      </p:grpSp>
      <p:sp>
        <p:nvSpPr>
          <p:cNvPr id="37" name="Line 3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8" name="Line 38"/>
          <p:cNvSpPr/>
          <p:nvPr/>
        </p:nvSpPr>
        <p:spPr>
          <a:xfrm>
            <a:off x="838200" y="5003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9" name="Line 39"/>
          <p:cNvSpPr/>
          <p:nvPr/>
        </p:nvSpPr>
        <p:spPr>
          <a:xfrm>
            <a:off x="838200" y="32205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224528" cy="1062799"/>
            <a:chOff x="826008" y="814388"/>
            <a:chExt cx="4224528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怎样把计票表写成一个数组？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036147" cy="752856"/>
            <a:chOff x="990219" y="2056448"/>
            <a:chExt cx="8036147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3614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每张票只写A、B、C中的一人。给三人约定编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号0、1、2，读到谁，就改他对应的那一格。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333625" y="3095625"/>
            <a:ext cx="6953250" cy="1514475"/>
            <a:chOff x="2333625" y="3095625"/>
            <a:chExt cx="6953250" cy="1514475"/>
          </a:xfrm>
        </p:grpSpPr>
        <p:grpSp>
          <p:nvGrpSpPr>
            <p:cNvPr id="9" name="Group 9"/>
            <p:cNvGrpSpPr/>
            <p:nvPr/>
          </p:nvGrpSpPr>
          <p:grpSpPr>
            <a:xfrm>
              <a:off x="2333625" y="3095625"/>
              <a:ext cx="1809750" cy="504825"/>
              <a:chOff x="2333625" y="3095625"/>
              <a:chExt cx="1809750" cy="5048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2333625" y="3095625"/>
                <a:ext cx="1809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2352675" y="3124200"/>
                <a:ext cx="1771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候选人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143375" y="3095625"/>
              <a:ext cx="1714500" cy="504825"/>
              <a:chOff x="4143375" y="3095625"/>
              <a:chExt cx="1714500" cy="5048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143375" y="3095625"/>
                <a:ext cx="1714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162425" y="312420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857875" y="3095625"/>
              <a:ext cx="1714500" cy="504825"/>
              <a:chOff x="5857875" y="3095625"/>
              <a:chExt cx="1714500" cy="5048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857875" y="3095625"/>
                <a:ext cx="1714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876925" y="312420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572375" y="3095625"/>
              <a:ext cx="1714500" cy="504825"/>
              <a:chOff x="7572375" y="3095625"/>
              <a:chExt cx="1714500" cy="5048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572375" y="3095625"/>
                <a:ext cx="1714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591425" y="312420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333625" y="3600450"/>
              <a:ext cx="1809750" cy="504825"/>
              <a:chOff x="2333625" y="3600450"/>
              <a:chExt cx="1809750" cy="5048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333625" y="3600450"/>
                <a:ext cx="1809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352675" y="3629025"/>
                <a:ext cx="1771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数组下标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143375" y="3600450"/>
              <a:ext cx="1714500" cy="504825"/>
              <a:chOff x="4143375" y="3600450"/>
              <a:chExt cx="1714500" cy="5048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143375" y="3600450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162425" y="362902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857875" y="3600450"/>
              <a:ext cx="1714500" cy="504825"/>
              <a:chOff x="5857875" y="3600450"/>
              <a:chExt cx="1714500" cy="5048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5857875" y="3600450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876925" y="362902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572375" y="3600450"/>
              <a:ext cx="1714500" cy="504825"/>
              <a:chOff x="7572375" y="3600450"/>
              <a:chExt cx="1714500" cy="5048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7572375" y="3600450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7591425" y="362902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333625" y="4105275"/>
              <a:ext cx="1809750" cy="504825"/>
              <a:chOff x="2333625" y="4105275"/>
              <a:chExt cx="1809750" cy="5048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2333625" y="4105275"/>
                <a:ext cx="1809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2352675" y="4133850"/>
                <a:ext cx="1771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初始票数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143375" y="4105275"/>
              <a:ext cx="1714500" cy="504825"/>
              <a:chOff x="4143375" y="4105275"/>
              <a:chExt cx="1714500" cy="5048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143375" y="4105275"/>
                <a:ext cx="1714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4162425" y="413385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857875" y="4105275"/>
              <a:ext cx="1714500" cy="504825"/>
              <a:chOff x="5857875" y="4105275"/>
              <a:chExt cx="1714500" cy="5048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857875" y="4105275"/>
                <a:ext cx="1714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5876925" y="413385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7572375" y="4105275"/>
              <a:ext cx="1714500" cy="504825"/>
              <a:chOff x="7572375" y="4105275"/>
              <a:chExt cx="1714500" cy="5048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7572375" y="4105275"/>
                <a:ext cx="1714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7591425" y="413385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1894713" y="4791551"/>
            <a:ext cx="4447941" cy="748475"/>
            <a:chOff x="1894713" y="4791551"/>
            <a:chExt cx="4447941" cy="748475"/>
          </a:xfrm>
        </p:grpSpPr>
        <p:sp>
          <p:nvSpPr>
            <p:cNvPr id="44" name="TextBox 44"/>
            <p:cNvSpPr txBox="1"/>
            <p:nvPr/>
          </p:nvSpPr>
          <p:spPr>
            <a:xfrm>
              <a:off x="1894713" y="4791551"/>
              <a:ext cx="256314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cnt[3] = {0};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894713" y="5143976"/>
              <a:ext cx="444794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cnt[0]++;  </a:t>
              </a:r>
              <a:r>
                <a:rPr lang="zh-CN" sz="202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// 读到一张投给A的票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90219" y="5597271"/>
            <a:ext cx="7214044" cy="752856"/>
            <a:chOff x="990219" y="5597271"/>
            <a:chExt cx="7214044" cy="752856"/>
          </a:xfrm>
        </p:grpSpPr>
        <p:sp>
          <p:nvSpPr>
            <p:cNvPr id="47" name="TextBox 47"/>
            <p:cNvSpPr/>
            <p:nvPr/>
          </p:nvSpPr>
          <p:spPr>
            <a:xfrm>
              <a:off x="990219" y="5597271"/>
              <a:ext cx="721404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读到A票，cnt[0]加1，其他格不动。接下来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的彩票题也要计数，不过格子要按奖项来分。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1770888" y="4801076"/>
            <a:ext cx="9525" cy="641223"/>
          </a:xfrm>
          <a:custGeom>
            <a:avLst/>
            <a:gdLst/>
            <a:ahLst/>
            <a:cxnLst/>
            <a:rect l="l" t="t" r="r" b="b"/>
            <a:pathLst>
              <a:path w="9525" h="641223">
                <a:moveTo>
                  <a:pt x="0" y="0"/>
                </a:moveTo>
                <a:lnTo>
                  <a:pt x="0" y="6412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28595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彩票开出来了，怎样数清每档中了几张？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68801" cy="752856"/>
            <a:chOff x="990219" y="2056448"/>
            <a:chExt cx="716880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6880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小明买了n张彩票，中奖号码也公布了。我们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得逐张核对，最后报出每个奖项中了几张。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84707" y="2907030"/>
            <a:ext cx="10059543" cy="2141220"/>
            <a:chOff x="1084707" y="2907030"/>
            <a:chExt cx="10059543" cy="2141220"/>
          </a:xfrm>
        </p:grpSpPr>
        <p:sp>
          <p:nvSpPr>
            <p:cNvPr id="7" name="TextBox 7"/>
            <p:cNvSpPr/>
            <p:nvPr/>
          </p:nvSpPr>
          <p:spPr>
            <a:xfrm>
              <a:off x="1084707" y="29070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先分清两类号码：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95375" y="3362325"/>
              <a:ext cx="2143125" cy="561975"/>
              <a:chOff x="1095375" y="3362325"/>
              <a:chExt cx="2143125" cy="5619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95375" y="3362325"/>
                <a:ext cx="2143125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14425" y="3390900"/>
                <a:ext cx="21050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题目中的对象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362325"/>
              <a:ext cx="3286125" cy="561975"/>
              <a:chOff x="3238500" y="3362325"/>
              <a:chExt cx="3286125" cy="5619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362325"/>
                <a:ext cx="3286125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390900"/>
                <a:ext cx="32480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具体是什么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524625" y="3362325"/>
              <a:ext cx="4619625" cy="561975"/>
              <a:chOff x="6524625" y="3362325"/>
              <a:chExt cx="4619625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524625" y="3362325"/>
                <a:ext cx="4619625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543675" y="3390900"/>
                <a:ext cx="45815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用来做什么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95375" y="3924300"/>
              <a:ext cx="2143125" cy="561975"/>
              <a:chOff x="1095375" y="3924300"/>
              <a:chExt cx="2143125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95375" y="3924300"/>
                <a:ext cx="2143125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14425" y="3952875"/>
                <a:ext cx="21050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中奖号码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924300"/>
              <a:ext cx="3286125" cy="561975"/>
              <a:chOff x="3238500" y="3924300"/>
              <a:chExt cx="3286125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924300"/>
                <a:ext cx="3286125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952875"/>
                <a:ext cx="32480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公布的7个不同整数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524625" y="3924300"/>
              <a:ext cx="4619625" cy="561975"/>
              <a:chOff x="6524625" y="3924300"/>
              <a:chExt cx="4619625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524625" y="3924300"/>
                <a:ext cx="4619625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543675" y="3952875"/>
                <a:ext cx="45815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所有彩票共同的核对标准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95375" y="4486275"/>
              <a:ext cx="2143125" cy="561975"/>
              <a:chOff x="1095375" y="4486275"/>
              <a:chExt cx="2143125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95375" y="4486275"/>
                <a:ext cx="2143125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14425" y="4514850"/>
                <a:ext cx="21050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一张彩票的号码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486275"/>
              <a:ext cx="3286125" cy="561975"/>
              <a:chOff x="3238500" y="4486275"/>
              <a:chExt cx="3286125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486275"/>
                <a:ext cx="3286125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514850"/>
                <a:ext cx="32480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这张票上印的7个不同整数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524625" y="4486275"/>
              <a:ext cx="4619625" cy="561975"/>
              <a:chOff x="6524625" y="4486275"/>
              <a:chExt cx="4619625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524625" y="4486275"/>
                <a:ext cx="4619625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543675" y="4514850"/>
                <a:ext cx="4581525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逐个查看是否出现在中奖号码中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409248"/>
            <a:ext cx="9015032" cy="752856"/>
            <a:chOff x="990219" y="5409248"/>
            <a:chExt cx="9015032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901503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两边的号码都在1到33之间。一张票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命中几个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，就归到对应奖项。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核对完每张票，再数一数各档的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中奖张数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2275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763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一张彩票命中几个？奖项又怎么算？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70748"/>
            <a:ext cx="5637086" cy="1219581"/>
            <a:chOff x="828294" y="2170748"/>
            <a:chExt cx="5637086" cy="121958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5637086" cy="1219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彩票和中奖号码各有7个不同的数，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范围都在1到33。彩票上的数只要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出现在中奖号码中，就算命中。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732848"/>
            <a:ext cx="5322570" cy="905255"/>
            <a:chOff x="828294" y="3732848"/>
            <a:chExt cx="5322570" cy="905255"/>
          </a:xfrm>
        </p:grpSpPr>
        <p:sp>
          <p:nvSpPr>
            <p:cNvPr id="9" name="TextBox 9"/>
            <p:cNvSpPr/>
            <p:nvPr/>
          </p:nvSpPr>
          <p:spPr>
            <a:xfrm>
              <a:off x="828294" y="3732848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看号码是否相同，不用管它排在第几位。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256722"/>
              <a:ext cx="4939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命中个数决定奖项；0个命中，没有奖项。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5152072"/>
            <a:ext cx="5730871" cy="1158812"/>
            <a:chOff x="828294" y="5152072"/>
            <a:chExt cx="5730871" cy="1158812"/>
          </a:xfrm>
        </p:grpSpPr>
        <p:sp>
          <p:nvSpPr>
            <p:cNvPr id="12" name="TextBox 12"/>
            <p:cNvSpPr/>
            <p:nvPr/>
          </p:nvSpPr>
          <p:spPr>
            <a:xfrm>
              <a:off x="828294" y="5152072"/>
              <a:ext cx="5730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给出n张彩票，统计特等奖到六等奖各有多少张。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5618798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一张票只归入一个奖项，不能重复算。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9056" y="5958840"/>
              <a:ext cx="27335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教材例5-8 · 洛谷P2550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3827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381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命中7个，七个奖项都要加一吗？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28294" y="2342198"/>
            <a:ext cx="10430256" cy="1772031"/>
            <a:chOff x="828294" y="2342198"/>
            <a:chExt cx="10430256" cy="1772031"/>
          </a:xfrm>
        </p:grpSpPr>
        <p:sp>
          <p:nvSpPr>
            <p:cNvPr id="7" name="TextBox 7"/>
            <p:cNvSpPr/>
            <p:nvPr/>
          </p:nvSpPr>
          <p:spPr>
            <a:xfrm>
              <a:off x="828294" y="23421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命中数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奖项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2324100" y="2857500"/>
              <a:ext cx="8934450" cy="9525"/>
            </a:xfrm>
            <a:custGeom>
              <a:avLst/>
              <a:gdLst/>
              <a:ahLst/>
              <a:cxnLst/>
              <a:rect l="l" t="t" r="r" b="b"/>
              <a:pathLst>
                <a:path w="8934450" h="9525">
                  <a:moveTo>
                    <a:pt x="0" y="0"/>
                  </a:moveTo>
                  <a:lnTo>
                    <a:pt x="8934450" y="0"/>
                  </a:lnTo>
                </a:path>
              </a:pathLst>
            </a:custGeom>
            <a:solidFill>
              <a:schemeClr val="dk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73329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00964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28599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56234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83869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11504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0391394" y="23421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56603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特等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84238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一等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11873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二等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39508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三等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7143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四等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94778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五等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0224135" y="3170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六等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28294" y="3732848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输出也按这个方向：从特等奖到六等奖。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8294" y="4513898"/>
            <a:ext cx="5467160" cy="381381"/>
            <a:chOff x="828294" y="4513898"/>
            <a:chExt cx="5467160" cy="381381"/>
          </a:xfrm>
        </p:grpSpPr>
        <p:sp>
          <p:nvSpPr>
            <p:cNvPr id="26" name="TextBox 26"/>
            <p:cNvSpPr/>
            <p:nvPr/>
          </p:nvSpPr>
          <p:spPr>
            <a:xfrm>
              <a:off x="828294" y="4513898"/>
              <a:ext cx="54671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一张票的7个号码全中，你会给哪些奖项加一？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28294" y="5361622"/>
            <a:ext cx="6641306" cy="829057"/>
            <a:chOff x="828294" y="5361622"/>
            <a:chExt cx="6641306" cy="829057"/>
          </a:xfrm>
        </p:grpSpPr>
        <p:sp>
          <p:nvSpPr>
            <p:cNvPr id="28" name="TextBox 28"/>
            <p:cNvSpPr/>
            <p:nvPr/>
          </p:nvSpPr>
          <p:spPr>
            <a:xfrm>
              <a:off x="828294" y="536162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只算一张特等奖。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828294" y="58092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按恰好命中的个数分档；7个全中只算特等奖。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714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4257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彩票题要读什么，最后报什么？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42172"/>
            <a:ext cx="6955726" cy="790956"/>
            <a:chOff x="828294" y="2142172"/>
            <a:chExt cx="6955726" cy="790956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955726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先读彩票张数n和7个中奖号码，再读n张彩票，每张7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个号码。输出7个数，依次是特等奖到六等奖的张数。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447098"/>
            <a:ext cx="2467761" cy="2063686"/>
            <a:chOff x="828294" y="3447098"/>
            <a:chExt cx="2467761" cy="2063686"/>
          </a:xfrm>
        </p:grpSpPr>
        <p:sp>
          <p:nvSpPr>
            <p:cNvPr id="9" name="TextBox 9"/>
            <p:cNvSpPr/>
            <p:nvPr/>
          </p:nvSpPr>
          <p:spPr>
            <a:xfrm>
              <a:off x="828294" y="34470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例如，输入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9056" y="3863340"/>
              <a:ext cx="2466999" cy="1647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1 2 3 4 5 6 7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7 6 5 4 3 2 1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1 2 8 9 10 11 12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8 9 10 11 12 13 14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14769" y="3447098"/>
            <a:ext cx="2974205" cy="1933956"/>
            <a:chOff x="6914769" y="3447098"/>
            <a:chExt cx="2974205" cy="1933956"/>
          </a:xfrm>
        </p:grpSpPr>
        <p:sp>
          <p:nvSpPr>
            <p:cNvPr id="12" name="TextBox 12"/>
            <p:cNvSpPr/>
            <p:nvPr/>
          </p:nvSpPr>
          <p:spPr>
            <a:xfrm>
              <a:off x="6914769" y="34470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915531" y="3977640"/>
              <a:ext cx="17508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1 0 0 0 0 1 0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914769" y="4590098"/>
              <a:ext cx="2974205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特等奖1张，五等奖1张。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还有1张没有中奖。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9056" y="5958840"/>
            <a:ext cx="6646354" cy="352044"/>
            <a:chOff x="829056" y="5958840"/>
            <a:chExt cx="6646354" cy="352044"/>
          </a:xfrm>
        </p:grpSpPr>
        <p:sp>
          <p:nvSpPr>
            <p:cNvPr id="16" name="TextBox 16"/>
            <p:cNvSpPr/>
            <p:nvPr/>
          </p:nvSpPr>
          <p:spPr>
            <a:xfrm>
              <a:off x="829056" y="5958840"/>
              <a:ext cx="66463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n最多1000；读一张、核对一张，不用存下全部。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5831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0769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输入有这么多行，各自代表什么？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3971"/>
            <a:ext cx="10296906" cy="752856"/>
            <a:chOff x="990219" y="2053971"/>
            <a:chExt cx="10296906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969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第1行说买了几张票，第2行是公布的中奖号码。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从第3行起，每一行才是一张待核对的彩票。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143000" y="2905125"/>
            <a:ext cx="9858375" cy="2343150"/>
            <a:chOff x="1143000" y="2905125"/>
            <a:chExt cx="9858375" cy="2343150"/>
          </a:xfrm>
        </p:grpSpPr>
        <p:grpSp>
          <p:nvGrpSpPr>
            <p:cNvPr id="9" name="Group 9"/>
            <p:cNvGrpSpPr/>
            <p:nvPr/>
          </p:nvGrpSpPr>
          <p:grpSpPr>
            <a:xfrm>
              <a:off x="1143000" y="2905125"/>
              <a:ext cx="1476375" cy="390525"/>
              <a:chOff x="1143000" y="2905125"/>
              <a:chExt cx="1476375" cy="3905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143000" y="2905125"/>
                <a:ext cx="1476375" cy="3905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162050" y="2933700"/>
                <a:ext cx="1438275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输入行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619375" y="2905125"/>
              <a:ext cx="4000500" cy="390525"/>
              <a:chOff x="2619375" y="2905125"/>
              <a:chExt cx="4000500" cy="3905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619375" y="2905125"/>
                <a:ext cx="4000500" cy="3905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38425" y="2933700"/>
                <a:ext cx="3962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输入内容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619875" y="2905125"/>
              <a:ext cx="4381500" cy="390525"/>
              <a:chOff x="6619875" y="2905125"/>
              <a:chExt cx="4381500" cy="3905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619875" y="2905125"/>
                <a:ext cx="4381500" cy="3905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638925" y="2933700"/>
                <a:ext cx="4343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这一行的含义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43000" y="3295650"/>
              <a:ext cx="1476375" cy="390525"/>
              <a:chOff x="1143000" y="3295650"/>
              <a:chExt cx="1476375" cy="3905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143000" y="3295650"/>
                <a:ext cx="1476375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162050" y="3324225"/>
                <a:ext cx="1438275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第1行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619375" y="3295650"/>
              <a:ext cx="4000500" cy="390525"/>
              <a:chOff x="2619375" y="3295650"/>
              <a:chExt cx="4000500" cy="3905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619375" y="3295650"/>
                <a:ext cx="4000500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638425" y="3324225"/>
                <a:ext cx="3962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619875" y="3295650"/>
              <a:ext cx="4381500" cy="390525"/>
              <a:chOff x="6619875" y="3295650"/>
              <a:chExt cx="4381500" cy="3905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619875" y="3295650"/>
                <a:ext cx="4381500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638925" y="3324225"/>
                <a:ext cx="4343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小明买了3张彩票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43000" y="3686175"/>
              <a:ext cx="1476375" cy="390525"/>
              <a:chOff x="1143000" y="3686175"/>
              <a:chExt cx="1476375" cy="3905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143000" y="3686175"/>
                <a:ext cx="1476375" cy="3905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162050" y="3714750"/>
                <a:ext cx="1438275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第2行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619375" y="3686175"/>
              <a:ext cx="4000500" cy="390525"/>
              <a:chOff x="2619375" y="3686175"/>
              <a:chExt cx="4000500" cy="3905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2619375" y="3686175"/>
                <a:ext cx="4000500" cy="3905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638425" y="3714750"/>
                <a:ext cx="3962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1 2 3 4 5 6 7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619875" y="3686175"/>
              <a:ext cx="4381500" cy="390525"/>
              <a:chOff x="6619875" y="3686175"/>
              <a:chExt cx="4381500" cy="3905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619875" y="3686175"/>
                <a:ext cx="4381500" cy="3905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638925" y="3714750"/>
                <a:ext cx="4343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公布的7个中奖号码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143000" y="4076700"/>
              <a:ext cx="1476375" cy="390525"/>
              <a:chOff x="1143000" y="4076700"/>
              <a:chExt cx="1476375" cy="3905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143000" y="4076700"/>
                <a:ext cx="1476375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162050" y="4105275"/>
                <a:ext cx="1438275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第3行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2619375" y="4076700"/>
              <a:ext cx="4000500" cy="390525"/>
              <a:chOff x="2619375" y="4076700"/>
              <a:chExt cx="4000500" cy="3905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2619375" y="4076700"/>
                <a:ext cx="4000500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2638425" y="4105275"/>
                <a:ext cx="3962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7 6 5 4 3 2 1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619875" y="4076700"/>
              <a:ext cx="4381500" cy="390525"/>
              <a:chOff x="6619875" y="4076700"/>
              <a:chExt cx="4381500" cy="3905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619875" y="4076700"/>
                <a:ext cx="4381500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638925" y="4105275"/>
                <a:ext cx="4343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第1张彩票上的7个号码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143000" y="4467225"/>
              <a:ext cx="1476375" cy="390525"/>
              <a:chOff x="1143000" y="4467225"/>
              <a:chExt cx="1476375" cy="3905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143000" y="4467225"/>
                <a:ext cx="1476375" cy="3905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162050" y="4495800"/>
                <a:ext cx="1438275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第4行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619375" y="4467225"/>
              <a:ext cx="4000500" cy="390525"/>
              <a:chOff x="2619375" y="4467225"/>
              <a:chExt cx="4000500" cy="3905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619375" y="4467225"/>
                <a:ext cx="4000500" cy="3905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2638425" y="4495800"/>
                <a:ext cx="3962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1 2 8 9 10 11 12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619875" y="4467225"/>
              <a:ext cx="4381500" cy="390525"/>
              <a:chOff x="6619875" y="4467225"/>
              <a:chExt cx="4381500" cy="3905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619875" y="4467225"/>
                <a:ext cx="4381500" cy="3905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638925" y="4495800"/>
                <a:ext cx="4343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第2张彩票上的7个号码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143000" y="4857750"/>
              <a:ext cx="1476375" cy="390525"/>
              <a:chOff x="1143000" y="4857750"/>
              <a:chExt cx="1476375" cy="3905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143000" y="4857750"/>
                <a:ext cx="1476375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162050" y="4886325"/>
                <a:ext cx="1438275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第5行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619375" y="4857750"/>
              <a:ext cx="4000500" cy="390525"/>
              <a:chOff x="2619375" y="4857750"/>
              <a:chExt cx="4000500" cy="390525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2619375" y="4857750"/>
                <a:ext cx="4000500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2638425" y="4886325"/>
                <a:ext cx="3962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8 9 10 11 12 13 14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6619875" y="4857750"/>
              <a:ext cx="4381500" cy="390525"/>
              <a:chOff x="6619875" y="4857750"/>
              <a:chExt cx="4381500" cy="390525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6619875" y="4857750"/>
                <a:ext cx="4381500" cy="3905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6638925" y="4886325"/>
                <a:ext cx="4343400" cy="333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258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第3张彩票上的7个号码</a:t>
                </a:r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990219" y="5409248"/>
            <a:ext cx="8776621" cy="752856"/>
            <a:chOff x="990219" y="5409248"/>
            <a:chExt cx="8776621" cy="752856"/>
          </a:xfrm>
        </p:grpSpPr>
        <p:sp>
          <p:nvSpPr>
            <p:cNvPr id="62" name="TextBox 62"/>
            <p:cNvSpPr/>
            <p:nvPr/>
          </p:nvSpPr>
          <p:spPr>
            <a:xfrm>
              <a:off x="990219" y="5409248"/>
              <a:ext cx="877662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开头的3是彩票张数，每张票仍有7个号码。中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奖号码只公布一组，后面三张票都拿它来核对。</a:t>
              </a:r>
            </a:p>
          </p:txBody>
        </p:sp>
      </p:grpSp>
      <p:sp>
        <p:nvSpPr>
          <p:cNvPr id="83" name="Line 8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4" name="Line 84"/>
          <p:cNvSpPr/>
          <p:nvPr/>
        </p:nvSpPr>
        <p:spPr>
          <a:xfrm>
            <a:off x="838200" y="27643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三张票核对完，七个输出数从哪儿来？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916894" cy="381381"/>
            <a:chOff x="990219" y="2056448"/>
            <a:chExt cx="791689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168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中奖号码是1到7。我们一张一张看：命中几个？该给哪档加一？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00125" y="2914650"/>
            <a:ext cx="10191750" cy="2133600"/>
            <a:chOff x="1000125" y="2914650"/>
            <a:chExt cx="10191750" cy="2133600"/>
          </a:xfrm>
        </p:grpSpPr>
        <p:grpSp>
          <p:nvGrpSpPr>
            <p:cNvPr id="9" name="Group 9"/>
            <p:cNvGrpSpPr/>
            <p:nvPr/>
          </p:nvGrpSpPr>
          <p:grpSpPr>
            <a:xfrm>
              <a:off x="1000125" y="2914650"/>
              <a:ext cx="1333500" cy="533400"/>
              <a:chOff x="1000125" y="2914650"/>
              <a:chExt cx="1333500" cy="5334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00125" y="2914650"/>
                <a:ext cx="1333500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19175" y="2943225"/>
                <a:ext cx="1295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彩票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333625" y="2914650"/>
              <a:ext cx="3619500" cy="533400"/>
              <a:chOff x="2333625" y="2914650"/>
              <a:chExt cx="3619500" cy="5334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333625" y="2914650"/>
                <a:ext cx="3619500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352675" y="2943225"/>
                <a:ext cx="3581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票上的7个号码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953125" y="2914650"/>
              <a:ext cx="2714625" cy="533400"/>
              <a:chOff x="5953125" y="2914650"/>
              <a:chExt cx="2714625" cy="5334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953125" y="2914650"/>
                <a:ext cx="2714625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972175" y="2943225"/>
                <a:ext cx="26765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命中的号码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667750" y="2914650"/>
              <a:ext cx="2524125" cy="533400"/>
              <a:chOff x="8667750" y="2914650"/>
              <a:chExt cx="2524125" cy="5334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667750" y="2914650"/>
                <a:ext cx="2524125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686800" y="2943225"/>
                <a:ext cx="24860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属于哪个奖项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00125" y="3448050"/>
              <a:ext cx="1333500" cy="533400"/>
              <a:chOff x="1000125" y="3448050"/>
              <a:chExt cx="1333500" cy="5334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00125" y="3448050"/>
                <a:ext cx="133350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19175" y="3476625"/>
                <a:ext cx="1295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第1张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333625" y="3448050"/>
              <a:ext cx="3619500" cy="533400"/>
              <a:chOff x="2333625" y="3448050"/>
              <a:chExt cx="3619500" cy="5334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333625" y="3448050"/>
                <a:ext cx="361950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352675" y="3476625"/>
                <a:ext cx="3581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7 6 5 4 3 2 1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953125" y="3448050"/>
              <a:ext cx="2714625" cy="533400"/>
              <a:chOff x="5953125" y="3448050"/>
              <a:chExt cx="2714625" cy="5334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5953125" y="3448050"/>
                <a:ext cx="2714625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972175" y="3476625"/>
                <a:ext cx="26765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1至7，全都命中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667750" y="3448050"/>
              <a:ext cx="2524125" cy="533400"/>
              <a:chOff x="8667750" y="3448050"/>
              <a:chExt cx="2524125" cy="5334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667750" y="3448050"/>
                <a:ext cx="2524125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686800" y="3476625"/>
                <a:ext cx="24860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特等奖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00125" y="3981450"/>
              <a:ext cx="1333500" cy="533400"/>
              <a:chOff x="1000125" y="3981450"/>
              <a:chExt cx="1333500" cy="5334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00125" y="3981450"/>
                <a:ext cx="133350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19175" y="4010025"/>
                <a:ext cx="1295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第2张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333625" y="3981450"/>
              <a:ext cx="3619500" cy="533400"/>
              <a:chOff x="2333625" y="3981450"/>
              <a:chExt cx="3619500" cy="5334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333625" y="3981450"/>
                <a:ext cx="361950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352675" y="4010025"/>
                <a:ext cx="3581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1 2 8 9 10 11 12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953125" y="3981450"/>
              <a:ext cx="2714625" cy="533400"/>
              <a:chOff x="5953125" y="3981450"/>
              <a:chExt cx="2714625" cy="5334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953125" y="3981450"/>
                <a:ext cx="2714625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5972175" y="4010025"/>
                <a:ext cx="26765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只有1、2命中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667750" y="3981450"/>
              <a:ext cx="2524125" cy="533400"/>
              <a:chOff x="8667750" y="3981450"/>
              <a:chExt cx="2524125" cy="5334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667750" y="3981450"/>
                <a:ext cx="2524125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686800" y="4010025"/>
                <a:ext cx="24860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五等奖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00125" y="4514850"/>
              <a:ext cx="1333500" cy="533400"/>
              <a:chOff x="1000125" y="4514850"/>
              <a:chExt cx="1333500" cy="5334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00125" y="4514850"/>
                <a:ext cx="133350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19175" y="4543425"/>
                <a:ext cx="1295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第3张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333625" y="4514850"/>
              <a:ext cx="3619500" cy="533400"/>
              <a:chOff x="2333625" y="4514850"/>
              <a:chExt cx="3619500" cy="5334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333625" y="4514850"/>
                <a:ext cx="361950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2352675" y="4543425"/>
                <a:ext cx="3581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8 9 10 11 12 13 14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953125" y="4514850"/>
              <a:ext cx="2714625" cy="533400"/>
              <a:chOff x="5953125" y="4514850"/>
              <a:chExt cx="2714625" cy="5334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953125" y="4514850"/>
                <a:ext cx="2714625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972175" y="4543425"/>
                <a:ext cx="26765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一个也没命中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667750" y="4514850"/>
              <a:ext cx="2524125" cy="533400"/>
              <a:chOff x="8667750" y="4514850"/>
              <a:chExt cx="2524125" cy="5334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667750" y="4514850"/>
                <a:ext cx="2524125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686800" y="4543425"/>
                <a:ext cx="2486025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32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没有中奖</a:t>
                </a:r>
              </a:p>
            </p:txBody>
          </p:sp>
        </p:grpSp>
      </p:grpSp>
      <p:grpSp>
        <p:nvGrpSpPr>
          <p:cNvPr id="99" name="Group 99"/>
          <p:cNvGrpSpPr/>
          <p:nvPr/>
        </p:nvGrpSpPr>
        <p:grpSpPr>
          <a:xfrm>
            <a:off x="1038225" y="5207794"/>
            <a:ext cx="10058400" cy="1002506"/>
            <a:chOff x="1038225" y="5207794"/>
            <a:chExt cx="10058400" cy="1002506"/>
          </a:xfrm>
        </p:grpSpPr>
        <p:sp>
          <p:nvSpPr>
            <p:cNvPr id="56" name="TextBox 56"/>
            <p:cNvSpPr/>
            <p:nvPr/>
          </p:nvSpPr>
          <p:spPr>
            <a:xfrm>
              <a:off x="1038225" y="5207794"/>
              <a:ext cx="765571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最后按特等奖到六等奖的顺序，把七档张数报出来：</a:t>
              </a:r>
            </a:p>
          </p:txBody>
        </p:sp>
        <p:grpSp>
          <p:nvGrpSpPr>
            <p:cNvPr id="59" name="Group 59"/>
            <p:cNvGrpSpPr/>
            <p:nvPr/>
          </p:nvGrpSpPr>
          <p:grpSpPr>
            <a:xfrm>
              <a:off x="1095375" y="5619750"/>
              <a:ext cx="1428750" cy="295275"/>
              <a:chOff x="1095375" y="5619750"/>
              <a:chExt cx="1428750" cy="295275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109537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8" name="TextBox 58"/>
              <p:cNvSpPr/>
              <p:nvPr/>
            </p:nvSpPr>
            <p:spPr>
              <a:xfrm>
                <a:off x="111442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特等奖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2524125" y="5619750"/>
              <a:ext cx="1428750" cy="295275"/>
              <a:chOff x="2524125" y="5619750"/>
              <a:chExt cx="1428750" cy="295275"/>
            </a:xfrm>
          </p:grpSpPr>
          <p:sp>
            <p:nvSpPr>
              <p:cNvPr id="60" name="Rectangle 60"/>
              <p:cNvSpPr/>
              <p:nvPr/>
            </p:nvSpPr>
            <p:spPr>
              <a:xfrm>
                <a:off x="252412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1" name="TextBox 61"/>
              <p:cNvSpPr/>
              <p:nvPr/>
            </p:nvSpPr>
            <p:spPr>
              <a:xfrm>
                <a:off x="254317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一等奖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3952875" y="5619750"/>
              <a:ext cx="1428750" cy="295275"/>
              <a:chOff x="3952875" y="5619750"/>
              <a:chExt cx="1428750" cy="295275"/>
            </a:xfrm>
          </p:grpSpPr>
          <p:sp>
            <p:nvSpPr>
              <p:cNvPr id="63" name="Rectangle 63"/>
              <p:cNvSpPr/>
              <p:nvPr/>
            </p:nvSpPr>
            <p:spPr>
              <a:xfrm>
                <a:off x="395287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4" name="TextBox 64"/>
              <p:cNvSpPr/>
              <p:nvPr/>
            </p:nvSpPr>
            <p:spPr>
              <a:xfrm>
                <a:off x="397192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二等奖</a:t>
                </a: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5381625" y="5619750"/>
              <a:ext cx="1428750" cy="295275"/>
              <a:chOff x="5381625" y="5619750"/>
              <a:chExt cx="1428750" cy="295275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38162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7" name="TextBox 67"/>
              <p:cNvSpPr/>
              <p:nvPr/>
            </p:nvSpPr>
            <p:spPr>
              <a:xfrm>
                <a:off x="540067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三等奖</a:t>
                </a:r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6810375" y="5619750"/>
              <a:ext cx="1428750" cy="295275"/>
              <a:chOff x="6810375" y="5619750"/>
              <a:chExt cx="1428750" cy="295275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681037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0" name="TextBox 70"/>
              <p:cNvSpPr/>
              <p:nvPr/>
            </p:nvSpPr>
            <p:spPr>
              <a:xfrm>
                <a:off x="682942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四等奖</a:t>
                </a:r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8239125" y="5619750"/>
              <a:ext cx="1428750" cy="295275"/>
              <a:chOff x="8239125" y="5619750"/>
              <a:chExt cx="1428750" cy="295275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823912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3" name="TextBox 73"/>
              <p:cNvSpPr/>
              <p:nvPr/>
            </p:nvSpPr>
            <p:spPr>
              <a:xfrm>
                <a:off x="825817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五等奖</a:t>
                </a:r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>
              <a:off x="9667875" y="5619750"/>
              <a:ext cx="1428750" cy="295275"/>
              <a:chOff x="9667875" y="5619750"/>
              <a:chExt cx="1428750" cy="295275"/>
            </a:xfrm>
          </p:grpSpPr>
          <p:sp>
            <p:nvSpPr>
              <p:cNvPr id="75" name="Rectangle 75"/>
              <p:cNvSpPr/>
              <p:nvPr/>
            </p:nvSpPr>
            <p:spPr>
              <a:xfrm>
                <a:off x="9667875" y="5619750"/>
                <a:ext cx="1428750" cy="2952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6" name="TextBox 76"/>
              <p:cNvSpPr/>
              <p:nvPr/>
            </p:nvSpPr>
            <p:spPr>
              <a:xfrm>
                <a:off x="9686925" y="5648325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六等奖</a:t>
                </a:r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1095375" y="5915025"/>
              <a:ext cx="1428750" cy="295275"/>
              <a:chOff x="1095375" y="5915025"/>
              <a:chExt cx="1428750" cy="295275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109537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9" name="TextBox 79"/>
              <p:cNvSpPr/>
              <p:nvPr/>
            </p:nvSpPr>
            <p:spPr>
              <a:xfrm>
                <a:off x="111442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2524125" y="5915025"/>
              <a:ext cx="1428750" cy="295275"/>
              <a:chOff x="2524125" y="5915025"/>
              <a:chExt cx="1428750" cy="295275"/>
            </a:xfrm>
          </p:grpSpPr>
          <p:sp>
            <p:nvSpPr>
              <p:cNvPr id="81" name="Rectangle 81"/>
              <p:cNvSpPr/>
              <p:nvPr/>
            </p:nvSpPr>
            <p:spPr>
              <a:xfrm>
                <a:off x="252412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2" name="TextBox 82"/>
              <p:cNvSpPr/>
              <p:nvPr/>
            </p:nvSpPr>
            <p:spPr>
              <a:xfrm>
                <a:off x="254317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6" name="Group 86"/>
            <p:cNvGrpSpPr/>
            <p:nvPr/>
          </p:nvGrpSpPr>
          <p:grpSpPr>
            <a:xfrm>
              <a:off x="3952875" y="5915025"/>
              <a:ext cx="1428750" cy="295275"/>
              <a:chOff x="3952875" y="5915025"/>
              <a:chExt cx="1428750" cy="295275"/>
            </a:xfrm>
          </p:grpSpPr>
          <p:sp>
            <p:nvSpPr>
              <p:cNvPr id="84" name="Rectangle 84"/>
              <p:cNvSpPr/>
              <p:nvPr/>
            </p:nvSpPr>
            <p:spPr>
              <a:xfrm>
                <a:off x="395287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5" name="TextBox 85"/>
              <p:cNvSpPr/>
              <p:nvPr/>
            </p:nvSpPr>
            <p:spPr>
              <a:xfrm>
                <a:off x="397192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9" name="Group 89"/>
            <p:cNvGrpSpPr/>
            <p:nvPr/>
          </p:nvGrpSpPr>
          <p:grpSpPr>
            <a:xfrm>
              <a:off x="5381625" y="5915025"/>
              <a:ext cx="1428750" cy="295275"/>
              <a:chOff x="5381625" y="5915025"/>
              <a:chExt cx="1428750" cy="295275"/>
            </a:xfrm>
          </p:grpSpPr>
          <p:sp>
            <p:nvSpPr>
              <p:cNvPr id="87" name="Rectangle 87"/>
              <p:cNvSpPr/>
              <p:nvPr/>
            </p:nvSpPr>
            <p:spPr>
              <a:xfrm>
                <a:off x="538162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8" name="TextBox 88"/>
              <p:cNvSpPr/>
              <p:nvPr/>
            </p:nvSpPr>
            <p:spPr>
              <a:xfrm>
                <a:off x="540067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2" name="Group 92"/>
            <p:cNvGrpSpPr/>
            <p:nvPr/>
          </p:nvGrpSpPr>
          <p:grpSpPr>
            <a:xfrm>
              <a:off x="6810375" y="5915025"/>
              <a:ext cx="1428750" cy="295275"/>
              <a:chOff x="6810375" y="5915025"/>
              <a:chExt cx="1428750" cy="295275"/>
            </a:xfrm>
          </p:grpSpPr>
          <p:sp>
            <p:nvSpPr>
              <p:cNvPr id="90" name="Rectangle 90"/>
              <p:cNvSpPr/>
              <p:nvPr/>
            </p:nvSpPr>
            <p:spPr>
              <a:xfrm>
                <a:off x="681037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1" name="TextBox 91"/>
              <p:cNvSpPr/>
              <p:nvPr/>
            </p:nvSpPr>
            <p:spPr>
              <a:xfrm>
                <a:off x="682942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5" name="Group 95"/>
            <p:cNvGrpSpPr/>
            <p:nvPr/>
          </p:nvGrpSpPr>
          <p:grpSpPr>
            <a:xfrm>
              <a:off x="8239125" y="5915025"/>
              <a:ext cx="1428750" cy="295275"/>
              <a:chOff x="8239125" y="5915025"/>
              <a:chExt cx="1428750" cy="295275"/>
            </a:xfrm>
          </p:grpSpPr>
          <p:sp>
            <p:nvSpPr>
              <p:cNvPr id="93" name="Rectangle 93"/>
              <p:cNvSpPr/>
              <p:nvPr/>
            </p:nvSpPr>
            <p:spPr>
              <a:xfrm>
                <a:off x="823912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4" name="TextBox 94"/>
              <p:cNvSpPr/>
              <p:nvPr/>
            </p:nvSpPr>
            <p:spPr>
              <a:xfrm>
                <a:off x="825817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98" name="Group 98"/>
            <p:cNvGrpSpPr/>
            <p:nvPr/>
          </p:nvGrpSpPr>
          <p:grpSpPr>
            <a:xfrm>
              <a:off x="9667875" y="5915025"/>
              <a:ext cx="1428750" cy="295275"/>
              <a:chOff x="9667875" y="5915025"/>
              <a:chExt cx="1428750" cy="295275"/>
            </a:xfrm>
          </p:grpSpPr>
          <p:sp>
            <p:nvSpPr>
              <p:cNvPr id="96" name="Rectangle 96"/>
              <p:cNvSpPr/>
              <p:nvPr/>
            </p:nvSpPr>
            <p:spPr>
              <a:xfrm>
                <a:off x="9667875" y="5915025"/>
                <a:ext cx="1428750" cy="2952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7" name="TextBox 97"/>
              <p:cNvSpPr/>
              <p:nvPr/>
            </p:nvSpPr>
            <p:spPr>
              <a:xfrm>
                <a:off x="9686925" y="5943600"/>
                <a:ext cx="1390650" cy="238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9798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sp>
        <p:nvSpPr>
          <p:cNvPr id="131" name="Line 1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2" name="Line 132"/>
          <p:cNvSpPr/>
          <p:nvPr/>
        </p:nvSpPr>
        <p:spPr>
          <a:xfrm>
            <a:off x="838200" y="26205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核对一张票时，哪些数得一直留着？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696295" cy="752856"/>
            <a:chOff x="990219" y="2056448"/>
            <a:chExt cx="7696295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9629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每张票都要和同一组中奖号码比较。一张票核对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完，记下它的奖项就够了；不用把所有票都存着。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43000" y="3009900"/>
            <a:ext cx="9429750" cy="2238375"/>
            <a:chOff x="1143000" y="3009900"/>
            <a:chExt cx="9429750" cy="2238375"/>
          </a:xfrm>
        </p:grpSpPr>
        <p:grpSp>
          <p:nvGrpSpPr>
            <p:cNvPr id="9" name="Group 9"/>
            <p:cNvGrpSpPr/>
            <p:nvPr/>
          </p:nvGrpSpPr>
          <p:grpSpPr>
            <a:xfrm>
              <a:off x="1143000" y="3009900"/>
              <a:ext cx="1905000" cy="447675"/>
              <a:chOff x="1143000" y="3009900"/>
              <a:chExt cx="1905000" cy="44767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143000" y="3009900"/>
                <a:ext cx="19050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162050" y="3038475"/>
                <a:ext cx="1866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保存在哪里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48000" y="3009900"/>
              <a:ext cx="3333750" cy="447675"/>
              <a:chOff x="3048000" y="3009900"/>
              <a:chExt cx="3333750" cy="44767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048000" y="3009900"/>
                <a:ext cx="33337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67050" y="3038475"/>
                <a:ext cx="3295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保存什么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381750" y="3009900"/>
              <a:ext cx="4191000" cy="447675"/>
              <a:chOff x="6381750" y="3009900"/>
              <a:chExt cx="4191000" cy="44767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381750" y="3009900"/>
                <a:ext cx="41910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400800" y="3038475"/>
                <a:ext cx="4152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需要保留多久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43000" y="3457575"/>
              <a:ext cx="1905000" cy="447675"/>
              <a:chOff x="1143000" y="3457575"/>
              <a:chExt cx="1905000" cy="4476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143000" y="3457575"/>
                <a:ext cx="1905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162050" y="3486150"/>
                <a:ext cx="1866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a[7]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048000" y="3457575"/>
              <a:ext cx="3333750" cy="447675"/>
              <a:chOff x="3048000" y="3457575"/>
              <a:chExt cx="3333750" cy="4476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048000" y="3457575"/>
                <a:ext cx="33337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067050" y="3486150"/>
                <a:ext cx="3295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7个中奖号码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381750" y="3457575"/>
              <a:ext cx="4191000" cy="447675"/>
              <a:chOff x="6381750" y="3457575"/>
              <a:chExt cx="4191000" cy="4476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381750" y="3457575"/>
                <a:ext cx="4191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00800" y="3486150"/>
                <a:ext cx="4152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全部彩票处理完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43000" y="3905250"/>
              <a:ext cx="1905000" cy="447675"/>
              <a:chOff x="1143000" y="3905250"/>
              <a:chExt cx="1905000" cy="4476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143000" y="3905250"/>
                <a:ext cx="1905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162050" y="3933825"/>
                <a:ext cx="1866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048000" y="3905250"/>
              <a:ext cx="3333750" cy="447675"/>
              <a:chOff x="3048000" y="3905250"/>
              <a:chExt cx="3333750" cy="44767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048000" y="3905250"/>
                <a:ext cx="33337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067050" y="3933825"/>
                <a:ext cx="3295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当前读到的号码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381750" y="3905250"/>
              <a:ext cx="4191000" cy="447675"/>
              <a:chOff x="6381750" y="3905250"/>
              <a:chExt cx="4191000" cy="44767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381750" y="3905250"/>
                <a:ext cx="4191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400800" y="3933825"/>
                <a:ext cx="4152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这次比较完成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143000" y="4352925"/>
              <a:ext cx="1905000" cy="447675"/>
              <a:chOff x="1143000" y="4352925"/>
              <a:chExt cx="1905000" cy="44767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143000" y="4352925"/>
                <a:ext cx="1905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162050" y="4381500"/>
                <a:ext cx="1866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ans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048000" y="4352925"/>
              <a:ext cx="3333750" cy="447675"/>
              <a:chOff x="3048000" y="4352925"/>
              <a:chExt cx="3333750" cy="44767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048000" y="4352925"/>
                <a:ext cx="33337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067050" y="4381500"/>
                <a:ext cx="3295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当前票的命中个数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381750" y="4352925"/>
              <a:ext cx="4191000" cy="447675"/>
              <a:chOff x="6381750" y="4352925"/>
              <a:chExt cx="4191000" cy="44767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381750" y="4352925"/>
                <a:ext cx="4191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400800" y="4381500"/>
                <a:ext cx="4152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这一张票处理完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143000" y="4800600"/>
              <a:ext cx="1905000" cy="447675"/>
              <a:chOff x="1143000" y="4800600"/>
              <a:chExt cx="1905000" cy="44767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143000" y="4800600"/>
                <a:ext cx="1905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162050" y="4829175"/>
                <a:ext cx="1866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num[8]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048000" y="4800600"/>
              <a:ext cx="3333750" cy="447675"/>
              <a:chOff x="3048000" y="4800600"/>
              <a:chExt cx="3333750" cy="44767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048000" y="4800600"/>
                <a:ext cx="33337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067050" y="4829175"/>
                <a:ext cx="3295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0至7档各有几张票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381750" y="4800600"/>
              <a:ext cx="4191000" cy="447675"/>
              <a:chOff x="6381750" y="4800600"/>
              <a:chExt cx="4191000" cy="44767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381750" y="4800600"/>
                <a:ext cx="4191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400800" y="4829175"/>
                <a:ext cx="4152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最后输出时仍需要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53" name="TextBox 53"/>
            <p:cNvSpPr/>
            <p:nvPr/>
          </p:nvSpPr>
          <p:spPr>
            <a:xfrm>
              <a:off x="990219" y="5406771"/>
              <a:ext cx="102969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a是中奖号码清单，按位置找号码；num是分类计票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按命中个数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找张数。两个下标，找的东西不同。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28167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拿起一个号码，去中奖名单里找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28294" y="2256472"/>
            <a:ext cx="9471660" cy="1429131"/>
            <a:chOff x="828294" y="2256472"/>
            <a:chExt cx="9471660" cy="1429131"/>
          </a:xfrm>
        </p:grpSpPr>
        <p:sp>
          <p:nvSpPr>
            <p:cNvPr id="7" name="TextBox 7"/>
            <p:cNvSpPr/>
            <p:nvPr/>
          </p:nvSpPr>
          <p:spPr>
            <a:xfrm>
              <a:off x="828294" y="22564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中奖号码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33042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样例第二张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33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276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419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562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705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848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9134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133344" y="3304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276344" y="3304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419344" y="3304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562344" y="3304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705344" y="33042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848344" y="33042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991344" y="33042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219450" y="2647950"/>
              <a:ext cx="1143000" cy="552450"/>
            </a:xfrm>
            <a:custGeom>
              <a:avLst/>
              <a:gdLst/>
              <a:ahLst/>
              <a:cxnLst/>
              <a:rect l="l" t="t" r="r" b="b"/>
              <a:pathLst>
                <a:path w="1143000" h="552450">
                  <a:moveTo>
                    <a:pt x="0" y="0"/>
                  </a:moveTo>
                  <a:lnTo>
                    <a:pt x="0" y="552450"/>
                  </a:lnTo>
                  <a:moveTo>
                    <a:pt x="1143000" y="0"/>
                  </a:moveTo>
                  <a:lnTo>
                    <a:pt x="1143000" y="552450"/>
                  </a:lnTo>
                </a:path>
              </a:pathLst>
            </a:custGeom>
            <a:solidFill>
              <a:schemeClr val="dk1"/>
            </a:solidFill>
            <a:ln w="28575">
              <a:solidFill>
                <a:schemeClr val="accent2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8294" y="4247198"/>
            <a:ext cx="5203412" cy="800481"/>
            <a:chOff x="828294" y="4247198"/>
            <a:chExt cx="5203412" cy="800481"/>
          </a:xfrm>
        </p:grpSpPr>
        <p:sp>
          <p:nvSpPr>
            <p:cNvPr id="25" name="TextBox 25"/>
            <p:cNvSpPr/>
            <p:nvPr/>
          </p:nvSpPr>
          <p:spPr>
            <a:xfrm>
              <a:off x="828294" y="4247198"/>
              <a:ext cx="5203412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拿到票上的一个号码，就挨个和7个中奖号码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比。这张票的1、2能找到，另外5个找不到。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504498"/>
            <a:ext cx="6378321" cy="777811"/>
            <a:chOff x="828294" y="5504498"/>
            <a:chExt cx="6378321" cy="777811"/>
          </a:xfrm>
        </p:grpSpPr>
        <p:sp>
          <p:nvSpPr>
            <p:cNvPr id="27" name="TextBox 27"/>
            <p:cNvSpPr/>
            <p:nvPr/>
          </p:nvSpPr>
          <p:spPr>
            <a:xfrm>
              <a:off x="828294" y="5504498"/>
              <a:ext cx="53301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7个号码 × 7次比较，最多做49次相等判断。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30265"/>
              <a:ext cx="63775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两边各自没有重复号码，同一个数最多给命中数加一次。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158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39094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票上的号码是2，怎样查到它命中了？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295579" cy="752856"/>
            <a:chOff x="990219" y="2056448"/>
            <a:chExt cx="7295579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9557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中奖号码仍是1到7。现在只看票上的x=2，ans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从0开始。让j依次指向中奖名单的0到6号位置。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428750" y="3105150"/>
            <a:ext cx="9286875" cy="1543050"/>
            <a:chOff x="1428750" y="3105150"/>
            <a:chExt cx="9286875" cy="1543050"/>
          </a:xfrm>
        </p:grpSpPr>
        <p:grpSp>
          <p:nvGrpSpPr>
            <p:cNvPr id="9" name="Group 9"/>
            <p:cNvGrpSpPr/>
            <p:nvPr/>
          </p:nvGrpSpPr>
          <p:grpSpPr>
            <a:xfrm>
              <a:off x="1428750" y="3105150"/>
              <a:ext cx="1619250" cy="514350"/>
              <a:chOff x="1428750" y="3105150"/>
              <a:chExt cx="1619250" cy="5143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428750" y="3105150"/>
                <a:ext cx="1619250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2159222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j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48000" y="3105150"/>
              <a:ext cx="1095375" cy="514350"/>
              <a:chOff x="3048000" y="3105150"/>
              <a:chExt cx="1095375" cy="5143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048000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516535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143375" y="3105150"/>
              <a:ext cx="1095375" cy="514350"/>
              <a:chOff x="4143375" y="3105150"/>
              <a:chExt cx="1095375" cy="5143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143375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611910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238750" y="3105150"/>
              <a:ext cx="1095375" cy="514350"/>
              <a:chOff x="5238750" y="3105150"/>
              <a:chExt cx="1095375" cy="5143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5238750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707285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334125" y="3105150"/>
              <a:ext cx="1095375" cy="514350"/>
              <a:chOff x="6334125" y="3105150"/>
              <a:chExt cx="1095375" cy="5143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6334125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6802660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429500" y="3105150"/>
              <a:ext cx="1095375" cy="514350"/>
              <a:chOff x="7429500" y="3105150"/>
              <a:chExt cx="1095375" cy="5143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429500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7898035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8524875" y="3105150"/>
              <a:ext cx="1095375" cy="514350"/>
              <a:chOff x="8524875" y="3105150"/>
              <a:chExt cx="1095375" cy="5143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8524875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8993410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9620250" y="3105150"/>
              <a:ext cx="1095375" cy="514350"/>
              <a:chOff x="9620250" y="3105150"/>
              <a:chExt cx="1095375" cy="5143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9620250" y="3105150"/>
                <a:ext cx="1095375" cy="5143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10088785" y="324088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428750" y="3619500"/>
              <a:ext cx="1619250" cy="514350"/>
              <a:chOff x="1428750" y="3619500"/>
              <a:chExt cx="1619250" cy="5143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428750" y="3619500"/>
                <a:ext cx="1619250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950434" y="3755231"/>
                <a:ext cx="57588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a[j]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048000" y="3619500"/>
              <a:ext cx="1095375" cy="514350"/>
              <a:chOff x="3048000" y="3619500"/>
              <a:chExt cx="1095375" cy="5143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048000" y="361950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516535" y="375523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143375" y="3619500"/>
              <a:ext cx="1095375" cy="514350"/>
              <a:chOff x="4143375" y="3619500"/>
              <a:chExt cx="1095375" cy="5143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143375" y="361950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611910" y="375523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5238750" y="3619500"/>
              <a:ext cx="1095375" cy="514350"/>
              <a:chOff x="5238750" y="3619500"/>
              <a:chExt cx="1095375" cy="5143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5238750" y="361950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5707285" y="375523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6334125" y="3619500"/>
              <a:ext cx="1095375" cy="514350"/>
              <a:chOff x="6334125" y="3619500"/>
              <a:chExt cx="1095375" cy="5143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6334125" y="361950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6802660" y="375523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7429500" y="3619500"/>
              <a:ext cx="1095375" cy="514350"/>
              <a:chOff x="7429500" y="3619500"/>
              <a:chExt cx="1095375" cy="5143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7429500" y="361950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7898035" y="375523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8524875" y="3619500"/>
              <a:ext cx="1095375" cy="514350"/>
              <a:chOff x="8524875" y="3619500"/>
              <a:chExt cx="1095375" cy="5143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8524875" y="361950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8993410" y="3755231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428750" y="4133850"/>
              <a:ext cx="1619250" cy="514350"/>
              <a:chOff x="1428750" y="4133850"/>
              <a:chExt cx="1619250" cy="5143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428750" y="4133850"/>
                <a:ext cx="1619250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741646" y="4269581"/>
                <a:ext cx="993458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x==a[j]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3048000" y="4133850"/>
              <a:ext cx="1095375" cy="514350"/>
              <a:chOff x="3048000" y="4133850"/>
              <a:chExt cx="1095375" cy="5143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3048000" y="413385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3459575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4143375" y="4133850"/>
              <a:ext cx="1095375" cy="514350"/>
              <a:chOff x="4143375" y="4133850"/>
              <a:chExt cx="1095375" cy="5143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143375" y="4133850"/>
                <a:ext cx="1095375" cy="5143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554950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238750" y="4133850"/>
              <a:ext cx="1095375" cy="514350"/>
              <a:chOff x="5238750" y="4133850"/>
              <a:chExt cx="1095375" cy="51435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238750" y="413385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5650325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6334125" y="4133850"/>
              <a:ext cx="1095375" cy="514350"/>
              <a:chOff x="6334125" y="4133850"/>
              <a:chExt cx="1095375" cy="51435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6334125" y="413385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6745700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7429500" y="4133850"/>
              <a:ext cx="1095375" cy="514350"/>
              <a:chOff x="7429500" y="4133850"/>
              <a:chExt cx="1095375" cy="514350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7429500" y="413385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7841075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8524875" y="4133850"/>
              <a:ext cx="1095375" cy="514350"/>
              <a:chOff x="8524875" y="4133850"/>
              <a:chExt cx="1095375" cy="5143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524875" y="413385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8936450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9620250" y="4133850"/>
              <a:ext cx="1095375" cy="514350"/>
              <a:chOff x="9620250" y="4133850"/>
              <a:chExt cx="1095375" cy="514350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9620250" y="4133850"/>
                <a:ext cx="1095375" cy="5143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10031825" y="4269581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</p:grpSp>
      <p:grpSp>
        <p:nvGrpSpPr>
          <p:cNvPr id="78" name="Group 78"/>
          <p:cNvGrpSpPr/>
          <p:nvPr/>
        </p:nvGrpSpPr>
        <p:grpSpPr>
          <a:xfrm>
            <a:off x="1417320" y="4872038"/>
            <a:ext cx="3521297" cy="440055"/>
            <a:chOff x="1417320" y="4872038"/>
            <a:chExt cx="3521297" cy="440055"/>
          </a:xfrm>
        </p:grpSpPr>
        <p:sp>
          <p:nvSpPr>
            <p:cNvPr id="77" name="TextBox 77"/>
            <p:cNvSpPr txBox="1"/>
            <p:nvPr/>
          </p:nvSpPr>
          <p:spPr>
            <a:xfrm>
              <a:off x="1417320" y="4872038"/>
              <a:ext cx="35212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== a[j]) ans++;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990219" y="5409248"/>
            <a:ext cx="9065704" cy="752856"/>
            <a:chOff x="990219" y="5409248"/>
            <a:chExt cx="9065704" cy="752856"/>
          </a:xfrm>
        </p:grpSpPr>
        <p:sp>
          <p:nvSpPr>
            <p:cNvPr id="79" name="TextBox 79"/>
            <p:cNvSpPr/>
            <p:nvPr/>
          </p:nvSpPr>
          <p:spPr>
            <a:xfrm>
              <a:off x="990219" y="5409248"/>
              <a:ext cx="906570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j走到1时，两边都是2，ans变成1。后面仍要检查，但不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会再加；中奖号码不重复。换成x=8，就一次也找不到。</a:t>
              </a:r>
            </a:p>
          </p:txBody>
        </p:sp>
      </p:grpSp>
      <p:sp>
        <p:nvSpPr>
          <p:cNvPr id="128" name="Line 1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29" name="Line 129"/>
          <p:cNvSpPr/>
          <p:nvPr/>
        </p:nvSpPr>
        <p:spPr>
          <a:xfrm>
            <a:off x="1293495" y="48815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0" name="Line 130"/>
          <p:cNvSpPr/>
          <p:nvPr/>
        </p:nvSpPr>
        <p:spPr>
          <a:xfrm>
            <a:off x="838200" y="28643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换一张票，ans就得从0重数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218372"/>
            <a:ext cx="6562689" cy="905257"/>
            <a:chOff x="828294" y="2218372"/>
            <a:chExt cx="6562689" cy="905257"/>
          </a:xfrm>
        </p:grpSpPr>
        <p:sp>
          <p:nvSpPr>
            <p:cNvPr id="7" name="TextBox 7"/>
            <p:cNvSpPr/>
            <p:nvPr/>
          </p:nvSpPr>
          <p:spPr>
            <a:xfrm>
              <a:off x="828294" y="2218372"/>
              <a:ext cx="4613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第二张票：　1　2　8　9　10　11　12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42248"/>
              <a:ext cx="6562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ans变化：　0 → 1 → 2 → 2 → 2 → 2 → 2 → 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713798"/>
            <a:ext cx="5398651" cy="1143381"/>
            <a:chOff x="828294" y="3713798"/>
            <a:chExt cx="5398651" cy="1143381"/>
          </a:xfrm>
        </p:grpSpPr>
        <p:sp>
          <p:nvSpPr>
            <p:cNvPr id="10" name="TextBox 10"/>
            <p:cNvSpPr/>
            <p:nvPr/>
          </p:nvSpPr>
          <p:spPr>
            <a:xfrm>
              <a:off x="828294" y="3713798"/>
              <a:ext cx="4556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第1张：7个命中　　处理完，再归类。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094798"/>
              <a:ext cx="539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第2张：2个命中　　新的一张，ans从0开始。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75798"/>
              <a:ext cx="5347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第3张：0个命中　　没命中也要完成这一张。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371148"/>
            <a:ext cx="10458831" cy="807529"/>
            <a:chOff x="828294" y="5371148"/>
            <a:chExt cx="10458831" cy="807529"/>
          </a:xfrm>
        </p:grpSpPr>
        <p:sp>
          <p:nvSpPr>
            <p:cNvPr id="14" name="TextBox 14"/>
            <p:cNvSpPr/>
            <p:nvPr/>
          </p:nvSpPr>
          <p:spPr>
            <a:xfrm>
              <a:off x="828294" y="5371148"/>
              <a:ext cx="38655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ans必须在每张彩票开始时清零。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972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新的一张票还没核对，命中数当然从0算。上一张票的结果不能带过来。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361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572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命中2个，该给哪一格加一？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4705636" cy="768287"/>
            <a:chOff x="828294" y="2161222"/>
            <a:chExt cx="4705636" cy="76828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47056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num[k]：恰好命中k个号码的彩票张数。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577465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num[8] = {0};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3285172"/>
            <a:ext cx="10296906" cy="1143381"/>
            <a:chOff x="828294" y="3285172"/>
            <a:chExt cx="10296906" cy="1143381"/>
          </a:xfrm>
        </p:grpSpPr>
        <p:sp>
          <p:nvSpPr>
            <p:cNvPr id="10" name="TextBox 10"/>
            <p:cNvSpPr/>
            <p:nvPr/>
          </p:nvSpPr>
          <p:spPr>
            <a:xfrm>
              <a:off x="828294" y="328517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下标k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0471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张数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62200" y="3705225"/>
              <a:ext cx="8763000" cy="695325"/>
            </a:xfrm>
            <a:custGeom>
              <a:avLst/>
              <a:gdLst/>
              <a:ahLst/>
              <a:cxnLst/>
              <a:rect l="l" t="t" r="r" b="b"/>
              <a:pathLst>
                <a:path w="8763000" h="695325">
                  <a:moveTo>
                    <a:pt x="0" y="0"/>
                  </a:moveTo>
                  <a:lnTo>
                    <a:pt x="8763000" y="0"/>
                  </a:lnTo>
                  <a:lnTo>
                    <a:pt x="8763000" y="695325"/>
                  </a:lnTo>
                  <a:lnTo>
                    <a:pt x="0" y="695325"/>
                  </a:lnTo>
                  <a:close/>
                  <a:moveTo>
                    <a:pt x="1095375" y="0"/>
                  </a:moveTo>
                  <a:lnTo>
                    <a:pt x="1095375" y="695325"/>
                  </a:lnTo>
                  <a:moveTo>
                    <a:pt x="2190750" y="0"/>
                  </a:moveTo>
                  <a:lnTo>
                    <a:pt x="2190750" y="695325"/>
                  </a:lnTo>
                  <a:moveTo>
                    <a:pt x="3286125" y="0"/>
                  </a:moveTo>
                  <a:lnTo>
                    <a:pt x="3286125" y="695325"/>
                  </a:lnTo>
                  <a:moveTo>
                    <a:pt x="4381500" y="0"/>
                  </a:moveTo>
                  <a:lnTo>
                    <a:pt x="4381500" y="695325"/>
                  </a:lnTo>
                  <a:moveTo>
                    <a:pt x="5476875" y="0"/>
                  </a:moveTo>
                  <a:lnTo>
                    <a:pt x="5476875" y="695325"/>
                  </a:lnTo>
                  <a:moveTo>
                    <a:pt x="6572250" y="0"/>
                  </a:moveTo>
                  <a:lnTo>
                    <a:pt x="6572250" y="695325"/>
                  </a:lnTo>
                  <a:moveTo>
                    <a:pt x="7667625" y="0"/>
                  </a:moveTo>
                  <a:lnTo>
                    <a:pt x="7667625" y="6953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2780919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876294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971669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7044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62419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57794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353169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10448544" y="3285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2780919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3876294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971669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6067044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162419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257794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353169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10448544" y="3951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8294" y="5104448"/>
            <a:ext cx="6785896" cy="1187386"/>
            <a:chOff x="828294" y="5104448"/>
            <a:chExt cx="6785896" cy="1187386"/>
          </a:xfrm>
        </p:grpSpPr>
        <p:sp>
          <p:nvSpPr>
            <p:cNvPr id="30" name="TextBox 30"/>
            <p:cNvSpPr/>
            <p:nvPr/>
          </p:nvSpPr>
          <p:spPr>
            <a:xfrm>
              <a:off x="828294" y="5104448"/>
              <a:ext cx="44693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只处理一张命中2个的票：num[2]++。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828294" y="5542598"/>
              <a:ext cx="67858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这里加的是“五等奖的票数”，并非号码2出现的次数。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29056" y="5939790"/>
              <a:ext cx="56471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图里只放进这一张票；其他彩票还没开始统计。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8" name="Line 58"/>
          <p:cNvSpPr/>
          <p:nvPr/>
        </p:nvSpPr>
        <p:spPr>
          <a:xfrm>
            <a:off x="705231" y="258699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9" name="Line 59"/>
          <p:cNvSpPr/>
          <p:nvPr/>
        </p:nvSpPr>
        <p:spPr>
          <a:xfrm>
            <a:off x="838200" y="47512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306724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三张票核对完，七档张数怎么报？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208848"/>
            <a:ext cx="4394383" cy="381381"/>
            <a:chOff x="828294" y="2208848"/>
            <a:chExt cx="4394383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208848"/>
              <a:ext cx="43943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第1张命中7个　→　num[7]从0变1。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294" y="3027998"/>
            <a:ext cx="4394383" cy="381381"/>
            <a:chOff x="828294" y="3027998"/>
            <a:chExt cx="4394383" cy="381381"/>
          </a:xfrm>
        </p:grpSpPr>
        <p:sp>
          <p:nvSpPr>
            <p:cNvPr id="9" name="TextBox 9"/>
            <p:cNvSpPr/>
            <p:nvPr/>
          </p:nvSpPr>
          <p:spPr>
            <a:xfrm>
              <a:off x="828294" y="3027998"/>
              <a:ext cx="43943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第2张命中2个　→　num[2]从0变1。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847148"/>
            <a:ext cx="4394383" cy="381381"/>
            <a:chOff x="828294" y="3847148"/>
            <a:chExt cx="4394383" cy="381381"/>
          </a:xfrm>
        </p:grpSpPr>
        <p:sp>
          <p:nvSpPr>
            <p:cNvPr id="11" name="TextBox 11"/>
            <p:cNvSpPr/>
            <p:nvPr/>
          </p:nvSpPr>
          <p:spPr>
            <a:xfrm>
              <a:off x="828294" y="3847148"/>
              <a:ext cx="43943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第3张命中0个　→　num[0]从0变1。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4666298"/>
            <a:ext cx="4180618" cy="771905"/>
            <a:chOff x="828294" y="4666298"/>
            <a:chExt cx="4180618" cy="771905"/>
          </a:xfrm>
        </p:grpSpPr>
        <p:sp>
          <p:nvSpPr>
            <p:cNvPr id="13" name="TextBox 13"/>
            <p:cNvSpPr/>
            <p:nvPr/>
          </p:nvSpPr>
          <p:spPr>
            <a:xfrm>
              <a:off x="828294" y="4666298"/>
              <a:ext cx="4180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输出下标：　7　6　5　4　3　2　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056822"/>
              <a:ext cx="4180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输出张数：　1　0　0　0　0　1　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742622"/>
            <a:ext cx="6428327" cy="381381"/>
            <a:chOff x="828294" y="5742622"/>
            <a:chExt cx="6428327" cy="381381"/>
          </a:xfrm>
        </p:grpSpPr>
        <p:sp>
          <p:nvSpPr>
            <p:cNvPr id="16" name="TextBox 16"/>
            <p:cNvSpPr/>
            <p:nvPr/>
          </p:nvSpPr>
          <p:spPr>
            <a:xfrm>
              <a:off x="828294" y="5742622"/>
              <a:ext cx="64283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八格合计是n；num[0]记没中奖的票，输出只取7到1。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752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5713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换到第二张票，哪些数要重来？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51284" cy="752856"/>
            <a:chOff x="990219" y="2056448"/>
            <a:chExt cx="8751284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5128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第一张票全中，ans=7，num[7]=1。现在拿起第二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张：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命中数要重新数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，特等奖已有的一张可不能丢。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43000" y="3105150"/>
            <a:ext cx="9525000" cy="1981200"/>
            <a:chOff x="1143000" y="3105150"/>
            <a:chExt cx="9525000" cy="1981200"/>
          </a:xfrm>
        </p:grpSpPr>
        <p:grpSp>
          <p:nvGrpSpPr>
            <p:cNvPr id="9" name="Group 9"/>
            <p:cNvGrpSpPr/>
            <p:nvPr/>
          </p:nvGrpSpPr>
          <p:grpSpPr>
            <a:xfrm>
              <a:off x="1143000" y="3105150"/>
              <a:ext cx="2286000" cy="495300"/>
              <a:chOff x="1143000" y="3105150"/>
              <a:chExt cx="2286000" cy="4953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143000" y="3105150"/>
                <a:ext cx="2286000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162050" y="3133725"/>
                <a:ext cx="2247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变量或数组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29000" y="3105150"/>
              <a:ext cx="2667000" cy="495300"/>
              <a:chOff x="3429000" y="3105150"/>
              <a:chExt cx="2667000" cy="4953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429000" y="3105150"/>
                <a:ext cx="2667000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448050" y="3133725"/>
                <a:ext cx="2628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第二张开始时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096000" y="3105150"/>
              <a:ext cx="4572000" cy="495300"/>
              <a:chOff x="6096000" y="3105150"/>
              <a:chExt cx="4572000" cy="4953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096000" y="3105150"/>
                <a:ext cx="4572000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115050" y="3133725"/>
                <a:ext cx="4533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原因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43000" y="3600450"/>
              <a:ext cx="2286000" cy="495300"/>
              <a:chOff x="1143000" y="3600450"/>
              <a:chExt cx="2286000" cy="4953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143000" y="3600450"/>
                <a:ext cx="22860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162050" y="3629025"/>
                <a:ext cx="2247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ans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29000" y="3600450"/>
              <a:ext cx="2667000" cy="495300"/>
              <a:chOff x="3429000" y="3600450"/>
              <a:chExt cx="2667000" cy="4953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429000" y="3600450"/>
                <a:ext cx="26670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448050" y="3629025"/>
                <a:ext cx="2628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重新置0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096000" y="3600450"/>
              <a:ext cx="4572000" cy="495300"/>
              <a:chOff x="6096000" y="3600450"/>
              <a:chExt cx="4572000" cy="4953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600450"/>
                <a:ext cx="45720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115050" y="3629025"/>
                <a:ext cx="4533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只统计当前这一张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43000" y="4095750"/>
              <a:ext cx="2286000" cy="495300"/>
              <a:chOff x="1143000" y="4095750"/>
              <a:chExt cx="2286000" cy="4953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143000" y="4095750"/>
                <a:ext cx="2286000" cy="495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162050" y="4124325"/>
                <a:ext cx="2247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num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429000" y="4095750"/>
              <a:ext cx="2667000" cy="495300"/>
              <a:chOff x="3429000" y="4095750"/>
              <a:chExt cx="2667000" cy="4953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429000" y="4095750"/>
                <a:ext cx="2667000" cy="495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448050" y="4124325"/>
                <a:ext cx="2628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保留，不能清空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096000" y="4095750"/>
              <a:ext cx="4572000" cy="495300"/>
              <a:chOff x="6096000" y="4095750"/>
              <a:chExt cx="4572000" cy="4953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096000" y="4095750"/>
                <a:ext cx="4572000" cy="495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115050" y="4124325"/>
                <a:ext cx="4533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记录所有已处理的彩票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143000" y="4591050"/>
              <a:ext cx="2286000" cy="495300"/>
              <a:chOff x="1143000" y="4591050"/>
              <a:chExt cx="2286000" cy="4953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143000" y="4591050"/>
                <a:ext cx="22860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162050" y="4619625"/>
                <a:ext cx="2247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429000" y="4591050"/>
              <a:ext cx="2667000" cy="495300"/>
              <a:chOff x="3429000" y="4591050"/>
              <a:chExt cx="2667000" cy="4953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429000" y="4591050"/>
                <a:ext cx="26670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448050" y="4619625"/>
                <a:ext cx="2628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保留，不能重读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096000" y="4591050"/>
              <a:ext cx="4572000" cy="495300"/>
              <a:chOff x="6096000" y="4591050"/>
              <a:chExt cx="4572000" cy="4953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096000" y="4591050"/>
                <a:ext cx="45720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115050" y="4619625"/>
                <a:ext cx="45339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中奖号码始终是同一组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44" name="TextBox 44"/>
            <p:cNvSpPr/>
            <p:nvPr/>
          </p:nvSpPr>
          <p:spPr>
            <a:xfrm>
              <a:off x="990219" y="5406771"/>
              <a:ext cx="102969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ans只管手上的票，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换票就清零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；num把处理过的票一直记着，不能跟着清空。</a:t>
              </a:r>
            </a:p>
          </p:txBody>
        </p:sp>
      </p:grpSp>
      <p:sp>
        <p:nvSpPr>
          <p:cNvPr id="59" name="Line 5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28643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1" name="Line 61"/>
          <p:cNvSpPr/>
          <p:nvPr/>
        </p:nvSpPr>
        <p:spPr>
          <a:xfrm>
            <a:off x="838200" y="52465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三层循环，各自重复哪件事？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1550" y="2171700"/>
            <a:ext cx="6526851" cy="1704975"/>
            <a:chOff x="971550" y="2171700"/>
            <a:chExt cx="6526851" cy="1704975"/>
          </a:xfrm>
        </p:grpSpPr>
        <p:sp>
          <p:nvSpPr>
            <p:cNvPr id="7" name="Freeform 7"/>
            <p:cNvSpPr/>
            <p:nvPr/>
          </p:nvSpPr>
          <p:spPr>
            <a:xfrm>
              <a:off x="971550" y="2171700"/>
              <a:ext cx="714375" cy="1704975"/>
            </a:xfrm>
            <a:custGeom>
              <a:avLst/>
              <a:gdLst/>
              <a:ahLst/>
              <a:cxnLst/>
              <a:rect l="l" t="t" r="r" b="b"/>
              <a:pathLst>
                <a:path w="714375" h="1704975">
                  <a:moveTo>
                    <a:pt x="0" y="0"/>
                  </a:moveTo>
                  <a:lnTo>
                    <a:pt x="0" y="1704975"/>
                  </a:lnTo>
                  <a:lnTo>
                    <a:pt x="238125" y="1704975"/>
                  </a:lnTo>
                  <a:moveTo>
                    <a:pt x="476250" y="581025"/>
                  </a:moveTo>
                  <a:lnTo>
                    <a:pt x="476250" y="1257300"/>
                  </a:lnTo>
                  <a:lnTo>
                    <a:pt x="714375" y="1257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8" name="TextBox 8"/>
            <p:cNvSpPr/>
            <p:nvPr/>
          </p:nvSpPr>
          <p:spPr>
            <a:xfrm>
              <a:off x="1266444" y="2208848"/>
              <a:ext cx="45612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外层：处理n张票，每张开始令ans=0。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742694" y="2789872"/>
              <a:ext cx="5084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中层：读取这张票的7个号码，每次读入x。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218944" y="3370898"/>
              <a:ext cx="5279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内层：用x比较7个中奖号码，命中则ans++。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4466272"/>
            <a:ext cx="5857673" cy="381381"/>
            <a:chOff x="828294" y="4466272"/>
            <a:chExt cx="5857673" cy="381381"/>
          </a:xfrm>
        </p:grpSpPr>
        <p:sp>
          <p:nvSpPr>
            <p:cNvPr id="12" name="TextBox 12"/>
            <p:cNvSpPr/>
            <p:nvPr/>
          </p:nvSpPr>
          <p:spPr>
            <a:xfrm>
              <a:off x="828294" y="4466272"/>
              <a:ext cx="5857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一张票的7个号码都处理完，才执行num[ans]++。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5361622"/>
            <a:ext cx="6428327" cy="800481"/>
            <a:chOff x="828294" y="5361622"/>
            <a:chExt cx="6428327" cy="800481"/>
          </a:xfrm>
        </p:grpSpPr>
        <p:sp>
          <p:nvSpPr>
            <p:cNvPr id="14" name="TextBox 14"/>
            <p:cNvSpPr/>
            <p:nvPr/>
          </p:nvSpPr>
          <p:spPr>
            <a:xfrm>
              <a:off x="828294" y="5361622"/>
              <a:ext cx="6428327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中奖号码存在a里，分类张数存在num里。手上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这张票只用x和ans处理，用不着存下所有彩票。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476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1702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三层循环怎样把一张票送进奖项？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377559" cy="381381"/>
            <a:chOff x="990219" y="2056448"/>
            <a:chExt cx="637755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外层换票，中层读号码，内层查中奖名单。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1048" y="2664624"/>
            <a:ext cx="4615233" cy="2682314"/>
            <a:chOff x="981048" y="2664624"/>
            <a:chExt cx="4615233" cy="2682314"/>
          </a:xfrm>
        </p:grpSpPr>
        <p:sp>
          <p:nvSpPr>
            <p:cNvPr id="10" name="TextBox 10"/>
            <p:cNvSpPr txBox="1"/>
            <p:nvPr/>
          </p:nvSpPr>
          <p:spPr>
            <a:xfrm>
              <a:off x="981048" y="2664624"/>
              <a:ext cx="4615233" cy="26823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 = 0; t &lt; n; t++) {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7; i++) {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x;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7; j++)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(x == a[j]) ans++;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num[ans]++;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53225" y="2959894"/>
            <a:ext cx="3230308" cy="2005012"/>
            <a:chOff x="6753225" y="2959894"/>
            <a:chExt cx="3230308" cy="2005012"/>
          </a:xfrm>
        </p:grpSpPr>
        <p:sp>
          <p:nvSpPr>
            <p:cNvPr id="17" name="TextBox 17"/>
            <p:cNvSpPr/>
            <p:nvPr/>
          </p:nvSpPr>
          <p:spPr>
            <a:xfrm>
              <a:off x="6753225" y="2959894"/>
              <a:ext cx="3230308" cy="2005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t指当前彩票，i指票上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的第几个号码，j指中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奖名单的位置。i循环结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束，七个号码才全部核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对完；这时才能归类。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409248"/>
            <a:ext cx="6768084" cy="752856"/>
            <a:chOff x="990219" y="5409248"/>
            <a:chExt cx="6768084" cy="752856"/>
          </a:xfrm>
        </p:grpSpPr>
        <p:sp>
          <p:nvSpPr>
            <p:cNvPr id="19" name="TextBox 19"/>
            <p:cNvSpPr/>
            <p:nvPr/>
          </p:nvSpPr>
          <p:spPr>
            <a:xfrm>
              <a:off x="990219" y="5409248"/>
              <a:ext cx="676808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每换一张票，ans从0开始；num要一直累计。</a:t>
              </a:r>
            </a:p>
          </p:txBody>
        </p:sp>
      </p:grpSp>
      <p:sp>
        <p:nvSpPr>
          <p:cNvPr id="21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11"/>
          <p:cNvSpPr/>
          <p:nvPr/>
        </p:nvSpPr>
        <p:spPr>
          <a:xfrm>
            <a:off x="866775" y="2721769"/>
            <a:ext cx="9525" cy="2553462"/>
          </a:xfrm>
          <a:custGeom>
            <a:avLst/>
            <a:gdLst/>
            <a:ahLst/>
            <a:cxnLst/>
            <a:rect l="l" t="t" r="r" b="b"/>
            <a:pathLst>
              <a:path w="9525" h="2553462">
                <a:moveTo>
                  <a:pt x="0" y="0"/>
                </a:moveTo>
                <a:lnTo>
                  <a:pt x="0" y="2553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12"/>
          <p:cNvSpPr/>
          <p:nvPr/>
        </p:nvSpPr>
        <p:spPr>
          <a:xfrm>
            <a:off x="838200" y="25193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彩票摇奖：完整程序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19912" y="2091690"/>
            <a:ext cx="4670298" cy="3666744"/>
            <a:chOff x="819912" y="2091690"/>
            <a:chExt cx="4670298" cy="3666744"/>
          </a:xfrm>
        </p:grpSpPr>
        <p:sp>
          <p:nvSpPr>
            <p:cNvPr id="4" name="TextBox 4"/>
            <p:cNvSpPr txBox="1"/>
            <p:nvPr/>
          </p:nvSpPr>
          <p:spPr>
            <a:xfrm>
              <a:off x="819912" y="2091690"/>
              <a:ext cx="4670298" cy="3666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a[7], num[8] = {0};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7;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 = 0; t &lt; n; t++)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7;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cin &gt;&gt; x;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j=0; j&lt;7; j++)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411087" y="2091690"/>
            <a:ext cx="4293108" cy="3390519"/>
            <a:chOff x="6411087" y="2091690"/>
            <a:chExt cx="4293108" cy="3390519"/>
          </a:xfrm>
        </p:grpSpPr>
        <p:sp>
          <p:nvSpPr>
            <p:cNvPr id="7" name="TextBox 7"/>
            <p:cNvSpPr txBox="1"/>
            <p:nvPr/>
          </p:nvSpPr>
          <p:spPr>
            <a:xfrm>
              <a:off x="6411087" y="2091690"/>
              <a:ext cx="4293108" cy="33905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(x == a[j])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    ans++;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num[ans]++;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 = 7; k &gt;= 1; k--)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(k &lt; 7) cout &lt;&lt; ' 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num[k];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endl;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29056" y="5958840"/>
            <a:ext cx="5581269" cy="352044"/>
            <a:chOff x="829056" y="5958840"/>
            <a:chExt cx="5581269" cy="352044"/>
          </a:xfrm>
        </p:grpSpPr>
        <p:sp>
          <p:nvSpPr>
            <p:cNvPr id="34" name="TextBox 34"/>
            <p:cNvSpPr/>
            <p:nvPr/>
          </p:nvSpPr>
          <p:spPr>
            <a:xfrm>
              <a:off x="829056" y="5958840"/>
              <a:ext cx="55812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左列接右列；从7到1输出，正好是奖项顺序。</a:t>
              </a:r>
            </a:p>
          </p:txBody>
        </p:sp>
      </p:grpSp>
      <p:sp>
        <p:nvSpPr>
          <p:cNvPr id="3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7" name="Line 10"/>
          <p:cNvSpPr/>
          <p:nvPr/>
        </p:nvSpPr>
        <p:spPr>
          <a:xfrm>
            <a:off x="705231" y="2101215"/>
            <a:ext cx="9525" cy="3569970"/>
          </a:xfrm>
          <a:custGeom>
            <a:avLst/>
            <a:gdLst/>
            <a:ahLst/>
            <a:cxnLst/>
            <a:rect l="l" t="t" r="r" b="b"/>
            <a:pathLst>
              <a:path w="9525" h="3569970">
                <a:moveTo>
                  <a:pt x="0" y="0"/>
                </a:moveTo>
                <a:lnTo>
                  <a:pt x="0" y="356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8" name="Line 11"/>
          <p:cNvSpPr/>
          <p:nvPr/>
        </p:nvSpPr>
        <p:spPr>
          <a:xfrm>
            <a:off x="6296406" y="2101215"/>
            <a:ext cx="9525" cy="3293745"/>
          </a:xfrm>
          <a:custGeom>
            <a:avLst/>
            <a:gdLst/>
            <a:ahLst/>
            <a:cxnLst/>
            <a:rect l="l" t="t" r="r" b="b"/>
            <a:pathLst>
              <a:path w="9525" h="3293745">
                <a:moveTo>
                  <a:pt x="0" y="0"/>
                </a:moveTo>
                <a:lnTo>
                  <a:pt x="0" y="32937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9" name="Line 12"/>
          <p:cNvSpPr/>
          <p:nvPr/>
        </p:nvSpPr>
        <p:spPr>
          <a:xfrm>
            <a:off x="838200" y="58186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练一练：四张票各归入哪一档？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25652" cy="752856"/>
            <a:chOff x="990219" y="2056448"/>
            <a:chExt cx="7125652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256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中奖号码仍是1到7。按顺序核对这四张票，记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下每张的ans，再写出最后要输出的七个数。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55826" y="2975134"/>
            <a:ext cx="3944684" cy="1625536"/>
            <a:chOff x="1655826" y="2975134"/>
            <a:chExt cx="3944684" cy="1625536"/>
          </a:xfrm>
        </p:grpSpPr>
        <p:sp>
          <p:nvSpPr>
            <p:cNvPr id="7" name="TextBox 7"/>
            <p:cNvSpPr/>
            <p:nvPr/>
          </p:nvSpPr>
          <p:spPr>
            <a:xfrm>
              <a:off x="1655826" y="2975134"/>
              <a:ext cx="394468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A:  7  6  5  4  3  2  1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655826" y="3375184"/>
              <a:ext cx="394468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B:  1  2  8  9 10 11 12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655826" y="3775234"/>
              <a:ext cx="394468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C:  3  4  8  9 10 11 12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655826" y="4175284"/>
              <a:ext cx="394468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D:  8  9 10 11 12 13 14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28344" y="4932998"/>
            <a:ext cx="6718744" cy="752856"/>
            <a:chOff x="1228344" y="4932998"/>
            <a:chExt cx="6718744" cy="752856"/>
          </a:xfrm>
        </p:grpSpPr>
        <p:sp>
          <p:nvSpPr>
            <p:cNvPr id="12" name="TextBox 12"/>
            <p:cNvSpPr/>
            <p:nvPr/>
          </p:nvSpPr>
          <p:spPr>
            <a:xfrm>
              <a:off x="1228344" y="4932998"/>
              <a:ext cx="671874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ans依次是7、2、2、0；num[7]=1，num[2]=2，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num[0]=1。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最终输出：1 0 0 0 0 2 0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7038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79796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练一练：x、ans和num[ans]别认错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70748"/>
            <a:ext cx="5322570" cy="1333881"/>
            <a:chOff x="828294" y="2170748"/>
            <a:chExt cx="5322570" cy="133388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5322570" cy="13338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x、ans、num[ans]各装着什么？如果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把中奖号码倒过来，统计会变吗？只买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一张票时，全中和全没中又怎样输出？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294" y="4113848"/>
            <a:ext cx="6266021" cy="381381"/>
            <a:chOff x="828294" y="4113848"/>
            <a:chExt cx="6266021" cy="381381"/>
          </a:xfrm>
        </p:grpSpPr>
        <p:sp>
          <p:nvSpPr>
            <p:cNvPr id="9" name="TextBox 9"/>
            <p:cNvSpPr/>
            <p:nvPr/>
          </p:nvSpPr>
          <p:spPr>
            <a:xfrm>
              <a:off x="828294" y="4113848"/>
              <a:ext cx="62660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x是号码，ans是本票命中数，num[ans]记该档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5037772"/>
            <a:ext cx="6222873" cy="1200531"/>
            <a:chOff x="828294" y="5037772"/>
            <a:chExt cx="6222873" cy="1200531"/>
          </a:xfrm>
        </p:grpSpPr>
        <p:sp>
          <p:nvSpPr>
            <p:cNvPr id="11" name="TextBox 11"/>
            <p:cNvSpPr/>
            <p:nvPr/>
          </p:nvSpPr>
          <p:spPr>
            <a:xfrm>
              <a:off x="828294" y="5037772"/>
              <a:ext cx="6222873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中奖号码换个顺序，结果不变，我们只看数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值是否相同。全中：1 0 0 0 0 0 0；全没中：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0 0 0 0 0 0。没中奖的那张在num[0]里。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5732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709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刚才按奖项计票，现在要按位置填数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70748"/>
            <a:ext cx="5850064" cy="790956"/>
            <a:chOff x="828294" y="2170748"/>
            <a:chExt cx="5850064" cy="790956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5850064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给你一张方格纸，要按规则填入1、2、3……。写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完一个数，下一格在哪儿？那格已经填过了吗？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28750" y="3333750"/>
            <a:ext cx="2571750" cy="2571750"/>
            <a:chOff x="1428750" y="3333750"/>
            <a:chExt cx="2571750" cy="2571750"/>
          </a:xfrm>
        </p:grpSpPr>
        <p:sp>
          <p:nvSpPr>
            <p:cNvPr id="9" name="Freeform 9"/>
            <p:cNvSpPr/>
            <p:nvPr/>
          </p:nvSpPr>
          <p:spPr>
            <a:xfrm>
              <a:off x="1428750" y="3333750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0" y="0"/>
                  </a:moveTo>
                  <a:lnTo>
                    <a:pt x="2571750" y="0"/>
                  </a:lnTo>
                  <a:lnTo>
                    <a:pt x="2571750" y="2571750"/>
                  </a:lnTo>
                  <a:lnTo>
                    <a:pt x="0" y="2571750"/>
                  </a:lnTo>
                  <a:close/>
                  <a:moveTo>
                    <a:pt x="857250" y="0"/>
                  </a:moveTo>
                  <a:lnTo>
                    <a:pt x="857250" y="2571750"/>
                  </a:lnTo>
                  <a:moveTo>
                    <a:pt x="1714500" y="0"/>
                  </a:moveTo>
                  <a:lnTo>
                    <a:pt x="1714500" y="2571750"/>
                  </a:lnTo>
                  <a:moveTo>
                    <a:pt x="0" y="857250"/>
                  </a:moveTo>
                  <a:lnTo>
                    <a:pt x="2571750" y="857250"/>
                  </a:lnTo>
                  <a:moveTo>
                    <a:pt x="0" y="1714500"/>
                  </a:moveTo>
                  <a:lnTo>
                    <a:pt x="2571750" y="1714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643759" y="35756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462909" y="53187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438394" y="3504248"/>
            <a:ext cx="5848731" cy="2622232"/>
            <a:chOff x="5438394" y="3504248"/>
            <a:chExt cx="5848731" cy="2622232"/>
          </a:xfrm>
        </p:grpSpPr>
        <p:sp>
          <p:nvSpPr>
            <p:cNvPr id="13" name="TextBox 13"/>
            <p:cNvSpPr/>
            <p:nvPr/>
          </p:nvSpPr>
          <p:spPr>
            <a:xfrm>
              <a:off x="5438394" y="3504248"/>
              <a:ext cx="4003834" cy="14672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数组记下各格的数。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行、列记住当前位置。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下一步还要查目标格空不空。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438394" y="5444871"/>
              <a:ext cx="5848731" cy="6816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在纸上填数，手指会停在刚填好的格子。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程序就用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行号和列号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记下这个位置。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0358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神奇的幻方，究竟要填出什么？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21632" cy="752856"/>
            <a:chOff x="990219" y="2056448"/>
            <a:chExt cx="7721632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2163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题目给一个1到39之间的奇数n。我们准备n行、每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行n格的正方形表格，再按指定规则把数字填进去。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32713" y="3000851"/>
            <a:ext cx="8140065" cy="1767650"/>
            <a:chOff x="1132713" y="3000851"/>
            <a:chExt cx="8140065" cy="1767650"/>
          </a:xfrm>
        </p:grpSpPr>
        <p:sp>
          <p:nvSpPr>
            <p:cNvPr id="7" name="TextBox 7"/>
            <p:cNvSpPr/>
            <p:nvPr/>
          </p:nvSpPr>
          <p:spPr>
            <a:xfrm>
              <a:off x="1132713" y="3000851"/>
              <a:ext cx="8140065" cy="1767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n行n列共有n×n格，就把1到n×n各填</a:t>
              </a:r>
              <a:br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一次。填好以后，每行、每列和两条对</a:t>
              </a:r>
              <a:br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角线的和都要相同。从首行正中间放</a:t>
              </a:r>
              <a:br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1，后面的数字照题目给的规则移动。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5409248"/>
            <a:ext cx="8487537" cy="752856"/>
            <a:chOff x="990219" y="5409248"/>
            <a:chExt cx="8487537" cy="752856"/>
          </a:xfrm>
        </p:grpSpPr>
        <p:sp>
          <p:nvSpPr>
            <p:cNvPr id="9" name="TextBox 9"/>
            <p:cNvSpPr/>
            <p:nvPr/>
          </p:nvSpPr>
          <p:spPr>
            <a:xfrm>
              <a:off x="990219" y="5409248"/>
              <a:ext cx="848753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比如n=3，就是3行3列，要填1到9。程序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最后输出整张表。先看一眼填好的样子。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48053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8109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这张3阶幻方，行列的和都是15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81125" y="2381250"/>
            <a:ext cx="2857500" cy="2857500"/>
            <a:chOff x="1381125" y="2381250"/>
            <a:chExt cx="2857500" cy="2857500"/>
          </a:xfrm>
        </p:grpSpPr>
        <p:sp>
          <p:nvSpPr>
            <p:cNvPr id="7" name="Freeform 7"/>
            <p:cNvSpPr/>
            <p:nvPr/>
          </p:nvSpPr>
          <p:spPr>
            <a:xfrm>
              <a:off x="1381125" y="2381250"/>
              <a:ext cx="2857500" cy="2857500"/>
            </a:xfrm>
            <a:custGeom>
              <a:avLst/>
              <a:gdLst/>
              <a:ahLst/>
              <a:cxnLst/>
              <a:rect l="l" t="t" r="r" b="b"/>
              <a:pathLst>
                <a:path w="2857500" h="2857500">
                  <a:moveTo>
                    <a:pt x="0" y="0"/>
                  </a:moveTo>
                  <a:lnTo>
                    <a:pt x="2857500" y="0"/>
                  </a:lnTo>
                  <a:lnTo>
                    <a:pt x="2857500" y="2857500"/>
                  </a:lnTo>
                  <a:lnTo>
                    <a:pt x="0" y="2857500"/>
                  </a:lnTo>
                  <a:close/>
                  <a:moveTo>
                    <a:pt x="952500" y="0"/>
                  </a:moveTo>
                  <a:lnTo>
                    <a:pt x="952500" y="2857500"/>
                  </a:lnTo>
                  <a:moveTo>
                    <a:pt x="1905000" y="0"/>
                  </a:moveTo>
                  <a:lnTo>
                    <a:pt x="1905000" y="2857500"/>
                  </a:lnTo>
                  <a:moveTo>
                    <a:pt x="0" y="952500"/>
                  </a:moveTo>
                  <a:lnTo>
                    <a:pt x="2857500" y="952500"/>
                  </a:lnTo>
                  <a:moveTo>
                    <a:pt x="0" y="1905000"/>
                  </a:moveTo>
                  <a:lnTo>
                    <a:pt x="2857500" y="1905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TextBox 8"/>
            <p:cNvSpPr/>
            <p:nvPr/>
          </p:nvSpPr>
          <p:spPr>
            <a:xfrm>
              <a:off x="1743742" y="26993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696242" y="26993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648742" y="26993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743742" y="36518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696242" y="36518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648742" y="36518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743742" y="46043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696242" y="46043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48742" y="46043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28844" y="2332672"/>
            <a:ext cx="3721227" cy="3229357"/>
            <a:chOff x="5228844" y="2332672"/>
            <a:chExt cx="3721227" cy="3229357"/>
          </a:xfrm>
        </p:grpSpPr>
        <p:sp>
          <p:nvSpPr>
            <p:cNvPr id="18" name="TextBox 18"/>
            <p:cNvSpPr/>
            <p:nvPr/>
          </p:nvSpPr>
          <p:spPr>
            <a:xfrm>
              <a:off x="5228844" y="2332672"/>
              <a:ext cx="37212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1到9，每个数字恰好出现一次。</a:t>
              </a:r>
            </a:p>
          </p:txBody>
        </p:sp>
        <mc:AlternateContent>
          <mc:Choice Requires="a14">
            <p:sp>
              <p:nvSpPr>
                <p:cNvPr id="19" name="TextBox 19"/>
                <p:cNvSpPr txBox="1"/>
                <p:nvPr/>
              </p:nvSpPr>
              <p:spPr>
                <a:xfrm>
                  <a:off x="5228844" y="2932748"/>
                  <a:ext cx="1699870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行：</a:t>
                  </a:r>
                  <a14:m>
                    <m:oMath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15</m:t>
                      </m:r>
                    </m:oMath>
                  </a14:m>
                </a:p>
              </p:txBody>
            </p:sp>
          </mc:Choice>
        </mc:AlternateContent>
        <mc:AlternateContent>
          <mc:Choice Requires="a14">
            <p:sp>
              <p:nvSpPr>
                <p:cNvPr id="20" name="TextBox 20"/>
                <p:cNvSpPr txBox="1"/>
                <p:nvPr/>
              </p:nvSpPr>
              <p:spPr>
                <a:xfrm>
                  <a:off x="5228844" y="3494722"/>
                  <a:ext cx="1699870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列：</a:t>
                  </a:r>
                  <a14:m>
                    <m:oMath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15</m:t>
                      </m:r>
                    </m:oMath>
                  </a14:m>
                </a:p>
              </p:txBody>
            </p:sp>
          </mc:Choice>
        </mc:AlternateContent>
        <mc:AlternateContent>
          <mc:Choice Requires="a14">
            <p:sp>
              <p:nvSpPr>
                <p:cNvPr id="21" name="TextBox 21"/>
                <p:cNvSpPr txBox="1"/>
                <p:nvPr/>
              </p:nvSpPr>
              <p:spPr>
                <a:xfrm>
                  <a:off x="5228844" y="4056698"/>
                  <a:ext cx="2224888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对角线：</a:t>
                  </a:r>
                  <a14:m>
                    <m:oMath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15</m:t>
                      </m:r>
                    </m:oMath>
                  </a14:m>
                </a:p>
              </p:txBody>
            </p:sp>
          </mc:Choice>
        </mc:AlternateContent>
        <mc:AlternateContent>
          <mc:Choice Requires="a14">
            <p:sp>
              <p:nvSpPr>
                <p:cNvPr id="22" name="TextBox 22"/>
                <p:cNvSpPr txBox="1"/>
                <p:nvPr/>
              </p:nvSpPr>
              <p:spPr>
                <a:xfrm>
                  <a:off x="5228844" y="4618672"/>
                  <a:ext cx="2224888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另一条：</a:t>
                  </a:r>
                  <a14:m>
                    <m:oMath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15</m:t>
                      </m:r>
                    </m:oMath>
                  </a14:m>
                </a:p>
              </p:txBody>
            </p:sp>
          </mc:Choice>
        </mc:AlternateContent>
        <p:sp>
          <p:nvSpPr>
            <p:cNvPr id="23" name="TextBox 23"/>
            <p:cNvSpPr/>
            <p:nvPr/>
          </p:nvSpPr>
          <p:spPr>
            <a:xfrm>
              <a:off x="5228844" y="5180648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其他各行、各列也都等于15。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8294" y="5892546"/>
            <a:ext cx="10458831" cy="381381"/>
            <a:chOff x="828294" y="5892546"/>
            <a:chExt cx="10458831" cy="381381"/>
          </a:xfrm>
        </p:grpSpPr>
        <p:sp>
          <p:nvSpPr>
            <p:cNvPr id="25" name="TextBox 25"/>
            <p:cNvSpPr/>
            <p:nvPr/>
          </p:nvSpPr>
          <p:spPr>
            <a:xfrm>
              <a:off x="828294" y="589254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和都算对了，可数字是怎样一步步放进去的？题目给了移动规则，我们跟着走一遍。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56715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幻方的起点和移动规则，题目都定好了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095500"/>
            <a:ext cx="6347270" cy="1218628"/>
            <a:chOff x="828294" y="2095500"/>
            <a:chExt cx="6347270" cy="1218628"/>
          </a:xfrm>
        </p:grpSpPr>
        <p:sp>
          <p:nvSpPr>
            <p:cNvPr id="7" name="TextBox 7"/>
            <p:cNvSpPr/>
            <p:nvPr/>
          </p:nvSpPr>
          <p:spPr>
            <a:xfrm>
              <a:off x="828294" y="2095500"/>
              <a:ext cx="6347270" cy="12186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输入一个奇数n，1≤n≤39。在n×n的方格</a:t>
              </a:r>
              <a:br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里填1到n²，每个数用一次。1放在首行正中</a:t>
              </a:r>
              <a:br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间；后面的数按题目的四种情况决定位置。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761422"/>
            <a:ext cx="3196209" cy="1819657"/>
            <a:chOff x="828294" y="3761422"/>
            <a:chExt cx="3196209" cy="1819657"/>
          </a:xfrm>
        </p:grpSpPr>
        <p:sp>
          <p:nvSpPr>
            <p:cNvPr id="9" name="TextBox 9"/>
            <p:cNvSpPr/>
            <p:nvPr/>
          </p:nvSpPr>
          <p:spPr>
            <a:xfrm>
              <a:off x="828294" y="3761422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输入：一个整数n。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180522"/>
              <a:ext cx="319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输出：n行，每行n个整数。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732972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例如，输入：3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519969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数字之间用空格隔开。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39534" y="3761422"/>
            <a:ext cx="1073658" cy="1847279"/>
            <a:chOff x="6939534" y="3761422"/>
            <a:chExt cx="1073658" cy="1847279"/>
          </a:xfrm>
        </p:grpSpPr>
        <p:sp>
          <p:nvSpPr>
            <p:cNvPr id="14" name="TextBox 14"/>
            <p:cNvSpPr/>
            <p:nvPr/>
          </p:nvSpPr>
          <p:spPr>
            <a:xfrm>
              <a:off x="6943344" y="3761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939534" y="4166235"/>
              <a:ext cx="1049357" cy="1442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8 1 6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3 5 7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4 9 2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9056" y="5958840"/>
            <a:ext cx="7049643" cy="352044"/>
            <a:chOff x="829056" y="5958840"/>
            <a:chExt cx="7049643" cy="352044"/>
          </a:xfrm>
        </p:grpSpPr>
        <p:sp>
          <p:nvSpPr>
            <p:cNvPr id="17" name="TextBox 17"/>
            <p:cNvSpPr/>
            <p:nvPr/>
          </p:nvSpPr>
          <p:spPr>
            <a:xfrm>
              <a:off x="829056" y="5958840"/>
              <a:ext cx="70496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教材例5-9，洛谷P2615。要填成幻方，也得遵守题目给的走法。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35937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7130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往右上走出边界，下一格在哪儿？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178165" cy="752856"/>
            <a:chOff x="990219" y="2056448"/>
            <a:chExt cx="8178165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7816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1放在首行正中间。填2、3、4……时，都从刚写完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的那个格子出发，按它所在的位置选择下一格。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8225" y="2969419"/>
            <a:ext cx="4358830" cy="2686049"/>
            <a:chOff x="1038225" y="2969419"/>
            <a:chExt cx="4358830" cy="2686049"/>
          </a:xfrm>
        </p:grpSpPr>
        <p:sp>
          <p:nvSpPr>
            <p:cNvPr id="7" name="TextBox 7"/>
            <p:cNvSpPr/>
            <p:nvPr/>
          </p:nvSpPr>
          <p:spPr>
            <a:xfrm>
              <a:off x="1038225" y="2969419"/>
              <a:ext cx="4358830" cy="10715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若刚填的数在首行、又没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到末列，下一个数去最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后一行，列向右挪一格。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705356" y="4072890"/>
              <a:ext cx="18962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n=3：在1之后填2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4457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2714625" y="4457700"/>
              <a:ext cx="714375" cy="435768"/>
              <a:chOff x="2714625" y="4457700"/>
              <a:chExt cx="714375" cy="435768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714625" y="4457700"/>
                <a:ext cx="714375" cy="38100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92660" y="45267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429000" y="4457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2000250" y="4838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2714625" y="4838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429000" y="4838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000250" y="5219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2714625" y="5219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3429000" y="5219700"/>
              <a:ext cx="714375" cy="435768"/>
              <a:chOff x="3429000" y="5219700"/>
              <a:chExt cx="714375" cy="435768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429000" y="5219700"/>
                <a:ext cx="714375" cy="3810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707035" y="52887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6467475" y="2969419"/>
            <a:ext cx="4358830" cy="2686049"/>
            <a:chOff x="6467475" y="2969419"/>
            <a:chExt cx="4358830" cy="2686049"/>
          </a:xfrm>
        </p:grpSpPr>
        <p:sp>
          <p:nvSpPr>
            <p:cNvPr id="23" name="TextBox 23"/>
            <p:cNvSpPr/>
            <p:nvPr/>
          </p:nvSpPr>
          <p:spPr>
            <a:xfrm>
              <a:off x="6467475" y="2969419"/>
              <a:ext cx="4358830" cy="10715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若刚填的数在末列、却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不在首行，下一个数去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第一列，行向上挪一格。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134606" y="4072890"/>
              <a:ext cx="18962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n=3：在2之后填3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429500" y="4457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8143875" y="4457700"/>
              <a:ext cx="714375" cy="435768"/>
              <a:chOff x="8143875" y="4457700"/>
              <a:chExt cx="714375" cy="435768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143875" y="4457700"/>
                <a:ext cx="714375" cy="38100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8421910" y="45267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8858250" y="4457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429500" y="4838700"/>
              <a:ext cx="714375" cy="435768"/>
              <a:chOff x="7429500" y="4838700"/>
              <a:chExt cx="714375" cy="435768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429500" y="4838700"/>
                <a:ext cx="714375" cy="3810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7707535" y="49077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8143875" y="4838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8858250" y="4838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7429500" y="5219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8143875" y="5219700"/>
              <a:ext cx="714375" cy="3810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858250" y="5219700"/>
              <a:ext cx="714375" cy="435768"/>
              <a:chOff x="8858250" y="5219700"/>
              <a:chExt cx="714375" cy="435768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858250" y="5219700"/>
                <a:ext cx="714375" cy="38100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9136285" y="52887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990600" y="5865019"/>
            <a:ext cx="8670131" cy="366712"/>
            <a:chOff x="990600" y="5865019"/>
            <a:chExt cx="8670131" cy="366712"/>
          </a:xfrm>
        </p:grpSpPr>
        <p:sp>
          <p:nvSpPr>
            <p:cNvPr id="41" name="TextBox 41"/>
            <p:cNvSpPr/>
            <p:nvPr/>
          </p:nvSpPr>
          <p:spPr>
            <a:xfrm>
              <a:off x="990600" y="5865019"/>
              <a:ext cx="867013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两条规则都特意避开右上角。走到那个角上，该怎么办？下一页单独看。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2795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39366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走到右上角，或者右上格被占了呢？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960042" cy="381381"/>
            <a:chOff x="990219" y="2056448"/>
            <a:chExt cx="796004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还有两种情况。仍看刚填的数在哪儿，每次只选一条规则。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38225" y="2940844"/>
            <a:ext cx="3598069" cy="2690812"/>
            <a:chOff x="1038225" y="2940844"/>
            <a:chExt cx="3598069" cy="2690812"/>
          </a:xfrm>
        </p:grpSpPr>
        <p:sp>
          <p:nvSpPr>
            <p:cNvPr id="7" name="TextBox 7"/>
            <p:cNvSpPr/>
            <p:nvPr/>
          </p:nvSpPr>
          <p:spPr>
            <a:xfrm>
              <a:off x="1038225" y="2940844"/>
              <a:ext cx="3598069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刚填在右上角，下一个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数就放到它的正下方。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391031" y="3930015"/>
              <a:ext cx="26231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n=3：稍后会从6向下填7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857375" y="4362450"/>
              <a:ext cx="714375" cy="4095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2571750" y="4362450"/>
              <a:ext cx="714375" cy="450056"/>
              <a:chOff x="2571750" y="4362450"/>
              <a:chExt cx="714375" cy="450056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71750" y="4362450"/>
                <a:ext cx="7143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849785" y="4445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286125" y="4362450"/>
              <a:ext cx="714375" cy="450056"/>
              <a:chOff x="3286125" y="4362450"/>
              <a:chExt cx="714375" cy="450056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286125" y="4362450"/>
                <a:ext cx="7143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3564160" y="4445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857375" y="4772025"/>
              <a:ext cx="714375" cy="450056"/>
              <a:chOff x="1857375" y="4772025"/>
              <a:chExt cx="714375" cy="450056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857375" y="4772025"/>
                <a:ext cx="7143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2135410" y="48553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571750" y="4772025"/>
              <a:ext cx="714375" cy="450056"/>
              <a:chOff x="2571750" y="4772025"/>
              <a:chExt cx="714375" cy="450056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571750" y="4772025"/>
                <a:ext cx="7143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849785" y="48553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286125" y="4772025"/>
              <a:ext cx="714375" cy="450056"/>
              <a:chOff x="3286125" y="4772025"/>
              <a:chExt cx="714375" cy="450056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286125" y="4772025"/>
                <a:ext cx="7143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564160" y="48553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857375" y="5181600"/>
              <a:ext cx="714375" cy="450056"/>
              <a:chOff x="1857375" y="5181600"/>
              <a:chExt cx="714375" cy="450056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857375" y="5181600"/>
                <a:ext cx="7143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135410" y="52649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2571750" y="5181600"/>
              <a:ext cx="714375" cy="4095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3286125" y="5181600"/>
              <a:ext cx="714375" cy="450056"/>
              <a:chOff x="3286125" y="5181600"/>
              <a:chExt cx="714375" cy="450056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86125" y="5181600"/>
                <a:ext cx="7143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564160" y="52649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6419850" y="2940844"/>
            <a:ext cx="4358830" cy="2233612"/>
            <a:chOff x="6419850" y="2940844"/>
            <a:chExt cx="4358830" cy="2233612"/>
          </a:xfrm>
        </p:grpSpPr>
        <p:sp>
          <p:nvSpPr>
            <p:cNvPr id="33" name="TextBox 33"/>
            <p:cNvSpPr/>
            <p:nvPr/>
          </p:nvSpPr>
          <p:spPr>
            <a:xfrm>
              <a:off x="6419850" y="2940844"/>
              <a:ext cx="4358830" cy="22336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若当前位置不在首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行也不在末列，就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看看右上格。空着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就填右上；已经有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数，就改填正下方。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0600" y="5855494"/>
            <a:ext cx="8168450" cy="366712"/>
            <a:chOff x="990600" y="5855494"/>
            <a:chExt cx="8168450" cy="366712"/>
          </a:xfrm>
        </p:grpSpPr>
        <p:sp>
          <p:nvSpPr>
            <p:cNvPr id="35" name="TextBox 35"/>
            <p:cNvSpPr/>
            <p:nvPr/>
          </p:nvSpPr>
          <p:spPr>
            <a:xfrm>
              <a:off x="990600" y="5855494"/>
              <a:ext cx="816845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例如3的右上格已经有1，4只能填在3的正下方。原来的1可不能盖掉。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26324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9" name="Line 59"/>
          <p:cNvSpPr/>
          <p:nvPr/>
        </p:nvSpPr>
        <p:spPr>
          <a:xfrm>
            <a:off x="838200" y="57221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只输入一个3，为什么会输出三行？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21632" cy="752856"/>
            <a:chOff x="990219" y="2056448"/>
            <a:chExt cx="7721632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2163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输入3，是让程序准备3行3列。按刚才的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规则填完1到9，再把整张表打印出来。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80388" y="2953226"/>
            <a:ext cx="2658237" cy="2152174"/>
            <a:chOff x="1580388" y="2953226"/>
            <a:chExt cx="2658237" cy="2152174"/>
          </a:xfrm>
        </p:grpSpPr>
        <p:sp>
          <p:nvSpPr>
            <p:cNvPr id="7" name="TextBox 7"/>
            <p:cNvSpPr/>
            <p:nvPr/>
          </p:nvSpPr>
          <p:spPr>
            <a:xfrm>
              <a:off x="1580388" y="2953226"/>
              <a:ext cx="23727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输入3：准备3行3列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809750" y="3476625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2619375" y="3476625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429000" y="3476625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1809750" y="4019550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2619375" y="4019550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3429000" y="4019550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1809750" y="4562475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2619375" y="4562475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429000" y="4562475"/>
              <a:ext cx="809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4885944" y="2953226"/>
            <a:ext cx="5020056" cy="2152174"/>
            <a:chOff x="4885944" y="2953226"/>
            <a:chExt cx="5020056" cy="2152174"/>
          </a:xfrm>
        </p:grpSpPr>
        <p:sp>
          <p:nvSpPr>
            <p:cNvPr id="18" name="TextBox 18"/>
            <p:cNvSpPr/>
            <p:nvPr/>
          </p:nvSpPr>
          <p:spPr>
            <a:xfrm>
              <a:off x="7152513" y="2953226"/>
              <a:ext cx="219598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按规则填完后输出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7477125" y="3476625"/>
              <a:ext cx="809625" cy="542925"/>
              <a:chOff x="7477125" y="3476625"/>
              <a:chExt cx="809625" cy="5429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477125" y="3476625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802785" y="36266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286750" y="3476625"/>
              <a:ext cx="809625" cy="542925"/>
              <a:chOff x="8286750" y="3476625"/>
              <a:chExt cx="809625" cy="5429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286750" y="3476625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8612410" y="36266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9096375" y="3476625"/>
              <a:ext cx="809625" cy="542925"/>
              <a:chOff x="9096375" y="3476625"/>
              <a:chExt cx="809625" cy="5429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096375" y="3476625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9422035" y="36266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477125" y="4019550"/>
              <a:ext cx="809625" cy="542925"/>
              <a:chOff x="7477125" y="4019550"/>
              <a:chExt cx="809625" cy="5429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7477125" y="4019550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7802785" y="41695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286750" y="4019550"/>
              <a:ext cx="809625" cy="542925"/>
              <a:chOff x="8286750" y="4019550"/>
              <a:chExt cx="809625" cy="5429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286750" y="4019550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8612410" y="41695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096375" y="4019550"/>
              <a:ext cx="809625" cy="542925"/>
              <a:chOff x="9096375" y="4019550"/>
              <a:chExt cx="809625" cy="5429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096375" y="4019550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422035" y="41695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477125" y="4562475"/>
              <a:ext cx="809625" cy="542925"/>
              <a:chOff x="7477125" y="4562475"/>
              <a:chExt cx="809625" cy="5429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477125" y="4562475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7802785" y="47124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286750" y="4562475"/>
              <a:ext cx="809625" cy="542925"/>
              <a:chOff x="8286750" y="4562475"/>
              <a:chExt cx="809625" cy="5429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286750" y="4562475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612410" y="47124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9096375" y="4562475"/>
              <a:ext cx="809625" cy="542925"/>
              <a:chOff x="9096375" y="4562475"/>
              <a:chExt cx="809625" cy="5429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9096375" y="4562475"/>
                <a:ext cx="809625" cy="5429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9422035" y="47124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sp>
          <p:nvSpPr>
            <p:cNvPr id="46" name="TextBox 46"/>
            <p:cNvSpPr/>
            <p:nvPr/>
          </p:nvSpPr>
          <p:spPr>
            <a:xfrm>
              <a:off x="4885944" y="39328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按规则填写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48" name="TextBox 48"/>
            <p:cNvSpPr/>
            <p:nvPr/>
          </p:nvSpPr>
          <p:spPr>
            <a:xfrm>
              <a:off x="990219" y="5406771"/>
              <a:ext cx="102969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每行输出3个数，数与数之间留空格。填数时，程序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既要记住已经写了什么，也要记住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刚写完的位置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1" name="Line 8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2" name="Line 82"/>
          <p:cNvSpPr/>
          <p:nvPr/>
        </p:nvSpPr>
        <p:spPr>
          <a:xfrm>
            <a:off x="838200" y="27871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3" name="Line 83"/>
          <p:cNvSpPr/>
          <p:nvPr/>
        </p:nvSpPr>
        <p:spPr>
          <a:xfrm>
            <a:off x="838200" y="52560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方格里往右上走，行列编号怎么变？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049643" cy="752856"/>
            <a:chOff x="990219" y="2056448"/>
            <a:chExt cx="7049643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04964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把幻方当成一张方格纸。x记行，y记列；这道题都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从1开始编号。往下走行号变大，往右走列号变大。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38250" y="3162300"/>
            <a:ext cx="4572000" cy="1943100"/>
            <a:chOff x="1238250" y="3162300"/>
            <a:chExt cx="4572000" cy="1943100"/>
          </a:xfrm>
        </p:grpSpPr>
        <p:sp>
          <p:nvSpPr>
            <p:cNvPr id="7" name="Rectangle 7"/>
            <p:cNvSpPr/>
            <p:nvPr/>
          </p:nvSpPr>
          <p:spPr>
            <a:xfrm>
              <a:off x="1238250" y="3162300"/>
              <a:ext cx="857250" cy="4857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2095500" y="3162300"/>
              <a:ext cx="1095375" cy="485775"/>
              <a:chOff x="2095500" y="3162300"/>
              <a:chExt cx="1095375" cy="4857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095500" y="3162300"/>
                <a:ext cx="1095375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14550" y="3190875"/>
                <a:ext cx="10572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5452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190875" y="3162300"/>
              <a:ext cx="1524000" cy="485775"/>
              <a:chOff x="3190875" y="3162300"/>
              <a:chExt cx="1524000" cy="4857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190875" y="3162300"/>
                <a:ext cx="1524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09925" y="3190875"/>
                <a:ext cx="1485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5452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列2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14875" y="3162300"/>
              <a:ext cx="1095375" cy="485775"/>
              <a:chOff x="4714875" y="3162300"/>
              <a:chExt cx="1095375" cy="4857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714875" y="3162300"/>
                <a:ext cx="1095375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733925" y="3190875"/>
                <a:ext cx="10572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5452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列3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238250" y="3648075"/>
              <a:ext cx="857250" cy="485775"/>
              <a:chOff x="1238250" y="3648075"/>
              <a:chExt cx="857250" cy="4857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238250" y="3648075"/>
                <a:ext cx="857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478661" y="3779234"/>
                <a:ext cx="37642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行1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2095500" y="3648075"/>
              <a:ext cx="10953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3190875" y="3648075"/>
              <a:ext cx="1524000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4714875" y="3648075"/>
              <a:ext cx="1095375" cy="485775"/>
              <a:chOff x="4714875" y="3648075"/>
              <a:chExt cx="1095375" cy="4857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714875" y="3648075"/>
                <a:ext cx="1095375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733925" y="3676650"/>
                <a:ext cx="10572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5452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右上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238250" y="4133850"/>
              <a:ext cx="857250" cy="485775"/>
              <a:chOff x="1238250" y="4133850"/>
              <a:chExt cx="857250" cy="4857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238250" y="4133850"/>
                <a:ext cx="857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478661" y="4265009"/>
                <a:ext cx="37642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行2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2095500" y="4133850"/>
              <a:ext cx="10953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3190875" y="4133850"/>
              <a:ext cx="1524000" cy="485775"/>
              <a:chOff x="3190875" y="4133850"/>
              <a:chExt cx="1524000" cy="4857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190875" y="4133850"/>
                <a:ext cx="1524000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81006" y="4265009"/>
                <a:ext cx="943737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当前位置</a:t>
                </a:r>
              </a:p>
            </p:txBody>
          </p:sp>
        </p:grpSp>
        <p:sp>
          <p:nvSpPr>
            <p:cNvPr id="32" name="Rectangle 32"/>
            <p:cNvSpPr/>
            <p:nvPr/>
          </p:nvSpPr>
          <p:spPr>
            <a:xfrm>
              <a:off x="4714875" y="4133850"/>
              <a:ext cx="10953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1238250" y="4619625"/>
              <a:ext cx="857250" cy="485775"/>
              <a:chOff x="1238250" y="4619625"/>
              <a:chExt cx="857250" cy="485775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1238250" y="4619625"/>
                <a:ext cx="857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TextBox 34"/>
              <p:cNvSpPr/>
              <p:nvPr/>
            </p:nvSpPr>
            <p:spPr>
              <a:xfrm>
                <a:off x="1478661" y="4750784"/>
                <a:ext cx="376428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行3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2095500" y="4619625"/>
              <a:ext cx="10953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3190875" y="4619625"/>
              <a:ext cx="1524000" cy="485775"/>
              <a:chOff x="3190875" y="4619625"/>
              <a:chExt cx="1524000" cy="48577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190875" y="4619625"/>
                <a:ext cx="152400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596830" y="4750784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正下方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4714875" y="4619625"/>
              <a:ext cx="10953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6419850" y="3274219"/>
            <a:ext cx="3927729" cy="1357312"/>
            <a:chOff x="6419850" y="3274219"/>
            <a:chExt cx="3927729" cy="1357312"/>
          </a:xfrm>
        </p:grpSpPr>
        <p:sp>
          <p:nvSpPr>
            <p:cNvPr id="42" name="TextBox 42"/>
            <p:cNvSpPr/>
            <p:nvPr/>
          </p:nvSpPr>
          <p:spPr>
            <a:xfrm>
              <a:off x="6419850" y="3274219"/>
              <a:ext cx="3927729" cy="13573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现在在(2,2)。右上是(1,</a:t>
              </a:r>
              <a:br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3)：行减1，列加1；正下方</a:t>
              </a:r>
              <a:br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是(3,2)：行加1，列不变。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90219" y="5409248"/>
            <a:ext cx="7432548" cy="752856"/>
            <a:chOff x="990219" y="5409248"/>
            <a:chExt cx="7432548" cy="752856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743254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所以x--、y++就是往右上走。不过靠边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时不能硬走出去，题目给了另外的落点。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28929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52560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先备好空表，把1放在起点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86940"/>
            <a:ext cx="6019990" cy="812863"/>
            <a:chOff x="828294" y="2186940"/>
            <a:chExt cx="6019990" cy="812863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g[40][40] = {0};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18422"/>
              <a:ext cx="6019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行列编号用1到n；格子里是0，就说明还没填。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9912" y="3615690"/>
            <a:ext cx="4293108" cy="1828419"/>
            <a:chOff x="819912" y="3615690"/>
            <a:chExt cx="4293108" cy="1828419"/>
          </a:xfrm>
        </p:grpSpPr>
        <p:sp>
          <p:nvSpPr>
            <p:cNvPr id="11" name="TextBox 11"/>
            <p:cNvSpPr txBox="1"/>
            <p:nvPr/>
          </p:nvSpPr>
          <p:spPr>
            <a:xfrm>
              <a:off x="819912" y="3615690"/>
              <a:ext cx="4293108" cy="18284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06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 = 1, y = n / 2 + 1;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g[x][y] = 1;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 = 2; k &lt;= n * n; k++)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zh-CN" sz="180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决定位置，再填入k。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181088" y="3523298"/>
            <a:ext cx="2343017" cy="1800606"/>
            <a:chOff x="7181088" y="3523298"/>
            <a:chExt cx="2343017" cy="1800606"/>
          </a:xfrm>
        </p:grpSpPr>
        <p:grpSp>
          <p:nvGrpSpPr>
            <p:cNvPr id="31" name="Group 31"/>
            <p:cNvGrpSpPr/>
            <p:nvPr/>
          </p:nvGrpSpPr>
          <p:grpSpPr>
            <a:xfrm>
              <a:off x="7181088" y="3523298"/>
              <a:ext cx="2343017" cy="1800606"/>
              <a:chOff x="7181088" y="3523298"/>
              <a:chExt cx="2343017" cy="180060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190994" y="3523298"/>
                <a:ext cx="2211514" cy="1800606"/>
              </a:xfrm>
              <a:custGeom>
                <a:avLst/>
                <a:gdLst/>
                <a:ahLst/>
                <a:cxnLst/>
                <a:rect l="l" t="t" r="r" b="b"/>
                <a:pathLst>
                  <a:path w="2211514" h="1800606">
                    <a:moveTo>
                      <a:pt x="0" y="0"/>
                    </a:moveTo>
                    <a:lnTo>
                      <a:pt x="2211514" y="0"/>
                    </a:lnTo>
                    <a:lnTo>
                      <a:pt x="2211514" y="1800606"/>
                    </a:lnTo>
                    <a:lnTo>
                      <a:pt x="0" y="18006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181088" y="3523298"/>
                <a:ext cx="234301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n=3时，3/2得到1。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181088" y="3820477"/>
                <a:ext cx="23167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所以起点是(1,2)。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181088" y="4251008"/>
                <a:ext cx="20017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数字1已经放好，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181088" y="4548188"/>
                <a:ext cx="20017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循环从2开始填。</a:t>
                </a:r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828294" y="5873496"/>
            <a:ext cx="10439781" cy="381381"/>
            <a:chOff x="828294" y="5873496"/>
            <a:chExt cx="10439781" cy="381381"/>
          </a:xfrm>
        </p:grpSpPr>
        <p:sp>
          <p:nvSpPr>
            <p:cNvPr id="18" name="TextBox 18"/>
            <p:cNvSpPr/>
            <p:nvPr/>
          </p:nvSpPr>
          <p:spPr>
            <a:xfrm>
              <a:off x="828294" y="5873496"/>
              <a:ext cx="104397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n=1时只有一个格子，放好1就完成了。后面的循环一次也不用跑。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705231" y="2196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705231" y="3625215"/>
            <a:ext cx="9525" cy="1093470"/>
          </a:xfrm>
          <a:custGeom>
            <a:avLst/>
            <a:gdLst/>
            <a:ahLst/>
            <a:cxnLst/>
            <a:rect l="l" t="t" r="r" b="b"/>
            <a:pathLst>
              <a:path w="9525" h="1093470">
                <a:moveTo>
                  <a:pt x="0" y="0"/>
                </a:moveTo>
                <a:lnTo>
                  <a:pt x="0" y="10934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045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61994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刚放好1，x、y、g[x][y]和k是谁？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309074" cy="752856"/>
            <a:chOff x="990219" y="2056448"/>
            <a:chExt cx="6309074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30907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以n=3为例，1刚放在首行中间。x、y指着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刚填好的位置；k=2，表示现在轮到填2。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8250" y="3133725"/>
            <a:ext cx="4000500" cy="1905000"/>
            <a:chOff x="1238250" y="3133725"/>
            <a:chExt cx="4000500" cy="1905000"/>
          </a:xfrm>
        </p:grpSpPr>
        <p:sp>
          <p:nvSpPr>
            <p:cNvPr id="7" name="Rectangle 7"/>
            <p:cNvSpPr/>
            <p:nvPr/>
          </p:nvSpPr>
          <p:spPr>
            <a:xfrm>
              <a:off x="1238250" y="3133725"/>
              <a:ext cx="857250" cy="4762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2095500" y="3133725"/>
              <a:ext cx="1047750" cy="476250"/>
              <a:chOff x="2095500" y="3133725"/>
              <a:chExt cx="104775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095500" y="3133725"/>
                <a:ext cx="1047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14550" y="316230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143250" y="3133725"/>
              <a:ext cx="1047750" cy="476250"/>
              <a:chOff x="3143250" y="3133725"/>
              <a:chExt cx="104775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143250" y="3133725"/>
                <a:ext cx="1047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62300" y="316230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列2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191000" y="3133725"/>
              <a:ext cx="1047750" cy="476250"/>
              <a:chOff x="4191000" y="3133725"/>
              <a:chExt cx="104775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191000" y="3133725"/>
                <a:ext cx="1047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0050" y="316230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列3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238250" y="3609975"/>
              <a:ext cx="857250" cy="476250"/>
              <a:chOff x="1238250" y="3609975"/>
              <a:chExt cx="85725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238250" y="3609975"/>
                <a:ext cx="857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257300" y="3638550"/>
                <a:ext cx="81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095500" y="3609975"/>
              <a:ext cx="1047750" cy="476250"/>
              <a:chOff x="2095500" y="3609975"/>
              <a:chExt cx="104775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095500" y="3609975"/>
                <a:ext cx="1047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114550" y="363855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143250" y="3609975"/>
              <a:ext cx="1047750" cy="476250"/>
              <a:chOff x="3143250" y="3609975"/>
              <a:chExt cx="104775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143250" y="3609975"/>
                <a:ext cx="1047750" cy="4762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162300" y="363855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191000" y="3609975"/>
              <a:ext cx="1047750" cy="476250"/>
              <a:chOff x="4191000" y="3609975"/>
              <a:chExt cx="1047750" cy="4762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191000" y="3609975"/>
                <a:ext cx="1047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210050" y="363855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238250" y="4086225"/>
              <a:ext cx="857250" cy="476250"/>
              <a:chOff x="1238250" y="4086225"/>
              <a:chExt cx="857250" cy="4762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238250" y="4086225"/>
                <a:ext cx="857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257300" y="4114800"/>
                <a:ext cx="81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095500" y="4086225"/>
              <a:ext cx="1047750" cy="476250"/>
              <a:chOff x="2095500" y="4086225"/>
              <a:chExt cx="1047750" cy="4762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095500" y="4086225"/>
                <a:ext cx="1047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114550" y="411480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143250" y="4086225"/>
              <a:ext cx="1047750" cy="476250"/>
              <a:chOff x="3143250" y="4086225"/>
              <a:chExt cx="1047750" cy="4762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143250" y="4086225"/>
                <a:ext cx="1047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162300" y="411480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191000" y="4086225"/>
              <a:ext cx="1047750" cy="476250"/>
              <a:chOff x="4191000" y="4086225"/>
              <a:chExt cx="1047750" cy="4762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191000" y="4086225"/>
                <a:ext cx="1047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210050" y="411480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238250" y="4562475"/>
              <a:ext cx="857250" cy="476250"/>
              <a:chOff x="1238250" y="4562475"/>
              <a:chExt cx="857250" cy="4762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1238250" y="4562475"/>
                <a:ext cx="857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1257300" y="4591050"/>
                <a:ext cx="81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2095500" y="4562475"/>
              <a:ext cx="1047750" cy="476250"/>
              <a:chOff x="2095500" y="4562475"/>
              <a:chExt cx="1047750" cy="4762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2095500" y="4562475"/>
                <a:ext cx="1047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2114550" y="459105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143250" y="4562475"/>
              <a:ext cx="1047750" cy="476250"/>
              <a:chOff x="3143250" y="4562475"/>
              <a:chExt cx="1047750" cy="4762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143250" y="4562475"/>
                <a:ext cx="1047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162300" y="459105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191000" y="4562475"/>
              <a:ext cx="1047750" cy="476250"/>
              <a:chOff x="4191000" y="4562475"/>
              <a:chExt cx="1047750" cy="4762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191000" y="4562475"/>
                <a:ext cx="1047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4210050" y="4591050"/>
                <a:ext cx="1009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6276975" y="3131344"/>
            <a:ext cx="3838992" cy="1709738"/>
            <a:chOff x="6276975" y="3131344"/>
            <a:chExt cx="3838992" cy="1709738"/>
          </a:xfrm>
        </p:grpSpPr>
        <p:sp>
          <p:nvSpPr>
            <p:cNvPr id="54" name="TextBox 54"/>
            <p:cNvSpPr/>
            <p:nvPr/>
          </p:nvSpPr>
          <p:spPr>
            <a:xfrm>
              <a:off x="6276975" y="3131344"/>
              <a:ext cx="3838992" cy="17097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x=1，y=2：刚写入1的位置。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g[1][2]=1：这个位置保存的值。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k=2：接下来要填写的数字。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其他格为0：还没有填数。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219" y="5406771"/>
            <a:ext cx="10277856" cy="752856"/>
            <a:chOff x="990219" y="5406771"/>
            <a:chExt cx="10277856" cy="752856"/>
          </a:xfrm>
        </p:grpSpPr>
        <p:sp>
          <p:nvSpPr>
            <p:cNvPr id="56" name="TextBox 56"/>
            <p:cNvSpPr/>
            <p:nvPr/>
          </p:nvSpPr>
          <p:spPr>
            <a:xfrm>
              <a:off x="990219" y="5406771"/>
              <a:ext cx="10277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改x和y，只是把手指移到新格子。还得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执行g[x][y]=k，数字才真正写进表里。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8762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2227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1在第一行，再往右上该落到哪儿？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61222"/>
            <a:ext cx="6529721" cy="381381"/>
            <a:chOff x="828294" y="2161222"/>
            <a:chExt cx="6529721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65297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刚填的数在首行，而且不在最后一列：x==1 &amp;&amp; y!=n。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33500" y="2876550"/>
            <a:ext cx="3185065" cy="2638425"/>
            <a:chOff x="1333500" y="2876550"/>
            <a:chExt cx="3185065" cy="2638425"/>
          </a:xfrm>
        </p:grpSpPr>
        <p:sp>
          <p:nvSpPr>
            <p:cNvPr id="9" name="Freeform 9"/>
            <p:cNvSpPr/>
            <p:nvPr/>
          </p:nvSpPr>
          <p:spPr>
            <a:xfrm>
              <a:off x="1333500" y="2943225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0" y="0"/>
                  </a:moveTo>
                  <a:lnTo>
                    <a:pt x="2571750" y="0"/>
                  </a:lnTo>
                  <a:lnTo>
                    <a:pt x="2571750" y="2571750"/>
                  </a:lnTo>
                  <a:lnTo>
                    <a:pt x="0" y="2571750"/>
                  </a:lnTo>
                  <a:close/>
                  <a:moveTo>
                    <a:pt x="857250" y="0"/>
                  </a:moveTo>
                  <a:lnTo>
                    <a:pt x="857250" y="2571750"/>
                  </a:lnTo>
                  <a:moveTo>
                    <a:pt x="1714500" y="0"/>
                  </a:moveTo>
                  <a:lnTo>
                    <a:pt x="1714500" y="2571750"/>
                  </a:lnTo>
                  <a:moveTo>
                    <a:pt x="0" y="857250"/>
                  </a:moveTo>
                  <a:lnTo>
                    <a:pt x="2571750" y="857250"/>
                  </a:lnTo>
                  <a:moveTo>
                    <a:pt x="0" y="1714500"/>
                  </a:moveTo>
                  <a:lnTo>
                    <a:pt x="2571750" y="1714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505742" y="3185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3629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771775" y="2876550"/>
              <a:ext cx="514350" cy="2190750"/>
            </a:xfrm>
            <a:custGeom>
              <a:avLst/>
              <a:gdLst/>
              <a:ahLst/>
              <a:cxnLst/>
              <a:rect l="l" t="t" r="r" b="b"/>
              <a:pathLst>
                <a:path w="514350" h="2190750">
                  <a:moveTo>
                    <a:pt x="0" y="361950"/>
                  </a:moveTo>
                  <a:lnTo>
                    <a:pt x="257175" y="0"/>
                  </a:lnTo>
                  <a:moveTo>
                    <a:pt x="361950" y="2076450"/>
                  </a:moveTo>
                  <a:lnTo>
                    <a:pt x="514350" y="2190750"/>
                  </a:lnTo>
                </a:path>
              </a:pathLst>
            </a:custGeom>
            <a:solidFill>
              <a:schemeClr val="dk1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4124706" y="3272790"/>
              <a:ext cx="393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24706" y="4130040"/>
              <a:ext cx="393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24706" y="4987290"/>
              <a:ext cx="393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324094" y="3066098"/>
            <a:ext cx="3884676" cy="2463736"/>
            <a:chOff x="5324094" y="3066098"/>
            <a:chExt cx="3884676" cy="2463736"/>
          </a:xfrm>
        </p:grpSpPr>
        <p:sp>
          <p:nvSpPr>
            <p:cNvPr id="17" name="TextBox 17"/>
            <p:cNvSpPr/>
            <p:nvPr/>
          </p:nvSpPr>
          <p:spPr>
            <a:xfrm>
              <a:off x="5324094" y="3066098"/>
              <a:ext cx="3884676" cy="1314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1在(1,2)，往右上就越过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表格上边。按题目规则，落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到末行，列照样向右加1。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324094" y="4685348"/>
              <a:ext cx="3245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(1,2) → (3,3)，填入2。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324856" y="5177790"/>
              <a:ext cx="15933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x = n;　y++;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9056" y="5949315"/>
            <a:ext cx="7042023" cy="352044"/>
            <a:chOff x="829056" y="5949315"/>
            <a:chExt cx="7042023" cy="352044"/>
          </a:xfrm>
        </p:grpSpPr>
        <p:sp>
          <p:nvSpPr>
            <p:cNvPr id="21" name="TextBox 21"/>
            <p:cNvSpPr/>
            <p:nvPr/>
          </p:nvSpPr>
          <p:spPr>
            <a:xfrm>
              <a:off x="829056" y="5949315"/>
              <a:ext cx="70420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一般写成(x,y)到(n,y+1)。这里要求y还没到最后一列。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5201031" y="51873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2653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731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2已经在末列，下一格回到哪儿？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61222"/>
            <a:ext cx="6002226" cy="381381"/>
            <a:chOff x="828294" y="2161222"/>
            <a:chExt cx="6002226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6002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刚填的数在末列，而且不在首行：y==n &amp;&amp; x!=1。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3500" y="2943225"/>
            <a:ext cx="2743200" cy="2571750"/>
            <a:chOff x="1333500" y="2943225"/>
            <a:chExt cx="2743200" cy="2571750"/>
          </a:xfrm>
        </p:grpSpPr>
        <p:sp>
          <p:nvSpPr>
            <p:cNvPr id="9" name="Freeform 9"/>
            <p:cNvSpPr/>
            <p:nvPr/>
          </p:nvSpPr>
          <p:spPr>
            <a:xfrm>
              <a:off x="1333500" y="2943225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0" y="0"/>
                  </a:moveTo>
                  <a:lnTo>
                    <a:pt x="2571750" y="0"/>
                  </a:lnTo>
                  <a:lnTo>
                    <a:pt x="2571750" y="2571750"/>
                  </a:lnTo>
                  <a:lnTo>
                    <a:pt x="0" y="2571750"/>
                  </a:lnTo>
                  <a:close/>
                  <a:moveTo>
                    <a:pt x="857250" y="0"/>
                  </a:moveTo>
                  <a:lnTo>
                    <a:pt x="857250" y="2571750"/>
                  </a:lnTo>
                  <a:moveTo>
                    <a:pt x="1714500" y="0"/>
                  </a:moveTo>
                  <a:lnTo>
                    <a:pt x="1714500" y="2571750"/>
                  </a:lnTo>
                  <a:moveTo>
                    <a:pt x="0" y="857250"/>
                  </a:moveTo>
                  <a:lnTo>
                    <a:pt x="2571750" y="857250"/>
                  </a:lnTo>
                  <a:moveTo>
                    <a:pt x="0" y="1714500"/>
                  </a:moveTo>
                  <a:lnTo>
                    <a:pt x="2571750" y="1714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505742" y="3185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3629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64849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362075" y="4200525"/>
              <a:ext cx="2714625" cy="609600"/>
            </a:xfrm>
            <a:custGeom>
              <a:avLst/>
              <a:gdLst/>
              <a:ahLst/>
              <a:cxnLst/>
              <a:rect l="l" t="t" r="r" b="b"/>
              <a:pathLst>
                <a:path w="2714625" h="609600">
                  <a:moveTo>
                    <a:pt x="2343150" y="609600"/>
                  </a:moveTo>
                  <a:lnTo>
                    <a:pt x="2714625" y="238125"/>
                  </a:lnTo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 w="28575">
              <a:solidFill>
                <a:schemeClr val="accent2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5324094" y="3066098"/>
            <a:ext cx="3501676" cy="2463736"/>
            <a:chOff x="5324094" y="3066098"/>
            <a:chExt cx="3501676" cy="2463736"/>
          </a:xfrm>
        </p:grpSpPr>
        <p:sp>
          <p:nvSpPr>
            <p:cNvPr id="15" name="TextBox 15"/>
            <p:cNvSpPr/>
            <p:nvPr/>
          </p:nvSpPr>
          <p:spPr>
            <a:xfrm>
              <a:off x="5324094" y="3066098"/>
              <a:ext cx="3501676" cy="1314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2在(3,3)，再向右就越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过表格右边。按规则回到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第1列，行照样向上减1。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324094" y="4685348"/>
              <a:ext cx="3245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(3,3) → (2,1)，填入3。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24856" y="5177790"/>
              <a:ext cx="15933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x--;　y = 1;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9056" y="5949315"/>
            <a:ext cx="7574566" cy="352044"/>
            <a:chOff x="829056" y="5949315"/>
            <a:chExt cx="7574566" cy="352044"/>
          </a:xfrm>
        </p:grpSpPr>
        <p:sp>
          <p:nvSpPr>
            <p:cNvPr id="19" name="TextBox 19"/>
            <p:cNvSpPr/>
            <p:nvPr/>
          </p:nvSpPr>
          <p:spPr>
            <a:xfrm>
              <a:off x="829056" y="5949315"/>
              <a:ext cx="75745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也就是(x,y)到(x−1,1)。若同时在首行和末列，就要换一条规则。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5201031" y="51873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687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731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右上角的6，下一步直接向下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61222"/>
            <a:ext cx="5427536" cy="381381"/>
            <a:chOff x="828294" y="2161222"/>
            <a:chExt cx="5427536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54275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刚填的数同时在首行和末列：x==1 &amp;&amp; y==n。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3500" y="2943225"/>
            <a:ext cx="2571750" cy="2571750"/>
            <a:chOff x="1333500" y="2943225"/>
            <a:chExt cx="2571750" cy="2571750"/>
          </a:xfrm>
        </p:grpSpPr>
        <p:sp>
          <p:nvSpPr>
            <p:cNvPr id="9" name="Freeform 9"/>
            <p:cNvSpPr/>
            <p:nvPr/>
          </p:nvSpPr>
          <p:spPr>
            <a:xfrm>
              <a:off x="1333500" y="2943225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0" y="0"/>
                  </a:moveTo>
                  <a:lnTo>
                    <a:pt x="2571750" y="0"/>
                  </a:lnTo>
                  <a:lnTo>
                    <a:pt x="2571750" y="2571750"/>
                  </a:lnTo>
                  <a:lnTo>
                    <a:pt x="0" y="2571750"/>
                  </a:lnTo>
                  <a:close/>
                  <a:moveTo>
                    <a:pt x="857250" y="0"/>
                  </a:moveTo>
                  <a:lnTo>
                    <a:pt x="857250" y="2571750"/>
                  </a:lnTo>
                  <a:moveTo>
                    <a:pt x="1714500" y="0"/>
                  </a:moveTo>
                  <a:lnTo>
                    <a:pt x="1714500" y="2571750"/>
                  </a:lnTo>
                  <a:moveTo>
                    <a:pt x="0" y="857250"/>
                  </a:moveTo>
                  <a:lnTo>
                    <a:pt x="2571750" y="857250"/>
                  </a:lnTo>
                  <a:moveTo>
                    <a:pt x="0" y="1714500"/>
                  </a:moveTo>
                  <a:lnTo>
                    <a:pt x="2571750" y="1714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505742" y="3185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362992" y="3185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64849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0574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36299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484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3629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609975" y="3571875"/>
              <a:ext cx="114300" cy="447675"/>
            </a:xfrm>
            <a:custGeom>
              <a:avLst/>
              <a:gdLst/>
              <a:ahLst/>
              <a:cxnLst/>
              <a:rect l="l" t="t" r="r" b="b"/>
              <a:pathLst>
                <a:path w="114300" h="447675">
                  <a:moveTo>
                    <a:pt x="57150" y="0"/>
                  </a:moveTo>
                  <a:lnTo>
                    <a:pt x="57150" y="438150"/>
                  </a:lnTo>
                  <a:moveTo>
                    <a:pt x="0" y="361950"/>
                  </a:moveTo>
                  <a:lnTo>
                    <a:pt x="57150" y="447675"/>
                  </a:lnTo>
                  <a:lnTo>
                    <a:pt x="114300" y="3619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324094" y="3066098"/>
            <a:ext cx="3476339" cy="2463736"/>
            <a:chOff x="5324094" y="3066098"/>
            <a:chExt cx="3476339" cy="2463736"/>
          </a:xfrm>
        </p:grpSpPr>
        <p:sp>
          <p:nvSpPr>
            <p:cNvPr id="19" name="TextBox 19"/>
            <p:cNvSpPr/>
            <p:nvPr/>
          </p:nvSpPr>
          <p:spPr>
            <a:xfrm>
              <a:off x="5324094" y="3066098"/>
              <a:ext cx="3476339" cy="1314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看稍后会填到的6：它在(1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,3)，正好是右上角。下一个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7不跨边，直接放在6下方。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324094" y="4685348"/>
              <a:ext cx="3245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(1,3) → (2,3)，填入7。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324856" y="51777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x++;　</a:t>
              </a:r>
              <a:r>
                <a:rPr lang="zh-CN" sz="1800" dirty="0">
                  <a:solidFill>
                    <a:srgbClr val="008000"/>
                  </a:solidFill>
                  <a:latin typeface="Consolas"/>
                  <a:ea typeface="Microsoft YaHei"/>
                  <a:cs typeface="+mn-cs"/>
                </a:rPr>
                <a:t>// 列y保持不变。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9056" y="5949315"/>
            <a:ext cx="5647182" cy="352044"/>
            <a:chOff x="829056" y="5949315"/>
            <a:chExt cx="5647182" cy="352044"/>
          </a:xfrm>
        </p:grpSpPr>
        <p:sp>
          <p:nvSpPr>
            <p:cNvPr id="23" name="TextBox 23"/>
            <p:cNvSpPr/>
            <p:nvPr/>
          </p:nvSpPr>
          <p:spPr>
            <a:xfrm>
              <a:off x="829056" y="5949315"/>
              <a:ext cx="56471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这里单独走第三条规则，不能把前两条各执行一次。</a:t>
              </a:r>
            </a:p>
          </p:txBody>
        </p:sp>
      </p:grpSp>
      <p:sp>
        <p:nvSpPr>
          <p:cNvPr id="38" name="Line 3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9" name="Line 39"/>
          <p:cNvSpPr/>
          <p:nvPr/>
        </p:nvSpPr>
        <p:spPr>
          <a:xfrm>
            <a:off x="5201031" y="51873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2687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5731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右上格空着，下一数就填进去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61222"/>
            <a:ext cx="6410527" cy="381381"/>
            <a:chOff x="828294" y="2161222"/>
            <a:chExt cx="6410527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64105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不在首行，也不在末列。右上格的下标是(x−1,y+1)。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33500" y="2943225"/>
            <a:ext cx="2571750" cy="2571750"/>
            <a:chOff x="1333500" y="2943225"/>
            <a:chExt cx="2571750" cy="2571750"/>
          </a:xfrm>
        </p:grpSpPr>
        <p:sp>
          <p:nvSpPr>
            <p:cNvPr id="9" name="Freeform 9"/>
            <p:cNvSpPr/>
            <p:nvPr/>
          </p:nvSpPr>
          <p:spPr>
            <a:xfrm>
              <a:off x="1333500" y="2943225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0" y="0"/>
                  </a:moveTo>
                  <a:lnTo>
                    <a:pt x="2571750" y="0"/>
                  </a:lnTo>
                  <a:lnTo>
                    <a:pt x="2571750" y="2571750"/>
                  </a:lnTo>
                  <a:lnTo>
                    <a:pt x="0" y="2571750"/>
                  </a:lnTo>
                  <a:close/>
                  <a:moveTo>
                    <a:pt x="857250" y="0"/>
                  </a:moveTo>
                  <a:lnTo>
                    <a:pt x="857250" y="2571750"/>
                  </a:lnTo>
                  <a:moveTo>
                    <a:pt x="1714500" y="0"/>
                  </a:moveTo>
                  <a:lnTo>
                    <a:pt x="1714500" y="2571750"/>
                  </a:lnTo>
                  <a:moveTo>
                    <a:pt x="0" y="857250"/>
                  </a:moveTo>
                  <a:lnTo>
                    <a:pt x="2571750" y="857250"/>
                  </a:lnTo>
                  <a:moveTo>
                    <a:pt x="0" y="1714500"/>
                  </a:moveTo>
                  <a:lnTo>
                    <a:pt x="2571750" y="1714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505742" y="3185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64849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50574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6484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3629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962150" y="4429125"/>
              <a:ext cx="466725" cy="390525"/>
            </a:xfrm>
            <a:custGeom>
              <a:avLst/>
              <a:gdLst/>
              <a:ahLst/>
              <a:cxnLst/>
              <a:rect l="l" t="t" r="r" b="b"/>
              <a:pathLst>
                <a:path w="466725" h="390525">
                  <a:moveTo>
                    <a:pt x="0" y="390525"/>
                  </a:moveTo>
                  <a:lnTo>
                    <a:pt x="457200" y="9525"/>
                  </a:lnTo>
                  <a:moveTo>
                    <a:pt x="342900" y="19050"/>
                  </a:moveTo>
                  <a:lnTo>
                    <a:pt x="466725" y="0"/>
                  </a:lnTo>
                  <a:lnTo>
                    <a:pt x="438150" y="123825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324094" y="3066098"/>
            <a:ext cx="3841528" cy="2463736"/>
            <a:chOff x="5324094" y="3066098"/>
            <a:chExt cx="3841528" cy="2463736"/>
          </a:xfrm>
        </p:grpSpPr>
        <p:sp>
          <p:nvSpPr>
            <p:cNvPr id="17" name="TextBox 17"/>
            <p:cNvSpPr/>
            <p:nvPr/>
          </p:nvSpPr>
          <p:spPr>
            <a:xfrm>
              <a:off x="5324094" y="3066098"/>
              <a:ext cx="3841528" cy="1314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4在(3,1)，右上是(2,2)。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这个格子的值还是0，说明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没人填过；5就可以放进去。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324094" y="4685348"/>
              <a:ext cx="3245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(3,1) → (2,2)，填入5。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324856" y="5177790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x--;　y++;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9056" y="5949315"/>
            <a:ext cx="5895689" cy="352044"/>
            <a:chOff x="829056" y="5949315"/>
            <a:chExt cx="5895689" cy="352044"/>
          </a:xfrm>
        </p:grpSpPr>
        <p:sp>
          <p:nvSpPr>
            <p:cNvPr id="21" name="TextBox 21"/>
            <p:cNvSpPr/>
            <p:nvPr/>
          </p:nvSpPr>
          <p:spPr>
            <a:xfrm>
              <a:off x="829056" y="5949315"/>
              <a:ext cx="58956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先查右上格，再改坐标；顺序反了就查错格。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5201031" y="51873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2687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731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右上格有数，就走到正下方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61222"/>
            <a:ext cx="5789200" cy="381381"/>
            <a:chOff x="828294" y="2161222"/>
            <a:chExt cx="5789200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57892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接着看规则四的另一面：g[x−1][y+1]不等于0。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500" y="2943225"/>
            <a:ext cx="2571750" cy="2571750"/>
            <a:chOff x="1333500" y="2943225"/>
            <a:chExt cx="2571750" cy="2571750"/>
          </a:xfrm>
        </p:grpSpPr>
        <p:sp>
          <p:nvSpPr>
            <p:cNvPr id="9" name="Freeform 9"/>
            <p:cNvSpPr/>
            <p:nvPr/>
          </p:nvSpPr>
          <p:spPr>
            <a:xfrm>
              <a:off x="1333500" y="2943225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0" y="0"/>
                  </a:moveTo>
                  <a:lnTo>
                    <a:pt x="2571750" y="0"/>
                  </a:lnTo>
                  <a:lnTo>
                    <a:pt x="2571750" y="2571750"/>
                  </a:lnTo>
                  <a:lnTo>
                    <a:pt x="0" y="2571750"/>
                  </a:lnTo>
                  <a:close/>
                  <a:moveTo>
                    <a:pt x="857250" y="0"/>
                  </a:moveTo>
                  <a:lnTo>
                    <a:pt x="857250" y="2571750"/>
                  </a:lnTo>
                  <a:moveTo>
                    <a:pt x="1714500" y="0"/>
                  </a:moveTo>
                  <a:lnTo>
                    <a:pt x="1714500" y="2571750"/>
                  </a:lnTo>
                  <a:moveTo>
                    <a:pt x="0" y="857250"/>
                  </a:moveTo>
                  <a:lnTo>
                    <a:pt x="2571750" y="857250"/>
                  </a:lnTo>
                  <a:moveTo>
                    <a:pt x="0" y="1714500"/>
                  </a:moveTo>
                  <a:lnTo>
                    <a:pt x="2571750" y="1714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505742" y="3185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648492" y="4042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6484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362992" y="48996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85950" y="4476750"/>
              <a:ext cx="114300" cy="400050"/>
            </a:xfrm>
            <a:custGeom>
              <a:avLst/>
              <a:gdLst/>
              <a:ahLst/>
              <a:cxnLst/>
              <a:rect l="l" t="t" r="r" b="b"/>
              <a:pathLst>
                <a:path w="114300" h="400050">
                  <a:moveTo>
                    <a:pt x="57150" y="0"/>
                  </a:moveTo>
                  <a:lnTo>
                    <a:pt x="57150" y="381000"/>
                  </a:lnTo>
                  <a:moveTo>
                    <a:pt x="0" y="304800"/>
                  </a:moveTo>
                  <a:lnTo>
                    <a:pt x="57150" y="400050"/>
                  </a:lnTo>
                  <a:lnTo>
                    <a:pt x="114300" y="3048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324094" y="3066098"/>
            <a:ext cx="3765423" cy="2463736"/>
            <a:chOff x="5324094" y="3066098"/>
            <a:chExt cx="3765423" cy="2463736"/>
          </a:xfrm>
        </p:grpSpPr>
        <p:sp>
          <p:nvSpPr>
            <p:cNvPr id="16" name="TextBox 16"/>
            <p:cNvSpPr/>
            <p:nvPr/>
          </p:nvSpPr>
          <p:spPr>
            <a:xfrm>
              <a:off x="5324094" y="3066098"/>
              <a:ext cx="3765423" cy="1314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回到3刚写完的时候：它在(2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,1)，右上格(1,2)已经有1。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不能盖住1，4就写在3的下方。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324094" y="4685348"/>
              <a:ext cx="3245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(2,1) → (3,1)，填入4。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24856" y="5177790"/>
              <a:ext cx="25383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x++;　</a:t>
              </a:r>
              <a:r>
                <a:rPr lang="zh-CN" sz="1800" dirty="0">
                  <a:solidFill>
                    <a:srgbClr val="008000"/>
                  </a:solidFill>
                  <a:latin typeface="Consolas"/>
                  <a:ea typeface="Microsoft YaHei"/>
                  <a:cs typeface="+mn-cs"/>
                </a:rPr>
                <a:t>// 列y仍不变。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29056" y="5947029"/>
            <a:ext cx="10458069" cy="352044"/>
            <a:chOff x="829056" y="5947029"/>
            <a:chExt cx="10458069" cy="352044"/>
          </a:xfrm>
        </p:grpSpPr>
        <p:sp>
          <p:nvSpPr>
            <p:cNvPr id="20" name="TextBox 20"/>
            <p:cNvSpPr/>
            <p:nvPr/>
          </p:nvSpPr>
          <p:spPr>
            <a:xfrm>
              <a:off x="829056" y="5947029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格子里的0帮程序认出空位。有数的格子，要原样留着。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5201031" y="51873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2687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31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准备填下一个数，条件从哪儿查起？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364063" cy="381381"/>
            <a:chOff x="990219" y="2056448"/>
            <a:chExt cx="736406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从(x,y)出发，先看边界；没碰边，再查右上格空不空。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38250" y="2886075"/>
            <a:ext cx="9525000" cy="2514600"/>
            <a:chOff x="1238250" y="2886075"/>
            <a:chExt cx="9525000" cy="2514600"/>
          </a:xfrm>
        </p:grpSpPr>
        <p:grpSp>
          <p:nvGrpSpPr>
            <p:cNvPr id="9" name="Group 9"/>
            <p:cNvGrpSpPr/>
            <p:nvPr/>
          </p:nvGrpSpPr>
          <p:grpSpPr>
            <a:xfrm>
              <a:off x="1238250" y="2886075"/>
              <a:ext cx="4762500" cy="419100"/>
              <a:chOff x="1238250" y="2886075"/>
              <a:chExt cx="476250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38250" y="2886075"/>
                <a:ext cx="4762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257300" y="29146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当前位置的情况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000750" y="2886075"/>
              <a:ext cx="4762500" cy="419100"/>
              <a:chOff x="6000750" y="2886075"/>
              <a:chExt cx="476250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000750" y="2886075"/>
                <a:ext cx="4762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6019800" y="29146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下一步怎样修改坐标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238250" y="3305175"/>
              <a:ext cx="4762500" cy="419100"/>
              <a:chOff x="1238250" y="3305175"/>
              <a:chExt cx="476250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238250" y="330517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257300" y="33337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首行，非末列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000750" y="3305175"/>
              <a:ext cx="4762500" cy="419100"/>
              <a:chOff x="6000750" y="3305175"/>
              <a:chExt cx="476250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000750" y="330517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019800" y="33337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x=n；y++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238250" y="3724275"/>
              <a:ext cx="4762500" cy="419100"/>
              <a:chOff x="1238250" y="3724275"/>
              <a:chExt cx="476250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238250" y="3724275"/>
                <a:ext cx="4762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257300" y="37528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末列，非首行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000750" y="3724275"/>
              <a:ext cx="4762500" cy="419100"/>
              <a:chOff x="6000750" y="3724275"/>
              <a:chExt cx="476250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00750" y="3724275"/>
                <a:ext cx="4762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019800" y="37528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x--；y=1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238250" y="4143375"/>
              <a:ext cx="4762500" cy="419100"/>
              <a:chOff x="1238250" y="4143375"/>
              <a:chExt cx="476250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238250" y="414337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257300" y="41719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首行且末列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000750" y="4143375"/>
              <a:ext cx="4762500" cy="419100"/>
              <a:chOff x="6000750" y="4143375"/>
              <a:chExt cx="476250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000750" y="414337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019800" y="41719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x++；y不变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238250" y="4562475"/>
              <a:ext cx="4762500" cy="419100"/>
              <a:chOff x="1238250" y="4562475"/>
              <a:chExt cx="476250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238250" y="4562475"/>
                <a:ext cx="4762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257300" y="45910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其他位置：右上格为0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000750" y="4562475"/>
              <a:ext cx="4762500" cy="419100"/>
              <a:chOff x="6000750" y="4562475"/>
              <a:chExt cx="476250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000750" y="4562475"/>
                <a:ext cx="4762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6019800" y="45910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x--；y++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238250" y="4981575"/>
              <a:ext cx="4762500" cy="419100"/>
              <a:chOff x="1238250" y="4981575"/>
              <a:chExt cx="4762500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1238250" y="498157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1257300" y="50101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其他位置：右上格不为0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000750" y="4981575"/>
              <a:ext cx="4762500" cy="419100"/>
              <a:chOff x="6000750" y="4981575"/>
              <a:chExt cx="4762500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000750" y="498157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019800" y="501015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x++；y不变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990219" y="5406771"/>
            <a:ext cx="10277856" cy="752856"/>
            <a:chOff x="990219" y="5406771"/>
            <a:chExt cx="10277856" cy="752856"/>
          </a:xfrm>
        </p:grpSpPr>
        <p:sp>
          <p:nvSpPr>
            <p:cNvPr id="44" name="TextBox 44"/>
            <p:cNvSpPr/>
            <p:nvPr/>
          </p:nvSpPr>
          <p:spPr>
            <a:xfrm>
              <a:off x="990219" y="5406771"/>
              <a:ext cx="10277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四种情况只选一种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。先处理边界，才能放心查看右上格。位置定下来，再填入这个数。</a:t>
              </a:r>
            </a:p>
          </p:txBody>
        </p:sp>
      </p:grpSp>
      <p:sp>
        <p:nvSpPr>
          <p:cNvPr id="59" name="Line 5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26062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跟着规则，把1到5填出来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51698"/>
            <a:ext cx="7313390" cy="381381"/>
            <a:chOff x="828294" y="2151698"/>
            <a:chExt cx="7313390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7313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填一个，先猜下一格，再看图。空白格还没写数。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2980372"/>
            <a:ext cx="1739265" cy="2220278"/>
            <a:chOff x="828294" y="2980372"/>
            <a:chExt cx="1739265" cy="2220278"/>
          </a:xfrm>
        </p:grpSpPr>
        <p:sp>
          <p:nvSpPr>
            <p:cNvPr id="9" name="TextBox 9"/>
            <p:cNvSpPr/>
            <p:nvPr/>
          </p:nvSpPr>
          <p:spPr>
            <a:xfrm>
              <a:off x="828294" y="2980372"/>
              <a:ext cx="17392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填1：首行中间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838200" y="348615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close/>
                  <a:moveTo>
                    <a:pt x="571500" y="0"/>
                  </a:moveTo>
                  <a:lnTo>
                    <a:pt x="571500" y="1714500"/>
                  </a:lnTo>
                  <a:moveTo>
                    <a:pt x="1143000" y="0"/>
                  </a:moveTo>
                  <a:lnTo>
                    <a:pt x="1143000" y="1714500"/>
                  </a:lnTo>
                  <a:moveTo>
                    <a:pt x="0" y="571500"/>
                  </a:moveTo>
                  <a:lnTo>
                    <a:pt x="1714500" y="571500"/>
                  </a:lnTo>
                  <a:moveTo>
                    <a:pt x="0" y="1143000"/>
                  </a:moveTo>
                  <a:lnTo>
                    <a:pt x="1714500" y="1143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613344" y="3666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942844" y="2980372"/>
            <a:ext cx="1724406" cy="2220278"/>
            <a:chOff x="2942844" y="2980372"/>
            <a:chExt cx="1724406" cy="2220278"/>
          </a:xfrm>
        </p:grpSpPr>
        <p:sp>
          <p:nvSpPr>
            <p:cNvPr id="13" name="TextBox 13"/>
            <p:cNvSpPr/>
            <p:nvPr/>
          </p:nvSpPr>
          <p:spPr>
            <a:xfrm>
              <a:off x="2942844" y="2980372"/>
              <a:ext cx="1476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填2：跨上边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952750" y="348615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close/>
                  <a:moveTo>
                    <a:pt x="571500" y="0"/>
                  </a:moveTo>
                  <a:lnTo>
                    <a:pt x="571500" y="1714500"/>
                  </a:lnTo>
                  <a:moveTo>
                    <a:pt x="1143000" y="0"/>
                  </a:moveTo>
                  <a:lnTo>
                    <a:pt x="1143000" y="1714500"/>
                  </a:lnTo>
                  <a:moveTo>
                    <a:pt x="0" y="571500"/>
                  </a:moveTo>
                  <a:lnTo>
                    <a:pt x="1714500" y="571500"/>
                  </a:lnTo>
                  <a:moveTo>
                    <a:pt x="0" y="1143000"/>
                  </a:moveTo>
                  <a:lnTo>
                    <a:pt x="1714500" y="1143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727894" y="3666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299394" y="4809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057394" y="2980372"/>
            <a:ext cx="1724406" cy="2220278"/>
            <a:chOff x="5057394" y="2980372"/>
            <a:chExt cx="1724406" cy="2220278"/>
          </a:xfrm>
        </p:grpSpPr>
        <p:sp>
          <p:nvSpPr>
            <p:cNvPr id="18" name="TextBox 18"/>
            <p:cNvSpPr/>
            <p:nvPr/>
          </p:nvSpPr>
          <p:spPr>
            <a:xfrm>
              <a:off x="5057394" y="2980372"/>
              <a:ext cx="1476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填3：跨右边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5067300" y="348615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close/>
                  <a:moveTo>
                    <a:pt x="571500" y="0"/>
                  </a:moveTo>
                  <a:lnTo>
                    <a:pt x="571500" y="1714500"/>
                  </a:lnTo>
                  <a:moveTo>
                    <a:pt x="1143000" y="0"/>
                  </a:moveTo>
                  <a:lnTo>
                    <a:pt x="1143000" y="1714500"/>
                  </a:lnTo>
                  <a:moveTo>
                    <a:pt x="0" y="571500"/>
                  </a:moveTo>
                  <a:lnTo>
                    <a:pt x="1714500" y="571500"/>
                  </a:lnTo>
                  <a:moveTo>
                    <a:pt x="0" y="1143000"/>
                  </a:moveTo>
                  <a:lnTo>
                    <a:pt x="1714500" y="1143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5842444" y="3666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270944" y="42376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413944" y="4809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171944" y="2980372"/>
            <a:ext cx="1739265" cy="2220278"/>
            <a:chOff x="7171944" y="2980372"/>
            <a:chExt cx="1739265" cy="2220278"/>
          </a:xfrm>
        </p:grpSpPr>
        <p:sp>
          <p:nvSpPr>
            <p:cNvPr id="24" name="TextBox 24"/>
            <p:cNvSpPr/>
            <p:nvPr/>
          </p:nvSpPr>
          <p:spPr>
            <a:xfrm>
              <a:off x="7171944" y="2980372"/>
              <a:ext cx="17392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填4：向下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181850" y="348615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close/>
                  <a:moveTo>
                    <a:pt x="571500" y="0"/>
                  </a:moveTo>
                  <a:lnTo>
                    <a:pt x="571500" y="1714500"/>
                  </a:lnTo>
                  <a:moveTo>
                    <a:pt x="1143000" y="0"/>
                  </a:moveTo>
                  <a:lnTo>
                    <a:pt x="1143000" y="1714500"/>
                  </a:lnTo>
                  <a:moveTo>
                    <a:pt x="0" y="571500"/>
                  </a:moveTo>
                  <a:lnTo>
                    <a:pt x="1714500" y="571500"/>
                  </a:lnTo>
                  <a:moveTo>
                    <a:pt x="0" y="1143000"/>
                  </a:moveTo>
                  <a:lnTo>
                    <a:pt x="1714500" y="1143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7956994" y="3666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385494" y="42376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7385494" y="4809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8528494" y="4809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286494" y="2980372"/>
            <a:ext cx="1739265" cy="2220278"/>
            <a:chOff x="9286494" y="2980372"/>
            <a:chExt cx="1739265" cy="2220278"/>
          </a:xfrm>
        </p:grpSpPr>
        <p:sp>
          <p:nvSpPr>
            <p:cNvPr id="31" name="TextBox 31"/>
            <p:cNvSpPr/>
            <p:nvPr/>
          </p:nvSpPr>
          <p:spPr>
            <a:xfrm>
              <a:off x="9286494" y="2980372"/>
              <a:ext cx="17392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填5：右上空格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9296400" y="348615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close/>
                  <a:moveTo>
                    <a:pt x="571500" y="0"/>
                  </a:moveTo>
                  <a:lnTo>
                    <a:pt x="571500" y="1714500"/>
                  </a:lnTo>
                  <a:moveTo>
                    <a:pt x="1143000" y="0"/>
                  </a:moveTo>
                  <a:lnTo>
                    <a:pt x="1143000" y="1714500"/>
                  </a:lnTo>
                  <a:moveTo>
                    <a:pt x="0" y="571500"/>
                  </a:moveTo>
                  <a:lnTo>
                    <a:pt x="1714500" y="571500"/>
                  </a:lnTo>
                  <a:moveTo>
                    <a:pt x="0" y="1143000"/>
                  </a:moveTo>
                  <a:lnTo>
                    <a:pt x="1714500" y="1143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TextBox 33"/>
            <p:cNvSpPr/>
            <p:nvPr/>
          </p:nvSpPr>
          <p:spPr>
            <a:xfrm>
              <a:off x="10071545" y="3666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500044" y="42376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10071545" y="42376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9500044" y="4809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10643045" y="4809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28294" y="5904548"/>
            <a:ext cx="7364063" cy="381381"/>
            <a:chOff x="828294" y="5904548"/>
            <a:chExt cx="7364063" cy="381381"/>
          </a:xfrm>
        </p:grpSpPr>
        <p:sp>
          <p:nvSpPr>
            <p:cNvPr id="39" name="TextBox 39"/>
            <p:cNvSpPr/>
            <p:nvPr/>
          </p:nvSpPr>
          <p:spPr>
            <a:xfrm>
              <a:off x="828294" y="5904548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3的右上已有1，4只能向下；4的右上空着，5就走右上。</a:t>
              </a:r>
            </a:p>
          </p:txBody>
        </p:sp>
      </p:grpSp>
      <p:sp>
        <p:nvSpPr>
          <p:cNvPr id="67" name="Line 6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8" name="Line 68"/>
          <p:cNvSpPr/>
          <p:nvPr/>
        </p:nvSpPr>
        <p:spPr>
          <a:xfrm>
            <a:off x="838200" y="55513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9" name="Line 69"/>
          <p:cNvSpPr/>
          <p:nvPr/>
        </p:nvSpPr>
        <p:spPr>
          <a:xfrm>
            <a:off x="838200" y="26997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再填6到9，整张表就齐了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51698"/>
            <a:ext cx="6666643" cy="381381"/>
            <a:chOff x="828294" y="2151698"/>
            <a:chExt cx="6666643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1到5已填好，红色标着刚写进去的数。接下来轮到6。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2980372"/>
            <a:ext cx="2010156" cy="2506028"/>
            <a:chOff x="828294" y="2980372"/>
            <a:chExt cx="2010156" cy="2506028"/>
          </a:xfrm>
        </p:grpSpPr>
        <p:sp>
          <p:nvSpPr>
            <p:cNvPr id="9" name="TextBox 9"/>
            <p:cNvSpPr/>
            <p:nvPr/>
          </p:nvSpPr>
          <p:spPr>
            <a:xfrm>
              <a:off x="828294" y="2980372"/>
              <a:ext cx="17392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填6：右上为空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838200" y="348615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0" y="0"/>
                  </a:moveTo>
                  <a:lnTo>
                    <a:pt x="2000250" y="0"/>
                  </a:lnTo>
                  <a:lnTo>
                    <a:pt x="2000250" y="2000250"/>
                  </a:lnTo>
                  <a:lnTo>
                    <a:pt x="0" y="2000250"/>
                  </a:lnTo>
                  <a:close/>
                  <a:moveTo>
                    <a:pt x="666750" y="0"/>
                  </a:moveTo>
                  <a:lnTo>
                    <a:pt x="666750" y="2000250"/>
                  </a:lnTo>
                  <a:moveTo>
                    <a:pt x="1333500" y="0"/>
                  </a:moveTo>
                  <a:lnTo>
                    <a:pt x="1333500" y="2000250"/>
                  </a:lnTo>
                  <a:moveTo>
                    <a:pt x="0" y="666750"/>
                  </a:moveTo>
                  <a:lnTo>
                    <a:pt x="2000250" y="666750"/>
                  </a:lnTo>
                  <a:moveTo>
                    <a:pt x="0" y="1333500"/>
                  </a:moveTo>
                  <a:lnTo>
                    <a:pt x="2000250" y="1333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75622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42297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894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75622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0894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4229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571494" y="2980372"/>
            <a:ext cx="2010156" cy="2506028"/>
            <a:chOff x="3571494" y="2980372"/>
            <a:chExt cx="2010156" cy="2506028"/>
          </a:xfrm>
        </p:grpSpPr>
        <p:sp>
          <p:nvSpPr>
            <p:cNvPr id="18" name="TextBox 18"/>
            <p:cNvSpPr/>
            <p:nvPr/>
          </p:nvSpPr>
          <p:spPr>
            <a:xfrm>
              <a:off x="3571494" y="2980372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填7：右上角向下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581400" y="348615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0" y="0"/>
                  </a:moveTo>
                  <a:lnTo>
                    <a:pt x="2000250" y="0"/>
                  </a:lnTo>
                  <a:lnTo>
                    <a:pt x="2000250" y="2000250"/>
                  </a:lnTo>
                  <a:lnTo>
                    <a:pt x="0" y="2000250"/>
                  </a:lnTo>
                  <a:close/>
                  <a:moveTo>
                    <a:pt x="666750" y="0"/>
                  </a:moveTo>
                  <a:lnTo>
                    <a:pt x="666750" y="2000250"/>
                  </a:lnTo>
                  <a:moveTo>
                    <a:pt x="1333500" y="0"/>
                  </a:moveTo>
                  <a:lnTo>
                    <a:pt x="1333500" y="2000250"/>
                  </a:lnTo>
                  <a:moveTo>
                    <a:pt x="0" y="666750"/>
                  </a:moveTo>
                  <a:lnTo>
                    <a:pt x="2000250" y="666750"/>
                  </a:lnTo>
                  <a:moveTo>
                    <a:pt x="0" y="1333500"/>
                  </a:moveTo>
                  <a:lnTo>
                    <a:pt x="2000250" y="1333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449942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16617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38326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49942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51661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38326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51661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314694" y="2980372"/>
            <a:ext cx="2010156" cy="2506028"/>
            <a:chOff x="6314694" y="2980372"/>
            <a:chExt cx="2010156" cy="2506028"/>
          </a:xfrm>
        </p:grpSpPr>
        <p:sp>
          <p:nvSpPr>
            <p:cNvPr id="28" name="TextBox 28"/>
            <p:cNvSpPr/>
            <p:nvPr/>
          </p:nvSpPr>
          <p:spPr>
            <a:xfrm>
              <a:off x="6314694" y="2980372"/>
              <a:ext cx="17392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填8：跨过右边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6324600" y="348615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0" y="0"/>
                  </a:moveTo>
                  <a:lnTo>
                    <a:pt x="2000250" y="0"/>
                  </a:lnTo>
                  <a:lnTo>
                    <a:pt x="2000250" y="2000250"/>
                  </a:lnTo>
                  <a:lnTo>
                    <a:pt x="0" y="2000250"/>
                  </a:lnTo>
                  <a:close/>
                  <a:moveTo>
                    <a:pt x="666750" y="0"/>
                  </a:moveTo>
                  <a:lnTo>
                    <a:pt x="666750" y="2000250"/>
                  </a:lnTo>
                  <a:moveTo>
                    <a:pt x="1333500" y="0"/>
                  </a:moveTo>
                  <a:lnTo>
                    <a:pt x="1333500" y="2000250"/>
                  </a:lnTo>
                  <a:moveTo>
                    <a:pt x="0" y="666750"/>
                  </a:moveTo>
                  <a:lnTo>
                    <a:pt x="2000250" y="666750"/>
                  </a:lnTo>
                  <a:moveTo>
                    <a:pt x="0" y="1333500"/>
                  </a:moveTo>
                  <a:lnTo>
                    <a:pt x="2000250" y="1333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/>
            <p:nvPr/>
          </p:nvSpPr>
          <p:spPr>
            <a:xfrm>
              <a:off x="657587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24262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790937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65758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724262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9093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5758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79093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057894" y="2980372"/>
            <a:ext cx="2010156" cy="2506028"/>
            <a:chOff x="9057894" y="2980372"/>
            <a:chExt cx="2010156" cy="2506028"/>
          </a:xfrm>
        </p:grpSpPr>
        <p:sp>
          <p:nvSpPr>
            <p:cNvPr id="39" name="TextBox 39"/>
            <p:cNvSpPr/>
            <p:nvPr/>
          </p:nvSpPr>
          <p:spPr>
            <a:xfrm>
              <a:off x="9057894" y="2980372"/>
              <a:ext cx="17392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填9：跨过上边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9067800" y="3486150"/>
              <a:ext cx="2000250" cy="2000250"/>
            </a:xfrm>
            <a:custGeom>
              <a:avLst/>
              <a:gdLst/>
              <a:ahLst/>
              <a:cxnLst/>
              <a:rect l="l" t="t" r="r" b="b"/>
              <a:pathLst>
                <a:path w="2000250" h="2000250">
                  <a:moveTo>
                    <a:pt x="0" y="0"/>
                  </a:moveTo>
                  <a:lnTo>
                    <a:pt x="2000250" y="0"/>
                  </a:lnTo>
                  <a:lnTo>
                    <a:pt x="2000250" y="2000250"/>
                  </a:lnTo>
                  <a:lnTo>
                    <a:pt x="0" y="2000250"/>
                  </a:lnTo>
                  <a:close/>
                  <a:moveTo>
                    <a:pt x="666750" y="0"/>
                  </a:moveTo>
                  <a:lnTo>
                    <a:pt x="666750" y="2000250"/>
                  </a:lnTo>
                  <a:moveTo>
                    <a:pt x="1333500" y="0"/>
                  </a:moveTo>
                  <a:lnTo>
                    <a:pt x="1333500" y="2000250"/>
                  </a:lnTo>
                  <a:moveTo>
                    <a:pt x="0" y="666750"/>
                  </a:moveTo>
                  <a:lnTo>
                    <a:pt x="2000250" y="666750"/>
                  </a:lnTo>
                  <a:moveTo>
                    <a:pt x="0" y="1333500"/>
                  </a:moveTo>
                  <a:lnTo>
                    <a:pt x="2000250" y="1333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1" name="TextBox 41"/>
            <p:cNvSpPr/>
            <p:nvPr/>
          </p:nvSpPr>
          <p:spPr>
            <a:xfrm>
              <a:off x="931907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42" name="TextBox 42"/>
            <p:cNvSpPr/>
            <p:nvPr/>
          </p:nvSpPr>
          <p:spPr>
            <a:xfrm>
              <a:off x="998582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3" name="TextBox 43"/>
            <p:cNvSpPr/>
            <p:nvPr/>
          </p:nvSpPr>
          <p:spPr>
            <a:xfrm>
              <a:off x="10652570" y="37137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4" name="TextBox 44"/>
            <p:cNvSpPr/>
            <p:nvPr/>
          </p:nvSpPr>
          <p:spPr>
            <a:xfrm>
              <a:off x="93190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98582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10652570" y="43805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47" name="TextBox 47"/>
            <p:cNvSpPr/>
            <p:nvPr/>
          </p:nvSpPr>
          <p:spPr>
            <a:xfrm>
              <a:off x="93190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8" name="TextBox 48"/>
            <p:cNvSpPr/>
            <p:nvPr/>
          </p:nvSpPr>
          <p:spPr>
            <a:xfrm>
              <a:off x="998582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49" name="TextBox 49"/>
            <p:cNvSpPr/>
            <p:nvPr/>
          </p:nvSpPr>
          <p:spPr>
            <a:xfrm>
              <a:off x="10652570" y="50472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9056" y="5949315"/>
            <a:ext cx="6915245" cy="352044"/>
            <a:chOff x="829056" y="5949315"/>
            <a:chExt cx="6915245" cy="352044"/>
          </a:xfrm>
        </p:grpSpPr>
        <p:sp>
          <p:nvSpPr>
            <p:cNvPr id="51" name="TextBox 51"/>
            <p:cNvSpPr/>
            <p:nvPr/>
          </p:nvSpPr>
          <p:spPr>
            <a:xfrm>
              <a:off x="829056" y="5949315"/>
              <a:ext cx="69152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填好再核对：1到9各一次，行、列和两条对角线都合计15。</a:t>
              </a:r>
            </a:p>
          </p:txBody>
        </p:sp>
      </p:grpSp>
      <p:sp>
        <p:nvSpPr>
          <p:cNvPr id="92" name="Line 9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3" name="Line 93"/>
          <p:cNvSpPr/>
          <p:nvPr/>
        </p:nvSpPr>
        <p:spPr>
          <a:xfrm>
            <a:off x="838200" y="26997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4" name="Line 94"/>
          <p:cNvSpPr/>
          <p:nvPr/>
        </p:nvSpPr>
        <p:spPr>
          <a:xfrm>
            <a:off x="838200" y="57167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填4这一轮，变量和格子各变了什么？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5951506" cy="752856"/>
            <a:chOff x="990219" y="2056448"/>
            <a:chExt cx="5951506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9515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已经填完1、2、3，位置在(2,1)，接下来要写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k=4。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右上格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g[1][2]里有1，这次只能往下。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28750" y="2844165"/>
            <a:ext cx="2628900" cy="2194560"/>
            <a:chOff x="1428750" y="2844165"/>
            <a:chExt cx="2628900" cy="2194560"/>
          </a:xfrm>
        </p:grpSpPr>
        <p:sp>
          <p:nvSpPr>
            <p:cNvPr id="7" name="Rectangle 7"/>
            <p:cNvSpPr/>
            <p:nvPr/>
          </p:nvSpPr>
          <p:spPr>
            <a:xfrm>
              <a:off x="1428750" y="32670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2305050" y="3267075"/>
              <a:ext cx="876300" cy="590550"/>
              <a:chOff x="2305050" y="3267075"/>
              <a:chExt cx="876300" cy="5905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305050" y="3267075"/>
                <a:ext cx="876300" cy="5905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664047" y="344090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11" name="Rectangle 11"/>
            <p:cNvSpPr/>
            <p:nvPr/>
          </p:nvSpPr>
          <p:spPr>
            <a:xfrm>
              <a:off x="3181350" y="32670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428750" y="3857625"/>
              <a:ext cx="876300" cy="590550"/>
              <a:chOff x="1428750" y="3857625"/>
              <a:chExt cx="876300" cy="59055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428750" y="3857625"/>
                <a:ext cx="876300" cy="5905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1787747" y="40314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sp>
          <p:nvSpPr>
            <p:cNvPr id="15" name="Rectangle 15"/>
            <p:cNvSpPr/>
            <p:nvPr/>
          </p:nvSpPr>
          <p:spPr>
            <a:xfrm>
              <a:off x="2305050" y="385762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181350" y="385762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1428750" y="44481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2305050" y="44481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3181350" y="4448175"/>
              <a:ext cx="876300" cy="590550"/>
              <a:chOff x="3181350" y="4448175"/>
              <a:chExt cx="876300" cy="5905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181350" y="4448175"/>
                <a:ext cx="876300" cy="5905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540347" y="462200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sp>
          <p:nvSpPr>
            <p:cNvPr id="22" name="TextBox 22"/>
            <p:cNvSpPr/>
            <p:nvPr/>
          </p:nvSpPr>
          <p:spPr>
            <a:xfrm>
              <a:off x="1638681" y="2844165"/>
              <a:ext cx="20294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执行前：x=2，y=1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704207" y="3564255"/>
            <a:ext cx="1887169" cy="906018"/>
            <a:chOff x="4704207" y="3564255"/>
            <a:chExt cx="1887169" cy="906018"/>
          </a:xfrm>
        </p:grpSpPr>
        <p:sp>
          <p:nvSpPr>
            <p:cNvPr id="24" name="TextBox 24"/>
            <p:cNvSpPr txBox="1"/>
            <p:nvPr/>
          </p:nvSpPr>
          <p:spPr>
            <a:xfrm>
              <a:off x="4704207" y="3564255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x++;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704207" y="40595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g[x][y] = k;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049006" y="2844165"/>
            <a:ext cx="2676144" cy="2194560"/>
            <a:chOff x="8049006" y="2844165"/>
            <a:chExt cx="2676144" cy="2194560"/>
          </a:xfrm>
        </p:grpSpPr>
        <p:sp>
          <p:nvSpPr>
            <p:cNvPr id="27" name="Rectangle 27"/>
            <p:cNvSpPr/>
            <p:nvPr/>
          </p:nvSpPr>
          <p:spPr>
            <a:xfrm>
              <a:off x="8096250" y="32670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8972550" y="3267075"/>
              <a:ext cx="876300" cy="590550"/>
              <a:chOff x="8972550" y="3267075"/>
              <a:chExt cx="876300" cy="5905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972550" y="3267075"/>
                <a:ext cx="876300" cy="5905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9331547" y="344090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31" name="Rectangle 31"/>
            <p:cNvSpPr/>
            <p:nvPr/>
          </p:nvSpPr>
          <p:spPr>
            <a:xfrm>
              <a:off x="9848850" y="32670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8096250" y="3857625"/>
              <a:ext cx="876300" cy="590550"/>
              <a:chOff x="8096250" y="3857625"/>
              <a:chExt cx="876300" cy="5905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96250" y="3857625"/>
                <a:ext cx="876300" cy="5905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455247" y="403145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sp>
          <p:nvSpPr>
            <p:cNvPr id="35" name="Rectangle 35"/>
            <p:cNvSpPr/>
            <p:nvPr/>
          </p:nvSpPr>
          <p:spPr>
            <a:xfrm>
              <a:off x="8972550" y="385762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9848850" y="385762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096250" y="4448175"/>
              <a:ext cx="876300" cy="590550"/>
              <a:chOff x="8096250" y="4448175"/>
              <a:chExt cx="876300" cy="5905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096250" y="4448175"/>
                <a:ext cx="876300" cy="5905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8455247" y="462200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8972550" y="4448175"/>
              <a:ext cx="8763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9848850" y="4448175"/>
              <a:ext cx="876300" cy="590550"/>
              <a:chOff x="9848850" y="4448175"/>
              <a:chExt cx="876300" cy="5905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848850" y="4448175"/>
                <a:ext cx="876300" cy="5905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10207847" y="4622006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sp>
          <p:nvSpPr>
            <p:cNvPr id="44" name="TextBox 44"/>
            <p:cNvSpPr/>
            <p:nvPr/>
          </p:nvSpPr>
          <p:spPr>
            <a:xfrm>
              <a:off x="8049006" y="2844165"/>
              <a:ext cx="20294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执行后：x=3，y=1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086820" cy="752856"/>
            <a:chOff x="990219" y="5409248"/>
            <a:chExt cx="8086820" cy="752856"/>
          </a:xfrm>
        </p:grpSpPr>
        <p:sp>
          <p:nvSpPr>
            <p:cNvPr id="46" name="TextBox 46"/>
            <p:cNvSpPr/>
            <p:nvPr/>
          </p:nvSpPr>
          <p:spPr>
            <a:xfrm>
              <a:off x="990219" y="5409248"/>
              <a:ext cx="808682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先让x++，位置变成(3,1)；再写g[x][y]=4，原来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的3仍在。下一轮k=5，就从4所在的位置继续判断。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4580382" y="3573780"/>
            <a:ext cx="9525" cy="796290"/>
          </a:xfrm>
          <a:custGeom>
            <a:avLst/>
            <a:gdLst/>
            <a:ahLst/>
            <a:cxnLst/>
            <a:rect l="l" t="t" r="r" b="b"/>
            <a:pathLst>
              <a:path w="9525" h="796290">
                <a:moveTo>
                  <a:pt x="0" y="0"/>
                </a:moveTo>
                <a:lnTo>
                  <a:pt x="0" y="7962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52227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幻方：完整程序（上）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19912" y="2158365"/>
            <a:ext cx="4041648" cy="2638044"/>
            <a:chOff x="819912" y="2158365"/>
            <a:chExt cx="4041648" cy="2638044"/>
          </a:xfrm>
        </p:grpSpPr>
        <p:sp>
          <p:nvSpPr>
            <p:cNvPr id="4" name="TextBox 4"/>
            <p:cNvSpPr txBox="1"/>
            <p:nvPr/>
          </p:nvSpPr>
          <p:spPr>
            <a:xfrm>
              <a:off x="819912" y="2158365"/>
              <a:ext cx="4041648" cy="2638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g[40][40] = {0};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 = 1, y = n / 2 + 1;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g[x][y] =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k=2; k&lt;=n*n; k++) {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401562" y="2158365"/>
            <a:ext cx="4293108" cy="2352294"/>
            <a:chOff x="6401562" y="2158365"/>
            <a:chExt cx="4293108" cy="2352294"/>
          </a:xfrm>
        </p:grpSpPr>
        <p:sp>
          <p:nvSpPr>
            <p:cNvPr id="7" name="TextBox 7"/>
            <p:cNvSpPr txBox="1"/>
            <p:nvPr/>
          </p:nvSpPr>
          <p:spPr>
            <a:xfrm>
              <a:off x="6401562" y="2158365"/>
              <a:ext cx="4293108" cy="2352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(x == 1 &amp;&amp; y != n)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x =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y++;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(y==n &amp;&amp; x!=1)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x--;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y =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(x==1 &amp;&amp; y==n)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x++;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28294" y="5618798"/>
            <a:ext cx="6641306" cy="692086"/>
            <a:chOff x="828294" y="5618798"/>
            <a:chExt cx="6641306" cy="692086"/>
          </a:xfrm>
        </p:grpSpPr>
        <p:sp>
          <p:nvSpPr>
            <p:cNvPr id="26" name="TextBox 26"/>
            <p:cNvSpPr/>
            <p:nvPr/>
          </p:nvSpPr>
          <p:spPr>
            <a:xfrm>
              <a:off x="828294" y="56187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程序从左列接到右列。1已经放好，循环从2一直填到n²。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829056" y="5958840"/>
              <a:ext cx="4338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这三个边界条件每次只会命中一个。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705231" y="2167890"/>
            <a:ext cx="9525" cy="2541270"/>
          </a:xfrm>
          <a:custGeom>
            <a:avLst/>
            <a:gdLst/>
            <a:ahLst/>
            <a:cxnLst/>
            <a:rect l="l" t="t" r="r" b="b"/>
            <a:pathLst>
              <a:path w="9525" h="2541270">
                <a:moveTo>
                  <a:pt x="0" y="0"/>
                </a:moveTo>
                <a:lnTo>
                  <a:pt x="0" y="2541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12"/>
          <p:cNvSpPr/>
          <p:nvPr/>
        </p:nvSpPr>
        <p:spPr>
          <a:xfrm>
            <a:off x="6286881" y="2167890"/>
            <a:ext cx="9525" cy="2255520"/>
          </a:xfrm>
          <a:custGeom>
            <a:avLst/>
            <a:gdLst/>
            <a:ahLst/>
            <a:cxnLst/>
            <a:rect l="l" t="t" r="r" b="b"/>
            <a:pathLst>
              <a:path w="9525" h="2255520">
                <a:moveTo>
                  <a:pt x="0" y="0"/>
                </a:moveTo>
                <a:lnTo>
                  <a:pt x="0" y="22555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13"/>
          <p:cNvSpPr/>
          <p:nvPr/>
        </p:nvSpPr>
        <p:spPr>
          <a:xfrm>
            <a:off x="838200" y="51675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幻方：完整程序（下）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9056" y="2158365"/>
            <a:ext cx="4418838" cy="2923794"/>
            <a:chOff x="829056" y="2158365"/>
            <a:chExt cx="4418838" cy="292379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58365"/>
              <a:ext cx="4418838" cy="29237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(g[x-1][y+1] == 0)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        x--;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        y++;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    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        x++;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    g[x][y] = k;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   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401562" y="2158365"/>
            <a:ext cx="4293108" cy="2638044"/>
            <a:chOff x="6401562" y="2158365"/>
            <a:chExt cx="4293108" cy="2638044"/>
          </a:xfrm>
        </p:grpSpPr>
        <p:sp>
          <p:nvSpPr>
            <p:cNvPr id="25" name="TextBox 7"/>
            <p:cNvSpPr txBox="1"/>
            <p:nvPr/>
          </p:nvSpPr>
          <p:spPr>
            <a:xfrm>
              <a:off x="6401562" y="2158365"/>
              <a:ext cx="4293108" cy="2638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i=1; i&lt;=n;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j=1; j&lt;=n;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(j&gt;1) cout &lt;&lt; ' 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cout &lt;&lt; g[i][j];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endl;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866448"/>
            <a:ext cx="6359842" cy="381381"/>
            <a:chOff x="828294" y="5866448"/>
            <a:chExt cx="6359842" cy="381381"/>
          </a:xfrm>
        </p:grpSpPr>
        <p:sp>
          <p:nvSpPr>
            <p:cNvPr id="19" name="TextBox 19"/>
            <p:cNvSpPr/>
            <p:nvPr/>
          </p:nvSpPr>
          <p:spPr>
            <a:xfrm>
              <a:off x="828294" y="5866448"/>
              <a:ext cx="63598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先选位置、填k；整张表填完，右列才逐行输出。</a:t>
              </a:r>
            </a:p>
          </p:txBody>
        </p:sp>
      </p:grpSp>
      <p:sp>
        <p:nvSpPr>
          <p:cNvPr id="21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11"/>
          <p:cNvSpPr/>
          <p:nvPr/>
        </p:nvSpPr>
        <p:spPr>
          <a:xfrm>
            <a:off x="705231" y="2167890"/>
            <a:ext cx="9525" cy="2887694"/>
          </a:xfrm>
          <a:custGeom>
            <a:avLst/>
            <a:gdLst/>
            <a:ahLst/>
            <a:cxnLst/>
            <a:rect l="l" t="t" r="r" b="b"/>
            <a:pathLst>
              <a:path w="9525" h="2887694">
                <a:moveTo>
                  <a:pt x="0" y="0"/>
                </a:moveTo>
                <a:lnTo>
                  <a:pt x="0" y="288769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12"/>
          <p:cNvSpPr/>
          <p:nvPr/>
        </p:nvSpPr>
        <p:spPr>
          <a:xfrm>
            <a:off x="6286881" y="2167890"/>
            <a:ext cx="9525" cy="2541270"/>
          </a:xfrm>
          <a:custGeom>
            <a:avLst/>
            <a:gdLst/>
            <a:ahLst/>
            <a:cxnLst/>
            <a:rect l="l" t="t" r="r" b="b"/>
            <a:pathLst>
              <a:path w="9525" h="2541270">
                <a:moveTo>
                  <a:pt x="0" y="0"/>
                </a:moveTo>
                <a:lnTo>
                  <a:pt x="0" y="2541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13"/>
          <p:cNvSpPr/>
          <p:nvPr/>
        </p:nvSpPr>
        <p:spPr>
          <a:xfrm>
            <a:off x="838200" y="54645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程序跑完，怎样检查幻方填得对不对？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14550"/>
            <a:ext cx="5220462" cy="1429131"/>
            <a:chOff x="828294" y="2114550"/>
            <a:chExt cx="5220462" cy="1429131"/>
          </a:xfrm>
        </p:grpSpPr>
        <p:sp>
          <p:nvSpPr>
            <p:cNvPr id="7" name="TextBox 7"/>
            <p:cNvSpPr/>
            <p:nvPr/>
          </p:nvSpPr>
          <p:spPr>
            <a:xfrm>
              <a:off x="828294" y="2114550"/>
              <a:ext cx="5220462" cy="1429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先看有没有留下0、有没有填出范围外</a:t>
              </a:r>
              <a:br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的数；再看1到n²是否各出现一次。</a:t>
              </a:r>
              <a:br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最后算每行、每列和两条对角线的和。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4247198"/>
            <a:ext cx="5335619" cy="829055"/>
            <a:chOff x="828294" y="4247198"/>
            <a:chExt cx="5335619" cy="829055"/>
          </a:xfrm>
        </p:grpSpPr>
        <p:sp>
          <p:nvSpPr>
            <p:cNvPr id="9" name="TextBox 9"/>
            <p:cNvSpPr/>
            <p:nvPr/>
          </p:nvSpPr>
          <p:spPr>
            <a:xfrm>
              <a:off x="828294" y="4247198"/>
              <a:ext cx="47056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n=1：输出1。　n=3：与教学样例一致。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694872"/>
              <a:ext cx="5335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n=39：有效下标到39，g[40][40]仍能容纳。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5456872"/>
            <a:ext cx="6865239" cy="796862"/>
            <a:chOff x="828294" y="5456872"/>
            <a:chExt cx="6865239" cy="796862"/>
          </a:xfrm>
        </p:grpSpPr>
        <p:sp>
          <p:nvSpPr>
            <p:cNvPr id="12" name="TextBox 12"/>
            <p:cNvSpPr/>
            <p:nvPr/>
          </p:nvSpPr>
          <p:spPr>
            <a:xfrm>
              <a:off x="828294" y="5456872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几个样例正确，不等于已经证明所有奇数都正确。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9056" y="5901690"/>
              <a:ext cx="68644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按题目规则走准，再查漏填、重复和位置错误。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361178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2096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练一练：4和5各该填到哪一格？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641306" cy="752856"/>
            <a:chOff x="990219" y="2056448"/>
            <a:chExt cx="6641306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6413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n=3，图里已经填好1、2、3。继续填4和5：每次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先说要检查哪格，再指出落点和写入的数字。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238250" y="3124200"/>
            <a:ext cx="7748897" cy="1905000"/>
            <a:chOff x="1238250" y="3124200"/>
            <a:chExt cx="7748897" cy="1905000"/>
          </a:xfrm>
        </p:grpSpPr>
        <p:sp>
          <p:nvSpPr>
            <p:cNvPr id="7" name="Rectangle 7"/>
            <p:cNvSpPr/>
            <p:nvPr/>
          </p:nvSpPr>
          <p:spPr>
            <a:xfrm>
              <a:off x="1238250" y="3124200"/>
              <a:ext cx="904875" cy="4762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2143125" y="3124200"/>
              <a:ext cx="1000125" cy="476250"/>
              <a:chOff x="2143125" y="3124200"/>
              <a:chExt cx="1000125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143125" y="3124200"/>
                <a:ext cx="1000125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62175" y="315277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143250" y="3124200"/>
              <a:ext cx="1000125" cy="476250"/>
              <a:chOff x="3143250" y="3124200"/>
              <a:chExt cx="1000125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143250" y="3124200"/>
                <a:ext cx="1000125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62300" y="315277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列2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143375" y="3124200"/>
              <a:ext cx="1000125" cy="476250"/>
              <a:chOff x="4143375" y="3124200"/>
              <a:chExt cx="1000125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143375" y="3124200"/>
                <a:ext cx="1000125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162425" y="315277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列3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238250" y="3600450"/>
              <a:ext cx="904875" cy="476250"/>
              <a:chOff x="1238250" y="3600450"/>
              <a:chExt cx="904875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238250" y="3600450"/>
                <a:ext cx="90487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257300" y="3629025"/>
                <a:ext cx="86677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143125" y="3600450"/>
              <a:ext cx="1000125" cy="476250"/>
              <a:chOff x="2143125" y="3600450"/>
              <a:chExt cx="1000125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143125" y="3600450"/>
                <a:ext cx="100012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162175" y="362902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143250" y="3600450"/>
              <a:ext cx="1000125" cy="476250"/>
              <a:chOff x="3143250" y="3600450"/>
              <a:chExt cx="1000125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143250" y="3600450"/>
                <a:ext cx="100012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162300" y="362902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143375" y="3600450"/>
              <a:ext cx="1000125" cy="476250"/>
              <a:chOff x="4143375" y="3600450"/>
              <a:chExt cx="1000125" cy="4762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143375" y="3600450"/>
                <a:ext cx="100012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162425" y="362902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238250" y="4076700"/>
              <a:ext cx="904875" cy="476250"/>
              <a:chOff x="1238250" y="4076700"/>
              <a:chExt cx="904875" cy="4762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238250" y="4076700"/>
                <a:ext cx="904875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257300" y="4105275"/>
                <a:ext cx="86677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143125" y="4076700"/>
              <a:ext cx="1000125" cy="476250"/>
              <a:chOff x="2143125" y="4076700"/>
              <a:chExt cx="1000125" cy="4762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143125" y="4076700"/>
                <a:ext cx="1000125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162175" y="410527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143250" y="4076700"/>
              <a:ext cx="1000125" cy="476250"/>
              <a:chOff x="3143250" y="4076700"/>
              <a:chExt cx="1000125" cy="4762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143250" y="4076700"/>
                <a:ext cx="1000125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162300" y="410527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143375" y="4076700"/>
              <a:ext cx="1000125" cy="476250"/>
              <a:chOff x="4143375" y="4076700"/>
              <a:chExt cx="1000125" cy="4762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143375" y="4076700"/>
                <a:ext cx="1000125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162425" y="410527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238250" y="4552950"/>
              <a:ext cx="904875" cy="476250"/>
              <a:chOff x="1238250" y="4552950"/>
              <a:chExt cx="904875" cy="4762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1238250" y="4552950"/>
                <a:ext cx="90487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1257300" y="4581525"/>
                <a:ext cx="86677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2143125" y="4552950"/>
              <a:ext cx="1000125" cy="476250"/>
              <a:chOff x="2143125" y="4552950"/>
              <a:chExt cx="1000125" cy="4762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2143125" y="4552950"/>
                <a:ext cx="100012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2162175" y="458152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143250" y="4552950"/>
              <a:ext cx="1000125" cy="476250"/>
              <a:chOff x="3143250" y="4552950"/>
              <a:chExt cx="1000125" cy="4762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143250" y="4552950"/>
                <a:ext cx="100012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162300" y="458152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143375" y="4552950"/>
              <a:ext cx="1000125" cy="476250"/>
              <a:chOff x="4143375" y="4552950"/>
              <a:chExt cx="1000125" cy="4762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143375" y="4552950"/>
                <a:ext cx="1000125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4162425" y="4581525"/>
                <a:ext cx="962025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sp>
          <p:nvSpPr>
            <p:cNvPr id="53" name="TextBox 53"/>
            <p:cNvSpPr/>
            <p:nvPr/>
          </p:nvSpPr>
          <p:spPr>
            <a:xfrm>
              <a:off x="6418707" y="3297555"/>
              <a:ext cx="2568440" cy="1420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20"/>
                </a:lnSpc>
              </a:pPr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填4前：x=2，y=1。</a:t>
              </a:r>
              <a:br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填4后：x=?，y=?</a:t>
              </a:r>
              <a:br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填5后：x=?，y=?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90219" y="5409248"/>
            <a:ext cx="6580442" cy="752856"/>
            <a:chOff x="990219" y="5409248"/>
            <a:chExt cx="6580442" cy="752856"/>
          </a:xfrm>
        </p:grpSpPr>
        <p:sp>
          <p:nvSpPr>
            <p:cNvPr id="55" name="TextBox 55"/>
            <p:cNvSpPr/>
            <p:nvPr/>
          </p:nvSpPr>
          <p:spPr>
            <a:xfrm>
              <a:off x="990219" y="5409248"/>
              <a:ext cx="658044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填4：3的右上格已有1，只能到(3,1)。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填5：4的右上格是空的，就到(2,2)。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738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52179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练一练：条件顺序能随便改吗？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18388" y="2170748"/>
            <a:ext cx="5808135" cy="1305306"/>
            <a:chOff x="818388" y="2170748"/>
            <a:chExt cx="5808135" cy="1305306"/>
          </a:xfrm>
        </p:grpSpPr>
        <p:grpSp>
          <p:nvGrpSpPr>
            <p:cNvPr id="19" name="Group 19"/>
            <p:cNvGrpSpPr/>
            <p:nvPr/>
          </p:nvGrpSpPr>
          <p:grpSpPr>
            <a:xfrm>
              <a:off x="818388" y="2170748"/>
              <a:ext cx="5808135" cy="1305306"/>
              <a:chOff x="818388" y="2170748"/>
              <a:chExt cx="5808135" cy="130530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828294" y="2170748"/>
                <a:ext cx="5480494" cy="1305306"/>
              </a:xfrm>
              <a:custGeom>
                <a:avLst/>
                <a:gdLst/>
                <a:ahLst/>
                <a:cxnLst/>
                <a:rect l="l" t="t" r="r" b="b"/>
                <a:pathLst>
                  <a:path w="5480494" h="1305306">
                    <a:moveTo>
                      <a:pt x="0" y="0"/>
                    </a:moveTo>
                    <a:lnTo>
                      <a:pt x="5480494" y="0"/>
                    </a:lnTo>
                    <a:lnTo>
                      <a:pt x="5480494" y="1305306"/>
                    </a:lnTo>
                    <a:lnTo>
                      <a:pt x="0" y="13053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818388" y="2170748"/>
                <a:ext cx="479747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把第一条条件简化成x==1，会发生什么？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18388" y="2572702"/>
                <a:ext cx="40362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在一般情况里，先执行x--、y++，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18388" y="2869882"/>
                <a:ext cx="580813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然后再检查g[x−1][y+1]，还是原来的右上格吗？</a:t>
                </a:r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828294" y="3856672"/>
            <a:ext cx="5109496" cy="810007"/>
            <a:chOff x="828294" y="3856672"/>
            <a:chExt cx="5109496" cy="810007"/>
          </a:xfrm>
        </p:grpSpPr>
        <p:sp>
          <p:nvSpPr>
            <p:cNvPr id="9" name="TextBox 9"/>
            <p:cNvSpPr/>
            <p:nvPr/>
          </p:nvSpPr>
          <p:spPr>
            <a:xfrm>
              <a:off x="828294" y="3856672"/>
              <a:ext cx="51094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右上角会误入第一条，y变成n+1。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285298"/>
              <a:ext cx="45612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三阶幻方中，6所在的(1,3)就是反例。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5142548"/>
            <a:ext cx="10458831" cy="1166050"/>
            <a:chOff x="828294" y="5142548"/>
            <a:chExt cx="10458831" cy="1166050"/>
          </a:xfrm>
        </p:grpSpPr>
        <p:sp>
          <p:nvSpPr>
            <p:cNvPr id="12" name="TextBox 12"/>
            <p:cNvSpPr/>
            <p:nvPr/>
          </p:nvSpPr>
          <p:spPr>
            <a:xfrm>
              <a:off x="828294" y="51425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先改坐标，查的就不是原来的格子，还可能越界。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5571172"/>
              <a:ext cx="5738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3在(2,1)时，应先看(1,2)中的1，再决定向下。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9056" y="5956554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判断时看旧坐标，决定好走法后再改。少一个条件，落点就可能错。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3484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刚才给方格填数字，现在让格子亮起来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9221"/>
            <a:ext cx="10458831" cy="682752"/>
            <a:chOff x="828294" y="2149221"/>
            <a:chExt cx="10458831" cy="682752"/>
          </a:xfrm>
        </p:grpSpPr>
        <p:sp>
          <p:nvSpPr>
            <p:cNvPr id="7" name="TextBox 7"/>
            <p:cNvSpPr/>
            <p:nvPr/>
          </p:nvSpPr>
          <p:spPr>
            <a:xfrm>
              <a:off x="828294" y="21492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电子钟从1跳到8，屏幕没换，亮起来的位置变了。程序怎样记住这些亮点？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9056" y="2479929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教材例5-10：用X表示亮点，用英文句点表示暗点，在屏幕上画数字。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66875" y="3286125"/>
            <a:ext cx="2618422" cy="2286000"/>
            <a:chOff x="1666875" y="3286125"/>
            <a:chExt cx="2618422" cy="2286000"/>
          </a:xfrm>
        </p:grpSpPr>
        <p:sp>
          <p:nvSpPr>
            <p:cNvPr id="10" name="Freeform 10"/>
            <p:cNvSpPr/>
            <p:nvPr/>
          </p:nvSpPr>
          <p:spPr>
            <a:xfrm>
              <a:off x="1666875" y="3286125"/>
              <a:ext cx="1714500" cy="2286000"/>
            </a:xfrm>
            <a:custGeom>
              <a:avLst/>
              <a:gdLst/>
              <a:ahLst/>
              <a:cxnLst/>
              <a:rect l="l" t="t" r="r" b="b"/>
              <a:pathLst>
                <a:path w="1714500" h="2286000">
                  <a:moveTo>
                    <a:pt x="0" y="0"/>
                  </a:moveTo>
                  <a:lnTo>
                    <a:pt x="1714500" y="0"/>
                  </a:lnTo>
                  <a:moveTo>
                    <a:pt x="0" y="0"/>
                  </a:moveTo>
                  <a:lnTo>
                    <a:pt x="0" y="1143000"/>
                  </a:lnTo>
                  <a:moveTo>
                    <a:pt x="1714500" y="0"/>
                  </a:moveTo>
                  <a:lnTo>
                    <a:pt x="1714500" y="1143000"/>
                  </a:lnTo>
                  <a:moveTo>
                    <a:pt x="0" y="1143000"/>
                  </a:moveTo>
                  <a:lnTo>
                    <a:pt x="1714500" y="1143000"/>
                  </a:lnTo>
                  <a:moveTo>
                    <a:pt x="0" y="1143000"/>
                  </a:moveTo>
                  <a:lnTo>
                    <a:pt x="0" y="2286000"/>
                  </a:lnTo>
                  <a:moveTo>
                    <a:pt x="1714500" y="1143000"/>
                  </a:moveTo>
                  <a:lnTo>
                    <a:pt x="1714500" y="2286000"/>
                  </a:lnTo>
                  <a:moveTo>
                    <a:pt x="0" y="2286000"/>
                  </a:moveTo>
                  <a:lnTo>
                    <a:pt x="1714500" y="2286000"/>
                  </a:lnTo>
                </a:path>
              </a:pathLst>
            </a:custGeom>
            <a:noFill/>
            <a:ln w="171450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3872484" y="42424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72634" y="3128010"/>
            <a:ext cx="648664" cy="2509266"/>
            <a:chOff x="5072634" y="3128010"/>
            <a:chExt cx="648664" cy="2509266"/>
          </a:xfrm>
        </p:grpSpPr>
        <p:sp>
          <p:nvSpPr>
            <p:cNvPr id="13" name="TextBox 13"/>
            <p:cNvSpPr/>
            <p:nvPr/>
          </p:nvSpPr>
          <p:spPr>
            <a:xfrm>
              <a:off x="5072634" y="3128010"/>
              <a:ext cx="648664" cy="25092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XXX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X.X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XXX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X.X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XXX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19238" y="3342322"/>
            <a:ext cx="3667887" cy="2803208"/>
            <a:chOff x="7619238" y="3342322"/>
            <a:chExt cx="3667887" cy="2803208"/>
          </a:xfrm>
        </p:grpSpPr>
        <p:grpSp>
          <p:nvGrpSpPr>
            <p:cNvPr id="27" name="Group 27"/>
            <p:cNvGrpSpPr/>
            <p:nvPr/>
          </p:nvGrpSpPr>
          <p:grpSpPr>
            <a:xfrm>
              <a:off x="7619238" y="3342322"/>
              <a:ext cx="1857375" cy="1914906"/>
              <a:chOff x="7619238" y="3342322"/>
              <a:chExt cx="1857375" cy="191490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629144" y="3342322"/>
                <a:ext cx="1753362" cy="1914906"/>
              </a:xfrm>
              <a:custGeom>
                <a:avLst/>
                <a:gdLst/>
                <a:ahLst/>
                <a:cxnLst/>
                <a:rect l="l" t="t" r="r" b="b"/>
                <a:pathLst>
                  <a:path w="1753362" h="1914906">
                    <a:moveTo>
                      <a:pt x="0" y="0"/>
                    </a:moveTo>
                    <a:lnTo>
                      <a:pt x="1753362" y="0"/>
                    </a:lnTo>
                    <a:lnTo>
                      <a:pt x="1753362" y="1914906"/>
                    </a:lnTo>
                    <a:lnTo>
                      <a:pt x="0" y="19149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19238" y="3342322"/>
                <a:ext cx="12224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X表示亮。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19238" y="3639502"/>
                <a:ext cx="12142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.表示暗。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19238" y="4070032"/>
                <a:ext cx="135860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5行、3列，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19238" y="4367212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组成一个数字。</a:t>
                </a:r>
              </a:p>
            </p:txBody>
          </p:sp>
        </p:grpSp>
        <p:sp>
          <p:nvSpPr>
            <p:cNvPr id="16" name="TextBox 16"/>
            <p:cNvSpPr/>
            <p:nvPr/>
          </p:nvSpPr>
          <p:spPr>
            <a:xfrm>
              <a:off x="7629144" y="5463921"/>
              <a:ext cx="3657981" cy="6816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先让数组记住每个点亮不亮，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最后一行一行把画面输出。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92798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显示屏上，一串数字要怎样画出来？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21632" cy="752856"/>
            <a:chOff x="990219" y="2056448"/>
            <a:chExt cx="7721632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2163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把屏幕想成一排排小格。亮点写X，暗点写英文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句点（.）。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排起来，就能看出数字的形状。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5469" y="2999422"/>
            <a:ext cx="7916894" cy="1752981"/>
            <a:chOff x="1085469" y="2999422"/>
            <a:chExt cx="7916894" cy="1752981"/>
          </a:xfrm>
        </p:grpSpPr>
        <p:sp>
          <p:nvSpPr>
            <p:cNvPr id="7" name="TextBox 7"/>
            <p:cNvSpPr/>
            <p:nvPr/>
          </p:nvSpPr>
          <p:spPr>
            <a:xfrm>
              <a:off x="1085469" y="2999422"/>
              <a:ext cx="7916894" cy="1752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题目给出位数n（1到100），再给出恰好n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位的数字。每位按规定字形画成5行3列；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从左到右排好，相邻两位隔一列点。输出整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幅画面的5行，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最后一位后面不用加间隔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5409248"/>
            <a:ext cx="8657463" cy="752856"/>
            <a:chOff x="990219" y="5409248"/>
            <a:chExt cx="8657463" cy="752856"/>
          </a:xfrm>
        </p:grpSpPr>
        <p:sp>
          <p:nvSpPr>
            <p:cNvPr id="9" name="TextBox 9"/>
            <p:cNvSpPr/>
            <p:nvPr/>
          </p:nvSpPr>
          <p:spPr>
            <a:xfrm>
              <a:off x="990219" y="5409248"/>
              <a:ext cx="865746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输入12，就把1和2隔一列点并排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画。若开头是0，也照样画出来。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47838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8102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0到9的字形，题目画成什么样？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223790" cy="752856"/>
            <a:chOff x="990219" y="2056448"/>
            <a:chExt cx="8223790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每个数字占5行3列：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X是亮点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，.是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暗点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。下面是题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目规定的十个字形；数字之间的空列，拼接时再留。</a:t>
              </a:r>
            </a:p>
          </p:txBody>
        </p:sp>
      </p:grpSp>
      <p:grpSp>
        <p:nvGrpSpPr>
          <p:cNvPr id="467" name="Group 467"/>
          <p:cNvGrpSpPr/>
          <p:nvPr/>
        </p:nvGrpSpPr>
        <p:grpSpPr>
          <a:xfrm>
            <a:off x="1095375" y="2958941"/>
            <a:ext cx="9772650" cy="2358390"/>
            <a:chOff x="1095375" y="2958941"/>
            <a:chExt cx="9772650" cy="2358390"/>
          </a:xfrm>
        </p:grpSpPr>
        <p:sp>
          <p:nvSpPr>
            <p:cNvPr id="7" name="TextBox 7"/>
            <p:cNvSpPr/>
            <p:nvPr/>
          </p:nvSpPr>
          <p:spPr>
            <a:xfrm>
              <a:off x="134054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95375" y="3486150"/>
              <a:ext cx="228600" cy="421481"/>
              <a:chOff x="1095375" y="3486150"/>
              <a:chExt cx="228600" cy="421481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953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266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323975" y="3486150"/>
              <a:ext cx="228600" cy="421481"/>
              <a:chOff x="1323975" y="3486150"/>
              <a:chExt cx="228600" cy="421481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3239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3552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552575" y="3486150"/>
              <a:ext cx="228600" cy="421481"/>
              <a:chOff x="1552575" y="3486150"/>
              <a:chExt cx="228600" cy="4214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525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5838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95375" y="3838575"/>
              <a:ext cx="228600" cy="421481"/>
              <a:chOff x="1095375" y="3838575"/>
              <a:chExt cx="228600" cy="421481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953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266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323975" y="3838575"/>
              <a:ext cx="228600" cy="421481"/>
              <a:chOff x="1323975" y="3838575"/>
              <a:chExt cx="228600" cy="421481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3239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3591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552575" y="3838575"/>
              <a:ext cx="228600" cy="421481"/>
              <a:chOff x="1552575" y="3838575"/>
              <a:chExt cx="228600" cy="421481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5525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5838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95375" y="4191000"/>
              <a:ext cx="228600" cy="421481"/>
              <a:chOff x="1095375" y="4191000"/>
              <a:chExt cx="228600" cy="4214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953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266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23975" y="4191000"/>
              <a:ext cx="228600" cy="421481"/>
              <a:chOff x="1323975" y="4191000"/>
              <a:chExt cx="228600" cy="421481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3239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359122" y="42457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552575" y="4191000"/>
              <a:ext cx="228600" cy="421481"/>
              <a:chOff x="1552575" y="4191000"/>
              <a:chExt cx="228600" cy="421481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5525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5838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95375" y="4543425"/>
              <a:ext cx="228600" cy="421481"/>
              <a:chOff x="1095375" y="4543425"/>
              <a:chExt cx="228600" cy="421481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953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266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323975" y="4543425"/>
              <a:ext cx="228600" cy="421481"/>
              <a:chOff x="1323975" y="4543425"/>
              <a:chExt cx="228600" cy="4214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3239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3591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552575" y="4543425"/>
              <a:ext cx="228600" cy="421481"/>
              <a:chOff x="1552575" y="4543425"/>
              <a:chExt cx="228600" cy="421481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15525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15838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95375" y="4895850"/>
              <a:ext cx="228600" cy="421481"/>
              <a:chOff x="1095375" y="4895850"/>
              <a:chExt cx="228600" cy="421481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953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266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1323975" y="4895850"/>
              <a:ext cx="228600" cy="421481"/>
              <a:chOff x="1323975" y="4895850"/>
              <a:chExt cx="228600" cy="421481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13239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13552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552575" y="4895850"/>
              <a:ext cx="228600" cy="421481"/>
              <a:chOff x="1552575" y="4895850"/>
              <a:chExt cx="228600" cy="4214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5525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15838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53" name="TextBox 53"/>
            <p:cNvSpPr/>
            <p:nvPr/>
          </p:nvSpPr>
          <p:spPr>
            <a:xfrm>
              <a:off x="235019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2105025" y="3486150"/>
              <a:ext cx="228600" cy="421481"/>
              <a:chOff x="2105025" y="3486150"/>
              <a:chExt cx="228600" cy="4214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21050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5" name="TextBox 55"/>
              <p:cNvSpPr/>
              <p:nvPr/>
            </p:nvSpPr>
            <p:spPr>
              <a:xfrm>
                <a:off x="2140172" y="35409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2333625" y="3486150"/>
              <a:ext cx="228600" cy="421481"/>
              <a:chOff x="2333625" y="3486150"/>
              <a:chExt cx="228600" cy="421481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23336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8" name="TextBox 58"/>
              <p:cNvSpPr/>
              <p:nvPr/>
            </p:nvSpPr>
            <p:spPr>
              <a:xfrm>
                <a:off x="2368772" y="35409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2562225" y="3486150"/>
              <a:ext cx="228600" cy="421481"/>
              <a:chOff x="2562225" y="3486150"/>
              <a:chExt cx="228600" cy="421481"/>
            </a:xfrm>
          </p:grpSpPr>
          <p:sp>
            <p:nvSpPr>
              <p:cNvPr id="60" name="Rectangle 60"/>
              <p:cNvSpPr/>
              <p:nvPr/>
            </p:nvSpPr>
            <p:spPr>
              <a:xfrm>
                <a:off x="25622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1" name="TextBox 61"/>
              <p:cNvSpPr/>
              <p:nvPr/>
            </p:nvSpPr>
            <p:spPr>
              <a:xfrm>
                <a:off x="25934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2105025" y="3838575"/>
              <a:ext cx="228600" cy="421481"/>
              <a:chOff x="2105025" y="3838575"/>
              <a:chExt cx="228600" cy="421481"/>
            </a:xfrm>
          </p:grpSpPr>
          <p:sp>
            <p:nvSpPr>
              <p:cNvPr id="63" name="Rectangle 63"/>
              <p:cNvSpPr/>
              <p:nvPr/>
            </p:nvSpPr>
            <p:spPr>
              <a:xfrm>
                <a:off x="21050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4" name="TextBox 64"/>
              <p:cNvSpPr/>
              <p:nvPr/>
            </p:nvSpPr>
            <p:spPr>
              <a:xfrm>
                <a:off x="21401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2333625" y="3838575"/>
              <a:ext cx="228600" cy="421481"/>
              <a:chOff x="2333625" y="3838575"/>
              <a:chExt cx="228600" cy="4214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23336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7" name="TextBox 67"/>
              <p:cNvSpPr/>
              <p:nvPr/>
            </p:nvSpPr>
            <p:spPr>
              <a:xfrm>
                <a:off x="23687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2562225" y="3838575"/>
              <a:ext cx="228600" cy="421481"/>
              <a:chOff x="2562225" y="3838575"/>
              <a:chExt cx="228600" cy="421481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25622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0" name="TextBox 70"/>
              <p:cNvSpPr/>
              <p:nvPr/>
            </p:nvSpPr>
            <p:spPr>
              <a:xfrm>
                <a:off x="259346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2105025" y="4191000"/>
              <a:ext cx="228600" cy="421481"/>
              <a:chOff x="2105025" y="4191000"/>
              <a:chExt cx="228600" cy="421481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21050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3" name="TextBox 73"/>
              <p:cNvSpPr/>
              <p:nvPr/>
            </p:nvSpPr>
            <p:spPr>
              <a:xfrm>
                <a:off x="2140172" y="42457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>
              <a:off x="2333625" y="4191000"/>
              <a:ext cx="228600" cy="421481"/>
              <a:chOff x="2333625" y="4191000"/>
              <a:chExt cx="228600" cy="421481"/>
            </a:xfrm>
          </p:grpSpPr>
          <p:sp>
            <p:nvSpPr>
              <p:cNvPr id="75" name="Rectangle 75"/>
              <p:cNvSpPr/>
              <p:nvPr/>
            </p:nvSpPr>
            <p:spPr>
              <a:xfrm>
                <a:off x="23336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6" name="TextBox 76"/>
              <p:cNvSpPr/>
              <p:nvPr/>
            </p:nvSpPr>
            <p:spPr>
              <a:xfrm>
                <a:off x="2368772" y="42457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2562225" y="4191000"/>
              <a:ext cx="228600" cy="421481"/>
              <a:chOff x="2562225" y="4191000"/>
              <a:chExt cx="228600" cy="4214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25622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9" name="TextBox 79"/>
              <p:cNvSpPr/>
              <p:nvPr/>
            </p:nvSpPr>
            <p:spPr>
              <a:xfrm>
                <a:off x="25934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2105025" y="4543425"/>
              <a:ext cx="228600" cy="421481"/>
              <a:chOff x="2105025" y="4543425"/>
              <a:chExt cx="228600" cy="421481"/>
            </a:xfrm>
          </p:grpSpPr>
          <p:sp>
            <p:nvSpPr>
              <p:cNvPr id="81" name="Rectangle 81"/>
              <p:cNvSpPr/>
              <p:nvPr/>
            </p:nvSpPr>
            <p:spPr>
              <a:xfrm>
                <a:off x="21050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2" name="TextBox 82"/>
              <p:cNvSpPr/>
              <p:nvPr/>
            </p:nvSpPr>
            <p:spPr>
              <a:xfrm>
                <a:off x="21401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86" name="Group 86"/>
            <p:cNvGrpSpPr/>
            <p:nvPr/>
          </p:nvGrpSpPr>
          <p:grpSpPr>
            <a:xfrm>
              <a:off x="2333625" y="4543425"/>
              <a:ext cx="228600" cy="421481"/>
              <a:chOff x="2333625" y="4543425"/>
              <a:chExt cx="228600" cy="421481"/>
            </a:xfrm>
          </p:grpSpPr>
          <p:sp>
            <p:nvSpPr>
              <p:cNvPr id="84" name="Rectangle 84"/>
              <p:cNvSpPr/>
              <p:nvPr/>
            </p:nvSpPr>
            <p:spPr>
              <a:xfrm>
                <a:off x="23336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5" name="TextBox 85"/>
              <p:cNvSpPr/>
              <p:nvPr/>
            </p:nvSpPr>
            <p:spPr>
              <a:xfrm>
                <a:off x="23687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89" name="Group 89"/>
            <p:cNvGrpSpPr/>
            <p:nvPr/>
          </p:nvGrpSpPr>
          <p:grpSpPr>
            <a:xfrm>
              <a:off x="2562225" y="4543425"/>
              <a:ext cx="228600" cy="421481"/>
              <a:chOff x="2562225" y="4543425"/>
              <a:chExt cx="228600" cy="421481"/>
            </a:xfrm>
          </p:grpSpPr>
          <p:sp>
            <p:nvSpPr>
              <p:cNvPr id="87" name="Rectangle 87"/>
              <p:cNvSpPr/>
              <p:nvPr/>
            </p:nvSpPr>
            <p:spPr>
              <a:xfrm>
                <a:off x="25622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8" name="TextBox 88"/>
              <p:cNvSpPr/>
              <p:nvPr/>
            </p:nvSpPr>
            <p:spPr>
              <a:xfrm>
                <a:off x="259346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92" name="Group 92"/>
            <p:cNvGrpSpPr/>
            <p:nvPr/>
          </p:nvGrpSpPr>
          <p:grpSpPr>
            <a:xfrm>
              <a:off x="2105025" y="4895850"/>
              <a:ext cx="228600" cy="421481"/>
              <a:chOff x="2105025" y="4895850"/>
              <a:chExt cx="228600" cy="421481"/>
            </a:xfrm>
          </p:grpSpPr>
          <p:sp>
            <p:nvSpPr>
              <p:cNvPr id="90" name="Rectangle 90"/>
              <p:cNvSpPr/>
              <p:nvPr/>
            </p:nvSpPr>
            <p:spPr>
              <a:xfrm>
                <a:off x="21050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1" name="TextBox 91"/>
              <p:cNvSpPr/>
              <p:nvPr/>
            </p:nvSpPr>
            <p:spPr>
              <a:xfrm>
                <a:off x="2140172" y="49506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5" name="Group 95"/>
            <p:cNvGrpSpPr/>
            <p:nvPr/>
          </p:nvGrpSpPr>
          <p:grpSpPr>
            <a:xfrm>
              <a:off x="2333625" y="4895850"/>
              <a:ext cx="228600" cy="421481"/>
              <a:chOff x="2333625" y="4895850"/>
              <a:chExt cx="228600" cy="421481"/>
            </a:xfrm>
          </p:grpSpPr>
          <p:sp>
            <p:nvSpPr>
              <p:cNvPr id="93" name="Rectangle 93"/>
              <p:cNvSpPr/>
              <p:nvPr/>
            </p:nvSpPr>
            <p:spPr>
              <a:xfrm>
                <a:off x="23336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4" name="TextBox 94"/>
              <p:cNvSpPr/>
              <p:nvPr/>
            </p:nvSpPr>
            <p:spPr>
              <a:xfrm>
                <a:off x="2368772" y="49506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8" name="Group 98"/>
            <p:cNvGrpSpPr/>
            <p:nvPr/>
          </p:nvGrpSpPr>
          <p:grpSpPr>
            <a:xfrm>
              <a:off x="2562225" y="4895850"/>
              <a:ext cx="228600" cy="421481"/>
              <a:chOff x="2562225" y="4895850"/>
              <a:chExt cx="228600" cy="421481"/>
            </a:xfrm>
          </p:grpSpPr>
          <p:sp>
            <p:nvSpPr>
              <p:cNvPr id="96" name="Rectangle 96"/>
              <p:cNvSpPr/>
              <p:nvPr/>
            </p:nvSpPr>
            <p:spPr>
              <a:xfrm>
                <a:off x="25622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7" name="TextBox 97"/>
              <p:cNvSpPr/>
              <p:nvPr/>
            </p:nvSpPr>
            <p:spPr>
              <a:xfrm>
                <a:off x="25934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99" name="TextBox 99"/>
            <p:cNvSpPr/>
            <p:nvPr/>
          </p:nvSpPr>
          <p:spPr>
            <a:xfrm>
              <a:off x="335984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grpSp>
          <p:nvGrpSpPr>
            <p:cNvPr id="102" name="Group 102"/>
            <p:cNvGrpSpPr/>
            <p:nvPr/>
          </p:nvGrpSpPr>
          <p:grpSpPr>
            <a:xfrm>
              <a:off x="3114675" y="3486150"/>
              <a:ext cx="228600" cy="421481"/>
              <a:chOff x="3114675" y="3486150"/>
              <a:chExt cx="228600" cy="421481"/>
            </a:xfrm>
          </p:grpSpPr>
          <p:sp>
            <p:nvSpPr>
              <p:cNvPr id="100" name="Rectangle 100"/>
              <p:cNvSpPr/>
              <p:nvPr/>
            </p:nvSpPr>
            <p:spPr>
              <a:xfrm>
                <a:off x="31146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1" name="TextBox 101"/>
              <p:cNvSpPr/>
              <p:nvPr/>
            </p:nvSpPr>
            <p:spPr>
              <a:xfrm>
                <a:off x="31459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3343275" y="3486150"/>
              <a:ext cx="228600" cy="421481"/>
              <a:chOff x="3343275" y="3486150"/>
              <a:chExt cx="228600" cy="421481"/>
            </a:xfrm>
          </p:grpSpPr>
          <p:sp>
            <p:nvSpPr>
              <p:cNvPr id="103" name="Rectangle 103"/>
              <p:cNvSpPr/>
              <p:nvPr/>
            </p:nvSpPr>
            <p:spPr>
              <a:xfrm>
                <a:off x="33432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4" name="TextBox 104"/>
              <p:cNvSpPr/>
              <p:nvPr/>
            </p:nvSpPr>
            <p:spPr>
              <a:xfrm>
                <a:off x="33745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08" name="Group 108"/>
            <p:cNvGrpSpPr/>
            <p:nvPr/>
          </p:nvGrpSpPr>
          <p:grpSpPr>
            <a:xfrm>
              <a:off x="3571875" y="3486150"/>
              <a:ext cx="228600" cy="421481"/>
              <a:chOff x="3571875" y="3486150"/>
              <a:chExt cx="228600" cy="421481"/>
            </a:xfrm>
          </p:grpSpPr>
          <p:sp>
            <p:nvSpPr>
              <p:cNvPr id="106" name="Rectangle 106"/>
              <p:cNvSpPr/>
              <p:nvPr/>
            </p:nvSpPr>
            <p:spPr>
              <a:xfrm>
                <a:off x="35718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7" name="TextBox 107"/>
              <p:cNvSpPr/>
              <p:nvPr/>
            </p:nvSpPr>
            <p:spPr>
              <a:xfrm>
                <a:off x="36031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11" name="Group 111"/>
            <p:cNvGrpSpPr/>
            <p:nvPr/>
          </p:nvGrpSpPr>
          <p:grpSpPr>
            <a:xfrm>
              <a:off x="3114675" y="3838575"/>
              <a:ext cx="228600" cy="421481"/>
              <a:chOff x="3114675" y="3838575"/>
              <a:chExt cx="228600" cy="421481"/>
            </a:xfrm>
          </p:grpSpPr>
          <p:sp>
            <p:nvSpPr>
              <p:cNvPr id="109" name="Rectangle 109"/>
              <p:cNvSpPr/>
              <p:nvPr/>
            </p:nvSpPr>
            <p:spPr>
              <a:xfrm>
                <a:off x="31146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0" name="TextBox 110"/>
              <p:cNvSpPr/>
              <p:nvPr/>
            </p:nvSpPr>
            <p:spPr>
              <a:xfrm>
                <a:off x="31498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14" name="Group 114"/>
            <p:cNvGrpSpPr/>
            <p:nvPr/>
          </p:nvGrpSpPr>
          <p:grpSpPr>
            <a:xfrm>
              <a:off x="3343275" y="3838575"/>
              <a:ext cx="228600" cy="421481"/>
              <a:chOff x="3343275" y="3838575"/>
              <a:chExt cx="228600" cy="421481"/>
            </a:xfrm>
          </p:grpSpPr>
          <p:sp>
            <p:nvSpPr>
              <p:cNvPr id="112" name="Rectangle 112"/>
              <p:cNvSpPr/>
              <p:nvPr/>
            </p:nvSpPr>
            <p:spPr>
              <a:xfrm>
                <a:off x="33432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3" name="TextBox 113"/>
              <p:cNvSpPr/>
              <p:nvPr/>
            </p:nvSpPr>
            <p:spPr>
              <a:xfrm>
                <a:off x="33784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17" name="Group 117"/>
            <p:cNvGrpSpPr/>
            <p:nvPr/>
          </p:nvGrpSpPr>
          <p:grpSpPr>
            <a:xfrm>
              <a:off x="3571875" y="3838575"/>
              <a:ext cx="228600" cy="421481"/>
              <a:chOff x="3571875" y="3838575"/>
              <a:chExt cx="228600" cy="421481"/>
            </a:xfrm>
          </p:grpSpPr>
          <p:sp>
            <p:nvSpPr>
              <p:cNvPr id="115" name="Rectangle 115"/>
              <p:cNvSpPr/>
              <p:nvPr/>
            </p:nvSpPr>
            <p:spPr>
              <a:xfrm>
                <a:off x="35718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6" name="TextBox 116"/>
              <p:cNvSpPr/>
              <p:nvPr/>
            </p:nvSpPr>
            <p:spPr>
              <a:xfrm>
                <a:off x="36031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20" name="Group 120"/>
            <p:cNvGrpSpPr/>
            <p:nvPr/>
          </p:nvGrpSpPr>
          <p:grpSpPr>
            <a:xfrm>
              <a:off x="3114675" y="4191000"/>
              <a:ext cx="228600" cy="421481"/>
              <a:chOff x="3114675" y="4191000"/>
              <a:chExt cx="228600" cy="421481"/>
            </a:xfrm>
          </p:grpSpPr>
          <p:sp>
            <p:nvSpPr>
              <p:cNvPr id="118" name="Rectangle 118"/>
              <p:cNvSpPr/>
              <p:nvPr/>
            </p:nvSpPr>
            <p:spPr>
              <a:xfrm>
                <a:off x="31146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9" name="TextBox 119"/>
              <p:cNvSpPr/>
              <p:nvPr/>
            </p:nvSpPr>
            <p:spPr>
              <a:xfrm>
                <a:off x="31459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23" name="Group 123"/>
            <p:cNvGrpSpPr/>
            <p:nvPr/>
          </p:nvGrpSpPr>
          <p:grpSpPr>
            <a:xfrm>
              <a:off x="3343275" y="4191000"/>
              <a:ext cx="228600" cy="421481"/>
              <a:chOff x="3343275" y="4191000"/>
              <a:chExt cx="228600" cy="421481"/>
            </a:xfrm>
          </p:grpSpPr>
          <p:sp>
            <p:nvSpPr>
              <p:cNvPr id="121" name="Rectangle 121"/>
              <p:cNvSpPr/>
              <p:nvPr/>
            </p:nvSpPr>
            <p:spPr>
              <a:xfrm>
                <a:off x="33432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2" name="TextBox 122"/>
              <p:cNvSpPr/>
              <p:nvPr/>
            </p:nvSpPr>
            <p:spPr>
              <a:xfrm>
                <a:off x="33745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26" name="Group 126"/>
            <p:cNvGrpSpPr/>
            <p:nvPr/>
          </p:nvGrpSpPr>
          <p:grpSpPr>
            <a:xfrm>
              <a:off x="3571875" y="4191000"/>
              <a:ext cx="228600" cy="421481"/>
              <a:chOff x="3571875" y="4191000"/>
              <a:chExt cx="228600" cy="421481"/>
            </a:xfrm>
          </p:grpSpPr>
          <p:sp>
            <p:nvSpPr>
              <p:cNvPr id="124" name="Rectangle 124"/>
              <p:cNvSpPr/>
              <p:nvPr/>
            </p:nvSpPr>
            <p:spPr>
              <a:xfrm>
                <a:off x="35718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5" name="TextBox 125"/>
              <p:cNvSpPr/>
              <p:nvPr/>
            </p:nvSpPr>
            <p:spPr>
              <a:xfrm>
                <a:off x="36031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29" name="Group 129"/>
            <p:cNvGrpSpPr/>
            <p:nvPr/>
          </p:nvGrpSpPr>
          <p:grpSpPr>
            <a:xfrm>
              <a:off x="3114675" y="4543425"/>
              <a:ext cx="228600" cy="421481"/>
              <a:chOff x="3114675" y="4543425"/>
              <a:chExt cx="228600" cy="421481"/>
            </a:xfrm>
          </p:grpSpPr>
          <p:sp>
            <p:nvSpPr>
              <p:cNvPr id="127" name="Rectangle 127"/>
              <p:cNvSpPr/>
              <p:nvPr/>
            </p:nvSpPr>
            <p:spPr>
              <a:xfrm>
                <a:off x="31146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8" name="TextBox 128"/>
              <p:cNvSpPr/>
              <p:nvPr/>
            </p:nvSpPr>
            <p:spPr>
              <a:xfrm>
                <a:off x="31459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32" name="Group 132"/>
            <p:cNvGrpSpPr/>
            <p:nvPr/>
          </p:nvGrpSpPr>
          <p:grpSpPr>
            <a:xfrm>
              <a:off x="3343275" y="4543425"/>
              <a:ext cx="228600" cy="421481"/>
              <a:chOff x="3343275" y="4543425"/>
              <a:chExt cx="228600" cy="421481"/>
            </a:xfrm>
          </p:grpSpPr>
          <p:sp>
            <p:nvSpPr>
              <p:cNvPr id="130" name="Rectangle 130"/>
              <p:cNvSpPr/>
              <p:nvPr/>
            </p:nvSpPr>
            <p:spPr>
              <a:xfrm>
                <a:off x="33432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1" name="TextBox 131"/>
              <p:cNvSpPr/>
              <p:nvPr/>
            </p:nvSpPr>
            <p:spPr>
              <a:xfrm>
                <a:off x="33784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35" name="Group 135"/>
            <p:cNvGrpSpPr/>
            <p:nvPr/>
          </p:nvGrpSpPr>
          <p:grpSpPr>
            <a:xfrm>
              <a:off x="3571875" y="4543425"/>
              <a:ext cx="228600" cy="421481"/>
              <a:chOff x="3571875" y="4543425"/>
              <a:chExt cx="228600" cy="421481"/>
            </a:xfrm>
          </p:grpSpPr>
          <p:sp>
            <p:nvSpPr>
              <p:cNvPr id="133" name="Rectangle 133"/>
              <p:cNvSpPr/>
              <p:nvPr/>
            </p:nvSpPr>
            <p:spPr>
              <a:xfrm>
                <a:off x="35718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4" name="TextBox 134"/>
              <p:cNvSpPr/>
              <p:nvPr/>
            </p:nvSpPr>
            <p:spPr>
              <a:xfrm>
                <a:off x="36070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38" name="Group 138"/>
            <p:cNvGrpSpPr/>
            <p:nvPr/>
          </p:nvGrpSpPr>
          <p:grpSpPr>
            <a:xfrm>
              <a:off x="3114675" y="4895850"/>
              <a:ext cx="228600" cy="421481"/>
              <a:chOff x="3114675" y="4895850"/>
              <a:chExt cx="228600" cy="421481"/>
            </a:xfrm>
          </p:grpSpPr>
          <p:sp>
            <p:nvSpPr>
              <p:cNvPr id="136" name="Rectangle 136"/>
              <p:cNvSpPr/>
              <p:nvPr/>
            </p:nvSpPr>
            <p:spPr>
              <a:xfrm>
                <a:off x="31146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7" name="TextBox 137"/>
              <p:cNvSpPr/>
              <p:nvPr/>
            </p:nvSpPr>
            <p:spPr>
              <a:xfrm>
                <a:off x="31459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41" name="Group 141"/>
            <p:cNvGrpSpPr/>
            <p:nvPr/>
          </p:nvGrpSpPr>
          <p:grpSpPr>
            <a:xfrm>
              <a:off x="3343275" y="4895850"/>
              <a:ext cx="228600" cy="421481"/>
              <a:chOff x="3343275" y="4895850"/>
              <a:chExt cx="228600" cy="421481"/>
            </a:xfrm>
          </p:grpSpPr>
          <p:sp>
            <p:nvSpPr>
              <p:cNvPr id="139" name="Rectangle 139"/>
              <p:cNvSpPr/>
              <p:nvPr/>
            </p:nvSpPr>
            <p:spPr>
              <a:xfrm>
                <a:off x="33432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0" name="TextBox 140"/>
              <p:cNvSpPr/>
              <p:nvPr/>
            </p:nvSpPr>
            <p:spPr>
              <a:xfrm>
                <a:off x="33745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44" name="Group 144"/>
            <p:cNvGrpSpPr/>
            <p:nvPr/>
          </p:nvGrpSpPr>
          <p:grpSpPr>
            <a:xfrm>
              <a:off x="3571875" y="4895850"/>
              <a:ext cx="228600" cy="421481"/>
              <a:chOff x="3571875" y="4895850"/>
              <a:chExt cx="228600" cy="421481"/>
            </a:xfrm>
          </p:grpSpPr>
          <p:sp>
            <p:nvSpPr>
              <p:cNvPr id="142" name="Rectangle 142"/>
              <p:cNvSpPr/>
              <p:nvPr/>
            </p:nvSpPr>
            <p:spPr>
              <a:xfrm>
                <a:off x="35718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3" name="TextBox 143"/>
              <p:cNvSpPr/>
              <p:nvPr/>
            </p:nvSpPr>
            <p:spPr>
              <a:xfrm>
                <a:off x="36031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145" name="TextBox 145"/>
            <p:cNvSpPr/>
            <p:nvPr/>
          </p:nvSpPr>
          <p:spPr>
            <a:xfrm>
              <a:off x="436949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grpSp>
          <p:nvGrpSpPr>
            <p:cNvPr id="148" name="Group 148"/>
            <p:cNvGrpSpPr/>
            <p:nvPr/>
          </p:nvGrpSpPr>
          <p:grpSpPr>
            <a:xfrm>
              <a:off x="4124325" y="3486150"/>
              <a:ext cx="228600" cy="421481"/>
              <a:chOff x="4124325" y="3486150"/>
              <a:chExt cx="228600" cy="421481"/>
            </a:xfrm>
          </p:grpSpPr>
          <p:sp>
            <p:nvSpPr>
              <p:cNvPr id="146" name="Rectangle 146"/>
              <p:cNvSpPr/>
              <p:nvPr/>
            </p:nvSpPr>
            <p:spPr>
              <a:xfrm>
                <a:off x="41243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7" name="TextBox 147"/>
              <p:cNvSpPr/>
              <p:nvPr/>
            </p:nvSpPr>
            <p:spPr>
              <a:xfrm>
                <a:off x="41555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51" name="Group 151"/>
            <p:cNvGrpSpPr/>
            <p:nvPr/>
          </p:nvGrpSpPr>
          <p:grpSpPr>
            <a:xfrm>
              <a:off x="4352925" y="3486150"/>
              <a:ext cx="228600" cy="421481"/>
              <a:chOff x="4352925" y="3486150"/>
              <a:chExt cx="228600" cy="421481"/>
            </a:xfrm>
          </p:grpSpPr>
          <p:sp>
            <p:nvSpPr>
              <p:cNvPr id="149" name="Rectangle 149"/>
              <p:cNvSpPr/>
              <p:nvPr/>
            </p:nvSpPr>
            <p:spPr>
              <a:xfrm>
                <a:off x="43529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0" name="TextBox 150"/>
              <p:cNvSpPr/>
              <p:nvPr/>
            </p:nvSpPr>
            <p:spPr>
              <a:xfrm>
                <a:off x="43841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54" name="Group 154"/>
            <p:cNvGrpSpPr/>
            <p:nvPr/>
          </p:nvGrpSpPr>
          <p:grpSpPr>
            <a:xfrm>
              <a:off x="4581525" y="3486150"/>
              <a:ext cx="228600" cy="421481"/>
              <a:chOff x="4581525" y="3486150"/>
              <a:chExt cx="228600" cy="421481"/>
            </a:xfrm>
          </p:grpSpPr>
          <p:sp>
            <p:nvSpPr>
              <p:cNvPr id="152" name="Rectangle 152"/>
              <p:cNvSpPr/>
              <p:nvPr/>
            </p:nvSpPr>
            <p:spPr>
              <a:xfrm>
                <a:off x="45815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3" name="TextBox 153"/>
              <p:cNvSpPr/>
              <p:nvPr/>
            </p:nvSpPr>
            <p:spPr>
              <a:xfrm>
                <a:off x="46127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57" name="Group 157"/>
            <p:cNvGrpSpPr/>
            <p:nvPr/>
          </p:nvGrpSpPr>
          <p:grpSpPr>
            <a:xfrm>
              <a:off x="4124325" y="3838575"/>
              <a:ext cx="228600" cy="421481"/>
              <a:chOff x="4124325" y="3838575"/>
              <a:chExt cx="228600" cy="421481"/>
            </a:xfrm>
          </p:grpSpPr>
          <p:sp>
            <p:nvSpPr>
              <p:cNvPr id="155" name="Rectangle 155"/>
              <p:cNvSpPr/>
              <p:nvPr/>
            </p:nvSpPr>
            <p:spPr>
              <a:xfrm>
                <a:off x="41243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6" name="TextBox 156"/>
              <p:cNvSpPr/>
              <p:nvPr/>
            </p:nvSpPr>
            <p:spPr>
              <a:xfrm>
                <a:off x="41594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60" name="Group 160"/>
            <p:cNvGrpSpPr/>
            <p:nvPr/>
          </p:nvGrpSpPr>
          <p:grpSpPr>
            <a:xfrm>
              <a:off x="4352925" y="3838575"/>
              <a:ext cx="228600" cy="421481"/>
              <a:chOff x="4352925" y="3838575"/>
              <a:chExt cx="228600" cy="421481"/>
            </a:xfrm>
          </p:grpSpPr>
          <p:sp>
            <p:nvSpPr>
              <p:cNvPr id="158" name="Rectangle 158"/>
              <p:cNvSpPr/>
              <p:nvPr/>
            </p:nvSpPr>
            <p:spPr>
              <a:xfrm>
                <a:off x="43529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9" name="TextBox 159"/>
              <p:cNvSpPr/>
              <p:nvPr/>
            </p:nvSpPr>
            <p:spPr>
              <a:xfrm>
                <a:off x="43880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63" name="Group 163"/>
            <p:cNvGrpSpPr/>
            <p:nvPr/>
          </p:nvGrpSpPr>
          <p:grpSpPr>
            <a:xfrm>
              <a:off x="4581525" y="3838575"/>
              <a:ext cx="228600" cy="421481"/>
              <a:chOff x="4581525" y="3838575"/>
              <a:chExt cx="228600" cy="421481"/>
            </a:xfrm>
          </p:grpSpPr>
          <p:sp>
            <p:nvSpPr>
              <p:cNvPr id="161" name="Rectangle 161"/>
              <p:cNvSpPr/>
              <p:nvPr/>
            </p:nvSpPr>
            <p:spPr>
              <a:xfrm>
                <a:off x="45815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2" name="TextBox 162"/>
              <p:cNvSpPr/>
              <p:nvPr/>
            </p:nvSpPr>
            <p:spPr>
              <a:xfrm>
                <a:off x="461276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66" name="Group 166"/>
            <p:cNvGrpSpPr/>
            <p:nvPr/>
          </p:nvGrpSpPr>
          <p:grpSpPr>
            <a:xfrm>
              <a:off x="4124325" y="4191000"/>
              <a:ext cx="228600" cy="421481"/>
              <a:chOff x="4124325" y="4191000"/>
              <a:chExt cx="228600" cy="421481"/>
            </a:xfrm>
          </p:grpSpPr>
          <p:sp>
            <p:nvSpPr>
              <p:cNvPr id="164" name="Rectangle 164"/>
              <p:cNvSpPr/>
              <p:nvPr/>
            </p:nvSpPr>
            <p:spPr>
              <a:xfrm>
                <a:off x="41243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5" name="TextBox 165"/>
              <p:cNvSpPr/>
              <p:nvPr/>
            </p:nvSpPr>
            <p:spPr>
              <a:xfrm>
                <a:off x="41555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69" name="Group 169"/>
            <p:cNvGrpSpPr/>
            <p:nvPr/>
          </p:nvGrpSpPr>
          <p:grpSpPr>
            <a:xfrm>
              <a:off x="4352925" y="4191000"/>
              <a:ext cx="228600" cy="421481"/>
              <a:chOff x="4352925" y="4191000"/>
              <a:chExt cx="228600" cy="421481"/>
            </a:xfrm>
          </p:grpSpPr>
          <p:sp>
            <p:nvSpPr>
              <p:cNvPr id="167" name="Rectangle 167"/>
              <p:cNvSpPr/>
              <p:nvPr/>
            </p:nvSpPr>
            <p:spPr>
              <a:xfrm>
                <a:off x="43529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8" name="TextBox 168"/>
              <p:cNvSpPr/>
              <p:nvPr/>
            </p:nvSpPr>
            <p:spPr>
              <a:xfrm>
                <a:off x="43841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72" name="Group 172"/>
            <p:cNvGrpSpPr/>
            <p:nvPr/>
          </p:nvGrpSpPr>
          <p:grpSpPr>
            <a:xfrm>
              <a:off x="4581525" y="4191000"/>
              <a:ext cx="228600" cy="421481"/>
              <a:chOff x="4581525" y="4191000"/>
              <a:chExt cx="228600" cy="421481"/>
            </a:xfrm>
          </p:grpSpPr>
          <p:sp>
            <p:nvSpPr>
              <p:cNvPr id="170" name="Rectangle 170"/>
              <p:cNvSpPr/>
              <p:nvPr/>
            </p:nvSpPr>
            <p:spPr>
              <a:xfrm>
                <a:off x="45815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1" name="TextBox 171"/>
              <p:cNvSpPr/>
              <p:nvPr/>
            </p:nvSpPr>
            <p:spPr>
              <a:xfrm>
                <a:off x="46127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75" name="Group 175"/>
            <p:cNvGrpSpPr/>
            <p:nvPr/>
          </p:nvGrpSpPr>
          <p:grpSpPr>
            <a:xfrm>
              <a:off x="4124325" y="4543425"/>
              <a:ext cx="228600" cy="421481"/>
              <a:chOff x="4124325" y="4543425"/>
              <a:chExt cx="228600" cy="421481"/>
            </a:xfrm>
          </p:grpSpPr>
          <p:sp>
            <p:nvSpPr>
              <p:cNvPr id="173" name="Rectangle 173"/>
              <p:cNvSpPr/>
              <p:nvPr/>
            </p:nvSpPr>
            <p:spPr>
              <a:xfrm>
                <a:off x="41243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4" name="TextBox 174"/>
              <p:cNvSpPr/>
              <p:nvPr/>
            </p:nvSpPr>
            <p:spPr>
              <a:xfrm>
                <a:off x="41594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78" name="Group 178"/>
            <p:cNvGrpSpPr/>
            <p:nvPr/>
          </p:nvGrpSpPr>
          <p:grpSpPr>
            <a:xfrm>
              <a:off x="4352925" y="4543425"/>
              <a:ext cx="228600" cy="421481"/>
              <a:chOff x="4352925" y="4543425"/>
              <a:chExt cx="228600" cy="421481"/>
            </a:xfrm>
          </p:grpSpPr>
          <p:sp>
            <p:nvSpPr>
              <p:cNvPr id="176" name="Rectangle 176"/>
              <p:cNvSpPr/>
              <p:nvPr/>
            </p:nvSpPr>
            <p:spPr>
              <a:xfrm>
                <a:off x="43529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7" name="TextBox 177"/>
              <p:cNvSpPr/>
              <p:nvPr/>
            </p:nvSpPr>
            <p:spPr>
              <a:xfrm>
                <a:off x="43880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81" name="Group 181"/>
            <p:cNvGrpSpPr/>
            <p:nvPr/>
          </p:nvGrpSpPr>
          <p:grpSpPr>
            <a:xfrm>
              <a:off x="4581525" y="4543425"/>
              <a:ext cx="228600" cy="421481"/>
              <a:chOff x="4581525" y="4543425"/>
              <a:chExt cx="228600" cy="421481"/>
            </a:xfrm>
          </p:grpSpPr>
          <p:sp>
            <p:nvSpPr>
              <p:cNvPr id="179" name="Rectangle 179"/>
              <p:cNvSpPr/>
              <p:nvPr/>
            </p:nvSpPr>
            <p:spPr>
              <a:xfrm>
                <a:off x="45815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0" name="TextBox 180"/>
              <p:cNvSpPr/>
              <p:nvPr/>
            </p:nvSpPr>
            <p:spPr>
              <a:xfrm>
                <a:off x="461276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4124325" y="4895850"/>
              <a:ext cx="228600" cy="421481"/>
              <a:chOff x="4124325" y="4895850"/>
              <a:chExt cx="228600" cy="421481"/>
            </a:xfrm>
          </p:grpSpPr>
          <p:sp>
            <p:nvSpPr>
              <p:cNvPr id="182" name="Rectangle 182"/>
              <p:cNvSpPr/>
              <p:nvPr/>
            </p:nvSpPr>
            <p:spPr>
              <a:xfrm>
                <a:off x="41243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3" name="TextBox 183"/>
              <p:cNvSpPr/>
              <p:nvPr/>
            </p:nvSpPr>
            <p:spPr>
              <a:xfrm>
                <a:off x="41555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87" name="Group 187"/>
            <p:cNvGrpSpPr/>
            <p:nvPr/>
          </p:nvGrpSpPr>
          <p:grpSpPr>
            <a:xfrm>
              <a:off x="4352925" y="4895850"/>
              <a:ext cx="228600" cy="421481"/>
              <a:chOff x="4352925" y="4895850"/>
              <a:chExt cx="228600" cy="421481"/>
            </a:xfrm>
          </p:grpSpPr>
          <p:sp>
            <p:nvSpPr>
              <p:cNvPr id="185" name="Rectangle 185"/>
              <p:cNvSpPr/>
              <p:nvPr/>
            </p:nvSpPr>
            <p:spPr>
              <a:xfrm>
                <a:off x="43529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6" name="TextBox 186"/>
              <p:cNvSpPr/>
              <p:nvPr/>
            </p:nvSpPr>
            <p:spPr>
              <a:xfrm>
                <a:off x="43841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90" name="Group 190"/>
            <p:cNvGrpSpPr/>
            <p:nvPr/>
          </p:nvGrpSpPr>
          <p:grpSpPr>
            <a:xfrm>
              <a:off x="4581525" y="4895850"/>
              <a:ext cx="228600" cy="421481"/>
              <a:chOff x="4581525" y="4895850"/>
              <a:chExt cx="228600" cy="421481"/>
            </a:xfrm>
          </p:grpSpPr>
          <p:sp>
            <p:nvSpPr>
              <p:cNvPr id="188" name="Rectangle 188"/>
              <p:cNvSpPr/>
              <p:nvPr/>
            </p:nvSpPr>
            <p:spPr>
              <a:xfrm>
                <a:off x="45815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9" name="TextBox 189"/>
              <p:cNvSpPr/>
              <p:nvPr/>
            </p:nvSpPr>
            <p:spPr>
              <a:xfrm>
                <a:off x="46127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191" name="TextBox 191"/>
            <p:cNvSpPr/>
            <p:nvPr/>
          </p:nvSpPr>
          <p:spPr>
            <a:xfrm>
              <a:off x="537914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grpSp>
          <p:nvGrpSpPr>
            <p:cNvPr id="194" name="Group 194"/>
            <p:cNvGrpSpPr/>
            <p:nvPr/>
          </p:nvGrpSpPr>
          <p:grpSpPr>
            <a:xfrm>
              <a:off x="5133975" y="3486150"/>
              <a:ext cx="228600" cy="421481"/>
              <a:chOff x="5133975" y="3486150"/>
              <a:chExt cx="228600" cy="421481"/>
            </a:xfrm>
          </p:grpSpPr>
          <p:sp>
            <p:nvSpPr>
              <p:cNvPr id="192" name="Rectangle 192"/>
              <p:cNvSpPr/>
              <p:nvPr/>
            </p:nvSpPr>
            <p:spPr>
              <a:xfrm>
                <a:off x="51339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3" name="TextBox 193"/>
              <p:cNvSpPr/>
              <p:nvPr/>
            </p:nvSpPr>
            <p:spPr>
              <a:xfrm>
                <a:off x="51652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97" name="Group 197"/>
            <p:cNvGrpSpPr/>
            <p:nvPr/>
          </p:nvGrpSpPr>
          <p:grpSpPr>
            <a:xfrm>
              <a:off x="5362575" y="3486150"/>
              <a:ext cx="228600" cy="421481"/>
              <a:chOff x="5362575" y="3486150"/>
              <a:chExt cx="228600" cy="421481"/>
            </a:xfrm>
          </p:grpSpPr>
          <p:sp>
            <p:nvSpPr>
              <p:cNvPr id="195" name="Rectangle 195"/>
              <p:cNvSpPr/>
              <p:nvPr/>
            </p:nvSpPr>
            <p:spPr>
              <a:xfrm>
                <a:off x="53625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6" name="TextBox 196"/>
              <p:cNvSpPr/>
              <p:nvPr/>
            </p:nvSpPr>
            <p:spPr>
              <a:xfrm>
                <a:off x="5397722" y="35409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00" name="Group 200"/>
            <p:cNvGrpSpPr/>
            <p:nvPr/>
          </p:nvGrpSpPr>
          <p:grpSpPr>
            <a:xfrm>
              <a:off x="5591175" y="3486150"/>
              <a:ext cx="228600" cy="421481"/>
              <a:chOff x="5591175" y="3486150"/>
              <a:chExt cx="228600" cy="421481"/>
            </a:xfrm>
          </p:grpSpPr>
          <p:sp>
            <p:nvSpPr>
              <p:cNvPr id="198" name="Rectangle 198"/>
              <p:cNvSpPr/>
              <p:nvPr/>
            </p:nvSpPr>
            <p:spPr>
              <a:xfrm>
                <a:off x="55911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9" name="TextBox 199"/>
              <p:cNvSpPr/>
              <p:nvPr/>
            </p:nvSpPr>
            <p:spPr>
              <a:xfrm>
                <a:off x="56224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03" name="Group 203"/>
            <p:cNvGrpSpPr/>
            <p:nvPr/>
          </p:nvGrpSpPr>
          <p:grpSpPr>
            <a:xfrm>
              <a:off x="5133975" y="3838575"/>
              <a:ext cx="228600" cy="421481"/>
              <a:chOff x="5133975" y="3838575"/>
              <a:chExt cx="228600" cy="421481"/>
            </a:xfrm>
          </p:grpSpPr>
          <p:sp>
            <p:nvSpPr>
              <p:cNvPr id="201" name="Rectangle 201"/>
              <p:cNvSpPr/>
              <p:nvPr/>
            </p:nvSpPr>
            <p:spPr>
              <a:xfrm>
                <a:off x="51339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2" name="TextBox 202"/>
              <p:cNvSpPr/>
              <p:nvPr/>
            </p:nvSpPr>
            <p:spPr>
              <a:xfrm>
                <a:off x="51652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06" name="Group 206"/>
            <p:cNvGrpSpPr/>
            <p:nvPr/>
          </p:nvGrpSpPr>
          <p:grpSpPr>
            <a:xfrm>
              <a:off x="5362575" y="3838575"/>
              <a:ext cx="228600" cy="421481"/>
              <a:chOff x="5362575" y="3838575"/>
              <a:chExt cx="228600" cy="421481"/>
            </a:xfrm>
          </p:grpSpPr>
          <p:sp>
            <p:nvSpPr>
              <p:cNvPr id="204" name="Rectangle 204"/>
              <p:cNvSpPr/>
              <p:nvPr/>
            </p:nvSpPr>
            <p:spPr>
              <a:xfrm>
                <a:off x="53625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5" name="TextBox 205"/>
              <p:cNvSpPr/>
              <p:nvPr/>
            </p:nvSpPr>
            <p:spPr>
              <a:xfrm>
                <a:off x="53977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09" name="Group 209"/>
            <p:cNvGrpSpPr/>
            <p:nvPr/>
          </p:nvGrpSpPr>
          <p:grpSpPr>
            <a:xfrm>
              <a:off x="5591175" y="3838575"/>
              <a:ext cx="228600" cy="421481"/>
              <a:chOff x="5591175" y="3838575"/>
              <a:chExt cx="228600" cy="421481"/>
            </a:xfrm>
          </p:grpSpPr>
          <p:sp>
            <p:nvSpPr>
              <p:cNvPr id="207" name="Rectangle 207"/>
              <p:cNvSpPr/>
              <p:nvPr/>
            </p:nvSpPr>
            <p:spPr>
              <a:xfrm>
                <a:off x="55911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8" name="TextBox 208"/>
              <p:cNvSpPr/>
              <p:nvPr/>
            </p:nvSpPr>
            <p:spPr>
              <a:xfrm>
                <a:off x="56224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12" name="Group 212"/>
            <p:cNvGrpSpPr/>
            <p:nvPr/>
          </p:nvGrpSpPr>
          <p:grpSpPr>
            <a:xfrm>
              <a:off x="5133975" y="4191000"/>
              <a:ext cx="228600" cy="421481"/>
              <a:chOff x="5133975" y="4191000"/>
              <a:chExt cx="228600" cy="421481"/>
            </a:xfrm>
          </p:grpSpPr>
          <p:sp>
            <p:nvSpPr>
              <p:cNvPr id="210" name="Rectangle 210"/>
              <p:cNvSpPr/>
              <p:nvPr/>
            </p:nvSpPr>
            <p:spPr>
              <a:xfrm>
                <a:off x="51339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1" name="TextBox 211"/>
              <p:cNvSpPr/>
              <p:nvPr/>
            </p:nvSpPr>
            <p:spPr>
              <a:xfrm>
                <a:off x="51652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15" name="Group 215"/>
            <p:cNvGrpSpPr/>
            <p:nvPr/>
          </p:nvGrpSpPr>
          <p:grpSpPr>
            <a:xfrm>
              <a:off x="5362575" y="4191000"/>
              <a:ext cx="228600" cy="421481"/>
              <a:chOff x="5362575" y="4191000"/>
              <a:chExt cx="228600" cy="421481"/>
            </a:xfrm>
          </p:grpSpPr>
          <p:sp>
            <p:nvSpPr>
              <p:cNvPr id="213" name="Rectangle 213"/>
              <p:cNvSpPr/>
              <p:nvPr/>
            </p:nvSpPr>
            <p:spPr>
              <a:xfrm>
                <a:off x="53625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4" name="TextBox 214"/>
              <p:cNvSpPr/>
              <p:nvPr/>
            </p:nvSpPr>
            <p:spPr>
              <a:xfrm>
                <a:off x="53938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18" name="Group 218"/>
            <p:cNvGrpSpPr/>
            <p:nvPr/>
          </p:nvGrpSpPr>
          <p:grpSpPr>
            <a:xfrm>
              <a:off x="5591175" y="4191000"/>
              <a:ext cx="228600" cy="421481"/>
              <a:chOff x="5591175" y="4191000"/>
              <a:chExt cx="228600" cy="421481"/>
            </a:xfrm>
          </p:grpSpPr>
          <p:sp>
            <p:nvSpPr>
              <p:cNvPr id="216" name="Rectangle 216"/>
              <p:cNvSpPr/>
              <p:nvPr/>
            </p:nvSpPr>
            <p:spPr>
              <a:xfrm>
                <a:off x="55911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7" name="TextBox 217"/>
              <p:cNvSpPr/>
              <p:nvPr/>
            </p:nvSpPr>
            <p:spPr>
              <a:xfrm>
                <a:off x="56224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21" name="Group 221"/>
            <p:cNvGrpSpPr/>
            <p:nvPr/>
          </p:nvGrpSpPr>
          <p:grpSpPr>
            <a:xfrm>
              <a:off x="5133975" y="4543425"/>
              <a:ext cx="228600" cy="421481"/>
              <a:chOff x="5133975" y="4543425"/>
              <a:chExt cx="228600" cy="421481"/>
            </a:xfrm>
          </p:grpSpPr>
          <p:sp>
            <p:nvSpPr>
              <p:cNvPr id="219" name="Rectangle 219"/>
              <p:cNvSpPr/>
              <p:nvPr/>
            </p:nvSpPr>
            <p:spPr>
              <a:xfrm>
                <a:off x="51339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0" name="TextBox 220"/>
              <p:cNvSpPr/>
              <p:nvPr/>
            </p:nvSpPr>
            <p:spPr>
              <a:xfrm>
                <a:off x="51691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24" name="Group 224"/>
            <p:cNvGrpSpPr/>
            <p:nvPr/>
          </p:nvGrpSpPr>
          <p:grpSpPr>
            <a:xfrm>
              <a:off x="5362575" y="4543425"/>
              <a:ext cx="228600" cy="421481"/>
              <a:chOff x="5362575" y="4543425"/>
              <a:chExt cx="228600" cy="421481"/>
            </a:xfrm>
          </p:grpSpPr>
          <p:sp>
            <p:nvSpPr>
              <p:cNvPr id="222" name="Rectangle 222"/>
              <p:cNvSpPr/>
              <p:nvPr/>
            </p:nvSpPr>
            <p:spPr>
              <a:xfrm>
                <a:off x="53625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3" name="TextBox 223"/>
              <p:cNvSpPr/>
              <p:nvPr/>
            </p:nvSpPr>
            <p:spPr>
              <a:xfrm>
                <a:off x="53977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27" name="Group 227"/>
            <p:cNvGrpSpPr/>
            <p:nvPr/>
          </p:nvGrpSpPr>
          <p:grpSpPr>
            <a:xfrm>
              <a:off x="5591175" y="4543425"/>
              <a:ext cx="228600" cy="421481"/>
              <a:chOff x="5591175" y="4543425"/>
              <a:chExt cx="228600" cy="421481"/>
            </a:xfrm>
          </p:grpSpPr>
          <p:sp>
            <p:nvSpPr>
              <p:cNvPr id="225" name="Rectangle 225"/>
              <p:cNvSpPr/>
              <p:nvPr/>
            </p:nvSpPr>
            <p:spPr>
              <a:xfrm>
                <a:off x="55911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6" name="TextBox 226"/>
              <p:cNvSpPr/>
              <p:nvPr/>
            </p:nvSpPr>
            <p:spPr>
              <a:xfrm>
                <a:off x="56224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30" name="Group 230"/>
            <p:cNvGrpSpPr/>
            <p:nvPr/>
          </p:nvGrpSpPr>
          <p:grpSpPr>
            <a:xfrm>
              <a:off x="5133975" y="4895850"/>
              <a:ext cx="228600" cy="421481"/>
              <a:chOff x="5133975" y="4895850"/>
              <a:chExt cx="228600" cy="421481"/>
            </a:xfrm>
          </p:grpSpPr>
          <p:sp>
            <p:nvSpPr>
              <p:cNvPr id="228" name="Rectangle 228"/>
              <p:cNvSpPr/>
              <p:nvPr/>
            </p:nvSpPr>
            <p:spPr>
              <a:xfrm>
                <a:off x="51339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9" name="TextBox 229"/>
              <p:cNvSpPr/>
              <p:nvPr/>
            </p:nvSpPr>
            <p:spPr>
              <a:xfrm>
                <a:off x="5169122" y="49506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33" name="Group 233"/>
            <p:cNvGrpSpPr/>
            <p:nvPr/>
          </p:nvGrpSpPr>
          <p:grpSpPr>
            <a:xfrm>
              <a:off x="5362575" y="4895850"/>
              <a:ext cx="228600" cy="421481"/>
              <a:chOff x="5362575" y="4895850"/>
              <a:chExt cx="228600" cy="421481"/>
            </a:xfrm>
          </p:grpSpPr>
          <p:sp>
            <p:nvSpPr>
              <p:cNvPr id="231" name="Rectangle 231"/>
              <p:cNvSpPr/>
              <p:nvPr/>
            </p:nvSpPr>
            <p:spPr>
              <a:xfrm>
                <a:off x="53625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2" name="TextBox 232"/>
              <p:cNvSpPr/>
              <p:nvPr/>
            </p:nvSpPr>
            <p:spPr>
              <a:xfrm>
                <a:off x="5397722" y="49506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36" name="Group 236"/>
            <p:cNvGrpSpPr/>
            <p:nvPr/>
          </p:nvGrpSpPr>
          <p:grpSpPr>
            <a:xfrm>
              <a:off x="5591175" y="4895850"/>
              <a:ext cx="228600" cy="421481"/>
              <a:chOff x="5591175" y="4895850"/>
              <a:chExt cx="228600" cy="421481"/>
            </a:xfrm>
          </p:grpSpPr>
          <p:sp>
            <p:nvSpPr>
              <p:cNvPr id="234" name="Rectangle 234"/>
              <p:cNvSpPr/>
              <p:nvPr/>
            </p:nvSpPr>
            <p:spPr>
              <a:xfrm>
                <a:off x="55911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5" name="TextBox 235"/>
              <p:cNvSpPr/>
              <p:nvPr/>
            </p:nvSpPr>
            <p:spPr>
              <a:xfrm>
                <a:off x="56224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237" name="TextBox 237"/>
            <p:cNvSpPr/>
            <p:nvPr/>
          </p:nvSpPr>
          <p:spPr>
            <a:xfrm>
              <a:off x="638879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grpSp>
          <p:nvGrpSpPr>
            <p:cNvPr id="240" name="Group 240"/>
            <p:cNvGrpSpPr/>
            <p:nvPr/>
          </p:nvGrpSpPr>
          <p:grpSpPr>
            <a:xfrm>
              <a:off x="6143625" y="3486150"/>
              <a:ext cx="228600" cy="421481"/>
              <a:chOff x="6143625" y="3486150"/>
              <a:chExt cx="228600" cy="421481"/>
            </a:xfrm>
          </p:grpSpPr>
          <p:sp>
            <p:nvSpPr>
              <p:cNvPr id="238" name="Rectangle 238"/>
              <p:cNvSpPr/>
              <p:nvPr/>
            </p:nvSpPr>
            <p:spPr>
              <a:xfrm>
                <a:off x="61436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9" name="TextBox 239"/>
              <p:cNvSpPr/>
              <p:nvPr/>
            </p:nvSpPr>
            <p:spPr>
              <a:xfrm>
                <a:off x="61748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43" name="Group 243"/>
            <p:cNvGrpSpPr/>
            <p:nvPr/>
          </p:nvGrpSpPr>
          <p:grpSpPr>
            <a:xfrm>
              <a:off x="6372225" y="3486150"/>
              <a:ext cx="228600" cy="421481"/>
              <a:chOff x="6372225" y="3486150"/>
              <a:chExt cx="228600" cy="421481"/>
            </a:xfrm>
          </p:grpSpPr>
          <p:sp>
            <p:nvSpPr>
              <p:cNvPr id="241" name="Rectangle 241"/>
              <p:cNvSpPr/>
              <p:nvPr/>
            </p:nvSpPr>
            <p:spPr>
              <a:xfrm>
                <a:off x="63722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2" name="TextBox 242"/>
              <p:cNvSpPr/>
              <p:nvPr/>
            </p:nvSpPr>
            <p:spPr>
              <a:xfrm>
                <a:off x="64034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46" name="Group 246"/>
            <p:cNvGrpSpPr/>
            <p:nvPr/>
          </p:nvGrpSpPr>
          <p:grpSpPr>
            <a:xfrm>
              <a:off x="6600825" y="3486150"/>
              <a:ext cx="228600" cy="421481"/>
              <a:chOff x="6600825" y="3486150"/>
              <a:chExt cx="228600" cy="421481"/>
            </a:xfrm>
          </p:grpSpPr>
          <p:sp>
            <p:nvSpPr>
              <p:cNvPr id="244" name="Rectangle 244"/>
              <p:cNvSpPr/>
              <p:nvPr/>
            </p:nvSpPr>
            <p:spPr>
              <a:xfrm>
                <a:off x="66008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5" name="TextBox 245"/>
              <p:cNvSpPr/>
              <p:nvPr/>
            </p:nvSpPr>
            <p:spPr>
              <a:xfrm>
                <a:off x="66320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49" name="Group 249"/>
            <p:cNvGrpSpPr/>
            <p:nvPr/>
          </p:nvGrpSpPr>
          <p:grpSpPr>
            <a:xfrm>
              <a:off x="6143625" y="3838575"/>
              <a:ext cx="228600" cy="421481"/>
              <a:chOff x="6143625" y="3838575"/>
              <a:chExt cx="228600" cy="421481"/>
            </a:xfrm>
          </p:grpSpPr>
          <p:sp>
            <p:nvSpPr>
              <p:cNvPr id="247" name="Rectangle 247"/>
              <p:cNvSpPr/>
              <p:nvPr/>
            </p:nvSpPr>
            <p:spPr>
              <a:xfrm>
                <a:off x="61436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8" name="TextBox 248"/>
              <p:cNvSpPr/>
              <p:nvPr/>
            </p:nvSpPr>
            <p:spPr>
              <a:xfrm>
                <a:off x="617486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52" name="Group 252"/>
            <p:cNvGrpSpPr/>
            <p:nvPr/>
          </p:nvGrpSpPr>
          <p:grpSpPr>
            <a:xfrm>
              <a:off x="6372225" y="3838575"/>
              <a:ext cx="228600" cy="421481"/>
              <a:chOff x="6372225" y="3838575"/>
              <a:chExt cx="228600" cy="421481"/>
            </a:xfrm>
          </p:grpSpPr>
          <p:sp>
            <p:nvSpPr>
              <p:cNvPr id="250" name="Rectangle 250"/>
              <p:cNvSpPr/>
              <p:nvPr/>
            </p:nvSpPr>
            <p:spPr>
              <a:xfrm>
                <a:off x="63722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1" name="TextBox 251"/>
              <p:cNvSpPr/>
              <p:nvPr/>
            </p:nvSpPr>
            <p:spPr>
              <a:xfrm>
                <a:off x="64073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55" name="Group 255"/>
            <p:cNvGrpSpPr/>
            <p:nvPr/>
          </p:nvGrpSpPr>
          <p:grpSpPr>
            <a:xfrm>
              <a:off x="6600825" y="3838575"/>
              <a:ext cx="228600" cy="421481"/>
              <a:chOff x="6600825" y="3838575"/>
              <a:chExt cx="228600" cy="421481"/>
            </a:xfrm>
          </p:grpSpPr>
          <p:sp>
            <p:nvSpPr>
              <p:cNvPr id="253" name="Rectangle 253"/>
              <p:cNvSpPr/>
              <p:nvPr/>
            </p:nvSpPr>
            <p:spPr>
              <a:xfrm>
                <a:off x="66008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4" name="TextBox 254"/>
              <p:cNvSpPr/>
              <p:nvPr/>
            </p:nvSpPr>
            <p:spPr>
              <a:xfrm>
                <a:off x="66359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58" name="Group 258"/>
            <p:cNvGrpSpPr/>
            <p:nvPr/>
          </p:nvGrpSpPr>
          <p:grpSpPr>
            <a:xfrm>
              <a:off x="6143625" y="4191000"/>
              <a:ext cx="228600" cy="421481"/>
              <a:chOff x="6143625" y="4191000"/>
              <a:chExt cx="228600" cy="421481"/>
            </a:xfrm>
          </p:grpSpPr>
          <p:sp>
            <p:nvSpPr>
              <p:cNvPr id="256" name="Rectangle 256"/>
              <p:cNvSpPr/>
              <p:nvPr/>
            </p:nvSpPr>
            <p:spPr>
              <a:xfrm>
                <a:off x="61436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7" name="TextBox 257"/>
              <p:cNvSpPr/>
              <p:nvPr/>
            </p:nvSpPr>
            <p:spPr>
              <a:xfrm>
                <a:off x="61748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61" name="Group 261"/>
            <p:cNvGrpSpPr/>
            <p:nvPr/>
          </p:nvGrpSpPr>
          <p:grpSpPr>
            <a:xfrm>
              <a:off x="6372225" y="4191000"/>
              <a:ext cx="228600" cy="421481"/>
              <a:chOff x="6372225" y="4191000"/>
              <a:chExt cx="228600" cy="421481"/>
            </a:xfrm>
          </p:grpSpPr>
          <p:sp>
            <p:nvSpPr>
              <p:cNvPr id="259" name="Rectangle 259"/>
              <p:cNvSpPr/>
              <p:nvPr/>
            </p:nvSpPr>
            <p:spPr>
              <a:xfrm>
                <a:off x="63722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0" name="TextBox 260"/>
              <p:cNvSpPr/>
              <p:nvPr/>
            </p:nvSpPr>
            <p:spPr>
              <a:xfrm>
                <a:off x="64034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64" name="Group 264"/>
            <p:cNvGrpSpPr/>
            <p:nvPr/>
          </p:nvGrpSpPr>
          <p:grpSpPr>
            <a:xfrm>
              <a:off x="6600825" y="4191000"/>
              <a:ext cx="228600" cy="421481"/>
              <a:chOff x="6600825" y="4191000"/>
              <a:chExt cx="228600" cy="421481"/>
            </a:xfrm>
          </p:grpSpPr>
          <p:sp>
            <p:nvSpPr>
              <p:cNvPr id="262" name="Rectangle 262"/>
              <p:cNvSpPr/>
              <p:nvPr/>
            </p:nvSpPr>
            <p:spPr>
              <a:xfrm>
                <a:off x="66008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3" name="TextBox 263"/>
              <p:cNvSpPr/>
              <p:nvPr/>
            </p:nvSpPr>
            <p:spPr>
              <a:xfrm>
                <a:off x="66320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67" name="Group 267"/>
            <p:cNvGrpSpPr/>
            <p:nvPr/>
          </p:nvGrpSpPr>
          <p:grpSpPr>
            <a:xfrm>
              <a:off x="6143625" y="4543425"/>
              <a:ext cx="228600" cy="421481"/>
              <a:chOff x="6143625" y="4543425"/>
              <a:chExt cx="228600" cy="421481"/>
            </a:xfrm>
          </p:grpSpPr>
          <p:sp>
            <p:nvSpPr>
              <p:cNvPr id="265" name="Rectangle 265"/>
              <p:cNvSpPr/>
              <p:nvPr/>
            </p:nvSpPr>
            <p:spPr>
              <a:xfrm>
                <a:off x="61436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6" name="TextBox 266"/>
              <p:cNvSpPr/>
              <p:nvPr/>
            </p:nvSpPr>
            <p:spPr>
              <a:xfrm>
                <a:off x="61787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70" name="Group 270"/>
            <p:cNvGrpSpPr/>
            <p:nvPr/>
          </p:nvGrpSpPr>
          <p:grpSpPr>
            <a:xfrm>
              <a:off x="6372225" y="4543425"/>
              <a:ext cx="228600" cy="421481"/>
              <a:chOff x="6372225" y="4543425"/>
              <a:chExt cx="228600" cy="421481"/>
            </a:xfrm>
          </p:grpSpPr>
          <p:sp>
            <p:nvSpPr>
              <p:cNvPr id="268" name="Rectangle 268"/>
              <p:cNvSpPr/>
              <p:nvPr/>
            </p:nvSpPr>
            <p:spPr>
              <a:xfrm>
                <a:off x="63722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9" name="TextBox 269"/>
              <p:cNvSpPr/>
              <p:nvPr/>
            </p:nvSpPr>
            <p:spPr>
              <a:xfrm>
                <a:off x="64073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73" name="Group 273"/>
            <p:cNvGrpSpPr/>
            <p:nvPr/>
          </p:nvGrpSpPr>
          <p:grpSpPr>
            <a:xfrm>
              <a:off x="6600825" y="4543425"/>
              <a:ext cx="228600" cy="421481"/>
              <a:chOff x="6600825" y="4543425"/>
              <a:chExt cx="228600" cy="421481"/>
            </a:xfrm>
          </p:grpSpPr>
          <p:sp>
            <p:nvSpPr>
              <p:cNvPr id="271" name="Rectangle 271"/>
              <p:cNvSpPr/>
              <p:nvPr/>
            </p:nvSpPr>
            <p:spPr>
              <a:xfrm>
                <a:off x="66008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2" name="TextBox 272"/>
              <p:cNvSpPr/>
              <p:nvPr/>
            </p:nvSpPr>
            <p:spPr>
              <a:xfrm>
                <a:off x="663206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76" name="Group 276"/>
            <p:cNvGrpSpPr/>
            <p:nvPr/>
          </p:nvGrpSpPr>
          <p:grpSpPr>
            <a:xfrm>
              <a:off x="6143625" y="4895850"/>
              <a:ext cx="228600" cy="421481"/>
              <a:chOff x="6143625" y="4895850"/>
              <a:chExt cx="228600" cy="421481"/>
            </a:xfrm>
          </p:grpSpPr>
          <p:sp>
            <p:nvSpPr>
              <p:cNvPr id="274" name="Rectangle 274"/>
              <p:cNvSpPr/>
              <p:nvPr/>
            </p:nvSpPr>
            <p:spPr>
              <a:xfrm>
                <a:off x="61436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5" name="TextBox 275"/>
              <p:cNvSpPr/>
              <p:nvPr/>
            </p:nvSpPr>
            <p:spPr>
              <a:xfrm>
                <a:off x="61748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79" name="Group 279"/>
            <p:cNvGrpSpPr/>
            <p:nvPr/>
          </p:nvGrpSpPr>
          <p:grpSpPr>
            <a:xfrm>
              <a:off x="6372225" y="4895850"/>
              <a:ext cx="228600" cy="421481"/>
              <a:chOff x="6372225" y="4895850"/>
              <a:chExt cx="228600" cy="421481"/>
            </a:xfrm>
          </p:grpSpPr>
          <p:sp>
            <p:nvSpPr>
              <p:cNvPr id="277" name="Rectangle 277"/>
              <p:cNvSpPr/>
              <p:nvPr/>
            </p:nvSpPr>
            <p:spPr>
              <a:xfrm>
                <a:off x="63722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8" name="TextBox 278"/>
              <p:cNvSpPr/>
              <p:nvPr/>
            </p:nvSpPr>
            <p:spPr>
              <a:xfrm>
                <a:off x="64034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82" name="Group 282"/>
            <p:cNvGrpSpPr/>
            <p:nvPr/>
          </p:nvGrpSpPr>
          <p:grpSpPr>
            <a:xfrm>
              <a:off x="6600825" y="4895850"/>
              <a:ext cx="228600" cy="421481"/>
              <a:chOff x="6600825" y="4895850"/>
              <a:chExt cx="228600" cy="421481"/>
            </a:xfrm>
          </p:grpSpPr>
          <p:sp>
            <p:nvSpPr>
              <p:cNvPr id="280" name="Rectangle 280"/>
              <p:cNvSpPr/>
              <p:nvPr/>
            </p:nvSpPr>
            <p:spPr>
              <a:xfrm>
                <a:off x="66008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1" name="TextBox 281"/>
              <p:cNvSpPr/>
              <p:nvPr/>
            </p:nvSpPr>
            <p:spPr>
              <a:xfrm>
                <a:off x="66320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283" name="TextBox 283"/>
            <p:cNvSpPr/>
            <p:nvPr/>
          </p:nvSpPr>
          <p:spPr>
            <a:xfrm>
              <a:off x="739844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grpSp>
          <p:nvGrpSpPr>
            <p:cNvPr id="286" name="Group 286"/>
            <p:cNvGrpSpPr/>
            <p:nvPr/>
          </p:nvGrpSpPr>
          <p:grpSpPr>
            <a:xfrm>
              <a:off x="7153275" y="3486150"/>
              <a:ext cx="228600" cy="421481"/>
              <a:chOff x="7153275" y="3486150"/>
              <a:chExt cx="228600" cy="421481"/>
            </a:xfrm>
          </p:grpSpPr>
          <p:sp>
            <p:nvSpPr>
              <p:cNvPr id="284" name="Rectangle 284"/>
              <p:cNvSpPr/>
              <p:nvPr/>
            </p:nvSpPr>
            <p:spPr>
              <a:xfrm>
                <a:off x="71532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5" name="TextBox 285"/>
              <p:cNvSpPr/>
              <p:nvPr/>
            </p:nvSpPr>
            <p:spPr>
              <a:xfrm>
                <a:off x="71845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89" name="Group 289"/>
            <p:cNvGrpSpPr/>
            <p:nvPr/>
          </p:nvGrpSpPr>
          <p:grpSpPr>
            <a:xfrm>
              <a:off x="7381875" y="3486150"/>
              <a:ext cx="228600" cy="421481"/>
              <a:chOff x="7381875" y="3486150"/>
              <a:chExt cx="228600" cy="421481"/>
            </a:xfrm>
          </p:grpSpPr>
          <p:sp>
            <p:nvSpPr>
              <p:cNvPr id="287" name="Rectangle 287"/>
              <p:cNvSpPr/>
              <p:nvPr/>
            </p:nvSpPr>
            <p:spPr>
              <a:xfrm>
                <a:off x="73818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8" name="TextBox 288"/>
              <p:cNvSpPr/>
              <p:nvPr/>
            </p:nvSpPr>
            <p:spPr>
              <a:xfrm>
                <a:off x="74131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92" name="Group 292"/>
            <p:cNvGrpSpPr/>
            <p:nvPr/>
          </p:nvGrpSpPr>
          <p:grpSpPr>
            <a:xfrm>
              <a:off x="7610475" y="3486150"/>
              <a:ext cx="228600" cy="421481"/>
              <a:chOff x="7610475" y="3486150"/>
              <a:chExt cx="228600" cy="421481"/>
            </a:xfrm>
          </p:grpSpPr>
          <p:sp>
            <p:nvSpPr>
              <p:cNvPr id="290" name="Rectangle 290"/>
              <p:cNvSpPr/>
              <p:nvPr/>
            </p:nvSpPr>
            <p:spPr>
              <a:xfrm>
                <a:off x="76104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1" name="TextBox 291"/>
              <p:cNvSpPr/>
              <p:nvPr/>
            </p:nvSpPr>
            <p:spPr>
              <a:xfrm>
                <a:off x="76417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95" name="Group 295"/>
            <p:cNvGrpSpPr/>
            <p:nvPr/>
          </p:nvGrpSpPr>
          <p:grpSpPr>
            <a:xfrm>
              <a:off x="7153275" y="3838575"/>
              <a:ext cx="228600" cy="421481"/>
              <a:chOff x="7153275" y="3838575"/>
              <a:chExt cx="228600" cy="421481"/>
            </a:xfrm>
          </p:grpSpPr>
          <p:sp>
            <p:nvSpPr>
              <p:cNvPr id="293" name="Rectangle 293"/>
              <p:cNvSpPr/>
              <p:nvPr/>
            </p:nvSpPr>
            <p:spPr>
              <a:xfrm>
                <a:off x="71532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4" name="TextBox 294"/>
              <p:cNvSpPr/>
              <p:nvPr/>
            </p:nvSpPr>
            <p:spPr>
              <a:xfrm>
                <a:off x="71845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98" name="Group 298"/>
            <p:cNvGrpSpPr/>
            <p:nvPr/>
          </p:nvGrpSpPr>
          <p:grpSpPr>
            <a:xfrm>
              <a:off x="7381875" y="3838575"/>
              <a:ext cx="228600" cy="421481"/>
              <a:chOff x="7381875" y="3838575"/>
              <a:chExt cx="228600" cy="421481"/>
            </a:xfrm>
          </p:grpSpPr>
          <p:sp>
            <p:nvSpPr>
              <p:cNvPr id="296" name="Rectangle 296"/>
              <p:cNvSpPr/>
              <p:nvPr/>
            </p:nvSpPr>
            <p:spPr>
              <a:xfrm>
                <a:off x="73818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7" name="TextBox 297"/>
              <p:cNvSpPr/>
              <p:nvPr/>
            </p:nvSpPr>
            <p:spPr>
              <a:xfrm>
                <a:off x="74170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01" name="Group 301"/>
            <p:cNvGrpSpPr/>
            <p:nvPr/>
          </p:nvGrpSpPr>
          <p:grpSpPr>
            <a:xfrm>
              <a:off x="7610475" y="3838575"/>
              <a:ext cx="228600" cy="421481"/>
              <a:chOff x="7610475" y="3838575"/>
              <a:chExt cx="228600" cy="421481"/>
            </a:xfrm>
          </p:grpSpPr>
          <p:sp>
            <p:nvSpPr>
              <p:cNvPr id="299" name="Rectangle 299"/>
              <p:cNvSpPr/>
              <p:nvPr/>
            </p:nvSpPr>
            <p:spPr>
              <a:xfrm>
                <a:off x="76104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0" name="TextBox 300"/>
              <p:cNvSpPr/>
              <p:nvPr/>
            </p:nvSpPr>
            <p:spPr>
              <a:xfrm>
                <a:off x="76456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04" name="Group 304"/>
            <p:cNvGrpSpPr/>
            <p:nvPr/>
          </p:nvGrpSpPr>
          <p:grpSpPr>
            <a:xfrm>
              <a:off x="7153275" y="4191000"/>
              <a:ext cx="228600" cy="421481"/>
              <a:chOff x="7153275" y="4191000"/>
              <a:chExt cx="228600" cy="421481"/>
            </a:xfrm>
          </p:grpSpPr>
          <p:sp>
            <p:nvSpPr>
              <p:cNvPr id="302" name="Rectangle 302"/>
              <p:cNvSpPr/>
              <p:nvPr/>
            </p:nvSpPr>
            <p:spPr>
              <a:xfrm>
                <a:off x="71532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3" name="TextBox 303"/>
              <p:cNvSpPr/>
              <p:nvPr/>
            </p:nvSpPr>
            <p:spPr>
              <a:xfrm>
                <a:off x="71845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07" name="Group 307"/>
            <p:cNvGrpSpPr/>
            <p:nvPr/>
          </p:nvGrpSpPr>
          <p:grpSpPr>
            <a:xfrm>
              <a:off x="7381875" y="4191000"/>
              <a:ext cx="228600" cy="421481"/>
              <a:chOff x="7381875" y="4191000"/>
              <a:chExt cx="228600" cy="421481"/>
            </a:xfrm>
          </p:grpSpPr>
          <p:sp>
            <p:nvSpPr>
              <p:cNvPr id="305" name="Rectangle 305"/>
              <p:cNvSpPr/>
              <p:nvPr/>
            </p:nvSpPr>
            <p:spPr>
              <a:xfrm>
                <a:off x="73818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6" name="TextBox 306"/>
              <p:cNvSpPr/>
              <p:nvPr/>
            </p:nvSpPr>
            <p:spPr>
              <a:xfrm>
                <a:off x="74131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10" name="Group 310"/>
            <p:cNvGrpSpPr/>
            <p:nvPr/>
          </p:nvGrpSpPr>
          <p:grpSpPr>
            <a:xfrm>
              <a:off x="7610475" y="4191000"/>
              <a:ext cx="228600" cy="421481"/>
              <a:chOff x="7610475" y="4191000"/>
              <a:chExt cx="228600" cy="421481"/>
            </a:xfrm>
          </p:grpSpPr>
          <p:sp>
            <p:nvSpPr>
              <p:cNvPr id="308" name="Rectangle 308"/>
              <p:cNvSpPr/>
              <p:nvPr/>
            </p:nvSpPr>
            <p:spPr>
              <a:xfrm>
                <a:off x="76104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9" name="TextBox 309"/>
              <p:cNvSpPr/>
              <p:nvPr/>
            </p:nvSpPr>
            <p:spPr>
              <a:xfrm>
                <a:off x="76417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13" name="Group 313"/>
            <p:cNvGrpSpPr/>
            <p:nvPr/>
          </p:nvGrpSpPr>
          <p:grpSpPr>
            <a:xfrm>
              <a:off x="7153275" y="4543425"/>
              <a:ext cx="228600" cy="421481"/>
              <a:chOff x="7153275" y="4543425"/>
              <a:chExt cx="228600" cy="421481"/>
            </a:xfrm>
          </p:grpSpPr>
          <p:sp>
            <p:nvSpPr>
              <p:cNvPr id="311" name="Rectangle 311"/>
              <p:cNvSpPr/>
              <p:nvPr/>
            </p:nvSpPr>
            <p:spPr>
              <a:xfrm>
                <a:off x="71532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2" name="TextBox 312"/>
              <p:cNvSpPr/>
              <p:nvPr/>
            </p:nvSpPr>
            <p:spPr>
              <a:xfrm>
                <a:off x="71845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16" name="Group 316"/>
            <p:cNvGrpSpPr/>
            <p:nvPr/>
          </p:nvGrpSpPr>
          <p:grpSpPr>
            <a:xfrm>
              <a:off x="7381875" y="4543425"/>
              <a:ext cx="228600" cy="421481"/>
              <a:chOff x="7381875" y="4543425"/>
              <a:chExt cx="228600" cy="421481"/>
            </a:xfrm>
          </p:grpSpPr>
          <p:sp>
            <p:nvSpPr>
              <p:cNvPr id="314" name="Rectangle 314"/>
              <p:cNvSpPr/>
              <p:nvPr/>
            </p:nvSpPr>
            <p:spPr>
              <a:xfrm>
                <a:off x="73818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5" name="TextBox 315"/>
              <p:cNvSpPr/>
              <p:nvPr/>
            </p:nvSpPr>
            <p:spPr>
              <a:xfrm>
                <a:off x="74170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19" name="Group 319"/>
            <p:cNvGrpSpPr/>
            <p:nvPr/>
          </p:nvGrpSpPr>
          <p:grpSpPr>
            <a:xfrm>
              <a:off x="7610475" y="4543425"/>
              <a:ext cx="228600" cy="421481"/>
              <a:chOff x="7610475" y="4543425"/>
              <a:chExt cx="228600" cy="421481"/>
            </a:xfrm>
          </p:grpSpPr>
          <p:sp>
            <p:nvSpPr>
              <p:cNvPr id="317" name="Rectangle 317"/>
              <p:cNvSpPr/>
              <p:nvPr/>
            </p:nvSpPr>
            <p:spPr>
              <a:xfrm>
                <a:off x="76104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8" name="TextBox 318"/>
              <p:cNvSpPr/>
              <p:nvPr/>
            </p:nvSpPr>
            <p:spPr>
              <a:xfrm>
                <a:off x="76417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22" name="Group 322"/>
            <p:cNvGrpSpPr/>
            <p:nvPr/>
          </p:nvGrpSpPr>
          <p:grpSpPr>
            <a:xfrm>
              <a:off x="7153275" y="4895850"/>
              <a:ext cx="228600" cy="421481"/>
              <a:chOff x="7153275" y="4895850"/>
              <a:chExt cx="228600" cy="421481"/>
            </a:xfrm>
          </p:grpSpPr>
          <p:sp>
            <p:nvSpPr>
              <p:cNvPr id="320" name="Rectangle 320"/>
              <p:cNvSpPr/>
              <p:nvPr/>
            </p:nvSpPr>
            <p:spPr>
              <a:xfrm>
                <a:off x="71532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1" name="TextBox 321"/>
              <p:cNvSpPr/>
              <p:nvPr/>
            </p:nvSpPr>
            <p:spPr>
              <a:xfrm>
                <a:off x="71845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25" name="Group 325"/>
            <p:cNvGrpSpPr/>
            <p:nvPr/>
          </p:nvGrpSpPr>
          <p:grpSpPr>
            <a:xfrm>
              <a:off x="7381875" y="4895850"/>
              <a:ext cx="228600" cy="421481"/>
              <a:chOff x="7381875" y="4895850"/>
              <a:chExt cx="228600" cy="421481"/>
            </a:xfrm>
          </p:grpSpPr>
          <p:sp>
            <p:nvSpPr>
              <p:cNvPr id="323" name="Rectangle 323"/>
              <p:cNvSpPr/>
              <p:nvPr/>
            </p:nvSpPr>
            <p:spPr>
              <a:xfrm>
                <a:off x="73818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4" name="TextBox 324"/>
              <p:cNvSpPr/>
              <p:nvPr/>
            </p:nvSpPr>
            <p:spPr>
              <a:xfrm>
                <a:off x="74131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28" name="Group 328"/>
            <p:cNvGrpSpPr/>
            <p:nvPr/>
          </p:nvGrpSpPr>
          <p:grpSpPr>
            <a:xfrm>
              <a:off x="7610475" y="4895850"/>
              <a:ext cx="228600" cy="421481"/>
              <a:chOff x="7610475" y="4895850"/>
              <a:chExt cx="228600" cy="421481"/>
            </a:xfrm>
          </p:grpSpPr>
          <p:sp>
            <p:nvSpPr>
              <p:cNvPr id="326" name="Rectangle 326"/>
              <p:cNvSpPr/>
              <p:nvPr/>
            </p:nvSpPr>
            <p:spPr>
              <a:xfrm>
                <a:off x="76104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7" name="TextBox 327"/>
              <p:cNvSpPr/>
              <p:nvPr/>
            </p:nvSpPr>
            <p:spPr>
              <a:xfrm>
                <a:off x="76417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329" name="TextBox 329"/>
            <p:cNvSpPr/>
            <p:nvPr/>
          </p:nvSpPr>
          <p:spPr>
            <a:xfrm>
              <a:off x="840809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grpSp>
          <p:nvGrpSpPr>
            <p:cNvPr id="332" name="Group 332"/>
            <p:cNvGrpSpPr/>
            <p:nvPr/>
          </p:nvGrpSpPr>
          <p:grpSpPr>
            <a:xfrm>
              <a:off x="8162925" y="3486150"/>
              <a:ext cx="228600" cy="421481"/>
              <a:chOff x="8162925" y="3486150"/>
              <a:chExt cx="228600" cy="421481"/>
            </a:xfrm>
          </p:grpSpPr>
          <p:sp>
            <p:nvSpPr>
              <p:cNvPr id="330" name="Rectangle 330"/>
              <p:cNvSpPr/>
              <p:nvPr/>
            </p:nvSpPr>
            <p:spPr>
              <a:xfrm>
                <a:off x="81629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1" name="TextBox 331"/>
              <p:cNvSpPr/>
              <p:nvPr/>
            </p:nvSpPr>
            <p:spPr>
              <a:xfrm>
                <a:off x="81941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35" name="Group 335"/>
            <p:cNvGrpSpPr/>
            <p:nvPr/>
          </p:nvGrpSpPr>
          <p:grpSpPr>
            <a:xfrm>
              <a:off x="8391525" y="3486150"/>
              <a:ext cx="228600" cy="421481"/>
              <a:chOff x="8391525" y="3486150"/>
              <a:chExt cx="228600" cy="421481"/>
            </a:xfrm>
          </p:grpSpPr>
          <p:sp>
            <p:nvSpPr>
              <p:cNvPr id="333" name="Rectangle 333"/>
              <p:cNvSpPr/>
              <p:nvPr/>
            </p:nvSpPr>
            <p:spPr>
              <a:xfrm>
                <a:off x="83915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4" name="TextBox 334"/>
              <p:cNvSpPr/>
              <p:nvPr/>
            </p:nvSpPr>
            <p:spPr>
              <a:xfrm>
                <a:off x="84227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38" name="Group 338"/>
            <p:cNvGrpSpPr/>
            <p:nvPr/>
          </p:nvGrpSpPr>
          <p:grpSpPr>
            <a:xfrm>
              <a:off x="8620125" y="3486150"/>
              <a:ext cx="228600" cy="421481"/>
              <a:chOff x="8620125" y="3486150"/>
              <a:chExt cx="228600" cy="421481"/>
            </a:xfrm>
          </p:grpSpPr>
          <p:sp>
            <p:nvSpPr>
              <p:cNvPr id="336" name="Rectangle 336"/>
              <p:cNvSpPr/>
              <p:nvPr/>
            </p:nvSpPr>
            <p:spPr>
              <a:xfrm>
                <a:off x="86201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7" name="TextBox 337"/>
              <p:cNvSpPr/>
              <p:nvPr/>
            </p:nvSpPr>
            <p:spPr>
              <a:xfrm>
                <a:off x="86513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41" name="Group 341"/>
            <p:cNvGrpSpPr/>
            <p:nvPr/>
          </p:nvGrpSpPr>
          <p:grpSpPr>
            <a:xfrm>
              <a:off x="8162925" y="3838575"/>
              <a:ext cx="228600" cy="421481"/>
              <a:chOff x="8162925" y="3838575"/>
              <a:chExt cx="228600" cy="421481"/>
            </a:xfrm>
          </p:grpSpPr>
          <p:sp>
            <p:nvSpPr>
              <p:cNvPr id="339" name="Rectangle 339"/>
              <p:cNvSpPr/>
              <p:nvPr/>
            </p:nvSpPr>
            <p:spPr>
              <a:xfrm>
                <a:off x="81629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0" name="TextBox 340"/>
              <p:cNvSpPr/>
              <p:nvPr/>
            </p:nvSpPr>
            <p:spPr>
              <a:xfrm>
                <a:off x="81980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44" name="Group 344"/>
            <p:cNvGrpSpPr/>
            <p:nvPr/>
          </p:nvGrpSpPr>
          <p:grpSpPr>
            <a:xfrm>
              <a:off x="8391525" y="3838575"/>
              <a:ext cx="228600" cy="421481"/>
              <a:chOff x="8391525" y="3838575"/>
              <a:chExt cx="228600" cy="421481"/>
            </a:xfrm>
          </p:grpSpPr>
          <p:sp>
            <p:nvSpPr>
              <p:cNvPr id="342" name="Rectangle 342"/>
              <p:cNvSpPr/>
              <p:nvPr/>
            </p:nvSpPr>
            <p:spPr>
              <a:xfrm>
                <a:off x="83915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3" name="TextBox 343"/>
              <p:cNvSpPr/>
              <p:nvPr/>
            </p:nvSpPr>
            <p:spPr>
              <a:xfrm>
                <a:off x="84266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47" name="Group 347"/>
            <p:cNvGrpSpPr/>
            <p:nvPr/>
          </p:nvGrpSpPr>
          <p:grpSpPr>
            <a:xfrm>
              <a:off x="8620125" y="3838575"/>
              <a:ext cx="228600" cy="421481"/>
              <a:chOff x="8620125" y="3838575"/>
              <a:chExt cx="228600" cy="421481"/>
            </a:xfrm>
          </p:grpSpPr>
          <p:sp>
            <p:nvSpPr>
              <p:cNvPr id="345" name="Rectangle 345"/>
              <p:cNvSpPr/>
              <p:nvPr/>
            </p:nvSpPr>
            <p:spPr>
              <a:xfrm>
                <a:off x="86201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6" name="TextBox 346"/>
              <p:cNvSpPr/>
              <p:nvPr/>
            </p:nvSpPr>
            <p:spPr>
              <a:xfrm>
                <a:off x="865136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50" name="Group 350"/>
            <p:cNvGrpSpPr/>
            <p:nvPr/>
          </p:nvGrpSpPr>
          <p:grpSpPr>
            <a:xfrm>
              <a:off x="8162925" y="4191000"/>
              <a:ext cx="228600" cy="421481"/>
              <a:chOff x="8162925" y="4191000"/>
              <a:chExt cx="228600" cy="421481"/>
            </a:xfrm>
          </p:grpSpPr>
          <p:sp>
            <p:nvSpPr>
              <p:cNvPr id="348" name="Rectangle 348"/>
              <p:cNvSpPr/>
              <p:nvPr/>
            </p:nvSpPr>
            <p:spPr>
              <a:xfrm>
                <a:off x="81629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9" name="TextBox 349"/>
              <p:cNvSpPr/>
              <p:nvPr/>
            </p:nvSpPr>
            <p:spPr>
              <a:xfrm>
                <a:off x="8198072" y="42457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53" name="Group 353"/>
            <p:cNvGrpSpPr/>
            <p:nvPr/>
          </p:nvGrpSpPr>
          <p:grpSpPr>
            <a:xfrm>
              <a:off x="8391525" y="4191000"/>
              <a:ext cx="228600" cy="421481"/>
              <a:chOff x="8391525" y="4191000"/>
              <a:chExt cx="228600" cy="421481"/>
            </a:xfrm>
          </p:grpSpPr>
          <p:sp>
            <p:nvSpPr>
              <p:cNvPr id="351" name="Rectangle 351"/>
              <p:cNvSpPr/>
              <p:nvPr/>
            </p:nvSpPr>
            <p:spPr>
              <a:xfrm>
                <a:off x="83915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2" name="TextBox 352"/>
              <p:cNvSpPr/>
              <p:nvPr/>
            </p:nvSpPr>
            <p:spPr>
              <a:xfrm>
                <a:off x="8426672" y="42457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56" name="Group 356"/>
            <p:cNvGrpSpPr/>
            <p:nvPr/>
          </p:nvGrpSpPr>
          <p:grpSpPr>
            <a:xfrm>
              <a:off x="8620125" y="4191000"/>
              <a:ext cx="228600" cy="421481"/>
              <a:chOff x="8620125" y="4191000"/>
              <a:chExt cx="228600" cy="421481"/>
            </a:xfrm>
          </p:grpSpPr>
          <p:sp>
            <p:nvSpPr>
              <p:cNvPr id="354" name="Rectangle 354"/>
              <p:cNvSpPr/>
              <p:nvPr/>
            </p:nvSpPr>
            <p:spPr>
              <a:xfrm>
                <a:off x="86201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5" name="TextBox 355"/>
              <p:cNvSpPr/>
              <p:nvPr/>
            </p:nvSpPr>
            <p:spPr>
              <a:xfrm>
                <a:off x="86513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59" name="Group 359"/>
            <p:cNvGrpSpPr/>
            <p:nvPr/>
          </p:nvGrpSpPr>
          <p:grpSpPr>
            <a:xfrm>
              <a:off x="8162925" y="4543425"/>
              <a:ext cx="228600" cy="421481"/>
              <a:chOff x="8162925" y="4543425"/>
              <a:chExt cx="228600" cy="421481"/>
            </a:xfrm>
          </p:grpSpPr>
          <p:sp>
            <p:nvSpPr>
              <p:cNvPr id="357" name="Rectangle 357"/>
              <p:cNvSpPr/>
              <p:nvPr/>
            </p:nvSpPr>
            <p:spPr>
              <a:xfrm>
                <a:off x="81629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8" name="TextBox 358"/>
              <p:cNvSpPr/>
              <p:nvPr/>
            </p:nvSpPr>
            <p:spPr>
              <a:xfrm>
                <a:off x="81980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62" name="Group 362"/>
            <p:cNvGrpSpPr/>
            <p:nvPr/>
          </p:nvGrpSpPr>
          <p:grpSpPr>
            <a:xfrm>
              <a:off x="8391525" y="4543425"/>
              <a:ext cx="228600" cy="421481"/>
              <a:chOff x="8391525" y="4543425"/>
              <a:chExt cx="228600" cy="421481"/>
            </a:xfrm>
          </p:grpSpPr>
          <p:sp>
            <p:nvSpPr>
              <p:cNvPr id="360" name="Rectangle 360"/>
              <p:cNvSpPr/>
              <p:nvPr/>
            </p:nvSpPr>
            <p:spPr>
              <a:xfrm>
                <a:off x="83915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1" name="TextBox 361"/>
              <p:cNvSpPr/>
              <p:nvPr/>
            </p:nvSpPr>
            <p:spPr>
              <a:xfrm>
                <a:off x="84266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65" name="Group 365"/>
            <p:cNvGrpSpPr/>
            <p:nvPr/>
          </p:nvGrpSpPr>
          <p:grpSpPr>
            <a:xfrm>
              <a:off x="8620125" y="4543425"/>
              <a:ext cx="228600" cy="421481"/>
              <a:chOff x="8620125" y="4543425"/>
              <a:chExt cx="228600" cy="421481"/>
            </a:xfrm>
          </p:grpSpPr>
          <p:sp>
            <p:nvSpPr>
              <p:cNvPr id="363" name="Rectangle 363"/>
              <p:cNvSpPr/>
              <p:nvPr/>
            </p:nvSpPr>
            <p:spPr>
              <a:xfrm>
                <a:off x="86201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4" name="TextBox 364"/>
              <p:cNvSpPr/>
              <p:nvPr/>
            </p:nvSpPr>
            <p:spPr>
              <a:xfrm>
                <a:off x="865136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68" name="Group 368"/>
            <p:cNvGrpSpPr/>
            <p:nvPr/>
          </p:nvGrpSpPr>
          <p:grpSpPr>
            <a:xfrm>
              <a:off x="8162925" y="4895850"/>
              <a:ext cx="228600" cy="421481"/>
              <a:chOff x="8162925" y="4895850"/>
              <a:chExt cx="228600" cy="421481"/>
            </a:xfrm>
          </p:grpSpPr>
          <p:sp>
            <p:nvSpPr>
              <p:cNvPr id="366" name="Rectangle 366"/>
              <p:cNvSpPr/>
              <p:nvPr/>
            </p:nvSpPr>
            <p:spPr>
              <a:xfrm>
                <a:off x="81629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7" name="TextBox 367"/>
              <p:cNvSpPr/>
              <p:nvPr/>
            </p:nvSpPr>
            <p:spPr>
              <a:xfrm>
                <a:off x="8198072" y="49506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71" name="Group 371"/>
            <p:cNvGrpSpPr/>
            <p:nvPr/>
          </p:nvGrpSpPr>
          <p:grpSpPr>
            <a:xfrm>
              <a:off x="8391525" y="4895850"/>
              <a:ext cx="228600" cy="421481"/>
              <a:chOff x="8391525" y="4895850"/>
              <a:chExt cx="228600" cy="421481"/>
            </a:xfrm>
          </p:grpSpPr>
          <p:sp>
            <p:nvSpPr>
              <p:cNvPr id="369" name="Rectangle 369"/>
              <p:cNvSpPr/>
              <p:nvPr/>
            </p:nvSpPr>
            <p:spPr>
              <a:xfrm>
                <a:off x="83915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0" name="TextBox 370"/>
              <p:cNvSpPr/>
              <p:nvPr/>
            </p:nvSpPr>
            <p:spPr>
              <a:xfrm>
                <a:off x="8426672" y="49506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74" name="Group 374"/>
            <p:cNvGrpSpPr/>
            <p:nvPr/>
          </p:nvGrpSpPr>
          <p:grpSpPr>
            <a:xfrm>
              <a:off x="8620125" y="4895850"/>
              <a:ext cx="228600" cy="421481"/>
              <a:chOff x="8620125" y="4895850"/>
              <a:chExt cx="228600" cy="421481"/>
            </a:xfrm>
          </p:grpSpPr>
          <p:sp>
            <p:nvSpPr>
              <p:cNvPr id="372" name="Rectangle 372"/>
              <p:cNvSpPr/>
              <p:nvPr/>
            </p:nvSpPr>
            <p:spPr>
              <a:xfrm>
                <a:off x="86201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3" name="TextBox 373"/>
              <p:cNvSpPr/>
              <p:nvPr/>
            </p:nvSpPr>
            <p:spPr>
              <a:xfrm>
                <a:off x="86513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375" name="TextBox 375"/>
            <p:cNvSpPr/>
            <p:nvPr/>
          </p:nvSpPr>
          <p:spPr>
            <a:xfrm>
              <a:off x="941774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grpSp>
          <p:nvGrpSpPr>
            <p:cNvPr id="378" name="Group 378"/>
            <p:cNvGrpSpPr/>
            <p:nvPr/>
          </p:nvGrpSpPr>
          <p:grpSpPr>
            <a:xfrm>
              <a:off x="9172575" y="3486150"/>
              <a:ext cx="228600" cy="421481"/>
              <a:chOff x="9172575" y="3486150"/>
              <a:chExt cx="228600" cy="421481"/>
            </a:xfrm>
          </p:grpSpPr>
          <p:sp>
            <p:nvSpPr>
              <p:cNvPr id="376" name="Rectangle 376"/>
              <p:cNvSpPr/>
              <p:nvPr/>
            </p:nvSpPr>
            <p:spPr>
              <a:xfrm>
                <a:off x="91725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7" name="TextBox 377"/>
              <p:cNvSpPr/>
              <p:nvPr/>
            </p:nvSpPr>
            <p:spPr>
              <a:xfrm>
                <a:off x="92038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81" name="Group 381"/>
            <p:cNvGrpSpPr/>
            <p:nvPr/>
          </p:nvGrpSpPr>
          <p:grpSpPr>
            <a:xfrm>
              <a:off x="9401175" y="3486150"/>
              <a:ext cx="228600" cy="421481"/>
              <a:chOff x="9401175" y="3486150"/>
              <a:chExt cx="228600" cy="421481"/>
            </a:xfrm>
          </p:grpSpPr>
          <p:sp>
            <p:nvSpPr>
              <p:cNvPr id="379" name="Rectangle 379"/>
              <p:cNvSpPr/>
              <p:nvPr/>
            </p:nvSpPr>
            <p:spPr>
              <a:xfrm>
                <a:off x="94011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0" name="TextBox 380"/>
              <p:cNvSpPr/>
              <p:nvPr/>
            </p:nvSpPr>
            <p:spPr>
              <a:xfrm>
                <a:off x="94324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84" name="Group 384"/>
            <p:cNvGrpSpPr/>
            <p:nvPr/>
          </p:nvGrpSpPr>
          <p:grpSpPr>
            <a:xfrm>
              <a:off x="9629775" y="3486150"/>
              <a:ext cx="228600" cy="421481"/>
              <a:chOff x="9629775" y="3486150"/>
              <a:chExt cx="228600" cy="421481"/>
            </a:xfrm>
          </p:grpSpPr>
          <p:sp>
            <p:nvSpPr>
              <p:cNvPr id="382" name="Rectangle 382"/>
              <p:cNvSpPr/>
              <p:nvPr/>
            </p:nvSpPr>
            <p:spPr>
              <a:xfrm>
                <a:off x="962977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3" name="TextBox 383"/>
              <p:cNvSpPr/>
              <p:nvPr/>
            </p:nvSpPr>
            <p:spPr>
              <a:xfrm>
                <a:off x="966101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87" name="Group 387"/>
            <p:cNvGrpSpPr/>
            <p:nvPr/>
          </p:nvGrpSpPr>
          <p:grpSpPr>
            <a:xfrm>
              <a:off x="9172575" y="3838575"/>
              <a:ext cx="228600" cy="421481"/>
              <a:chOff x="9172575" y="3838575"/>
              <a:chExt cx="228600" cy="421481"/>
            </a:xfrm>
          </p:grpSpPr>
          <p:sp>
            <p:nvSpPr>
              <p:cNvPr id="385" name="Rectangle 385"/>
              <p:cNvSpPr/>
              <p:nvPr/>
            </p:nvSpPr>
            <p:spPr>
              <a:xfrm>
                <a:off x="91725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6" name="TextBox 386"/>
              <p:cNvSpPr/>
              <p:nvPr/>
            </p:nvSpPr>
            <p:spPr>
              <a:xfrm>
                <a:off x="92038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90" name="Group 390"/>
            <p:cNvGrpSpPr/>
            <p:nvPr/>
          </p:nvGrpSpPr>
          <p:grpSpPr>
            <a:xfrm>
              <a:off x="9401175" y="3838575"/>
              <a:ext cx="228600" cy="421481"/>
              <a:chOff x="9401175" y="3838575"/>
              <a:chExt cx="228600" cy="421481"/>
            </a:xfrm>
          </p:grpSpPr>
          <p:sp>
            <p:nvSpPr>
              <p:cNvPr id="388" name="Rectangle 388"/>
              <p:cNvSpPr/>
              <p:nvPr/>
            </p:nvSpPr>
            <p:spPr>
              <a:xfrm>
                <a:off x="94011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9" name="TextBox 389"/>
              <p:cNvSpPr/>
              <p:nvPr/>
            </p:nvSpPr>
            <p:spPr>
              <a:xfrm>
                <a:off x="943632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93" name="Group 393"/>
            <p:cNvGrpSpPr/>
            <p:nvPr/>
          </p:nvGrpSpPr>
          <p:grpSpPr>
            <a:xfrm>
              <a:off x="9629775" y="3838575"/>
              <a:ext cx="228600" cy="421481"/>
              <a:chOff x="9629775" y="3838575"/>
              <a:chExt cx="228600" cy="421481"/>
            </a:xfrm>
          </p:grpSpPr>
          <p:sp>
            <p:nvSpPr>
              <p:cNvPr id="391" name="Rectangle 391"/>
              <p:cNvSpPr/>
              <p:nvPr/>
            </p:nvSpPr>
            <p:spPr>
              <a:xfrm>
                <a:off x="962977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2" name="TextBox 392"/>
              <p:cNvSpPr/>
              <p:nvPr/>
            </p:nvSpPr>
            <p:spPr>
              <a:xfrm>
                <a:off x="966101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96" name="Group 396"/>
            <p:cNvGrpSpPr/>
            <p:nvPr/>
          </p:nvGrpSpPr>
          <p:grpSpPr>
            <a:xfrm>
              <a:off x="9172575" y="4191000"/>
              <a:ext cx="228600" cy="421481"/>
              <a:chOff x="9172575" y="4191000"/>
              <a:chExt cx="228600" cy="421481"/>
            </a:xfrm>
          </p:grpSpPr>
          <p:sp>
            <p:nvSpPr>
              <p:cNvPr id="394" name="Rectangle 394"/>
              <p:cNvSpPr/>
              <p:nvPr/>
            </p:nvSpPr>
            <p:spPr>
              <a:xfrm>
                <a:off x="91725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5" name="TextBox 395"/>
              <p:cNvSpPr/>
              <p:nvPr/>
            </p:nvSpPr>
            <p:spPr>
              <a:xfrm>
                <a:off x="92038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99" name="Group 399"/>
            <p:cNvGrpSpPr/>
            <p:nvPr/>
          </p:nvGrpSpPr>
          <p:grpSpPr>
            <a:xfrm>
              <a:off x="9401175" y="4191000"/>
              <a:ext cx="228600" cy="421481"/>
              <a:chOff x="9401175" y="4191000"/>
              <a:chExt cx="228600" cy="421481"/>
            </a:xfrm>
          </p:grpSpPr>
          <p:sp>
            <p:nvSpPr>
              <p:cNvPr id="397" name="Rectangle 397"/>
              <p:cNvSpPr/>
              <p:nvPr/>
            </p:nvSpPr>
            <p:spPr>
              <a:xfrm>
                <a:off x="94011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8" name="TextBox 398"/>
              <p:cNvSpPr/>
              <p:nvPr/>
            </p:nvSpPr>
            <p:spPr>
              <a:xfrm>
                <a:off x="94324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02" name="Group 402"/>
            <p:cNvGrpSpPr/>
            <p:nvPr/>
          </p:nvGrpSpPr>
          <p:grpSpPr>
            <a:xfrm>
              <a:off x="9629775" y="4191000"/>
              <a:ext cx="228600" cy="421481"/>
              <a:chOff x="9629775" y="4191000"/>
              <a:chExt cx="228600" cy="421481"/>
            </a:xfrm>
          </p:grpSpPr>
          <p:sp>
            <p:nvSpPr>
              <p:cNvPr id="400" name="Rectangle 400"/>
              <p:cNvSpPr/>
              <p:nvPr/>
            </p:nvSpPr>
            <p:spPr>
              <a:xfrm>
                <a:off x="962977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1" name="TextBox 401"/>
              <p:cNvSpPr/>
              <p:nvPr/>
            </p:nvSpPr>
            <p:spPr>
              <a:xfrm>
                <a:off x="966101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05" name="Group 405"/>
            <p:cNvGrpSpPr/>
            <p:nvPr/>
          </p:nvGrpSpPr>
          <p:grpSpPr>
            <a:xfrm>
              <a:off x="9172575" y="4543425"/>
              <a:ext cx="228600" cy="421481"/>
              <a:chOff x="9172575" y="4543425"/>
              <a:chExt cx="228600" cy="421481"/>
            </a:xfrm>
          </p:grpSpPr>
          <p:sp>
            <p:nvSpPr>
              <p:cNvPr id="403" name="Rectangle 403"/>
              <p:cNvSpPr/>
              <p:nvPr/>
            </p:nvSpPr>
            <p:spPr>
              <a:xfrm>
                <a:off x="91725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4" name="TextBox 404"/>
              <p:cNvSpPr/>
              <p:nvPr/>
            </p:nvSpPr>
            <p:spPr>
              <a:xfrm>
                <a:off x="92038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08" name="Group 408"/>
            <p:cNvGrpSpPr/>
            <p:nvPr/>
          </p:nvGrpSpPr>
          <p:grpSpPr>
            <a:xfrm>
              <a:off x="9401175" y="4543425"/>
              <a:ext cx="228600" cy="421481"/>
              <a:chOff x="9401175" y="4543425"/>
              <a:chExt cx="228600" cy="421481"/>
            </a:xfrm>
          </p:grpSpPr>
          <p:sp>
            <p:nvSpPr>
              <p:cNvPr id="406" name="Rectangle 406"/>
              <p:cNvSpPr/>
              <p:nvPr/>
            </p:nvSpPr>
            <p:spPr>
              <a:xfrm>
                <a:off x="94011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7" name="TextBox 407"/>
              <p:cNvSpPr/>
              <p:nvPr/>
            </p:nvSpPr>
            <p:spPr>
              <a:xfrm>
                <a:off x="943632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11" name="Group 411"/>
            <p:cNvGrpSpPr/>
            <p:nvPr/>
          </p:nvGrpSpPr>
          <p:grpSpPr>
            <a:xfrm>
              <a:off x="9629775" y="4543425"/>
              <a:ext cx="228600" cy="421481"/>
              <a:chOff x="9629775" y="4543425"/>
              <a:chExt cx="228600" cy="421481"/>
            </a:xfrm>
          </p:grpSpPr>
          <p:sp>
            <p:nvSpPr>
              <p:cNvPr id="409" name="Rectangle 409"/>
              <p:cNvSpPr/>
              <p:nvPr/>
            </p:nvSpPr>
            <p:spPr>
              <a:xfrm>
                <a:off x="962977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0" name="TextBox 410"/>
              <p:cNvSpPr/>
              <p:nvPr/>
            </p:nvSpPr>
            <p:spPr>
              <a:xfrm>
                <a:off x="966101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14" name="Group 414"/>
            <p:cNvGrpSpPr/>
            <p:nvPr/>
          </p:nvGrpSpPr>
          <p:grpSpPr>
            <a:xfrm>
              <a:off x="9172575" y="4895850"/>
              <a:ext cx="228600" cy="421481"/>
              <a:chOff x="9172575" y="4895850"/>
              <a:chExt cx="228600" cy="421481"/>
            </a:xfrm>
          </p:grpSpPr>
          <p:sp>
            <p:nvSpPr>
              <p:cNvPr id="412" name="Rectangle 412"/>
              <p:cNvSpPr/>
              <p:nvPr/>
            </p:nvSpPr>
            <p:spPr>
              <a:xfrm>
                <a:off x="91725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3" name="TextBox 413"/>
              <p:cNvSpPr/>
              <p:nvPr/>
            </p:nvSpPr>
            <p:spPr>
              <a:xfrm>
                <a:off x="92038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17" name="Group 417"/>
            <p:cNvGrpSpPr/>
            <p:nvPr/>
          </p:nvGrpSpPr>
          <p:grpSpPr>
            <a:xfrm>
              <a:off x="9401175" y="4895850"/>
              <a:ext cx="228600" cy="421481"/>
              <a:chOff x="9401175" y="4895850"/>
              <a:chExt cx="228600" cy="421481"/>
            </a:xfrm>
          </p:grpSpPr>
          <p:sp>
            <p:nvSpPr>
              <p:cNvPr id="415" name="Rectangle 415"/>
              <p:cNvSpPr/>
              <p:nvPr/>
            </p:nvSpPr>
            <p:spPr>
              <a:xfrm>
                <a:off x="94011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6" name="TextBox 416"/>
              <p:cNvSpPr/>
              <p:nvPr/>
            </p:nvSpPr>
            <p:spPr>
              <a:xfrm>
                <a:off x="94324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20" name="Group 420"/>
            <p:cNvGrpSpPr/>
            <p:nvPr/>
          </p:nvGrpSpPr>
          <p:grpSpPr>
            <a:xfrm>
              <a:off x="9629775" y="4895850"/>
              <a:ext cx="228600" cy="421481"/>
              <a:chOff x="9629775" y="4895850"/>
              <a:chExt cx="228600" cy="421481"/>
            </a:xfrm>
          </p:grpSpPr>
          <p:sp>
            <p:nvSpPr>
              <p:cNvPr id="418" name="Rectangle 418"/>
              <p:cNvSpPr/>
              <p:nvPr/>
            </p:nvSpPr>
            <p:spPr>
              <a:xfrm>
                <a:off x="962977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9" name="TextBox 419"/>
              <p:cNvSpPr/>
              <p:nvPr/>
            </p:nvSpPr>
            <p:spPr>
              <a:xfrm>
                <a:off x="966101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sp>
          <p:nvSpPr>
            <p:cNvPr id="421" name="TextBox 421"/>
            <p:cNvSpPr/>
            <p:nvPr/>
          </p:nvSpPr>
          <p:spPr>
            <a:xfrm>
              <a:off x="10427398" y="2958941"/>
              <a:ext cx="19535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23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grpSp>
          <p:nvGrpSpPr>
            <p:cNvPr id="424" name="Group 424"/>
            <p:cNvGrpSpPr/>
            <p:nvPr/>
          </p:nvGrpSpPr>
          <p:grpSpPr>
            <a:xfrm>
              <a:off x="10182225" y="3486150"/>
              <a:ext cx="228600" cy="421481"/>
              <a:chOff x="10182225" y="3486150"/>
              <a:chExt cx="228600" cy="421481"/>
            </a:xfrm>
          </p:grpSpPr>
          <p:sp>
            <p:nvSpPr>
              <p:cNvPr id="422" name="Rectangle 422"/>
              <p:cNvSpPr/>
              <p:nvPr/>
            </p:nvSpPr>
            <p:spPr>
              <a:xfrm>
                <a:off x="101822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3" name="TextBox 423"/>
              <p:cNvSpPr/>
              <p:nvPr/>
            </p:nvSpPr>
            <p:spPr>
              <a:xfrm>
                <a:off x="102134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27" name="Group 427"/>
            <p:cNvGrpSpPr/>
            <p:nvPr/>
          </p:nvGrpSpPr>
          <p:grpSpPr>
            <a:xfrm>
              <a:off x="10410825" y="3486150"/>
              <a:ext cx="228600" cy="421481"/>
              <a:chOff x="10410825" y="3486150"/>
              <a:chExt cx="228600" cy="421481"/>
            </a:xfrm>
          </p:grpSpPr>
          <p:sp>
            <p:nvSpPr>
              <p:cNvPr id="425" name="Rectangle 425"/>
              <p:cNvSpPr/>
              <p:nvPr/>
            </p:nvSpPr>
            <p:spPr>
              <a:xfrm>
                <a:off x="104108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6" name="TextBox 426"/>
              <p:cNvSpPr/>
              <p:nvPr/>
            </p:nvSpPr>
            <p:spPr>
              <a:xfrm>
                <a:off x="104420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30" name="Group 430"/>
            <p:cNvGrpSpPr/>
            <p:nvPr/>
          </p:nvGrpSpPr>
          <p:grpSpPr>
            <a:xfrm>
              <a:off x="10639425" y="3486150"/>
              <a:ext cx="228600" cy="421481"/>
              <a:chOff x="10639425" y="3486150"/>
              <a:chExt cx="228600" cy="421481"/>
            </a:xfrm>
          </p:grpSpPr>
          <p:sp>
            <p:nvSpPr>
              <p:cNvPr id="428" name="Rectangle 428"/>
              <p:cNvSpPr/>
              <p:nvPr/>
            </p:nvSpPr>
            <p:spPr>
              <a:xfrm>
                <a:off x="10639425" y="34861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9" name="TextBox 429"/>
              <p:cNvSpPr/>
              <p:nvPr/>
            </p:nvSpPr>
            <p:spPr>
              <a:xfrm>
                <a:off x="10670667" y="35409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33" name="Group 433"/>
            <p:cNvGrpSpPr/>
            <p:nvPr/>
          </p:nvGrpSpPr>
          <p:grpSpPr>
            <a:xfrm>
              <a:off x="10182225" y="3838575"/>
              <a:ext cx="228600" cy="421481"/>
              <a:chOff x="10182225" y="3838575"/>
              <a:chExt cx="228600" cy="421481"/>
            </a:xfrm>
          </p:grpSpPr>
          <p:sp>
            <p:nvSpPr>
              <p:cNvPr id="431" name="Rectangle 431"/>
              <p:cNvSpPr/>
              <p:nvPr/>
            </p:nvSpPr>
            <p:spPr>
              <a:xfrm>
                <a:off x="101822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2" name="TextBox 432"/>
              <p:cNvSpPr/>
              <p:nvPr/>
            </p:nvSpPr>
            <p:spPr>
              <a:xfrm>
                <a:off x="1021346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36" name="Group 436"/>
            <p:cNvGrpSpPr/>
            <p:nvPr/>
          </p:nvGrpSpPr>
          <p:grpSpPr>
            <a:xfrm>
              <a:off x="10410825" y="3838575"/>
              <a:ext cx="228600" cy="421481"/>
              <a:chOff x="10410825" y="3838575"/>
              <a:chExt cx="228600" cy="421481"/>
            </a:xfrm>
          </p:grpSpPr>
          <p:sp>
            <p:nvSpPr>
              <p:cNvPr id="434" name="Rectangle 434"/>
              <p:cNvSpPr/>
              <p:nvPr/>
            </p:nvSpPr>
            <p:spPr>
              <a:xfrm>
                <a:off x="104108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5" name="TextBox 435"/>
              <p:cNvSpPr/>
              <p:nvPr/>
            </p:nvSpPr>
            <p:spPr>
              <a:xfrm>
                <a:off x="10445972" y="3893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39" name="Group 439"/>
            <p:cNvGrpSpPr/>
            <p:nvPr/>
          </p:nvGrpSpPr>
          <p:grpSpPr>
            <a:xfrm>
              <a:off x="10639425" y="3838575"/>
              <a:ext cx="228600" cy="421481"/>
              <a:chOff x="10639425" y="3838575"/>
              <a:chExt cx="228600" cy="421481"/>
            </a:xfrm>
          </p:grpSpPr>
          <p:sp>
            <p:nvSpPr>
              <p:cNvPr id="437" name="Rectangle 437"/>
              <p:cNvSpPr/>
              <p:nvPr/>
            </p:nvSpPr>
            <p:spPr>
              <a:xfrm>
                <a:off x="10639425" y="383857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8" name="TextBox 438"/>
              <p:cNvSpPr/>
              <p:nvPr/>
            </p:nvSpPr>
            <p:spPr>
              <a:xfrm>
                <a:off x="10670667" y="38933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42" name="Group 442"/>
            <p:cNvGrpSpPr/>
            <p:nvPr/>
          </p:nvGrpSpPr>
          <p:grpSpPr>
            <a:xfrm>
              <a:off x="10182225" y="4191000"/>
              <a:ext cx="228600" cy="421481"/>
              <a:chOff x="10182225" y="4191000"/>
              <a:chExt cx="228600" cy="421481"/>
            </a:xfrm>
          </p:grpSpPr>
          <p:sp>
            <p:nvSpPr>
              <p:cNvPr id="440" name="Rectangle 440"/>
              <p:cNvSpPr/>
              <p:nvPr/>
            </p:nvSpPr>
            <p:spPr>
              <a:xfrm>
                <a:off x="101822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1" name="TextBox 441"/>
              <p:cNvSpPr/>
              <p:nvPr/>
            </p:nvSpPr>
            <p:spPr>
              <a:xfrm>
                <a:off x="102134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45" name="Group 445"/>
            <p:cNvGrpSpPr/>
            <p:nvPr/>
          </p:nvGrpSpPr>
          <p:grpSpPr>
            <a:xfrm>
              <a:off x="10410825" y="4191000"/>
              <a:ext cx="228600" cy="421481"/>
              <a:chOff x="10410825" y="4191000"/>
              <a:chExt cx="228600" cy="421481"/>
            </a:xfrm>
          </p:grpSpPr>
          <p:sp>
            <p:nvSpPr>
              <p:cNvPr id="443" name="Rectangle 443"/>
              <p:cNvSpPr/>
              <p:nvPr/>
            </p:nvSpPr>
            <p:spPr>
              <a:xfrm>
                <a:off x="104108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4" name="TextBox 444"/>
              <p:cNvSpPr/>
              <p:nvPr/>
            </p:nvSpPr>
            <p:spPr>
              <a:xfrm>
                <a:off x="104420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48" name="Group 448"/>
            <p:cNvGrpSpPr/>
            <p:nvPr/>
          </p:nvGrpSpPr>
          <p:grpSpPr>
            <a:xfrm>
              <a:off x="10639425" y="4191000"/>
              <a:ext cx="228600" cy="421481"/>
              <a:chOff x="10639425" y="4191000"/>
              <a:chExt cx="228600" cy="421481"/>
            </a:xfrm>
          </p:grpSpPr>
          <p:sp>
            <p:nvSpPr>
              <p:cNvPr id="446" name="Rectangle 446"/>
              <p:cNvSpPr/>
              <p:nvPr/>
            </p:nvSpPr>
            <p:spPr>
              <a:xfrm>
                <a:off x="10639425" y="419100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7" name="TextBox 447"/>
              <p:cNvSpPr/>
              <p:nvPr/>
            </p:nvSpPr>
            <p:spPr>
              <a:xfrm>
                <a:off x="10670667" y="42457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51" name="Group 451"/>
            <p:cNvGrpSpPr/>
            <p:nvPr/>
          </p:nvGrpSpPr>
          <p:grpSpPr>
            <a:xfrm>
              <a:off x="10182225" y="4543425"/>
              <a:ext cx="228600" cy="421481"/>
              <a:chOff x="10182225" y="4543425"/>
              <a:chExt cx="228600" cy="421481"/>
            </a:xfrm>
          </p:grpSpPr>
          <p:sp>
            <p:nvSpPr>
              <p:cNvPr id="449" name="Rectangle 449"/>
              <p:cNvSpPr/>
              <p:nvPr/>
            </p:nvSpPr>
            <p:spPr>
              <a:xfrm>
                <a:off x="101822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0" name="TextBox 450"/>
              <p:cNvSpPr/>
              <p:nvPr/>
            </p:nvSpPr>
            <p:spPr>
              <a:xfrm>
                <a:off x="102173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54" name="Group 454"/>
            <p:cNvGrpSpPr/>
            <p:nvPr/>
          </p:nvGrpSpPr>
          <p:grpSpPr>
            <a:xfrm>
              <a:off x="10410825" y="4543425"/>
              <a:ext cx="228600" cy="421481"/>
              <a:chOff x="10410825" y="4543425"/>
              <a:chExt cx="228600" cy="421481"/>
            </a:xfrm>
          </p:grpSpPr>
          <p:sp>
            <p:nvSpPr>
              <p:cNvPr id="452" name="Rectangle 452"/>
              <p:cNvSpPr/>
              <p:nvPr/>
            </p:nvSpPr>
            <p:spPr>
              <a:xfrm>
                <a:off x="104108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3" name="TextBox 453"/>
              <p:cNvSpPr/>
              <p:nvPr/>
            </p:nvSpPr>
            <p:spPr>
              <a:xfrm>
                <a:off x="10445972" y="45981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57" name="Group 457"/>
            <p:cNvGrpSpPr/>
            <p:nvPr/>
          </p:nvGrpSpPr>
          <p:grpSpPr>
            <a:xfrm>
              <a:off x="10639425" y="4543425"/>
              <a:ext cx="228600" cy="421481"/>
              <a:chOff x="10639425" y="4543425"/>
              <a:chExt cx="228600" cy="421481"/>
            </a:xfrm>
          </p:grpSpPr>
          <p:sp>
            <p:nvSpPr>
              <p:cNvPr id="455" name="Rectangle 455"/>
              <p:cNvSpPr/>
              <p:nvPr/>
            </p:nvSpPr>
            <p:spPr>
              <a:xfrm>
                <a:off x="10639425" y="4543425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6" name="TextBox 456"/>
              <p:cNvSpPr/>
              <p:nvPr/>
            </p:nvSpPr>
            <p:spPr>
              <a:xfrm>
                <a:off x="10670667" y="45981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60" name="Group 460"/>
            <p:cNvGrpSpPr/>
            <p:nvPr/>
          </p:nvGrpSpPr>
          <p:grpSpPr>
            <a:xfrm>
              <a:off x="10182225" y="4895850"/>
              <a:ext cx="228600" cy="421481"/>
              <a:chOff x="10182225" y="4895850"/>
              <a:chExt cx="228600" cy="421481"/>
            </a:xfrm>
          </p:grpSpPr>
          <p:sp>
            <p:nvSpPr>
              <p:cNvPr id="458" name="Rectangle 458"/>
              <p:cNvSpPr/>
              <p:nvPr/>
            </p:nvSpPr>
            <p:spPr>
              <a:xfrm>
                <a:off x="101822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9" name="TextBox 459"/>
              <p:cNvSpPr/>
              <p:nvPr/>
            </p:nvSpPr>
            <p:spPr>
              <a:xfrm>
                <a:off x="102134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63" name="Group 463"/>
            <p:cNvGrpSpPr/>
            <p:nvPr/>
          </p:nvGrpSpPr>
          <p:grpSpPr>
            <a:xfrm>
              <a:off x="10410825" y="4895850"/>
              <a:ext cx="228600" cy="421481"/>
              <a:chOff x="10410825" y="4895850"/>
              <a:chExt cx="228600" cy="421481"/>
            </a:xfrm>
          </p:grpSpPr>
          <p:sp>
            <p:nvSpPr>
              <p:cNvPr id="461" name="Rectangle 461"/>
              <p:cNvSpPr/>
              <p:nvPr/>
            </p:nvSpPr>
            <p:spPr>
              <a:xfrm>
                <a:off x="104108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2" name="TextBox 462"/>
              <p:cNvSpPr/>
              <p:nvPr/>
            </p:nvSpPr>
            <p:spPr>
              <a:xfrm>
                <a:off x="104420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466" name="Group 466"/>
            <p:cNvGrpSpPr/>
            <p:nvPr/>
          </p:nvGrpSpPr>
          <p:grpSpPr>
            <a:xfrm>
              <a:off x="10639425" y="4895850"/>
              <a:ext cx="228600" cy="421481"/>
              <a:chOff x="10639425" y="4895850"/>
              <a:chExt cx="228600" cy="421481"/>
            </a:xfrm>
          </p:grpSpPr>
          <p:sp>
            <p:nvSpPr>
              <p:cNvPr id="464" name="Rectangle 464"/>
              <p:cNvSpPr/>
              <p:nvPr/>
            </p:nvSpPr>
            <p:spPr>
              <a:xfrm>
                <a:off x="10639425" y="4895850"/>
                <a:ext cx="228600" cy="3524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5" name="TextBox 465"/>
              <p:cNvSpPr/>
              <p:nvPr/>
            </p:nvSpPr>
            <p:spPr>
              <a:xfrm>
                <a:off x="10670667" y="49506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</p:grpSp>
      <p:grpSp>
        <p:nvGrpSpPr>
          <p:cNvPr id="469" name="Group 469"/>
          <p:cNvGrpSpPr/>
          <p:nvPr/>
        </p:nvGrpSpPr>
        <p:grpSpPr>
          <a:xfrm>
            <a:off x="990219" y="5409248"/>
            <a:ext cx="8223790" cy="752856"/>
            <a:chOff x="990219" y="5409248"/>
            <a:chExt cx="8223790" cy="752856"/>
          </a:xfrm>
        </p:grpSpPr>
        <p:sp>
          <p:nvSpPr>
            <p:cNvPr id="468" name="TextBox 468"/>
            <p:cNvSpPr/>
            <p:nvPr/>
          </p:nvSpPr>
          <p:spPr>
            <a:xfrm>
              <a:off x="990219" y="5409248"/>
              <a:ext cx="822379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输入哪一位，就到表里找它的字形。先能看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懂这张表，后面写程序才知道该点亮哪里。</a:t>
              </a:r>
            </a:p>
          </p:txBody>
        </p:sp>
      </p:grpSp>
      <p:sp>
        <p:nvSpPr>
          <p:cNvPr id="781" name="Line 78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82" name="Line 782"/>
          <p:cNvSpPr/>
          <p:nvPr/>
        </p:nvSpPr>
        <p:spPr>
          <a:xfrm>
            <a:off x="838200" y="278977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一道题：把数字写成五行字符画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42172"/>
            <a:ext cx="6930390" cy="1200531"/>
            <a:chOff x="828294" y="2142172"/>
            <a:chExt cx="6930390" cy="120053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930390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输入n和一串n位数字，1≤n≤100，开头允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许是0。每位占3列，两位之间隔一列点；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用X和.画出5行。最后一位后面不留空列。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3723322"/>
            <a:ext cx="2268093" cy="2038731"/>
            <a:chOff x="824484" y="3723322"/>
            <a:chExt cx="2268093" cy="2038731"/>
          </a:xfrm>
        </p:grpSpPr>
        <p:sp>
          <p:nvSpPr>
            <p:cNvPr id="9" name="TextBox 9"/>
            <p:cNvSpPr/>
            <p:nvPr/>
          </p:nvSpPr>
          <p:spPr>
            <a:xfrm>
              <a:off x="828294" y="372332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例如，输入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4484" y="4156710"/>
              <a:ext cx="404622" cy="10043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br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5380672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两个数字，共7列。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38594" y="3723322"/>
            <a:ext cx="1069848" cy="1930337"/>
            <a:chOff x="7038594" y="3723322"/>
            <a:chExt cx="1069848" cy="1930337"/>
          </a:xfrm>
        </p:grpSpPr>
        <p:sp>
          <p:nvSpPr>
            <p:cNvPr id="13" name="TextBox 13"/>
            <p:cNvSpPr/>
            <p:nvPr/>
          </p:nvSpPr>
          <p:spPr>
            <a:xfrm>
              <a:off x="7038594" y="37233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039356" y="4120515"/>
              <a:ext cx="988493" cy="1533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..X.XXX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..X...X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..X.XXX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..X.X..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..X.XXX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9056" y="5958840"/>
            <a:ext cx="9525000" cy="352044"/>
            <a:chOff x="829056" y="5958840"/>
            <a:chExt cx="9525000" cy="352044"/>
          </a:xfrm>
        </p:grpSpPr>
        <p:sp>
          <p:nvSpPr>
            <p:cNvPr id="16" name="TextBox 16"/>
            <p:cNvSpPr/>
            <p:nvPr/>
          </p:nvSpPr>
          <p:spPr>
            <a:xfrm>
              <a:off x="829056" y="5958840"/>
              <a:ext cx="9525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洛谷P5730。拿12试试：两行输入各是什么意思？输出的五行又是怎样拼出来的？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3636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5803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输入2和12，哪个是位数，哪个是内容？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905054" cy="752856"/>
            <a:chOff x="990219" y="2056448"/>
            <a:chExt cx="6905054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0505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第1行的2说要画两位；第2行的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12，才是屏幕上要出现的数字。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33500" y="3209925"/>
            <a:ext cx="9620250" cy="1857375"/>
            <a:chOff x="1333500" y="3209925"/>
            <a:chExt cx="9620250" cy="1857375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209925"/>
              <a:ext cx="1619250" cy="619125"/>
              <a:chOff x="1333500" y="3209925"/>
              <a:chExt cx="1619250" cy="6191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333500" y="3209925"/>
                <a:ext cx="161925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352550" y="3238500"/>
                <a:ext cx="1581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输入行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952750" y="3209925"/>
              <a:ext cx="1619250" cy="619125"/>
              <a:chOff x="2952750" y="3209925"/>
              <a:chExt cx="1619250" cy="6191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952750" y="3209925"/>
                <a:ext cx="161925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71800" y="3238500"/>
                <a:ext cx="1581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内容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572000" y="3209925"/>
              <a:ext cx="6381750" cy="619125"/>
              <a:chOff x="4572000" y="3209925"/>
              <a:chExt cx="6381750" cy="619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572000" y="3209925"/>
                <a:ext cx="638175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591050" y="3238500"/>
                <a:ext cx="63436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这一行告诉程序什么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33500" y="3829050"/>
              <a:ext cx="1619250" cy="619125"/>
              <a:chOff x="1333500" y="3829050"/>
              <a:chExt cx="1619250" cy="6191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333500" y="3829050"/>
                <a:ext cx="161925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352550" y="3857625"/>
                <a:ext cx="1581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第1行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952750" y="3829050"/>
              <a:ext cx="1619250" cy="619125"/>
              <a:chOff x="2952750" y="3829050"/>
              <a:chExt cx="16192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952750" y="3829050"/>
                <a:ext cx="161925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971800" y="3857625"/>
                <a:ext cx="1581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572000" y="3829050"/>
              <a:ext cx="6381750" cy="619125"/>
              <a:chOff x="4572000" y="3829050"/>
              <a:chExt cx="63817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572000" y="3829050"/>
                <a:ext cx="638175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591050" y="3857625"/>
                <a:ext cx="63436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要显示2位数字，所以n=2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333500" y="4448175"/>
              <a:ext cx="1619250" cy="619125"/>
              <a:chOff x="1333500" y="4448175"/>
              <a:chExt cx="16192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333500" y="4448175"/>
                <a:ext cx="161925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352550" y="4476750"/>
                <a:ext cx="1581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第2行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952750" y="4448175"/>
              <a:ext cx="1619250" cy="619125"/>
              <a:chOff x="2952750" y="4448175"/>
              <a:chExt cx="16192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2952750" y="4448175"/>
                <a:ext cx="161925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971800" y="4476750"/>
                <a:ext cx="1581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572000" y="4448175"/>
              <a:ext cx="6381750" cy="619125"/>
              <a:chOff x="4572000" y="4448175"/>
              <a:chExt cx="6381750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4572000" y="4448175"/>
                <a:ext cx="638175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4591050" y="4476750"/>
                <a:ext cx="63436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4874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第1位是1，第2位是2，按这个顺序显示</a:t>
                </a: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990219" y="5409248"/>
            <a:ext cx="7985379" cy="752856"/>
            <a:chOff x="990219" y="5409248"/>
            <a:chExt cx="7985379" cy="752856"/>
          </a:xfrm>
        </p:grpSpPr>
        <p:sp>
          <p:nvSpPr>
            <p:cNvPr id="35" name="TextBox 35"/>
            <p:cNvSpPr/>
            <p:nvPr/>
          </p:nvSpPr>
          <p:spPr>
            <a:xfrm>
              <a:off x="990219" y="5409248"/>
              <a:ext cx="798537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把1和2的小图并排，中间留一列点，所以画面是5行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7列。若输入改成3和007，就要画0、0、7三个字形。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167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5237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把1和2并排后，第一行会变成什么？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522148" cy="752856"/>
            <a:chOff x="990219" y="2056448"/>
            <a:chExt cx="6522148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52214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取出1和2各自的5行，中间插一列点。输出时，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要先拼好整幅画面的第一行，再换到第二行。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000125" y="3076575"/>
            <a:ext cx="10048875" cy="2628900"/>
            <a:chOff x="1000125" y="3076575"/>
            <a:chExt cx="10048875" cy="2628900"/>
          </a:xfrm>
        </p:grpSpPr>
        <p:grpSp>
          <p:nvGrpSpPr>
            <p:cNvPr id="9" name="Group 9"/>
            <p:cNvGrpSpPr/>
            <p:nvPr/>
          </p:nvGrpSpPr>
          <p:grpSpPr>
            <a:xfrm>
              <a:off x="1000125" y="3076575"/>
              <a:ext cx="1190625" cy="438150"/>
              <a:chOff x="1000125" y="3076575"/>
              <a:chExt cx="1190625" cy="4381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00125" y="3076575"/>
                <a:ext cx="1190625" cy="4381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19175" y="3105150"/>
                <a:ext cx="1152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所在行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190750" y="3076575"/>
              <a:ext cx="2333625" cy="438150"/>
              <a:chOff x="2190750" y="3076575"/>
              <a:chExt cx="2333625" cy="4381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190750" y="3076575"/>
                <a:ext cx="2333625" cy="4381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209800" y="310515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数字1的3个字符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524375" y="3076575"/>
              <a:ext cx="904875" cy="438150"/>
              <a:chOff x="4524375" y="3076575"/>
              <a:chExt cx="904875" cy="4381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524375" y="3076575"/>
                <a:ext cx="904875" cy="4381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543425" y="3105150"/>
                <a:ext cx="8667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间隔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429250" y="3076575"/>
              <a:ext cx="2333625" cy="438150"/>
              <a:chOff x="5429250" y="3076575"/>
              <a:chExt cx="2333625" cy="4381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5429250" y="3076575"/>
                <a:ext cx="2333625" cy="4381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448300" y="310515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数字2的3个字符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762875" y="3076575"/>
              <a:ext cx="3286125" cy="438150"/>
              <a:chOff x="7762875" y="3076575"/>
              <a:chExt cx="3286125" cy="4381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762875" y="3076575"/>
                <a:ext cx="3286125" cy="4381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781925" y="3105150"/>
                <a:ext cx="32480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合成这一整行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00125" y="3514725"/>
              <a:ext cx="1190625" cy="438150"/>
              <a:chOff x="1000125" y="3514725"/>
              <a:chExt cx="1190625" cy="4381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00125" y="3514725"/>
                <a:ext cx="1190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1019175" y="3543300"/>
                <a:ext cx="1152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第1行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190750" y="3514725"/>
              <a:ext cx="2333625" cy="438150"/>
              <a:chOff x="2190750" y="3514725"/>
              <a:chExt cx="2333625" cy="4381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190750" y="3514725"/>
                <a:ext cx="2333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209800" y="354330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524375" y="3514725"/>
              <a:ext cx="904875" cy="438150"/>
              <a:chOff x="4524375" y="3514725"/>
              <a:chExt cx="904875" cy="4381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524375" y="3514725"/>
                <a:ext cx="904875" cy="4381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543425" y="3543300"/>
                <a:ext cx="8667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429250" y="3514725"/>
              <a:ext cx="2333625" cy="438150"/>
              <a:chOff x="5429250" y="3514725"/>
              <a:chExt cx="2333625" cy="4381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429250" y="3514725"/>
                <a:ext cx="2333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448300" y="354330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XXX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7762875" y="3514725"/>
              <a:ext cx="3286125" cy="438150"/>
              <a:chOff x="7762875" y="3514725"/>
              <a:chExt cx="3286125" cy="4381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762875" y="3514725"/>
                <a:ext cx="32861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7781925" y="3543300"/>
                <a:ext cx="32480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..X.XXX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00125" y="3952875"/>
              <a:ext cx="1190625" cy="438150"/>
              <a:chOff x="1000125" y="3952875"/>
              <a:chExt cx="1190625" cy="4381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1000125" y="3952875"/>
                <a:ext cx="11906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1019175" y="3981450"/>
                <a:ext cx="1152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第2行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190750" y="3952875"/>
              <a:ext cx="2333625" cy="438150"/>
              <a:chOff x="2190750" y="3952875"/>
              <a:chExt cx="2333625" cy="4381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2190750" y="3952875"/>
                <a:ext cx="23336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2209800" y="398145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524375" y="3952875"/>
              <a:ext cx="904875" cy="438150"/>
              <a:chOff x="4524375" y="3952875"/>
              <a:chExt cx="904875" cy="4381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4524375" y="3952875"/>
                <a:ext cx="904875" cy="4381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4543425" y="3981450"/>
                <a:ext cx="8667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5429250" y="3952875"/>
              <a:ext cx="2333625" cy="438150"/>
              <a:chOff x="5429250" y="3952875"/>
              <a:chExt cx="2333625" cy="4381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5429250" y="3952875"/>
                <a:ext cx="23336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5448300" y="398145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7762875" y="3952875"/>
              <a:ext cx="3286125" cy="438150"/>
              <a:chOff x="7762875" y="3952875"/>
              <a:chExt cx="3286125" cy="4381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7762875" y="3952875"/>
                <a:ext cx="32861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7781925" y="3981450"/>
                <a:ext cx="32480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..X...X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00125" y="4391025"/>
              <a:ext cx="1190625" cy="438150"/>
              <a:chOff x="1000125" y="4391025"/>
              <a:chExt cx="1190625" cy="4381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00125" y="4391025"/>
                <a:ext cx="1190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19175" y="4419600"/>
                <a:ext cx="1152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第3行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190750" y="4391025"/>
              <a:ext cx="2333625" cy="438150"/>
              <a:chOff x="2190750" y="4391025"/>
              <a:chExt cx="2333625" cy="4381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2190750" y="4391025"/>
                <a:ext cx="2333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2209800" y="441960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4524375" y="4391025"/>
              <a:ext cx="904875" cy="438150"/>
              <a:chOff x="4524375" y="4391025"/>
              <a:chExt cx="904875" cy="4381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524375" y="4391025"/>
                <a:ext cx="904875" cy="4381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543425" y="4419600"/>
                <a:ext cx="8667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429250" y="4391025"/>
              <a:ext cx="2333625" cy="438150"/>
              <a:chOff x="5429250" y="4391025"/>
              <a:chExt cx="2333625" cy="43815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429250" y="4391025"/>
                <a:ext cx="2333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5448300" y="441960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XXX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7762875" y="4391025"/>
              <a:ext cx="3286125" cy="438150"/>
              <a:chOff x="7762875" y="4391025"/>
              <a:chExt cx="3286125" cy="43815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7762875" y="4391025"/>
                <a:ext cx="32861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7781925" y="4419600"/>
                <a:ext cx="32480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..X.XXX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000125" y="4829175"/>
              <a:ext cx="1190625" cy="438150"/>
              <a:chOff x="1000125" y="4829175"/>
              <a:chExt cx="1190625" cy="438150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1000125" y="4829175"/>
                <a:ext cx="11906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1019175" y="4857750"/>
                <a:ext cx="1152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第4行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2190750" y="4829175"/>
              <a:ext cx="2333625" cy="438150"/>
              <a:chOff x="2190750" y="4829175"/>
              <a:chExt cx="2333625" cy="4381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2190750" y="4829175"/>
                <a:ext cx="23336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2209800" y="485775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4524375" y="4829175"/>
              <a:ext cx="904875" cy="438150"/>
              <a:chOff x="4524375" y="4829175"/>
              <a:chExt cx="904875" cy="438150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4524375" y="4829175"/>
                <a:ext cx="904875" cy="4381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4543425" y="4857750"/>
                <a:ext cx="8667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5429250" y="4829175"/>
              <a:ext cx="2333625" cy="438150"/>
              <a:chOff x="5429250" y="4829175"/>
              <a:chExt cx="2333625" cy="438150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5429250" y="4829175"/>
                <a:ext cx="23336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5448300" y="485775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X..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7762875" y="4829175"/>
              <a:ext cx="3286125" cy="438150"/>
              <a:chOff x="7762875" y="4829175"/>
              <a:chExt cx="3286125" cy="438150"/>
            </a:xfrm>
          </p:grpSpPr>
          <p:sp>
            <p:nvSpPr>
              <p:cNvPr id="79" name="Rectangle 79"/>
              <p:cNvSpPr/>
              <p:nvPr/>
            </p:nvSpPr>
            <p:spPr>
              <a:xfrm>
                <a:off x="7762875" y="4829175"/>
                <a:ext cx="3286125" cy="4381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0" name="TextBox 80"/>
              <p:cNvSpPr/>
              <p:nvPr/>
            </p:nvSpPr>
            <p:spPr>
              <a:xfrm>
                <a:off x="7781925" y="4857750"/>
                <a:ext cx="32480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..X.X..</a:t>
                </a:r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1000125" y="5267325"/>
              <a:ext cx="1190625" cy="438150"/>
              <a:chOff x="1000125" y="5267325"/>
              <a:chExt cx="1190625" cy="438150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1000125" y="5267325"/>
                <a:ext cx="1190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3" name="TextBox 83"/>
              <p:cNvSpPr/>
              <p:nvPr/>
            </p:nvSpPr>
            <p:spPr>
              <a:xfrm>
                <a:off x="1019175" y="5295900"/>
                <a:ext cx="1152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第5行</a:t>
                </a:r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2190750" y="5267325"/>
              <a:ext cx="2333625" cy="438150"/>
              <a:chOff x="2190750" y="5267325"/>
              <a:chExt cx="2333625" cy="438150"/>
            </a:xfrm>
          </p:grpSpPr>
          <p:sp>
            <p:nvSpPr>
              <p:cNvPr id="85" name="Rectangle 85"/>
              <p:cNvSpPr/>
              <p:nvPr/>
            </p:nvSpPr>
            <p:spPr>
              <a:xfrm>
                <a:off x="2190750" y="5267325"/>
                <a:ext cx="2333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6" name="TextBox 86"/>
              <p:cNvSpPr/>
              <p:nvPr/>
            </p:nvSpPr>
            <p:spPr>
              <a:xfrm>
                <a:off x="2209800" y="529590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</a:t>
                </a:r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4524375" y="5267325"/>
              <a:ext cx="904875" cy="438150"/>
              <a:chOff x="4524375" y="5267325"/>
              <a:chExt cx="904875" cy="438150"/>
            </a:xfrm>
          </p:grpSpPr>
          <p:sp>
            <p:nvSpPr>
              <p:cNvPr id="88" name="Rectangle 88"/>
              <p:cNvSpPr/>
              <p:nvPr/>
            </p:nvSpPr>
            <p:spPr>
              <a:xfrm>
                <a:off x="4524375" y="5267325"/>
                <a:ext cx="904875" cy="4381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9" name="TextBox 89"/>
              <p:cNvSpPr/>
              <p:nvPr/>
            </p:nvSpPr>
            <p:spPr>
              <a:xfrm>
                <a:off x="4543425" y="5295900"/>
                <a:ext cx="8667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5429250" y="5267325"/>
              <a:ext cx="2333625" cy="438150"/>
              <a:chOff x="5429250" y="5267325"/>
              <a:chExt cx="2333625" cy="438150"/>
            </a:xfrm>
          </p:grpSpPr>
          <p:sp>
            <p:nvSpPr>
              <p:cNvPr id="91" name="Rectangle 91"/>
              <p:cNvSpPr/>
              <p:nvPr/>
            </p:nvSpPr>
            <p:spPr>
              <a:xfrm>
                <a:off x="5429250" y="5267325"/>
                <a:ext cx="23336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2" name="TextBox 92"/>
              <p:cNvSpPr/>
              <p:nvPr/>
            </p:nvSpPr>
            <p:spPr>
              <a:xfrm>
                <a:off x="5448300" y="5295900"/>
                <a:ext cx="22955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XXX</a:t>
                </a:r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7762875" y="5267325"/>
              <a:ext cx="3286125" cy="438150"/>
              <a:chOff x="7762875" y="5267325"/>
              <a:chExt cx="3286125" cy="438150"/>
            </a:xfrm>
          </p:grpSpPr>
          <p:sp>
            <p:nvSpPr>
              <p:cNvPr id="94" name="Rectangle 94"/>
              <p:cNvSpPr/>
              <p:nvPr/>
            </p:nvSpPr>
            <p:spPr>
              <a:xfrm>
                <a:off x="7762875" y="5267325"/>
                <a:ext cx="3286125" cy="4381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5" name="TextBox 95"/>
              <p:cNvSpPr/>
              <p:nvPr/>
            </p:nvSpPr>
            <p:spPr>
              <a:xfrm>
                <a:off x="7781925" y="5295900"/>
                <a:ext cx="32480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96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..X.XXX</a:t>
                </a:r>
              </a:p>
            </p:txBody>
          </p:sp>
        </p:grpSp>
      </p:grpSp>
      <p:grpSp>
        <p:nvGrpSpPr>
          <p:cNvPr id="99" name="Group 99"/>
          <p:cNvGrpSpPr/>
          <p:nvPr/>
        </p:nvGrpSpPr>
        <p:grpSpPr>
          <a:xfrm>
            <a:off x="990600" y="5865019"/>
            <a:ext cx="8763190" cy="366712"/>
            <a:chOff x="990600" y="5865019"/>
            <a:chExt cx="8763190" cy="366712"/>
          </a:xfrm>
        </p:grpSpPr>
        <p:sp>
          <p:nvSpPr>
            <p:cNvPr id="98" name="TextBox 98"/>
            <p:cNvSpPr/>
            <p:nvPr/>
          </p:nvSpPr>
          <p:spPr>
            <a:xfrm>
              <a:off x="990600" y="5865019"/>
              <a:ext cx="876319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这7列里，字形里的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暗点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和中间的间隔都用英文句点，不能拿空格代替。</a:t>
              </a:r>
            </a:p>
          </p:txBody>
        </p:sp>
      </p:grpSp>
      <p:sp>
        <p:nvSpPr>
          <p:cNvPr id="131" name="Line 1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2" name="Line 132"/>
          <p:cNvSpPr/>
          <p:nvPr/>
        </p:nvSpPr>
        <p:spPr>
          <a:xfrm>
            <a:off x="838200" y="2850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显示007时，开头两个0能丢吗？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313390" cy="752856"/>
            <a:chOff x="990219" y="2056448"/>
            <a:chExt cx="7313390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1339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要画的是输入的每一位，开头两个0也各占一个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位置。若把007读成整数，程序只会留下数值7。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90625" y="3248025"/>
            <a:ext cx="9715500" cy="1857375"/>
            <a:chOff x="1190625" y="3248025"/>
            <a:chExt cx="9715500" cy="1857375"/>
          </a:xfrm>
        </p:grpSpPr>
        <p:grpSp>
          <p:nvGrpSpPr>
            <p:cNvPr id="9" name="Group 9"/>
            <p:cNvGrpSpPr/>
            <p:nvPr/>
          </p:nvGrpSpPr>
          <p:grpSpPr>
            <a:xfrm>
              <a:off x="1190625" y="3248025"/>
              <a:ext cx="2667000" cy="619125"/>
              <a:chOff x="1190625" y="3248025"/>
              <a:chExt cx="2667000" cy="6191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190625" y="3248025"/>
                <a:ext cx="26670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209675" y="3276600"/>
                <a:ext cx="2628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读入方式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857625" y="3248025"/>
              <a:ext cx="3048000" cy="619125"/>
              <a:chOff x="3857625" y="3248025"/>
              <a:chExt cx="3048000" cy="6191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857625" y="3248025"/>
                <a:ext cx="30480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876675" y="3276600"/>
                <a:ext cx="3009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保存下来的内容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905625" y="3248025"/>
              <a:ext cx="4000500" cy="619125"/>
              <a:chOff x="6905625" y="3248025"/>
              <a:chExt cx="4000500" cy="619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905625" y="3248025"/>
                <a:ext cx="4000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924675" y="3276600"/>
                <a:ext cx="3962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还能按原样显示3位吗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90625" y="3867150"/>
              <a:ext cx="2667000" cy="619125"/>
              <a:chOff x="1190625" y="3867150"/>
              <a:chExt cx="2667000" cy="6191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190625" y="3867150"/>
                <a:ext cx="26670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209675" y="3895725"/>
                <a:ext cx="2628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value;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857625" y="3867150"/>
              <a:ext cx="3048000" cy="619125"/>
              <a:chOff x="3857625" y="3867150"/>
              <a:chExt cx="304800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857625" y="3867150"/>
                <a:ext cx="30480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876675" y="3895725"/>
                <a:ext cx="3009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数值7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905625" y="3867150"/>
              <a:ext cx="4000500" cy="619125"/>
              <a:chOff x="6905625" y="3867150"/>
              <a:chExt cx="400050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905625" y="3867150"/>
                <a:ext cx="4000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924675" y="3895725"/>
                <a:ext cx="3962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开头两个0没有保留下来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90625" y="4486275"/>
              <a:ext cx="2667000" cy="619125"/>
              <a:chOff x="1190625" y="4486275"/>
              <a:chExt cx="266700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190625" y="4486275"/>
                <a:ext cx="2667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209675" y="4514850"/>
                <a:ext cx="2628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num[110];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857625" y="4486275"/>
              <a:ext cx="3048000" cy="619125"/>
              <a:chOff x="3857625" y="4486275"/>
              <a:chExt cx="304800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857625" y="4486275"/>
                <a:ext cx="3048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876675" y="4514850"/>
                <a:ext cx="3009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'0'、'0'、'7'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905625" y="4486275"/>
              <a:ext cx="4000500" cy="619125"/>
              <a:chOff x="6905625" y="4486275"/>
              <a:chExt cx="4000500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905625" y="4486275"/>
                <a:ext cx="4000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924675" y="4514850"/>
                <a:ext cx="3962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每一位都有自己的位置</a:t>
                </a: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5" name="TextBox 35"/>
            <p:cNvSpPr/>
            <p:nvPr/>
          </p:nvSpPr>
          <p:spPr>
            <a:xfrm>
              <a:off x="990219" y="5406771"/>
              <a:ext cx="102969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007得画三个字形。一个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地读，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才能保住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原来的三位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，再拿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去查字形。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35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52560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每一位先当字符读进来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7415"/>
            <a:ext cx="6775716" cy="841438"/>
            <a:chOff x="828294" y="2177415"/>
            <a:chExt cx="6775716" cy="841438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77415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c = '7';　</a:t>
              </a:r>
              <a:r>
                <a:rPr lang="zh-CN" sz="1800" dirty="0">
                  <a:solidFill>
                    <a:srgbClr val="008000"/>
                  </a:solidFill>
                  <a:latin typeface="Consolas"/>
                  <a:ea typeface="Microsoft YaHei"/>
                  <a:cs typeface="+mn-cs"/>
                </a:rPr>
                <a:t>// 单引号中的一个字符。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37472"/>
              <a:ext cx="67757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 &gt;&gt; c; 读入一个非空白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，cout &lt;&lt; c; 输出它。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625215"/>
            <a:ext cx="6674263" cy="1127188"/>
            <a:chOff x="828294" y="3625215"/>
            <a:chExt cx="6674263" cy="1127188"/>
          </a:xfrm>
        </p:grpSpPr>
        <p:sp>
          <p:nvSpPr>
            <p:cNvPr id="10" name="TextBox 10"/>
            <p:cNvSpPr txBox="1"/>
            <p:nvPr/>
          </p:nvSpPr>
          <p:spPr>
            <a:xfrm>
              <a:off x="829056" y="362521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num[110];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968115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(int i = 0; i &lt; n; i++) cin &gt;&gt; num[i];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371022"/>
              <a:ext cx="66742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输入007，依次得到'0'、'0'、'7'；两个0都保住了。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199698"/>
            <a:ext cx="10458831" cy="1111186"/>
            <a:chOff x="828294" y="5199698"/>
            <a:chExt cx="10458831" cy="1111186"/>
          </a:xfrm>
        </p:grpSpPr>
        <p:sp>
          <p:nvSpPr>
            <p:cNvPr id="14" name="TextBox 14"/>
            <p:cNvSpPr/>
            <p:nvPr/>
          </p:nvSpPr>
          <p:spPr>
            <a:xfrm>
              <a:off x="828294" y="5199698"/>
              <a:ext cx="4009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'0'和数值0不是同一个东西。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63537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字符保住了原样。要拿它当数组编号，还得把字符换成对应的整数。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58840"/>
              <a:ext cx="51602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这里只要逐个读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，还用不上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串函数。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705231" y="21869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705231" y="3634740"/>
            <a:ext cx="9525" cy="598170"/>
          </a:xfrm>
          <a:custGeom>
            <a:avLst/>
            <a:gdLst/>
            <a:ahLst/>
            <a:cxnLst/>
            <a:rect l="l" t="t" r="r" b="b"/>
            <a:pathLst>
              <a:path w="9525" h="598170">
                <a:moveTo>
                  <a:pt x="0" y="0"/>
                </a:moveTo>
                <a:lnTo>
                  <a:pt x="0" y="5981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32663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919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读到字符'7'，怎样查第7号字形？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58746"/>
            <a:ext cx="10458831" cy="790956"/>
            <a:chOff x="828294" y="2158746"/>
            <a:chExt cx="10458831" cy="790956"/>
          </a:xfrm>
        </p:grpSpPr>
        <p:sp>
          <p:nvSpPr>
            <p:cNvPr id="7" name="TextBox 7"/>
            <p:cNvSpPr/>
            <p:nvPr/>
          </p:nvSpPr>
          <p:spPr>
            <a:xfrm>
              <a:off x="828294" y="2158746"/>
              <a:ext cx="10458831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字形按整数0到9编号。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'0'到'9'的编码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挨着排，所以用c-'0'就能得到它的编号。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4484" y="3375660"/>
            <a:ext cx="8002905" cy="528066"/>
            <a:chOff x="824484" y="3375660"/>
            <a:chExt cx="8002905" cy="528066"/>
          </a:xfrm>
        </p:grpSpPr>
        <p:sp>
          <p:nvSpPr>
            <p:cNvPr id="9" name="TextBox 9"/>
            <p:cNvSpPr/>
            <p:nvPr/>
          </p:nvSpPr>
          <p:spPr>
            <a:xfrm>
              <a:off x="824484" y="3375660"/>
              <a:ext cx="28879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'7' − '0' → 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477256" y="3472815"/>
              <a:ext cx="33501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digit = num[i] - '0';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4571048"/>
            <a:ext cx="4521184" cy="848106"/>
            <a:chOff x="828294" y="4571048"/>
            <a:chExt cx="4521184" cy="848106"/>
          </a:xfrm>
        </p:grpSpPr>
        <p:sp>
          <p:nvSpPr>
            <p:cNvPr id="12" name="TextBox 12"/>
            <p:cNvSpPr/>
            <p:nvPr/>
          </p:nvSpPr>
          <p:spPr>
            <a:xfrm>
              <a:off x="828294" y="4571048"/>
              <a:ext cx="4521184" cy="848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假设输入37，正在处理第二个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　→　num[i]='7'　→　digit=7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5875972"/>
            <a:ext cx="6981158" cy="381381"/>
            <a:chOff x="828294" y="5875972"/>
            <a:chExt cx="6981158" cy="381381"/>
          </a:xfrm>
        </p:grpSpPr>
        <p:sp>
          <p:nvSpPr>
            <p:cNvPr id="14" name="TextBox 14"/>
            <p:cNvSpPr/>
            <p:nvPr/>
          </p:nvSpPr>
          <p:spPr>
            <a:xfrm>
              <a:off x="828294" y="5875972"/>
              <a:ext cx="69811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i是第几位，digit是这一位的数字，别认反。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5353431" y="3482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1589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50583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数字2上的亮点，各在第几行第几列？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56919" y="2208848"/>
            <a:ext cx="2410206" cy="3306127"/>
            <a:chOff x="1256919" y="2208848"/>
            <a:chExt cx="2410206" cy="3306127"/>
          </a:xfrm>
        </p:grpSpPr>
        <p:sp>
          <p:nvSpPr>
            <p:cNvPr id="7" name="TextBox 7"/>
            <p:cNvSpPr/>
            <p:nvPr/>
          </p:nvSpPr>
          <p:spPr>
            <a:xfrm>
              <a:off x="1895094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561844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228594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1666875" y="2657475"/>
              <a:ext cx="2000250" cy="2857500"/>
            </a:xfrm>
            <a:custGeom>
              <a:avLst/>
              <a:gdLst/>
              <a:ahLst/>
              <a:cxnLst/>
              <a:rect l="l" t="t" r="r" b="b"/>
              <a:pathLst>
                <a:path w="2000250" h="2857500">
                  <a:moveTo>
                    <a:pt x="0" y="0"/>
                  </a:moveTo>
                  <a:lnTo>
                    <a:pt x="2000250" y="0"/>
                  </a:lnTo>
                  <a:lnTo>
                    <a:pt x="2000250" y="2857500"/>
                  </a:lnTo>
                  <a:lnTo>
                    <a:pt x="0" y="2857500"/>
                  </a:lnTo>
                  <a:close/>
                  <a:moveTo>
                    <a:pt x="666750" y="0"/>
                  </a:moveTo>
                  <a:lnTo>
                    <a:pt x="666750" y="2857500"/>
                  </a:lnTo>
                  <a:moveTo>
                    <a:pt x="1333500" y="0"/>
                  </a:moveTo>
                  <a:lnTo>
                    <a:pt x="1333500" y="2857500"/>
                  </a:lnTo>
                  <a:moveTo>
                    <a:pt x="0" y="571500"/>
                  </a:moveTo>
                  <a:lnTo>
                    <a:pt x="2000250" y="571500"/>
                  </a:lnTo>
                  <a:moveTo>
                    <a:pt x="0" y="1143000"/>
                  </a:moveTo>
                  <a:lnTo>
                    <a:pt x="2000250" y="1143000"/>
                  </a:lnTo>
                  <a:moveTo>
                    <a:pt x="0" y="1714500"/>
                  </a:moveTo>
                  <a:lnTo>
                    <a:pt x="2000250" y="1714500"/>
                  </a:lnTo>
                  <a:moveTo>
                    <a:pt x="0" y="2286000"/>
                  </a:moveTo>
                  <a:lnTo>
                    <a:pt x="2000250" y="2286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256919" y="2837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56919" y="3408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56919" y="3980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256919" y="4551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256919" y="5123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914049" y="2837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580799" y="2837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247549" y="2837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918144" y="3408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2584894" y="3408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247549" y="34089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914049" y="3980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2580799" y="3980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247549" y="3980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1914049" y="45519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2584894" y="4551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3251644" y="4551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1914049" y="5123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2580799" y="5123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3247549" y="51234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543169" y="2523172"/>
            <a:ext cx="3957447" cy="2772157"/>
            <a:chOff x="5543169" y="2523172"/>
            <a:chExt cx="3957447" cy="2772157"/>
          </a:xfrm>
        </p:grpSpPr>
        <p:sp>
          <p:nvSpPr>
            <p:cNvPr id="32" name="TextBox 32"/>
            <p:cNvSpPr/>
            <p:nvPr/>
          </p:nvSpPr>
          <p:spPr>
            <a:xfrm>
              <a:off x="5543169" y="2523172"/>
              <a:ext cx="3237928" cy="13910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看数字2的5行3列点阵。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行从0到4，往下变大；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列从0到2，往右变大。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5543169" y="4323398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(1,2)亮，(1,1)暗。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5543169" y="491394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行列定下来，亮点就找到了。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29056" y="5949315"/>
            <a:ext cx="6025039" cy="352044"/>
            <a:chOff x="829056" y="5949315"/>
            <a:chExt cx="6025039" cy="352044"/>
          </a:xfrm>
        </p:grpSpPr>
        <p:sp>
          <p:nvSpPr>
            <p:cNvPr id="36" name="TextBox 36"/>
            <p:cNvSpPr/>
            <p:nvPr/>
          </p:nvSpPr>
          <p:spPr>
            <a:xfrm>
              <a:off x="829056" y="5949315"/>
              <a:ext cx="60250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逐点记也行。教材把亮点分成7根显示管。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5731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七根显示管，各自是哪一根？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85494" y="2151698"/>
            <a:ext cx="2545461" cy="3667505"/>
            <a:chOff x="1285494" y="2151698"/>
            <a:chExt cx="2545461" cy="3667505"/>
          </a:xfrm>
        </p:grpSpPr>
        <p:sp>
          <p:nvSpPr>
            <p:cNvPr id="7" name="Freeform 7"/>
            <p:cNvSpPr/>
            <p:nvPr/>
          </p:nvSpPr>
          <p:spPr>
            <a:xfrm>
              <a:off x="1714500" y="2590800"/>
              <a:ext cx="1714500" cy="2667000"/>
            </a:xfrm>
            <a:custGeom>
              <a:avLst/>
              <a:gdLst/>
              <a:ahLst/>
              <a:cxnLst/>
              <a:rect l="l" t="t" r="r" b="b"/>
              <a:pathLst>
                <a:path w="1714500" h="2667000">
                  <a:moveTo>
                    <a:pt x="0" y="0"/>
                  </a:moveTo>
                  <a:lnTo>
                    <a:pt x="1714500" y="0"/>
                  </a:lnTo>
                  <a:moveTo>
                    <a:pt x="0" y="0"/>
                  </a:moveTo>
                  <a:lnTo>
                    <a:pt x="0" y="1333500"/>
                  </a:lnTo>
                  <a:moveTo>
                    <a:pt x="1714500" y="0"/>
                  </a:moveTo>
                  <a:lnTo>
                    <a:pt x="1714500" y="1333500"/>
                  </a:lnTo>
                  <a:moveTo>
                    <a:pt x="0" y="1333500"/>
                  </a:moveTo>
                  <a:lnTo>
                    <a:pt x="1714500" y="1333500"/>
                  </a:lnTo>
                  <a:moveTo>
                    <a:pt x="0" y="1333500"/>
                  </a:moveTo>
                  <a:lnTo>
                    <a:pt x="0" y="2667000"/>
                  </a:lnTo>
                  <a:moveTo>
                    <a:pt x="1714500" y="1333500"/>
                  </a:moveTo>
                  <a:lnTo>
                    <a:pt x="1714500" y="2667000"/>
                  </a:lnTo>
                  <a:moveTo>
                    <a:pt x="0" y="2667000"/>
                  </a:moveTo>
                  <a:lnTo>
                    <a:pt x="1714500" y="2667000"/>
                  </a:lnTo>
                </a:path>
              </a:pathLst>
            </a:custGeom>
            <a:noFill/>
            <a:ln w="114300">
              <a:solidFill>
                <a:schemeClr val="accent1"/>
              </a:solidFill>
            </a:ln>
          </p:spPr>
        </p:sp>
        <p:sp>
          <p:nvSpPr>
            <p:cNvPr id="8" name="TextBox 8"/>
            <p:cNvSpPr/>
            <p:nvPr/>
          </p:nvSpPr>
          <p:spPr>
            <a:xfrm>
              <a:off x="2495169" y="21516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85494" y="31613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666744" y="31613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495169" y="3580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85494" y="4513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666744" y="4513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495169" y="54378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52669" y="2332672"/>
            <a:ext cx="3382518" cy="1352931"/>
            <a:chOff x="5352669" y="2332672"/>
            <a:chExt cx="3382518" cy="1352931"/>
          </a:xfrm>
        </p:grpSpPr>
        <p:sp>
          <p:nvSpPr>
            <p:cNvPr id="16" name="TextBox 16"/>
            <p:cNvSpPr/>
            <p:nvPr/>
          </p:nvSpPr>
          <p:spPr>
            <a:xfrm>
              <a:off x="5352669" y="2332672"/>
              <a:ext cx="3382518" cy="13529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横着的三根编号0、3、6，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分别在上、中、下；左边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是1和4，右边是2和5。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352669" y="4371022"/>
            <a:ext cx="4101846" cy="1286257"/>
            <a:chOff x="5352669" y="4371022"/>
            <a:chExt cx="4101846" cy="1286257"/>
          </a:xfrm>
        </p:grpSpPr>
        <p:sp>
          <p:nvSpPr>
            <p:cNvPr id="18" name="TextBox 18"/>
            <p:cNvSpPr/>
            <p:nvPr/>
          </p:nvSpPr>
          <p:spPr>
            <a:xfrm>
              <a:off x="5352669" y="4371022"/>
              <a:ext cx="22904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数字1点亮：2、5。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352669" y="4837748"/>
              <a:ext cx="35112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数字2点亮：0、2、3、4、6。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352669" y="5275898"/>
              <a:ext cx="41018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每根管有3个点，端点可以共用。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9056" y="5956554"/>
            <a:ext cx="10458069" cy="352044"/>
            <a:chOff x="829056" y="5956554"/>
            <a:chExt cx="10458069" cy="352044"/>
          </a:xfrm>
        </p:grpSpPr>
        <p:sp>
          <p:nvSpPr>
            <p:cNvPr id="22" name="TextBox 22"/>
            <p:cNvSpPr/>
            <p:nvPr/>
          </p:nvSpPr>
          <p:spPr>
            <a:xfrm>
              <a:off x="829056" y="5956554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数字2总要亮同样的五根管。把管号记成清单，后面直接查就行。</a:t>
              </a:r>
            </a:p>
          </p:txBody>
        </p:sp>
      </p:grpSp>
      <p:sp>
        <p:nvSpPr>
          <p:cNvPr id="36" name="Line 3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8321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从数字到亮点，中间要查几次？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960042" cy="752856"/>
            <a:chOff x="990219" y="2056448"/>
            <a:chExt cx="7960042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6004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显示1时只亮右边两根管，显示8时七根都亮。若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给每个数字单独写绘图代码，坐标很容易抄错。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38250" y="3143250"/>
            <a:ext cx="9620250" cy="2019300"/>
            <a:chOff x="1238250" y="3143250"/>
            <a:chExt cx="9620250" cy="2019300"/>
          </a:xfrm>
        </p:grpSpPr>
        <p:grpSp>
          <p:nvGrpSpPr>
            <p:cNvPr id="9" name="Group 9"/>
            <p:cNvGrpSpPr/>
            <p:nvPr/>
          </p:nvGrpSpPr>
          <p:grpSpPr>
            <a:xfrm>
              <a:off x="1238250" y="3143250"/>
              <a:ext cx="2095500" cy="504825"/>
              <a:chOff x="1238250" y="3143250"/>
              <a:chExt cx="2095500" cy="5048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38250" y="3143250"/>
                <a:ext cx="2095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257300" y="317182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查哪张表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333750" y="3143250"/>
              <a:ext cx="3524250" cy="504825"/>
              <a:chOff x="3333750" y="3143250"/>
              <a:chExt cx="3524250" cy="5048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333750" y="3143250"/>
                <a:ext cx="3524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352800" y="3171825"/>
                <a:ext cx="3486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拿什么去查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858000" y="3143250"/>
              <a:ext cx="4000500" cy="504825"/>
              <a:chOff x="6858000" y="3143250"/>
              <a:chExt cx="4000500" cy="5048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858000" y="3143250"/>
                <a:ext cx="4000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877050" y="3171825"/>
                <a:ext cx="3962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查到什么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238250" y="3648075"/>
              <a:ext cx="2095500" cy="504825"/>
              <a:chOff x="1238250" y="3648075"/>
              <a:chExt cx="2095500" cy="5048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238250" y="3648075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257300" y="367665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tubes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333750" y="3648075"/>
              <a:ext cx="3524250" cy="504825"/>
              <a:chOff x="3333750" y="3648075"/>
              <a:chExt cx="3524250" cy="5048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333750" y="3648075"/>
                <a:ext cx="3524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352800" y="3676650"/>
                <a:ext cx="3486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当前要显示的数字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858000" y="3648075"/>
              <a:ext cx="4000500" cy="504825"/>
              <a:chOff x="6858000" y="3648075"/>
              <a:chExt cx="4000500" cy="5048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858000" y="3648075"/>
                <a:ext cx="4000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877050" y="3676650"/>
                <a:ext cx="3962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要点亮哪些管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238250" y="4152900"/>
              <a:ext cx="2095500" cy="504825"/>
              <a:chOff x="1238250" y="4152900"/>
              <a:chExt cx="2095500" cy="5048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238250" y="4152900"/>
                <a:ext cx="2095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257300" y="418147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dot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333750" y="4152900"/>
              <a:ext cx="3524250" cy="504825"/>
              <a:chOff x="3333750" y="4152900"/>
              <a:chExt cx="3524250" cy="5048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333750" y="4152900"/>
                <a:ext cx="3524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352800" y="4181475"/>
                <a:ext cx="3486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某一根管的编号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858000" y="4152900"/>
              <a:ext cx="4000500" cy="504825"/>
              <a:chOff x="6858000" y="4152900"/>
              <a:chExt cx="4000500" cy="5048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858000" y="4152900"/>
                <a:ext cx="4000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877050" y="4181475"/>
                <a:ext cx="3962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这根管的三个点坐标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238250" y="4657725"/>
              <a:ext cx="2095500" cy="504825"/>
              <a:chOff x="1238250" y="4657725"/>
              <a:chExt cx="2095500" cy="5048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238250" y="4657725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257300" y="468630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out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333750" y="4657725"/>
              <a:ext cx="3524250" cy="504825"/>
              <a:chOff x="3333750" y="4657725"/>
              <a:chExt cx="3524250" cy="5048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333750" y="4657725"/>
                <a:ext cx="3524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352800" y="4686300"/>
                <a:ext cx="3486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最终画面中的行和列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858000" y="4657725"/>
              <a:ext cx="4000500" cy="504825"/>
              <a:chOff x="6858000" y="4657725"/>
              <a:chExt cx="4000500" cy="5048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858000" y="4657725"/>
                <a:ext cx="4000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877050" y="4686300"/>
                <a:ext cx="3962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把对应位置改为X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44" name="TextBox 44"/>
            <p:cNvSpPr/>
            <p:nvPr/>
          </p:nvSpPr>
          <p:spPr>
            <a:xfrm>
              <a:off x="990219" y="5406771"/>
              <a:ext cx="102969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先查这个数字需要哪些管，再查每根管的三个点，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最后把那些位置写成X。我们分别用表把信息存好。</a:t>
              </a:r>
            </a:p>
          </p:txBody>
        </p:sp>
      </p:grpSp>
      <p:sp>
        <p:nvSpPr>
          <p:cNvPr id="59" name="Line 5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28834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1" name="Line 61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tubes：查这个数字要亮哪些管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7415"/>
            <a:ext cx="6666643" cy="812864"/>
            <a:chOff x="828294" y="2177415"/>
            <a:chExt cx="6666643" cy="81286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77415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tubes[10][8];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先用数字0到9选一行。这一行列着它要点亮的管号。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3418522"/>
            <a:ext cx="7285482" cy="1267207"/>
            <a:chOff x="828294" y="3418522"/>
            <a:chExt cx="7285482" cy="1267207"/>
          </a:xfrm>
        </p:grpSpPr>
        <p:sp>
          <p:nvSpPr>
            <p:cNvPr id="10" name="TextBox 10"/>
            <p:cNvSpPr/>
            <p:nvPr/>
          </p:nvSpPr>
          <p:spPr>
            <a:xfrm>
              <a:off x="828294" y="3418522"/>
              <a:ext cx="48630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数字2的这一行：　{5, 0, 2, 3, 4, 6}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600450" y="3838575"/>
              <a:ext cx="3829050" cy="285750"/>
            </a:xfrm>
            <a:custGeom>
              <a:avLst/>
              <a:gdLst/>
              <a:ahLst/>
              <a:cxnLst/>
              <a:rect l="l" t="t" r="r" b="b"/>
              <a:pathLst>
                <a:path w="3829050" h="285750">
                  <a:moveTo>
                    <a:pt x="0" y="0"/>
                  </a:moveTo>
                  <a:lnTo>
                    <a:pt x="0" y="285750"/>
                  </a:lnTo>
                  <a:moveTo>
                    <a:pt x="676275" y="0"/>
                  </a:moveTo>
                  <a:lnTo>
                    <a:pt x="3829050" y="0"/>
                  </a:lnTo>
                  <a:moveTo>
                    <a:pt x="676275" y="0"/>
                  </a:moveTo>
                  <a:lnTo>
                    <a:pt x="676275" y="285750"/>
                  </a:lnTo>
                  <a:moveTo>
                    <a:pt x="3829050" y="0"/>
                  </a:moveTo>
                  <a:lnTo>
                    <a:pt x="3829050" y="28575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695194" y="4304348"/>
              <a:ext cx="16211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第0列：数量5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05094" y="4304348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第1到5列：具体管号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294948"/>
            <a:ext cx="6410516" cy="829055"/>
            <a:chOff x="828294" y="5294948"/>
            <a:chExt cx="6410516" cy="829055"/>
          </a:xfrm>
        </p:grpSpPr>
        <p:sp>
          <p:nvSpPr>
            <p:cNvPr id="15" name="TextBox 15"/>
            <p:cNvSpPr/>
            <p:nvPr/>
          </p:nvSpPr>
          <p:spPr>
            <a:xfrm>
              <a:off x="828294" y="5294948"/>
              <a:ext cx="64105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数字1的{2,2,5}：先记2根，再列2、5号管。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5742622"/>
              <a:ext cx="6139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0号管真的存在，所以不能用0表示“清单结束”。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705231" y="21869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9333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31474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tubes有8格，数字2到底读哪几格？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074980" cy="752856"/>
            <a:chOff x="990219" y="2056448"/>
            <a:chExt cx="7074980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07498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数字2只用5根管。这一行虽然留了8格，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第0格记数量；从第1格起才逐个记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管号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428750" y="3095625"/>
            <a:ext cx="9239250" cy="1162050"/>
            <a:chOff x="1428750" y="3095625"/>
            <a:chExt cx="9239250" cy="1162050"/>
          </a:xfrm>
        </p:grpSpPr>
        <p:grpSp>
          <p:nvGrpSpPr>
            <p:cNvPr id="9" name="Group 9"/>
            <p:cNvGrpSpPr/>
            <p:nvPr/>
          </p:nvGrpSpPr>
          <p:grpSpPr>
            <a:xfrm>
              <a:off x="1428750" y="3095625"/>
              <a:ext cx="1619250" cy="581025"/>
              <a:chOff x="1428750" y="3095625"/>
              <a:chExt cx="1619250" cy="5810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428750" y="3095625"/>
                <a:ext cx="161925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447800" y="3124200"/>
                <a:ext cx="15811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列下标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048000" y="3095625"/>
              <a:ext cx="952500" cy="581025"/>
              <a:chOff x="3048000" y="3095625"/>
              <a:chExt cx="952500" cy="5810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0480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670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000500" y="3095625"/>
              <a:ext cx="952500" cy="581025"/>
              <a:chOff x="4000500" y="3095625"/>
              <a:chExt cx="952500" cy="5810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0005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0195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953000" y="3095625"/>
              <a:ext cx="952500" cy="581025"/>
              <a:chOff x="4953000" y="3095625"/>
              <a:chExt cx="952500" cy="5810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9530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49720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5905500" y="3095625"/>
              <a:ext cx="952500" cy="581025"/>
              <a:chOff x="5905500" y="3095625"/>
              <a:chExt cx="952500" cy="5810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9055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9245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858000" y="3095625"/>
              <a:ext cx="952500" cy="581025"/>
              <a:chOff x="6858000" y="3095625"/>
              <a:chExt cx="952500" cy="5810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8580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8770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810500" y="3095625"/>
              <a:ext cx="952500" cy="581025"/>
              <a:chOff x="7810500" y="3095625"/>
              <a:chExt cx="952500" cy="5810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8105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78295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763000" y="3095625"/>
              <a:ext cx="952500" cy="581025"/>
              <a:chOff x="8763000" y="3095625"/>
              <a:chExt cx="952500" cy="5810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7630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7820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9715500" y="3095625"/>
              <a:ext cx="952500" cy="581025"/>
              <a:chOff x="9715500" y="3095625"/>
              <a:chExt cx="952500" cy="5810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9715500" y="3095625"/>
                <a:ext cx="952500" cy="5810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9734550" y="3124200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428750" y="3676650"/>
              <a:ext cx="1619250" cy="581025"/>
              <a:chOff x="1428750" y="3676650"/>
              <a:chExt cx="1619250" cy="5810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428750" y="3676650"/>
                <a:ext cx="161925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447800" y="3705225"/>
                <a:ext cx="158115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tubes[2]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048000" y="3676650"/>
              <a:ext cx="952500" cy="581025"/>
              <a:chOff x="3048000" y="3676650"/>
              <a:chExt cx="952500" cy="5810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0480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0670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4000500" y="3676650"/>
              <a:ext cx="952500" cy="581025"/>
              <a:chOff x="4000500" y="3676650"/>
              <a:chExt cx="952500" cy="5810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40005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40195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953000" y="3676650"/>
              <a:ext cx="952500" cy="581025"/>
              <a:chOff x="4953000" y="3676650"/>
              <a:chExt cx="952500" cy="5810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49530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49720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5905500" y="3676650"/>
              <a:ext cx="952500" cy="581025"/>
              <a:chOff x="5905500" y="3676650"/>
              <a:chExt cx="952500" cy="5810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59055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59245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858000" y="3676650"/>
              <a:ext cx="952500" cy="581025"/>
              <a:chOff x="6858000" y="3676650"/>
              <a:chExt cx="952500" cy="5810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8580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8770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810500" y="3676650"/>
              <a:ext cx="952500" cy="581025"/>
              <a:chOff x="7810500" y="3676650"/>
              <a:chExt cx="952500" cy="5810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78105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78295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8763000" y="3676650"/>
              <a:ext cx="952500" cy="581025"/>
              <a:chOff x="8763000" y="3676650"/>
              <a:chExt cx="952500" cy="581025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87630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87820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9715500" y="3676650"/>
              <a:ext cx="952500" cy="581025"/>
              <a:chOff x="9715500" y="3676650"/>
              <a:chExt cx="952500" cy="581025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9715500" y="3676650"/>
                <a:ext cx="952500" cy="5810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9734550" y="3705225"/>
                <a:ext cx="914400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10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64" name="Group 64"/>
          <p:cNvGrpSpPr/>
          <p:nvPr/>
        </p:nvGrpSpPr>
        <p:grpSpPr>
          <a:xfrm>
            <a:off x="1466088" y="4582001"/>
            <a:ext cx="5703961" cy="767525"/>
            <a:chOff x="1466088" y="4582001"/>
            <a:chExt cx="5703961" cy="767525"/>
          </a:xfrm>
        </p:grpSpPr>
        <p:sp>
          <p:nvSpPr>
            <p:cNvPr id="62" name="TextBox 62"/>
            <p:cNvSpPr txBox="1"/>
            <p:nvPr/>
          </p:nvSpPr>
          <p:spPr>
            <a:xfrm>
              <a:off x="1466088" y="4582001"/>
              <a:ext cx="570396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j = 1; j &lt;= tubes[2][0]; j++)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466088" y="4953476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tube = tubes[2][j];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90219" y="5409248"/>
            <a:ext cx="7508653" cy="752856"/>
            <a:chOff x="990219" y="5409248"/>
            <a:chExt cx="7508653" cy="752856"/>
          </a:xfrm>
        </p:grpSpPr>
        <p:sp>
          <p:nvSpPr>
            <p:cNvPr id="65" name="TextBox 65"/>
            <p:cNvSpPr/>
            <p:nvPr/>
          </p:nvSpPr>
          <p:spPr>
            <a:xfrm>
              <a:off x="990219" y="5409248"/>
              <a:ext cx="750865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j从1走到5，读到0、2、3、4、6号管。第6、7格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补的0不用读；第1格的0却是有效的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0号管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85" name="Line 8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6" name="Line 86"/>
          <p:cNvSpPr/>
          <p:nvPr/>
        </p:nvSpPr>
        <p:spPr>
          <a:xfrm>
            <a:off x="1342263" y="4591526"/>
            <a:ext cx="9525" cy="660273"/>
          </a:xfrm>
          <a:custGeom>
            <a:avLst/>
            <a:gdLst/>
            <a:ahLst/>
            <a:cxnLst/>
            <a:rect l="l" t="t" r="r" b="b"/>
            <a:pathLst>
              <a:path w="9525" h="660273">
                <a:moveTo>
                  <a:pt x="0" y="0"/>
                </a:moveTo>
                <a:lnTo>
                  <a:pt x="0" y="6602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87" name="Line 87"/>
          <p:cNvSpPr/>
          <p:nvPr/>
        </p:nvSpPr>
        <p:spPr>
          <a:xfrm>
            <a:off x="838200" y="28595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44197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dot：查一根管经过哪三个点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7415"/>
            <a:ext cx="5850064" cy="850964"/>
            <a:chOff x="828294" y="2177415"/>
            <a:chExt cx="5850064" cy="85096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77415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dot[7][3][2];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4699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三个下标是：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管号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、点号、行或列。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3561398"/>
            <a:ext cx="3829431" cy="1610105"/>
            <a:chOff x="828294" y="3561398"/>
            <a:chExt cx="3829431" cy="1610105"/>
          </a:xfrm>
        </p:grpSpPr>
        <p:sp>
          <p:nvSpPr>
            <p:cNvPr id="10" name="TextBox 10"/>
            <p:cNvSpPr/>
            <p:nvPr/>
          </p:nvSpPr>
          <p:spPr>
            <a:xfrm>
              <a:off x="828294" y="3561398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2号管（右上竖管）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047172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点0：(0,2)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18648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点1：(1,2)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790122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点2：(2,2)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572000" y="381000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solidFill>
              <a:schemeClr val="dk1"/>
            </a:solidFill>
            <a:ln w="38100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486275" y="3724275"/>
              <a:ext cx="171450" cy="171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4486275" y="4295775"/>
              <a:ext cx="171450" cy="171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4486275" y="4867275"/>
              <a:ext cx="171450" cy="171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219444" y="3561398"/>
            <a:ext cx="3196209" cy="1438655"/>
            <a:chOff x="6219444" y="3561398"/>
            <a:chExt cx="3196209" cy="1438655"/>
          </a:xfrm>
        </p:grpSpPr>
        <p:sp>
          <p:nvSpPr>
            <p:cNvPr id="19" name="TextBox 19"/>
            <p:cNvSpPr/>
            <p:nvPr/>
          </p:nvSpPr>
          <p:spPr>
            <a:xfrm>
              <a:off x="6219444" y="3561398"/>
              <a:ext cx="31770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dot[2][1][0] = 1 → 行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219444" y="4047172"/>
              <a:ext cx="31770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dot[2][1][1] = 2 → 列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219444" y="4618672"/>
              <a:ext cx="319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最后一维：0取行，1取列。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8294" y="5540121"/>
            <a:ext cx="10458831" cy="770763"/>
            <a:chOff x="828294" y="5540121"/>
            <a:chExt cx="10458831" cy="770763"/>
          </a:xfrm>
        </p:grpSpPr>
        <p:sp>
          <p:nvSpPr>
            <p:cNvPr id="23" name="TextBox 23"/>
            <p:cNvSpPr/>
            <p:nvPr/>
          </p:nvSpPr>
          <p:spPr>
            <a:xfrm>
              <a:off x="828294" y="55401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5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号管是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(2,2)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(3,2)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(4,2)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号管共用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(2,2)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29056" y="5958840"/>
              <a:ext cx="60139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共用端点再写一次'X'，仍只是一个亮点。</a:t>
              </a:r>
            </a:p>
          </p:txBody>
        </p:sp>
      </p:grpSp>
      <p:sp>
        <p:nvSpPr>
          <p:cNvPr id="40" name="Line 4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1" name="Line 41"/>
          <p:cNvSpPr/>
          <p:nvPr/>
        </p:nvSpPr>
        <p:spPr>
          <a:xfrm>
            <a:off x="705231" y="21869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32379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5300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dot[7][3][2]这三层，怎样看进去？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490841" cy="752856"/>
            <a:chOff x="990219" y="2056448"/>
            <a:chExt cx="749084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9084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要记7根管，每根管有3个点，每个点用行、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列两个数定位，所以写成dot[7][3][2]。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80719" y="2923222"/>
            <a:ext cx="6045339" cy="1005459"/>
            <a:chOff x="1180719" y="2923222"/>
            <a:chExt cx="6045339" cy="1005459"/>
          </a:xfrm>
        </p:grpSpPr>
        <p:sp>
          <p:nvSpPr>
            <p:cNvPr id="7" name="TextBox 7"/>
            <p:cNvSpPr/>
            <p:nvPr/>
          </p:nvSpPr>
          <p:spPr>
            <a:xfrm>
              <a:off x="1180719" y="2923222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这里只展开2号管，对应dot初始化列表中的第3组：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49171" y="3429952"/>
              <a:ext cx="39908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{{0,2}, {1,2}, {2,2}}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33856" y="4095750"/>
            <a:ext cx="9010269" cy="1638300"/>
            <a:chOff x="1133856" y="4095750"/>
            <a:chExt cx="9010269" cy="1638300"/>
          </a:xfrm>
        </p:grpSpPr>
        <p:grpSp>
          <p:nvGrpSpPr>
            <p:cNvPr id="12" name="Group 12"/>
            <p:cNvGrpSpPr/>
            <p:nvPr/>
          </p:nvGrpSpPr>
          <p:grpSpPr>
            <a:xfrm>
              <a:off x="4524375" y="4095750"/>
              <a:ext cx="1809750" cy="409575"/>
              <a:chOff x="4524375" y="4095750"/>
              <a:chExt cx="1809750" cy="40957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524375" y="4095750"/>
                <a:ext cx="1809750" cy="4095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543425" y="4124325"/>
                <a:ext cx="177165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点的下标p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334125" y="4095750"/>
              <a:ext cx="1905000" cy="409575"/>
              <a:chOff x="6334125" y="4095750"/>
              <a:chExt cx="1905000" cy="40957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334125" y="4095750"/>
                <a:ext cx="1905000" cy="4095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353175" y="4124325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分量0：行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239125" y="4095750"/>
              <a:ext cx="1905000" cy="409575"/>
              <a:chOff x="8239125" y="4095750"/>
              <a:chExt cx="1905000" cy="4095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239125" y="4095750"/>
                <a:ext cx="1905000" cy="4095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258175" y="4124325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分量1：列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524375" y="4505325"/>
              <a:ext cx="1809750" cy="409575"/>
              <a:chOff x="4524375" y="4505325"/>
              <a:chExt cx="1809750" cy="4095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524375" y="4505325"/>
                <a:ext cx="180975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543425" y="4533900"/>
                <a:ext cx="177165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334125" y="4505325"/>
              <a:ext cx="1905000" cy="409575"/>
              <a:chOff x="6334125" y="4505325"/>
              <a:chExt cx="1905000" cy="4095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334125" y="4505325"/>
                <a:ext cx="1905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353175" y="4533900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8239125" y="4505325"/>
              <a:ext cx="1905000" cy="409575"/>
              <a:chOff x="8239125" y="4505325"/>
              <a:chExt cx="1905000" cy="4095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8239125" y="4505325"/>
                <a:ext cx="1905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8258175" y="4533900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524375" y="4914900"/>
              <a:ext cx="1809750" cy="409575"/>
              <a:chOff x="4524375" y="4914900"/>
              <a:chExt cx="1809750" cy="40957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524375" y="4914900"/>
                <a:ext cx="180975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543425" y="4943475"/>
                <a:ext cx="177165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334125" y="4914900"/>
              <a:ext cx="1905000" cy="409575"/>
              <a:chOff x="6334125" y="4914900"/>
              <a:chExt cx="1905000" cy="40957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334125" y="4914900"/>
                <a:ext cx="19050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353175" y="4943475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239125" y="4914900"/>
              <a:ext cx="1905000" cy="409575"/>
              <a:chOff x="8239125" y="4914900"/>
              <a:chExt cx="1905000" cy="40957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239125" y="4914900"/>
                <a:ext cx="19050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258175" y="4943475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524375" y="5324475"/>
              <a:ext cx="1809750" cy="409575"/>
              <a:chOff x="4524375" y="5324475"/>
              <a:chExt cx="1809750" cy="40957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524375" y="5324475"/>
                <a:ext cx="180975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543425" y="5353050"/>
                <a:ext cx="177165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334125" y="5324475"/>
              <a:ext cx="1905000" cy="409575"/>
              <a:chOff x="6334125" y="5324475"/>
              <a:chExt cx="1905000" cy="40957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334125" y="5324475"/>
                <a:ext cx="1905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353175" y="5353050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8239125" y="5324475"/>
              <a:ext cx="1905000" cy="409575"/>
              <a:chOff x="8239125" y="5324475"/>
              <a:chExt cx="1905000" cy="40957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8239125" y="5324475"/>
                <a:ext cx="1905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8258175" y="5353050"/>
                <a:ext cx="186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133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sp>
          <p:nvSpPr>
            <p:cNvPr id="46" name="TextBox 46"/>
            <p:cNvSpPr/>
            <p:nvPr/>
          </p:nvSpPr>
          <p:spPr>
            <a:xfrm>
              <a:off x="1133856" y="4196715"/>
              <a:ext cx="2616613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一对数是行和列。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三对坐标合起来，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就是一根管。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72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3957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并排画数字，每一位向右挪四列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8294" y="2256472"/>
            <a:ext cx="9506331" cy="1730312"/>
            <a:chOff x="828294" y="2256472"/>
            <a:chExt cx="9506331" cy="1730312"/>
          </a:xfrm>
        </p:grpSpPr>
        <p:sp>
          <p:nvSpPr>
            <p:cNvPr id="7" name="TextBox 7"/>
            <p:cNvSpPr/>
            <p:nvPr/>
          </p:nvSpPr>
          <p:spPr>
            <a:xfrm>
              <a:off x="828294" y="2256472"/>
              <a:ext cx="9517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位置i：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6119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31869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176194" y="22564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476500" y="2781300"/>
              <a:ext cx="2143125" cy="6858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5334000" y="2781300"/>
              <a:ext cx="2143125" cy="6858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191500" y="2781300"/>
              <a:ext cx="2143125" cy="6858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590419" y="3008948"/>
              <a:ext cx="977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　1　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743069" y="30089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447919" y="3008948"/>
              <a:ext cx="977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　5　6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600569" y="30089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305419" y="300894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　9　10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467356" y="3634740"/>
              <a:ext cx="50512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一位占3列，红色是间隔；末尾不留。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8294" y="4361498"/>
            <a:ext cx="5611654" cy="781431"/>
            <a:chOff x="828294" y="4361498"/>
            <a:chExt cx="5611654" cy="781431"/>
          </a:xfrm>
        </p:grpSpPr>
        <p:sp>
          <p:nvSpPr>
            <p:cNvPr id="21" name="TextBox 21"/>
            <p:cNvSpPr/>
            <p:nvPr/>
          </p:nvSpPr>
          <p:spPr>
            <a:xfrm>
              <a:off x="828294" y="4361498"/>
              <a:ext cx="46662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第i个数字的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：basey = i * 4。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28294" y="4761548"/>
              <a:ext cx="56116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每位都从第0行画，只需确定起点列。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8294" y="5501640"/>
            <a:ext cx="3609022" cy="780669"/>
            <a:chOff x="828294" y="5501640"/>
            <a:chExt cx="3609022" cy="780669"/>
          </a:xfrm>
        </p:grpSpPr>
        <mc:AlternateContent>
          <mc:Choice Requires="a14">
            <p:sp>
              <p:nvSpPr>
                <p:cNvPr id="24" name="TextBox 24"/>
                <p:cNvSpPr txBox="1"/>
                <p:nvPr/>
              </p:nvSpPr>
              <p:spPr>
                <a:xfrm>
                  <a:off x="828294" y="5501640"/>
                  <a:ext cx="2946787" cy="4061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总宽度：</a:t>
                  </a:r>
                  <a14:m>
                    <m:oMath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3n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4n</m:t>
                      </m:r>
                      <m:r>
                        <m:rPr>
                          <m:sty m:val="p"/>
                        </m:rP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a14:m>
                </a:p>
              </p:txBody>
            </p:sp>
          </mc:Choice>
        </mc:AlternateContent>
        <p:sp>
          <p:nvSpPr>
            <p:cNvPr id="25" name="TextBox 25"/>
            <p:cNvSpPr/>
            <p:nvPr/>
          </p:nvSpPr>
          <p:spPr>
            <a:xfrm>
              <a:off x="829056" y="5930265"/>
              <a:ext cx="36082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一位宽3列，百位宽399列。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4121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2653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同一根管画到第二位，坐标该怎么挪？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393716" cy="752856"/>
            <a:chOff x="990219" y="2056448"/>
            <a:chExt cx="8393716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9371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dot里的坐标只看当前数字的小图。第二位数字从整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块屏幕的第4列起画，原来的点都得向右平移4列。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38250" y="3143250"/>
            <a:ext cx="9620250" cy="2095500"/>
            <a:chOff x="1238250" y="3143250"/>
            <a:chExt cx="962025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238250" y="3143250"/>
              <a:ext cx="2095500" cy="523875"/>
              <a:chOff x="1238250" y="3143250"/>
              <a:chExt cx="2095500" cy="52387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38250" y="3143250"/>
                <a:ext cx="2095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257300" y="3171825"/>
                <a:ext cx="2057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2号管上的点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333750" y="3143250"/>
              <a:ext cx="3143250" cy="523875"/>
              <a:chOff x="3333750" y="3143250"/>
              <a:chExt cx="3143250" cy="52387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333750" y="3143250"/>
                <a:ext cx="3143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352800" y="317182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数字内部的坐标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477000" y="3143250"/>
              <a:ext cx="4381500" cy="523875"/>
              <a:chOff x="6477000" y="3143250"/>
              <a:chExt cx="4381500" cy="52387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477000" y="3143250"/>
                <a:ext cx="4381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496050" y="3171825"/>
                <a:ext cx="4343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第二个数字在整屏中的坐标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238250" y="3667125"/>
              <a:ext cx="2095500" cy="523875"/>
              <a:chOff x="1238250" y="3667125"/>
              <a:chExt cx="2095500" cy="5238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238250" y="3667125"/>
                <a:ext cx="2095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257300" y="3695700"/>
                <a:ext cx="2057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点0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333750" y="3667125"/>
              <a:ext cx="3143250" cy="523875"/>
              <a:chOff x="3333750" y="3667125"/>
              <a:chExt cx="3143250" cy="5238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333750" y="3667125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352800" y="369570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(0,2)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77000" y="3667125"/>
              <a:ext cx="4381500" cy="523875"/>
              <a:chOff x="6477000" y="3667125"/>
              <a:chExt cx="4381500" cy="5238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477000" y="3667125"/>
                <a:ext cx="4381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96050" y="3695700"/>
                <a:ext cx="4343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(0,6)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238250" y="4191000"/>
              <a:ext cx="2095500" cy="523875"/>
              <a:chOff x="1238250" y="4191000"/>
              <a:chExt cx="2095500" cy="5238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238250" y="4191000"/>
                <a:ext cx="2095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257300" y="4219575"/>
                <a:ext cx="2057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点1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333750" y="4191000"/>
              <a:ext cx="3143250" cy="523875"/>
              <a:chOff x="3333750" y="4191000"/>
              <a:chExt cx="3143250" cy="52387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333750" y="4191000"/>
                <a:ext cx="3143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352800" y="421957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(1,2)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477000" y="4191000"/>
              <a:ext cx="4381500" cy="523875"/>
              <a:chOff x="6477000" y="4191000"/>
              <a:chExt cx="4381500" cy="52387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477000" y="4191000"/>
                <a:ext cx="4381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496050" y="4219575"/>
                <a:ext cx="4343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(1,6)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238250" y="4714875"/>
              <a:ext cx="2095500" cy="523875"/>
              <a:chOff x="1238250" y="4714875"/>
              <a:chExt cx="2095500" cy="52387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238250" y="4714875"/>
                <a:ext cx="2095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257300" y="4743450"/>
                <a:ext cx="2057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点2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333750" y="4714875"/>
              <a:ext cx="3143250" cy="523875"/>
              <a:chOff x="3333750" y="4714875"/>
              <a:chExt cx="3143250" cy="52387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333750" y="4714875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352800" y="474345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(2,2)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477000" y="4714875"/>
              <a:ext cx="4381500" cy="523875"/>
              <a:chOff x="6477000" y="4714875"/>
              <a:chExt cx="4381500" cy="52387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477000" y="4714875"/>
                <a:ext cx="4381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496050" y="4743450"/>
                <a:ext cx="4343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(2,6)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990219" y="5406771"/>
            <a:ext cx="10277856" cy="752856"/>
            <a:chOff x="990219" y="5406771"/>
            <a:chExt cx="10277856" cy="752856"/>
          </a:xfrm>
        </p:grpSpPr>
        <p:sp>
          <p:nvSpPr>
            <p:cNvPr id="44" name="TextBox 44"/>
            <p:cNvSpPr/>
            <p:nvPr/>
          </p:nvSpPr>
          <p:spPr>
            <a:xfrm>
              <a:off x="990219" y="5406771"/>
              <a:ext cx="10277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搬到整屏时，行号不变；列号加上起点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basey。所以r取原行，c=basey+原列。</a:t>
              </a:r>
            </a:p>
          </p:txBody>
        </p:sp>
      </p:grpSp>
      <p:sp>
        <p:nvSpPr>
          <p:cNvPr id="59" name="Line 5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28834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先把要用的屏幕格子填成暗点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86940"/>
            <a:ext cx="6938010" cy="812863"/>
            <a:chOff x="828294" y="2186940"/>
            <a:chExt cx="6938010" cy="812863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 xml:space="preserve"> out[5][500];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18422"/>
              <a:ext cx="6938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有效画面是5行、4*n−1列；500只是预留容量。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9912" y="3529965"/>
            <a:ext cx="4418838" cy="1171194"/>
            <a:chOff x="819912" y="3529965"/>
            <a:chExt cx="4418838" cy="1171194"/>
          </a:xfrm>
        </p:grpSpPr>
        <p:sp>
          <p:nvSpPr>
            <p:cNvPr id="11" name="TextBox 11"/>
            <p:cNvSpPr txBox="1"/>
            <p:nvPr/>
          </p:nvSpPr>
          <p:spPr>
            <a:xfrm>
              <a:off x="819912" y="3529965"/>
              <a:ext cx="4418838" cy="1171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r = 0; r &lt; 5; r++)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 = 0; c &lt; 4*n-1; c++)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out[r][c] = '.';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001381" y="3425190"/>
            <a:ext cx="2199323" cy="1571244"/>
            <a:chOff x="8001381" y="3425190"/>
            <a:chExt cx="2199323" cy="1571244"/>
          </a:xfrm>
        </p:grpSpPr>
        <p:sp>
          <p:nvSpPr>
            <p:cNvPr id="14" name="TextBox 14"/>
            <p:cNvSpPr/>
            <p:nvPr/>
          </p:nvSpPr>
          <p:spPr>
            <a:xfrm>
              <a:off x="8001381" y="3425190"/>
              <a:ext cx="988493" cy="15712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.......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.......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.......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.......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.......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782556" y="394906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n=2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447348"/>
            <a:ext cx="5772436" cy="815911"/>
            <a:chOff x="828294" y="5447348"/>
            <a:chExt cx="5772436" cy="815911"/>
          </a:xfrm>
        </p:grpSpPr>
        <p:sp>
          <p:nvSpPr>
            <p:cNvPr id="17" name="TextBox 17"/>
            <p:cNvSpPr/>
            <p:nvPr/>
          </p:nvSpPr>
          <p:spPr>
            <a:xfrm>
              <a:off x="828294" y="5447348"/>
              <a:ext cx="5543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暗点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'.'，不是数值0，也不是字符'0'。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11215"/>
              <a:ext cx="57716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亮点改成'X'，没点亮的间隔仍是点。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705231" y="2196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25"/>
          <p:cNvSpPr/>
          <p:nvPr/>
        </p:nvSpPr>
        <p:spPr>
          <a:xfrm>
            <a:off x="705231" y="3539490"/>
            <a:ext cx="9525" cy="1074420"/>
          </a:xfrm>
          <a:custGeom>
            <a:avLst/>
            <a:gdLst/>
            <a:ahLst/>
            <a:cxnLst/>
            <a:rect l="l" t="t" r="r" b="b"/>
            <a:pathLst>
              <a:path w="9525" h="1074420">
                <a:moveTo>
                  <a:pt x="0" y="0"/>
                </a:moveTo>
                <a:lnTo>
                  <a:pt x="0" y="10744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51082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1556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再按坐标点亮一根显示管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61222"/>
            <a:ext cx="5913120" cy="381381"/>
            <a:chOff x="828294" y="2161222"/>
            <a:chExt cx="5913120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59131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样例12的第二位：i=1，digit=2，起点列是4。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3151822"/>
            <a:ext cx="2913340" cy="2400681"/>
            <a:chOff x="828294" y="3151822"/>
            <a:chExt cx="2913340" cy="2400681"/>
          </a:xfrm>
        </p:grpSpPr>
        <p:sp>
          <p:nvSpPr>
            <p:cNvPr id="9" name="TextBox 9"/>
            <p:cNvSpPr/>
            <p:nvPr/>
          </p:nvSpPr>
          <p:spPr>
            <a:xfrm>
              <a:off x="828294" y="3151822"/>
              <a:ext cx="27893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只演示它的2号显示管：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3694748"/>
              <a:ext cx="29133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(0,2) → out[0][4+2]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161472"/>
              <a:ext cx="29133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(1,2) → out[1][4+2]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28198"/>
              <a:ext cx="29133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(2,2) → out[2][4+2]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5171122"/>
              <a:ext cx="2577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三个位置都写入'X'。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553200" y="2901315"/>
            <a:ext cx="4000500" cy="2775585"/>
            <a:chOff x="6553200" y="2901315"/>
            <a:chExt cx="4000500" cy="2775585"/>
          </a:xfrm>
        </p:grpSpPr>
        <p:sp>
          <p:nvSpPr>
            <p:cNvPr id="15" name="TextBox 15"/>
            <p:cNvSpPr/>
            <p:nvPr/>
          </p:nvSpPr>
          <p:spPr>
            <a:xfrm>
              <a:off x="67631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3346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9061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4776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0491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6206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0192131" y="2901315"/>
              <a:ext cx="151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553200" y="3295650"/>
              <a:ext cx="4000500" cy="2381250"/>
            </a:xfrm>
            <a:custGeom>
              <a:avLst/>
              <a:gdLst/>
              <a:ahLst/>
              <a:cxnLst/>
              <a:rect l="l" t="t" r="r" b="b"/>
              <a:pathLst>
                <a:path w="4000500" h="2381250">
                  <a:moveTo>
                    <a:pt x="0" y="0"/>
                  </a:moveTo>
                  <a:lnTo>
                    <a:pt x="4000500" y="0"/>
                  </a:lnTo>
                  <a:lnTo>
                    <a:pt x="4000500" y="2381250"/>
                  </a:lnTo>
                  <a:lnTo>
                    <a:pt x="0" y="2381250"/>
                  </a:lnTo>
                  <a:close/>
                  <a:moveTo>
                    <a:pt x="571500" y="0"/>
                  </a:moveTo>
                  <a:lnTo>
                    <a:pt x="571500" y="2381250"/>
                  </a:lnTo>
                  <a:moveTo>
                    <a:pt x="1143000" y="0"/>
                  </a:moveTo>
                  <a:lnTo>
                    <a:pt x="1143000" y="2381250"/>
                  </a:lnTo>
                  <a:moveTo>
                    <a:pt x="1714500" y="0"/>
                  </a:moveTo>
                  <a:lnTo>
                    <a:pt x="1714500" y="2381250"/>
                  </a:lnTo>
                  <a:moveTo>
                    <a:pt x="2286000" y="0"/>
                  </a:moveTo>
                  <a:lnTo>
                    <a:pt x="2286000" y="2381250"/>
                  </a:lnTo>
                  <a:moveTo>
                    <a:pt x="2857500" y="0"/>
                  </a:moveTo>
                  <a:lnTo>
                    <a:pt x="2857500" y="2381250"/>
                  </a:lnTo>
                  <a:moveTo>
                    <a:pt x="3429000" y="0"/>
                  </a:moveTo>
                  <a:lnTo>
                    <a:pt x="3429000" y="2381250"/>
                  </a:lnTo>
                  <a:moveTo>
                    <a:pt x="0" y="476250"/>
                  </a:moveTo>
                  <a:lnTo>
                    <a:pt x="4000500" y="476250"/>
                  </a:lnTo>
                  <a:moveTo>
                    <a:pt x="0" y="952500"/>
                  </a:moveTo>
                  <a:lnTo>
                    <a:pt x="4000500" y="952500"/>
                  </a:lnTo>
                  <a:moveTo>
                    <a:pt x="0" y="1428750"/>
                  </a:moveTo>
                  <a:lnTo>
                    <a:pt x="4000500" y="1428750"/>
                  </a:lnTo>
                  <a:moveTo>
                    <a:pt x="0" y="1905000"/>
                  </a:moveTo>
                  <a:lnTo>
                    <a:pt x="4000500" y="1905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9982200" y="3295650"/>
              <a:ext cx="571500" cy="142875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10181749" y="34280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10181749" y="390429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10181749" y="43805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9056" y="5958840"/>
            <a:ext cx="7696295" cy="352044"/>
            <a:chOff x="829056" y="5958840"/>
            <a:chExt cx="7696295" cy="352044"/>
          </a:xfrm>
        </p:grpSpPr>
        <p:sp>
          <p:nvSpPr>
            <p:cNvPr id="28" name="TextBox 28"/>
            <p:cNvSpPr/>
            <p:nvPr/>
          </p:nvSpPr>
          <p:spPr>
            <a:xfrm>
              <a:off x="829056" y="5958840"/>
              <a:ext cx="76962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这一根管的三个点画完，其他需要的管还要接着画。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26650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81672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要点亮这一格，三个下标各从哪儿来？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291358" cy="752856"/>
            <a:chOff x="990219" y="2056448"/>
            <a:chExt cx="6291358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29135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输入12，现在轮到第二位的2。i=1，先在它的管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号清单里取第2项，再取这根管上的第1号点。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70078" y="2915121"/>
            <a:ext cx="4856300" cy="766498"/>
            <a:chOff x="1170078" y="2915121"/>
            <a:chExt cx="4856300" cy="766498"/>
          </a:xfrm>
        </p:grpSpPr>
        <p:sp>
          <p:nvSpPr>
            <p:cNvPr id="11" name="TextBox 11"/>
            <p:cNvSpPr txBox="1"/>
            <p:nvPr/>
          </p:nvSpPr>
          <p:spPr>
            <a:xfrm>
              <a:off x="1170078" y="2915121"/>
              <a:ext cx="4856300" cy="766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digit = num[1] - '0';  </a:t>
              </a:r>
              <a:r>
                <a:rPr lang="zh-CN" sz="202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得到数字2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basey = 1 * 4;         </a:t>
              </a:r>
              <a:r>
                <a:rPr lang="zh-CN" sz="202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起点列为4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70078" y="3896196"/>
            <a:ext cx="5561785" cy="1137973"/>
            <a:chOff x="1170078" y="3896196"/>
            <a:chExt cx="5561785" cy="1137973"/>
          </a:xfrm>
        </p:grpSpPr>
        <p:sp>
          <p:nvSpPr>
            <p:cNvPr id="12" name="TextBox 12"/>
            <p:cNvSpPr txBox="1"/>
            <p:nvPr/>
          </p:nvSpPr>
          <p:spPr>
            <a:xfrm>
              <a:off x="1170078" y="3896196"/>
              <a:ext cx="5561785" cy="11379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j = 2;  tube = tubes[2][2];  </a:t>
              </a:r>
              <a:r>
                <a:rPr lang="zh-CN" sz="202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管号是2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p = 1;  r = dot[2][1][0];   </a:t>
              </a:r>
              <a:r>
                <a:rPr lang="zh-CN" sz="202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行偏移是1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c = 4 + dot[2][1][1];       </a:t>
              </a:r>
              <a:r>
                <a:rPr lang="zh-CN" sz="202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列坐标是6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7729252" cy="752856"/>
            <a:chOff x="990219" y="5409248"/>
            <a:chExt cx="7729252" cy="752856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77292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于是out[1][6]='X'。j是清单里的位置，t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ube是查出的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管号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，p才是这根管上的点号。</a:t>
              </a:r>
            </a:p>
          </p:txBody>
        </p:sp>
      </p:grpSp>
      <p:sp>
        <p:nvSpPr>
          <p:cNvPr id="19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2"/>
          <p:cNvSpPr/>
          <p:nvPr/>
        </p:nvSpPr>
        <p:spPr>
          <a:xfrm>
            <a:off x="1056513" y="2924651"/>
            <a:ext cx="9525" cy="660273"/>
          </a:xfrm>
          <a:custGeom>
            <a:avLst/>
            <a:gdLst/>
            <a:ahLst/>
            <a:cxnLst/>
            <a:rect l="l" t="t" r="r" b="b"/>
            <a:pathLst>
              <a:path w="9525" h="660273">
                <a:moveTo>
                  <a:pt x="0" y="0"/>
                </a:moveTo>
                <a:lnTo>
                  <a:pt x="0" y="6602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1056513" y="3905726"/>
            <a:ext cx="9525" cy="1031748"/>
          </a:xfrm>
          <a:custGeom>
            <a:avLst/>
            <a:gdLst/>
            <a:ahLst/>
            <a:cxnLst/>
            <a:rect l="l" t="t" r="r" b="b"/>
            <a:pathLst>
              <a:path w="9525" h="1031748">
                <a:moveTo>
                  <a:pt x="0" y="0"/>
                </a:moveTo>
                <a:lnTo>
                  <a:pt x="0" y="10317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1768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7453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从一个数字出发，怎样找到要画的点？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70748"/>
            <a:ext cx="4997958" cy="381381"/>
            <a:chOff x="828294" y="2170748"/>
            <a:chExt cx="4997958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4997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位置i → 当前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num[i] → 数字digit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066098"/>
            <a:ext cx="5876187" cy="768286"/>
            <a:chOff x="828294" y="3066098"/>
            <a:chExt cx="5876187" cy="768286"/>
          </a:xfrm>
        </p:grpSpPr>
        <p:sp>
          <p:nvSpPr>
            <p:cNvPr id="9" name="TextBox 9"/>
            <p:cNvSpPr/>
            <p:nvPr/>
          </p:nvSpPr>
          <p:spPr>
            <a:xfrm>
              <a:off x="828294" y="3066098"/>
              <a:ext cx="5507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第j根需要的管 → tube = tubes[digit][j]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9056" y="3482340"/>
              <a:ext cx="58754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j从1到tubes[digit][0]。第0列保存的是管的数量。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132898"/>
            <a:ext cx="6927878" cy="796861"/>
            <a:chOff x="828294" y="4132898"/>
            <a:chExt cx="6927878" cy="796861"/>
          </a:xfrm>
        </p:grpSpPr>
        <p:sp>
          <p:nvSpPr>
            <p:cNvPr id="12" name="TextBox 12"/>
            <p:cNvSpPr/>
            <p:nvPr/>
          </p:nvSpPr>
          <p:spPr>
            <a:xfrm>
              <a:off x="828294" y="4132898"/>
              <a:ext cx="69278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管上的第p个点 → dot[tube][p][0]、dot[tube][p][1]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9056" y="4577715"/>
              <a:ext cx="4480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p取0、1、2，分别取出行偏移和列偏移。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371148"/>
            <a:ext cx="10458831" cy="864679"/>
            <a:chOff x="828294" y="5371148"/>
            <a:chExt cx="10458831" cy="864679"/>
          </a:xfrm>
        </p:grpSpPr>
        <p:sp>
          <p:nvSpPr>
            <p:cNvPr id="15" name="TextBox 15"/>
            <p:cNvSpPr/>
            <p:nvPr/>
          </p:nvSpPr>
          <p:spPr>
            <a:xfrm>
              <a:off x="828294" y="5371148"/>
              <a:ext cx="50908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求出实际行r、列c，执行out[r][c]='X'。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585444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外层换数字，中层找它要亮的管，内层逐个画管上的点。j是清单位置，tube才是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管号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752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50977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把“画一个点”写成三层循环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487537" cy="381381"/>
            <a:chOff x="990219" y="2056448"/>
            <a:chExt cx="848753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内层画完一根管，中层画完一个数字；所有数字都画完，再逐行输出。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1837" y="2663190"/>
            <a:ext cx="4796028" cy="2752344"/>
            <a:chOff x="981837" y="2663190"/>
            <a:chExt cx="4796028" cy="2752344"/>
          </a:xfrm>
        </p:grpSpPr>
        <p:sp>
          <p:nvSpPr>
            <p:cNvPr id="10" name="TextBox 10"/>
            <p:cNvSpPr txBox="1"/>
            <p:nvPr/>
          </p:nvSpPr>
          <p:spPr>
            <a:xfrm>
              <a:off x="981837" y="2663190"/>
              <a:ext cx="4796028" cy="2752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zh-CN" sz="180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算出digit和basey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j &lt;= tubes[digit][0];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tube = tubes[digit][j];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 = 0; p &lt; 3; p++)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zh-CN" sz="1800" dirty="0">
                  <a:solidFill>
                    <a:srgbClr val="42566D"/>
                  </a:solidFill>
                  <a:latin typeface="Consolas"/>
                  <a:ea typeface="Microsoft YaHei"/>
                  <a:cs typeface="Consolas"/>
                </a:rPr>
                <a:t>// 取坐标，点亮out中的一个点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677406" y="3015615"/>
            <a:ext cx="4077367" cy="1990344"/>
            <a:chOff x="6677406" y="3015615"/>
            <a:chExt cx="4077367" cy="1990344"/>
          </a:xfrm>
        </p:grpSpPr>
        <p:sp>
          <p:nvSpPr>
            <p:cNvPr id="18" name="TextBox 18"/>
            <p:cNvSpPr/>
            <p:nvPr/>
          </p:nvSpPr>
          <p:spPr>
            <a:xfrm>
              <a:off x="6677406" y="3015615"/>
              <a:ext cx="4077367" cy="1990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p走完，一根管的三个点就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亮了；j走完，这一位数字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画好；i走完，整串数字才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算完成。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tubes和dot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只供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查询，改的是out里的亮点。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219" y="5409248"/>
            <a:ext cx="7960042" cy="752856"/>
            <a:chOff x="990219" y="5409248"/>
            <a:chExt cx="7960042" cy="752856"/>
          </a:xfrm>
        </p:grpSpPr>
        <p:sp>
          <p:nvSpPr>
            <p:cNvPr id="20" name="TextBox 20"/>
            <p:cNvSpPr/>
            <p:nvPr/>
          </p:nvSpPr>
          <p:spPr>
            <a:xfrm>
              <a:off x="990219" y="5409248"/>
              <a:ext cx="796004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out只在开头清空一次。画到一半又清空，前面亮过的点就没了。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67156" y="26727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67156" y="3206115"/>
            <a:ext cx="9525" cy="1055370"/>
          </a:xfrm>
          <a:custGeom>
            <a:avLst/>
            <a:gdLst/>
            <a:ahLst/>
            <a:cxnLst/>
            <a:rect l="l" t="t" r="r" b="b"/>
            <a:pathLst>
              <a:path w="9525" h="1055370">
                <a:moveTo>
                  <a:pt x="0" y="0"/>
                </a:moveTo>
                <a:lnTo>
                  <a:pt x="0" y="1055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7" name="Line 37"/>
          <p:cNvSpPr/>
          <p:nvPr/>
        </p:nvSpPr>
        <p:spPr>
          <a:xfrm>
            <a:off x="867156" y="4539615"/>
            <a:ext cx="9525" cy="788670"/>
          </a:xfrm>
          <a:custGeom>
            <a:avLst/>
            <a:gdLst/>
            <a:ahLst/>
            <a:cxnLst/>
            <a:rect l="l" t="t" r="r" b="b"/>
            <a:pathLst>
              <a:path w="9525" h="788670">
                <a:moveTo>
                  <a:pt x="0" y="0"/>
                </a:moveTo>
                <a:lnTo>
                  <a:pt x="0" y="788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8" name="Line 38"/>
          <p:cNvSpPr/>
          <p:nvPr/>
        </p:nvSpPr>
        <p:spPr>
          <a:xfrm>
            <a:off x="838200" y="24947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显示屏：完整程序（一）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9912" y="2072640"/>
            <a:ext cx="3915918" cy="4085844"/>
            <a:chOff x="819912" y="2072640"/>
            <a:chExt cx="3915918" cy="4085844"/>
          </a:xfrm>
        </p:grpSpPr>
        <p:sp>
          <p:nvSpPr>
            <p:cNvPr id="4" name="TextBox 4"/>
            <p:cNvSpPr txBox="1"/>
            <p:nvPr/>
          </p:nvSpPr>
          <p:spPr>
            <a:xfrm>
              <a:off x="819912" y="2072640"/>
              <a:ext cx="3915918" cy="4085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tubes[10][8] =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{6,0,1,2,4,5,6},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0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{2,2,5},       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1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{5,0,2,3,4,6}, 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2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{5,0,2,3,5,6}, 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3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{4,1,2,3,5},   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4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{5,0,1,3,5,6}, 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5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{6,0,1,3,4,5,6},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6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{3,0,2,5},     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7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{7,0,1,2,3,4,5,6},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8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{6,0,1,2,3,5,6}  </a:t>
              </a:r>
              <a:r>
                <a:rPr lang="en-US" sz="1800" dirty="0">
                  <a:solidFill>
                    <a:srgbClr val="42566D"/>
                  </a:solidFill>
                  <a:latin typeface="Consolas"/>
                  <a:ea typeface="Consolas"/>
                  <a:cs typeface="Consolas"/>
                </a:rPr>
                <a:t>// 9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885938" y="2304098"/>
            <a:ext cx="2654808" cy="3448431"/>
            <a:chOff x="7885938" y="2304098"/>
            <a:chExt cx="2654808" cy="3448431"/>
          </a:xfrm>
        </p:grpSpPr>
        <p:grpSp>
          <p:nvGrpSpPr>
            <p:cNvPr id="26" name="Group 26"/>
            <p:cNvGrpSpPr/>
            <p:nvPr/>
          </p:nvGrpSpPr>
          <p:grpSpPr>
            <a:xfrm>
              <a:off x="7885938" y="2304098"/>
              <a:ext cx="2644902" cy="2657856"/>
              <a:chOff x="7885938" y="2304098"/>
              <a:chExt cx="2644902" cy="2657856"/>
            </a:xfrm>
          </p:grpSpPr>
          <p:sp>
            <p:nvSpPr>
              <p:cNvPr id="27" name="Freeform 7"/>
              <p:cNvSpPr/>
              <p:nvPr/>
            </p:nvSpPr>
            <p:spPr>
              <a:xfrm>
                <a:off x="7895844" y="2304098"/>
                <a:ext cx="2496312" cy="2657856"/>
              </a:xfrm>
              <a:custGeom>
                <a:avLst/>
                <a:gdLst/>
                <a:ahLst/>
                <a:cxnLst/>
                <a:rect l="l" t="t" r="r" b="b"/>
                <a:pathLst>
                  <a:path w="2496312" h="2657856">
                    <a:moveTo>
                      <a:pt x="0" y="0"/>
                    </a:moveTo>
                    <a:lnTo>
                      <a:pt x="2496312" y="0"/>
                    </a:lnTo>
                    <a:lnTo>
                      <a:pt x="2496312" y="2657856"/>
                    </a:lnTo>
                    <a:lnTo>
                      <a:pt x="0" y="26578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8" name="TextBox 8"/>
              <p:cNvSpPr/>
              <p:nvPr/>
            </p:nvSpPr>
            <p:spPr>
              <a:xfrm>
                <a:off x="7885938" y="2304098"/>
                <a:ext cx="264490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一行对应一个数字。</a:t>
                </a:r>
              </a:p>
            </p:txBody>
          </p:sp>
          <p:sp>
            <p:nvSpPr>
              <p:cNvPr id="29" name="TextBox 9"/>
              <p:cNvSpPr txBox="1"/>
              <p:nvPr/>
            </p:nvSpPr>
            <p:spPr>
              <a:xfrm>
                <a:off x="7885938" y="2667952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行首写管数，</a:t>
                </a:r>
              </a:p>
            </p:txBody>
          </p:sp>
          <p:sp>
            <p:nvSpPr>
              <p:cNvPr id="30" name="TextBox 10"/>
              <p:cNvSpPr/>
              <p:nvPr/>
            </p:nvSpPr>
            <p:spPr>
              <a:xfrm>
                <a:off x="7885938" y="2965132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后面是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管号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31" name="TextBox 11"/>
              <p:cNvSpPr/>
              <p:nvPr/>
            </p:nvSpPr>
            <p:spPr>
              <a:xfrm>
                <a:off x="7885938" y="3424238"/>
                <a:ext cx="22642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空位补0。</a:t>
                </a:r>
              </a:p>
            </p:txBody>
          </p:sp>
          <p:sp>
            <p:nvSpPr>
              <p:cNvPr id="32" name="TextBox 12"/>
              <p:cNvSpPr txBox="1"/>
              <p:nvPr/>
            </p:nvSpPr>
            <p:spPr>
              <a:xfrm>
                <a:off x="7885938" y="372141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只读取指定数量，</a:t>
                </a:r>
              </a:p>
            </p:txBody>
          </p:sp>
          <p:sp>
            <p:nvSpPr>
              <p:cNvPr id="33" name="TextBox 13"/>
              <p:cNvSpPr/>
              <p:nvPr/>
            </p:nvSpPr>
            <p:spPr>
              <a:xfrm>
                <a:off x="7885938" y="4018598"/>
                <a:ext cx="252679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补的0不参与画图。</a:t>
                </a:r>
              </a:p>
            </p:txBody>
          </p:sp>
        </p:grpSp>
        <p:sp>
          <p:nvSpPr>
            <p:cNvPr id="24" name="TextBox 24"/>
            <p:cNvSpPr/>
            <p:nvPr/>
          </p:nvSpPr>
          <p:spPr>
            <a:xfrm>
              <a:off x="7895844" y="537114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数字2用5根管。</a:t>
              </a:r>
            </a:p>
          </p:txBody>
        </p:sp>
      </p:grpSp>
      <p:sp>
        <p:nvSpPr>
          <p:cNvPr id="34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17"/>
          <p:cNvSpPr/>
          <p:nvPr/>
        </p:nvSpPr>
        <p:spPr>
          <a:xfrm>
            <a:off x="705231" y="2082165"/>
            <a:ext cx="9525" cy="3989070"/>
          </a:xfrm>
          <a:custGeom>
            <a:avLst/>
            <a:gdLst/>
            <a:ahLst/>
            <a:cxnLst/>
            <a:rect l="l" t="t" r="r" b="b"/>
            <a:pathLst>
              <a:path w="9525" h="3989070">
                <a:moveTo>
                  <a:pt x="0" y="0"/>
                </a:moveTo>
                <a:lnTo>
                  <a:pt x="0" y="3989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显示屏：完整程序（二）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19912" y="2148840"/>
            <a:ext cx="3538728" cy="2790444"/>
            <a:chOff x="819912" y="2148840"/>
            <a:chExt cx="3538728" cy="2790444"/>
          </a:xfrm>
        </p:grpSpPr>
        <p:sp>
          <p:nvSpPr>
            <p:cNvPr id="4" name="TextBox 4"/>
            <p:cNvSpPr txBox="1"/>
            <p:nvPr/>
          </p:nvSpPr>
          <p:spPr>
            <a:xfrm>
              <a:off x="819912" y="2148840"/>
              <a:ext cx="3538728" cy="2790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dot[7][3][2] =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{{0,0},{0,1},{0,2}},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{{0,0},{1,0},{2,0}},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{{0,2},{1,2},{2,2}},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{{2,0},{2,1},{2,2}},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{{2,0},{3,0},{4,0}},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{{2,2},{3,2},{4,2}},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{{4,0},{4,1},{4,2}}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496812" y="2148840"/>
            <a:ext cx="4418838" cy="2485644"/>
            <a:chOff x="6496812" y="2148840"/>
            <a:chExt cx="4418838" cy="2485644"/>
          </a:xfrm>
        </p:grpSpPr>
        <p:sp>
          <p:nvSpPr>
            <p:cNvPr id="7" name="TextBox 7"/>
            <p:cNvSpPr txBox="1"/>
            <p:nvPr/>
          </p:nvSpPr>
          <p:spPr>
            <a:xfrm>
              <a:off x="6496812" y="2148840"/>
              <a:ext cx="4418838" cy="2485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num[110], out[5][500];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i=0; i&lt;n;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num[i];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r=0; r&lt;5; r++)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c=0; c&lt;4*n-1; c++)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out[r][c] = '.';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8294" y="5866448"/>
            <a:ext cx="6785896" cy="381381"/>
            <a:chOff x="828294" y="5866448"/>
            <a:chExt cx="6785896" cy="381381"/>
          </a:xfrm>
        </p:grpSpPr>
        <p:sp>
          <p:nvSpPr>
            <p:cNvPr id="26" name="TextBox 26"/>
            <p:cNvSpPr/>
            <p:nvPr/>
          </p:nvSpPr>
          <p:spPr>
            <a:xfrm>
              <a:off x="828294" y="5866448"/>
              <a:ext cx="67858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左列存管的坐标；右列读数字、清空屏幕。</a:t>
              </a:r>
            </a:p>
          </p:txBody>
        </p:sp>
      </p:grpSp>
      <p:sp>
        <p:nvSpPr>
          <p:cNvPr id="28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0"/>
          <p:cNvSpPr/>
          <p:nvPr/>
        </p:nvSpPr>
        <p:spPr>
          <a:xfrm>
            <a:off x="705231" y="2158365"/>
            <a:ext cx="9525" cy="2693670"/>
          </a:xfrm>
          <a:custGeom>
            <a:avLst/>
            <a:gdLst/>
            <a:ahLst/>
            <a:cxnLst/>
            <a:rect l="l" t="t" r="r" b="b"/>
            <a:pathLst>
              <a:path w="9525" h="2693670">
                <a:moveTo>
                  <a:pt x="0" y="0"/>
                </a:moveTo>
                <a:lnTo>
                  <a:pt x="0" y="2693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11"/>
          <p:cNvSpPr/>
          <p:nvPr/>
        </p:nvSpPr>
        <p:spPr>
          <a:xfrm>
            <a:off x="6382131" y="2158365"/>
            <a:ext cx="9525" cy="2388870"/>
          </a:xfrm>
          <a:custGeom>
            <a:avLst/>
            <a:gdLst/>
            <a:ahLst/>
            <a:cxnLst/>
            <a:rect l="l" t="t" r="r" b="b"/>
            <a:pathLst>
              <a:path w="9525" h="2388870">
                <a:moveTo>
                  <a:pt x="0" y="0"/>
                </a:moveTo>
                <a:lnTo>
                  <a:pt x="0" y="23888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12"/>
          <p:cNvSpPr/>
          <p:nvPr/>
        </p:nvSpPr>
        <p:spPr>
          <a:xfrm>
            <a:off x="838200" y="53627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 txBox="1"/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显示屏：完整程序（三）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19912" y="2148840"/>
            <a:ext cx="5550408" cy="3666744"/>
            <a:chOff x="819912" y="2148840"/>
            <a:chExt cx="5550408" cy="3666744"/>
          </a:xfrm>
        </p:grpSpPr>
        <p:sp>
          <p:nvSpPr>
            <p:cNvPr id="4" name="TextBox 4"/>
            <p:cNvSpPr txBox="1"/>
            <p:nvPr/>
          </p:nvSpPr>
          <p:spPr>
            <a:xfrm>
              <a:off x="819912" y="2148840"/>
              <a:ext cx="5550408" cy="3666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i=0; i&lt;n;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digit = num[i] - '0';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basey = i * 4;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j&lt;=tubes[digit][0];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tube=tubes[digit][j];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p=0; p&lt;3; p++)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r=dot[tube][p][0];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c=basey+dot[tube][p][1];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out[r][c] = 'X';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982587" y="2148840"/>
            <a:ext cx="3790188" cy="2485644"/>
            <a:chOff x="6982587" y="2148840"/>
            <a:chExt cx="3790188" cy="2485644"/>
          </a:xfrm>
        </p:grpSpPr>
        <p:sp>
          <p:nvSpPr>
            <p:cNvPr id="7" name="TextBox 7"/>
            <p:cNvSpPr txBox="1"/>
            <p:nvPr/>
          </p:nvSpPr>
          <p:spPr>
            <a:xfrm>
              <a:off x="6982587" y="2148840"/>
              <a:ext cx="3790188" cy="2485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r=0; r&lt;5; r++)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c=0;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c&lt;4*n-1; c++)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cout &lt;&lt; out[r][c];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endl;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9056" y="5958840"/>
            <a:ext cx="5581269" cy="352044"/>
            <a:chOff x="829056" y="5958840"/>
            <a:chExt cx="5581269" cy="352044"/>
          </a:xfrm>
        </p:grpSpPr>
        <p:sp>
          <p:nvSpPr>
            <p:cNvPr id="30" name="TextBox 30"/>
            <p:cNvSpPr/>
            <p:nvPr/>
          </p:nvSpPr>
          <p:spPr>
            <a:xfrm>
              <a:off x="829056" y="5958840"/>
              <a:ext cx="55812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前两页加上这页，才是可运行的程序。</a:t>
              </a:r>
            </a:p>
          </p:txBody>
        </p:sp>
      </p:grpSp>
      <p:sp>
        <p:nvSpPr>
          <p:cNvPr id="32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10"/>
          <p:cNvSpPr/>
          <p:nvPr/>
        </p:nvSpPr>
        <p:spPr>
          <a:xfrm>
            <a:off x="705231" y="2158365"/>
            <a:ext cx="9525" cy="3569970"/>
          </a:xfrm>
          <a:custGeom>
            <a:avLst/>
            <a:gdLst/>
            <a:ahLst/>
            <a:cxnLst/>
            <a:rect l="l" t="t" r="r" b="b"/>
            <a:pathLst>
              <a:path w="9525" h="3569970">
                <a:moveTo>
                  <a:pt x="0" y="0"/>
                </a:moveTo>
                <a:lnTo>
                  <a:pt x="0" y="356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11"/>
          <p:cNvSpPr/>
          <p:nvPr/>
        </p:nvSpPr>
        <p:spPr>
          <a:xfrm>
            <a:off x="6867906" y="2158365"/>
            <a:ext cx="9525" cy="2388870"/>
          </a:xfrm>
          <a:custGeom>
            <a:avLst/>
            <a:gdLst/>
            <a:ahLst/>
            <a:cxnLst/>
            <a:rect l="l" t="t" r="r" b="b"/>
            <a:pathLst>
              <a:path w="9525" h="2388870">
                <a:moveTo>
                  <a:pt x="0" y="0"/>
                </a:moveTo>
                <a:lnTo>
                  <a:pt x="0" y="23888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画面已经有了，怎样按行输出？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299894" cy="752856"/>
            <a:chOff x="990219" y="2056448"/>
            <a:chExt cx="8299894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9989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以12为例，out已经装着整幅画面。打印第0行时，要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从数字1一路读到数字2；不能先把1的五行全打印完。</a:t>
              </a:r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1238250" y="3162300"/>
            <a:ext cx="3867150" cy="2174081"/>
            <a:chOff x="1238250" y="3162300"/>
            <a:chExt cx="3867150" cy="2174081"/>
          </a:xfrm>
        </p:grpSpPr>
        <p:grpSp>
          <p:nvGrpSpPr>
            <p:cNvPr id="9" name="Group 9"/>
            <p:cNvGrpSpPr/>
            <p:nvPr/>
          </p:nvGrpSpPr>
          <p:grpSpPr>
            <a:xfrm>
              <a:off x="1238250" y="3162300"/>
              <a:ext cx="552450" cy="459581"/>
              <a:chOff x="1238250" y="3162300"/>
              <a:chExt cx="552450" cy="459581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3825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435322" y="32551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790700" y="3162300"/>
              <a:ext cx="552450" cy="459581"/>
              <a:chOff x="1790700" y="3162300"/>
              <a:chExt cx="552450" cy="4595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79070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1987772" y="32551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343150" y="3162300"/>
              <a:ext cx="552450" cy="459581"/>
              <a:chOff x="2343150" y="3162300"/>
              <a:chExt cx="552450" cy="459581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234315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536317" y="32551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895600" y="3162300"/>
              <a:ext cx="552450" cy="459581"/>
              <a:chOff x="2895600" y="3162300"/>
              <a:chExt cx="552450" cy="459581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89560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092672" y="32551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48050" y="3162300"/>
              <a:ext cx="552450" cy="459581"/>
              <a:chOff x="3448050" y="3162300"/>
              <a:chExt cx="552450" cy="459581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44805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641217" y="32551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000500" y="3162300"/>
              <a:ext cx="552450" cy="459581"/>
              <a:chOff x="4000500" y="3162300"/>
              <a:chExt cx="552450" cy="4595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00050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193667" y="32551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552950" y="3162300"/>
              <a:ext cx="552450" cy="459581"/>
              <a:chOff x="4552950" y="3162300"/>
              <a:chExt cx="552450" cy="459581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552950" y="3162300"/>
                <a:ext cx="552450" cy="4286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4746117" y="32551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238250" y="3590925"/>
              <a:ext cx="552450" cy="459581"/>
              <a:chOff x="1238250" y="3590925"/>
              <a:chExt cx="552450" cy="459581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23825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1435322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790700" y="3590925"/>
              <a:ext cx="552450" cy="459581"/>
              <a:chOff x="1790700" y="3590925"/>
              <a:chExt cx="552450" cy="4595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79070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987772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343150" y="3590925"/>
              <a:ext cx="552450" cy="459581"/>
              <a:chOff x="2343150" y="3590925"/>
              <a:chExt cx="552450" cy="4595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34315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536317" y="36837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2895600" y="3590925"/>
              <a:ext cx="552450" cy="459581"/>
              <a:chOff x="2895600" y="3590925"/>
              <a:chExt cx="552450" cy="459581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289560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092672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3448050" y="3590925"/>
              <a:ext cx="552450" cy="459581"/>
              <a:chOff x="3448050" y="3590925"/>
              <a:chExt cx="552450" cy="459581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344805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3645122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000500" y="3590925"/>
              <a:ext cx="552450" cy="459581"/>
              <a:chOff x="4000500" y="3590925"/>
              <a:chExt cx="552450" cy="459581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400050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4197572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552950" y="3590925"/>
              <a:ext cx="552450" cy="459581"/>
              <a:chOff x="4552950" y="3590925"/>
              <a:chExt cx="552450" cy="4595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552950" y="359092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746117" y="368379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238250" y="4019550"/>
              <a:ext cx="552450" cy="459581"/>
              <a:chOff x="1238250" y="4019550"/>
              <a:chExt cx="552450" cy="459581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123825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1435322" y="41124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790700" y="4019550"/>
              <a:ext cx="552450" cy="459581"/>
              <a:chOff x="1790700" y="4019550"/>
              <a:chExt cx="552450" cy="459581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79070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987772" y="41124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343150" y="4019550"/>
              <a:ext cx="552450" cy="459581"/>
              <a:chOff x="2343150" y="4019550"/>
              <a:chExt cx="552450" cy="459581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234315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2536317" y="41124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2895600" y="4019550"/>
              <a:ext cx="552450" cy="459581"/>
              <a:chOff x="2895600" y="4019550"/>
              <a:chExt cx="552450" cy="4595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289560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3092672" y="41124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3448050" y="4019550"/>
              <a:ext cx="552450" cy="459581"/>
              <a:chOff x="3448050" y="4019550"/>
              <a:chExt cx="552450" cy="459581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344805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3641217" y="41124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4000500" y="4019550"/>
              <a:ext cx="552450" cy="459581"/>
              <a:chOff x="4000500" y="4019550"/>
              <a:chExt cx="552450" cy="459581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400050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4193667" y="41124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4552950" y="4019550"/>
              <a:ext cx="552450" cy="459581"/>
              <a:chOff x="4552950" y="4019550"/>
              <a:chExt cx="552450" cy="459581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4552950" y="401955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4746117" y="411241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1238250" y="4448175"/>
              <a:ext cx="552450" cy="459581"/>
              <a:chOff x="1238250" y="4448175"/>
              <a:chExt cx="552450" cy="4595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123825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1435322" y="45410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1790700" y="4448175"/>
              <a:ext cx="552450" cy="459581"/>
              <a:chOff x="1790700" y="4448175"/>
              <a:chExt cx="552450" cy="459581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179070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1987772" y="45410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2343150" y="4448175"/>
              <a:ext cx="552450" cy="459581"/>
              <a:chOff x="2343150" y="4448175"/>
              <a:chExt cx="552450" cy="459581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234315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2536317" y="45410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2895600" y="4448175"/>
              <a:ext cx="552450" cy="459581"/>
              <a:chOff x="2895600" y="4448175"/>
              <a:chExt cx="552450" cy="459581"/>
            </a:xfrm>
          </p:grpSpPr>
          <p:sp>
            <p:nvSpPr>
              <p:cNvPr id="79" name="Rectangle 79"/>
              <p:cNvSpPr/>
              <p:nvPr/>
            </p:nvSpPr>
            <p:spPr>
              <a:xfrm>
                <a:off x="289560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0" name="TextBox 80"/>
              <p:cNvSpPr/>
              <p:nvPr/>
            </p:nvSpPr>
            <p:spPr>
              <a:xfrm>
                <a:off x="3092672" y="45410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3448050" y="4448175"/>
              <a:ext cx="552450" cy="459581"/>
              <a:chOff x="3448050" y="4448175"/>
              <a:chExt cx="552450" cy="4595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344805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3" name="TextBox 83"/>
              <p:cNvSpPr/>
              <p:nvPr/>
            </p:nvSpPr>
            <p:spPr>
              <a:xfrm>
                <a:off x="3641217" y="4541044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4000500" y="4448175"/>
              <a:ext cx="552450" cy="459581"/>
              <a:chOff x="4000500" y="4448175"/>
              <a:chExt cx="552450" cy="459581"/>
            </a:xfrm>
          </p:grpSpPr>
          <p:sp>
            <p:nvSpPr>
              <p:cNvPr id="85" name="Rectangle 85"/>
              <p:cNvSpPr/>
              <p:nvPr/>
            </p:nvSpPr>
            <p:spPr>
              <a:xfrm>
                <a:off x="400050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6" name="TextBox 86"/>
              <p:cNvSpPr/>
              <p:nvPr/>
            </p:nvSpPr>
            <p:spPr>
              <a:xfrm>
                <a:off x="4197572" y="45410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4552950" y="4448175"/>
              <a:ext cx="552450" cy="459581"/>
              <a:chOff x="4552950" y="4448175"/>
              <a:chExt cx="552450" cy="459581"/>
            </a:xfrm>
          </p:grpSpPr>
          <p:sp>
            <p:nvSpPr>
              <p:cNvPr id="88" name="Rectangle 88"/>
              <p:cNvSpPr/>
              <p:nvPr/>
            </p:nvSpPr>
            <p:spPr>
              <a:xfrm>
                <a:off x="4552950" y="4448175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9" name="TextBox 89"/>
              <p:cNvSpPr/>
              <p:nvPr/>
            </p:nvSpPr>
            <p:spPr>
              <a:xfrm>
                <a:off x="4750022" y="45410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1238250" y="4876800"/>
              <a:ext cx="552450" cy="459581"/>
              <a:chOff x="1238250" y="4876800"/>
              <a:chExt cx="552450" cy="459581"/>
            </a:xfrm>
          </p:grpSpPr>
          <p:sp>
            <p:nvSpPr>
              <p:cNvPr id="91" name="Rectangle 91"/>
              <p:cNvSpPr/>
              <p:nvPr/>
            </p:nvSpPr>
            <p:spPr>
              <a:xfrm>
                <a:off x="123825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2" name="TextBox 92"/>
              <p:cNvSpPr/>
              <p:nvPr/>
            </p:nvSpPr>
            <p:spPr>
              <a:xfrm>
                <a:off x="1435322" y="49696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1790700" y="4876800"/>
              <a:ext cx="552450" cy="459581"/>
              <a:chOff x="1790700" y="4876800"/>
              <a:chExt cx="552450" cy="459581"/>
            </a:xfrm>
          </p:grpSpPr>
          <p:sp>
            <p:nvSpPr>
              <p:cNvPr id="94" name="Rectangle 94"/>
              <p:cNvSpPr/>
              <p:nvPr/>
            </p:nvSpPr>
            <p:spPr>
              <a:xfrm>
                <a:off x="179070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5" name="TextBox 95"/>
              <p:cNvSpPr/>
              <p:nvPr/>
            </p:nvSpPr>
            <p:spPr>
              <a:xfrm>
                <a:off x="1987772" y="49696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2343150" y="4876800"/>
              <a:ext cx="552450" cy="459581"/>
              <a:chOff x="2343150" y="4876800"/>
              <a:chExt cx="552450" cy="459581"/>
            </a:xfrm>
          </p:grpSpPr>
          <p:sp>
            <p:nvSpPr>
              <p:cNvPr id="97" name="Rectangle 97"/>
              <p:cNvSpPr/>
              <p:nvPr/>
            </p:nvSpPr>
            <p:spPr>
              <a:xfrm>
                <a:off x="234315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8" name="TextBox 98"/>
              <p:cNvSpPr/>
              <p:nvPr/>
            </p:nvSpPr>
            <p:spPr>
              <a:xfrm>
                <a:off x="2536317" y="49696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>
              <a:off x="2895600" y="4876800"/>
              <a:ext cx="552450" cy="459581"/>
              <a:chOff x="2895600" y="4876800"/>
              <a:chExt cx="552450" cy="459581"/>
            </a:xfrm>
          </p:grpSpPr>
          <p:sp>
            <p:nvSpPr>
              <p:cNvPr id="100" name="Rectangle 100"/>
              <p:cNvSpPr/>
              <p:nvPr/>
            </p:nvSpPr>
            <p:spPr>
              <a:xfrm>
                <a:off x="289560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1" name="TextBox 101"/>
              <p:cNvSpPr/>
              <p:nvPr/>
            </p:nvSpPr>
            <p:spPr>
              <a:xfrm>
                <a:off x="3092672" y="49696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.</a:t>
                </a:r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3448050" y="4876800"/>
              <a:ext cx="552450" cy="459581"/>
              <a:chOff x="3448050" y="4876800"/>
              <a:chExt cx="552450" cy="459581"/>
            </a:xfrm>
          </p:grpSpPr>
          <p:sp>
            <p:nvSpPr>
              <p:cNvPr id="103" name="Rectangle 103"/>
              <p:cNvSpPr/>
              <p:nvPr/>
            </p:nvSpPr>
            <p:spPr>
              <a:xfrm>
                <a:off x="344805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4" name="TextBox 104"/>
              <p:cNvSpPr/>
              <p:nvPr/>
            </p:nvSpPr>
            <p:spPr>
              <a:xfrm>
                <a:off x="3641217" y="49696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08" name="Group 108"/>
            <p:cNvGrpSpPr/>
            <p:nvPr/>
          </p:nvGrpSpPr>
          <p:grpSpPr>
            <a:xfrm>
              <a:off x="4000500" y="4876800"/>
              <a:ext cx="552450" cy="459581"/>
              <a:chOff x="4000500" y="4876800"/>
              <a:chExt cx="552450" cy="459581"/>
            </a:xfrm>
          </p:grpSpPr>
          <p:sp>
            <p:nvSpPr>
              <p:cNvPr id="106" name="Rectangle 106"/>
              <p:cNvSpPr/>
              <p:nvPr/>
            </p:nvSpPr>
            <p:spPr>
              <a:xfrm>
                <a:off x="400050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7" name="TextBox 107"/>
              <p:cNvSpPr/>
              <p:nvPr/>
            </p:nvSpPr>
            <p:spPr>
              <a:xfrm>
                <a:off x="4193667" y="49696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111" name="Group 111"/>
            <p:cNvGrpSpPr/>
            <p:nvPr/>
          </p:nvGrpSpPr>
          <p:grpSpPr>
            <a:xfrm>
              <a:off x="4552950" y="4876800"/>
              <a:ext cx="552450" cy="459581"/>
              <a:chOff x="4552950" y="4876800"/>
              <a:chExt cx="552450" cy="459581"/>
            </a:xfrm>
          </p:grpSpPr>
          <p:sp>
            <p:nvSpPr>
              <p:cNvPr id="109" name="Rectangle 109"/>
              <p:cNvSpPr/>
              <p:nvPr/>
            </p:nvSpPr>
            <p:spPr>
              <a:xfrm>
                <a:off x="4552950" y="4876800"/>
                <a:ext cx="552450" cy="4286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0" name="TextBox 110"/>
              <p:cNvSpPr/>
              <p:nvPr/>
            </p:nvSpPr>
            <p:spPr>
              <a:xfrm>
                <a:off x="4746117" y="4969669"/>
                <a:ext cx="16611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</p:grpSp>
      <p:grpSp>
        <p:nvGrpSpPr>
          <p:cNvPr id="118" name="Group 118"/>
          <p:cNvGrpSpPr/>
          <p:nvPr/>
        </p:nvGrpSpPr>
        <p:grpSpPr>
          <a:xfrm>
            <a:off x="6229350" y="3217069"/>
            <a:ext cx="4334159" cy="1776412"/>
            <a:chOff x="6229350" y="3217069"/>
            <a:chExt cx="4334159" cy="1776412"/>
          </a:xfrm>
        </p:grpSpPr>
        <p:sp>
          <p:nvSpPr>
            <p:cNvPr id="113" name="TextBox 113"/>
            <p:cNvSpPr txBox="1"/>
            <p:nvPr/>
          </p:nvSpPr>
          <p:spPr>
            <a:xfrm>
              <a:off x="6229350" y="3217069"/>
              <a:ext cx="405576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 = 0; r &lt; 5; r++) {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6229350" y="3569494"/>
              <a:ext cx="433415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 = 0; c &lt; 7; c++)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6229350" y="3921919"/>
              <a:ext cx="363817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cout &lt;&lt; out[r][c];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6229350" y="4274344"/>
              <a:ext cx="238540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endl;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6229350" y="4626769"/>
              <a:ext cx="15824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990219" y="5409248"/>
            <a:ext cx="7866221" cy="752856"/>
            <a:chOff x="990219" y="5409248"/>
            <a:chExt cx="7866221" cy="752856"/>
          </a:xfrm>
        </p:grpSpPr>
        <p:sp>
          <p:nvSpPr>
            <p:cNvPr id="119" name="TextBox 119"/>
            <p:cNvSpPr/>
            <p:nvPr/>
          </p:nvSpPr>
          <p:spPr>
            <a:xfrm>
              <a:off x="990219" y="5409248"/>
              <a:ext cx="786622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高亮的是第0行，按列0到6输出完再换行。其他行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一样。7列只对应n=2，程序里要用4*n−1算宽度。</a:t>
              </a:r>
            </a:p>
          </p:txBody>
        </p:sp>
      </p:grpSp>
      <p:sp>
        <p:nvSpPr>
          <p:cNvPr id="188" name="Line 18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9" name="Line 189"/>
          <p:cNvSpPr/>
          <p:nvPr/>
        </p:nvSpPr>
        <p:spPr>
          <a:xfrm>
            <a:off x="6105525" y="3226594"/>
            <a:ext cx="9525" cy="1677162"/>
          </a:xfrm>
          <a:custGeom>
            <a:avLst/>
            <a:gdLst/>
            <a:ahLst/>
            <a:cxnLst/>
            <a:rect l="l" t="t" r="r" b="b"/>
            <a:pathLst>
              <a:path w="9525" h="1677162">
                <a:moveTo>
                  <a:pt x="0" y="0"/>
                </a:moveTo>
                <a:lnTo>
                  <a:pt x="0" y="16771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0" name="Line 190"/>
          <p:cNvSpPr/>
          <p:nvPr/>
        </p:nvSpPr>
        <p:spPr>
          <a:xfrm>
            <a:off x="838200" y="28929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最后查一查：尺寸和输出顺序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70748"/>
            <a:ext cx="6785896" cy="819531"/>
            <a:chOff x="828294" y="2170748"/>
            <a:chExt cx="6785896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6785896" cy="819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一行要跨过所有数字，打印完才换行。若先输出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一个数字的5行，两位数字会被排成上下两块。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618548"/>
            <a:ext cx="6912674" cy="810005"/>
            <a:chOff x="828294" y="3618548"/>
            <a:chExt cx="6912674" cy="810005"/>
          </a:xfrm>
        </p:grpSpPr>
        <p:sp>
          <p:nvSpPr>
            <p:cNvPr id="9" name="TextBox 9"/>
            <p:cNvSpPr/>
            <p:nvPr/>
          </p:nvSpPr>
          <p:spPr>
            <a:xfrm>
              <a:off x="828294" y="3618548"/>
              <a:ext cx="44036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n=1：5行3列。　n=100：5行399列。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047172"/>
              <a:ext cx="69126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out[5][500]留得够宽，但只打印实际画过的列。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4837748"/>
            <a:ext cx="5449348" cy="1276731"/>
            <a:chOff x="828294" y="4837748"/>
            <a:chExt cx="5449348" cy="1276731"/>
          </a:xfrm>
        </p:grpSpPr>
        <p:sp>
          <p:nvSpPr>
            <p:cNvPr id="12" name="TextBox 12"/>
            <p:cNvSpPr/>
            <p:nvPr/>
          </p:nvSpPr>
          <p:spPr>
            <a:xfrm>
              <a:off x="828294" y="4837748"/>
              <a:ext cx="5449348" cy="12767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输入0要看见一个0；输入00要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有两个0，中间只隔一列点。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十种字形也要逐个对照题面。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1769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练一练：这一笔会点亮哪个格子？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541609" cy="752856"/>
            <a:chOff x="990219" y="2056448"/>
            <a:chExt cx="7541609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4160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输入37，轮到第二位的7。已知tubes[7]={3,0,2,5}。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j=2、p=1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；2号管的三个点是(0,2)、(1,2)、(2,2)。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70457" y="2926080"/>
            <a:ext cx="6621018" cy="2125218"/>
            <a:chOff x="1370457" y="2926080"/>
            <a:chExt cx="6621018" cy="2125218"/>
          </a:xfrm>
        </p:grpSpPr>
        <p:sp>
          <p:nvSpPr>
            <p:cNvPr id="7" name="TextBox 7"/>
            <p:cNvSpPr/>
            <p:nvPr/>
          </p:nvSpPr>
          <p:spPr>
            <a:xfrm>
              <a:off x="1370457" y="2926080"/>
              <a:ext cx="6621018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20"/>
                </a:lnSpc>
              </a:pPr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请填空：</a:t>
              </a:r>
              <a:br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i=?，digit=?，basey=?</a:t>
              </a:r>
              <a:br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tube=tubes[digit][j]，所以tube=?</a:t>
              </a:r>
              <a:br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r=dot[tube][p][0]，c=basey+dot[tube][p][1]</a:t>
              </a:r>
              <a:br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最终要把out[?][?]改成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5409248"/>
            <a:ext cx="7729252" cy="752856"/>
            <a:chOff x="990219" y="5409248"/>
            <a:chExt cx="7729252" cy="752856"/>
          </a:xfrm>
        </p:grpSpPr>
        <p:sp>
          <p:nvSpPr>
            <p:cNvPr id="9" name="TextBox 9"/>
            <p:cNvSpPr/>
            <p:nvPr/>
          </p:nvSpPr>
          <p:spPr>
            <a:xfrm>
              <a:off x="990219" y="5409248"/>
              <a:ext cx="77292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i=1，digit=7，basey=4，tube=2；于是r=1、c=6，执行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out[1][6]='X'。清单下标和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管号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，不要认成同一个数。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49518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7734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61117" cy="1062799"/>
            <a:chOff x="826008" y="814388"/>
            <a:chExt cx="10461117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数组应用案例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611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练一练：007该占屏幕的哪几列？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840885" cy="752856"/>
            <a:chOff x="990219" y="2056448"/>
            <a:chExt cx="7840885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4088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007有三位，每位占3列，相邻两位隔一列点。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列从0数起，试着圈出三个字形和两列间隔。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000125" y="3238500"/>
            <a:ext cx="10077450" cy="1219200"/>
            <a:chOff x="1000125" y="3238500"/>
            <a:chExt cx="10077450" cy="1219200"/>
          </a:xfrm>
        </p:grpSpPr>
        <p:grpSp>
          <p:nvGrpSpPr>
            <p:cNvPr id="9" name="Group 9"/>
            <p:cNvGrpSpPr/>
            <p:nvPr/>
          </p:nvGrpSpPr>
          <p:grpSpPr>
            <a:xfrm>
              <a:off x="1000125" y="3238500"/>
              <a:ext cx="857250" cy="609600"/>
              <a:chOff x="1000125" y="3238500"/>
              <a:chExt cx="857250" cy="6096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00125" y="3238500"/>
                <a:ext cx="857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19175" y="3267075"/>
                <a:ext cx="819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列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57375" y="3238500"/>
              <a:ext cx="838200" cy="609600"/>
              <a:chOff x="1857375" y="3238500"/>
              <a:chExt cx="838200" cy="6096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8573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18764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95575" y="3238500"/>
              <a:ext cx="838200" cy="609600"/>
              <a:chOff x="2695575" y="3238500"/>
              <a:chExt cx="838200" cy="6096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26955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7146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533775" y="3238500"/>
              <a:ext cx="838200" cy="609600"/>
              <a:chOff x="3533775" y="3238500"/>
              <a:chExt cx="838200" cy="6096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5337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5528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371975" y="3238500"/>
              <a:ext cx="838200" cy="609600"/>
              <a:chOff x="4371975" y="3238500"/>
              <a:chExt cx="838200" cy="6096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3719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3910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210175" y="3238500"/>
              <a:ext cx="838200" cy="609600"/>
              <a:chOff x="5210175" y="3238500"/>
              <a:chExt cx="838200" cy="6096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2101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2292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048375" y="3238500"/>
              <a:ext cx="838200" cy="609600"/>
              <a:chOff x="6048375" y="3238500"/>
              <a:chExt cx="838200" cy="6096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0483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0674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886575" y="3238500"/>
              <a:ext cx="838200" cy="609600"/>
              <a:chOff x="6886575" y="3238500"/>
              <a:chExt cx="838200" cy="6096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8865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9056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724775" y="3238500"/>
              <a:ext cx="838200" cy="609600"/>
              <a:chOff x="7724775" y="3238500"/>
              <a:chExt cx="838200" cy="6096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7247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7438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562975" y="3238500"/>
              <a:ext cx="838200" cy="609600"/>
              <a:chOff x="8562975" y="3238500"/>
              <a:chExt cx="838200" cy="6096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5629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5820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9401175" y="3238500"/>
              <a:ext cx="838200" cy="609600"/>
              <a:chOff x="9401175" y="3238500"/>
              <a:chExt cx="838200" cy="6096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94011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94202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0239375" y="3238500"/>
              <a:ext cx="838200" cy="609600"/>
              <a:chOff x="10239375" y="3238500"/>
              <a:chExt cx="838200" cy="6096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10239375" y="3238500"/>
                <a:ext cx="8382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10258425" y="32670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00125" y="3848100"/>
              <a:ext cx="857250" cy="609600"/>
              <a:chOff x="1000125" y="3848100"/>
              <a:chExt cx="857250" cy="6096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00125" y="3848100"/>
                <a:ext cx="857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19175" y="3876675"/>
                <a:ext cx="819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用途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1857375" y="3848100"/>
              <a:ext cx="838200" cy="609600"/>
              <a:chOff x="1857375" y="3848100"/>
              <a:chExt cx="838200" cy="6096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8573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18764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2695575" y="3848100"/>
              <a:ext cx="838200" cy="609600"/>
              <a:chOff x="2695575" y="3848100"/>
              <a:chExt cx="838200" cy="6096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26955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27146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3533775" y="3848100"/>
              <a:ext cx="838200" cy="609600"/>
              <a:chOff x="3533775" y="3848100"/>
              <a:chExt cx="838200" cy="6096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35337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35528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4371975" y="3848100"/>
              <a:ext cx="838200" cy="609600"/>
              <a:chOff x="4371975" y="3848100"/>
              <a:chExt cx="838200" cy="6096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43719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43910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5210175" y="3848100"/>
              <a:ext cx="838200" cy="609600"/>
              <a:chOff x="5210175" y="3848100"/>
              <a:chExt cx="838200" cy="6096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52101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52292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6048375" y="3848100"/>
              <a:ext cx="838200" cy="609600"/>
              <a:chOff x="6048375" y="3848100"/>
              <a:chExt cx="838200" cy="60960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60483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60674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6886575" y="3848100"/>
              <a:ext cx="838200" cy="609600"/>
              <a:chOff x="6886575" y="3848100"/>
              <a:chExt cx="838200" cy="60960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68865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69056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7724775" y="3848100"/>
              <a:ext cx="838200" cy="609600"/>
              <a:chOff x="7724775" y="3848100"/>
              <a:chExt cx="838200" cy="609600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77247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77438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8562975" y="3848100"/>
              <a:ext cx="838200" cy="609600"/>
              <a:chOff x="8562975" y="3848100"/>
              <a:chExt cx="838200" cy="60960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5629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85820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9401175" y="3848100"/>
              <a:ext cx="838200" cy="609600"/>
              <a:chOff x="9401175" y="3848100"/>
              <a:chExt cx="838200" cy="609600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94011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94202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10239375" y="3848100"/>
              <a:ext cx="838200" cy="609600"/>
              <a:chOff x="10239375" y="3848100"/>
              <a:chExt cx="838200" cy="609600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10239375" y="3848100"/>
                <a:ext cx="8382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10258425" y="3876675"/>
                <a:ext cx="8001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</p:grpSp>
      <p:grpSp>
        <p:nvGrpSpPr>
          <p:cNvPr id="81" name="Group 81"/>
          <p:cNvGrpSpPr/>
          <p:nvPr/>
        </p:nvGrpSpPr>
        <p:grpSpPr>
          <a:xfrm>
            <a:off x="1228344" y="4828222"/>
            <a:ext cx="7244906" cy="1143381"/>
            <a:chOff x="1228344" y="4828222"/>
            <a:chExt cx="7244906" cy="1143381"/>
          </a:xfrm>
        </p:grpSpPr>
        <p:sp>
          <p:nvSpPr>
            <p:cNvPr id="80" name="TextBox 80"/>
            <p:cNvSpPr/>
            <p:nvPr/>
          </p:nvSpPr>
          <p:spPr>
            <a:xfrm>
              <a:off x="1228344" y="4828222"/>
              <a:ext cx="7244906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两个0分别占0到2列、4到6列；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7占8到10列。第3列和第7列是间隔。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总宽11列，输出到第10列就停。</a:t>
              </a:r>
            </a:p>
          </p:txBody>
        </p:sp>
      </p:grpSp>
      <p:sp>
        <p:nvSpPr>
          <p:cNvPr id="107" name="Line 10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8" name="Line 108"/>
          <p:cNvSpPr/>
          <p:nvPr/>
        </p:nvSpPr>
        <p:spPr>
          <a:xfrm>
            <a:off x="838200" y="29310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9" name="Line 109"/>
          <p:cNvSpPr/>
          <p:nvPr/>
        </p:nvSpPr>
        <p:spPr>
          <a:xfrm>
            <a:off x="838200" y="46417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练一练：第二位从哪一列开始画？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70748"/>
            <a:ext cx="5730907" cy="1314831"/>
            <a:chOff x="828294" y="2170748"/>
            <a:chExt cx="5730907" cy="131483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5730907" cy="1314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第二位的i是多少，起点列又是多少？数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字1要亮哪几根管？若两根管共用一个点，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会多画一次吗？三位数字总共占几列？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294" y="4104322"/>
            <a:ext cx="4154329" cy="381381"/>
            <a:chOff x="828294" y="4104322"/>
            <a:chExt cx="4154329" cy="381381"/>
          </a:xfrm>
        </p:grpSpPr>
        <p:sp>
          <p:nvSpPr>
            <p:cNvPr id="9" name="TextBox 9"/>
            <p:cNvSpPr/>
            <p:nvPr/>
          </p:nvSpPr>
          <p:spPr>
            <a:xfrm>
              <a:off x="828294" y="4104322"/>
              <a:ext cx="41543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是4。行起点仍然是0。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4894898"/>
            <a:ext cx="5830919" cy="381381"/>
            <a:chOff x="828294" y="4894898"/>
            <a:chExt cx="5830919" cy="381381"/>
          </a:xfrm>
        </p:grpSpPr>
        <p:sp>
          <p:nvSpPr>
            <p:cNvPr id="11" name="TextBox 11"/>
            <p:cNvSpPr/>
            <p:nvPr/>
          </p:nvSpPr>
          <p:spPr>
            <a:xfrm>
              <a:off x="828294" y="4894898"/>
              <a:ext cx="5830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数字1亮2、5号管；共用点再写'X'也不变。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5742622"/>
            <a:ext cx="4849940" cy="381381"/>
            <a:chOff x="828294" y="5742622"/>
            <a:chExt cx="4849940" cy="381381"/>
          </a:xfrm>
        </p:grpSpPr>
        <p:sp>
          <p:nvSpPr>
            <p:cNvPr id="13" name="TextBox 13"/>
            <p:cNvSpPr/>
            <p:nvPr/>
          </p:nvSpPr>
          <p:spPr>
            <a:xfrm>
              <a:off x="828294" y="5742622"/>
              <a:ext cx="48499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三位共11列，末尾不用再补点。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5684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54524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数组应用案例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同样叫数组，格子里存的东西各不相同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49221"/>
            <a:ext cx="10458831" cy="1752981"/>
            <a:chOff x="828294" y="2149221"/>
            <a:chExt cx="10458831" cy="1752981"/>
          </a:xfrm>
        </p:grpSpPr>
        <p:sp>
          <p:nvSpPr>
            <p:cNvPr id="7" name="TextBox 7"/>
            <p:cNvSpPr/>
            <p:nvPr/>
          </p:nvSpPr>
          <p:spPr>
            <a:xfrm>
              <a:off x="828294" y="2149221"/>
              <a:ext cx="10458831" cy="1752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彩票：按命中数找格子，记这一档有几张票。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幻方：按行列找格子，记放进去的数字。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显示屏：按数字和管号找坐标，最终把字符写进画面。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下次写数组题，先问自己：下标找谁？格子里放什么？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4247198"/>
            <a:ext cx="6377559" cy="819531"/>
            <a:chOff x="828294" y="4247198"/>
            <a:chExt cx="6377559" cy="819531"/>
          </a:xfrm>
        </p:grpSpPr>
        <p:sp>
          <p:nvSpPr>
            <p:cNvPr id="9" name="TextBox 9"/>
            <p:cNvSpPr/>
            <p:nvPr/>
          </p:nvSpPr>
          <p:spPr>
            <a:xfrm>
              <a:off x="828294" y="42471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课后试试：数字间隔改成两列点，末尾仍不留。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6853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每位的起点、整屏宽度和清空范围，都得跟着怎么改？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9056" y="5663565"/>
            <a:ext cx="7703820" cy="647319"/>
            <a:chOff x="829056" y="5663565"/>
            <a:chExt cx="7703820" cy="647319"/>
          </a:xfrm>
        </p:grpSpPr>
        <p:sp>
          <p:nvSpPr>
            <p:cNvPr id="12" name="TextBox 12"/>
            <p:cNvSpPr/>
            <p:nvPr/>
          </p:nvSpPr>
          <p:spPr>
            <a:xfrm>
              <a:off x="829056" y="5663565"/>
              <a:ext cx="74781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教材：《深入浅出程序设计竞赛（基础篇）》5.3，例5-8至例5-10。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9056" y="5958840"/>
              <a:ext cx="77038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题源：洛谷 P2550、P2615、P5730。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4817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53082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77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2026-10-02T11:55:16Z</dcterms:created>
  <dcterms:modified xsi:type="dcterms:W3CDTF">2026-10-02T11:55:16Z</dcterms:modified>
  <cp:category/>
  <cp:contentStatus/>
</cp:coreProperties>
</file>