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名册里的Xiao Ming有空格，学号007前面有两个0，这些都要原样留下来。把007读成整数后，只能得到数值7，所以这里需要保存字符的写法和顺序。字符数组先帮我们把文字放进格子，后面再学习怎样读取、修改和保存结果。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我们要编写班级名册程序，输入后仍按原样显示姓名和学号。 请学生找出Xiao Ming中的空格和007前面的两个零，说明把学号存成整数会失去这两个零。 由一个char保存一个字符，过渡到用char数组保存一串字符。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char name[8]准备了8个字符位置。Li只用了2个字母，Tom用了3个；容量本身无法说明实际名字有多长。我们在最后一个字母后放一个结束标记，让程序知道该在哪里停。这个标记也占一格，所以这种8格数组最多保存7个普通字符组成的C字符串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单个字符用char，字符常量写单引号；一串字符写双引号，可以用字符数组接收。 让学生数ABC有几个可见字母，再数图中占了几格。 最后一格存的是空字符，负责标记字符串结束，所以四格并没有浪费。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名册中要保存字母A。 可计算机底层保存的是二进制数据。 怎么办？ 像用学号标识学生一样，也给字符约定一个编号。 发送和接收使用同一套编号，才能还原出相同的字符。 图示按ASCII约定：A对应65，读到65再解释成A。 65是字符的编码，不表示有65个A。 不用背整张表，先观察三组常用字符：数字、大写字母、小写字母。 它们各自连续编号。 后面转换字符，就要用到这个规律。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ASCII给常见英文字母、数字和符号规定了编码。 字符零从四十八开始，大写A从六十五开始，小写a从九十七开始；真正要观察的是各自连续排列的规律。 提问字符二比字符零大多少，二，而不是让学生背整张编码表。 本节讨论这些单字节范围的字符，中文不能直接套用一字一格的模型。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报名程序读到char c = '7'，它表示报名人数。 现在多来1人，程序应该算出整数8。 但c保存的是字符，直接计算c + 1会得到什么？ 字符'7'的ASCII编码为55，参与整数运算时，55 + 1得到56。 这不是我们要的人数。 得先把数字字符转换为整数7。 '0'到'9'的编码连续，'7'的编码比'0'大7。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字符七和整数七看起来一样，保存的含义不同。 字符七的ASCII编码是五十五，减去字符零的四十八，才得到可以参与算术的数值七。 展示转换代码后，让学生尝试解释字符三减字符零。 提醒这条规则只适用于零到九的数字字符；字母A减字符零也能计算，但不表示十进制数字。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让学生分别说出C的编码和字母序号，这两个数是六十七与三。 减A的编码得到从零起的偏移，再加一得到从一开始的序号。 原课件把序号存为char的示例改成int，避免输出不可见控制字符。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像读名字读到结束线就停，程序读Luogu4!时，也要找到这串文字的结束标记。 用教材的Luogu4!逐格数一遍：七个可见字符，下标从零到六；下标七放结束标记。 反斜杠零是一个转义写法，实际表示一个编码为零的字符，不是两个普通字符。 它也不是可见的字符零。 让学生指着图说出下标、格内字符和结束位置，三个概念不要混在一起。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回到姓名存储。 char name[8]有8个元素，下标为0到7。 如果把8个字母ABCDEFGH全存进去，数组就填满了。 还要把它当作C字符串使用，结束标记放在哪里？ 图里8个元素都已有字母，没有位置放\0。 数组能放8个char，不等于能放长度为8的C字符串。 需要给\0留出一个位置，普通字符最多放7个。 短名字会留出更多空位。 所以“准备了几格”和“名字有多长”要分开数。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八格是数组容量，cat只有三个可见字符，所以字符串长度是三。 对这个数组使用sizeof得到八字节，strlen只数到结束标记之前。 右侧剩余格子属于容量，却不属于当前字符串的有效内容。 追问八格最多能保存几个普通字符，单击揭示七个，因为必须给结束标记留一格。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把未填写姓名和输入一个空格分开比较，解释空串与空格串的差异。 随后数C program：C一个、空格一个、program七个，一共九个普通字符。 strlen不计结束标记，数组容量必须把结束标记算进去。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输入Hi Tom，观察scanf这一次读走哪些字符。 输入Hi Tom时，百分号s跳过开头空白，读到Hi后的空格就停止，因此数组里是H、i和结束标记。 Tom还留在输入流中。 百分号一百s限制最多读取一百个字符，数组必须额外放得下结束标记；这里使用一百一十格。 说明需要cstdio头文件，传入数组名s即可。 想保留空格。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现在要把一行问候语Hi Tom读入char s[20]，空格也要保留。 上一页用scanf的%s读取单词，s却只保存了Hi。 Tom没有消失：它还留在输入中，尚未被这次读取取走。 %s遇到空白就停，这条规则不适合保存整行问候语。 整行问候里，空格也是内容。需要换一种读法，把空格留下，同时别超过数组容量。 fgets 能把行内空格一起读入，并限制最多读取多少字符。 一起检查：空格、行尾换行和字符串结束标记各在哪里。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从标准输入读取字符，存入数组s。 通常从键盘输入。 同样输入Hi Tom再回车，这次fgets会把空格和读到的换行都保存。 容量二十最多读十九个字符，最后自动补空字符。 图中的换行与结束标记各占一格，作用不同。 若一行太长，fgets只读取能装下的部分，并不保证一次就收下整行；本节示例的容量足够。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准备给单词做大小写检查，要依次取出其中的每个字符。 先用char s[4] = "cat"演示：依次访问c、a、t。 手写s[0]、s[1]、s[2]能做到。 单词变长后，还要继续手写吗？ 每次都是访问s[i]，改变的只是下标i。 用循环让i从0逐次加1，就能访问下一格。 每轮先检查s[i]。 遇到\0就停止；结束标记本身不当作普通字母处理。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循环访问s的每个普通字符：先判断，再处理，再移动下标。 字符数组s保存"cat"。 循环从下标零开始，先检查这一格是否为结束标记，成立才处理，然后下标加一。 跟着cat走过零、一、二，到下标三时停止，不处理结束标记。 空串第一格就是结束标记，所以一次也不进入循环。 这个写法依赖数组中确实存在有效结束标记，普通字符数组不能无条件一直找下去。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这是教材例六杠一，洛谷P5733，原题地址为https://www.luogu.com.cn/problem/P5733。 输入不含空格、长度不超过一百，任务只修改小写英文字母，其他字符保持原样。 先让学生圈出Luogu4!里需要改变的四个小写字母，再单击显示输出。 大写L、数字四和感叹号都要保留，后面写判断条件正是为了保护它们。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s[i]是正在检查的字符。 是小写才减偏移，数字、标点保持原样。 观察三对大小写字母，编码差都是三十二。 这种固定偏移来自ASCII中大小写字母分别连续排列。 代码先判断当前字符在小写a到z之间，再减去小写a与大写A的差。 可以追问感叹号要不要减三十二，不要，因为它没有通过小写范围判断。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当前i=1，s[1]是小写u。 只把它改为U。 逐步单击，保持同一排字符的位置不变。 处理下标一时只把u变成U，其他格子仍是原值；后续再依次检查和修改。 全部结束后得到LUOGU4!，下标七的结束标记一直保留。 让学生描述一次循环改了哪个位置，避免把循环误解成瞬间把整串文字一起变换。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把读入、判断修改、输出连成完整程序。 scanf的长度限制配合数组容量，循环条件配合结束标记，两个边界都要成立。 带学生用Luogu4!手工跟踪一次，说明每个字符只访问一次，时间与长度成正比。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继续完成“自动修正”：把输入中的小写字母改为大写。 上一版先用字符数组存整串，再逐个修改。 判断当前字符a要变成A，需要知道它前后的字符吗？ 不需要。 本题每个字符都能独立处理。 所以也可以读到一个字符，就转换并输出，不必先收齐整串。 EOF像读到文件的尽头：后面没有字符了。回车只换到下一行，后面仍可能有内容。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这个任务也能边读边改边输出，不必保存完整字符串。 getchar返回int，用它接收才能区分字符和EOF；putchar输出处理后的单个字符。 换行仍是字符，也会照常输出，EOF则用于结束循环。 Windows控制台通常通过Ctrl加Z再回车结束输入，具体由终端决定；文件输入会在数据读完时自然结束。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程序要先输出Hello，再另起一行输出Tom，如左图。 在两词之间输出空格，只会得到同一行的Hello Tom。 我们需要一个“换行字符”。 它看不见，怎样写在代码里？ 用反斜杠和n组成转义写法\n，表示一个换行字符。 代码里看见两个符号，实际表示的却是一个字符。 换行用 \n，字符串结束用 \0。 它们写法相近，负责的事情却不同。 它们的作用不同，不能互相替代。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分清四个转义写法：空字符、换行、单引号和反斜杠。 strlen来自cstring，只数结束标记前的字符；puts来自cstdio，输出后会额外加换行。 如果fgets已经保存了一个换行，再用puts输出，就会看到多出来的空行。 gets不能限制读入长度，已从相关标准中移除，本课程不使用它。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先读左栏目标输出，再逐个对应右栏代码中的转义写法。 引号和反斜杠都能成为字符串内容，只是字面量里需要明确区分语法与内容。 两条输出语句需要放入含iostream头文件和命名空间声明的程序中。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想留一份原文，再改另一份。char a[20]里已经有cat，要给它做一份副本。 另有char b[20]，现在要让b也保存cat。 像抄写一张纸，复制的是内容。两份文字可以分别修改。 图中需要复制c、a、t和结束标记\0，共4个字符。 数组声明后，不能用b = a完成这种整串复制。 可以逐格复制，也可以用专门的字符串函数。 strcpy(b, a) 可以完成复制。 动手前要数一数：连同结束标记，b 放得下吗？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继续使用数组a和b。 现在想检查复制后的内容是否相同。 就像两张纸都写着cat：纸是两张，文字可以完全相同。 程序需要比较的是每个位置的字符，不是它们存放在哪里。 从左往右逐个比较。 对应字符相同，并且同时结束，内容才相同。 若需要排先后，就比较第一个不同字符；相同前缀下，短串在前。 字符数组不能用a == b来判断内容相同。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字符数组初始化可以接字符串常量，但声明之后不能通过数组名赋值来复制内容。 strcpy会连同结束标记一起复制，目标空间必须足够。 比较内容使用strcmp，零表示相同，负数表示前一个更小，正数表示前一个更大。 不要记某个固定正负数，也不要用两个数组名的相等判断来比较文字。 两个函数都需要cstring。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沿用教师课件的口令比较思路，换成课堂小游戏，补齐输入范围和输出约定。 让学生亲自指出第二组样例在哪个位置不同，不把大小写当成可以忽略的细节。 本页是一次输入的一次判断，不涉及多次重试或真实账户功能。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先联系两张纸上的文字，区分纸张位置与文字内容。 返回零代表相同，所以把函数调用直接当真假条件会使含义反过来。 教师原表中大于时返回一的说法修正为返回正数，依据Microsoft strcmp文档：https://learn.microsoft.com/en-us/cpp/c-runtime-library/reference/strcmp-wcscmp-mbscmp?view=msvc-170。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按页面的代码顺序读完程序，再用上一页的输入核对输出。 请学生说明读入方式和循环边界，答案不能只靠背函数名。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三题一起练习，先让学生独立判断，再单击出现解答。 第二题应同时说出长度与容量，第三题应说出多出来的X导致两串不同。 完成后衔接教材凯撒密码，继续使用字母与编号之间的转换。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给朋友写暗号，可以约定每个小写字母都向后移动若干位。关键是z后面要重新回到a，像绕表盘继续走。题目给出位移和原文，要我们逐字完成这种循环移动，再输出整串结果。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字符z的编码是一百二十二，直接加一得到左花括号，并不是字母a。 问题出在编码表后面还排列着别的符号，而题目只允许在二十六个字母中循环。 沿图中的连接从末尾回到开头。 把字母改成零到二十五的编号后，就可以用取余把编号送回合法范围。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s[i]是当前待加密字母。 a对应0，…，z对应25。 按三个步骤单击：减去小写a得到编号，加上位移并对二十六取余，再加回小写a得到字符编码。 强调中间的k是编号，不是字符本身。 最后一行只是把这三个步骤合写，含义没有变化。 可以让学生用z移动一位验证每一步。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稳定使用x移动三位：x对应二十三，加三得到二十六，除以二十六的余数为零，零对应a。 每个操作都要和箭头后的值对上。 y和z同理得到b和c。 移动二十六位是一整圈，所以所有字母不变，这也是很好的一组边界测试。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完整程序读入n和字符串，然后逐字符输出转换结果。 数组六十格、最多读五十个字符，容量包含结束标记。 运行前分别预测普通移动、从z回a、移动整圈三种情况。 每个字符计算一次，时间为线性；本程序使用固定数组空间。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这是教材例六杠三，洛谷P1125，原题地址为https://www.luogu.com.cn/problem/P1125。 输入至多一百个小写字母，最大次数减最小次数为质数时输出Lucky Word和差值，否则输出No Answer和零，两种情况都占两行。 最小次数只在出现过的字母里取。 字母只有二十六种。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“笨小猴”要比较各字母的出现次数。 怎样记录这些次数？ 想想班级投票：A、B、A、C、A、A，各选项有几票？ 给A、B、C各留一个计数位置，来一票，对应计数就加1。 图中A有4票，B和C各1票。 计数位置表示选项，数值表示票数。 把投票选项换成字母，统计abacaa时也是同样的过程。 像给每位候选人留一栏票数，这里给a到z各留一格，一共需要cnt[26]。 下标表示哪种字母；数组元素的值表示它出现了几次。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字符数组s保存教学单词abacaa。 教学词abacaa中，a出现四次，b和c各一次，其他字母为零。 数组下标说明是哪种字母，格内数值说明出现次数。 所有计数初值为零，每见到一个字母，就把对应位置加一。 让学生指出第二个a会更新哪个格子，再解释字符减小写a为什么能得到正确下标。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次数为0，说明该字母没出现，不能拿来更新最少次数。 正确：只比较大于0的字母频次。 让学生先判断零次的桶能否参加最小次数比较。 题目说的是出现过的字母，所以不能参加。 若把零算进去，abacaa的差变成四，会误判为不幸运；排除零后，最大四、最小一，差为三，是质数。 代码中的次数大于零正是这条题意的落实。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已算出最多次数与最少次数的差，还要判断这个差是不是质数。 先用12观察因数：12名同学站队，每排人数相同，能怎样站？ 图里“2排6人”和“6排2人”，对应的是同一对因数2与6。 因数总是成对出现。 交换两数的顺序，不会得到新的一对。 想找除了1和自身之外的因数，只检查每对较小的一边就够了。 这说明试除不必一直试到差值本身。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质数必须大于一，并且正因数只有一和自身，零和一都不符合。 用三、四、九对照，后两者分别有二或三这个额外因数。 因数成对出现，若两个因数都超过平方根，乘积就超过原数，因此只需试到代码中d乘d不超过差值的位置。 本题差值至多九十九，试除工作很少。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本页是完整程序的上半段。 读入后统计二十六个频次，再用打擂台的方法寻找最大值和非零最小值。 minn初始化为一百零一，超过本题可能的任何次数，因此遇到第一个有效频次就能更新。 让学生解释为什么不能把minn初始化为零。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接上一页，先得到差值，用bool保存是否为质数。 差值至少为二才有资格继续；找到因数后改成假并退出循环。 最后按题目要求输出两个英文字符串中的一个和对应数字。 统计扫描所有字符，再检查二十六个桶及少量可能因数。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对aabb和aaab，写出非零频次、最大最小次数之差，再写两行输出。 先停在两个单词上，让学生写出非零频次。 aabb的频次都是二，差零，所以输出No Answer和零；aaab的频次为三和一，差二，所以输出Lucky Word和二。 两个答案分次单击出现。 若整个词只有a，最大和最小次数仍然相等，差也是零，而不是拿未出现字母的零次来比较。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这是教材例六杠四，洛谷P1957，原题地址为https://www.luogu.com.cn/problem/P1957。 最多五十题，运算数是小于一万的非负整数。 三项输入更新运算类型，两项输入沿用上一题，第一题保证带类型。 每题输出完整算式，再输出字符总数；加号、等号和负号都属于字符。 教学例五加八得到十三，算式长六，下一步解决两种输入格式。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有操作字母时读取三个项目，没有时只有两个。 若始终按固定三项读取，数据会错位。 先用fgets接收整行，再看开头是不是操作字母。 读取题数后留下的换行要先消费，否则下一次fgets会拿到空的行尾内容。 这和后面学习cin混用getline时的问题相通。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本题用a表示加法、b表示减法、c表示乘法。 第一行是a 5 8，第二行只有6 7，要求沿用前面的运算。 如果程序只保留当前两个数6和7，还知道该做加法吗？ 不知道。 必须另存一个“当前运算”记录。 读到新运算字母才更新；本行没有运算字母，就继续使用旧记录。 它要放在循环外，才能在处理下一行时保留上一行的信息。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依次读取下面四行。 last保存运算类型，不保存上题的答案。 last保存当前生效的运算。 第一题a五八把它设为加法，六七沿用加法；下一条b四九改成减法，八二继续减法。 按两组输入分步展示，追问每次读新行时last是否都改变。 它必须定义在循环外，才能把上次运算保存到下一题。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已用fgets把一行口算题a 5 8存进字符数组s。 接下来要计算5和8，得把文本中的数字读成两个int变量。 此时再从键盘读，会读到后续输入，不能解析已经保存的这一行。 先把运算字母另存到last，再把s中这个字母的位置改成空格。 图里要从s中的文字取出5和8，分别存入整数变量a和b。 运算字母'a'和整数变量a含义不同，别混在一起。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sscanf从s解析整数，存入int变量a、b。 它们不是运算字母'a'、'b'。 输入行a五八已经完整存在字符数组里。 先保存操作字母，再把它所在位置换成空格，原来的数字位置不变。 sscanf从这个字符串读取两个整数，格式中的空白会被跳过，于是a得到五、b得到八。 它与scanf的差别在读取来源，不是在数学运算上。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口算题还要求输出算式长度。 以a=5、b=8、做加法为例。 要输出5+8=13，再输出它的长度6。 数字和符号都要计数。 减法得到负数时，负号也要计入。 怎样让计数与实际输出一致？ 先把最终算式保存为一串文字，再数这串文字的长度。 这样不用按数字位数、结果正负分别计算长度。 再输出ans，并用strlen(ans)得到普通字符的数量。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ans是空间足够的char数组。 sprintf写入它，printf通常输出到屏幕。 sprintf把格式化结果写进字符数组，不是直接写到屏幕。 五加八生成六个可见字符，后面还有结束标记；strlen得到六，不把结束标记算进去。 再检查四减九等于负五，运算减号和结果负号各占一个字符，总长也为六。 直接对生成的文本计数，就不用分别猜数字有几位。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这一页负责读取题数、消费行尾、逐行读取和维护运算状态。 看见操作字母才更新last，并把该字符改为空格，之后两种输入都能按两个整数解析。 下一页仍然在while循环内部，不能提前加上结束大括号。 数组六十四格足以覆盖题目给定范围内的规范输入和生成算式。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接着按last选择加减乘，sprintf把完整算式放入ans，然后统一输出文本和长度。 乘号在程序输出中是星号。 strlen返回size_t，配合百分号zu输出。 带学生检查负号和结果位数有没有漏算，再与上页合成05_arithmetic.cpp。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用三组专门针对边界的数据验证：零加零长度五，零减九千九百九十九长度十二，两个九千九百九十九相乘生成十八个字符。 逐字符数一遍，尤其检查负号。 最长算式加结束标记仍能放进六十四格。 fgets限制读取长度，但要由我们根据数据范围保证整行装得下。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回顾字符数组的用法：一格一个char，字符串以空字符结束；按目标选择读单词、读行或逐字符读取；通过下标、编码和计数完成处理。 让学生任选一个案例说明数组里究竟存了什么。 接下来需要频繁追加、复制和截取，手动管理数组有些麻烦，这就是引入string的原因。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0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字符串与文件操作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971550" y="2047494"/>
            <a:ext cx="10315575" cy="1714500"/>
          </a:xfrm>
          <a:prstGeom prst="rect">
            <a:avLst/>
          </a:prstGeom>
          <a:noFill/>
          <a:ln>
            <a:noFill/>
          </a:ln>
        </p:spPr>
        <p:txBody>
          <a:bodyPr wrap="none" lIns="0" tIns="6096" rIns="0" bIns="0" anchor="t" anchorCtr="0">
            <a:noAutofit/>
          </a:bodyPr>
          <a:lstStyle/>
          <a:p>
            <a:pPr algn="l">
              <a:lnSpc>
                <a:spcPts val="5760"/>
              </a:lnSpc>
            </a:pPr>
            <a:r>
              <a:rPr lang="zh-CN" sz="48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姓名里有空格，</a:t>
            </a:r>
            <a:br/>
            <a:r>
              <a:rPr lang="zh-CN" sz="48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学号前面的</a:t>
            </a:r>
            <a:r>
              <a:rPr lang="en-US" sz="48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0 </a:t>
            </a:r>
            <a:r>
              <a:rPr lang="zh-CN" sz="48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也要保留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4034" y="4181856"/>
            <a:ext cx="10253091" cy="1453896"/>
            <a:chOff x="1034034" y="4181856"/>
            <a:chExt cx="10253091" cy="1453896"/>
          </a:xfrm>
        </p:grpSpPr>
        <p:sp>
          <p:nvSpPr>
            <p:cNvPr id="7" name="TextBox 7"/>
            <p:cNvSpPr/>
            <p:nvPr/>
          </p:nvSpPr>
          <p:spPr>
            <a:xfrm>
              <a:off x="1034034" y="4181856"/>
              <a:ext cx="1025309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429" rIns="0" bIns="0" anchor="t" anchorCtr="0">
              <a:noAutofit/>
            </a:bodyPr>
            <a:lstStyle/>
            <a:p>
              <a:pPr algn="l">
                <a:lnSpc>
                  <a:spcPts val="3456"/>
                </a:lnSpc>
              </a:pPr>
              <a:r>
                <a:rPr lang="zh-CN" sz="27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从班级名册开始，学习怎样保存和处理文字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4873371"/>
              <a:ext cx="1024928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名册要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显示姓名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Xiao Ming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和学号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007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。整数会丢掉学号前面的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，怎样把这些文字逐个留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下来？</a:t>
              </a:r>
            </a:p>
          </p:txBody>
        </p:sp>
      </p:grpSp>
      <p:sp>
        <p:nvSpPr>
          <p:cNvPr id="11" name="Line 11"/>
          <p:cNvSpPr/>
          <p:nvPr/>
        </p:nvSpPr>
        <p:spPr>
          <a:xfrm>
            <a:off x="838200" y="381571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Line 12"/>
          <p:cNvSpPr/>
          <p:nvPr/>
        </p:nvSpPr>
        <p:spPr>
          <a:xfrm>
            <a:off x="838200" y="47162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771525"/>
            <a:ext cx="1478756" cy="400050"/>
            <a:chOff x="1028700" y="771525"/>
            <a:chExt cx="1478756" cy="400050"/>
          </a:xfrm>
        </p:grpSpPr>
        <p:sp>
          <p:nvSpPr>
            <p:cNvPr id="2" name="TextBox 2"/>
            <p:cNvSpPr txBox="1"/>
            <p:nvPr/>
          </p:nvSpPr>
          <p:spPr>
            <a:xfrm>
              <a:off x="1028700" y="771525"/>
              <a:ext cx="1478756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2862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8200" y="1362075"/>
            <a:ext cx="5422106" cy="426720"/>
            <a:chOff x="838200" y="1362075"/>
            <a:chExt cx="5422106" cy="426720"/>
          </a:xfrm>
        </p:grpSpPr>
        <p:sp>
          <p:nvSpPr>
            <p:cNvPr id="4" name="TextBox 4"/>
            <p:cNvSpPr txBox="1"/>
            <p:nvPr/>
          </p:nvSpPr>
          <p:spPr>
            <a:xfrm>
              <a:off x="838200" y="1362075"/>
              <a:ext cx="5422106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2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编写班级名册：怎样原样保存文字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0600" y="1952625"/>
            <a:ext cx="8138636" cy="994410"/>
            <a:chOff x="990600" y="1952625"/>
            <a:chExt cx="8138636" cy="994410"/>
          </a:xfrm>
        </p:grpSpPr>
        <p:sp>
          <p:nvSpPr>
            <p:cNvPr id="6" name="TextBox 6"/>
            <p:cNvSpPr/>
            <p:nvPr/>
          </p:nvSpPr>
          <p:spPr>
            <a:xfrm>
              <a:off x="990600" y="1952625"/>
              <a:ext cx="8138636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班主任想做一个名册程序：输入学生姓名和学号，再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显示。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990600" y="2276475"/>
              <a:ext cx="5464397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、学号前面的0，都要保留。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600" y="2600325"/>
              <a:ext cx="6145054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下面是一名学生的信息。程序该用什么来保存？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3124200"/>
            <a:ext cx="10287000" cy="1009650"/>
            <a:chOff x="990600" y="3124200"/>
            <a:chExt cx="10287000" cy="1009650"/>
          </a:xfrm>
        </p:grpSpPr>
        <p:sp>
          <p:nvSpPr>
            <p:cNvPr id="10" name="Rectangle 10"/>
            <p:cNvSpPr/>
            <p:nvPr/>
          </p:nvSpPr>
          <p:spPr>
            <a:xfrm>
              <a:off x="990600" y="3124200"/>
              <a:ext cx="4857750" cy="10096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181100" y="3200400"/>
              <a:ext cx="3012281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姓名：中间有一个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81100" y="3590925"/>
              <a:ext cx="208864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Xiao Ming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419850" y="3124200"/>
              <a:ext cx="4857750" cy="10096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6610350" y="3200400"/>
              <a:ext cx="261642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学号：前面有两个0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610350" y="3590925"/>
              <a:ext cx="80572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007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4371975"/>
            <a:ext cx="7819644" cy="670560"/>
            <a:chOff x="990600" y="4371975"/>
            <a:chExt cx="7819644" cy="670560"/>
          </a:xfrm>
        </p:grpSpPr>
        <p:sp>
          <p:nvSpPr>
            <p:cNvPr id="17" name="TextBox 17"/>
            <p:cNvSpPr/>
            <p:nvPr/>
          </p:nvSpPr>
          <p:spPr>
            <a:xfrm>
              <a:off x="990600" y="4371975"/>
              <a:ext cx="7819644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若把007存成int，保存的是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整数7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，前面的两个0就没有了。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90600" y="4695825"/>
              <a:ext cx="6714649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我们要保存的是每一个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，以及它们原来的顺序。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0600" y="5397246"/>
            <a:ext cx="10296525" cy="688467"/>
            <a:chOff x="990600" y="5397246"/>
            <a:chExt cx="10296525" cy="688467"/>
          </a:xfrm>
        </p:grpSpPr>
        <p:sp>
          <p:nvSpPr>
            <p:cNvPr id="20" name="TextBox 20"/>
            <p:cNvSpPr/>
            <p:nvPr/>
          </p:nvSpPr>
          <p:spPr>
            <a:xfrm>
              <a:off x="990600" y="5397246"/>
              <a:ext cx="10277475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像把名字写进一排格子：一个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存一个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数组就能按顺序存下一串字符。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90600" y="5721096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姓名长短不一。用了多少个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，要怎样让程序认出来？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1877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000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90600" y="1362075"/>
            <a:ext cx="7192232" cy="426720"/>
            <a:chOff x="990600" y="1362075"/>
            <a:chExt cx="7192232" cy="426720"/>
          </a:xfrm>
        </p:grpSpPr>
        <p:sp>
          <p:nvSpPr>
            <p:cNvPr id="4" name="TextBox 4"/>
            <p:cNvSpPr/>
            <p:nvPr/>
          </p:nvSpPr>
          <p:spPr>
            <a:xfrm>
              <a:off x="990600" y="1362075"/>
              <a:ext cx="7192232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572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用8个char保存姓名，怎样知道名字结束了？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0600" y="1943100"/>
            <a:ext cx="8118729" cy="994410"/>
            <a:chOff x="990600" y="1943100"/>
            <a:chExt cx="8118729" cy="994410"/>
          </a:xfrm>
        </p:grpSpPr>
        <p:sp>
          <p:nvSpPr>
            <p:cNvPr id="6" name="TextBox 6"/>
            <p:cNvSpPr/>
            <p:nvPr/>
          </p:nvSpPr>
          <p:spPr>
            <a:xfrm>
              <a:off x="990600" y="1943100"/>
              <a:ext cx="8118729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继续保存学生的英文名。定义char name[8]，共有8个元素。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990600" y="2266950"/>
              <a:ext cx="622192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8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每个元素能存一个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。Li占2个，Tom占3个。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600" y="2590800"/>
              <a:ext cx="6888385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可只知道数组有8个元素，程序能知道姓名有多长吗？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028700" y="3057525"/>
            <a:ext cx="9610725" cy="1287780"/>
            <a:chOff x="1028700" y="3057525"/>
            <a:chExt cx="9610725" cy="1287780"/>
          </a:xfrm>
        </p:grpSpPr>
        <p:sp>
          <p:nvSpPr>
            <p:cNvPr id="10" name="TextBox 10"/>
            <p:cNvSpPr/>
            <p:nvPr/>
          </p:nvSpPr>
          <p:spPr>
            <a:xfrm>
              <a:off x="1028700" y="3076575"/>
              <a:ext cx="525113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1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Li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076450" y="3057525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476500" y="3086100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53365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152775" y="3057525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3552825" y="3086100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0997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22910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468630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30542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576262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38175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2" name="TextBox 22"/>
            <p:cNvSpPr/>
            <p:nvPr/>
          </p:nvSpPr>
          <p:spPr>
            <a:xfrm>
              <a:off x="683895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45807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791527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534400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8991600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9610725" y="3057525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28" name="TextBox 28"/>
            <p:cNvSpPr/>
            <p:nvPr/>
          </p:nvSpPr>
          <p:spPr>
            <a:xfrm>
              <a:off x="10067925" y="3467100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1028700" y="3714750"/>
              <a:ext cx="705517" cy="360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8571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2076450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1" name="TextBox 31"/>
            <p:cNvSpPr/>
            <p:nvPr/>
          </p:nvSpPr>
          <p:spPr>
            <a:xfrm>
              <a:off x="2476500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253365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3152775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4" name="TextBox 34"/>
            <p:cNvSpPr/>
            <p:nvPr/>
          </p:nvSpPr>
          <p:spPr>
            <a:xfrm>
              <a:off x="3552825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360997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4229100" y="3695700"/>
              <a:ext cx="1028700" cy="4095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rgbClr val="244D87"/>
              </a:solidFill>
            </a:ln>
          </p:spPr>
        </p:sp>
        <p:sp>
          <p:nvSpPr>
            <p:cNvPr id="37" name="TextBox 37"/>
            <p:cNvSpPr/>
            <p:nvPr/>
          </p:nvSpPr>
          <p:spPr>
            <a:xfrm>
              <a:off x="4629150" y="3724275"/>
              <a:ext cx="351377" cy="3733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40005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468630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530542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0" name="TextBox 40"/>
            <p:cNvSpPr/>
            <p:nvPr/>
          </p:nvSpPr>
          <p:spPr>
            <a:xfrm>
              <a:off x="576262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6381750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2" name="TextBox 42"/>
            <p:cNvSpPr/>
            <p:nvPr/>
          </p:nvSpPr>
          <p:spPr>
            <a:xfrm>
              <a:off x="683895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745807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4" name="TextBox 44"/>
            <p:cNvSpPr/>
            <p:nvPr/>
          </p:nvSpPr>
          <p:spPr>
            <a:xfrm>
              <a:off x="791527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8534400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6" name="TextBox 46"/>
            <p:cNvSpPr/>
            <p:nvPr/>
          </p:nvSpPr>
          <p:spPr>
            <a:xfrm>
              <a:off x="8991600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9610725" y="3695700"/>
              <a:ext cx="1028700" cy="409575"/>
            </a:xfrm>
            <a:prstGeom prst="rect">
              <a:avLst/>
            </a:prstGeom>
            <a:solidFill>
              <a:srgbClr val="F3F5F7"/>
            </a:solidFill>
            <a:ln w="9525">
              <a:solidFill>
                <a:srgbClr val="244D87"/>
              </a:solidFill>
            </a:ln>
          </p:spPr>
        </p:sp>
        <p:sp>
          <p:nvSpPr>
            <p:cNvPr id="48" name="TextBox 48"/>
            <p:cNvSpPr/>
            <p:nvPr/>
          </p:nvSpPr>
          <p:spPr>
            <a:xfrm>
              <a:off x="10067925" y="4105275"/>
              <a:ext cx="284607" cy="2400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717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90600" y="4438650"/>
            <a:ext cx="10296525" cy="723138"/>
            <a:chOff x="990600" y="4438650"/>
            <a:chExt cx="10296525" cy="723138"/>
          </a:xfrm>
        </p:grpSpPr>
        <p:sp>
          <p:nvSpPr>
            <p:cNvPr id="50" name="TextBox 50"/>
            <p:cNvSpPr/>
            <p:nvPr/>
          </p:nvSpPr>
          <p:spPr>
            <a:xfrm>
              <a:off x="990600" y="4438650"/>
              <a:ext cx="8423434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图中每格是一个数组元素，下面的数是下标。空白格不属于姓名。</a:t>
              </a:r>
            </a:p>
          </p:txBody>
        </p:sp>
        <p:sp>
          <p:nvSpPr>
            <p:cNvPr id="51" name="TextBox 51"/>
            <p:cNvSpPr/>
            <p:nvPr/>
          </p:nvSpPr>
          <p:spPr>
            <a:xfrm>
              <a:off x="990600" y="4797171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只说明准备了几格。像在名字末尾画一道结束线，程序也需要标明“到这里结束”。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90600" y="5406771"/>
            <a:ext cx="10296525" cy="635889"/>
            <a:chOff x="990600" y="5406771"/>
            <a:chExt cx="10296525" cy="635889"/>
          </a:xfrm>
        </p:grpSpPr>
        <p:sp>
          <p:nvSpPr>
            <p:cNvPr id="53" name="TextBox 53"/>
            <p:cNvSpPr/>
            <p:nvPr/>
          </p:nvSpPr>
          <p:spPr>
            <a:xfrm>
              <a:off x="990600" y="5406771"/>
              <a:ext cx="10296525" cy="3646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写作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，也占一个元素。</a:t>
              </a:r>
            </a:p>
          </p:txBody>
        </p:sp>
        <p:sp>
          <p:nvSpPr>
            <p:cNvPr id="54" name="TextBox 54"/>
            <p:cNvSpPr/>
            <p:nvPr/>
          </p:nvSpPr>
          <p:spPr>
            <a:xfrm>
              <a:off x="990600" y="5695950"/>
              <a:ext cx="7472172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7147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所以，8个char保存这种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串时，最多放7个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03" name="Line 10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4" name="Line 104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一个字符与一串字符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138362"/>
            <a:ext cx="3001089" cy="2452116"/>
            <a:chOff x="1036320" y="2138362"/>
            <a:chExt cx="3001089" cy="2452116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38362"/>
              <a:ext cx="22089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+mn-cs"/>
                </a:rPr>
                <a:t>char c = 'A';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2000250" y="2809875"/>
              <a:ext cx="952500" cy="71437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2317432" y="2916555"/>
              <a:ext cx="31823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837622"/>
              <a:ext cx="299956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一个char保存一个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字符常量使用单引号。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84570" y="2138362"/>
            <a:ext cx="3869055" cy="2452116"/>
            <a:chOff x="6084570" y="2138362"/>
            <a:chExt cx="3869055" cy="2452116"/>
          </a:xfrm>
        </p:grpSpPr>
        <p:sp>
          <p:nvSpPr>
            <p:cNvPr id="12" name="TextBox 12"/>
            <p:cNvSpPr txBox="1"/>
            <p:nvPr/>
          </p:nvSpPr>
          <p:spPr>
            <a:xfrm>
              <a:off x="6084570" y="2138362"/>
              <a:ext cx="30851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+mn-cs"/>
                </a:rPr>
                <a:t>char s[4] = "ABC";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143625" y="2809875"/>
              <a:ext cx="3810000" cy="7143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Line 14"/>
            <p:cNvSpPr/>
            <p:nvPr/>
          </p:nvSpPr>
          <p:spPr>
            <a:xfrm>
              <a:off x="70961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80486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9001125" y="2809875"/>
              <a:ext cx="9525" cy="714375"/>
            </a:xfrm>
            <a:custGeom>
              <a:avLst/>
              <a:gdLst/>
              <a:ahLst/>
              <a:cxnLst/>
              <a:rect l="l" t="t" r="r" b="b"/>
              <a:pathLst>
                <a:path w="9525" h="714375">
                  <a:moveTo>
                    <a:pt x="0" y="0"/>
                  </a:moveTo>
                  <a:lnTo>
                    <a:pt x="0" y="714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65005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4530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405527" y="30137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263729" y="3013710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086094" y="3837622"/>
              <a:ext cx="321259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一串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按顺序放进数组。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字符串常量使用双引号。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37844" y="5152072"/>
            <a:ext cx="5322570" cy="800481"/>
            <a:chOff x="1037844" y="5152072"/>
            <a:chExt cx="5322570" cy="800481"/>
          </a:xfrm>
        </p:grpSpPr>
        <p:sp>
          <p:nvSpPr>
            <p:cNvPr id="23" name="TextBox 23"/>
            <p:cNvSpPr/>
            <p:nvPr/>
          </p:nvSpPr>
          <p:spPr>
            <a:xfrm>
              <a:off x="1037844" y="5152072"/>
              <a:ext cx="49401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明明只有ABC三个字母，为什么用了四格？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1037844" y="557117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最后一格有任务：告诉程序“到这里结束”。</a:t>
              </a:r>
            </a:p>
          </p:txBody>
        </p:sp>
      </p:grpSp>
      <p:sp>
        <p:nvSpPr>
          <p:cNvPr id="40" name="Line 4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1" name="Line 41"/>
          <p:cNvSpPr/>
          <p:nvPr/>
        </p:nvSpPr>
        <p:spPr>
          <a:xfrm>
            <a:off x="912495" y="2147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2" name="Line 42"/>
          <p:cNvSpPr/>
          <p:nvPr/>
        </p:nvSpPr>
        <p:spPr>
          <a:xfrm>
            <a:off x="5960745" y="2147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47771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264556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05759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 A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07926" y="3357562"/>
                <a:ext cx="1128427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编码 65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910609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 A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4870704" cy="469392"/>
            <a:chOff x="978408" y="1407795"/>
            <a:chExt cx="487070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字符怎样变成计算机能保存的数？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87381" cy="1029081"/>
            <a:chOff x="980694" y="1980248"/>
            <a:chExt cx="1028738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名册中要保存字母A。可计算机底层保存的是二进制数据。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16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像给同学编学号，也给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约定编号。按同一张对照表，就能由编号认出字符。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发送和接收使用同一套编号，才能还原出相同的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5865304" cy="705231"/>
            <a:chOff x="980694" y="4475798"/>
            <a:chExt cx="5865304" cy="705231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58653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图示按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约定：A对应65，读到65再解释成A。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41625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65是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的编码，不表示有65个A。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不用背整张表，先观察三组常用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：数字、大写字母、小写字母。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30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它们各自连续编号。后面转换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，就要用到这个规律。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60908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字符也有对应的数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37844" y="2199322"/>
            <a:ext cx="8279035" cy="2266379"/>
            <a:chOff x="1037844" y="2199322"/>
            <a:chExt cx="8279035" cy="2266379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57702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给常见英文字母、数字和符号安排了编号。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319784" y="2775585"/>
              <a:ext cx="354988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'0' '1' '2' … '9'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368034" y="2775585"/>
              <a:ext cx="27484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48 49 50 … 57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319784" y="3356610"/>
              <a:ext cx="36182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'A' 'B' 'C' … 'Z'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368034" y="3356610"/>
              <a:ext cx="27484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65 66 67 … 90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19784" y="3937635"/>
              <a:ext cx="354988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'a' 'b' 'c' … 'z'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68034" y="3937635"/>
              <a:ext cx="2948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97 98 99 … 122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4932998"/>
            <a:ext cx="7780746" cy="1158811"/>
            <a:chOff x="1037844" y="4932998"/>
            <a:chExt cx="7780746" cy="1158811"/>
          </a:xfrm>
        </p:grpSpPr>
        <p:sp>
          <p:nvSpPr>
            <p:cNvPr id="15" name="TextBox 15"/>
            <p:cNvSpPr/>
            <p:nvPr/>
          </p:nvSpPr>
          <p:spPr>
            <a:xfrm>
              <a:off x="1037844" y="4932998"/>
              <a:ext cx="664130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关键规律：数字连续，大写字母连续，小写字母也连续。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后面做转换，靠的就是这些规律。没必要硬背整张表。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038606" y="5739765"/>
              <a:ext cx="77799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本节用</a:t>
              </a:r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范围的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举例；中文不能直接套用“一字一格”的模型。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6209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6207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900428" y="3357562"/>
                <a:ext cx="1295019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 '7'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91270" y="3357562"/>
                <a:ext cx="96183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整数 7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27770" y="3357562"/>
                <a:ext cx="153733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再参与算术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080730" cy="469392"/>
            <a:chOff x="978408" y="1407795"/>
            <a:chExt cx="508073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0807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字符“7”怎样变成可以计算的人数？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5738479" cy="1029081"/>
            <a:chOff x="980694" y="1980248"/>
            <a:chExt cx="5738479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7384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报名程序读到char c = '7'，它表示报名人数。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42462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现在多来1人，程序应该算出整数8。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5662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但c保存的是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，直接计算c + 1会得到什么？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73846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'7'的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编码为55，参与整数运算时，55 + 1得到56。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算出来的是编码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56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，不是人数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。要算人数，先把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'7'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还原成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整数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7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26" name="TextBox 14"/>
            <p:cNvSpPr/>
            <p:nvPr/>
          </p:nvSpPr>
          <p:spPr>
            <a:xfrm>
              <a:off x="980694" y="5409248"/>
              <a:ext cx="53093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'0'到'9'的编码连续，'7'的编码比'0'大7。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c - '0'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换成整数，才能按人数来做加减。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看到字符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7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，怎样算出人数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7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29284" y="2185035"/>
            <a:ext cx="8175879" cy="1062418"/>
            <a:chOff x="1129284" y="2185035"/>
            <a:chExt cx="8175879" cy="1062418"/>
          </a:xfrm>
        </p:grpSpPr>
        <p:sp>
          <p:nvSpPr>
            <p:cNvPr id="7" name="TextBox 7"/>
            <p:cNvSpPr/>
            <p:nvPr/>
          </p:nvSpPr>
          <p:spPr>
            <a:xfrm>
              <a:off x="1129284" y="2185035"/>
              <a:ext cx="155400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 '7'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987034" y="2185035"/>
              <a:ext cx="115424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 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33094" y="2866072"/>
              <a:ext cx="30780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编码是55，外观是7。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990844" y="2866072"/>
              <a:ext cx="33143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数值就是7，可以参加算术。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31570" y="3786188"/>
            <a:ext cx="7438549" cy="963929"/>
            <a:chOff x="1131570" y="3786188"/>
            <a:chExt cx="7438549" cy="963929"/>
          </a:xfrm>
        </p:grpSpPr>
        <p:sp>
          <p:nvSpPr>
            <p:cNvPr id="12" name="TextBox 12"/>
            <p:cNvSpPr txBox="1"/>
            <p:nvPr/>
          </p:nvSpPr>
          <p:spPr>
            <a:xfrm>
              <a:off x="1131570" y="3786188"/>
              <a:ext cx="21885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c = '7';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31570" y="4310062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int digit = c - '0';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990844" y="4342448"/>
              <a:ext cx="25792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55减48，得到数值7。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33094" y="5294948"/>
            <a:ext cx="6240613" cy="752856"/>
            <a:chOff x="1133094" y="5294948"/>
            <a:chExt cx="6240613" cy="752856"/>
          </a:xfrm>
        </p:grpSpPr>
        <p:sp>
          <p:nvSpPr>
            <p:cNvPr id="16" name="TextBox 16"/>
            <p:cNvSpPr/>
            <p:nvPr/>
          </p:nvSpPr>
          <p:spPr>
            <a:xfrm>
              <a:off x="1133094" y="5294948"/>
              <a:ext cx="624061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这招只适用于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'0' 到 '9'。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'A' - '0' 也能算，但结果并不是一个十进制数字。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1007745" y="3795712"/>
            <a:ext cx="9525" cy="847725"/>
          </a:xfrm>
          <a:custGeom>
            <a:avLst/>
            <a:gdLst/>
            <a:ahLst/>
            <a:cxnLst/>
            <a:rect l="l" t="t" r="r" b="b"/>
            <a:pathLst>
              <a:path w="9525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610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97271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839968" cy="1062799"/>
            <a:chOff x="826008" y="814388"/>
            <a:chExt cx="5839968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字符与编号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想输出第几个字母，还是输出字母本身？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210806" cy="752855"/>
            <a:chOff x="990219" y="2056448"/>
            <a:chExt cx="7210806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108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给课堂游戏中的字母编号：A是第1个，B是第2个，C是第3个。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输入字母C后，若要显示它的序号3，应保存一个整数。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286000" y="3095625"/>
            <a:ext cx="7048500" cy="1514475"/>
            <a:chOff x="2286000" y="3095625"/>
            <a:chExt cx="7048500" cy="1514475"/>
          </a:xfrm>
        </p:grpSpPr>
        <p:grpSp>
          <p:nvGrpSpPr>
            <p:cNvPr id="10" name="Group 10"/>
            <p:cNvGrpSpPr/>
            <p:nvPr/>
          </p:nvGrpSpPr>
          <p:grpSpPr>
            <a:xfrm>
              <a:off x="2286000" y="3095625"/>
              <a:ext cx="2190750" cy="504825"/>
              <a:chOff x="2286000" y="3095625"/>
              <a:chExt cx="219075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286000" y="3095625"/>
                <a:ext cx="21907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305050" y="3124200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字母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476750" y="3095625"/>
              <a:ext cx="1619250" cy="504825"/>
              <a:chOff x="4476750" y="3095625"/>
              <a:chExt cx="161925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47675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9580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096000" y="3095625"/>
              <a:ext cx="1619250" cy="504825"/>
              <a:chOff x="6096000" y="3095625"/>
              <a:chExt cx="161925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09600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11505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715250" y="3095625"/>
              <a:ext cx="1619250" cy="504825"/>
              <a:chOff x="7715250" y="3095625"/>
              <a:chExt cx="161925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715250" y="3095625"/>
                <a:ext cx="16192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734300" y="312420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286000" y="3600450"/>
              <a:ext cx="2190750" cy="504825"/>
              <a:chOff x="2286000" y="3600450"/>
              <a:chExt cx="219075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286000" y="3600450"/>
                <a:ext cx="21907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305050" y="3629025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ASCII编码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476750" y="3600450"/>
              <a:ext cx="1619250" cy="504825"/>
              <a:chOff x="4476750" y="3600450"/>
              <a:chExt cx="161925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47675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49580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096000" y="3600450"/>
              <a:ext cx="1619250" cy="504825"/>
              <a:chOff x="6096000" y="3600450"/>
              <a:chExt cx="161925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09600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11505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66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7715250" y="3600450"/>
              <a:ext cx="1619250" cy="504825"/>
              <a:chOff x="7715250" y="3600450"/>
              <a:chExt cx="161925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7715250" y="3600450"/>
                <a:ext cx="16192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7734300" y="3629025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67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286000" y="4105275"/>
              <a:ext cx="2190750" cy="504825"/>
              <a:chOff x="2286000" y="4105275"/>
              <a:chExt cx="219075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286000" y="4105275"/>
                <a:ext cx="21907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305050" y="4133850"/>
                <a:ext cx="2152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字母序号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476750" y="4105275"/>
              <a:ext cx="1619250" cy="504825"/>
              <a:chOff x="4476750" y="4105275"/>
              <a:chExt cx="1619250" cy="5048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47675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49580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096000" y="4105275"/>
              <a:ext cx="1619250" cy="504825"/>
              <a:chOff x="6096000" y="4105275"/>
              <a:chExt cx="1619250" cy="5048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09600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11505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715250" y="4105275"/>
              <a:ext cx="1619250" cy="504825"/>
              <a:chOff x="7715250" y="4105275"/>
              <a:chExt cx="1619250" cy="5048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715250" y="4105275"/>
                <a:ext cx="16192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734300" y="4133850"/>
                <a:ext cx="15811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1418463" y="4734401"/>
            <a:ext cx="3821727" cy="729425"/>
            <a:chOff x="1418463" y="4734401"/>
            <a:chExt cx="3821727" cy="729425"/>
          </a:xfrm>
        </p:grpSpPr>
        <p:sp>
          <p:nvSpPr>
            <p:cNvPr id="45" name="TextBox 45"/>
            <p:cNvSpPr txBox="1"/>
            <p:nvPr/>
          </p:nvSpPr>
          <p:spPr>
            <a:xfrm>
              <a:off x="1418463" y="4734401"/>
              <a:ext cx="382172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rank = 'C' - 'A' + 1;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418463" y="5067776"/>
              <a:ext cx="303892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next = 'A' + 1;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90219" y="5409248"/>
            <a:ext cx="7125688" cy="743331"/>
            <a:chOff x="990219" y="5409248"/>
            <a:chExt cx="7125688" cy="743331"/>
          </a:xfrm>
        </p:grpSpPr>
        <p:sp>
          <p:nvSpPr>
            <p:cNvPr id="48" name="TextBox 48"/>
            <p:cNvSpPr/>
            <p:nvPr/>
          </p:nvSpPr>
          <p:spPr>
            <a:xfrm>
              <a:off x="990219" y="5409248"/>
              <a:ext cx="56456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cout &lt;&lt; rank 输出3；cout &lt;&lt; next 输出B。</a:t>
              </a:r>
            </a:p>
          </p:txBody>
        </p:sp>
        <p:sp>
          <p:nvSpPr>
            <p:cNvPr id="49" name="TextBox 49"/>
            <p:cNvSpPr/>
            <p:nvPr/>
          </p:nvSpPr>
          <p:spPr>
            <a:xfrm>
              <a:off x="990219" y="5771198"/>
              <a:ext cx="71256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序号用int保存，字母用char保存。输出形式要与任务对应。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1294638" y="4743926"/>
            <a:ext cx="9525" cy="622173"/>
          </a:xfrm>
          <a:custGeom>
            <a:avLst/>
            <a:gdLst/>
            <a:ahLst/>
            <a:cxnLst/>
            <a:rect l="l" t="t" r="r" b="b"/>
            <a:pathLst>
              <a:path w="9525" h="622173">
                <a:moveTo>
                  <a:pt x="0" y="0"/>
                </a:moveTo>
                <a:lnTo>
                  <a:pt x="0" y="62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程序读到哪里，才知道这串文字结束了？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027938" y="2168271"/>
            <a:ext cx="10240137" cy="1860232"/>
            <a:chOff x="1027938" y="2168271"/>
            <a:chExt cx="10240137" cy="1860232"/>
          </a:xfrm>
        </p:grpSpPr>
        <p:sp>
          <p:nvSpPr>
            <p:cNvPr id="4" name="TextBox 4"/>
            <p:cNvSpPr/>
            <p:nvPr/>
          </p:nvSpPr>
          <p:spPr>
            <a:xfrm>
              <a:off x="1027938" y="2168271"/>
              <a:ext cx="102401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像读名字读到结束线就停，程序读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Luogu4!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时，也要找到这串文字的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619250" y="2762250"/>
              <a:ext cx="8382000" cy="7239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8953500" y="2762250"/>
              <a:ext cx="1047750" cy="72390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667000" y="2762250"/>
              <a:ext cx="5238750" cy="723900"/>
            </a:xfrm>
            <a:custGeom>
              <a:avLst/>
              <a:gdLst/>
              <a:ahLst/>
              <a:cxnLst/>
              <a:rect l="l" t="t" r="r" b="b"/>
              <a:pathLst>
                <a:path w="5238750" h="723900">
                  <a:moveTo>
                    <a:pt x="0" y="0"/>
                  </a:moveTo>
                  <a:lnTo>
                    <a:pt x="0" y="723900"/>
                  </a:lnTo>
                  <a:moveTo>
                    <a:pt x="1047750" y="0"/>
                  </a:moveTo>
                  <a:lnTo>
                    <a:pt x="1047750" y="723900"/>
                  </a:lnTo>
                  <a:moveTo>
                    <a:pt x="2095500" y="0"/>
                  </a:moveTo>
                  <a:lnTo>
                    <a:pt x="2095500" y="723900"/>
                  </a:lnTo>
                  <a:moveTo>
                    <a:pt x="3143250" y="0"/>
                  </a:moveTo>
                  <a:lnTo>
                    <a:pt x="3143250" y="723900"/>
                  </a:lnTo>
                  <a:moveTo>
                    <a:pt x="4191000" y="0"/>
                  </a:moveTo>
                  <a:lnTo>
                    <a:pt x="4191000" y="723900"/>
                  </a:lnTo>
                  <a:moveTo>
                    <a:pt x="5238750" y="0"/>
                  </a:moveTo>
                  <a:lnTo>
                    <a:pt x="5238750" y="7239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2023777" y="2947035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0772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1249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1727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2204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26824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315992" y="29470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!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263729" y="29470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0610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1087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41565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2042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2520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2997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34752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395270" y="36471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37844" y="4599622"/>
            <a:ext cx="7713631" cy="1181481"/>
            <a:chOff x="1037844" y="4599622"/>
            <a:chExt cx="7713631" cy="1181481"/>
          </a:xfrm>
        </p:grpSpPr>
        <p:sp>
          <p:nvSpPr>
            <p:cNvPr id="28" name="TextBox 28"/>
            <p:cNvSpPr/>
            <p:nvPr/>
          </p:nvSpPr>
          <p:spPr>
            <a:xfrm>
              <a:off x="1037844" y="4599622"/>
              <a:ext cx="7713631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下面是下标，上面是这一格的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'\0' 是一个字符，编码为0，表示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字符串结束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它与字符 '0' 不同，也不是两个字符“反斜杠”和“0”。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42571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2601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333500" y="3057525"/>
            <a:ext cx="9144000" cy="1160812"/>
            <a:chOff x="1333500" y="3057525"/>
            <a:chExt cx="91440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43000" cy="1160812"/>
              <a:chOff x="1333500" y="3057525"/>
              <a:chExt cx="1143000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05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32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476500" y="3057525"/>
              <a:ext cx="1143000" cy="1160812"/>
              <a:chOff x="2476500" y="3057525"/>
              <a:chExt cx="1143000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476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948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2975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619500" y="3057525"/>
              <a:ext cx="1143000" cy="1160812"/>
              <a:chOff x="3619500" y="3057525"/>
              <a:chExt cx="1143000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619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091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118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762500" y="3057525"/>
              <a:ext cx="1143000" cy="1160812"/>
              <a:chOff x="4762500" y="3057525"/>
              <a:chExt cx="1143000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762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234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261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905500" y="3057525"/>
              <a:ext cx="1143000" cy="1160812"/>
              <a:chOff x="5905500" y="3057525"/>
              <a:chExt cx="1143000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905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377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6404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7048500" y="3057525"/>
              <a:ext cx="1143000" cy="1160812"/>
              <a:chOff x="7048500" y="3057525"/>
              <a:chExt cx="1143000" cy="11608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048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520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7547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191500" y="3057525"/>
              <a:ext cx="1143000" cy="1160812"/>
              <a:chOff x="8191500" y="3057525"/>
              <a:chExt cx="1143000" cy="11608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191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8663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8690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334500" y="3057525"/>
              <a:ext cx="1143000" cy="1160812"/>
              <a:chOff x="9334500" y="3057525"/>
              <a:chExt cx="1143000" cy="11608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334500" y="3057525"/>
                <a:ext cx="1143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806559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  <p:sp>
            <p:nvSpPr>
              <p:cNvPr id="36" name="TextBox 36"/>
              <p:cNvSpPr/>
              <p:nvPr/>
            </p:nvSpPr>
            <p:spPr>
              <a:xfrm>
                <a:off x="98335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6082284" cy="469392"/>
            <a:chOff x="978408" y="1407795"/>
            <a:chExt cx="608228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0822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char数组的8个位置，能全放姓名字母吗？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80694" y="1980248"/>
            <a:ext cx="6699635" cy="1029081"/>
            <a:chOff x="980694" y="1980248"/>
            <a:chExt cx="6699635" cy="1029081"/>
          </a:xfrm>
        </p:grpSpPr>
        <p:sp>
          <p:nvSpPr>
            <p:cNvPr id="40" name="TextBox 6"/>
            <p:cNvSpPr/>
            <p:nvPr/>
          </p:nvSpPr>
          <p:spPr>
            <a:xfrm>
              <a:off x="980694" y="1980248"/>
              <a:ext cx="66996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回到姓名存储。char name[8]有8个元素，下标为0到7。</a:t>
              </a:r>
            </a:p>
          </p:txBody>
        </p:sp>
        <p:sp>
          <p:nvSpPr>
            <p:cNvPr id="41" name="TextBox 7"/>
            <p:cNvSpPr/>
            <p:nvPr/>
          </p:nvSpPr>
          <p:spPr>
            <a:xfrm>
              <a:off x="980694" y="2304098"/>
              <a:ext cx="61098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如果把8个字母ABCDEFGH全存进去，数组就填满了。</a:t>
              </a:r>
            </a:p>
          </p:txBody>
        </p:sp>
        <p:sp>
          <p:nvSpPr>
            <p:cNvPr id="42" name="TextBox 8"/>
            <p:cNvSpPr/>
            <p:nvPr/>
          </p:nvSpPr>
          <p:spPr>
            <a:xfrm>
              <a:off x="980694" y="2627948"/>
              <a:ext cx="5685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还要把它当作C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串使用，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放在哪里？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80694" y="4475798"/>
            <a:ext cx="6026277" cy="705231"/>
            <a:chOff x="980694" y="4475798"/>
            <a:chExt cx="6026277" cy="705231"/>
          </a:xfrm>
        </p:grpSpPr>
        <p:sp>
          <p:nvSpPr>
            <p:cNvPr id="44" name="TextBox 11"/>
            <p:cNvSpPr/>
            <p:nvPr/>
          </p:nvSpPr>
          <p:spPr>
            <a:xfrm>
              <a:off x="980694" y="4475798"/>
              <a:ext cx="4964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图里8个元素都已有字母，没有位置放\0。</a:t>
              </a:r>
            </a:p>
          </p:txBody>
        </p:sp>
        <p:sp>
          <p:nvSpPr>
            <p:cNvPr id="45" name="TextBox 12"/>
            <p:cNvSpPr/>
            <p:nvPr/>
          </p:nvSpPr>
          <p:spPr>
            <a:xfrm>
              <a:off x="980694" y="4799648"/>
              <a:ext cx="60262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数组能放8个char，不等于能放长度为8的C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47" name="TextBox 14"/>
            <p:cNvSpPr/>
            <p:nvPr/>
          </p:nvSpPr>
          <p:spPr>
            <a:xfrm>
              <a:off x="980694" y="5409248"/>
              <a:ext cx="5492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需要给\0留出一个位置，普通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最多放7个。</a:t>
              </a:r>
            </a:p>
          </p:txBody>
        </p:sp>
        <p:sp>
          <p:nvSpPr>
            <p:cNvPr id="48" name="TextBox 1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短名字会留出更多空位。所以“准备了几格”和“名字有多长”要分开数。</a:t>
              </a:r>
            </a:p>
          </p:txBody>
        </p:sp>
      </p:grpSp>
      <p:sp>
        <p:nvSpPr>
          <p:cNvPr id="81" name="Line 8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2" name="Line 82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3" name="Line 83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给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cat 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准备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8 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格，它的长度就是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8 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吗？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36320" y="2205038"/>
            <a:ext cx="8012430" cy="1176337"/>
            <a:chOff x="1036320" y="2205038"/>
            <a:chExt cx="8012430" cy="1176337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205038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s[8] = "cat";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428750" y="2809875"/>
              <a:ext cx="7620000" cy="5715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1428750" y="2809875"/>
              <a:ext cx="2857500" cy="57150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4286250" y="2809875"/>
              <a:ext cx="952500" cy="5715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2381250" y="2809875"/>
              <a:ext cx="5715000" cy="571500"/>
            </a:xfrm>
            <a:custGeom>
              <a:avLst/>
              <a:gdLst/>
              <a:ahLst/>
              <a:cxnLst/>
              <a:rect l="l" t="t" r="r" b="b"/>
              <a:pathLst>
                <a:path w="5715000" h="571500">
                  <a:moveTo>
                    <a:pt x="0" y="0"/>
                  </a:moveTo>
                  <a:lnTo>
                    <a:pt x="0" y="571500"/>
                  </a:lnTo>
                  <a:moveTo>
                    <a:pt x="952500" y="0"/>
                  </a:moveTo>
                  <a:lnTo>
                    <a:pt x="952500" y="571500"/>
                  </a:lnTo>
                  <a:moveTo>
                    <a:pt x="1905000" y="0"/>
                  </a:moveTo>
                  <a:lnTo>
                    <a:pt x="1905000" y="571500"/>
                  </a:lnTo>
                  <a:moveTo>
                    <a:pt x="2857500" y="0"/>
                  </a:moveTo>
                  <a:lnTo>
                    <a:pt x="2857500" y="571500"/>
                  </a:lnTo>
                  <a:moveTo>
                    <a:pt x="3810000" y="0"/>
                  </a:moveTo>
                  <a:lnTo>
                    <a:pt x="3810000" y="571500"/>
                  </a:lnTo>
                  <a:moveTo>
                    <a:pt x="4762500" y="0"/>
                  </a:moveTo>
                  <a:lnTo>
                    <a:pt x="4762500" y="571500"/>
                  </a:lnTo>
                  <a:moveTo>
                    <a:pt x="5715000" y="0"/>
                  </a:moveTo>
                  <a:lnTo>
                    <a:pt x="5715000" y="571500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8228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7753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727894" y="2999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608195" y="29994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608826" y="29994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剩余空间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4075748"/>
            <a:ext cx="6793468" cy="800481"/>
            <a:chOff x="1037844" y="4075748"/>
            <a:chExt cx="6793468" cy="800481"/>
          </a:xfrm>
        </p:grpSpPr>
        <p:sp>
          <p:nvSpPr>
            <p:cNvPr id="18" name="TextBox 18"/>
            <p:cNvSpPr/>
            <p:nvPr/>
          </p:nvSpPr>
          <p:spPr>
            <a:xfrm>
              <a:off x="1037844" y="4075748"/>
              <a:ext cx="6793468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容量是8格：这个数组的 sizeof(s) 为8字节。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串长度是3：strlen(s) 数到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前，结果为3。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580698"/>
            <a:ext cx="6930414" cy="381381"/>
            <a:chOff x="1037844" y="5580698"/>
            <a:chExt cx="6930414" cy="381381"/>
          </a:xfrm>
        </p:grpSpPr>
        <p:sp>
          <p:nvSpPr>
            <p:cNvPr id="20" name="TextBox 20"/>
            <p:cNvSpPr/>
            <p:nvPr/>
          </p:nvSpPr>
          <p:spPr>
            <a:xfrm>
              <a:off x="1037844" y="5580698"/>
              <a:ext cx="69304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8格最多放7个普通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也要占位置，不能挤掉。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912495" y="22145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1105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727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193792" cy="1062799"/>
            <a:chOff x="826008" y="814388"/>
            <a:chExt cx="5193792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长度与容量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空名字和一个空格，存起来一样吗？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02462" cy="752855"/>
            <a:chOff x="990219" y="2056448"/>
            <a:chExt cx="7602462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8754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名册程序尚未填写姓名时，可以保存空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串""。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6024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如果误敲了一个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，保存的是" "。看着都空，却不是同一串。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33500" y="3095625"/>
            <a:ext cx="9525000" cy="1685925"/>
            <a:chOff x="1333500" y="3095625"/>
            <a:chExt cx="9525000" cy="1685925"/>
          </a:xfrm>
        </p:grpSpPr>
        <p:grpSp>
          <p:nvGrpSpPr>
            <p:cNvPr id="10" name="Group 10"/>
            <p:cNvGrpSpPr/>
            <p:nvPr/>
          </p:nvGrpSpPr>
          <p:grpSpPr>
            <a:xfrm>
              <a:off x="1333500" y="3095625"/>
              <a:ext cx="3333750" cy="561975"/>
              <a:chOff x="1333500" y="3095625"/>
              <a:chExt cx="3333750" cy="5619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33500" y="3095625"/>
                <a:ext cx="333375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352550" y="3124200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定义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667250" y="3095625"/>
              <a:ext cx="3048000" cy="561975"/>
              <a:chOff x="4667250" y="3095625"/>
              <a:chExt cx="3048000" cy="5619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667250" y="3095625"/>
                <a:ext cx="304800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686300" y="3124200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实际保存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95625"/>
              <a:ext cx="1524000" cy="561975"/>
              <a:chOff x="7715250" y="3095625"/>
              <a:chExt cx="1524000" cy="5619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95625"/>
                <a:ext cx="152400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124200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长度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9239250" y="3095625"/>
              <a:ext cx="1619250" cy="561975"/>
              <a:chOff x="9239250" y="3095625"/>
              <a:chExt cx="1619250" cy="5619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9239250" y="3095625"/>
                <a:ext cx="1619250" cy="5619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9258300" y="3124200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数组容量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333500" y="3657600"/>
              <a:ext cx="3333750" cy="561975"/>
              <a:chOff x="1333500" y="3657600"/>
              <a:chExt cx="3333750" cy="5619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333500" y="3657600"/>
                <a:ext cx="333375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352550" y="3686175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char a[] = "";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667250" y="3657600"/>
              <a:ext cx="3048000" cy="561975"/>
              <a:chOff x="4667250" y="3657600"/>
              <a:chExt cx="3048000" cy="5619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67250" y="3657600"/>
                <a:ext cx="304800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686300" y="3686175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715250" y="3657600"/>
              <a:ext cx="1524000" cy="561975"/>
              <a:chOff x="7715250" y="3657600"/>
              <a:chExt cx="1524000" cy="5619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715250" y="3657600"/>
                <a:ext cx="152400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734300" y="3686175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9239250" y="3657600"/>
              <a:ext cx="1619250" cy="561975"/>
              <a:chOff x="9239250" y="3657600"/>
              <a:chExt cx="1619250" cy="5619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239250" y="3657600"/>
                <a:ext cx="1619250" cy="5619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9258300" y="3686175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333500" y="4219575"/>
              <a:ext cx="3333750" cy="561975"/>
              <a:chOff x="1333500" y="4219575"/>
              <a:chExt cx="3333750" cy="5619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333500" y="4219575"/>
                <a:ext cx="333375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352550" y="4248150"/>
                <a:ext cx="32956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char b[] = " ";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667250" y="4219575"/>
              <a:ext cx="3048000" cy="561975"/>
              <a:chOff x="4667250" y="4219575"/>
              <a:chExt cx="3048000" cy="5619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667250" y="4219575"/>
                <a:ext cx="304800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686300" y="4248150"/>
                <a:ext cx="3009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 | \0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715250" y="4219575"/>
              <a:ext cx="1524000" cy="561975"/>
              <a:chOff x="7715250" y="4219575"/>
              <a:chExt cx="1524000" cy="5619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715250" y="4219575"/>
                <a:ext cx="152400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734300" y="4248150"/>
                <a:ext cx="148590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239250" y="4219575"/>
              <a:ext cx="1619250" cy="561975"/>
              <a:chOff x="9239250" y="4219575"/>
              <a:chExt cx="1619250" cy="5619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239250" y="4219575"/>
                <a:ext cx="1619250" cy="5619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9258300" y="4248150"/>
                <a:ext cx="1581150" cy="504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15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7328821" cy="743331"/>
            <a:chOff x="990219" y="5409248"/>
            <a:chExt cx="7328821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空串没有普通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，但字符数组仍要留一格放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73288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"C program"有9个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，含中间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；连同\0至少需要10格。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50941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08848"/>
            <a:ext cx="5565267" cy="1017269"/>
            <a:chOff x="1027938" y="2208848"/>
            <a:chExt cx="5565267" cy="1017269"/>
          </a:xfrm>
        </p:grpSpPr>
        <p:sp>
          <p:nvSpPr>
            <p:cNvPr id="6" name="TextBox 6"/>
            <p:cNvSpPr/>
            <p:nvPr/>
          </p:nvSpPr>
          <p:spPr>
            <a:xfrm>
              <a:off x="1027938" y="2208848"/>
              <a:ext cx="55652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输入Hi Tom，观察scanf这一次读走哪些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786062"/>
              <a:ext cx="53235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char s[110];　scanf("%100s", s);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38250" y="3810000"/>
            <a:ext cx="10029825" cy="797052"/>
            <a:chOff x="1238250" y="3810000"/>
            <a:chExt cx="10029825" cy="797052"/>
          </a:xfrm>
        </p:grpSpPr>
        <p:sp>
          <p:nvSpPr>
            <p:cNvPr id="10" name="Rectangle 10"/>
            <p:cNvSpPr/>
            <p:nvPr/>
          </p:nvSpPr>
          <p:spPr>
            <a:xfrm>
              <a:off x="1238250" y="3810000"/>
              <a:ext cx="257175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095500" y="3810000"/>
              <a:ext cx="857250" cy="666750"/>
            </a:xfrm>
            <a:custGeom>
              <a:avLst/>
              <a:gdLst/>
              <a:ahLst/>
              <a:cxnLst/>
              <a:rect l="l" t="t" r="r" b="b"/>
              <a:pathLst>
                <a:path w="857250" h="666750">
                  <a:moveTo>
                    <a:pt x="0" y="0"/>
                  </a:moveTo>
                  <a:lnTo>
                    <a:pt x="0" y="666750"/>
                  </a:lnTo>
                  <a:moveTo>
                    <a:pt x="857250" y="0"/>
                  </a:moveTo>
                  <a:lnTo>
                    <a:pt x="857250" y="666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547527" y="3975735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410492" y="39757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167729" y="39757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562094" y="3854196"/>
              <a:ext cx="67059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把输入看成一行待取走的文字。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%s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取走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，遇到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就停，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仍留着。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047298"/>
            <a:ext cx="6291334" cy="1124331"/>
            <a:chOff x="1037844" y="5047298"/>
            <a:chExt cx="6291334" cy="1124331"/>
          </a:xfrm>
        </p:grpSpPr>
        <p:sp>
          <p:nvSpPr>
            <p:cNvPr id="17" name="TextBox 17"/>
            <p:cNvSpPr/>
            <p:nvPr/>
          </p:nvSpPr>
          <p:spPr>
            <a:xfrm>
              <a:off x="1037844" y="5047298"/>
              <a:ext cx="6291334" cy="112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%100s 最多接收100个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，再自动补 '\0'。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这里写数组名 s，不写 &amp;s；需要头文件 &lt;cstdio&gt;。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，就要换一种读法。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3756050" cy="469392"/>
            <a:chOff x="813816" y="1407795"/>
            <a:chExt cx="3756050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把一个单词读入字符数组s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27955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46948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7607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461760" cy="1343025"/>
            <a:chOff x="1179957" y="2952750"/>
            <a:chExt cx="6461760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希望保存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9753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 Tom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实际读到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34109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357241" cy="469392"/>
            <a:chOff x="978408" y="1407795"/>
            <a:chExt cx="5357241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3572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输入Hi Tom，为什么数组里只有Hi？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337203" cy="1029081"/>
            <a:chOff x="980694" y="1980248"/>
            <a:chExt cx="7337203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3372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现在要把一行问候语Hi Tom读入char s[20]，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也要保留。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56719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上一页用scanf的%s读取单词，s却只保存了Hi。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5474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Tom没有消失：它还留在输入中，尚未被这次读取取走。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6139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%s遇到空白就停，这条规则不适合保存整行问候语。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整行问候里，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也是内容。需要换一种读法，把空格留下，同时别超过数组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容量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fgets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能把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行内空格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一起读入，并限制最多读取多少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一起检查：空格、行尾换行和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各在哪里。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60908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把空格一起读进来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147888"/>
            <a:ext cx="9092946" cy="1223391"/>
            <a:chOff x="1036320" y="2147888"/>
            <a:chExt cx="9092946" cy="122339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47888"/>
              <a:ext cx="18553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char s[20];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33662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fgets(s, sizeof(s), stdin);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6552438" y="2666048"/>
              <a:ext cx="3576828" cy="705231"/>
              <a:chOff x="6552438" y="2666048"/>
              <a:chExt cx="3576828" cy="705231"/>
            </a:xfrm>
          </p:grpSpPr>
          <p:sp>
            <p:nvSpPr>
              <p:cNvPr id="25" name="TextBox 11"/>
              <p:cNvSpPr/>
              <p:nvPr/>
            </p:nvSpPr>
            <p:spPr>
              <a:xfrm>
                <a:off x="6552438" y="2666048"/>
                <a:ext cx="35768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从键盘读取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，存入数组s。</a:t>
                </a:r>
              </a:p>
            </p:txBody>
          </p:sp>
          <p:sp>
            <p:nvSpPr>
              <p:cNvPr id="26" name="TextBox 12"/>
              <p:cNvSpPr/>
              <p:nvPr/>
            </p:nvSpPr>
            <p:spPr>
              <a:xfrm>
                <a:off x="6552438" y="2989898"/>
                <a:ext cx="25792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stdin通常连接键盘。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1238250" y="3571875"/>
            <a:ext cx="7620000" cy="666750"/>
            <a:chOff x="1238250" y="3571875"/>
            <a:chExt cx="7620000" cy="666750"/>
          </a:xfrm>
        </p:grpSpPr>
        <p:sp>
          <p:nvSpPr>
            <p:cNvPr id="11" name="Rectangle 11"/>
            <p:cNvSpPr/>
            <p:nvPr/>
          </p:nvSpPr>
          <p:spPr>
            <a:xfrm>
              <a:off x="1238250" y="3571875"/>
              <a:ext cx="762000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2190750" y="3571875"/>
              <a:ext cx="5715000" cy="666750"/>
            </a:xfrm>
            <a:custGeom>
              <a:avLst/>
              <a:gdLst/>
              <a:ahLst/>
              <a:cxnLst/>
              <a:rect l="l" t="t" r="r" b="b"/>
              <a:pathLst>
                <a:path w="5715000" h="666750">
                  <a:moveTo>
                    <a:pt x="0" y="0"/>
                  </a:moveTo>
                  <a:lnTo>
                    <a:pt x="0" y="666750"/>
                  </a:lnTo>
                  <a:moveTo>
                    <a:pt x="952500" y="0"/>
                  </a:moveTo>
                  <a:lnTo>
                    <a:pt x="952500" y="666750"/>
                  </a:lnTo>
                  <a:moveTo>
                    <a:pt x="1905000" y="0"/>
                  </a:moveTo>
                  <a:lnTo>
                    <a:pt x="1905000" y="666750"/>
                  </a:lnTo>
                  <a:moveTo>
                    <a:pt x="2857500" y="0"/>
                  </a:moveTo>
                  <a:lnTo>
                    <a:pt x="2857500" y="666750"/>
                  </a:lnTo>
                  <a:moveTo>
                    <a:pt x="3810000" y="0"/>
                  </a:moveTo>
                  <a:lnTo>
                    <a:pt x="3810000" y="666750"/>
                  </a:lnTo>
                  <a:moveTo>
                    <a:pt x="4762500" y="0"/>
                  </a:moveTo>
                  <a:lnTo>
                    <a:pt x="4762500" y="666750"/>
                  </a:lnTo>
                  <a:moveTo>
                    <a:pt x="5715000" y="0"/>
                  </a:moveTo>
                  <a:lnTo>
                    <a:pt x="5715000" y="666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628299" y="381857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5848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347085" y="38185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485799" y="3818572"/>
              <a:ext cx="1724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4423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394894" y="38185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275195" y="381857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\n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227695" y="381857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7844" y="4885372"/>
            <a:ext cx="6453640" cy="1143381"/>
            <a:chOff x="1037844" y="4885372"/>
            <a:chExt cx="6453640" cy="1143381"/>
          </a:xfrm>
        </p:grpSpPr>
        <p:sp>
          <p:nvSpPr>
            <p:cNvPr id="22" name="TextBox 22"/>
            <p:cNvSpPr/>
            <p:nvPr/>
          </p:nvSpPr>
          <p:spPr>
            <a:xfrm>
              <a:off x="1037844" y="4885372"/>
              <a:ext cx="6453640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输入Hi Tom后按回车：空格保留，读到的换行也保留。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最多读19个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，末尾自动补 '\0'。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一行超过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容量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时会分次读入。容量够大，才是一整行。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912495" y="2157412"/>
            <a:ext cx="9525" cy="809625"/>
          </a:xfrm>
          <a:custGeom>
            <a:avLst/>
            <a:gdLst/>
            <a:ahLst/>
            <a:cxnLst/>
            <a:rect l="l" t="t" r="r" b="b"/>
            <a:pathLst>
              <a:path w="9525" h="809625">
                <a:moveTo>
                  <a:pt x="0" y="0"/>
                </a:moveTo>
                <a:lnTo>
                  <a:pt x="0" y="8096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45607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34158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333500" y="3057525"/>
            <a:ext cx="4762500" cy="1160812"/>
            <a:chOff x="1333500" y="3057525"/>
            <a:chExt cx="47625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90625" cy="1160812"/>
              <a:chOff x="1333500" y="3057525"/>
              <a:chExt cx="1190625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3403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563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24125" y="3057525"/>
              <a:ext cx="1190625" cy="1160812"/>
              <a:chOff x="2524125" y="3057525"/>
              <a:chExt cx="1190625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241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246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30469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14750" y="3057525"/>
              <a:ext cx="1190625" cy="1160812"/>
              <a:chOff x="3714750" y="3057525"/>
              <a:chExt cx="1190625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1475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21528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2375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905375" y="3057525"/>
              <a:ext cx="1190625" cy="1160812"/>
              <a:chOff x="4905375" y="3057525"/>
              <a:chExt cx="1190625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905375" y="3057525"/>
                <a:ext cx="1190625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322665" y="3233738"/>
                <a:ext cx="35604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42820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193792" cy="469392"/>
            <a:chOff x="978408" y="1407795"/>
            <a:chExt cx="5193792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怎样依次访问字符串中的每个字符？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0694" y="1980248"/>
            <a:ext cx="7584710" cy="1029081"/>
            <a:chOff x="980694" y="1980248"/>
            <a:chExt cx="7584710" cy="1029081"/>
          </a:xfrm>
        </p:grpSpPr>
        <p:sp>
          <p:nvSpPr>
            <p:cNvPr id="24" name="TextBox 6"/>
            <p:cNvSpPr/>
            <p:nvPr/>
          </p:nvSpPr>
          <p:spPr>
            <a:xfrm>
              <a:off x="980694" y="1980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准备给单词做大小写检查，要依次取出其中的每个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5" name="TextBox 7"/>
            <p:cNvSpPr/>
            <p:nvPr/>
          </p:nvSpPr>
          <p:spPr>
            <a:xfrm>
              <a:off x="980694" y="2304098"/>
              <a:ext cx="60575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先用char s[4] = "cat"演示：依次访问c、a、t。</a:t>
              </a:r>
            </a:p>
          </p:txBody>
        </p:sp>
        <p:sp>
          <p:nvSpPr>
            <p:cNvPr id="26" name="TextBox 8"/>
            <p:cNvSpPr/>
            <p:nvPr/>
          </p:nvSpPr>
          <p:spPr>
            <a:xfrm>
              <a:off x="980694" y="2627948"/>
              <a:ext cx="75847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手写s[0]、s[1]、s[2]能做到。单词变长后，还要继续手写吗？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0694" y="4475798"/>
            <a:ext cx="4964990" cy="705231"/>
            <a:chOff x="980694" y="4475798"/>
            <a:chExt cx="4964990" cy="705231"/>
          </a:xfrm>
        </p:grpSpPr>
        <p:sp>
          <p:nvSpPr>
            <p:cNvPr id="28" name="TextBox 11"/>
            <p:cNvSpPr/>
            <p:nvPr/>
          </p:nvSpPr>
          <p:spPr>
            <a:xfrm>
              <a:off x="980694" y="4475798"/>
              <a:ext cx="46793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每次都是访问s[i]，改变的只是下标i。</a:t>
              </a:r>
            </a:p>
          </p:txBody>
        </p:sp>
        <p:sp>
          <p:nvSpPr>
            <p:cNvPr id="29" name="TextBox 12"/>
            <p:cNvSpPr/>
            <p:nvPr/>
          </p:nvSpPr>
          <p:spPr>
            <a:xfrm>
              <a:off x="980694" y="4799648"/>
              <a:ext cx="4964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用循环让i从0逐次加1，就能访问下一格。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31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循环每轮先看这一格，确认还没到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，再处理当前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32" name="TextBox 15"/>
            <p:cNvSpPr/>
            <p:nvPr/>
          </p:nvSpPr>
          <p:spPr>
            <a:xfrm>
              <a:off x="980694" y="5733098"/>
              <a:ext cx="6139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遇到\0就停止；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本身不当作普通字母处理。</a:t>
              </a:r>
            </a:p>
          </p:txBody>
        </p:sp>
      </p:grpSp>
      <p:sp>
        <p:nvSpPr>
          <p:cNvPr id="53" name="Line 5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4" name="Line 54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2860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沿下标逐个访问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7938" y="2186940"/>
            <a:ext cx="7049607" cy="1793939"/>
            <a:chOff x="1027938" y="2186940"/>
            <a:chExt cx="7049607" cy="1793939"/>
          </a:xfrm>
        </p:grpSpPr>
        <p:sp>
          <p:nvSpPr>
            <p:cNvPr id="7" name="TextBox 7"/>
            <p:cNvSpPr txBox="1"/>
            <p:nvPr/>
          </p:nvSpPr>
          <p:spPr>
            <a:xfrm>
              <a:off x="1038606" y="2186940"/>
              <a:ext cx="48161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(int i = 0; s[i] != '\0'; i++) {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8606" y="2510790"/>
              <a:ext cx="31212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   // 处理当前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s[i]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8606" y="28346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21" name="TextBox 18"/>
            <p:cNvSpPr/>
            <p:nvPr/>
          </p:nvSpPr>
          <p:spPr>
            <a:xfrm>
              <a:off x="1027938" y="3599498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循环访问s的每个普通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：先判断，再处理，再移动下标。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00188" y="2189798"/>
            <a:ext cx="1801654" cy="2029205"/>
            <a:chOff x="7600188" y="2189798"/>
            <a:chExt cx="1801654" cy="2029205"/>
          </a:xfrm>
        </p:grpSpPr>
        <p:sp>
          <p:nvSpPr>
            <p:cNvPr id="20" name="TextBox 20"/>
            <p:cNvSpPr/>
            <p:nvPr/>
          </p:nvSpPr>
          <p:spPr>
            <a:xfrm>
              <a:off x="7600188" y="2189798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s中存着cat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610094" y="2666048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i=0：c，处理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610094" y="3056572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i=1：a，处理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10094" y="3447098"/>
              <a:ext cx="1647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i=2：t，处理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610094" y="3837622"/>
              <a:ext cx="1791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i=3：\0，停止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4847272"/>
            <a:ext cx="6641306" cy="1181481"/>
            <a:chOff x="1037844" y="4847272"/>
            <a:chExt cx="6641306" cy="1181481"/>
          </a:xfrm>
        </p:grpSpPr>
        <p:sp>
          <p:nvSpPr>
            <p:cNvPr id="18" name="TextBox 18"/>
            <p:cNvSpPr/>
            <p:nvPr/>
          </p:nvSpPr>
          <p:spPr>
            <a:xfrm>
              <a:off x="1037844" y="4847272"/>
              <a:ext cx="6641306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串的第一格就是 '\0'，循环一次也不执行。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这个写法成立的前提：数组中有正确的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普通字符数组如果没有结束标记，不能这样一直找下去。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4781" y="219646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4761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自动修正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自动修正：怎样只把小写字母改成大写？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006495" cy="1200531"/>
            <a:chOff x="1037844" y="2218372"/>
            <a:chExt cx="7006495" cy="120053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00649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教材例6-1，洛谷P5733。办公软件会自动转换字母大小写。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输入一个长度不超过100、且不含空格的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把其中所有小写英文字母改成大写，其他字符保持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29284" y="4151948"/>
            <a:ext cx="6839998" cy="942403"/>
            <a:chOff x="1129284" y="4151948"/>
            <a:chExt cx="6839998" cy="942403"/>
          </a:xfrm>
        </p:grpSpPr>
        <p:sp>
          <p:nvSpPr>
            <p:cNvPr id="9" name="TextBox 9"/>
            <p:cNvSpPr/>
            <p:nvPr/>
          </p:nvSpPr>
          <p:spPr>
            <a:xfrm>
              <a:off x="1133094" y="41519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教材示例输入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467094" y="41519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29284" y="4566285"/>
              <a:ext cx="144265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Luogu4!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463284" y="4566285"/>
              <a:ext cx="15059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LUOGU4!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5511546"/>
            <a:ext cx="10249281" cy="381381"/>
            <a:chOff x="1037844" y="5511546"/>
            <a:chExt cx="10249281" cy="381381"/>
          </a:xfrm>
        </p:grpSpPr>
        <p:sp>
          <p:nvSpPr>
            <p:cNvPr id="14" name="TextBox 14"/>
            <p:cNvSpPr/>
            <p:nvPr/>
          </p:nvSpPr>
          <p:spPr>
            <a:xfrm>
              <a:off x="1037844" y="5511546"/>
              <a:ext cx="10249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u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要变成大写；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!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保持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。修改前得先判断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范围。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16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2257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自动修正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同一个字母的大小写，编码相差多少？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180719" y="2218372"/>
            <a:ext cx="8476869" cy="1676781"/>
            <a:chOff x="1180719" y="2218372"/>
            <a:chExt cx="8476869" cy="1676781"/>
          </a:xfrm>
        </p:grpSpPr>
        <p:sp>
          <p:nvSpPr>
            <p:cNvPr id="7" name="TextBox 7"/>
            <p:cNvSpPr/>
            <p:nvPr/>
          </p:nvSpPr>
          <p:spPr>
            <a:xfrm>
              <a:off x="1180719" y="22183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小写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99969" y="22183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a：97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562219" y="22183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b：98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24469" y="2218372"/>
              <a:ext cx="8598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z：122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328612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604837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8810625" y="26670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356196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2421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086469" y="2885122"/>
              <a:ext cx="571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减32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180719" y="35137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大写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79996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A：65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56221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B：66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324469" y="3513772"/>
              <a:ext cx="72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Z：90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27938" y="4567238"/>
            <a:ext cx="7747016" cy="1413891"/>
            <a:chOff x="1027938" y="4567238"/>
            <a:chExt cx="7747016" cy="1413891"/>
          </a:xfrm>
        </p:grpSpPr>
        <p:sp>
          <p:nvSpPr>
            <p:cNvPr id="22" name="TextBox 22"/>
            <p:cNvSpPr txBox="1"/>
            <p:nvPr/>
          </p:nvSpPr>
          <p:spPr>
            <a:xfrm>
              <a:off x="1036320" y="4567238"/>
              <a:ext cx="51872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('a' &lt;= s[i] &amp;&amp; s[i] &lt;= 'z')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64945" y="5024438"/>
              <a:ext cx="30639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s[i] -= 'a' - 'A';</a:t>
              </a:r>
            </a:p>
          </p:txBody>
        </p:sp>
        <p:sp>
          <p:nvSpPr>
            <p:cNvPr id="26" name="TextBox 9"/>
            <p:cNvSpPr/>
            <p:nvPr/>
          </p:nvSpPr>
          <p:spPr>
            <a:xfrm>
              <a:off x="1027938" y="5599748"/>
              <a:ext cx="7747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s[i]是正在检查的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。是小写才减偏移，数字、标点保持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42" name="Line 4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3" name="Line 43"/>
          <p:cNvSpPr/>
          <p:nvPr/>
        </p:nvSpPr>
        <p:spPr>
          <a:xfrm>
            <a:off x="1341120" y="50339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417547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自动修正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7844" y="2157412"/>
            <a:ext cx="6790182" cy="954405"/>
            <a:chOff x="1037844" y="2157412"/>
            <a:chExt cx="6790182" cy="954405"/>
          </a:xfrm>
        </p:grpSpPr>
        <p:sp>
          <p:nvSpPr>
            <p:cNvPr id="7" name="TextBox 7"/>
            <p:cNvSpPr/>
            <p:nvPr/>
          </p:nvSpPr>
          <p:spPr>
            <a:xfrm>
              <a:off x="1037844" y="21897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50820" y="2157412"/>
              <a:ext cx="48540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0   1   2   3   4   5   6   7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7844" y="27041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修改前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750820" y="2671762"/>
              <a:ext cx="50772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3486150"/>
            <a:ext cx="6846760" cy="1268539"/>
            <a:chOff x="1037844" y="3486150"/>
            <a:chExt cx="6846760" cy="1268539"/>
          </a:xfrm>
        </p:grpSpPr>
        <p:sp>
          <p:nvSpPr>
            <p:cNvPr id="12" name="Rectangle 12"/>
            <p:cNvSpPr/>
            <p:nvPr/>
          </p:nvSpPr>
          <p:spPr>
            <a:xfrm>
              <a:off x="3276600" y="3486150"/>
              <a:ext cx="523875" cy="52387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3" name="TextBox 13"/>
            <p:cNvSpPr/>
            <p:nvPr/>
          </p:nvSpPr>
          <p:spPr>
            <a:xfrm>
              <a:off x="1037844" y="3647122"/>
              <a:ext cx="9779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处理i=1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750820" y="3614738"/>
              <a:ext cx="51337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2742438" y="4066222"/>
              <a:ext cx="3799904" cy="688467"/>
              <a:chOff x="2742438" y="4066222"/>
              <a:chExt cx="3799904" cy="688467"/>
            </a:xfrm>
          </p:grpSpPr>
          <p:sp>
            <p:nvSpPr>
              <p:cNvPr id="22" name="TextBox 10"/>
              <p:cNvSpPr/>
              <p:nvPr/>
            </p:nvSpPr>
            <p:spPr>
              <a:xfrm>
                <a:off x="2742438" y="4066222"/>
                <a:ext cx="379990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当前i=1，s[1]是小写u。只把它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2742438" y="4373308"/>
                <a:ext cx="9599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改为U。</a:t>
                </a:r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1037844" y="4824412"/>
            <a:ext cx="7338715" cy="1004317"/>
            <a:chOff x="1037844" y="4824412"/>
            <a:chExt cx="7338715" cy="1004317"/>
          </a:xfrm>
        </p:grpSpPr>
        <p:sp>
          <p:nvSpPr>
            <p:cNvPr id="17" name="TextBox 17"/>
            <p:cNvSpPr/>
            <p:nvPr/>
          </p:nvSpPr>
          <p:spPr>
            <a:xfrm>
              <a:off x="1037844" y="48567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处理完成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750820" y="4824412"/>
              <a:ext cx="5303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L   U   O   G   U   4   !   \0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037844" y="5447348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到i=7时条件不成立。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不处理，数组仍是合法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4402226" cy="469392"/>
            <a:chOff x="813816" y="1407795"/>
            <a:chExt cx="4402226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44022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把s中的小写字母逐个改成大写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2346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903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自动修正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自动修正：完整程序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047488" cy="3400044"/>
            <a:chOff x="990981" y="2186940"/>
            <a:chExt cx="5047488" cy="3400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5047488" cy="3400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s[110];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scanf("%100s",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s[i] &amp;&amp; s[i]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s[i] -=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printf("%s\n",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324469" y="2456498"/>
            <a:ext cx="2434400" cy="2924556"/>
            <a:chOff x="8324469" y="2456498"/>
            <a:chExt cx="2434400" cy="2924556"/>
          </a:xfrm>
        </p:grpSpPr>
        <p:sp>
          <p:nvSpPr>
            <p:cNvPr id="9" name="TextBox 9"/>
            <p:cNvSpPr/>
            <p:nvPr/>
          </p:nvSpPr>
          <p:spPr>
            <a:xfrm>
              <a:off x="8324469" y="245649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读入时留足容量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24469" y="3389948"/>
              <a:ext cx="189385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判断当前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满足条件才修改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324469" y="4628198"/>
              <a:ext cx="2434400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访问一次。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长度为L，时间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O(L)。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3316319"/>
          </a:xfrm>
          <a:custGeom>
            <a:avLst/>
            <a:gdLst/>
            <a:ahLst/>
            <a:cxnLst/>
            <a:rect l="l" t="t" r="r" b="b"/>
            <a:pathLst>
              <a:path w="9525" h="3316319">
                <a:moveTo>
                  <a:pt x="0" y="0"/>
                </a:moveTo>
                <a:lnTo>
                  <a:pt x="0" y="33163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067020" y="3357562"/>
                <a:ext cx="96183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 a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581840" y="3357562"/>
                <a:ext cx="98069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改成 A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03196" y="3357562"/>
                <a:ext cx="158648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立刻输出 A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516880" cy="469392"/>
            <a:chOff x="978408" y="1407795"/>
            <a:chExt cx="551688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小写转大写，能不能读一个就改一个？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641306" cy="1029081"/>
            <a:chOff x="980694" y="1980248"/>
            <a:chExt cx="6641306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继续完成“自动修正”：把输入中的小写字母改为大写。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上一版先用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数组存整串，再逐个修改。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0919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判断当前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a要变成A，需要知道它前后的字符吗？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7168801" cy="705231"/>
            <a:chOff x="980694" y="4475798"/>
            <a:chExt cx="7168801" cy="705231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4531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不需要。本题每个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都能独立处理。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所以也可以读到一个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，就转换并输出，不必先收齐整串。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5231"/>
            <a:chOff x="980694" y="5406771"/>
            <a:chExt cx="10306431" cy="705231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getchar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每次读取一个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；没有更多输入时，才用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EOF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告诉我们。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06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EOF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像读到文件的尽头：后面没有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了。回车只换到下一行，后面仍可能有内容。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不保存整串，也能处理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4544568" cy="3095244"/>
            <a:chOff x="990981" y="2186940"/>
            <a:chExt cx="454456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454456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((c = getchar()) != EOF)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c &amp;&amp; c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 +=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putchar(c);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47813" y="2275522"/>
            <a:ext cx="3432429" cy="2067306"/>
            <a:chOff x="7647813" y="2275522"/>
            <a:chExt cx="3432429" cy="2067306"/>
          </a:xfrm>
        </p:grpSpPr>
        <p:grpSp>
          <p:nvGrpSpPr>
            <p:cNvPr id="18" name="Group 18"/>
            <p:cNvGrpSpPr/>
            <p:nvPr/>
          </p:nvGrpSpPr>
          <p:grpSpPr>
            <a:xfrm>
              <a:off x="7647813" y="2275522"/>
              <a:ext cx="3432429" cy="2067306"/>
              <a:chOff x="7647813" y="2275522"/>
              <a:chExt cx="3432429" cy="2067306"/>
            </a:xfrm>
          </p:grpSpPr>
          <p:sp>
            <p:nvSpPr>
              <p:cNvPr id="22" name="Freeform 7"/>
              <p:cNvSpPr/>
              <p:nvPr/>
            </p:nvSpPr>
            <p:spPr>
              <a:xfrm>
                <a:off x="7657719" y="2275522"/>
                <a:ext cx="3239262" cy="2067306"/>
              </a:xfrm>
              <a:custGeom>
                <a:avLst/>
                <a:gdLst/>
                <a:ahLst/>
                <a:cxnLst/>
                <a:rect l="l" t="t" r="r" b="b"/>
                <a:pathLst>
                  <a:path w="3239262" h="2067306">
                    <a:moveTo>
                      <a:pt x="0" y="0"/>
                    </a:moveTo>
                    <a:lnTo>
                      <a:pt x="3239262" y="0"/>
                    </a:lnTo>
                    <a:lnTo>
                      <a:pt x="3239262" y="2067306"/>
                    </a:lnTo>
                    <a:lnTo>
                      <a:pt x="0" y="20673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7647813" y="2275522"/>
                <a:ext cx="34324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读一个，改一个，输出一个。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47813" y="2620327"/>
                <a:ext cx="22511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getchar返回int，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47813" y="2917507"/>
                <a:ext cx="31025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才能同时表示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与</a:t>
                </a:r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EOF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47813" y="336708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换行仍是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47813" y="3664268"/>
                <a:ext cx="28400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EOF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表示没有更多输入。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7658481" y="5187315"/>
            <a:ext cx="2969133" cy="1037844"/>
            <a:chOff x="7658481" y="5187315"/>
            <a:chExt cx="2969133" cy="1037844"/>
          </a:xfrm>
        </p:grpSpPr>
        <p:sp>
          <p:nvSpPr>
            <p:cNvPr id="11" name="TextBox 11"/>
            <p:cNvSpPr/>
            <p:nvPr/>
          </p:nvSpPr>
          <p:spPr>
            <a:xfrm>
              <a:off x="7658481" y="5187315"/>
              <a:ext cx="2969133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Windows控制台通常用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Ctrl+Z后回车结束输入。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具体行为取决于运行终端。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96465"/>
            <a:ext cx="9525" cy="3011519"/>
          </a:xfrm>
          <a:custGeom>
            <a:avLst/>
            <a:gdLst/>
            <a:ahLst/>
            <a:cxnLst/>
            <a:rect l="l" t="t" r="r" b="b"/>
            <a:pathLst>
              <a:path w="9525" h="3011519">
                <a:moveTo>
                  <a:pt x="0" y="0"/>
                </a:moveTo>
                <a:lnTo>
                  <a:pt x="0" y="30115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希望看到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8075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4966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204377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代码中的可见写法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33232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表示一个换行字符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39968" cy="469392"/>
            <a:chOff x="978408" y="1407795"/>
            <a:chExt cx="583996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要输出两行问候语，代码里怎样写换行？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905053" cy="1029081"/>
            <a:chOff x="980694" y="1980248"/>
            <a:chExt cx="6905053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1788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程序要先输出Hello，再另起一行输出Tom，如左图。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3252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在两词之间输出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，只会得到同一行的Hello Tom。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我们需要一个“换行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”。它看不见，怎样写在代码里？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6019979" cy="705231"/>
            <a:chOff x="980694" y="4475798"/>
            <a:chExt cx="6019979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0199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用反斜杠和n组成转义写法\n，表示一个换行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代码里看见两个符号，实际表示的却是一个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换行用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\n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串结束用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\0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。它们写法相近，负责的事情却不同。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它们的作用不同，不能互相替代。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换行、结束和特殊符号，分别怎样写？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7844" y="2199322"/>
            <a:ext cx="2579275" cy="1924431"/>
            <a:chOff x="1037844" y="2199322"/>
            <a:chExt cx="2579275" cy="192443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25792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'\0'　空字符，编码0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2713672"/>
              <a:ext cx="19098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'\n'　换行字符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7844" y="3228022"/>
              <a:ext cx="2172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'\''　单引号字符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742372"/>
              <a:ext cx="2172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'\\'　反斜杠字符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2199322"/>
            <a:ext cx="4589657" cy="1724406"/>
            <a:chOff x="6371844" y="2199322"/>
            <a:chExt cx="4589657" cy="1724406"/>
          </a:xfrm>
        </p:grpSpPr>
        <p:sp>
          <p:nvSpPr>
            <p:cNvPr id="12" name="TextBox 12"/>
            <p:cNvSpPr/>
            <p:nvPr/>
          </p:nvSpPr>
          <p:spPr>
            <a:xfrm>
              <a:off x="6371844" y="2199322"/>
              <a:ext cx="458965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strlen(s)：到 '\0' 前有几个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 &lt;cstring&gt;。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3170872"/>
              <a:ext cx="448821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puts(s)：输出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串，再输出换行。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 &lt;cstdio&gt;。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4837748"/>
            <a:ext cx="7227129" cy="1162431"/>
            <a:chOff x="1037844" y="4837748"/>
            <a:chExt cx="7227129" cy="1162431"/>
          </a:xfrm>
        </p:grpSpPr>
        <p:sp>
          <p:nvSpPr>
            <p:cNvPr id="15" name="TextBox 15"/>
            <p:cNvSpPr/>
            <p:nvPr/>
          </p:nvSpPr>
          <p:spPr>
            <a:xfrm>
              <a:off x="1037844" y="4837748"/>
              <a:ext cx="7227129" cy="1162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如果fgets已经把 '\n' 存进数组，puts还会再加一次换行。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出现空行时，先看看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串里到底存了什么。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gets无法限制读入长度，已经被移除，本课程不用它。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237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转义字符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输出引号和反斜杠，代码怎样写？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487537" cy="752855"/>
            <a:chOff x="990219" y="2056448"/>
            <a:chExt cx="8487537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显示一句话和一个文件夹路径。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双引号本来用于圈出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串，反斜杠又用于转义，直接照抄会产生歧义。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28750" y="3095625"/>
            <a:ext cx="9525000" cy="1428750"/>
            <a:chOff x="1428750" y="3095625"/>
            <a:chExt cx="9525000" cy="1428750"/>
          </a:xfrm>
        </p:grpSpPr>
        <p:grpSp>
          <p:nvGrpSpPr>
            <p:cNvPr id="10" name="Group 10"/>
            <p:cNvGrpSpPr/>
            <p:nvPr/>
          </p:nvGrpSpPr>
          <p:grpSpPr>
            <a:xfrm>
              <a:off x="1428750" y="3095625"/>
              <a:ext cx="4381500" cy="476250"/>
              <a:chOff x="1428750" y="3095625"/>
              <a:chExt cx="4381500" cy="476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428750" y="3095625"/>
                <a:ext cx="4381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47800" y="312420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希望屏幕显示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810250" y="3095625"/>
              <a:ext cx="5143500" cy="476250"/>
              <a:chOff x="5810250" y="3095625"/>
              <a:chExt cx="5143500" cy="4762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810250" y="3095625"/>
                <a:ext cx="5143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829300" y="312420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字符串字面量的写法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428750" y="3571875"/>
              <a:ext cx="4381500" cy="476250"/>
              <a:chOff x="1428750" y="3571875"/>
              <a:chExt cx="4381500" cy="4762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428750" y="3571875"/>
                <a:ext cx="4381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447800" y="360045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 said: "Hi"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810250" y="3571875"/>
              <a:ext cx="5143500" cy="476250"/>
              <a:chOff x="5810250" y="3571875"/>
              <a:chExt cx="5143500" cy="4762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810250" y="3571875"/>
                <a:ext cx="514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829300" y="360045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"He said: \"Hi\""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428750" y="4048125"/>
              <a:ext cx="4381500" cy="476250"/>
              <a:chOff x="1428750" y="4048125"/>
              <a:chExt cx="4381500" cy="4762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428750" y="4048125"/>
                <a:ext cx="4381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447800" y="4076700"/>
                <a:ext cx="43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C:\class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810250" y="4048125"/>
              <a:ext cx="5143500" cy="476250"/>
              <a:chOff x="5810250" y="4048125"/>
              <a:chExt cx="5143500" cy="4762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810250" y="4048125"/>
                <a:ext cx="5143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829300" y="4076700"/>
                <a:ext cx="510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821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"C:\\class"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894332" y="4669155"/>
            <a:ext cx="4412859" cy="753618"/>
            <a:chOff x="1894332" y="4669155"/>
            <a:chExt cx="4412859" cy="753618"/>
          </a:xfrm>
        </p:grpSpPr>
        <p:sp>
          <p:nvSpPr>
            <p:cNvPr id="27" name="TextBox 27"/>
            <p:cNvSpPr txBox="1"/>
            <p:nvPr/>
          </p:nvSpPr>
          <p:spPr>
            <a:xfrm>
              <a:off x="1894332" y="4669155"/>
              <a:ext cx="441285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"He said: \"Hi\"\n";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894332" y="5012055"/>
              <a:ext cx="345963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"C:\\class\n";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219" y="5409248"/>
            <a:ext cx="6113812" cy="743331"/>
            <a:chOff x="990219" y="5409248"/>
            <a:chExt cx="6113812" cy="743331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48457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\"表示一个双引号；\\表示一个反斜杠。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7119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转义写法的符号数量，不等于实际输出的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数量。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1770507" y="4678680"/>
            <a:ext cx="9525" cy="643890"/>
          </a:xfrm>
          <a:custGeom>
            <a:avLst/>
            <a:gdLst/>
            <a:ahLst/>
            <a:cxnLst/>
            <a:rect l="l" t="t" r="r" b="b"/>
            <a:pathLst>
              <a:path w="9525" h="643890">
                <a:moveTo>
                  <a:pt x="0" y="0"/>
                </a:moveTo>
                <a:lnTo>
                  <a:pt x="0" y="6438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854095" cy="1343025"/>
            <a:chOff x="1179957" y="2952750"/>
            <a:chExt cx="6854095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1706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a中的内容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 a t \0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42370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b中也要保存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 a t \0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4224528" cy="469392"/>
            <a:chOff x="978408" y="1407795"/>
            <a:chExt cx="422452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把单词复制到另一个字符数组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77771"/>
            <a:ext cx="10287381" cy="1029081"/>
            <a:chOff x="980694" y="1977771"/>
            <a:chExt cx="1028738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777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想留一份原文，再改另一份。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 a[20]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里已经有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，要给它做一份副本。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49287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另有char b[20]，现在要让b也保存cat。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5471"/>
              <a:ext cx="71075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像抄写一张纸，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的是内容。两份文字可以分别修改。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5926145" cy="705231"/>
            <a:chOff x="980694" y="4475798"/>
            <a:chExt cx="5926145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59261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图中需要复制c、a、t和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\0，共4个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5517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数组声明后，不能用b = a完成这种整串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可以逐格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，也可以用专门的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串函数。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strcpy(b, a)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可以完成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。动手前要数一数：连同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b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放得下吗？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094857" cy="1343025"/>
            <a:chOff x="1179957" y="2952750"/>
            <a:chExt cx="6094857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66446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数组a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66446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数组b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39968" cy="469392"/>
            <a:chOff x="978408" y="1407795"/>
            <a:chExt cx="583996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两个字符数组里的文字，怎样判断相同？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694" y="1980248"/>
            <a:ext cx="6905053" cy="1029081"/>
            <a:chOff x="980694" y="1980248"/>
            <a:chExt cx="6905053" cy="1029081"/>
          </a:xfrm>
        </p:grpSpPr>
        <p:sp>
          <p:nvSpPr>
            <p:cNvPr id="12" name="TextBox 12"/>
            <p:cNvSpPr/>
            <p:nvPr/>
          </p:nvSpPr>
          <p:spPr>
            <a:xfrm>
              <a:off x="980694" y="198024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继续使用数组a和b。现在想检查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后的内容是否相同。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2304098"/>
              <a:ext cx="65474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就像两张纸都写着cat：纸是两张，文字可以完全相同。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80694" y="26279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程序需要比较的是每个位置的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，不是它们存放在哪里。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0694" y="4473321"/>
            <a:ext cx="10287381" cy="707708"/>
            <a:chOff x="980694" y="4473321"/>
            <a:chExt cx="10287381" cy="707708"/>
          </a:xfrm>
        </p:grpSpPr>
        <p:sp>
          <p:nvSpPr>
            <p:cNvPr id="21" name="TextBox 21"/>
            <p:cNvSpPr/>
            <p:nvPr/>
          </p:nvSpPr>
          <p:spPr>
            <a:xfrm>
              <a:off x="980694" y="44733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像逐字核对两张纸。对应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相同，并且同时结束，两串内容才相同。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80694" y="47996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若需要排先后，就比较第一个不同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；相同前缀下，短串在前。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24" name="TextBox 24"/>
            <p:cNvSpPr/>
            <p:nvPr/>
          </p:nvSpPr>
          <p:spPr>
            <a:xfrm>
              <a:off x="980694" y="5409248"/>
              <a:ext cx="48237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数组不能用a == b来判断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内容相同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strcmp(a, b)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比较两串内容。返回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，才表示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内容相同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复制与比较字符数组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6320" y="2157412"/>
            <a:ext cx="7985760" cy="1537717"/>
            <a:chOff x="1036320" y="2157412"/>
            <a:chExt cx="7985760" cy="1537717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57412"/>
              <a:ext cx="53235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char a[20] = "cat";　char b[20];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81288"/>
              <a:ext cx="21885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strcpy(b, a);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038344" y="2713672"/>
              <a:ext cx="3983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把a的内容连同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结束标记复制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到b。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313748"/>
              <a:ext cx="539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容量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必须足够。声明之后不能写 b = a。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6320" y="4186238"/>
            <a:ext cx="6984492" cy="1251965"/>
            <a:chOff x="1036320" y="4186238"/>
            <a:chExt cx="6984492" cy="1251965"/>
          </a:xfrm>
        </p:grpSpPr>
        <p:sp>
          <p:nvSpPr>
            <p:cNvPr id="12" name="TextBox 12"/>
            <p:cNvSpPr/>
            <p:nvPr/>
          </p:nvSpPr>
          <p:spPr>
            <a:xfrm>
              <a:off x="1036320" y="4186238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strcmp(a, b)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562094" y="4218622"/>
              <a:ext cx="2526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结果为0：内容相同。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562094" y="4637722"/>
              <a:ext cx="3458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结果小于0：a的字典序在前。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562094" y="5056822"/>
              <a:ext cx="34587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结果大于0：a的字典序在后。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742622"/>
            <a:ext cx="7924538" cy="381381"/>
            <a:chOff x="1037844" y="5742622"/>
            <a:chExt cx="7924538" cy="381381"/>
          </a:xfrm>
        </p:grpSpPr>
        <p:sp>
          <p:nvSpPr>
            <p:cNvPr id="17" name="TextBox 17"/>
            <p:cNvSpPr/>
            <p:nvPr/>
          </p:nvSpPr>
          <p:spPr>
            <a:xfrm>
              <a:off x="1037844" y="5742622"/>
              <a:ext cx="79245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两个函数都需要 &lt;cstring&gt;。不要用 a == b 比较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数组内容。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2166938"/>
            <a:ext cx="9525" cy="847725"/>
          </a:xfrm>
          <a:custGeom>
            <a:avLst/>
            <a:gdLst/>
            <a:ahLst/>
            <a:cxnLst/>
            <a:rect l="l" t="t" r="r" b="b"/>
            <a:pathLst>
              <a:path w="9525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8835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55334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193792" cy="1062799"/>
            <a:chOff x="826008" y="814388"/>
            <a:chExt cx="5193792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字符数组应用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口令门：输入的文字完全相同才放行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559350" cy="752855"/>
            <a:chOff x="990219" y="2056448"/>
            <a:chExt cx="7559350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559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课堂小游戏设定口令为c-language，程序读取学生的一次输入。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大小写、连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和长度都必须一致。这里只练习字符串比较。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04172"/>
            <a:ext cx="6905434" cy="819531"/>
            <a:chOff x="990219" y="2904172"/>
            <a:chExt cx="6905434" cy="819531"/>
          </a:xfrm>
        </p:grpSpPr>
        <p:sp>
          <p:nvSpPr>
            <p:cNvPr id="8" name="TextBox 8"/>
            <p:cNvSpPr/>
            <p:nvPr/>
          </p:nvSpPr>
          <p:spPr>
            <a:xfrm>
              <a:off x="990219" y="2904172"/>
              <a:ext cx="52287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输入：一行口令，1至19个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342322"/>
              <a:ext cx="69054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输出：与设定口令完全相同，输出PASS；否则输出RETRY。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43000" y="4086225"/>
            <a:ext cx="9525000" cy="1200150"/>
            <a:chOff x="1143000" y="4086225"/>
            <a:chExt cx="9525000" cy="1200150"/>
          </a:xfrm>
        </p:grpSpPr>
        <p:grpSp>
          <p:nvGrpSpPr>
            <p:cNvPr id="13" name="Group 13"/>
            <p:cNvGrpSpPr/>
            <p:nvPr/>
          </p:nvGrpSpPr>
          <p:grpSpPr>
            <a:xfrm>
              <a:off x="1143000" y="4086225"/>
              <a:ext cx="2952750" cy="400050"/>
              <a:chOff x="1143000" y="4086225"/>
              <a:chExt cx="2952750" cy="4000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086225"/>
                <a:ext cx="295275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162050" y="411480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095750" y="4086225"/>
              <a:ext cx="1905000" cy="400050"/>
              <a:chOff x="4095750" y="4086225"/>
              <a:chExt cx="1905000" cy="400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095750" y="4086225"/>
                <a:ext cx="190500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114800" y="411480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000750" y="4086225"/>
              <a:ext cx="4667250" cy="400050"/>
              <a:chOff x="6000750" y="4086225"/>
              <a:chExt cx="4667250" cy="4000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000750" y="4086225"/>
                <a:ext cx="4667250" cy="4000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019800" y="411480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判断依据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4486275"/>
              <a:ext cx="2952750" cy="400050"/>
              <a:chOff x="1143000" y="4486275"/>
              <a:chExt cx="2952750" cy="4000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4486275"/>
                <a:ext cx="295275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451485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c-language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095750" y="4486275"/>
              <a:ext cx="1905000" cy="400050"/>
              <a:chOff x="4095750" y="4486275"/>
              <a:chExt cx="1905000" cy="4000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095750" y="4486275"/>
                <a:ext cx="190500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114800" y="451485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PASS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000750" y="4486275"/>
              <a:ext cx="4667250" cy="400050"/>
              <a:chOff x="6000750" y="4486275"/>
              <a:chExt cx="4667250" cy="400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000750" y="4486275"/>
                <a:ext cx="4667250" cy="4000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019800" y="451485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全部字符相同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143000" y="4886325"/>
              <a:ext cx="2952750" cy="400050"/>
              <a:chOff x="1143000" y="4886325"/>
              <a:chExt cx="2952750" cy="4000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143000" y="4886325"/>
                <a:ext cx="295275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162050" y="4914900"/>
                <a:ext cx="29146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C-language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095750" y="4886325"/>
              <a:ext cx="1905000" cy="400050"/>
              <a:chOff x="4095750" y="4886325"/>
              <a:chExt cx="1905000" cy="4000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095750" y="4886325"/>
                <a:ext cx="190500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14800" y="4914900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RETRY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6000750" y="4886325"/>
              <a:ext cx="4667250" cy="400050"/>
              <a:chOff x="6000750" y="4886325"/>
              <a:chExt cx="4667250" cy="4000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6000750" y="4886325"/>
                <a:ext cx="4667250" cy="4000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6019800" y="4914900"/>
                <a:ext cx="46291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05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第一个字符大小写不同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990219" y="5409248"/>
            <a:ext cx="10296906" cy="740854"/>
            <a:chOff x="990219" y="5409248"/>
            <a:chExt cx="10296906" cy="740854"/>
          </a:xfrm>
        </p:grpSpPr>
        <p:sp>
          <p:nvSpPr>
            <p:cNvPr id="39" name="TextBox 39"/>
            <p:cNvSpPr/>
            <p:nvPr/>
          </p:nvSpPr>
          <p:spPr>
            <a:xfrm>
              <a:off x="990219" y="5409248"/>
              <a:ext cx="65550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可以用char input[20]保存输入，给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留一格。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容量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准备好了，判断时还得认准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strcmp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的返回值：相同对应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56" name="Line 5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38492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259982" cy="1062799"/>
            <a:chOff x="826008" y="814388"/>
            <a:chExt cx="6259982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字符数组应用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62599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两份文字是否相同，要检查strcmp返回什么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88978" cy="752855"/>
            <a:chOff x="990219" y="2056448"/>
            <a:chExt cx="8588978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889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key保存设定口令，input保存本次输入。两个数组各有自己的存储位置。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68695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要判断的是里面的文字，所以使用strcmp(input, key)。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43000" y="3076575"/>
            <a:ext cx="9525000" cy="2019300"/>
            <a:chOff x="1143000" y="3076575"/>
            <a:chExt cx="9525000" cy="20193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76575"/>
              <a:ext cx="2095500" cy="504825"/>
              <a:chOff x="1143000" y="3076575"/>
              <a:chExt cx="209550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76575"/>
                <a:ext cx="2095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10515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返回值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238500" y="3076575"/>
              <a:ext cx="4762500" cy="504825"/>
              <a:chOff x="3238500" y="3076575"/>
              <a:chExt cx="476250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238500" y="3076575"/>
                <a:ext cx="47625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257550" y="3105150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表示的关系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01000" y="3076575"/>
              <a:ext cx="2667000" cy="504825"/>
              <a:chOff x="8001000" y="3076575"/>
              <a:chExt cx="266700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001000" y="3076575"/>
                <a:ext cx="2667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020050" y="310515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本题是否放行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581400"/>
              <a:ext cx="2095500" cy="504825"/>
              <a:chOff x="1143000" y="3581400"/>
              <a:chExt cx="209550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581400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60997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238500" y="3581400"/>
              <a:ext cx="4762500" cy="504825"/>
              <a:chOff x="3238500" y="3581400"/>
              <a:chExt cx="476250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238500" y="3581400"/>
                <a:ext cx="4762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257550" y="3609975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两串内容相同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001000" y="3581400"/>
              <a:ext cx="2667000" cy="504825"/>
              <a:chOff x="8001000" y="3581400"/>
              <a:chExt cx="266700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01000" y="358140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020050" y="360997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4086225"/>
              <a:ext cx="2095500" cy="504825"/>
              <a:chOff x="1143000" y="4086225"/>
              <a:chExt cx="209550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4086225"/>
                <a:ext cx="2095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4114800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小于0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238500" y="4086225"/>
              <a:ext cx="4762500" cy="504825"/>
              <a:chOff x="3238500" y="4086225"/>
              <a:chExt cx="476250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238500" y="4086225"/>
                <a:ext cx="47625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257550" y="4114800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input的字典序在前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001000" y="4086225"/>
              <a:ext cx="2667000" cy="504825"/>
              <a:chOff x="8001000" y="4086225"/>
              <a:chExt cx="266700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01000" y="4086225"/>
                <a:ext cx="2667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020050" y="4114800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591050"/>
              <a:ext cx="2095500" cy="504825"/>
              <a:chOff x="1143000" y="4591050"/>
              <a:chExt cx="2095500" cy="5048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591050"/>
                <a:ext cx="2095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619625"/>
                <a:ext cx="2057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大于0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238500" y="4591050"/>
              <a:ext cx="4762500" cy="504825"/>
              <a:chOff x="3238500" y="4591050"/>
              <a:chExt cx="4762500" cy="5048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238500" y="4591050"/>
                <a:ext cx="47625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257550" y="4619625"/>
                <a:ext cx="47244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input的字典序在后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01000" y="4591050"/>
              <a:ext cx="2667000" cy="504825"/>
              <a:chOff x="8001000" y="4591050"/>
              <a:chExt cx="2667000" cy="5048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01000" y="4591050"/>
                <a:ext cx="2667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020050" y="4619625"/>
                <a:ext cx="2628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8264366" cy="743331"/>
            <a:chOff x="990219" y="5409248"/>
            <a:chExt cx="8264366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8264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判断条件写strcmp(input, key) == 0。相同恰好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，别写反了。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7074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只判断正、负、零即可，不能假定不相同时一定返回1或-1。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5251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字符数组应用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完整程序：读入口令，再比较内容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1961198"/>
            <a:ext cx="6372530" cy="3315081"/>
            <a:chOff x="1037844" y="1961198"/>
            <a:chExt cx="637253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1961198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&lt;cstdio&gt;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27898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&lt;cstring&gt;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494598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761298"/>
              <a:ext cx="4351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key[] = "c-language";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27998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input[20];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294698"/>
              <a:ext cx="6372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(scanf("%19s", input) != 1)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1;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561398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(strcmp(input, key) == 0)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28098"/>
              <a:ext cx="31376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puts("PASS");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094798"/>
              <a:ext cx="11748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else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361498"/>
              <a:ext cx="32960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puts("RETRY");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28198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89489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658100" y="2559844"/>
            <a:ext cx="2689098" cy="1966912"/>
            <a:chOff x="7658100" y="2559844"/>
            <a:chExt cx="2689098" cy="1966912"/>
          </a:xfrm>
        </p:grpSpPr>
        <p:sp>
          <p:nvSpPr>
            <p:cNvPr id="18" name="TextBox 18"/>
            <p:cNvSpPr/>
            <p:nvPr/>
          </p:nvSpPr>
          <p:spPr>
            <a:xfrm>
              <a:off x="7658100" y="2559844"/>
              <a:ext cx="262585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%19s最多读19个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658100" y="2959894"/>
              <a:ext cx="248659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scanf补好结束标记。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658100" y="3359944"/>
              <a:ext cx="229685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未成功读入就退出。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8100" y="3759994"/>
              <a:ext cx="268909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比较结果为0，才放行。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8100" y="4160044"/>
              <a:ext cx="260051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puts输出后自动换行。</a:t>
              </a:r>
            </a:p>
          </p:txBody>
        </p:sp>
      </p:grpSp>
      <p:sp>
        <p:nvSpPr>
          <p:cNvPr id="24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11"/>
          <p:cNvSpPr/>
          <p:nvPr/>
        </p:nvSpPr>
        <p:spPr>
          <a:xfrm>
            <a:off x="914019" y="1970722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模拟练习：字符、长度和内容比较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5586317" cy="381381"/>
            <a:chOff x="990219" y="2056448"/>
            <a:chExt cx="558631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下面三题彼此独立。先说明理由，再核对答案。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9838" y="2829401"/>
            <a:ext cx="7173873" cy="1691450"/>
            <a:chOff x="989838" y="2829401"/>
            <a:chExt cx="7173873" cy="1691450"/>
          </a:xfrm>
        </p:grpSpPr>
        <p:sp>
          <p:nvSpPr>
            <p:cNvPr id="7" name="TextBox 7"/>
            <p:cNvSpPr/>
            <p:nvPr/>
          </p:nvSpPr>
          <p:spPr>
            <a:xfrm>
              <a:off x="989838" y="2829401"/>
              <a:ext cx="62532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int k = 'D' - 'A' + 1; 输出k，得到什么？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89838" y="3477101"/>
              <a:ext cx="699888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char s[] = "A B"; 长度是多少？数组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容量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89838" y="4124801"/>
              <a:ext cx="71738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设定口令c-language，输入c-languageX，是否放行？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4845844"/>
            <a:ext cx="6552545" cy="1147762"/>
            <a:chOff x="990600" y="4845844"/>
            <a:chExt cx="6552545" cy="1147762"/>
          </a:xfrm>
        </p:grpSpPr>
        <p:sp>
          <p:nvSpPr>
            <p:cNvPr id="11" name="TextBox 11"/>
            <p:cNvSpPr/>
            <p:nvPr/>
          </p:nvSpPr>
          <p:spPr>
            <a:xfrm>
              <a:off x="990600" y="4845844"/>
              <a:ext cx="353466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得到4。减A得到3，再加1。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600" y="5236369"/>
              <a:ext cx="655254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长度3，容量4。空格算一个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再占一格。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600" y="5626894"/>
              <a:ext cx="652718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不放行。前缀相同还不够，整个内容和长度都要相同。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5766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6239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凯撒密码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给朋友写暗号：每个字母向后移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3 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位会怎样？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252490" cy="1610106"/>
            <a:chOff x="1037844" y="2218372"/>
            <a:chExt cx="7252490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252490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教材例6-2，洛谷P1914。把原文的每个字母向后移动n位。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z的下一个字母是a，按字母表循环移动。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输入两行：位移n、原文。1≤n≤26，原文最多50个小写字母。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输出一行加密后的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4551998"/>
            <a:ext cx="10230231" cy="1531429"/>
            <a:chOff x="1037844" y="4551998"/>
            <a:chExt cx="10230231" cy="1531429"/>
          </a:xfrm>
        </p:grpSpPr>
        <p:sp>
          <p:nvSpPr>
            <p:cNvPr id="9" name="TextBox 9"/>
            <p:cNvSpPr/>
            <p:nvPr/>
          </p:nvSpPr>
          <p:spPr>
            <a:xfrm>
              <a:off x="1037844" y="4551998"/>
              <a:ext cx="27236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教学例：n=3，原文xyz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10462" y="5050155"/>
              <a:ext cx="18054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　y　z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125337" y="5050155"/>
              <a:ext cx="18054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　b　c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5702046"/>
              <a:ext cx="10230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像钟面走过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12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又回到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，字母走过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z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也要回到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。不能沿着编码一直加下去。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3964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凯撒密码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z 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后面为什么要回到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a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，而不是变成其他符号？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7844" y="2208848"/>
            <a:ext cx="7631240" cy="1142428"/>
            <a:chOff x="1037844" y="2208848"/>
            <a:chExt cx="7631240" cy="1142428"/>
          </a:xfrm>
        </p:grpSpPr>
        <p:sp>
          <p:nvSpPr>
            <p:cNvPr id="7" name="TextBox 7"/>
            <p:cNvSpPr/>
            <p:nvPr/>
          </p:nvSpPr>
          <p:spPr>
            <a:xfrm>
              <a:off x="1037844" y="2208848"/>
              <a:ext cx="5350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教学例：'z' 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ASCII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编码是122，直接加1。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510284" y="2823210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'z' + 1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225034" y="2823210"/>
              <a:ext cx="34440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 '{'，不是 'a'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8750" y="4000500"/>
            <a:ext cx="8096250" cy="1142429"/>
            <a:chOff x="1428750" y="4000500"/>
            <a:chExt cx="8096250" cy="1142429"/>
          </a:xfrm>
        </p:grpSpPr>
        <p:sp>
          <p:nvSpPr>
            <p:cNvPr id="11" name="Rectangle 11"/>
            <p:cNvSpPr/>
            <p:nvPr/>
          </p:nvSpPr>
          <p:spPr>
            <a:xfrm>
              <a:off x="1428750" y="4000500"/>
              <a:ext cx="2476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7048500" y="4000500"/>
              <a:ext cx="247650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953578" y="414718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… x y z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573328" y="414718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c …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095750" y="4333875"/>
              <a:ext cx="2762250" cy="9525"/>
            </a:xfrm>
            <a:custGeom>
              <a:avLst/>
              <a:gdLst/>
              <a:ahLst/>
              <a:cxnLst/>
              <a:rect l="l" t="t" r="r" b="b"/>
              <a:pathLst>
                <a:path w="2762250" h="9525">
                  <a:moveTo>
                    <a:pt x="0" y="0"/>
                  </a:moveTo>
                  <a:lnTo>
                    <a:pt x="27622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4500562" y="47615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到头后回到开头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5571172"/>
            <a:ext cx="6547473" cy="381381"/>
            <a:chOff x="1037844" y="5571172"/>
            <a:chExt cx="6547473" cy="381381"/>
          </a:xfrm>
        </p:grpSpPr>
        <p:sp>
          <p:nvSpPr>
            <p:cNvPr id="18" name="TextBox 18"/>
            <p:cNvSpPr/>
            <p:nvPr/>
          </p:nvSpPr>
          <p:spPr>
            <a:xfrm>
              <a:off x="1037844" y="5571172"/>
              <a:ext cx="65474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先把字母换成0到25的编号，再让编号循环，就好办了。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5987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300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凯撒密码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185988"/>
            <a:ext cx="8190262" cy="720851"/>
            <a:chOff x="1036320" y="2185988"/>
            <a:chExt cx="8190262" cy="72085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85988"/>
              <a:ext cx="31881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int k = s[i] - 'a';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6266688" y="2218372"/>
              <a:ext cx="2959894" cy="688467"/>
              <a:chOff x="6266688" y="2218372"/>
              <a:chExt cx="2959894" cy="688467"/>
            </a:xfrm>
          </p:grpSpPr>
          <p:sp>
            <p:nvSpPr>
              <p:cNvPr id="8" name="TextBox 8"/>
              <p:cNvSpPr/>
              <p:nvPr/>
            </p:nvSpPr>
            <p:spPr>
              <a:xfrm>
                <a:off x="6266688" y="2218372"/>
                <a:ext cx="295989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s[i]是当前待加密字母。</a:t>
                </a:r>
              </a:p>
            </p:txBody>
          </p:sp>
          <p:sp>
            <p:nvSpPr>
              <p:cNvPr id="19" name="TextBox 10"/>
              <p:cNvSpPr/>
              <p:nvPr/>
            </p:nvSpPr>
            <p:spPr>
              <a:xfrm>
                <a:off x="6266688" y="2525458"/>
                <a:ext cx="283218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a对应0，…，z对应25。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036320" y="3271838"/>
            <a:ext cx="7950732" cy="785240"/>
            <a:chOff x="1036320" y="3271838"/>
            <a:chExt cx="7950732" cy="785240"/>
          </a:xfrm>
        </p:grpSpPr>
        <p:sp>
          <p:nvSpPr>
            <p:cNvPr id="10" name="TextBox 10"/>
            <p:cNvSpPr txBox="1"/>
            <p:nvPr/>
          </p:nvSpPr>
          <p:spPr>
            <a:xfrm>
              <a:off x="1036320" y="32718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k = (k + n) % 26;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276594" y="3304222"/>
              <a:ext cx="271045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加位移，再对26取余。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结果回到0至25。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4567238"/>
            <a:ext cx="8817102" cy="440055"/>
            <a:chOff x="1036320" y="4567238"/>
            <a:chExt cx="8817102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1036320" y="45672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putchar(k + 'a');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276594" y="4599622"/>
              <a:ext cx="35768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加回a的编码，输出对应字母。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5614988"/>
            <a:ext cx="6186773" cy="440055"/>
            <a:chOff x="1036320" y="5614988"/>
            <a:chExt cx="6186773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1036320" y="5614988"/>
              <a:ext cx="61867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putchar((s[i] - 'a' + n) % 26 + 'a');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403799" cy="469392"/>
            <a:chOff x="813816" y="1407795"/>
            <a:chExt cx="5403799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540379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把字母转为0到25，移动后再转回字母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912495" y="2195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32813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912495" y="45767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5624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2625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42192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凯撒密码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64139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跨过z，再从a继续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7844" y="2237422"/>
            <a:ext cx="8796052" cy="1009079"/>
            <a:chOff x="1037844" y="2237422"/>
            <a:chExt cx="8796052" cy="1009079"/>
          </a:xfrm>
        </p:grpSpPr>
        <p:sp>
          <p:nvSpPr>
            <p:cNvPr id="7" name="TextBox 7"/>
            <p:cNvSpPr/>
            <p:nvPr/>
          </p:nvSpPr>
          <p:spPr>
            <a:xfrm>
              <a:off x="1037844" y="2237422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教学例：把x向后移动3位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4534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129534" y="2718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23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272659" y="2718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26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463409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606534" y="27184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928241" y="3551872"/>
            <a:ext cx="7049548" cy="381381"/>
            <a:chOff x="1928241" y="3551872"/>
            <a:chExt cx="7049548" cy="381381"/>
          </a:xfrm>
        </p:grpSpPr>
        <p:sp>
          <p:nvSpPr>
            <p:cNvPr id="14" name="TextBox 14"/>
            <p:cNvSpPr/>
            <p:nvPr/>
          </p:nvSpPr>
          <p:spPr>
            <a:xfrm>
              <a:off x="1928241" y="35518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减'a'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120515" y="35518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202870" y="3551872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%26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62366" y="3551872"/>
              <a:ext cx="7154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加'a'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7938" y="4599622"/>
            <a:ext cx="5821261" cy="1267206"/>
            <a:chOff x="1027938" y="4599622"/>
            <a:chExt cx="5821261" cy="1267206"/>
          </a:xfrm>
        </p:grpSpPr>
        <p:grpSp>
          <p:nvGrpSpPr>
            <p:cNvPr id="34" name="Group 34"/>
            <p:cNvGrpSpPr/>
            <p:nvPr/>
          </p:nvGrpSpPr>
          <p:grpSpPr>
            <a:xfrm>
              <a:off x="1027938" y="4599622"/>
              <a:ext cx="5821261" cy="1267206"/>
              <a:chOff x="1027938" y="4599622"/>
              <a:chExt cx="5821261" cy="126720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037844" y="4599622"/>
                <a:ext cx="5492877" cy="1267206"/>
              </a:xfrm>
              <a:custGeom>
                <a:avLst/>
                <a:gdLst/>
                <a:ahLst/>
                <a:cxnLst/>
                <a:rect l="l" t="t" r="r" b="b"/>
                <a:pathLst>
                  <a:path w="5492877" h="1267206">
                    <a:moveTo>
                      <a:pt x="0" y="0"/>
                    </a:moveTo>
                    <a:lnTo>
                      <a:pt x="5492877" y="0"/>
                    </a:lnTo>
                    <a:lnTo>
                      <a:pt x="5492877" y="1267206"/>
                    </a:lnTo>
                    <a:lnTo>
                      <a:pt x="0" y="12672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1027938" y="4599622"/>
                <a:ext cx="470559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y的编号24，移动后27，余数1，对应b。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1027938" y="4896802"/>
                <a:ext cx="470559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z的编号25，移动后28，余数2，对应c。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1027938" y="5298758"/>
                <a:ext cx="582126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移动26位，刚好一整圈。每个字母都回到原位置。</a:t>
                </a:r>
              </a:p>
            </p:txBody>
          </p:sp>
        </p:grp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42094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33207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凯撒密码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凯撒密码：完整程序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5676138" cy="3095244"/>
            <a:chOff x="990981" y="2186940"/>
            <a:chExt cx="567613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567613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s[60];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scanf("%d %50s", &amp;n,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putchar((s[i] - 'a' + n) % 26 + 'a');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putchar('\n');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57438" y="2361248"/>
            <a:ext cx="2553024" cy="2829305"/>
            <a:chOff x="8457438" y="2361248"/>
            <a:chExt cx="2553024" cy="2829305"/>
          </a:xfrm>
        </p:grpSpPr>
        <p:sp>
          <p:nvSpPr>
            <p:cNvPr id="9" name="TextBox 9"/>
            <p:cNvSpPr/>
            <p:nvPr/>
          </p:nvSpPr>
          <p:spPr>
            <a:xfrm>
              <a:off x="8467344" y="2361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要检查的情况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8457438" y="2904172"/>
              <a:ext cx="2553024" cy="2286381"/>
              <a:chOff x="8457438" y="2904172"/>
              <a:chExt cx="2553024" cy="228638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467344" y="2904172"/>
                <a:ext cx="2409634" cy="2286381"/>
              </a:xfrm>
              <a:custGeom>
                <a:avLst/>
                <a:gdLst/>
                <a:ahLst/>
                <a:cxnLst/>
                <a:rect l="l" t="t" r="r" b="b"/>
                <a:pathLst>
                  <a:path w="2409634" h="2286381">
                    <a:moveTo>
                      <a:pt x="0" y="0"/>
                    </a:moveTo>
                    <a:lnTo>
                      <a:pt x="2409634" y="0"/>
                    </a:lnTo>
                    <a:lnTo>
                      <a:pt x="2409634" y="2286381"/>
                    </a:lnTo>
                    <a:lnTo>
                      <a:pt x="0" y="22863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457438" y="2904172"/>
                <a:ext cx="255302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普通移动：a加1为b。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457438" y="3287077"/>
                <a:ext cx="229051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跨边界：z加1为a。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457438" y="3669982"/>
                <a:ext cx="217238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整圈：n=26不变。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8457438" y="4214812"/>
                <a:ext cx="141754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时间O(L)。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8457438" y="4511992"/>
                <a:ext cx="240864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数组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容量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固定为60。</a:t>
                </a:r>
              </a:p>
            </p:txBody>
          </p:sp>
        </p:grp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67156" y="2196465"/>
            <a:ext cx="9525" cy="3011519"/>
          </a:xfrm>
          <a:custGeom>
            <a:avLst/>
            <a:gdLst/>
            <a:ahLst/>
            <a:cxnLst/>
            <a:rect l="l" t="t" r="r" b="b"/>
            <a:pathLst>
              <a:path w="9525" h="3011519">
                <a:moveTo>
                  <a:pt x="0" y="0"/>
                </a:moveTo>
                <a:lnTo>
                  <a:pt x="0" y="30115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93154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笨小猴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单词幸运不幸运，题目用什么规则判断？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703903" cy="1200531"/>
            <a:chOff x="1037844" y="2218372"/>
            <a:chExt cx="7703903" cy="120053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703903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教材例6-3，洛谷P1125。输入一个不超过100个小写字母的单词。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maxn：出现次数最多的字母，其出现次数。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minn：出现过的字母中，最少的出现次数。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4218622"/>
            <a:ext cx="2548152" cy="1276732"/>
            <a:chOff x="1037844" y="4218622"/>
            <a:chExt cx="2548152" cy="1276732"/>
          </a:xfrm>
        </p:grpSpPr>
        <p:sp>
          <p:nvSpPr>
            <p:cNvPr id="9" name="TextBox 9"/>
            <p:cNvSpPr/>
            <p:nvPr/>
          </p:nvSpPr>
          <p:spPr>
            <a:xfrm>
              <a:off x="1037844" y="4218622"/>
              <a:ext cx="21067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maxn-minn是质数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4742498"/>
              <a:ext cx="2548152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第一行：Lucky Word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第二行：这个差值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4218622"/>
            <a:ext cx="2403598" cy="1276732"/>
            <a:chOff x="6371844" y="4218622"/>
            <a:chExt cx="2403598" cy="1276732"/>
          </a:xfrm>
        </p:grpSpPr>
        <p:sp>
          <p:nvSpPr>
            <p:cNvPr id="12" name="TextBox 12"/>
            <p:cNvSpPr/>
            <p:nvPr/>
          </p:nvSpPr>
          <p:spPr>
            <a:xfrm>
              <a:off x="6371844" y="4218622"/>
              <a:ext cx="23692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maxn-minn不是质数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4742498"/>
              <a:ext cx="240359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第一行：No Answer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第二行：0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5749671"/>
            <a:ext cx="10249281" cy="381381"/>
            <a:chOff x="1037844" y="5749671"/>
            <a:chExt cx="10249281" cy="381381"/>
          </a:xfrm>
        </p:grpSpPr>
        <p:sp>
          <p:nvSpPr>
            <p:cNvPr id="15" name="TextBox 15"/>
            <p:cNvSpPr/>
            <p:nvPr/>
          </p:nvSpPr>
          <p:spPr>
            <a:xfrm>
              <a:off x="1037844" y="5749671"/>
              <a:ext cx="10249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要比较最多和最少，得先把每种字母的次数分别记下来。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494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5296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93154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笨小猴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7604188" cy="1343025"/>
            <a:chOff x="1179957" y="2952750"/>
            <a:chExt cx="7604188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票的顺序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8285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B A C A 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分别记次数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21749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A：4 B：1 C：1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516880" cy="469392"/>
            <a:chOff x="978408" y="1407795"/>
            <a:chExt cx="551688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给每种字母分别计数，怎样不漏不重？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905053" cy="1029081"/>
            <a:chOff x="980694" y="1980248"/>
            <a:chExt cx="6905053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“笨小猴”要比较各字母的出现次数。怎样记录这些次数？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1853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想想班级投票：A、B、A、C、A、A，各选项有几票？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6595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给A、B、C各留一个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位置，来一票，对应计数就加1。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328916" cy="705231"/>
            <a:chOff x="980694" y="4475798"/>
            <a:chExt cx="7328916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73289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图中A有4票，B和C各1票。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位置表示选项，数值表示票数。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64536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把投票选项换成字母，统计abacaa时也是同样的过程。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像给每位候选人留一栏票数，这里给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z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各留一格，一共需要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cnt[26]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下标表示哪种字母；数组元素的值表示它出现了几次。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93154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笨小猴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95512"/>
            <a:ext cx="7887652" cy="440055"/>
            <a:chOff x="1027938" y="2195512"/>
            <a:chExt cx="7887652" cy="440055"/>
          </a:xfrm>
        </p:grpSpPr>
        <p:sp>
          <p:nvSpPr>
            <p:cNvPr id="6" name="TextBox 6"/>
            <p:cNvSpPr/>
            <p:nvPr/>
          </p:nvSpPr>
          <p:spPr>
            <a:xfrm>
              <a:off x="1027938" y="2227898"/>
              <a:ext cx="36556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数组s保存教学单词abacaa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894070" y="2195512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int cnt[26] = {0};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19250" y="3381375"/>
            <a:ext cx="8191500" cy="1199578"/>
            <a:chOff x="1619250" y="3381375"/>
            <a:chExt cx="8191500" cy="1199578"/>
          </a:xfrm>
        </p:grpSpPr>
        <p:sp>
          <p:nvSpPr>
            <p:cNvPr id="10" name="Rectangle 10"/>
            <p:cNvSpPr/>
            <p:nvPr/>
          </p:nvSpPr>
          <p:spPr>
            <a:xfrm>
              <a:off x="1619250" y="3381375"/>
              <a:ext cx="1428750" cy="61912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429000" y="3381375"/>
              <a:ext cx="142875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5238750" y="3381375"/>
              <a:ext cx="142875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0" y="3381375"/>
              <a:ext cx="1428750" cy="619125"/>
            </a:xfrm>
            <a:prstGeom prst="rect">
              <a:avLst/>
            </a:prstGeom>
            <a:solidFill>
              <a:srgbClr val="F2F4F7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221999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02974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83949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411117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…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982742" y="351853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70021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/ 下标0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50996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 / 下标1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319712" y="4199572"/>
              <a:ext cx="1266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 / 下标2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390858" y="4199572"/>
              <a:ext cx="14111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z / 下标25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36320" y="5138738"/>
            <a:ext cx="8621363" cy="785240"/>
            <a:chOff x="1036320" y="5138738"/>
            <a:chExt cx="8621363" cy="785240"/>
          </a:xfrm>
        </p:grpSpPr>
        <p:sp>
          <p:nvSpPr>
            <p:cNvPr id="24" name="TextBox 24"/>
            <p:cNvSpPr txBox="1"/>
            <p:nvPr/>
          </p:nvSpPr>
          <p:spPr>
            <a:xfrm>
              <a:off x="1036320" y="5138738"/>
              <a:ext cx="30215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cnt[s[i] - 'a']++;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181344" y="5171122"/>
              <a:ext cx="347633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下标说明是哪种字母。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格子里的数说明出现了几次。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113020" cy="469392"/>
            <a:chOff x="813816" y="1407795"/>
            <a:chExt cx="5113020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用cnt数组保存26种字母的出现次数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5770245" y="220503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5" name="Line 45"/>
          <p:cNvSpPr/>
          <p:nvPr/>
        </p:nvSpPr>
        <p:spPr>
          <a:xfrm>
            <a:off x="912495" y="5148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29598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48041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93154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笨小猴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27898"/>
            <a:ext cx="6522113" cy="819531"/>
            <a:chOff x="1027938" y="2227898"/>
            <a:chExt cx="6522113" cy="819531"/>
          </a:xfrm>
        </p:grpSpPr>
        <p:sp>
          <p:nvSpPr>
            <p:cNvPr id="7" name="TextBox 7"/>
            <p:cNvSpPr/>
            <p:nvPr/>
          </p:nvSpPr>
          <p:spPr>
            <a:xfrm>
              <a:off x="1037844" y="2227898"/>
              <a:ext cx="63851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abacaa里：a出现4次，b和c各1次，其余字母没出现。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666048"/>
              <a:ext cx="65221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次数为0，说明该字母没出现，不能拿来更新最少次数。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4034" y="3551872"/>
            <a:ext cx="3698748" cy="1305307"/>
            <a:chOff x="1034034" y="3551872"/>
            <a:chExt cx="3698748" cy="1305307"/>
          </a:xfrm>
        </p:grpSpPr>
        <p:sp>
          <p:nvSpPr>
            <p:cNvPr id="10" name="TextBox 10"/>
            <p:cNvSpPr/>
            <p:nvPr/>
          </p:nvSpPr>
          <p:spPr>
            <a:xfrm>
              <a:off x="1037844" y="35518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错误：把没出现的字母也算进去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34034" y="3994785"/>
              <a:ext cx="27898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maxn=4，minn=0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475798"/>
              <a:ext cx="305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差为4，会误判为不幸运。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61938" y="3551872"/>
            <a:ext cx="3169920" cy="1305307"/>
            <a:chOff x="6361938" y="3551872"/>
            <a:chExt cx="3169920" cy="1305307"/>
          </a:xfrm>
        </p:grpSpPr>
        <p:sp>
          <p:nvSpPr>
            <p:cNvPr id="21" name="TextBox 11"/>
            <p:cNvSpPr/>
            <p:nvPr/>
          </p:nvSpPr>
          <p:spPr>
            <a:xfrm>
              <a:off x="6361938" y="355187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正确：只比较出现过的字母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68034" y="3994785"/>
              <a:ext cx="27898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maxn=4，minn=1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371844" y="447579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差为3，是质数。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20" y="5376862"/>
            <a:ext cx="5353812" cy="792481"/>
            <a:chOff x="1036320" y="5376862"/>
            <a:chExt cx="5353812" cy="792481"/>
          </a:xfrm>
        </p:grpSpPr>
        <p:sp>
          <p:nvSpPr>
            <p:cNvPr id="18" name="TextBox 18"/>
            <p:cNvSpPr txBox="1"/>
            <p:nvPr/>
          </p:nvSpPr>
          <p:spPr>
            <a:xfrm>
              <a:off x="1036320" y="5376862"/>
              <a:ext cx="53538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(cnt[i] &gt; 0 &amp;&amp; cnt[i] &lt; minn)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64945" y="5729288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minn = cnt[i];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193792" cy="469392"/>
            <a:chOff x="813816" y="1407795"/>
            <a:chExt cx="5193792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找最少次数时，只考虑出现过的字母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1341120" y="57388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50612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2426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93154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笨小猴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641526" cy="1355598"/>
            <a:chOff x="1179957" y="2952750"/>
            <a:chExt cx="7641526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一种方向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22122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1排12人；2排6人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8977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3排4人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换个方向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22122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12排1人；6排2人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8977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4排3人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486144" cy="469392"/>
            <a:chOff x="978408" y="1407795"/>
            <a:chExt cx="648614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判断差值是否为质数，为什么能少试一些数？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432548" cy="1029081"/>
            <a:chOff x="980694" y="1980248"/>
            <a:chExt cx="7432548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已算出最多次数与最少次数的差，还要判断这个差是不是质数。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先用12观察因数：12名同学站队，每排人数相同，能怎样站？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981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图里“2排6人”和“6排2人”，对应的是同一对因数2与6。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313355" cy="705231"/>
            <a:chOff x="980694" y="4475798"/>
            <a:chExt cx="7313355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因数总是成对出现。交换两数的顺序，不会得到新的一对。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想找除了1和自身之外的因数，只检查每对较小的一边就够了。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这说明试除不必一直试到差值本身。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较小的因数不会超过平方根，因此检查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d * d &lt;= delta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则先单独排除。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93154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笨小猴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06371"/>
            <a:ext cx="10249281" cy="790956"/>
            <a:chOff x="1037844" y="2206371"/>
            <a:chExt cx="10249281" cy="790956"/>
          </a:xfrm>
        </p:grpSpPr>
        <p:sp>
          <p:nvSpPr>
            <p:cNvPr id="7" name="TextBox 7"/>
            <p:cNvSpPr/>
            <p:nvPr/>
          </p:nvSpPr>
          <p:spPr>
            <a:xfrm>
              <a:off x="1037844" y="2206371"/>
              <a:ext cx="10249281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质数必须大于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，而且正因数只有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和自身。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都不满足这个定义。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4534" y="3566160"/>
            <a:ext cx="9340787" cy="528066"/>
            <a:chOff x="1224534" y="3566160"/>
            <a:chExt cx="9340787" cy="528066"/>
          </a:xfrm>
        </p:grpSpPr>
        <p:sp>
          <p:nvSpPr>
            <p:cNvPr id="9" name="TextBox 9"/>
            <p:cNvSpPr/>
            <p:nvPr/>
          </p:nvSpPr>
          <p:spPr>
            <a:xfrm>
              <a:off x="1224534" y="3566160"/>
              <a:ext cx="16812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3：是质数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701159" y="3566160"/>
              <a:ext cx="22446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4：能被2整除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320659" y="3566160"/>
              <a:ext cx="22446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9：能被3整除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4837748"/>
            <a:ext cx="7100328" cy="1143381"/>
            <a:chOff x="1037844" y="4837748"/>
            <a:chExt cx="7100328" cy="1143381"/>
          </a:xfrm>
        </p:grpSpPr>
        <p:sp>
          <p:nvSpPr>
            <p:cNvPr id="13" name="TextBox 13"/>
            <p:cNvSpPr/>
            <p:nvPr/>
          </p:nvSpPr>
          <p:spPr>
            <a:xfrm>
              <a:off x="1037844" y="4837748"/>
              <a:ext cx="7100328" cy="1143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从2开始试除，只需检查 d * d &lt;= delta 的d。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因数成对出现。如果两者都比平方根大，乘积就超过delta。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本题差值最多99，试除次数很少。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662270" cy="469392"/>
            <a:chOff x="813816" y="1407795"/>
            <a:chExt cx="5662270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56622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判断delta = maxn - minn是否为质数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0207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3875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93154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笨小猴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笨小猴：统计与打擂台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91690"/>
            <a:ext cx="5173218" cy="3781044"/>
            <a:chOff x="990981" y="2091690"/>
            <a:chExt cx="5173218" cy="3781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91690"/>
              <a:ext cx="5173218" cy="3781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s[110];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cnt[26] = {0};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scanf("%100s",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s[i] != '\0';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cnt[s[i] - 'a']++;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maxn = 0, minn = 101;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i &lt; 26; i++)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(cnt[i] &gt; maxn) maxn = cnt[i];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(cnt[i] &gt; 0 &amp;&amp; cnt[i] &lt; minn)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minn = cnt[i];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05063" y="2475548"/>
            <a:ext cx="2258568" cy="2791205"/>
            <a:chOff x="8505063" y="2475548"/>
            <a:chExt cx="2258568" cy="2791205"/>
          </a:xfrm>
        </p:grpSpPr>
        <p:sp>
          <p:nvSpPr>
            <p:cNvPr id="9" name="TextBox 9"/>
            <p:cNvSpPr/>
            <p:nvPr/>
          </p:nvSpPr>
          <p:spPr>
            <a:xfrm>
              <a:off x="8514969" y="247554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完整程序上半部分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505063" y="3094672"/>
              <a:ext cx="2258568" cy="2172081"/>
              <a:chOff x="8505063" y="3094672"/>
              <a:chExt cx="2258568" cy="217208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514969" y="3094672"/>
                <a:ext cx="2248662" cy="2172081"/>
              </a:xfrm>
              <a:custGeom>
                <a:avLst/>
                <a:gdLst/>
                <a:ahLst/>
                <a:cxnLst/>
                <a:rect l="l" t="t" r="r" b="b"/>
                <a:pathLst>
                  <a:path w="2248662" h="2172081">
                    <a:moveTo>
                      <a:pt x="0" y="0"/>
                    </a:moveTo>
                    <a:lnTo>
                      <a:pt x="2248662" y="0"/>
                    </a:lnTo>
                    <a:lnTo>
                      <a:pt x="2248662" y="2172081"/>
                    </a:lnTo>
                    <a:lnTo>
                      <a:pt x="0" y="21720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505063" y="3094672"/>
                <a:ext cx="2248662" cy="16196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438"/>
                  </a:lnSpc>
                </a:pP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26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个</a:t>
                </a:r>
                <a:r>
                  <a:rPr lang="zh-CN" sz="1950" b="1" dirty="0">
                    <a:solidFill>
                      <a:srgbClr val="C00000"/>
                    </a:solidFill>
                    <a:latin typeface="Microsoft YaHei"/>
                    <a:ea typeface="Microsoft YaHei"/>
                    <a:cs typeface="Microsoft YaHei"/>
                  </a:rPr>
                  <a:t>计数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先清零。</a:t>
                </a:r>
                <a:br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minn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设为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101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比可能的次数都大。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下页接着判断差值，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仍在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main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中。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01215"/>
            <a:ext cx="9525" cy="3763994"/>
          </a:xfrm>
          <a:custGeom>
            <a:avLst/>
            <a:gdLst/>
            <a:ahLst/>
            <a:cxnLst/>
            <a:rect l="l" t="t" r="r" b="b"/>
            <a:pathLst>
              <a:path w="9525" h="3763994">
                <a:moveTo>
                  <a:pt x="0" y="0"/>
                </a:moveTo>
                <a:lnTo>
                  <a:pt x="0" y="3763994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93154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笨小猴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笨小猴：判断与输出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90981" y="2186940"/>
            <a:ext cx="6571874" cy="3704844"/>
            <a:chOff x="990981" y="2186940"/>
            <a:chExt cx="6571874" cy="37048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delta = maxn - minn;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81" y="2491740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bool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prime = (delta &gt;= 2);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981" y="2796540"/>
              <a:ext cx="5615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d = 2; d * d &lt;= delta; d++)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981" y="31013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(delta % d == 0)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0981" y="340614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prime =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false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981" y="371094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break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0981" y="4015740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0981" y="43205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0981" y="4625340"/>
              <a:ext cx="65718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(prime) printf("Lucky Word\n%d\n", delta);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0981" y="4930140"/>
              <a:ext cx="45741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printf("No Answer\n0\n");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90981" y="523494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0981" y="55397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05063" y="2475548"/>
            <a:ext cx="2298192" cy="2705480"/>
            <a:chOff x="8505063" y="2475548"/>
            <a:chExt cx="2298192" cy="2705480"/>
          </a:xfrm>
        </p:grpSpPr>
        <p:sp>
          <p:nvSpPr>
            <p:cNvPr id="20" name="TextBox 20"/>
            <p:cNvSpPr/>
            <p:nvPr/>
          </p:nvSpPr>
          <p:spPr>
            <a:xfrm>
              <a:off x="8514969" y="2475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3" name="Group 10"/>
            <p:cNvGrpSpPr/>
            <p:nvPr/>
          </p:nvGrpSpPr>
          <p:grpSpPr>
            <a:xfrm>
              <a:off x="8505063" y="3018472"/>
              <a:ext cx="2298192" cy="2162556"/>
              <a:chOff x="8505063" y="3018472"/>
              <a:chExt cx="2298192" cy="2162556"/>
            </a:xfrm>
          </p:grpSpPr>
          <p:sp>
            <p:nvSpPr>
              <p:cNvPr id="24" name="Freeform 8"/>
              <p:cNvSpPr/>
              <p:nvPr/>
            </p:nvSpPr>
            <p:spPr>
              <a:xfrm>
                <a:off x="8514969" y="3018472"/>
                <a:ext cx="2273427" cy="2162556"/>
              </a:xfrm>
              <a:custGeom>
                <a:avLst/>
                <a:gdLst/>
                <a:ahLst/>
                <a:cxnLst/>
                <a:rect l="l" t="t" r="r" b="b"/>
                <a:pathLst>
                  <a:path w="2273427" h="2162556">
                    <a:moveTo>
                      <a:pt x="0" y="0"/>
                    </a:moveTo>
                    <a:lnTo>
                      <a:pt x="2273427" y="0"/>
                    </a:lnTo>
                    <a:lnTo>
                      <a:pt x="2273427" y="2162556"/>
                    </a:lnTo>
                    <a:lnTo>
                      <a:pt x="0" y="216255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5" name="TextBox 9"/>
              <p:cNvSpPr txBox="1"/>
              <p:nvPr/>
            </p:nvSpPr>
            <p:spPr>
              <a:xfrm>
                <a:off x="8505063" y="3018472"/>
                <a:ext cx="2298192" cy="1929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438"/>
                  </a:lnSpc>
                </a:pP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bool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保存真或假。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先排除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0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和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1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再寻找其他因数。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扫描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L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个</a:t>
                </a:r>
                <a:r>
                  <a:rPr lang="zh-CN" sz="1950" b="1" dirty="0">
                    <a:solidFill>
                      <a:srgbClr val="C00000"/>
                    </a:solidFill>
                    <a:latin typeface="Microsoft YaHei"/>
                    <a:ea typeface="Microsoft YaHei"/>
                    <a:cs typeface="Microsoft YaHei"/>
                  </a:rPr>
                  <a:t>字符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后，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检查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26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种字母的次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数。</a:t>
                </a:r>
              </a:p>
            </p:txBody>
          </p:sp>
        </p:grpSp>
      </p:grpSp>
      <p:sp>
        <p:nvSpPr>
          <p:cNvPr id="26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2"/>
          <p:cNvSpPr/>
          <p:nvPr/>
        </p:nvSpPr>
        <p:spPr>
          <a:xfrm>
            <a:off x="867156" y="2196465"/>
            <a:ext cx="9525" cy="3608070"/>
          </a:xfrm>
          <a:custGeom>
            <a:avLst/>
            <a:gdLst/>
            <a:ahLst/>
            <a:cxnLst/>
            <a:rect l="l" t="t" r="r" b="b"/>
            <a:pathLst>
              <a:path w="9525" h="3608070">
                <a:moveTo>
                  <a:pt x="0" y="0"/>
                </a:moveTo>
                <a:lnTo>
                  <a:pt x="0" y="3608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字符数组练习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7938" y="2246948"/>
            <a:ext cx="8061484" cy="1106995"/>
            <a:chOff x="1027938" y="2246948"/>
            <a:chExt cx="8061484" cy="1106995"/>
          </a:xfrm>
        </p:grpSpPr>
        <p:sp>
          <p:nvSpPr>
            <p:cNvPr id="6" name="TextBox 6"/>
            <p:cNvSpPr/>
            <p:nvPr/>
          </p:nvSpPr>
          <p:spPr>
            <a:xfrm>
              <a:off x="1027938" y="2246948"/>
              <a:ext cx="8061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对aabb和aaab，写出非零频次、最大最小次数之差，再写两行输出。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172462" y="26498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aabb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458837" y="2649855"/>
              <a:ext cx="11028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aaab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3837622"/>
            <a:ext cx="3104293" cy="1352932"/>
            <a:chOff x="1037844" y="3837622"/>
            <a:chExt cx="3104293" cy="1352932"/>
          </a:xfrm>
        </p:grpSpPr>
        <p:sp>
          <p:nvSpPr>
            <p:cNvPr id="11" name="TextBox 11"/>
            <p:cNvSpPr/>
            <p:nvPr/>
          </p:nvSpPr>
          <p:spPr>
            <a:xfrm>
              <a:off x="1037844" y="3837622"/>
              <a:ext cx="31042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a为2次，b为2次，差为0。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437698"/>
              <a:ext cx="134860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No Answer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371844" y="3837622"/>
            <a:ext cx="3104293" cy="1352932"/>
            <a:chOff x="6371844" y="3837622"/>
            <a:chExt cx="3104293" cy="1352932"/>
          </a:xfrm>
        </p:grpSpPr>
        <p:sp>
          <p:nvSpPr>
            <p:cNvPr id="14" name="TextBox 14"/>
            <p:cNvSpPr/>
            <p:nvPr/>
          </p:nvSpPr>
          <p:spPr>
            <a:xfrm>
              <a:off x="6371844" y="3837622"/>
              <a:ext cx="31042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a为3次，b为1次，差为2。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71844" y="4437698"/>
              <a:ext cx="149316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Lucky Word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5647372"/>
            <a:ext cx="6666667" cy="381381"/>
            <a:chOff x="1037844" y="5647372"/>
            <a:chExt cx="6666667" cy="381381"/>
          </a:xfrm>
        </p:grpSpPr>
        <p:sp>
          <p:nvSpPr>
            <p:cNvPr id="17" name="TextBox 17"/>
            <p:cNvSpPr/>
            <p:nvPr/>
          </p:nvSpPr>
          <p:spPr>
            <a:xfrm>
              <a:off x="1037844" y="5647372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如果只有字母a，最大次数与最小次数相同，差依然为0。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4903013" cy="469392"/>
            <a:chOff x="813816" y="1407795"/>
            <a:chExt cx="4903013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490301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练习：按“笨小猴”的规则判断单词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9167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53248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口算练习题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老师只输入短指令，怎样生成完整口算题？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199322"/>
            <a:ext cx="7602462" cy="1581531"/>
            <a:chOff x="1037844" y="2199322"/>
            <a:chExt cx="7602462" cy="158153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7602462" cy="1581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教材例6-4，洛谷P1957。老师想用较少的输入生成完整口算题。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第一行是题数n，1≤n≤50。后面每行有两个或三个数据。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带操作字母：a表示加法，b表示减法，c表示乘法，再给两个数。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只有两个数：沿用上一题的运算。第一题一定带操作字母。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7844" y="4380548"/>
            <a:ext cx="6641306" cy="771906"/>
            <a:chOff x="1037844" y="4380548"/>
            <a:chExt cx="6641306" cy="771906"/>
          </a:xfrm>
        </p:grpSpPr>
        <p:sp>
          <p:nvSpPr>
            <p:cNvPr id="9" name="TextBox 9"/>
            <p:cNvSpPr/>
            <p:nvPr/>
          </p:nvSpPr>
          <p:spPr>
            <a:xfrm>
              <a:off x="1037844" y="4380548"/>
              <a:ext cx="664130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两个运算数都是0至9999的整数。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每题输出两行：完整算式及结果、这个算式的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总数。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5599748"/>
            <a:ext cx="5738479" cy="381381"/>
            <a:chOff x="1037844" y="5599748"/>
            <a:chExt cx="5738479" cy="381381"/>
          </a:xfrm>
        </p:grpSpPr>
        <p:sp>
          <p:nvSpPr>
            <p:cNvPr id="11" name="TextBox 11"/>
            <p:cNvSpPr/>
            <p:nvPr/>
          </p:nvSpPr>
          <p:spPr>
            <a:xfrm>
              <a:off x="1037844" y="5599748"/>
              <a:ext cx="57384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教学例：a 5 8　　输出：5+8=13　　下一行：6</a:t>
              </a:r>
            </a:p>
          </p:txBody>
        </p: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38694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5272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口算练习题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一行里有两种输入格式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24534" y="2185035"/>
            <a:ext cx="8389239" cy="1129094"/>
            <a:chOff x="1224534" y="2185035"/>
            <a:chExt cx="8389239" cy="1129094"/>
          </a:xfrm>
        </p:grpSpPr>
        <p:sp>
          <p:nvSpPr>
            <p:cNvPr id="7" name="TextBox 7"/>
            <p:cNvSpPr/>
            <p:nvPr/>
          </p:nvSpPr>
          <p:spPr>
            <a:xfrm>
              <a:off x="1224534" y="2185035"/>
              <a:ext cx="102698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5 8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177534" y="2185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5 8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28344" y="293274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有操作字母，需要更新运算。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181344" y="293274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没有操作字母，沿用旧运算。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4104322"/>
            <a:ext cx="7168801" cy="1200531"/>
            <a:chOff x="1037844" y="4104322"/>
            <a:chExt cx="7168801" cy="1200531"/>
          </a:xfrm>
        </p:grpSpPr>
        <p:sp>
          <p:nvSpPr>
            <p:cNvPr id="12" name="TextBox 12"/>
            <p:cNvSpPr/>
            <p:nvPr/>
          </p:nvSpPr>
          <p:spPr>
            <a:xfrm>
              <a:off x="1037844" y="4104322"/>
              <a:ext cx="7168801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如果总按“一个字母、两个数”读，就会把第二种格式读错。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用fgets先收下一整行，再根据开头判断是哪一种。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读完题数后，先读掉这一行剩余内容和换行。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8606" y="5758815"/>
            <a:ext cx="5991377" cy="352044"/>
            <a:chOff x="1038606" y="5758815"/>
            <a:chExt cx="5991377" cy="352044"/>
          </a:xfrm>
        </p:grpSpPr>
        <p:sp>
          <p:nvSpPr>
            <p:cNvPr id="14" name="TextBox 14"/>
            <p:cNvSpPr txBox="1"/>
            <p:nvPr/>
          </p:nvSpPr>
          <p:spPr>
            <a:xfrm>
              <a:off x="1038606" y="5758815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scanf("%d", &amp;n);　fgets(s, sizeof(s), stdin);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914781" y="5768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6522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3637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口算练习题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712202" cy="1355598"/>
            <a:chOff x="1179957" y="2952750"/>
            <a:chExt cx="7712202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读到第一行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7987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 5 8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记录当前做加法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读到第二行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4877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6 7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查记录，继续加法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839968" cy="469392"/>
            <a:chOff x="978408" y="1407795"/>
            <a:chExt cx="583996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口算题省略了运算符，程序要记住什么？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6742748" cy="1029081"/>
            <a:chOff x="980694" y="1980248"/>
            <a:chExt cx="6742748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2287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本题用a表示加法、b表示减法、c表示乘法。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742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第一行是a 5 8，第二行只有6 7，要求沿用前面的运算。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如果程序只保留当前两个数6和7，还知道该做加法吗？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696295" cy="705231"/>
            <a:chOff x="980694" y="4475798"/>
            <a:chExt cx="7696295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不知道。必须另存一个“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当前运算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”记录。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读到新运算字母才更新；本行没有运算字母，就继续使用旧记录。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像老师说“下一题还是加法”，没换指令就沿用上一题。用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变量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last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记住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当前运算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它要放在循环外，才能在处理下一行时保留上一行的信息。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口算练习题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7938" y="2208848"/>
            <a:ext cx="7219521" cy="381381"/>
            <a:chOff x="1027938" y="2208848"/>
            <a:chExt cx="7219521" cy="381381"/>
          </a:xfrm>
        </p:grpSpPr>
        <p:sp>
          <p:nvSpPr>
            <p:cNvPr id="6" name="TextBox 6"/>
            <p:cNvSpPr/>
            <p:nvPr/>
          </p:nvSpPr>
          <p:spPr>
            <a:xfrm>
              <a:off x="1027938" y="220884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依次读取下面四行。last保存运算类型，不保存上题的答案。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3128962"/>
            <a:ext cx="4090226" cy="918591"/>
            <a:chOff x="1036320" y="3128962"/>
            <a:chExt cx="4090226" cy="918591"/>
          </a:xfrm>
        </p:grpSpPr>
        <p:sp>
          <p:nvSpPr>
            <p:cNvPr id="9" name="TextBox 9"/>
            <p:cNvSpPr/>
            <p:nvPr/>
          </p:nvSpPr>
          <p:spPr>
            <a:xfrm>
              <a:off x="1036320" y="3128962"/>
              <a:ext cx="27943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5 8　　last='a'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37844" y="3666172"/>
              <a:ext cx="40887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 7　　　last仍是'a'，做加法。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0320" y="3128962"/>
            <a:ext cx="4090226" cy="918591"/>
            <a:chOff x="6370320" y="3128962"/>
            <a:chExt cx="4090226" cy="918591"/>
          </a:xfrm>
        </p:grpSpPr>
        <p:sp>
          <p:nvSpPr>
            <p:cNvPr id="12" name="TextBox 12"/>
            <p:cNvSpPr/>
            <p:nvPr/>
          </p:nvSpPr>
          <p:spPr>
            <a:xfrm>
              <a:off x="6370320" y="3128962"/>
              <a:ext cx="27943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 4 9　　last='b'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371844" y="3666172"/>
              <a:ext cx="40887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 2　　　last仍是'b'，做减法。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4714875"/>
            <a:ext cx="7483269" cy="1218628"/>
            <a:chOff x="1037844" y="4714875"/>
            <a:chExt cx="7483269" cy="1218628"/>
          </a:xfrm>
        </p:grpSpPr>
        <p:sp>
          <p:nvSpPr>
            <p:cNvPr id="15" name="Rectangle 15"/>
            <p:cNvSpPr/>
            <p:nvPr/>
          </p:nvSpPr>
          <p:spPr>
            <a:xfrm>
              <a:off x="4286250" y="4714875"/>
              <a:ext cx="1428750" cy="57150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4656010" y="486251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last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037844" y="5552122"/>
              <a:ext cx="74832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last要放在循环外。每读一行都重新声明，就记不住上一题了。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4612234" cy="469392"/>
            <a:chOff x="813816" y="1407795"/>
            <a:chExt cx="4612234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46122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用last保存当前有效的运算字母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3254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80244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口算练习题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733836" y="3357562"/>
                <a:ext cx="162820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s中：a 5 8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454968" y="3357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取出数字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812625" y="3357562"/>
                <a:ext cx="156762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整数：5和8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694616" cy="469392"/>
            <a:chOff x="978408" y="1407795"/>
            <a:chExt cx="5694616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694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整行已存在数组s，怎样取出两个整数？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696295" cy="1029081"/>
            <a:chOff x="980694" y="1980248"/>
            <a:chExt cx="7696295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55939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已用fgets把一行口算题a 5 8存进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数组s。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8365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接下来要计算5和8，得把文本中的数字读成两个int变量。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此时再从键盘读，会读到后续输入，不能解析已经保存的这一行。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5798"/>
            <a:ext cx="7364075" cy="705231"/>
            <a:chOff x="980694" y="4475798"/>
            <a:chExt cx="7364075" cy="705231"/>
          </a:xfrm>
        </p:grpSpPr>
        <p:sp>
          <p:nvSpPr>
            <p:cNvPr id="23" name="TextBox 11"/>
            <p:cNvSpPr/>
            <p:nvPr/>
          </p:nvSpPr>
          <p:spPr>
            <a:xfrm>
              <a:off x="980694" y="4475798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先把运算字母另存到last，再把s中这个字母的位置改成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65728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图里要从s中的文字取出5和8，分别存入整数变量a和b。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像从纸上圈出两个数，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sscanf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从已有的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中取出整数，不再读键盘。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3098"/>
              <a:ext cx="59007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运算字母'a'和整数变量a含义不同，别混在一起。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口算练习题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从字符串中读出数字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218372"/>
            <a:ext cx="7728014" cy="902971"/>
            <a:chOff x="1036320" y="2218372"/>
            <a:chExt cx="7728014" cy="90297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25136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原来的s："a 5 8\n"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2681288"/>
              <a:ext cx="41573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 = s[0];　s[0] = ' ';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57594" y="2713672"/>
              <a:ext cx="21067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现在是 " 5 8\n"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3995738"/>
            <a:ext cx="4520851" cy="440055"/>
            <a:chOff x="1036320" y="3995738"/>
            <a:chExt cx="4520851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1036320" y="3995738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sscanf(s, "%d %d", &amp;a, &amp;b);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8750" y="5095875"/>
            <a:ext cx="7346347" cy="790004"/>
            <a:chOff x="1428750" y="5095875"/>
            <a:chExt cx="7346347" cy="790004"/>
          </a:xfrm>
        </p:grpSpPr>
        <p:sp>
          <p:nvSpPr>
            <p:cNvPr id="13" name="Rectangle 13"/>
            <p:cNvSpPr/>
            <p:nvPr/>
          </p:nvSpPr>
          <p:spPr>
            <a:xfrm>
              <a:off x="1428750" y="5095875"/>
              <a:ext cx="1714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524250" y="5095875"/>
              <a:ext cx="17145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972437" y="5233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a=5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067937" y="5233035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b=8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5933313" y="5180648"/>
              <a:ext cx="2841784" cy="705231"/>
              <a:chOff x="5933313" y="5180648"/>
              <a:chExt cx="2841784" cy="705231"/>
            </a:xfrm>
          </p:grpSpPr>
          <p:sp>
            <p:nvSpPr>
              <p:cNvPr id="19" name="TextBox 19"/>
              <p:cNvSpPr/>
              <p:nvPr/>
            </p:nvSpPr>
            <p:spPr>
              <a:xfrm>
                <a:off x="5933313" y="5180648"/>
                <a:ext cx="260556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sscanf从s解析整数。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933313" y="5504498"/>
                <a:ext cx="28417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结果存入int变量a和b。</a:t>
                </a:r>
              </a:p>
            </p:txBody>
          </p:sp>
        </p:grp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26908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912495" y="4005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5099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7172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口算练习题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146798" cy="1355598"/>
            <a:chOff x="1179957" y="2952750"/>
            <a:chExt cx="7146798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加法算式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95421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5+8=13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30759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共6个字符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负数结果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95421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4-9=-5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负号也要计数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516880" cy="469392"/>
            <a:chOff x="978408" y="1407795"/>
            <a:chExt cx="551688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输出算式后，还要统计算式的字符个数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432548" cy="1029081"/>
            <a:chOff x="980694" y="1980248"/>
            <a:chExt cx="7432548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71738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口算题还要求输出算式长度。以a=5、b=8、做加法为例。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8619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要输出5+8=13，再输出它的长度6。数字和符号都要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减法得到负数时，负号也要计入。怎样让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与实际输出一致？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6377559" cy="705231"/>
            <a:chOff x="980694" y="4475798"/>
            <a:chExt cx="6377559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先把最终算式保存为一串文字，再数这串文字的长度。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这样不用按数字位数、结果正负分别计算长度。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sprintf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把算式写进“草稿纸”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ans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。显示和数长度，都用这份完整结果。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62913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再输出ans，并用strlen(ans)得到普通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的数量。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口算练习题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66938"/>
            <a:ext cx="8477393" cy="899541"/>
            <a:chOff x="1027938" y="2166938"/>
            <a:chExt cx="8477393" cy="89954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66938"/>
              <a:ext cx="63533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sprintf(ans, "%d+%d=%d", a, b, a + b);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685098"/>
              <a:ext cx="8477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ans是空间足够的char数组。sprintf写入它，printf通常输出到屏幕。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28750" y="3619500"/>
            <a:ext cx="7334250" cy="619125"/>
            <a:chOff x="1428750" y="3619500"/>
            <a:chExt cx="7334250" cy="619125"/>
          </a:xfrm>
        </p:grpSpPr>
        <p:sp>
          <p:nvSpPr>
            <p:cNvPr id="10" name="Rectangle 10"/>
            <p:cNvSpPr/>
            <p:nvPr/>
          </p:nvSpPr>
          <p:spPr>
            <a:xfrm>
              <a:off x="1428750" y="3619500"/>
              <a:ext cx="7334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2476500" y="3619500"/>
              <a:ext cx="5238750" cy="619125"/>
            </a:xfrm>
            <a:custGeom>
              <a:avLst/>
              <a:gdLst/>
              <a:ahLst/>
              <a:cxnLst/>
              <a:rect l="l" t="t" r="r" b="b"/>
              <a:pathLst>
                <a:path w="5238750" h="619125">
                  <a:moveTo>
                    <a:pt x="0" y="0"/>
                  </a:moveTo>
                  <a:lnTo>
                    <a:pt x="0" y="619125"/>
                  </a:lnTo>
                  <a:moveTo>
                    <a:pt x="1047750" y="0"/>
                  </a:moveTo>
                  <a:lnTo>
                    <a:pt x="1047750" y="619125"/>
                  </a:lnTo>
                  <a:moveTo>
                    <a:pt x="2095500" y="0"/>
                  </a:moveTo>
                  <a:lnTo>
                    <a:pt x="2095500" y="619125"/>
                  </a:lnTo>
                  <a:moveTo>
                    <a:pt x="3143250" y="0"/>
                  </a:moveTo>
                  <a:lnTo>
                    <a:pt x="3143250" y="619125"/>
                  </a:lnTo>
                  <a:moveTo>
                    <a:pt x="4191000" y="0"/>
                  </a:moveTo>
                  <a:lnTo>
                    <a:pt x="4191000" y="619125"/>
                  </a:lnTo>
                  <a:moveTo>
                    <a:pt x="5238750" y="0"/>
                  </a:moveTo>
                  <a:lnTo>
                    <a:pt x="5238750" y="619125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8705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9182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9660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0137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=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6152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109270" y="38376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084820" y="3837622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\0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056822"/>
            <a:ext cx="6479000" cy="800481"/>
            <a:chOff x="1037844" y="5056822"/>
            <a:chExt cx="6479000" cy="800481"/>
          </a:xfrm>
        </p:grpSpPr>
        <p:sp>
          <p:nvSpPr>
            <p:cNvPr id="20" name="TextBox 20"/>
            <p:cNvSpPr/>
            <p:nvPr/>
          </p:nvSpPr>
          <p:spPr>
            <a:xfrm>
              <a:off x="1037844" y="5056822"/>
              <a:ext cx="6479000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strlen(ans) 为6。加号、等号都算，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不算。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再看 4-9=-5：减号和负号是两个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，长度同样为6。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4531462" cy="469392"/>
            <a:chOff x="813816" y="1407795"/>
            <a:chExt cx="4531462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45314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把a=5、b=8的加法算式存入ans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912495" y="21764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6464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32872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口算练习题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口算练习：读入与状态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91690"/>
            <a:ext cx="5173218" cy="3942969"/>
            <a:chOff x="990981" y="2091690"/>
            <a:chExt cx="5173218" cy="3942969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91690"/>
              <a:ext cx="5173218" cy="3942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&lt;cstring&gt;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n, a, b;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last = 'a', s[64], ans[64];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scanf("%d", &amp;n);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fgets(s, sizeof(s), stdin);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(n--)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fgets(s, sizeof(s), stdin);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(s[0] &gt;= 'a' &amp;&amp; s[0] &lt;= 'c')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last = s[0];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s[0] = ' 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sscanf(s, "%d %d", &amp;a, &amp;b);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57438" y="2408872"/>
            <a:ext cx="2496312" cy="3267456"/>
            <a:chOff x="8457438" y="2408872"/>
            <a:chExt cx="2496312" cy="3267456"/>
          </a:xfrm>
        </p:grpSpPr>
        <p:sp>
          <p:nvSpPr>
            <p:cNvPr id="9" name="TextBox 9"/>
            <p:cNvSpPr/>
            <p:nvPr/>
          </p:nvSpPr>
          <p:spPr>
            <a:xfrm>
              <a:off x="8467344" y="240887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完整程序上半部分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457438" y="3151822"/>
              <a:ext cx="2496312" cy="2524506"/>
              <a:chOff x="8457438" y="3151822"/>
              <a:chExt cx="2496312" cy="25245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467344" y="3151822"/>
                <a:ext cx="2001012" cy="2524506"/>
              </a:xfrm>
              <a:custGeom>
                <a:avLst/>
                <a:gdLst/>
                <a:ahLst/>
                <a:cxnLst/>
                <a:rect l="l" t="t" r="r" b="b"/>
                <a:pathLst>
                  <a:path w="2001012" h="2524506">
                    <a:moveTo>
                      <a:pt x="0" y="0"/>
                    </a:moveTo>
                    <a:lnTo>
                      <a:pt x="2001012" y="0"/>
                    </a:lnTo>
                    <a:lnTo>
                      <a:pt x="2001012" y="2524506"/>
                    </a:lnTo>
                    <a:lnTo>
                      <a:pt x="0" y="25245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457438" y="3151822"/>
                <a:ext cx="2496312" cy="16196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438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第一条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fgets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读掉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题数后的行尾。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循环内每次读一题。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下页接着解析这一行，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代码仍在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while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中。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01215"/>
            <a:ext cx="9525" cy="3881533"/>
          </a:xfrm>
          <a:custGeom>
            <a:avLst/>
            <a:gdLst/>
            <a:ahLst/>
            <a:cxnLst/>
            <a:rect l="l" t="t" r="r" b="b"/>
            <a:pathLst>
              <a:path w="9525" h="3881533">
                <a:moveTo>
                  <a:pt x="0" y="0"/>
                </a:moveTo>
                <a:lnTo>
                  <a:pt x="0" y="388153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口算练习题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口算练习：格式化输出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90981" y="2186940"/>
            <a:ext cx="6415430" cy="3095244"/>
            <a:chOff x="990981" y="2186940"/>
            <a:chExt cx="6415430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(last == 'a')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81" y="249174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sprintf(ans, "%d+%d=%d", a, b, a+b);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981" y="27965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(last == 'b')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981" y="310134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sprintf(ans, "%d-%d=%d", a, b, a-b);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0981" y="340614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981" y="371094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sprintf(ans, "%d*%d=%d", a, b, a*b);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0981" y="4015740"/>
              <a:ext cx="61488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printf("%s\n%zu\n", ans, strlen(ans));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0981" y="43205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0981" y="462534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0981" y="49301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743188" y="2408872"/>
            <a:ext cx="2539898" cy="3229356"/>
            <a:chOff x="8743188" y="2408872"/>
            <a:chExt cx="2539898" cy="3229356"/>
          </a:xfrm>
        </p:grpSpPr>
        <p:sp>
          <p:nvSpPr>
            <p:cNvPr id="18" name="TextBox 18"/>
            <p:cNvSpPr/>
            <p:nvPr/>
          </p:nvSpPr>
          <p:spPr>
            <a:xfrm>
              <a:off x="8753094" y="24088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22" name="Group 15"/>
            <p:cNvGrpSpPr/>
            <p:nvPr/>
          </p:nvGrpSpPr>
          <p:grpSpPr>
            <a:xfrm>
              <a:off x="8743188" y="2961322"/>
              <a:ext cx="2539898" cy="2676906"/>
              <a:chOff x="8743188" y="2961322"/>
              <a:chExt cx="2539898" cy="2676906"/>
            </a:xfrm>
          </p:grpSpPr>
          <p:sp>
            <p:nvSpPr>
              <p:cNvPr id="23" name="Freeform 8"/>
              <p:cNvSpPr/>
              <p:nvPr/>
            </p:nvSpPr>
            <p:spPr>
              <a:xfrm>
                <a:off x="8753094" y="2961322"/>
                <a:ext cx="2397252" cy="2676906"/>
              </a:xfrm>
              <a:custGeom>
                <a:avLst/>
                <a:gdLst/>
                <a:ahLst/>
                <a:cxnLst/>
                <a:rect l="l" t="t" r="r" b="b"/>
                <a:pathLst>
                  <a:path w="2397252" h="2676906">
                    <a:moveTo>
                      <a:pt x="0" y="0"/>
                    </a:moveTo>
                    <a:lnTo>
                      <a:pt x="2397252" y="0"/>
                    </a:lnTo>
                    <a:lnTo>
                      <a:pt x="2397252" y="2676906"/>
                    </a:lnTo>
                    <a:lnTo>
                      <a:pt x="0" y="26769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4" name="TextBox 9"/>
              <p:cNvSpPr txBox="1"/>
              <p:nvPr/>
            </p:nvSpPr>
            <p:spPr>
              <a:xfrm>
                <a:off x="8743188" y="2961322"/>
                <a:ext cx="188362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乘号输出为 *。</a:t>
                </a:r>
              </a:p>
            </p:txBody>
          </p:sp>
          <p:sp>
            <p:nvSpPr>
              <p:cNvPr id="25" name="TextBox 10"/>
              <p:cNvSpPr txBox="1"/>
              <p:nvPr/>
            </p:nvSpPr>
            <p:spPr>
              <a:xfrm>
                <a:off x="8743188" y="3325177"/>
                <a:ext cx="23823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每题固定输出两行。</a:t>
                </a:r>
              </a:p>
            </p:txBody>
          </p:sp>
          <p:sp>
            <p:nvSpPr>
              <p:cNvPr id="26" name="TextBox 11"/>
              <p:cNvSpPr txBox="1"/>
              <p:nvPr/>
            </p:nvSpPr>
            <p:spPr>
              <a:xfrm>
                <a:off x="8743188" y="3822382"/>
                <a:ext cx="253989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strlen返回size_t，</a:t>
                </a:r>
              </a:p>
            </p:txBody>
          </p:sp>
          <p:sp>
            <p:nvSpPr>
              <p:cNvPr id="27" name="TextBox 12"/>
              <p:cNvSpPr txBox="1"/>
              <p:nvPr/>
            </p:nvSpPr>
            <p:spPr>
              <a:xfrm>
                <a:off x="8743188" y="4119562"/>
                <a:ext cx="150298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用%zu输出。</a:t>
                </a:r>
              </a:p>
            </p:txBody>
          </p:sp>
          <p:sp>
            <p:nvSpPr>
              <p:cNvPr id="28" name="TextBox 13"/>
              <p:cNvSpPr txBox="1"/>
              <p:nvPr/>
            </p:nvSpPr>
            <p:spPr>
              <a:xfrm>
                <a:off x="8743188" y="4588192"/>
                <a:ext cx="162111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64格足够容纳</a:t>
                </a:r>
              </a:p>
            </p:txBody>
          </p:sp>
          <p:sp>
            <p:nvSpPr>
              <p:cNvPr id="29" name="TextBox 14"/>
              <p:cNvSpPr txBox="1"/>
              <p:nvPr/>
            </p:nvSpPr>
            <p:spPr>
              <a:xfrm>
                <a:off x="8743188" y="4885372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本题最长算式。</a:t>
                </a:r>
              </a:p>
            </p:txBody>
          </p:sp>
        </p:grpSp>
      </p:grpSp>
      <p:sp>
        <p:nvSpPr>
          <p:cNvPr id="30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96465"/>
            <a:ext cx="9525" cy="2998470"/>
          </a:xfrm>
          <a:custGeom>
            <a:avLst/>
            <a:gdLst/>
            <a:ahLst/>
            <a:cxnLst/>
            <a:rect l="l" t="t" r="r" b="b"/>
            <a:pathLst>
              <a:path w="9525" h="2998470">
                <a:moveTo>
                  <a:pt x="0" y="0"/>
                </a:moveTo>
                <a:lnTo>
                  <a:pt x="0" y="29984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字符数组检查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2860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输入与容量检查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199322"/>
            <a:ext cx="6889147" cy="381381"/>
            <a:chOff x="1037844" y="2199322"/>
            <a:chExt cx="6889147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20542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结果为零：a 0 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990844" y="2199322"/>
              <a:ext cx="1936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0+0=0，长度5。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266122"/>
            <a:ext cx="8044148" cy="381381"/>
            <a:chOff x="1037844" y="3266122"/>
            <a:chExt cx="8044148" cy="381381"/>
          </a:xfrm>
        </p:grpSpPr>
        <p:sp>
          <p:nvSpPr>
            <p:cNvPr id="10" name="TextBox 10"/>
            <p:cNvSpPr/>
            <p:nvPr/>
          </p:nvSpPr>
          <p:spPr>
            <a:xfrm>
              <a:off x="1037844" y="3266122"/>
              <a:ext cx="24873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结果为负：b 0 9999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990844" y="3266122"/>
              <a:ext cx="30911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0-9999=-9999，长度12。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4313872"/>
            <a:ext cx="8910447" cy="381381"/>
            <a:chOff x="1037844" y="4313872"/>
            <a:chExt cx="8910447" cy="381381"/>
          </a:xfrm>
        </p:grpSpPr>
        <p:sp>
          <p:nvSpPr>
            <p:cNvPr id="13" name="TextBox 13"/>
            <p:cNvSpPr/>
            <p:nvPr/>
          </p:nvSpPr>
          <p:spPr>
            <a:xfrm>
              <a:off x="1037844" y="4313872"/>
              <a:ext cx="29205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较大的积：c 9999 9999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990844" y="4313872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9999*9999=99980001，长度18。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5371148"/>
            <a:ext cx="6836581" cy="752856"/>
            <a:chOff x="1037844" y="5371148"/>
            <a:chExt cx="6836581" cy="752856"/>
          </a:xfrm>
        </p:grpSpPr>
        <p:sp>
          <p:nvSpPr>
            <p:cNvPr id="16" name="TextBox 16"/>
            <p:cNvSpPr/>
            <p:nvPr/>
          </p:nvSpPr>
          <p:spPr>
            <a:xfrm>
              <a:off x="1037844" y="5371148"/>
              <a:ext cx="68365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最长算式再加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结束标记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，也能放进ans[64]。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fgets有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容量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限制，但它不会替你保证“整行一定读完”。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28664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9762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字符数组回顾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从名册到口算题，怎样选文字的保存和读取方式？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265998"/>
            <a:ext cx="6183820" cy="381381"/>
            <a:chOff x="1037844" y="2265998"/>
            <a:chExt cx="6183820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265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752344" y="2265998"/>
              <a:ext cx="44693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一格一个char，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串末尾有 '\0'。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218498"/>
            <a:ext cx="8005834" cy="381381"/>
            <a:chOff x="1037844" y="3218498"/>
            <a:chExt cx="8005834" cy="381381"/>
          </a:xfrm>
        </p:grpSpPr>
        <p:sp>
          <p:nvSpPr>
            <p:cNvPr id="10" name="TextBox 10"/>
            <p:cNvSpPr/>
            <p:nvPr/>
          </p:nvSpPr>
          <p:spPr>
            <a:xfrm>
              <a:off x="1037844" y="32184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2752344" y="3218498"/>
              <a:ext cx="62913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%s读单词，fgets保留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行内空格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，getchar逐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4170998"/>
            <a:ext cx="7300817" cy="381381"/>
            <a:chOff x="1037844" y="4170998"/>
            <a:chExt cx="7300817" cy="381381"/>
          </a:xfrm>
        </p:grpSpPr>
        <p:sp>
          <p:nvSpPr>
            <p:cNvPr id="13" name="TextBox 13"/>
            <p:cNvSpPr/>
            <p:nvPr/>
          </p:nvSpPr>
          <p:spPr>
            <a:xfrm>
              <a:off x="1037844" y="41709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752344" y="417099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下标定位，编码转换，频次统计，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串解析。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5311521"/>
            <a:ext cx="10230231" cy="762381"/>
            <a:chOff x="1037844" y="5311521"/>
            <a:chExt cx="10230231" cy="762381"/>
          </a:xfrm>
        </p:grpSpPr>
        <p:sp>
          <p:nvSpPr>
            <p:cNvPr id="16" name="TextBox 16"/>
            <p:cNvSpPr/>
            <p:nvPr/>
          </p:nvSpPr>
          <p:spPr>
            <a:xfrm>
              <a:off x="1037844" y="5311521"/>
              <a:ext cx="1023023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像编辑一段通知，还想不断加字、删字、截取，手动搬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字符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就麻烦了。下一节用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来处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理这些事。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8762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28759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9611</Words>
  <Application>Microsoft Office PowerPoint</Application>
  <PresentationFormat>宽屏</PresentationFormat>
  <Paragraphs>816</Paragraphs>
  <Slides>60</Slides>
  <Notes>60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63" baseType="lpstr">
      <vt:lpstr>Arial</vt:lpstr>
      <vt:lpstr>Consolas</vt:lpstr>
      <vt:lpstr>Office Theme</vt:lpstr>
      <vt:lpstr>让程序读懂一段话 再把结果存下来</vt:lpstr>
      <vt:lpstr>PowerPoint 演示文稿</vt:lpstr>
      <vt:lpstr>PowerPoint 演示文稿</vt:lpstr>
      <vt:lpstr>一个字符与一串字符</vt:lpstr>
      <vt:lpstr>PowerPoint 演示文稿</vt:lpstr>
      <vt:lpstr>字符也有对应的数</vt:lpstr>
      <vt:lpstr>PowerPoint 演示文稿</vt:lpstr>
      <vt:lpstr>字符数字变成整数</vt:lpstr>
      <vt:lpstr>PowerPoint 演示文稿</vt:lpstr>
      <vt:lpstr>字符串在哪里结束</vt:lpstr>
      <vt:lpstr>PowerPoint 演示文稿</vt:lpstr>
      <vt:lpstr>容量、长度与结束标记</vt:lpstr>
      <vt:lpstr>PowerPoint 演示文稿</vt:lpstr>
      <vt:lpstr>PowerPoint 演示文稿</vt:lpstr>
      <vt:lpstr>PowerPoint 演示文稿</vt:lpstr>
      <vt:lpstr>把空格一起读进来</vt:lpstr>
      <vt:lpstr>PowerPoint 演示文稿</vt:lpstr>
      <vt:lpstr>沿下标逐个访问</vt:lpstr>
      <vt:lpstr>自动修正：完整任务</vt:lpstr>
      <vt:lpstr>大写和小写的偏移</vt:lpstr>
      <vt:lpstr>PowerPoint 演示文稿</vt:lpstr>
      <vt:lpstr>自动修正：完整程序</vt:lpstr>
      <vt:lpstr>PowerPoint 演示文稿</vt:lpstr>
      <vt:lpstr>不保存整串，也能处理</vt:lpstr>
      <vt:lpstr>PowerPoint 演示文稿</vt:lpstr>
      <vt:lpstr>常用转义字符与字符串函数</vt:lpstr>
      <vt:lpstr>PowerPoint 演示文稿</vt:lpstr>
      <vt:lpstr>PowerPoint 演示文稿</vt:lpstr>
      <vt:lpstr>PowerPoint 演示文稿</vt:lpstr>
      <vt:lpstr>复制与比较字符数组</vt:lpstr>
      <vt:lpstr>PowerPoint 演示文稿</vt:lpstr>
      <vt:lpstr>PowerPoint 演示文稿</vt:lpstr>
      <vt:lpstr>PowerPoint 演示文稿</vt:lpstr>
      <vt:lpstr>PowerPoint 演示文稿</vt:lpstr>
      <vt:lpstr>凯撒密码：完整任务</vt:lpstr>
      <vt:lpstr>直接加n会越过字母区</vt:lpstr>
      <vt:lpstr>PowerPoint 演示文稿</vt:lpstr>
      <vt:lpstr>跨过z，再从a继续</vt:lpstr>
      <vt:lpstr>凯撒密码：完整程序</vt:lpstr>
      <vt:lpstr>笨小猴：完整任务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笨小猴：统计与打擂台</vt:lpstr>
      <vt:lpstr>笨小猴：判断与输出</vt:lpstr>
      <vt:lpstr>PowerPoint 演示文稿</vt:lpstr>
      <vt:lpstr>口算练习题：完整任务</vt:lpstr>
      <vt:lpstr>一行里有两种输入格式</vt:lpstr>
      <vt:lpstr>PowerPoint 演示文稿</vt:lpstr>
      <vt:lpstr>PowerPoint 演示文稿</vt:lpstr>
      <vt:lpstr>PowerPoint 演示文稿</vt:lpstr>
      <vt:lpstr>从字符串中读出数字</vt:lpstr>
      <vt:lpstr>PowerPoint 演示文稿</vt:lpstr>
      <vt:lpstr>PowerPoint 演示文稿</vt:lpstr>
      <vt:lpstr>口算练习：读入与状态</vt:lpstr>
      <vt:lpstr>口算练习：格式化输出</vt:lpstr>
      <vt:lpstr>输入与容量检查</vt:lpstr>
      <vt:lpstr>这一排格子，我们已经会用了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3</cp:revision>
  <dcterms:created xsi:type="dcterms:W3CDTF">2026-10-02T14:53:39Z</dcterms:created>
  <dcterms:modified xsi:type="dcterms:W3CDTF">2026-10-03T06:46:31Z</dcterms:modified>
  <cp:category/>
  <cp:contentStatus/>
  <dc:language>zh-CN</dc:language>
</cp:coreProperties>
</file>