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1_tf1.xml" ContentType="application/vnd.openxmlformats-officedocument.presentationml.notesSlide+xml"/>
  <Override PartName="/ppt/notesSlides/notesSlide2_tf1.xml" ContentType="application/vnd.openxmlformats-officedocument.presentationml.notesSlide+xml"/>
  <Override PartName="/ppt/notesSlides/notesSlide3_tf1.xml" ContentType="application/vnd.openxmlformats-officedocument.presentationml.notesSlide+xml"/>
  <Override PartName="/ppt/notesSlides/notesSlide4_tf1.xml" ContentType="application/vnd.openxmlformats-officedocument.presentationml.notesSlide+xml"/>
  <Override PartName="/ppt/notesSlides/notesSlide5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.xml" ContentType="application/vnd.openxmlformats-officedocument.presentationml.notesSlide+xml"/>
  <Override PartName="/ppt/notesSlides/notesSlide8_tf1.xml" ContentType="application/vnd.openxmlformats-officedocument.presentationml.notesSlide+xml"/>
  <Override PartName="/ppt/notesSlides/notesSlide9_tf1.xml" ContentType="application/vnd.openxmlformats-officedocument.presentationml.notesSlide+xml"/>
  <Override PartName="/ppt/notesSlides/notesSlide10_tf1.xml" ContentType="application/vnd.openxmlformats-officedocument.presentationml.notesSlide+xml"/>
  <Override PartName="/ppt/notesSlides/notesSlide11_tf1.xml" ContentType="application/vnd.openxmlformats-officedocument.presentationml.notesSlide+xml"/>
  <Override PartName="/ppt/notesSlides/notesSlide12_tf1.xml" ContentType="application/vnd.openxmlformats-officedocument.presentationml.notesSlide+xml"/>
  <Override PartName="/ppt/notesSlides/notesSlide13_tf1.xml" ContentType="application/vnd.openxmlformats-officedocument.presentationml.notesSlide+xml"/>
  <Override PartName="/ppt/notesSlides/notesSlide14_tf1.xml" ContentType="application/vnd.openxmlformats-officedocument.presentationml.notesSlide+xml"/>
  <Override PartName="/ppt/notesSlides/notesSlide15_tf1.xml" ContentType="application/vnd.openxmlformats-officedocument.presentationml.notesSlide+xml"/>
  <Override PartName="/ppt/notesSlides/notesSlide16_tf1.xml" ContentType="application/vnd.openxmlformats-officedocument.presentationml.notesSlide+xml"/>
  <Override PartName="/ppt/notesSlides/notesSlide17_tf1.xml" ContentType="application/vnd.openxmlformats-officedocument.presentationml.notesSlide+xml"/>
  <Override PartName="/ppt/notesSlides/notesSlide18_tf1.xml" ContentType="application/vnd.openxmlformats-officedocument.presentationml.notesSlide+xml"/>
  <Override PartName="/ppt/notesSlides/notesSlide19_tf1.xml" ContentType="application/vnd.openxmlformats-officedocument.presentationml.notesSlide+xml"/>
  <Override PartName="/ppt/notesSlides/notesSlide20_tf1.xml" ContentType="application/vnd.openxmlformats-officedocument.presentationml.notesSlide+xml"/>
  <Override PartName="/ppt/notesSlides/notesSlide21_tf1.xml" ContentType="application/vnd.openxmlformats-officedocument.presentationml.notesSlide+xml"/>
  <Override PartName="/ppt/notesSlides/notesSlide22_tf4.xml" ContentType="application/vnd.openxmlformats-officedocument.presentationml.notesSlide+xml"/>
  <Override PartName="/ppt/notesSlides/notesSlide23_tf1.xml" ContentType="application/vnd.openxmlformats-officedocument.presentationml.notesSlide+xml"/>
  <Override PartName="/ppt/notesSlides/notesSlide24_tf1.xml" ContentType="application/vnd.openxmlformats-officedocument.presentationml.notesSlide+xml"/>
  <Override PartName="/ppt/notesSlides/notesSlide25_tf1.xml" ContentType="application/vnd.openxmlformats-officedocument.presentationml.notesSlide+xml"/>
  <Override PartName="/ppt/notesSlides/notesSlide26_tf1.xml" ContentType="application/vnd.openxmlformats-officedocument.presentationml.notesSlide+xml"/>
  <Override PartName="/ppt/notesSlides/notesSlide27_tf1.xml" ContentType="application/vnd.openxmlformats-officedocument.presentationml.notesSlide+xml"/>
  <Override PartName="/ppt/notesSlides/notesSlide28_tf1.xml" ContentType="application/vnd.openxmlformats-officedocument.presentationml.notesSlide+xml"/>
  <Override PartName="/ppt/notesSlides/notesSlide29_tf1.xml" ContentType="application/vnd.openxmlformats-officedocument.presentationml.notesSlide+xml"/>
  <Override PartName="/ppt/notesSlides/notesSlide30_tf1.xml" ContentType="application/vnd.openxmlformats-officedocument.presentationml.notesSlide+xml"/>
  <Override PartName="/ppt/notesSlides/notesSlide31_tf1.xml" ContentType="application/vnd.openxmlformats-officedocument.presentationml.notesSlide+xml"/>
  <Override PartName="/ppt/notesSlides/notesSlide32_tf1.xml" ContentType="application/vnd.openxmlformats-officedocument.presentationml.notesSlide+xml"/>
  <Override PartName="/ppt/notesSlides/notesSlide33_tf1.xml" ContentType="application/vnd.openxmlformats-officedocument.presentationml.notesSlide+xml"/>
  <Override PartName="/ppt/notesSlides/notesSlide34_tf1.xml" ContentType="application/vnd.openxmlformats-officedocument.presentationml.notesSlide+xml"/>
  <Override PartName="/ppt/notesSlides/notesSlide35_tf1.xml" ContentType="application/vnd.openxmlformats-officedocument.presentationml.notesSlide+xml"/>
  <Override PartName="/ppt/notesSlides/notesSlide36_tf1.xml" ContentType="application/vnd.openxmlformats-officedocument.presentationml.notesSlide+xml"/>
  <Override PartName="/ppt/notesSlides/notesSlide37_tf1.xml" ContentType="application/vnd.openxmlformats-officedocument.presentationml.notesSlide+xml"/>
  <Override PartName="/ppt/notesSlides/notesSlide38_tf1.xml" ContentType="application/vnd.openxmlformats-officedocument.presentationml.notesSlide+xml"/>
  <Override PartName="/ppt/notesSlides/notesSlide39_tf1.xml" ContentType="application/vnd.openxmlformats-officedocument.presentationml.notesSlide+xml"/>
  <Override PartName="/ppt/notesSlides/notesSlide41_tf1.xml" ContentType="application/vnd.openxmlformats-officedocument.presentationml.notesSlide+xml"/>
  <Override PartName="/ppt/notesSlides/notesSlide42_tf1.xml" ContentType="application/vnd.openxmlformats-officedocument.presentationml.notesSlide+xml"/>
  <Override PartName="/ppt/notesSlides/notesSlide43_tf1.xml" ContentType="application/vnd.openxmlformats-officedocument.presentationml.notesSlide+xml"/>
  <Override PartName="/ppt/notesSlides/notesSlide44_tf1.xml" ContentType="application/vnd.openxmlformats-officedocument.presentationml.notesSlide+xml"/>
  <Override PartName="/ppt/notesSlides/notesSlide45_tf1.xml" ContentType="application/vnd.openxmlformats-officedocument.presentationml.notesSlide+xml"/>
  <Override PartName="/ppt/notesSlides/notesSlide46_tf1.xml" ContentType="application/vnd.openxmlformats-officedocument.presentationml.notesSlide+xml"/>
  <Override PartName="/ppt/notesSlides/notesSlide47_tf1.xml" ContentType="application/vnd.openxmlformats-officedocument.presentationml.notesSlide+xml"/>
  <Override PartName="/ppt/notesSlides/notesSlide48_tf1.xml" ContentType="application/vnd.openxmlformats-officedocument.presentationml.notesSlide+xml"/>
  <Override PartName="/ppt/notesSlides/notesSlide49_tf1.xml" ContentType="application/vnd.openxmlformats-officedocument.presentationml.notesSlide+xml"/>
  <Override PartName="/ppt/notesSlides/notesSlide50_tf1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51_tf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52_tf1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53_tf1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54_tf1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55_tf1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56_tf1.xml" ContentType="application/vnd.openxmlformats-officedocument.presentationml.notes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Slides/notesSlide57_tf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58_tf1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59_tf1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60_tf1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62"/>
  </p:notesMasterIdLst>
  <p:sldIdLst>
    <p:sldId id="256" r:id="rId67"/>
    <p:sldId id="257" r:id="rId68"/>
    <p:sldId id="258" r:id="rId69"/>
    <p:sldId id="259" r:id="rId70"/>
    <p:sldId id="260" r:id="rId71"/>
    <p:sldId id="261" r:id="rId72"/>
    <p:sldId id="262" r:id="rId73"/>
    <p:sldId id="263" r:id="rId74"/>
    <p:sldId id="264" r:id="rId75"/>
    <p:sldId id="265" r:id="rId76"/>
    <p:sldId id="266" r:id="rId77"/>
    <p:sldId id="267" r:id="rId78"/>
    <p:sldId id="268" r:id="rId79"/>
    <p:sldId id="269" r:id="rId80"/>
    <p:sldId id="270" r:id="rId81"/>
    <p:sldId id="271" r:id="rId82"/>
    <p:sldId id="272" r:id="rId83"/>
    <p:sldId id="273" r:id="rId84"/>
    <p:sldId id="274" r:id="rId85"/>
    <p:sldId id="275" r:id="rId86"/>
    <p:sldId id="276" r:id="rId87"/>
    <p:sldId id="277" r:id="rId88"/>
    <p:sldId id="278" r:id="rId89"/>
    <p:sldId id="279" r:id="rId90"/>
    <p:sldId id="280" r:id="rId91"/>
    <p:sldId id="281" r:id="rId92"/>
    <p:sldId id="282" r:id="rId93"/>
    <p:sldId id="283" r:id="rId94"/>
    <p:sldId id="284" r:id="rId95"/>
    <p:sldId id="285" r:id="rId96"/>
    <p:sldId id="286" r:id="rId97"/>
    <p:sldId id="287" r:id="rId98"/>
    <p:sldId id="288" r:id="rId99"/>
    <p:sldId id="289" r:id="rId100"/>
    <p:sldId id="290" r:id="rId101"/>
    <p:sldId id="291" r:id="rId102"/>
    <p:sldId id="292" r:id="rId103"/>
    <p:sldId id="293" r:id="rId104"/>
    <p:sldId id="294" r:id="rId105"/>
    <p:sldId id="295" r:id="rId106"/>
    <p:sldId id="296" r:id="rId107"/>
    <p:sldId id="297" r:id="rId108"/>
    <p:sldId id="298" r:id="rId109"/>
    <p:sldId id="299" r:id="rId110"/>
    <p:sldId id="300" r:id="rId111"/>
    <p:sldId id="301" r:id="rId112"/>
    <p:sldId id="302" r:id="rId113"/>
    <p:sldId id="303" r:id="rId114"/>
    <p:sldId id="304" r:id="rId115"/>
    <p:sldId id="305" r:id="rId116"/>
    <p:sldId id="306" r:id="rId117"/>
    <p:sldId id="307" r:id="rId118"/>
    <p:sldId id="308" r:id="rId119"/>
    <p:sldId id="309" r:id="rId120"/>
    <p:sldId id="310" r:id="rId121"/>
    <p:sldId id="311" r:id="rId122"/>
    <p:sldId id="312" r:id="rId123"/>
    <p:sldId id="313" r:id="rId124"/>
    <p:sldId id="314" r:id="rId125"/>
    <p:sldId id="315" r:id="rId126"/>
    <p:sldId id="316" r:id="rId127"/>
    <p:sldId id="317" r:id="rId128"/>
    <p:sldId id="318" r:id="rId129"/>
    <p:sldId id="319" r:id="rId130"/>
    <p:sldId id="320" r:id="rId131"/>
    <p:sldId id="321" r:id="rId132"/>
    <p:sldId id="322" r:id="rId133"/>
    <p:sldId id="323" r:id="rId134"/>
    <p:sldId id="324" r:id="rId135"/>
    <p:sldId id="325" r:id="rId136"/>
    <p:sldId id="326" r:id="rId137"/>
    <p:sldId id="327" r:id="rId138"/>
    <p:sldId id="328" r:id="rId139"/>
    <p:sldId id="329" r:id="rId140"/>
    <p:sldId id="330" r:id="rId1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63" Type="http://schemas.openxmlformats.org/officeDocument/2006/relationships/presProps" Target="presProps.xml" /><Relationship Id="rId66" Type="http://schemas.openxmlformats.org/officeDocument/2006/relationships/tableStyles" Target="tableStyles.xml" /><Relationship Id="rId64" Type="http://schemas.openxmlformats.org/officeDocument/2006/relationships/viewProps" Target="viewProps.xml" /><Relationship Id="rId62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5" Type="http://schemas.openxmlformats.org/officeDocument/2006/relationships/theme" Target="theme/theme1.xml" /><Relationship Id="rId67" Type="http://schemas.openxmlformats.org/officeDocument/2006/relationships/slide" Target="slides/slide1.xml" /><Relationship Id="rId68" Type="http://schemas.openxmlformats.org/officeDocument/2006/relationships/slide" Target="slides/slide2.xml" /><Relationship Id="rId69" Type="http://schemas.openxmlformats.org/officeDocument/2006/relationships/slide" Target="slides/slide3.xml" /><Relationship Id="rId70" Type="http://schemas.openxmlformats.org/officeDocument/2006/relationships/slide" Target="slides/slide4.xml" /><Relationship Id="rId71" Type="http://schemas.openxmlformats.org/officeDocument/2006/relationships/slide" Target="slides/slide5.xml" /><Relationship Id="rId72" Type="http://schemas.openxmlformats.org/officeDocument/2006/relationships/slide" Target="slides/slide6.xml" /><Relationship Id="rId73" Type="http://schemas.openxmlformats.org/officeDocument/2006/relationships/slide" Target="slides/slide7.xml" /><Relationship Id="rId74" Type="http://schemas.openxmlformats.org/officeDocument/2006/relationships/slide" Target="slides/slide8.xml" /><Relationship Id="rId75" Type="http://schemas.openxmlformats.org/officeDocument/2006/relationships/slide" Target="slides/slide9.xml" /><Relationship Id="rId76" Type="http://schemas.openxmlformats.org/officeDocument/2006/relationships/slide" Target="slides/slide10.xml" /><Relationship Id="rId77" Type="http://schemas.openxmlformats.org/officeDocument/2006/relationships/slide" Target="slides/slide11.xml" /><Relationship Id="rId78" Type="http://schemas.openxmlformats.org/officeDocument/2006/relationships/slide" Target="slides/slide12.xml" /><Relationship Id="rId79" Type="http://schemas.openxmlformats.org/officeDocument/2006/relationships/slide" Target="slides/slide13.xml" /><Relationship Id="rId80" Type="http://schemas.openxmlformats.org/officeDocument/2006/relationships/slide" Target="slides/slide14.xml" /><Relationship Id="rId81" Type="http://schemas.openxmlformats.org/officeDocument/2006/relationships/slide" Target="slides/slide15.xml" /><Relationship Id="rId82" Type="http://schemas.openxmlformats.org/officeDocument/2006/relationships/slide" Target="slides/slide16.xml" /><Relationship Id="rId83" Type="http://schemas.openxmlformats.org/officeDocument/2006/relationships/slide" Target="slides/slide17.xml" /><Relationship Id="rId84" Type="http://schemas.openxmlformats.org/officeDocument/2006/relationships/slide" Target="slides/slide18.xml" /><Relationship Id="rId85" Type="http://schemas.openxmlformats.org/officeDocument/2006/relationships/slide" Target="slides/slide19.xml" /><Relationship Id="rId86" Type="http://schemas.openxmlformats.org/officeDocument/2006/relationships/slide" Target="slides/slide20.xml" /><Relationship Id="rId87" Type="http://schemas.openxmlformats.org/officeDocument/2006/relationships/slide" Target="slides/slide21.xml" /><Relationship Id="rId88" Type="http://schemas.openxmlformats.org/officeDocument/2006/relationships/slide" Target="slides/slide22.xml" /><Relationship Id="rId89" Type="http://schemas.openxmlformats.org/officeDocument/2006/relationships/slide" Target="slides/slide23.xml" /><Relationship Id="rId90" Type="http://schemas.openxmlformats.org/officeDocument/2006/relationships/slide" Target="slides/slide24.xml" /><Relationship Id="rId91" Type="http://schemas.openxmlformats.org/officeDocument/2006/relationships/slide" Target="slides/slide25.xml" /><Relationship Id="rId92" Type="http://schemas.openxmlformats.org/officeDocument/2006/relationships/slide" Target="slides/slide26.xml" /><Relationship Id="rId93" Type="http://schemas.openxmlformats.org/officeDocument/2006/relationships/slide" Target="slides/slide27.xml" /><Relationship Id="rId94" Type="http://schemas.openxmlformats.org/officeDocument/2006/relationships/slide" Target="slides/slide28.xml" /><Relationship Id="rId95" Type="http://schemas.openxmlformats.org/officeDocument/2006/relationships/slide" Target="slides/slide29.xml" /><Relationship Id="rId96" Type="http://schemas.openxmlformats.org/officeDocument/2006/relationships/slide" Target="slides/slide30.xml" /><Relationship Id="rId97" Type="http://schemas.openxmlformats.org/officeDocument/2006/relationships/slide" Target="slides/slide31.xml" /><Relationship Id="rId98" Type="http://schemas.openxmlformats.org/officeDocument/2006/relationships/slide" Target="slides/slide32.xml" /><Relationship Id="rId99" Type="http://schemas.openxmlformats.org/officeDocument/2006/relationships/slide" Target="slides/slide33.xml" /><Relationship Id="rId100" Type="http://schemas.openxmlformats.org/officeDocument/2006/relationships/slide" Target="slides/slide34.xml" /><Relationship Id="rId101" Type="http://schemas.openxmlformats.org/officeDocument/2006/relationships/slide" Target="slides/slide35.xml" /><Relationship Id="rId102" Type="http://schemas.openxmlformats.org/officeDocument/2006/relationships/slide" Target="slides/slide36.xml" /><Relationship Id="rId103" Type="http://schemas.openxmlformats.org/officeDocument/2006/relationships/slide" Target="slides/slide37.xml" /><Relationship Id="rId104" Type="http://schemas.openxmlformats.org/officeDocument/2006/relationships/slide" Target="slides/slide38.xml" /><Relationship Id="rId105" Type="http://schemas.openxmlformats.org/officeDocument/2006/relationships/slide" Target="slides/slide39.xml" /><Relationship Id="rId106" Type="http://schemas.openxmlformats.org/officeDocument/2006/relationships/slide" Target="slides/slide40.xml" /><Relationship Id="rId107" Type="http://schemas.openxmlformats.org/officeDocument/2006/relationships/slide" Target="slides/slide41.xml" /><Relationship Id="rId108" Type="http://schemas.openxmlformats.org/officeDocument/2006/relationships/slide" Target="slides/slide42.xml" /><Relationship Id="rId109" Type="http://schemas.openxmlformats.org/officeDocument/2006/relationships/slide" Target="slides/slide43.xml" /><Relationship Id="rId110" Type="http://schemas.openxmlformats.org/officeDocument/2006/relationships/slide" Target="slides/slide44.xml" /><Relationship Id="rId111" Type="http://schemas.openxmlformats.org/officeDocument/2006/relationships/slide" Target="slides/slide45.xml" /><Relationship Id="rId112" Type="http://schemas.openxmlformats.org/officeDocument/2006/relationships/slide" Target="slides/slide46.xml" /><Relationship Id="rId113" Type="http://schemas.openxmlformats.org/officeDocument/2006/relationships/slide" Target="slides/slide47.xml" /><Relationship Id="rId114" Type="http://schemas.openxmlformats.org/officeDocument/2006/relationships/slide" Target="slides/slide48.xml" /><Relationship Id="rId115" Type="http://schemas.openxmlformats.org/officeDocument/2006/relationships/slide" Target="slides/slide49.xml" /><Relationship Id="rId116" Type="http://schemas.openxmlformats.org/officeDocument/2006/relationships/slide" Target="slides/slide50.xml" /><Relationship Id="rId117" Type="http://schemas.openxmlformats.org/officeDocument/2006/relationships/slide" Target="slides/slide51.xml" /><Relationship Id="rId118" Type="http://schemas.openxmlformats.org/officeDocument/2006/relationships/slide" Target="slides/slide52.xml" /><Relationship Id="rId119" Type="http://schemas.openxmlformats.org/officeDocument/2006/relationships/slide" Target="slides/slide53.xml" /><Relationship Id="rId120" Type="http://schemas.openxmlformats.org/officeDocument/2006/relationships/slide" Target="slides/slide54.xml" /><Relationship Id="rId121" Type="http://schemas.openxmlformats.org/officeDocument/2006/relationships/slide" Target="slides/slide55.xml" /><Relationship Id="rId122" Type="http://schemas.openxmlformats.org/officeDocument/2006/relationships/slide" Target="slides/slide56.xml" /><Relationship Id="rId123" Type="http://schemas.openxmlformats.org/officeDocument/2006/relationships/slide" Target="slides/slide57.xml" /><Relationship Id="rId124" Type="http://schemas.openxmlformats.org/officeDocument/2006/relationships/slide" Target="slides/slide58.xml" /><Relationship Id="rId125" Type="http://schemas.openxmlformats.org/officeDocument/2006/relationships/slide" Target="slides/slide59.xml" /><Relationship Id="rId126" Type="http://schemas.openxmlformats.org/officeDocument/2006/relationships/slide" Target="slides/slide60.xml" /><Relationship Id="rId127" Type="http://schemas.openxmlformats.org/officeDocument/2006/relationships/slide" Target="slides/slide61.xml" /><Relationship Id="rId128" Type="http://schemas.openxmlformats.org/officeDocument/2006/relationships/slide" Target="slides/slide62.xml" /><Relationship Id="rId129" Type="http://schemas.openxmlformats.org/officeDocument/2006/relationships/slide" Target="slides/slide63.xml" /><Relationship Id="rId130" Type="http://schemas.openxmlformats.org/officeDocument/2006/relationships/slide" Target="slides/slide64.xml" /><Relationship Id="rId131" Type="http://schemas.openxmlformats.org/officeDocument/2006/relationships/slide" Target="slides/slide65.xml" /><Relationship Id="rId132" Type="http://schemas.openxmlformats.org/officeDocument/2006/relationships/slide" Target="slides/slide66.xml" /><Relationship Id="rId133" Type="http://schemas.openxmlformats.org/officeDocument/2006/relationships/slide" Target="slides/slide67.xml" /><Relationship Id="rId134" Type="http://schemas.openxmlformats.org/officeDocument/2006/relationships/slide" Target="slides/slide68.xml" /><Relationship Id="rId135" Type="http://schemas.openxmlformats.org/officeDocument/2006/relationships/slide" Target="slides/slide69.xml" /><Relationship Id="rId136" Type="http://schemas.openxmlformats.org/officeDocument/2006/relationships/slide" Target="slides/slide70.xml" /><Relationship Id="rId137" Type="http://schemas.openxmlformats.org/officeDocument/2006/relationships/slide" Target="slides/slide71.xml" /><Relationship Id="rId138" Type="http://schemas.openxmlformats.org/officeDocument/2006/relationships/slide" Target="slides/slide72.xml" /><Relationship Id="rId139" Type="http://schemas.openxmlformats.org/officeDocument/2006/relationships/slide" Target="slides/slide73.xml" /><Relationship Id="rId140" Type="http://schemas.openxmlformats.org/officeDocument/2006/relationships/slide" Target="slides/slide74.xml" /><Relationship Id="rId141" Type="http://schemas.openxmlformats.org/officeDocument/2006/relationships/slide" Target="slides/slide75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.xml" />
</Relationships>
</file>

<file path=ppt/notesSlides/_rels/notesSlide2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.xml" />
</Relationships>
</file>

<file path=ppt/notesSlides/_rels/notesSlide3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.xml" />
</Relationships>
</file>

<file path=ppt/notesSlides/_rels/notesSlide4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.xml" />
</Relationships>
</file>

<file path=ppt/notesSlides/_rels/notesSlide5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.xml" />
</Relationships>
</file>

<file path=ppt/notesSlides/_rels/notesSlide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.xml" />
</Relationships>
</file>

<file path=ppt/notesSlides/_rels/notesSlide7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7.xml" />
</Relationships>
</file>

<file path=ppt/notesSlides/_rels/notesSlide8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8.xml" />
</Relationships>
</file>

<file path=ppt/notesSlides/_rels/notesSlide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9.xml" />
</Relationships>
</file>

<file path=ppt/notesSlides/_rels/notesSlide10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0.xml" />
</Relationships>
</file>

<file path=ppt/notesSlides/_rels/notesSlide11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1.xml" />
</Relationships>
</file>

<file path=ppt/notesSlides/_rels/notesSlide12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2.xml" />
</Relationships>
</file>

<file path=ppt/notesSlides/_rels/notesSlide13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3.xml" />
</Relationships>
</file>

<file path=ppt/notesSlides/_rels/notesSlide14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4.xml" />
</Relationships>
</file>

<file path=ppt/notesSlides/_rels/notesSlide15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5.xml" />
</Relationships>
</file>

<file path=ppt/notesSlides/_rels/notesSlide1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6.xml" />
</Relationships>
</file>

<file path=ppt/notesSlides/_rels/notesSlide17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7.xml" />
</Relationships>
</file>

<file path=ppt/notesSlides/_rels/notesSlide18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8.xml" />
</Relationships>
</file>

<file path=ppt/notesSlides/_rels/notesSlide1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9.xml" />
</Relationships>
</file>

<file path=ppt/notesSlides/_rels/notesSlide20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0.xml" />
</Relationships>
</file>

<file path=ppt/notesSlides/_rels/notesSlide21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1.xml" />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2_tf4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5.xml" />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3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6.xml" />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4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7.xml" />
</Relationships>
</file>

<file path=ppt/notesSlides/_rels/notesSlide25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8.xml" />
</Relationships>
</file>

<file path=ppt/notesSlides/_rels/notesSlide2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9.xml" />
</Relationships>
</file>

<file path=ppt/notesSlides/_rels/notesSlide27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0.xml" />
</Relationships>
</file>

<file path=ppt/notesSlides/_rels/notesSlide28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1.xml" />
</Relationships>
</file>

<file path=ppt/notesSlides/_rels/notesSlide2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2.xml" />
</Relationships>
</file>

<file path=ppt/notesSlides/_rels/notesSlide30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3.xml" />
</Relationships>
</file>

<file path=ppt/notesSlides/_rels/notesSlide31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4.xml" />
</Relationships>
</file>

<file path=ppt/notesSlides/_rels/notesSlide32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5.xml" />
</Relationships>
</file>

<file path=ppt/notesSlides/_rels/notesSlide33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8.xml" />
</Relationships>
</file>

<file path=ppt/notesSlides/_rels/notesSlide34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9.xml" />
</Relationships>
</file>

<file path=ppt/notesSlides/_rels/notesSlide35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0.xml" />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1.xml" />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7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2.xml" />
</Relationships>
</file>

<file path=ppt/notesSlides/_rels/notesSlide38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3.xml" />
</Relationships>
</file>

<file path=ppt/notesSlides/_rels/notesSlide3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6.xml" />
</Relationships>
</file>

<file path=ppt/notesSlides/_rels/notesSlide41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8.xml" />
</Relationships>
</file>

<file path=ppt/notesSlides/_rels/notesSlide42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9.xml" />
</Relationships>
</file>

<file path=ppt/notesSlides/_rels/notesSlide43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0.xml" />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4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1.xml" />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5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2.xml" />
</Relationships>
</file>

<file path=ppt/notesSlides/_rels/notesSlide4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7.xml" />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7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8.xml" />
</Relationships>
</file>

<file path=ppt/notesSlides/_rels/notesSlide48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9.xml" />
</Relationships>
</file>

<file path=ppt/notesSlides/_rels/notesSlide4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0.xml" />
</Relationships>
</file>

<file path=ppt/notesSlides/_rels/notesSlide50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1.xml" />
</Relationships>
</file>

<file path=ppt/notesSlides/_rels/notesSlide51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2.xml" />
</Relationships>
</file>

<file path=ppt/notesSlides/_rels/notesSlide52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3.xml" />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3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4.xml" />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4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5.xml" />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5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6.xml" />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67.xml" />
</Relationships>
</file>

<file path=ppt/notesSlides/_rels/notesSlide57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72.xml" />
</Relationships>
</file>

<file path=ppt/notesSlides/_rels/notesSlide58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73.xml" />
</Relationships>
</file>

<file path=ppt/notesSlides/_rels/notesSlide5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74.xml" />
</Relationships>
</file>

<file path=ppt/notesSlides/_rels/notesSlide60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75.xml" />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notesSlide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我们先看班级名册。Xiao Ming 中间那个空格、007 前面的两个零，少了就不是原来的信息了。今天要解决的，就是程序怎样把这些字符按原样记下来。</a:t>
            </a:r>
          </a:p>
        </p:txBody>
      </p:sp>
    </p:spTree>
  </p:cSld>
  <p:clrMapOvr>
    <a:masterClrMapping/>
  </p:clrMapOvr>
</p:notes>
</file>

<file path=ppt/notesSlides/notesSlide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班主任要录入姓名和学号，再照原样显示。大家看看 Xiao Ming 和 007，哪些地方最容易丢？如果用整数存 007，就只剩 7 了。我们试着一格存一个字符，把整段文字排进来。</a:t>
            </a:r>
          </a:p>
        </p:txBody>
      </p:sp>
    </p:spTree>
  </p:cSld>
  <p:clrMapOvr>
    <a:masterClrMapping/>
  </p:clrMapOvr>
</p:notes>
</file>

<file path=ppt/notesSlides/notesSlide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这一排一共有八格，可 Li 只用了两格，Tom 用了三格。程序只知道容量是八，能自己猜到名字在哪儿结束吗？不能，所以最后一个字母后面得放上结束记号。</a:t>
            </a:r>
          </a:p>
        </p:txBody>
      </p:sp>
    </p:spTree>
  </p:cSld>
  <p:clrMapOvr>
    <a:masterClrMapping/>
  </p:clrMapOvr>
</p:notes>
</file>

<file path=ppt/notesSlides/notesSlide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只有一个 A，可以放进 char；ABC 是一串字符，要让数组接着放。大家数一数，ABC 明明是三个字母，为什么用了四格？最后那格放着结束记号，程序才知道读到哪里停。</a:t>
            </a:r>
          </a:p>
        </p:txBody>
      </p:sp>
    </p:spTree>
  </p:cSld>
  <p:clrMapOvr>
    <a:masterClrMapping/>
  </p:clrMapOvr>
</p:notes>
</file>

<file path=ppt/notesSlides/notesSlide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字符已经能存进数组了，可计算机怎样分辨 A 和别的字母？可以把编码想成学号：按约定的编号查回去，就认出字符。这里先不用背表，看看常用字符的编号怎样排列。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沿表读几个数：数字字符挨在一起，大写字母挨在一起，小写字母也是。试算一下，字符 2 的编号比字符 0 大多少？这个连续的规律，后面转换字符会用到。这里先只讨论 ASCII 范围内的字符。</a:t>
            </a:r>
          </a:p>
        </p:txBody>
      </p:sp>
    </p:spTree>
  </p:cSld>
  <p:clrMapOvr>
    <a:masterClrMapping/>
  </p:clrMapOvr>
</p:notes>
</file>

<file path=ppt/notesSlides/notesSlide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 里放着字符 '7'，屏幕上看它像数字，可直接加一算的却是字符编号。我们需要的人数是整数 7。大家看看，'7' 比 '0' 的编号大几？这个差正好就是要找的数值。</a:t>
            </a:r>
          </a:p>
        </p:txBody>
      </p:sp>
    </p:spTree>
  </p:cSld>
  <p:clrMapOvr>
    <a:masterClrMapping/>
  </p:clrMapOvr>
</p:notes>
</file>

<file path=ppt/notesSlides/notesSlide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把字符 '7' 和整数 7 放在一起看，外观一样，存的意义不同。现在算 55 减 48，得到 7。换成字符 '3' 也试一试；换成 'A' 就别套这个办法了。</a:t>
            </a:r>
          </a:p>
        </p:txBody>
      </p:sp>
    </p:spTree>
  </p:cSld>
  <p:clrMapOvr>
    <a:masterClrMapping/>
  </p:clrMapOvr>
</p:notes>
</file>

<file path=ppt/notesSlides/notesSlide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 的编码是 67，可它在字母表里排第 3。若游戏要说“第几个”，我们就算序号；若要显示下一个字母，就保留字符。减去 'A' 再加一，这两步各在做什么？</a:t>
            </a:r>
          </a:p>
        </p:txBody>
      </p:sp>
    </p:spTree>
  </p:cSld>
  <p:clrMapOvr>
    <a:masterClrMapping/>
  </p:clrMapOvr>
</p:notes>
</file>

<file path=ppt/notesSlides/notesSlide1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跟着下标读 Luogu4!。到感叹号之后，程序还要看下一格，那里放的是结束记号。它不是数字字符 '0'，也不是两个独立字符；这几个写法很像，读图时要分清。</a:t>
            </a:r>
          </a:p>
        </p:txBody>
      </p:sp>
    </p:spTree>
  </p:cSld>
  <p:clrMapOvr>
    <a:masterClrMapping/>
  </p:clrMapOvr>
</p:notes>
</file>

<file path=ppt/notesSlides/notesSlide1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A 到 H 填满八格，再找个位置放 \0。找不到吧？所以数组虽能放八个 char，要保存八个字母组成的 C 字符串却不够。普通字符的数量和数组的容量要分开算。</a:t>
            </a:r>
          </a:p>
        </p:txBody>
      </p:sp>
    </p:spTree>
  </p:cSld>
  <p:clrMapOvr>
    <a:masterClrMapping/>
  </p:clrMapOvr>
</p:notes>
</file>

<file path=ppt/notesSlides/notesSlide1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八格只是预留的容量，cat 当前只有三个字母。大家指出 strlen 数到哪里停，再看看 sizeof 对这个数组量到多少。剩下的格子还在数组里，却不属于当前字符串。</a:t>
            </a:r>
          </a:p>
        </p:txBody>
      </p:sp>
    </p:spTree>
  </p:cSld>
  <p:clrMapOvr>
    <a:masterClrMapping/>
  </p:clrMapOvr>
</p:notes>
</file>

<file path=ppt/notesSlides/notesSlide1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一份姓名完全没填，另一份只敲了空格，看起来都空白。可一个长度是零，一个长度是一。再数数 C program：中间空格也占一格，别把它漏掉。</a:t>
            </a:r>
          </a:p>
        </p:txBody>
      </p:sp>
    </p:spTree>
  </p:cSld>
  <p:clrMapOvr>
    <a:masterClrMapping/>
  </p:clrMapOvr>
</p:notes>
</file>

<file path=ppt/notesSlides/notesSlide1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 Hi Tom，猜猜 %s 会带走哪些字符。它碰上空格就停，所以数组里只有 Hi；Tom 还在输入中。这里还要核对读入上限与数组容量，给 \0 留出位置。</a:t>
            </a:r>
          </a:p>
        </p:txBody>
      </p:sp>
    </p:spTree>
  </p:cSld>
  <p:clrMapOvr>
    <a:masterClrMapping/>
  </p:clrMapOvr>
</p:notes>
</file>

<file path=ppt/notesSlides/notesSlide1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刚才只读一个单词，现在任务变成保存整句 Hi Tom。空格也是句子的一部分，%s 就不够用了。下一页试试 fgets，看看空格和换行最后都去了哪儿。</a:t>
            </a:r>
          </a:p>
        </p:txBody>
      </p:sp>
    </p:spTree>
  </p:cSld>
  <p:clrMapOvr>
    <a:masterClrMapping/>
  </p:clrMapOvr>
</p:notes>
</file>

<file path=ppt/notesSlides/notesSlide1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沿图逐格读。Hi 和 Tom 之间的空格留住了，按回车产生的换行通常也被读进来，末尾还有 \0。二十格最多接收十九个字符；若一行过长，一次 fgets 不一定读得完。</a:t>
            </a:r>
          </a:p>
        </p:txBody>
      </p:sp>
    </p:spTree>
  </p:cSld>
  <p:clrMapOvr>
    <a:masterClrMapping/>
  </p:clrMapOvr>
</p:notes>
</file>

<file path=ppt/notesSlides/notesSlide1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先手动读 cat：s[0]、s[1]、s[2]。如果换成一个很长的单词，总不能每格都手写一遍。让下标 i 往前走，见到结束记号就停，这才方便逐字处理。</a:t>
            </a:r>
          </a:p>
        </p:txBody>
      </p:sp>
    </p:spTree>
  </p:cSld>
  <p:clrMapOvr>
    <a:masterClrMapping/>
  </p:clrMapOvr>
</p:notes>
</file>

<file path=ppt/notesSlides/notesSlide1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我们一起跟 i 走：0 是 c，1 是 a，2 是 t，3 碰到 \0，循环结束。若是空串，第一格就会让循环停下。记住，这个写法依赖数组中确实有结束记号。</a:t>
            </a:r>
          </a:p>
        </p:txBody>
      </p:sp>
    </p:spTree>
  </p:cSld>
  <p:clrMapOvr>
    <a:masterClrMapping/>
  </p:clrMapOvr>
</p:notes>
</file>

<file path=ppt/notesSlides/notesSlide1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这道自动修正题只改小写字母。看 Luogu4!，大家先圈出要改的 u、o、g、u，再指出哪些必须原样留下。题目说不含空格、长度不超过一百，这两个条件写程序时也要用到。</a:t>
            </a:r>
          </a:p>
        </p:txBody>
      </p:sp>
    </p:spTree>
  </p:cSld>
  <p:clrMapOvr>
    <a:masterClrMapping/>
  </p:clrMapOvr>
</p:notes>
</file>

<file path=ppt/notesSlides/notesSlide2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 a 和 A、b 和 B 的编号，差值一样。可不能见字符就减，数字和感叹号得保留。代码前面的范围判断，正是用来守住这条题目要求。</a:t>
            </a:r>
          </a:p>
        </p:txBody>
      </p:sp>
    </p:spTree>
  </p:cSld>
  <p:clrMapOvr>
    <a:masterClrMapping/>
  </p:clrMapOvr>
</p:notes>
</file>

<file path=ppt/notesSlides/notesSlide2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在图上只走一步：i=1 时改的是 u，别的格子都不动。然后继续往后走，最终停在 \0 前。一次处理一个字符，整串才会慢慢变成 LUOGU4!。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这一步只负责把原文存好。题目最多给一百个字符，数组要给结束标记留位置；这里准备一百一十格。因为题目保证没有空格，百分号 s 可以把整串读进来。</a:t>
            </a:r>
          </a:p>
        </p:txBody>
      </p:sp>
    </p:spTree>
  </p:cSld>
  <p:clrMapOvr>
    <a:masterClrMapping/>
  </p:clrMapOvr>
</p:notes>
</file>

<file path=ppt/notesSlides/notesSlide22_tf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现在把读入、循环修改、输出接成一个程序。读入最多一百个字符，数组还要装下结束记号；循环也在结束记号处停。用 Luogu4! 再走一遍，核对每个字符的去留。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数组里已经有原文。现在让 i 从零出发，逐格检查到结束记号前。只有小写字母才减去大小写编码的差，拿 Luogu4! 走一遍，看看数字和标点会不会被误改。</a:t>
            </a:r>
          </a:p>
        </p:txBody>
      </p:sp>
    </p:spTree>
  </p:cSld>
  <p:clrMapOvr>
    <a:masterClrMapping/>
  </p:clrMapOvr>
</p:notes>
</file>

<file path=ppt/notesSlides/notesSlide2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上一版先收齐整串。可这里读到 a 时，就已经知道要把它改成 A，不用等旁边的字符。于是可以边读边改边输出。按回车只是读到换行，真正没有更多输入才是 EOF。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前面的修改都写回了 s。输出时直接把 s 交给 printf，百分号 s 会一直读到结束记号。我们用样例核对，应该得到 LUOGU4!。下一页再把几步连成完整程序。</a:t>
            </a:r>
          </a:p>
        </p:txBody>
      </p:sp>
    </p:spTree>
  </p:cSld>
  <p:clrMapOvr>
    <a:masterClrMapping/>
  </p:clrMapOvr>
</p:notes>
</file>

<file path=ppt/notesSlides/notesSlide2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顺着代码看一次：getchar 读一个，判断是不是小写，是就改，再用 putchar 输出。c 用 int，是因为它除了表示字符，还必须能表示 EOF。换行本身也是字符，会照常输出。</a:t>
            </a:r>
          </a:p>
        </p:txBody>
      </p:sp>
    </p:spTree>
  </p:cSld>
  <p:clrMapOvr>
    <a:masterClrMapping/>
  </p:clrMapOvr>
</p:notes>
</file>

<file path=ppt/notesSlides/notesSlide2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我们想让 Hello 和 Tom 分居两行。空格只会把它们隔开，不能换行。代码里的 \n 表示换行；前面用过的 \0 表示字符串结束，两个记号别记反。</a:t>
            </a:r>
          </a:p>
        </p:txBody>
      </p:sp>
    </p:spTree>
  </p:cSld>
  <p:clrMapOvr>
    <a:masterClrMapping/>
  </p:clrMapOvr>
</p:notes>
</file>

<file path=ppt/notesSlides/notesSlide2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这几个带反斜杠的写法，挑最容易混的两个来认：\0 是结束，\n 是换行。fgets 可能先读入了换行，puts 输出时又补一个；屏幕上若多了一空行，就回来看这两处。</a:t>
            </a:r>
          </a:p>
        </p:txBody>
      </p:sp>
    </p:spTree>
  </p:cSld>
  <p:clrMapOvr>
    <a:masterClrMapping/>
  </p:clrMapOvr>
</p:notes>
</file>

<file path=ppt/notesSlides/notesSlide2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先看屏幕上想出现的引号和路径，再看代码怎样写。双引号和反斜杠在源码里本来就有别的作用，想把它们自己显示出来，需要转义。源码多写的符号，不会都原样出现在屏幕上。</a:t>
            </a:r>
          </a:p>
        </p:txBody>
      </p:sp>
    </p:spTree>
  </p:cSld>
  <p:clrMapOvr>
    <a:masterClrMapping/>
  </p:clrMapOvr>
</p:notes>
</file>

<file path=ppt/notesSlides/notesSlide2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我们想留一份 cat 当原稿，再做一份用于修改。复制时别只抄三个字母，后面的 \0 也得过去。strcpy 能帮忙，但在调用前要先检查 b 有足够的格子。</a:t>
            </a:r>
          </a:p>
        </p:txBody>
      </p:sp>
    </p:spTree>
  </p:cSld>
  <p:clrMapOvr>
    <a:masterClrMapping/>
  </p:clrMapOvr>
</p:notes>
</file>

<file path=ppt/notesSlides/notesSlide2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和 b 像两张纸，摆放的位置不同，写的字却可以一样。要核对的是内容，所以从左到右逐个字符比较。strcmp 返回零才说明两串完全相同，连结束的位置也一样。</a:t>
            </a:r>
          </a:p>
        </p:txBody>
      </p:sp>
    </p:spTree>
  </p:cSld>
  <p:clrMapOvr>
    <a:masterClrMapping/>
  </p:clrMapOvr>
</p:notes>
</file>

<file path=ppt/notesSlides/notesSlide3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把两个函数连起来看：strcpy 负责抄，strcmp 负责核对。复制之前先看目标容量；比较时记住结果为零才是相同。数组声明后写 b=a，既不能完成这里的整串复制，也不是内容比较。</a:t>
            </a:r>
          </a:p>
        </p:txBody>
      </p:sp>
    </p:spTree>
  </p:cSld>
  <p:clrMapOvr>
    <a:masterClrMapping/>
  </p:clrMapOvr>
</p:notes>
</file>

<file path=ppt/notesSlides/notesSlide3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来做个课堂口令门。设定的是 c-language，输入只允许一次，大小写和连字符都得一致。请大家比较两行示例：第二行的第一个字符哪里变了？</a:t>
            </a:r>
          </a:p>
        </p:txBody>
      </p:sp>
    </p:spTree>
  </p:cSld>
  <p:clrMapOvr>
    <a:masterClrMapping/>
  </p:clrMapOvr>
</p:notes>
</file>

<file path=ppt/notesSlides/notesSlide3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key 和 input 在不同的数组里，我们只比里面的文字。表格里最关键的是第一行：返回零代表完全相同。若把 strcmp 的返回值直接当真假判断，放行的意思就颠倒了。</a:t>
            </a:r>
          </a:p>
        </p:txBody>
      </p:sp>
    </p:spTree>
  </p:cSld>
  <p:clrMapOvr>
    <a:masterClrMapping/>
  </p:clrMapOvr>
</p:notes>
</file>

<file path=ppt/notesSlides/notesSlide3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从输入开始跟程序走一遍，先看 %19s 和二十格数组怎样配合。输入失败就提前退出；读成功了，strcmp 等于零才输出 PASS。用表里的两组口令分别验一次。</a:t>
            </a:r>
          </a:p>
        </p:txBody>
      </p:sp>
    </p:spTree>
  </p:cSld>
  <p:clrMapOvr>
    <a:masterClrMapping/>
  </p:clrMapOvr>
</p:notes>
</file>

<file path=ppt/notesSlides/notesSlide3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这三题先各自算，再说理由。D 的序号为什么是四？A B 中的空格算不算长度？口令末尾多一个 X 时，为什么也不能放行？答出来，比只背结论有用。</a:t>
            </a:r>
          </a:p>
        </p:txBody>
      </p:sp>
    </p:spTree>
  </p:cSld>
  <p:clrMapOvr>
    <a:masterClrMapping/>
  </p:clrMapOvr>
</p:notes>
</file>

<file path=ppt/notesSlides/notesSlide3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把字母表围成一个圈，走过 z 就接着从 a 数。题目给移动位数和一串小写字母，要求每个都移动。先不用代码，手推 xyz 各往后走三步，看看能不能得到 abc。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设定口令和学生输入的口令要分开存，后面才能拿来核对。input 有二十格，百分号十九 s 最多读十九个字符，余下一格留给结束记号。若没有读到输入，就提前退出。</a:t>
            </a:r>
          </a:p>
        </p:txBody>
      </p:sp>
    </p:spTree>
  </p:cSld>
  <p:clrMapOvr>
    <a:masterClrMapping/>
  </p:clrMapOvr>
</p:notes>
</file>

<file path=ppt/notesSlides/notesSlide3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若只给 z 的编码加一，得到的是左花括号，不是 a。加法本身没错，是范围没圈住。题目要在二十六个字母里循环，我们先把字母换成 0 到 25 的编号。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两份口令已经存好。现在要比较里面的文字，而不是数组放在什么位置。strcmp 返回零，才输出 PASS；只要有一个字符不同，就输出 RETRY。</a:t>
            </a:r>
          </a:p>
        </p:txBody>
      </p:sp>
    </p:spTree>
  </p:cSld>
  <p:clrMapOvr>
    <a:masterClrMapping/>
  </p:clrMapOvr>
</p:notes>
</file>

<file path=ppt/notesSlides/notesSlide3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 z 后移一位走三步：z 是第 25 号，加一到 26；对 26 取余，回到 0；再换回字母 a。最后那行代码只是把这三步并在一起，理解过程比死记写法有用。</a:t>
            </a:r>
          </a:p>
        </p:txBody>
      </p:sp>
    </p:spTree>
  </p:cSld>
  <p:clrMapOvr>
    <a:masterClrMapping/>
  </p:clrMapOvr>
</p:notes>
</file>

<file path=ppt/notesSlides/notesSlide3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沿箭头看 x：23 加 3 得 26，取余回到 0，所以输出 a。y、z 也请大家心算一次。若移动二十六位，会怎样？刚好绕一圈，回到原来的字母。</a:t>
            </a:r>
          </a:p>
        </p:txBody>
      </p:sp>
    </p:spTree>
  </p:cSld>
  <p:clrMapOvr>
    <a:masterClrMapping/>
  </p:clrMapOvr>
</p:notes>
</file>

<file path=ppt/notesSlides/notesSlide3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完整程序读入 n 和原文，再逐个输出移动后的字母。我们用 a+1、z+1、任意字母+26 三种情况验它：普通移动、跨过 z、绕一整圈都要对。</a:t>
            </a:r>
          </a:p>
        </p:txBody>
      </p:sp>
    </p:spTree>
  </p:cSld>
  <p:clrMapOvr>
    <a:masterClrMapping/>
  </p:clrMapOvr>
</p:notes>
</file>

<file path=ppt/notesSlides/notesSlide4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把班级投票想成 A、B、C 三栏。票一张张来，对应那栏就加一。换成字母也是一样：a 到 z 共二十六种，准备二十六格。下标告诉我们是哪种字母，格里的数才是出现次数。</a:t>
            </a:r>
          </a:p>
        </p:txBody>
      </p:sp>
    </p:spTree>
  </p:cSld>
  <p:clrMapOvr>
    <a:masterClrMapping/>
  </p:clrMapOvr>
</p:notes>
</file>

<file path=ppt/notesSlides/notesSlide4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abacaa 从左到右走。每读到一个字母，先找它对应的 cnt 格，再加一；第二次读到 a，还是去下标零。走完后，a 应该是四次，b 和 c 各一次。</a:t>
            </a:r>
          </a:p>
        </p:txBody>
      </p:sp>
    </p:spTree>
  </p:cSld>
  <p:clrMapOvr>
    <a:masterClrMapping/>
  </p:clrMapOvr>
</p:notes>
</file>

<file path=ppt/notesSlides/notesSlide4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abacaa 没有出现过的字母都是零次。题目说“出现过的字母中最少”，这些零不能算进去。把零误当最小值，差值乃至最终输出都会跟着错。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题目第一行给位移 n，第二行给原文。scanf 会跨过换行读到下一项，因此这里可以一次读入。原文最多五十个字母，六十格足够存下字符和结束记号。</a:t>
            </a:r>
          </a:p>
        </p:txBody>
      </p:sp>
    </p:spTree>
  </p:cSld>
  <p:clrMapOvr>
    <a:masterClrMapping/>
  </p:clrMapOvr>
</p:notes>
</file>

<file path=ppt/notesSlides/notesSlide4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差值已经有了，下一步要判质数。十二名同学站队，两排六人和六排两人用的是同一对因数。每对只查较小的那个，检查范围就能缩短到平方根。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原文中的每个字母都能独立移动。先换成零到二十五的编号，加上 n 后对二十六取余，再换回字母并输出。试用 z 后移一位检查，结果应该是 a。</a:t>
            </a:r>
          </a:p>
        </p:txBody>
      </p:sp>
    </p:spTree>
  </p:cSld>
  <p:clrMapOvr>
    <a:masterClrMapping/>
  </p:clrMapOvr>
</p:notes>
</file>

<file path=ppt/notesSlides/notesSlide4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质数得先大于一，所以零和一直接排除。拿三、四、九试算：若找到除了自身和一以外的因数，就不是质数。因数成对出现，试到 d 乘 d 不超过差值就够了。</a:t>
            </a:r>
          </a:p>
        </p:txBody>
      </p:sp>
    </p:spTree>
  </p:cSld>
  <p:clrMapOvr>
    <a:masterClrMapping/>
  </p:clrMapOvr>
</p:notes>
</file>

<file path=ppt/notesSlides/notesSlide4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程序先把二十六格清零，再按单词中的字母逐格计数。minn 从 101 起步，比本题可能的次数都大，遇到有效次数才能往下更新。为什么找最小值时还要排除零？回想刚才的 abacaa。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这题先输入一个少于一百个字母的小写单词。我们要找出现最多的字母次数，还要在出现过的字母里找最少次数，算差后判断是不是质数。别急着判断质数，眼下最需要先解决的是：每种字母各出现几次？</a:t>
            </a:r>
          </a:p>
        </p:txBody>
      </p:sp>
    </p:spTree>
  </p:cSld>
  <p:clrMapOvr>
    <a:masterClrMapping/>
  </p:clrMapOvr>
</p:notes>
</file>

<file path=ppt/notesSlides/notesSlide4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接着上一页，先看差值是否至少为二。若试出额外因数，prime 就变成 false。最后依照题目输出两行；不是质数时，第二行必须是 0，不是差值。</a:t>
            </a:r>
          </a:p>
        </p:txBody>
      </p:sp>
    </p:spTree>
  </p:cSld>
  <p:clrMapOvr>
    <a:masterClrMapping/>
  </p:clrMapOvr>
</p:notes>
</file>

<file path=ppt/notesSlides/notesSlide4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这两题都先写出非零频次，再求最大最小之差。aabb 的差是零，aaab 的差是二。别只报幸运与否，还要按题目格式把两行输出写完整。</a:t>
            </a:r>
          </a:p>
        </p:txBody>
      </p:sp>
    </p:spTree>
  </p:cSld>
  <p:clrMapOvr>
    <a:masterClrMapping/>
  </p:clrMapOvr>
</p:notes>
</file>

<file path=ppt/notesSlides/notesSlide4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这道口算题有点特别：有的行写运算字母，有的行省掉，要沿用上一题。每题最后都要输出完整算式和它的字符数。拿 a 5 8 算一下，加号、等号也属于算式，长度是多少？</a:t>
            </a:r>
          </a:p>
        </p:txBody>
      </p:sp>
    </p:spTree>
  </p:cSld>
  <p:clrMapOvr>
    <a:masterClrMapping/>
  </p:clrMapOvr>
</p:notes>
</file>

<file path=ppt/notesSlides/notesSlide5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a 5 8 和 5 8 排在一起，字段数不一样。若硬按三项读，省略字母的行会读错位。所以先用 fgets 收下整行，再看这一行写了什么；题数后面那次回车也别漏掉。</a:t>
            </a:r>
          </a:p>
        </p:txBody>
      </p:sp>
    </p:spTree>
  </p:cSld>
  <p:clrMapOvr>
    <a:masterClrMapping/>
  </p:clrMapOvr>
</p:notes>
</file>

<file path=ppt/notesSlides/notesSlide5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第二行只有 6 7，光看两个数，并不知道该加还是该减。答案得从上一行带过来。用 last 记住最近一次有效的运算字母，有新字母才改，没写就照旧。</a:t>
            </a:r>
          </a:p>
        </p:txBody>
      </p:sp>
    </p:spTree>
  </p:cSld>
  <p:clrMapOvr>
    <a:masterClrMapping/>
  </p:clrMapOvr>
</p:notes>
</file>

<file path=ppt/notesSlides/notesSlide5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顺序读四行：a 后面的省略行继续加，b 后面的省略行继续减。这里 last 记的是运算种类，和上一题算出多少无关。它要跨越多次循环，所以写在循环外。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先把单词读入 s，把二十六个计数格清零。s[i] 减去 a，找到该字母的计数格，读到一次就加一。用 abacaa 验算，a 的那一格最后应是四。</a:t>
            </a:r>
          </a:p>
        </p:txBody>
      </p:sp>
    </p:spTree>
  </p:cSld>
  <p:clrMapOvr>
    <a:masterClrMapping/>
  </p:clrMapOvr>
</p:notes>
</file>

<file path=ppt/notesSlides/notesSlide5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整行 a 5 8 已在 s 里，此时再从键盘读就跑到下一题去了。我们先把字母 a 记进 last，把原位置改成空格，再从 s 中取出两个整数。sscanf 读的是数组里的文字。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次数已经数好，再扫一遍二十六格。最大值可以从零起步；最小值先放一个比可能次数更大的数。请注意后一个 if 中的 cnt[i] 大于零，题目只比较出现过的字母。</a:t>
            </a:r>
          </a:p>
        </p:txBody>
      </p:sp>
    </p:spTree>
  </p:cSld>
  <p:clrMapOvr>
    <a:masterClrMapping/>
  </p:clrMapOvr>
</p:notes>
</file>

<file path=ppt/notesSlides/notesSlide5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 s 的变化：开头的 a 已经存进 last，原位置成了空格。sscanf 从现在的 s 中取出 5 和 8，分别放进整数变量 a、b。变量名 a 和字符 'a' 只是长得像。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把最大次数减去最小次数，得到差值。零和一先排除；从二开始试因数，只需试到平方根。若找到一个额外因数，prime 变成 false，就不用再试。</a:t>
            </a:r>
          </a:p>
        </p:txBody>
      </p:sp>
    </p:spTree>
  </p:cSld>
  <p:clrMapOvr>
    <a:masterClrMapping/>
  </p:clrMapOvr>
</p:notes>
</file>

<file path=ppt/notesSlides/notesSlide5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题目还要算字符数。5+8=13 还好数，碰上负数，结果前又多一个负号。与其分情况猜，不如先拼出真正要输出的文字，再对这一整串调用 strlen。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现在只剩按题目格式输出。若差值是质数，第一行 Lucky Word，第二行差值；否则第一行 No Answer，第二行必须是零。拿 aaab 和 aabb 对照一下。</a:t>
            </a:r>
          </a:p>
        </p:txBody>
      </p:sp>
    </p:spTree>
  </p:cSld>
  <p:clrMapOvr>
    <a:masterClrMapping/>
  </p:clrMapOvr>
</p:notes>
</file>

<file path=ppt/notesSlides/notesSlide5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sprintf 把 5+8=13 写进 ans，末尾还会放一个 \0。strlen 数到结束标记前，得到六。再看看 4-9=-5：运算减号和结果负号是两格，数的时候都别漏。</a:t>
            </a:r>
          </a:p>
        </p:txBody>
      </p:sp>
    </p:spTree>
  </p:cSld>
  <p:clrMapOvr>
    <a:masterClrMapping/>
  </p:clrMapOvr>
</p:notes>
</file>

<file path=ppt/notesSlides/notesSlide5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完整程序的前半段负责读：题数之后先处理行尾，再一题一题读入。有字母才更新 last，随后从这一行解析两个数。循环还没结束，下一页继续生成并输出算式。</a:t>
            </a:r>
          </a:p>
        </p:txBody>
      </p:sp>
    </p:spTree>
  </p:cSld>
  <p:clrMapOvr>
    <a:masterClrMapping/>
  </p:clrMapOvr>
</p:notes>
</file>

<file path=ppt/notesSlides/notesSlide5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后半段按 last 选择加、减或乘，把结果拼进 ans。乘号显示为星号。每题先输出算式，再输出 strlen 的结果；它的类型是 size_t，所以这里用 %zu。</a:t>
            </a:r>
          </a:p>
        </p:txBody>
      </p:sp>
    </p:spTree>
  </p:cSld>
  <p:clrMapOvr>
    <a:masterClrMapping/>
  </p:clrMapOvr>
</p:notes>
</file>

<file path=ppt/notesSlides/notesSlide5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拿零、负数和大积来验长度。尤其 0-9999=-9999，里面既有运算减号又有负号，要分别数。ans 有六十四格足够装下算式；输入行是否读得完整，也要用题目范围核对。</a:t>
            </a:r>
          </a:p>
        </p:txBody>
      </p:sp>
    </p:spTree>
  </p:cSld>
  <p:clrMapOvr>
    <a:masterClrMapping/>
  </p:clrMapOvr>
</p:notes>
</file>

<file path=ppt/notesSlides/notesSlide6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今天碰到了几种读法：%s 读单词，fgets 保留行内空格，getchar 一次读一个。任选刚才的一道题，说说数组每格放什么、什么时候停。下一节要经常改动一段文字，我们再看看 string 会怎样帮忙。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输入行有时是三项，有时只有两个数。先用 scanf 读题数，再把行尾处理掉。循环里每次用 fgets 收一整行，之后才去判断这一题写了什么。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看这一行的开头：若是 a、b、c，就更新 last；若直接是数字，last 保持原值。把字母原来的位置改成空格，sscanf 就能从这一行文字里拿到两个整数。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两个整数和当前运算都准备好了。根据 last 选算式，再用 sprintf 写进 ans。这样结果为负时，负号也成为字符串的一部分，后面算长度就不会漏。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 已经是要显示的完整算式。第一行输出它，第二行输出 strlen 算出的字符数。结束标记不计入长度；拿 5+8=13 数一数，正好六个字符。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1.xml" />      <Relationship Id="rId2" Type="http://schemas.openxmlformats.org/officeDocument/2006/relationships/notesSlide" Target="../notesSlides/notesSlide1_tf1.xml" />
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_tf1.xml" />
</Relationships>
</file>

<file path=ppt/slides/_rels/slide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_tf1.xml" />
</Relationships>
</file>

<file path=ppt/slides/_rels/slide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_tf1.xml" />
</Relationships>
</file>

<file path=ppt/slides/_rels/slide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_tf1.xml" />
</Relationships>
</file>

<file path=ppt/slides/_rels/slide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_tf1.xml" />
</Relationships>
</file>

<file path=ppt/slides/_rels/slide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_tf1.xml" />
</Relationships>
</file>

<file path=ppt/slides/_rels/slide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_tf1.xml" />
</Relationships>
</file>

<file path=ppt/slides/_rels/slide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_tf1.xml" />
</Relationships>
</file>

<file path=ppt/slides/_rels/slide1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_tf1.xml" />
</Relationships>
</file>

<file path=ppt/slides/_rels/slide1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_tf1.xml" />
</Relationships>
</file>

<file path=ppt/slides/_rels/slide1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_tf1.xml" />
</Relationships>
</file>

<file path=ppt/slides/_rels/slide1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_tf1.xml" />
</Relationships>
</file>

<file path=ppt/slides/_rels/slide1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_tf1.xml" />
</Relationships>
</file>

<file path=ppt/slides/_rels/slide1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_tf1.xml" />
</Relationships>
</file>

<file path=ppt/slides/_rels/slide1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_tf1.xml" />
</Relationships>
</file>

<file path=ppt/slides/_rels/slide1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_tf1.xml" />
</Relationships>
</file>

<file path=ppt/slides/_rels/slide1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_tf1.xml" />
</Relationships>
</file>

<file path=ppt/slides/_rels/slide1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_tf1.xml" />
</Relationships>
</file>

<file path=ppt/slides/_rels/slide2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_tf1.xml" />
</Relationships>
</file>

<file path=ppt/slides/_rels/slide2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_tf1.xml" />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4.xml"/>
</Relationships>
</file>

<file path=ppt/slides/_rels/slide2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_tf4.xml" />
</Relationships>
</file>

<file path=ppt/slides/_rels/slide2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_tf1.xml" />
</Relationships>
</file>

<file path=ppt/slides/_rels/slide2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_tf1.xml" />
</Relationships>
</file>

<file path=ppt/slides/_rels/slide2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_tf1.xml" />
</Relationships>
</file>

<file path=ppt/slides/_rels/slide2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_tf1.xml" />
</Relationships>
</file>

<file path=ppt/slides/_rels/slide3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_tf1.xml" />
</Relationships>
</file>

<file path=ppt/slides/_rels/slide3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_tf1.xml" />
</Relationships>
</file>

<file path=ppt/slides/_rels/slide3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_tf1.xml" />
</Relationships>
</file>

<file path=ppt/slides/_rels/slide3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_tf1.xml" />
</Relationships>
</file>

<file path=ppt/slides/_rels/slide3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_tf1.xml" />
</Relationships>
</file>

<file path=ppt/slides/_rels/slide3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_tf1.xml" />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7.xml"/>
</Relationships>
</file>

<file path=ppt/slides/_rels/slide3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_tf1.xml" />
</Relationships>
</file>

<file path=ppt/slides/_rels/slide3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_tf1.xml" />
</Relationships>
</file>

<file path=ppt/slides/_rels/slide4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_tf1.xml" />
</Relationships>
</file>

<file path=ppt/slides/_rels/slide4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_tf1.xml" />
</Relationships>
</file>

<file path=ppt/slides/_rels/slide4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_tf1.xml" />
</Relationships>
</file>

<file path=ppt/slides/_rels/slide4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_tf1.xml" />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5.xml"/>
</Relationships>
</file>

<file path=ppt/slides/_rels/slide4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_tf1.xml" />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7.xml"/>
</Relationships>
</file>

<file path=ppt/slides/_rels/slide4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_tf1.xml" />
</Relationships>
</file>

<file path=ppt/slides/_rels/slide4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_tf1.xml" />
</Relationships>
</file>

<file path=ppt/slides/_rels/slide5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_tf1.xml" />
</Relationships>
</file>

<file path=ppt/slides/_rels/slide5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_tf1.xml" />
</Relationships>
</file>

<file path=ppt/slides/_rels/slide5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_tf1.xml" />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6.xml"/>
</Relationships>
</file>

<file path=ppt/slides/_rels/slide5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_tf1.xml" />
</Relationships>
</file>

<file path=ppt/slides/_rels/slide5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7_tf1.xml" />
</Relationships>
</file>

<file path=ppt/slides/_rels/slide5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_tf1.xml" />
</Relationships>
</file>

<file path=ppt/slides/_rels/slide6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_tf1.xml" />
</Relationships>
</file>

<file path=ppt/slides/_rels/slide6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_tf1.xml" />
</Relationships>
</file>

<file path=ppt/slides/_rels/slide6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_tf1.xml" />
</Relationships>
</file>

<file path=ppt/slides/_rels/slide6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2_tf1.xml" />
</Relationships>
</file>

<file path=ppt/slides/_rels/slide6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3_tf1.xml" />
</Relationships>
</file>

<file path=ppt/slides/_rels/slide6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4_tf1.xml" />
</Relationships>
</file>

<file path=ppt/slides/_rels/slide6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_tf1.xml" />
</Relationships>
</file>

<file path=ppt/slides/_rels/slide6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_tf1.xml" />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1.xml"/>
</Relationships>
</file>

<file path=ppt/slides/_rels/slide7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_tf1.xml" />
</Relationships>
</file>

<file path=ppt/slides/_rels/slide7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_tf1.xml" />
</Relationships>
</file>

<file path=ppt/slides/_rels/slide7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9_tf1.xml" />
</Relationships>
</file>

<file path=ppt/slides/_rels/slide7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0_tf1.xml" />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字符串与文件操作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971550" y="2047494"/>
            <a:ext cx="10315575" cy="1743456"/>
          </a:xfrm>
          <a:prstGeom prst="rect">
            <a:avLst/>
          </a:prstGeom>
          <a:noFill/>
          <a:ln>
            <a:noFill/>
          </a:ln>
        </p:spPr>
        <p:txBody>
          <a:bodyPr wrap="none" lIns="0" tIns="6096" rIns="0" bIns="0" anchor="t" anchorCtr="0">
            <a:noAutofit/>
          </a:bodyPr>
          <a:lstStyle/>
          <a:p>
            <a:pPr algn="l">
              <a:lnSpc>
                <a:spcPts val="5760"/>
              </a:lnSpc>
            </a:pPr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姓名中间有空格，学号以 0</a:t>
            </a:r>
            <a:br/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开头，程序能照原样记住吗？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4034" y="4181856"/>
            <a:ext cx="10253091" cy="1453896"/>
            <a:chOff x="1034034" y="4181856"/>
            <a:chExt cx="10253091" cy="1453896"/>
          </a:xfrm>
        </p:grpSpPr>
        <p:sp>
          <p:nvSpPr>
            <p:cNvPr id="7" name="TextBox 7"/>
            <p:cNvSpPr/>
            <p:nvPr/>
          </p:nvSpPr>
          <p:spPr>
            <a:xfrm>
              <a:off x="1034034" y="4181856"/>
              <a:ext cx="1025309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今天从班级名册说起：怎样把一段文字完整地存进程序？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4873371"/>
              <a:ext cx="102492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名册要显示 Xiao Ming 和 007。若把学号当整数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存，前面的 0 就没了。程序该怎样留住原来的写法？</a:t>
              </a:r>
            </a:p>
          </p:txBody>
        </p:sp>
      </p:grpSp>
      <p:sp>
        <p:nvSpPr>
          <p:cNvPr id="11" name="Line 11"/>
          <p:cNvSpPr/>
          <p:nvPr/>
        </p:nvSpPr>
        <p:spPr>
          <a:xfrm>
            <a:off x="838200" y="38157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Line 12"/>
          <p:cNvSpPr/>
          <p:nvPr/>
        </p:nvSpPr>
        <p:spPr>
          <a:xfrm>
            <a:off x="838200" y="47162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771525"/>
            <a:ext cx="1478756" cy="400050"/>
            <a:chOff x="1028700" y="771525"/>
            <a:chExt cx="1478756" cy="400050"/>
          </a:xfrm>
        </p:grpSpPr>
        <p:sp>
          <p:nvSpPr>
            <p:cNvPr id="2" name="TextBox 2"/>
            <p:cNvSpPr txBox="1"/>
            <p:nvPr/>
          </p:nvSpPr>
          <p:spPr>
            <a:xfrm>
              <a:off x="1028700" y="771525"/>
              <a:ext cx="1478756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2862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8200" y="1362075"/>
            <a:ext cx="6851332" cy="472440"/>
            <a:chOff x="838200" y="1362075"/>
            <a:chExt cx="6851332" cy="472440"/>
          </a:xfrm>
        </p:grpSpPr>
        <p:sp>
          <p:nvSpPr>
            <p:cNvPr id="4" name="TextBox 4"/>
            <p:cNvSpPr/>
            <p:nvPr/>
          </p:nvSpPr>
          <p:spPr>
            <a:xfrm>
              <a:off x="838200" y="1362075"/>
              <a:ext cx="6851332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做一份班级名册，姓名和学号能照原样显示吗？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52625"/>
            <a:ext cx="8466772" cy="994410"/>
            <a:chOff x="990600" y="1952625"/>
            <a:chExt cx="8466772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52625"/>
              <a:ext cx="846677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班主任想做个小程序：录入学生的姓名和学号，再把它们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显示出来。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76475"/>
              <a:ext cx="5464397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、学号前面的0，都要保留。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600325"/>
              <a:ext cx="689229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看看这名同学的信息。哪些字符少了，显示出来就不对了？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3124200"/>
            <a:ext cx="10287000" cy="1009650"/>
            <a:chOff x="990600" y="3124200"/>
            <a:chExt cx="10287000" cy="1009650"/>
          </a:xfrm>
        </p:grpSpPr>
        <p:sp>
          <p:nvSpPr>
            <p:cNvPr id="10" name="Rectangle 10"/>
            <p:cNvSpPr/>
            <p:nvPr/>
          </p:nvSpPr>
          <p:spPr>
            <a:xfrm>
              <a:off x="99060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181100" y="3200400"/>
              <a:ext cx="3012281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姓名：中间有一个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81100" y="3590925"/>
              <a:ext cx="20886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Xiao Ming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41985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6610350" y="3200400"/>
              <a:ext cx="261642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学号：前面有两个0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610350" y="3590925"/>
              <a:ext cx="80572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007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4371975"/>
            <a:ext cx="8861108" cy="670560"/>
            <a:chOff x="990600" y="4371975"/>
            <a:chExt cx="8861108" cy="670560"/>
          </a:xfrm>
        </p:grpSpPr>
        <p:sp>
          <p:nvSpPr>
            <p:cNvPr id="17" name="TextBox 17"/>
            <p:cNvSpPr/>
            <p:nvPr/>
          </p:nvSpPr>
          <p:spPr>
            <a:xfrm>
              <a:off x="990600" y="4371975"/>
              <a:ext cx="853249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 007 当作 int 保存，程序记住的是整数 7。开头的两个 0 就丢了。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600" y="4695825"/>
              <a:ext cx="8861108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名册要保留的是“007”这个写法，所以 0、0、7 三个字符都得按顺序存好。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0600" y="5397246"/>
            <a:ext cx="10514648" cy="688467"/>
            <a:chOff x="990600" y="5397246"/>
            <a:chExt cx="10514648" cy="688467"/>
          </a:xfrm>
        </p:grpSpPr>
        <p:sp>
          <p:nvSpPr>
            <p:cNvPr id="20" name="TextBox 20"/>
            <p:cNvSpPr/>
            <p:nvPr/>
          </p:nvSpPr>
          <p:spPr>
            <a:xfrm>
              <a:off x="990600" y="5397246"/>
              <a:ext cx="10514648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可以先把文字想成一排写字格：每格放一个 char 字符，几格连起来，就装得下一段文字。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90600" y="5721096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可名字有长有短。准备好格子以后，程序怎么知道该读到哪里？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1877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000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0600" y="1362075"/>
            <a:ext cx="7707630" cy="426720"/>
            <a:chOff x="990600" y="1362075"/>
            <a:chExt cx="7707630" cy="426720"/>
          </a:xfrm>
        </p:grpSpPr>
        <p:sp>
          <p:nvSpPr>
            <p:cNvPr id="4" name="TextBox 4"/>
            <p:cNvSpPr/>
            <p:nvPr/>
          </p:nvSpPr>
          <p:spPr>
            <a:xfrm>
              <a:off x="990600" y="1362075"/>
              <a:ext cx="770763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给名字准备了 8 格，程序怎么知道它在哪一格结束？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43100"/>
            <a:ext cx="9202102" cy="994410"/>
            <a:chOff x="990600" y="1943100"/>
            <a:chExt cx="9202102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43100"/>
              <a:ext cx="920210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要保存英文名，我们给它准备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char name[8]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，也就是 8 个存放字符的位置。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66950"/>
              <a:ext cx="669226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每格只能放一个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。Li 用了 2 格，Tom 用了 3 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590800"/>
              <a:ext cx="794480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如果程序只知道“总共有 8 格”，它能判断 Li 的名字占了几格吗？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028700" y="3057525"/>
            <a:ext cx="9610725" cy="1287780"/>
            <a:chOff x="1028700" y="3057525"/>
            <a:chExt cx="9610725" cy="1287780"/>
          </a:xfrm>
        </p:grpSpPr>
        <p:sp>
          <p:nvSpPr>
            <p:cNvPr id="10" name="TextBox 10"/>
            <p:cNvSpPr/>
            <p:nvPr/>
          </p:nvSpPr>
          <p:spPr>
            <a:xfrm>
              <a:off x="1028700" y="3076575"/>
              <a:ext cx="525113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Li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076450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476500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5336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152775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3552825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099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291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46863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3054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57626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38175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2" name="TextBox 22"/>
            <p:cNvSpPr/>
            <p:nvPr/>
          </p:nvSpPr>
          <p:spPr>
            <a:xfrm>
              <a:off x="68389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45807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79152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5344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89916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6107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8" name="TextBox 28"/>
            <p:cNvSpPr/>
            <p:nvPr/>
          </p:nvSpPr>
          <p:spPr>
            <a:xfrm>
              <a:off x="100679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1028700" y="3714750"/>
              <a:ext cx="705517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207645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1" name="TextBox 31"/>
            <p:cNvSpPr/>
            <p:nvPr/>
          </p:nvSpPr>
          <p:spPr>
            <a:xfrm>
              <a:off x="247650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25336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3152775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4" name="TextBox 34"/>
            <p:cNvSpPr/>
            <p:nvPr/>
          </p:nvSpPr>
          <p:spPr>
            <a:xfrm>
              <a:off x="3552825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36099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422910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7" name="TextBox 37"/>
            <p:cNvSpPr/>
            <p:nvPr/>
          </p:nvSpPr>
          <p:spPr>
            <a:xfrm>
              <a:off x="462915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46863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53054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0" name="TextBox 40"/>
            <p:cNvSpPr/>
            <p:nvPr/>
          </p:nvSpPr>
          <p:spPr>
            <a:xfrm>
              <a:off x="57626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638175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2" name="TextBox 42"/>
            <p:cNvSpPr/>
            <p:nvPr/>
          </p:nvSpPr>
          <p:spPr>
            <a:xfrm>
              <a:off x="68389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745807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4" name="TextBox 44"/>
            <p:cNvSpPr/>
            <p:nvPr/>
          </p:nvSpPr>
          <p:spPr>
            <a:xfrm>
              <a:off x="79152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53440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6" name="TextBox 46"/>
            <p:cNvSpPr/>
            <p:nvPr/>
          </p:nvSpPr>
          <p:spPr>
            <a:xfrm>
              <a:off x="89916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96107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8" name="TextBox 48"/>
            <p:cNvSpPr/>
            <p:nvPr/>
          </p:nvSpPr>
          <p:spPr>
            <a:xfrm>
              <a:off x="100679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90600" y="4438650"/>
            <a:ext cx="10296525" cy="723138"/>
            <a:chOff x="990600" y="4438650"/>
            <a:chExt cx="10296525" cy="723138"/>
          </a:xfrm>
        </p:grpSpPr>
        <p:sp>
          <p:nvSpPr>
            <p:cNvPr id="50" name="TextBox 50"/>
            <p:cNvSpPr/>
            <p:nvPr/>
          </p:nvSpPr>
          <p:spPr>
            <a:xfrm>
              <a:off x="990600" y="4438650"/>
              <a:ext cx="951738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上面是存入的字符，下面是位置编号。名字后面的空格子，并不是名字的一部分。</a:t>
              </a:r>
            </a:p>
          </p:txBody>
        </p:sp>
        <p:sp>
          <p:nvSpPr>
            <p:cNvPr id="51" name="TextBox 51"/>
            <p:cNvSpPr/>
            <p:nvPr/>
          </p:nvSpPr>
          <p:spPr>
            <a:xfrm>
              <a:off x="990600" y="47971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是容量，不是名字的长度。得在最后一个字母后面留个记号，告诉程序：“到这里停。”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90600" y="5406771"/>
            <a:ext cx="10296525" cy="635889"/>
            <a:chOff x="990600" y="5406771"/>
            <a:chExt cx="10296525" cy="635889"/>
          </a:xfrm>
        </p:grpSpPr>
        <p:sp>
          <p:nvSpPr>
            <p:cNvPr id="53" name="TextBox 53"/>
            <p:cNvSpPr/>
            <p:nvPr/>
          </p:nvSpPr>
          <p:spPr>
            <a:xfrm>
              <a:off x="990600" y="54067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这个结束记号写作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。别忘了，它也要占一格。</a:t>
              </a:r>
            </a:p>
          </p:txBody>
        </p:sp>
        <p:sp>
          <p:nvSpPr>
            <p:cNvPr id="54" name="TextBox 54"/>
            <p:cNvSpPr/>
            <p:nvPr/>
          </p:nvSpPr>
          <p:spPr>
            <a:xfrm>
              <a:off x="990600" y="5695950"/>
              <a:ext cx="867537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因此，8 格的 char 数组要保存 C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串，最多只能放 7 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03" name="Line 10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4" name="Line 104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20534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存一个字母，和存整个单词，写法一样吗？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38362"/>
            <a:ext cx="3480435" cy="2452116"/>
            <a:chOff x="1036320" y="2138362"/>
            <a:chExt cx="3480435" cy="2452116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38362"/>
              <a:ext cx="22089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c = 'A';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2000250" y="2809875"/>
              <a:ext cx="952500" cy="7143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317432" y="2916555"/>
              <a:ext cx="31823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837622"/>
              <a:ext cx="347891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只有一个 A，用 char 就够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了。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常量写在单引号里。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84570" y="2138362"/>
            <a:ext cx="3869055" cy="2452116"/>
            <a:chOff x="6084570" y="2138362"/>
            <a:chExt cx="3869055" cy="2452116"/>
          </a:xfrm>
        </p:grpSpPr>
        <p:sp>
          <p:nvSpPr>
            <p:cNvPr id="12" name="TextBox 12"/>
            <p:cNvSpPr txBox="1"/>
            <p:nvPr/>
          </p:nvSpPr>
          <p:spPr>
            <a:xfrm>
              <a:off x="6084570" y="2138362"/>
              <a:ext cx="30851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s[4] = "ABC";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143625" y="2809875"/>
              <a:ext cx="3810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Line 14"/>
            <p:cNvSpPr/>
            <p:nvPr/>
          </p:nvSpPr>
          <p:spPr>
            <a:xfrm>
              <a:off x="7096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0486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001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500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4530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405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263729" y="30137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086094" y="3837622"/>
              <a:ext cx="382657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 是一串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，要依次放进数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串常量写在双引号里。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7844" y="5152072"/>
            <a:ext cx="7037451" cy="800481"/>
            <a:chOff x="1037844" y="5152072"/>
            <a:chExt cx="7037451" cy="800481"/>
          </a:xfrm>
        </p:grpSpPr>
        <p:sp>
          <p:nvSpPr>
            <p:cNvPr id="23" name="TextBox 23"/>
            <p:cNvSpPr/>
            <p:nvPr/>
          </p:nvSpPr>
          <p:spPr>
            <a:xfrm>
              <a:off x="1037844" y="5152072"/>
              <a:ext cx="6005894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 只有 3 个字母，为什么数组里画了第 4 格？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1037844" y="5571172"/>
              <a:ext cx="7037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那一格放的是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。程序读到它，才知道 ABC 已经结束了。</a:t>
              </a:r>
            </a:p>
          </p:txBody>
        </p:sp>
      </p:grpSp>
      <p:sp>
        <p:nvSpPr>
          <p:cNvPr id="40" name="Line 4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1" name="Line 41"/>
          <p:cNvSpPr/>
          <p:nvPr/>
        </p:nvSpPr>
        <p:spPr>
          <a:xfrm>
            <a:off x="91249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596074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47771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264556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575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07926" y="3357562"/>
                <a:ext cx="1128427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编码 65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91060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934837" cy="469392"/>
            <a:chOff x="978408" y="1407795"/>
            <a:chExt cx="5934837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9348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我们看到字母 A，计算机靠什么认出它？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87381" cy="1029081"/>
            <a:chOff x="980694" y="1980248"/>
            <a:chExt cx="102873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99073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名册里的 A 看起来是个字母，但计算机保存数据时用的是数字。它怎么认出 A 呢？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1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像每位同学有学号，字符也有约定的编号。看同一张对照表，就能把编号认回字符。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297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保存和读取时都按同一套编号解释，字母才能原样回来。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5865304" cy="707708"/>
            <a:chOff x="980694" y="4475798"/>
            <a:chExt cx="5865304" cy="707708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58653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图示按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约定：A对应65，读到65再解释成A。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55438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 65 是 A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，可不是“65 个 A”。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10185"/>
            <a:chOff x="980694" y="5406771"/>
            <a:chExt cx="10306431" cy="710185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不用背整张表。我们只看数字、大写字母和小写字母的编号怎样排列。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709803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你会发现，每一组都挨着排。后面转换字符，正好用得上。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882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数字和英文字母的编号，是随便排的吗？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37844" y="2199322"/>
            <a:ext cx="8594788" cy="2266379"/>
            <a:chOff x="1037844" y="2199322"/>
            <a:chExt cx="8594788" cy="2266379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85947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ASCII 给常见的英文字母、数字和符号规定了编号。沿着这三行看一看。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319784" y="277558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'0' '1' '2' … '9'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368034" y="2775585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48 49 50 … 57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319784" y="3356610"/>
              <a:ext cx="36182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368034" y="3356610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65 66 67 … 90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19784" y="393763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68034" y="3937635"/>
              <a:ext cx="2948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97 98 99 … 122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4932998"/>
            <a:ext cx="9785414" cy="1158811"/>
            <a:chOff x="1037844" y="4932998"/>
            <a:chExt cx="9785414" cy="1158811"/>
          </a:xfrm>
        </p:grpSpPr>
        <p:sp>
          <p:nvSpPr>
            <p:cNvPr id="15" name="TextBox 15"/>
            <p:cNvSpPr/>
            <p:nvPr/>
          </p:nvSpPr>
          <p:spPr>
            <a:xfrm>
              <a:off x="1037844" y="4932998"/>
              <a:ext cx="684056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看出规律就行：数字连续，大写字母连续，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小写字母也连续。不用把整张表背下来。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038606" y="5739765"/>
              <a:ext cx="97846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这里讨论的是 </a:t>
              </a:r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范围内的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。中文怎样存，要另作考虑，不能直接套“一字一格”。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6209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6207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900428" y="3357562"/>
                <a:ext cx="129501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 '7'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9127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 7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27770" y="3357562"/>
                <a:ext cx="153733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再参与算术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812631" cy="472440"/>
            <a:chOff x="978408" y="1407795"/>
            <a:chExt cx="5812631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12631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读到字符‘7’，怎样把它当人数来计算？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703374" cy="1029081"/>
            <a:chOff x="980694" y="1980248"/>
            <a:chExt cx="870337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87033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报名程序读到了 char c = '7'。屏幕上看着像 7，可 c 里存的是字符。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31177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又来了 1 人，人数该变成整数 8。那直接写 c + 1 行不行？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56624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想一想：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参加运算时，程序拿什么数来算？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84147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 '7' 的编码是 55。直接加 1，参与计算的是 55，结果便是 56。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我们要的是人数 7，不是字符编号 55。得先把字符表示的数值取出来。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6" name="TextBox 14"/>
            <p:cNvSpPr/>
            <p:nvPr/>
          </p:nvSpPr>
          <p:spPr>
            <a:xfrm>
              <a:off x="980694" y="5409248"/>
              <a:ext cx="6366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'0' 到 '9' 的编号挨着排。'7' 比 '0' 恰好大 7。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所以用 c - '0' 得到整数 7，再加 1 才是在算人数。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字符‘7’里藏着的数值 7，怎么取出来？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29284" y="2185035"/>
            <a:ext cx="8175879" cy="1062418"/>
            <a:chOff x="1129284" y="2185035"/>
            <a:chExt cx="8175879" cy="1062418"/>
          </a:xfrm>
        </p:grpSpPr>
        <p:sp>
          <p:nvSpPr>
            <p:cNvPr id="7" name="TextBox 7"/>
            <p:cNvSpPr/>
            <p:nvPr/>
          </p:nvSpPr>
          <p:spPr>
            <a:xfrm>
              <a:off x="1129284" y="2185035"/>
              <a:ext cx="155400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 '7'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87034" y="2185035"/>
              <a:ext cx="115424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33094" y="2866072"/>
              <a:ext cx="30780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编码是55，外观是7。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990844" y="2866072"/>
              <a:ext cx="33143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数值就是7，可以参加算术。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31570" y="3786188"/>
            <a:ext cx="10107930" cy="1264539"/>
            <a:chOff x="1131570" y="3786188"/>
            <a:chExt cx="10107930" cy="1264539"/>
          </a:xfrm>
        </p:grpSpPr>
        <p:sp>
          <p:nvSpPr>
            <p:cNvPr id="12" name="TextBox 12"/>
            <p:cNvSpPr/>
            <p:nvPr/>
          </p:nvSpPr>
          <p:spPr>
            <a:xfrm>
              <a:off x="1131570" y="3786188"/>
              <a:ext cx="3430905" cy="9639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 = '7';</a:t>
              </a:r>
              <a:br/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digit = c - '0';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42448"/>
              <a:ext cx="5248656" cy="7082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把两个字符的编号相减：'7' 是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55，'0' 是 48，差正好是 7。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33094" y="5294948"/>
            <a:ext cx="6240589" cy="752856"/>
            <a:chOff x="1133094" y="5294948"/>
            <a:chExt cx="6240589" cy="752856"/>
          </a:xfrm>
        </p:grpSpPr>
        <p:sp>
          <p:nvSpPr>
            <p:cNvPr id="16" name="TextBox 16"/>
            <p:cNvSpPr/>
            <p:nvPr/>
          </p:nvSpPr>
          <p:spPr>
            <a:xfrm>
              <a:off x="1133094" y="5294948"/>
              <a:ext cx="624058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这个办法只给数字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用。换成 'A'，虽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然也能相减，结果可不是一个十进制数字。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1007745" y="3795712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610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97271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688264" cy="1062799"/>
            <a:chOff x="826008" y="814388"/>
            <a:chExt cx="668826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688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字母 C 排第几？怎样让程序说出“第 3 个”？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10806" cy="752855"/>
            <a:chOff x="990219" y="2056448"/>
            <a:chExt cx="721080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108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玩个字母排队游戏：A 排第 1，B 排第 2，C 排第 3。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69602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C，如果想显示它的序号，程序需要得到的是整数 3。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286000" y="3095625"/>
            <a:ext cx="7048500" cy="1514475"/>
            <a:chOff x="2286000" y="3095625"/>
            <a:chExt cx="7048500" cy="1514475"/>
          </a:xfrm>
        </p:grpSpPr>
        <p:grpSp>
          <p:nvGrpSpPr>
            <p:cNvPr id="10" name="Group 10"/>
            <p:cNvGrpSpPr/>
            <p:nvPr/>
          </p:nvGrpSpPr>
          <p:grpSpPr>
            <a:xfrm>
              <a:off x="2286000" y="3095625"/>
              <a:ext cx="2190750" cy="504825"/>
              <a:chOff x="2286000" y="3095625"/>
              <a:chExt cx="219075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286000" y="3095625"/>
                <a:ext cx="21907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305050" y="312420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字母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476750" y="3095625"/>
              <a:ext cx="1619250" cy="504825"/>
              <a:chOff x="4476750" y="3095625"/>
              <a:chExt cx="161925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4767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958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096000" y="3095625"/>
              <a:ext cx="1619250" cy="504825"/>
              <a:chOff x="6096000" y="3095625"/>
              <a:chExt cx="161925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09600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11505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715250" y="3095625"/>
              <a:ext cx="1619250" cy="504825"/>
              <a:chOff x="7715250" y="3095625"/>
              <a:chExt cx="161925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7152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7343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286000" y="3600450"/>
              <a:ext cx="2190750" cy="504825"/>
              <a:chOff x="2286000" y="3600450"/>
              <a:chExt cx="219075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286000" y="3600450"/>
                <a:ext cx="21907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305050" y="3629025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ASCII编码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476750" y="3600450"/>
              <a:ext cx="1619250" cy="504825"/>
              <a:chOff x="4476750" y="3600450"/>
              <a:chExt cx="161925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4767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4958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96000" y="3600450"/>
              <a:ext cx="1619250" cy="504825"/>
              <a:chOff x="6096000" y="3600450"/>
              <a:chExt cx="161925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9600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11505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715250" y="3600450"/>
              <a:ext cx="1619250" cy="504825"/>
              <a:chOff x="7715250" y="3600450"/>
              <a:chExt cx="161925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77152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77343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67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286000" y="4105275"/>
              <a:ext cx="2190750" cy="504825"/>
              <a:chOff x="2286000" y="4105275"/>
              <a:chExt cx="219075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286000" y="4105275"/>
                <a:ext cx="21907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305050" y="413385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字母序号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476750" y="4105275"/>
              <a:ext cx="1619250" cy="504825"/>
              <a:chOff x="4476750" y="4105275"/>
              <a:chExt cx="161925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4767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4958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096000" y="4105275"/>
              <a:ext cx="1619250" cy="504825"/>
              <a:chOff x="6096000" y="4105275"/>
              <a:chExt cx="161925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09600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11505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105275"/>
              <a:ext cx="1619250" cy="504825"/>
              <a:chOff x="7715250" y="4105275"/>
              <a:chExt cx="161925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418463" y="4734401"/>
            <a:ext cx="3897916" cy="729424"/>
            <a:chOff x="1418463" y="4734401"/>
            <a:chExt cx="3897916" cy="729424"/>
          </a:xfrm>
        </p:grpSpPr>
        <p:sp>
          <p:nvSpPr>
            <p:cNvPr id="45" name="TextBox 45"/>
            <p:cNvSpPr/>
            <p:nvPr/>
          </p:nvSpPr>
          <p:spPr>
            <a:xfrm>
              <a:off x="1418463" y="4734401"/>
              <a:ext cx="3897916" cy="7294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rank = 'C' - 'A' + 1;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next = 'A' + 1;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90219" y="5409248"/>
            <a:ext cx="8929116" cy="743331"/>
            <a:chOff x="990219" y="5409248"/>
            <a:chExt cx="8929116" cy="743331"/>
          </a:xfrm>
        </p:grpSpPr>
        <p:sp>
          <p:nvSpPr>
            <p:cNvPr id="48" name="TextBox 48"/>
            <p:cNvSpPr/>
            <p:nvPr/>
          </p:nvSpPr>
          <p:spPr>
            <a:xfrm>
              <a:off x="990219" y="5409248"/>
              <a:ext cx="89291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 rank，看到的是 3；输出 next，看到的是 B。它们保存的东西不同。</a:t>
              </a:r>
            </a:p>
          </p:txBody>
        </p:sp>
        <p:sp>
          <p:nvSpPr>
            <p:cNvPr id="49" name="TextBox 49"/>
            <p:cNvSpPr/>
            <p:nvPr/>
          </p:nvSpPr>
          <p:spPr>
            <a:xfrm>
              <a:off x="990219" y="5771198"/>
              <a:ext cx="71256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想说“第几个”，用整数；想显示字母本身，就保留字符。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1294638" y="4743926"/>
            <a:ext cx="9525" cy="622173"/>
          </a:xfrm>
          <a:custGeom>
            <a:avLst/>
            <a:gdLst/>
            <a:ahLst/>
            <a:cxnLst/>
            <a:rect l="l" t="t" r="r" b="b"/>
            <a:pathLst>
              <a:path w="9525" h="622173">
                <a:moveTo>
                  <a:pt x="0" y="0"/>
                </a:moveTo>
                <a:lnTo>
                  <a:pt x="0" y="62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程序读 Luogu4!，读到哪里才算结束？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27938" y="2168271"/>
            <a:ext cx="10240137" cy="1860232"/>
            <a:chOff x="1027938" y="2168271"/>
            <a:chExt cx="10240137" cy="1860232"/>
          </a:xfrm>
        </p:grpSpPr>
        <p:sp>
          <p:nvSpPr>
            <p:cNvPr id="4" name="TextBox 4"/>
            <p:cNvSpPr/>
            <p:nvPr/>
          </p:nvSpPr>
          <p:spPr>
            <a:xfrm>
              <a:off x="1027938" y="2168271"/>
              <a:ext cx="102401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Luogu4! 有 7 个看得见的字符。程序继续读到后面的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，才知道这串文字结束了。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619250" y="2762250"/>
              <a:ext cx="8382000" cy="7239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8953500" y="2762250"/>
              <a:ext cx="1047750" cy="7239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667000" y="2762250"/>
              <a:ext cx="5238750" cy="723900"/>
            </a:xfrm>
            <a:custGeom>
              <a:avLst/>
              <a:gdLst/>
              <a:ahLst/>
              <a:cxnLst/>
              <a:rect l="l" t="t" r="r" b="b"/>
              <a:pathLst>
                <a:path w="5238750" h="723900">
                  <a:moveTo>
                    <a:pt x="0" y="0"/>
                  </a:moveTo>
                  <a:lnTo>
                    <a:pt x="0" y="723900"/>
                  </a:lnTo>
                  <a:moveTo>
                    <a:pt x="1047750" y="0"/>
                  </a:moveTo>
                  <a:lnTo>
                    <a:pt x="1047750" y="723900"/>
                  </a:lnTo>
                  <a:moveTo>
                    <a:pt x="2095500" y="0"/>
                  </a:moveTo>
                  <a:lnTo>
                    <a:pt x="2095500" y="723900"/>
                  </a:lnTo>
                  <a:moveTo>
                    <a:pt x="3143250" y="0"/>
                  </a:moveTo>
                  <a:lnTo>
                    <a:pt x="3143250" y="723900"/>
                  </a:lnTo>
                  <a:moveTo>
                    <a:pt x="4191000" y="0"/>
                  </a:moveTo>
                  <a:lnTo>
                    <a:pt x="4191000" y="723900"/>
                  </a:lnTo>
                  <a:moveTo>
                    <a:pt x="5238750" y="0"/>
                  </a:moveTo>
                  <a:lnTo>
                    <a:pt x="5238750" y="7239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2023777" y="29470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077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124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1727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2204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268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315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!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263729" y="29470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061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108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4156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204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252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299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347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395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37844" y="4599622"/>
            <a:ext cx="7713631" cy="1181481"/>
            <a:chOff x="1037844" y="4599622"/>
            <a:chExt cx="7713631" cy="1181481"/>
          </a:xfrm>
        </p:grpSpPr>
        <p:sp>
          <p:nvSpPr>
            <p:cNvPr id="28" name="TextBox 28"/>
            <p:cNvSpPr/>
            <p:nvPr/>
          </p:nvSpPr>
          <p:spPr>
            <a:xfrm>
              <a:off x="1037844" y="4599622"/>
              <a:ext cx="7713631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上面是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，下面是下标。'\0' 是编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码为 0 的结束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；它不同于数字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'0'，也不是两个独立的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42571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2601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333500" y="3057525"/>
            <a:ext cx="9144000" cy="1160812"/>
            <a:chOff x="1333500" y="3057525"/>
            <a:chExt cx="91440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43000" cy="1160812"/>
              <a:chOff x="1333500" y="3057525"/>
              <a:chExt cx="1143000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05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32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76500" y="3057525"/>
              <a:ext cx="1143000" cy="1160812"/>
              <a:chOff x="2476500" y="3057525"/>
              <a:chExt cx="1143000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476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948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975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619500" y="3057525"/>
              <a:ext cx="1143000" cy="1160812"/>
              <a:chOff x="3619500" y="3057525"/>
              <a:chExt cx="1143000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619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091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118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762500" y="3057525"/>
              <a:ext cx="1143000" cy="1160812"/>
              <a:chOff x="4762500" y="3057525"/>
              <a:chExt cx="1143000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762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234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261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905500" y="3057525"/>
              <a:ext cx="1143000" cy="1160812"/>
              <a:chOff x="5905500" y="3057525"/>
              <a:chExt cx="1143000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905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377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404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048500" y="3057525"/>
              <a:ext cx="1143000" cy="1160812"/>
              <a:chOff x="7048500" y="3057525"/>
              <a:chExt cx="1143000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48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520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7547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191500" y="3057525"/>
              <a:ext cx="1143000" cy="1160812"/>
              <a:chOff x="8191500" y="3057525"/>
              <a:chExt cx="1143000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191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8663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8690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334500" y="3057525"/>
              <a:ext cx="1143000" cy="1160812"/>
              <a:chOff x="9334500" y="3057525"/>
              <a:chExt cx="1143000" cy="11608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334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806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9833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237732" cy="469392"/>
            <a:chOff x="978408" y="1407795"/>
            <a:chExt cx="623773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2377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8 格都装了字母，结束记号还能放在哪儿？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80694" y="1980248"/>
            <a:ext cx="8230934" cy="1029081"/>
            <a:chOff x="980694" y="1980248"/>
            <a:chExt cx="8230934" cy="1029081"/>
          </a:xfrm>
        </p:grpSpPr>
        <p:sp>
          <p:nvSpPr>
            <p:cNvPr id="40" name="TextBox 6"/>
            <p:cNvSpPr/>
            <p:nvPr/>
          </p:nvSpPr>
          <p:spPr>
            <a:xfrm>
              <a:off x="980694" y="1980248"/>
              <a:ext cx="82309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还记得存姓名用的 char name[8] 吗？它有 8 格，下标从 0 到 7。</a:t>
              </a:r>
            </a:p>
          </p:txBody>
        </p:sp>
        <p:sp>
          <p:nvSpPr>
            <p:cNvPr id="41" name="TextBox 7"/>
            <p:cNvSpPr/>
            <p:nvPr/>
          </p:nvSpPr>
          <p:spPr>
            <a:xfrm>
              <a:off x="980694" y="2304098"/>
              <a:ext cx="61098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现在把 ABCDEFGH 全装进去，8 格刚好填满。</a:t>
              </a:r>
            </a:p>
          </p:txBody>
        </p:sp>
        <p:sp>
          <p:nvSpPr>
            <p:cNvPr id="42" name="TextBox 8"/>
            <p:cNvSpPr/>
            <p:nvPr/>
          </p:nvSpPr>
          <p:spPr>
            <a:xfrm>
              <a:off x="980694" y="2627948"/>
              <a:ext cx="69955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可要把它当 C 字符串使用，还得放 \0。你能找到空位吗？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80694" y="4475798"/>
            <a:ext cx="8160925" cy="707708"/>
            <a:chOff x="980694" y="4475798"/>
            <a:chExt cx="8160925" cy="707708"/>
          </a:xfrm>
        </p:grpSpPr>
        <p:sp>
          <p:nvSpPr>
            <p:cNvPr id="44" name="TextBox 11"/>
            <p:cNvSpPr/>
            <p:nvPr/>
          </p:nvSpPr>
          <p:spPr>
            <a:xfrm>
              <a:off x="980694" y="4475798"/>
              <a:ext cx="5224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图里每一格都已有字母，没有位置留给 \0。</a:t>
              </a:r>
            </a:p>
          </p:txBody>
        </p:sp>
        <p:sp>
          <p:nvSpPr>
            <p:cNvPr id="45" name="TextBox 12"/>
            <p:cNvSpPr/>
            <p:nvPr/>
          </p:nvSpPr>
          <p:spPr>
            <a:xfrm>
              <a:off x="980694" y="4799648"/>
              <a:ext cx="816092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所以它能装 8 个 char，却装不下“ABCDEFGH”这个 C 字符串。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47" name="TextBox 14"/>
            <p:cNvSpPr/>
            <p:nvPr/>
          </p:nvSpPr>
          <p:spPr>
            <a:xfrm>
              <a:off x="980694" y="5409248"/>
              <a:ext cx="71146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想保存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串，就要给 \0 腾一格；普通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最多放 7 个。</a:t>
              </a:r>
            </a:p>
          </p:txBody>
        </p:sp>
        <p:sp>
          <p:nvSpPr>
            <p:cNvPr id="48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名字短一些，剩下的格子会更多。容量和当前名字的长度，得分开数。</a:t>
              </a:r>
            </a:p>
          </p:txBody>
        </p:sp>
      </p:grpSp>
      <p:sp>
        <p:nvSpPr>
          <p:cNvPr id="81" name="Line 8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2" name="Line 82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3" name="Line 83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给 cat 准备 8 格，它目前用了几格？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36320" y="2205038"/>
            <a:ext cx="8012430" cy="1176337"/>
            <a:chOff x="1036320" y="2205038"/>
            <a:chExt cx="8012430" cy="1176337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2050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s[8] = "cat";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428750" y="2809875"/>
              <a:ext cx="7620000" cy="571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1428750" y="2809875"/>
              <a:ext cx="2857500" cy="5715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4286250" y="2809875"/>
              <a:ext cx="952500" cy="5715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381250" y="2809875"/>
              <a:ext cx="5715000" cy="571500"/>
            </a:xfrm>
            <a:custGeom>
              <a:avLst/>
              <a:gdLst/>
              <a:ahLst/>
              <a:cxnLst/>
              <a:rect l="l" t="t" r="r" b="b"/>
              <a:pathLst>
                <a:path w="5715000" h="571500">
                  <a:moveTo>
                    <a:pt x="0" y="0"/>
                  </a:moveTo>
                  <a:lnTo>
                    <a:pt x="0" y="571500"/>
                  </a:lnTo>
                  <a:moveTo>
                    <a:pt x="952500" y="0"/>
                  </a:moveTo>
                  <a:lnTo>
                    <a:pt x="952500" y="571500"/>
                  </a:lnTo>
                  <a:moveTo>
                    <a:pt x="1905000" y="0"/>
                  </a:moveTo>
                  <a:lnTo>
                    <a:pt x="1905000" y="571500"/>
                  </a:lnTo>
                  <a:moveTo>
                    <a:pt x="2857500" y="0"/>
                  </a:moveTo>
                  <a:lnTo>
                    <a:pt x="2857500" y="571500"/>
                  </a:lnTo>
                  <a:moveTo>
                    <a:pt x="3810000" y="0"/>
                  </a:moveTo>
                  <a:lnTo>
                    <a:pt x="3810000" y="571500"/>
                  </a:lnTo>
                  <a:moveTo>
                    <a:pt x="4762500" y="0"/>
                  </a:moveTo>
                  <a:lnTo>
                    <a:pt x="4762500" y="571500"/>
                  </a:lnTo>
                  <a:moveTo>
                    <a:pt x="5715000" y="0"/>
                  </a:moveTo>
                  <a:lnTo>
                    <a:pt x="5715000" y="571500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22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7753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727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608195" y="29994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08826" y="2999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剩余空间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075748"/>
            <a:ext cx="6793420" cy="800481"/>
            <a:chOff x="1037844" y="4075748"/>
            <a:chExt cx="6793420" cy="800481"/>
          </a:xfrm>
        </p:grpSpPr>
        <p:sp>
          <p:nvSpPr>
            <p:cNvPr id="18" name="TextBox 18"/>
            <p:cNvSpPr/>
            <p:nvPr/>
          </p:nvSpPr>
          <p:spPr>
            <a:xfrm>
              <a:off x="1037844" y="4075748"/>
              <a:ext cx="6793420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数组一共 8 格，sizeof(s) 得到 8 字节；cat 只有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 个字母，strlen(s) 得到 3。它数到 \0 前就停。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580698"/>
            <a:ext cx="9173908" cy="381381"/>
            <a:chOff x="1037844" y="5580698"/>
            <a:chExt cx="9173908" cy="381381"/>
          </a:xfrm>
        </p:grpSpPr>
        <p:sp>
          <p:nvSpPr>
            <p:cNvPr id="20" name="TextBox 20"/>
            <p:cNvSpPr/>
            <p:nvPr/>
          </p:nvSpPr>
          <p:spPr>
            <a:xfrm>
              <a:off x="1037844" y="5580698"/>
              <a:ext cx="9173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想把这 8 格都用于保存 C 字符串，仍得留一格给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，普通字符最多 7 个。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2145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1105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727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528244" cy="1065847"/>
            <a:chOff x="826008" y="814388"/>
            <a:chExt cx="6528244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52824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姓名没填，和只填了一个空格，长度一样吗？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17541" cy="755332"/>
            <a:chOff x="990219" y="2056448"/>
            <a:chExt cx="8517541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754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名册里还没有姓名，可以用空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 "" 表示。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51754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如果误敲了一个空格，存下的是 " "。看着都像空白，长度却不一样。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33500" y="3095625"/>
            <a:ext cx="9525000" cy="1685925"/>
            <a:chOff x="1333500" y="3095625"/>
            <a:chExt cx="9525000" cy="1685925"/>
          </a:xfrm>
        </p:grpSpPr>
        <p:grpSp>
          <p:nvGrpSpPr>
            <p:cNvPr id="10" name="Group 10"/>
            <p:cNvGrpSpPr/>
            <p:nvPr/>
          </p:nvGrpSpPr>
          <p:grpSpPr>
            <a:xfrm>
              <a:off x="1333500" y="3095625"/>
              <a:ext cx="3333750" cy="561975"/>
              <a:chOff x="1333500" y="3095625"/>
              <a:chExt cx="3333750" cy="5619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33500" y="3095625"/>
                <a:ext cx="33337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352550" y="312420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定义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67250" y="3095625"/>
              <a:ext cx="3048000" cy="561975"/>
              <a:chOff x="4667250" y="3095625"/>
              <a:chExt cx="3048000" cy="5619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67250" y="3095625"/>
                <a:ext cx="3048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86300" y="312420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实际保存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95625"/>
              <a:ext cx="1524000" cy="561975"/>
              <a:chOff x="7715250" y="3095625"/>
              <a:chExt cx="1524000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95625"/>
                <a:ext cx="1524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12420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长度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9239250" y="3095625"/>
              <a:ext cx="1619250" cy="561975"/>
              <a:chOff x="9239250" y="3095625"/>
              <a:chExt cx="1619250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9239250" y="3095625"/>
                <a:ext cx="16192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9258300" y="312420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数组容量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333500" y="3657600"/>
              <a:ext cx="3333750" cy="561975"/>
              <a:chOff x="1333500" y="3657600"/>
              <a:chExt cx="3333750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333500" y="3657600"/>
                <a:ext cx="33337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352550" y="3686175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a[] = "";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67250" y="3657600"/>
              <a:ext cx="3048000" cy="561975"/>
              <a:chOff x="4667250" y="3657600"/>
              <a:chExt cx="3048000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67250" y="3657600"/>
                <a:ext cx="3048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86300" y="3686175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715250" y="3657600"/>
              <a:ext cx="1524000" cy="561975"/>
              <a:chOff x="7715250" y="3657600"/>
              <a:chExt cx="1524000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715250" y="3657600"/>
                <a:ext cx="1524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734300" y="3686175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9239250" y="3657600"/>
              <a:ext cx="1619250" cy="561975"/>
              <a:chOff x="9239250" y="3657600"/>
              <a:chExt cx="1619250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239250" y="3657600"/>
                <a:ext cx="16192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9258300" y="3686175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333500" y="4219575"/>
              <a:ext cx="3333750" cy="561975"/>
              <a:chOff x="1333500" y="4219575"/>
              <a:chExt cx="3333750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333500" y="4219575"/>
                <a:ext cx="33337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352550" y="424815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b[] = " ";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4219575"/>
              <a:ext cx="3048000" cy="561975"/>
              <a:chOff x="4667250" y="4219575"/>
              <a:chExt cx="3048000" cy="5619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4219575"/>
                <a:ext cx="3048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686300" y="424815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 | \0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715250" y="4219575"/>
              <a:ext cx="1524000" cy="561975"/>
              <a:chOff x="7715250" y="4219575"/>
              <a:chExt cx="1524000" cy="5619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715250" y="4219575"/>
                <a:ext cx="1524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734300" y="424815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239250" y="4219575"/>
              <a:ext cx="1619250" cy="561975"/>
              <a:chOff x="9239250" y="4219575"/>
              <a:chExt cx="1619250" cy="5619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239250" y="4219575"/>
                <a:ext cx="16192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258300" y="424815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7328821" cy="743331"/>
            <a:chOff x="990219" y="5409248"/>
            <a:chExt cx="7328821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1546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串里没有普通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，但它还是需要一格来放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7328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"C program"有9个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，含中间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；连同\0至少需要10格。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5094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08848"/>
            <a:ext cx="5565267" cy="1017269"/>
            <a:chOff x="1027938" y="2208848"/>
            <a:chExt cx="5565267" cy="1017269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556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Hi Tom，用 scanf 会读到哪里？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786062"/>
              <a:ext cx="5323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char s[110];　scanf("%100s", s);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38250" y="3810000"/>
            <a:ext cx="10029825" cy="797052"/>
            <a:chOff x="1238250" y="3810000"/>
            <a:chExt cx="10029825" cy="797052"/>
          </a:xfrm>
        </p:grpSpPr>
        <p:sp>
          <p:nvSpPr>
            <p:cNvPr id="10" name="Rectangle 10"/>
            <p:cNvSpPr/>
            <p:nvPr/>
          </p:nvSpPr>
          <p:spPr>
            <a:xfrm>
              <a:off x="1238250" y="3810000"/>
              <a:ext cx="257175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095500" y="3810000"/>
              <a:ext cx="857250" cy="666750"/>
            </a:xfrm>
            <a:custGeom>
              <a:avLst/>
              <a:gdLst/>
              <a:ahLst/>
              <a:cxnLst/>
              <a:rect l="l" t="t" r="r" b="b"/>
              <a:pathLst>
                <a:path w="857250" h="666750">
                  <a:moveTo>
                    <a:pt x="0" y="0"/>
                  </a:moveTo>
                  <a:lnTo>
                    <a:pt x="0" y="666750"/>
                  </a:lnTo>
                  <a:moveTo>
                    <a:pt x="857250" y="0"/>
                  </a:moveTo>
                  <a:lnTo>
                    <a:pt x="85725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547527" y="39757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410492" y="39757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167729" y="39757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3854196"/>
              <a:ext cx="67059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 Hi Tom。%s 遇到空格就停，这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次只读进 Hi；Tom 还留在输入中。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047298"/>
            <a:ext cx="6291358" cy="1124331"/>
            <a:chOff x="1037844" y="5047298"/>
            <a:chExt cx="6291358" cy="1124331"/>
          </a:xfrm>
        </p:grpSpPr>
        <p:sp>
          <p:nvSpPr>
            <p:cNvPr id="17" name="TextBox 17"/>
            <p:cNvSpPr/>
            <p:nvPr/>
          </p:nvSpPr>
          <p:spPr>
            <a:xfrm>
              <a:off x="1037844" y="5047298"/>
              <a:ext cx="6291358" cy="112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%100s 最多读 100 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，还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会补上 \0。这里传数组名 s；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要保住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，就得换一种读法。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6205156" cy="472440"/>
            <a:chOff x="813816" y="1407795"/>
            <a:chExt cx="6205156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6205156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名字能存进数组了，接下来怎么从键盘读？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7955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4694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7607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461760" cy="1343025"/>
            <a:chOff x="1179957" y="2952750"/>
            <a:chExt cx="646176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753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实际读到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3410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185344" cy="469392"/>
            <a:chOff x="978408" y="1407795"/>
            <a:chExt cx="61853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1853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Hi Tom 中间的空格也要留下，该怎么读？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086154" cy="1029081"/>
            <a:chOff x="980694" y="1980248"/>
            <a:chExt cx="808615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80861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现在要把一整句 Hi Tom 存进 char s[20]，中间的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也不能丢。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65276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刚才的 %s 只读到 Hi。它适合读单词，眼下却要读完整的一行。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Tom 没有消失，只是停在输入里，等着下一次读取。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6139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 一碰到空白就停，拿它来保存整句会少一截。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我们得换个能读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整行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、又能限制读入量的办法。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fgets 可以保留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，还能告诉程序数组最多有多少格。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8729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下一页沿着格子看：空格、按回车产生的换行、结束标记，分别去了哪里？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13676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 fgets 读 Hi Tom，数组里会有什么？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147888"/>
            <a:ext cx="10150792" cy="1223391"/>
            <a:chOff x="1036320" y="2147888"/>
            <a:chExt cx="10150792" cy="1223391"/>
          </a:xfrm>
        </p:grpSpPr>
        <p:sp>
          <p:nvSpPr>
            <p:cNvPr id="7" name="TextBox 7"/>
            <p:cNvSpPr/>
            <p:nvPr/>
          </p:nvSpPr>
          <p:spPr>
            <a:xfrm>
              <a:off x="1036320" y="2147888"/>
              <a:ext cx="4597051" cy="9258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825"/>
                </a:lnSpc>
              </a:pP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s[20];</a:t>
              </a:r>
              <a:br/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fgets(s, sizeof(s), stdin);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552438" y="2666048"/>
              <a:ext cx="4634674" cy="705231"/>
              <a:chOff x="6552438" y="2666048"/>
              <a:chExt cx="4634674" cy="705231"/>
            </a:xfrm>
          </p:grpSpPr>
          <p:sp>
            <p:nvSpPr>
              <p:cNvPr id="25" name="TextBox 11"/>
              <p:cNvSpPr/>
              <p:nvPr/>
            </p:nvSpPr>
            <p:spPr>
              <a:xfrm>
                <a:off x="6552438" y="2666048"/>
                <a:ext cx="46346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fgets 从输入中取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，放进数组 s。</a:t>
                </a:r>
              </a:p>
            </p:txBody>
          </p:sp>
          <p:sp>
            <p:nvSpPr>
              <p:cNvPr id="26" name="TextBox 12"/>
              <p:cNvSpPr/>
              <p:nvPr/>
            </p:nvSpPr>
            <p:spPr>
              <a:xfrm>
                <a:off x="6552438" y="2989898"/>
                <a:ext cx="422700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这里的 stdin 通常指向键盘输入。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238250" y="3571875"/>
            <a:ext cx="7620000" cy="666750"/>
            <a:chOff x="1238250" y="3571875"/>
            <a:chExt cx="7620000" cy="666750"/>
          </a:xfrm>
        </p:grpSpPr>
        <p:sp>
          <p:nvSpPr>
            <p:cNvPr id="11" name="Rectangle 11"/>
            <p:cNvSpPr/>
            <p:nvPr/>
          </p:nvSpPr>
          <p:spPr>
            <a:xfrm>
              <a:off x="1238250" y="3571875"/>
              <a:ext cx="76200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2190750" y="3571875"/>
              <a:ext cx="5715000" cy="666750"/>
            </a:xfrm>
            <a:custGeom>
              <a:avLst/>
              <a:gdLst/>
              <a:ahLst/>
              <a:cxnLst/>
              <a:rect l="l" t="t" r="r" b="b"/>
              <a:pathLst>
                <a:path w="5715000" h="666750">
                  <a:moveTo>
                    <a:pt x="0" y="0"/>
                  </a:moveTo>
                  <a:lnTo>
                    <a:pt x="0" y="666750"/>
                  </a:lnTo>
                  <a:moveTo>
                    <a:pt x="952500" y="0"/>
                  </a:moveTo>
                  <a:lnTo>
                    <a:pt x="952500" y="666750"/>
                  </a:lnTo>
                  <a:moveTo>
                    <a:pt x="1905000" y="0"/>
                  </a:moveTo>
                  <a:lnTo>
                    <a:pt x="1905000" y="666750"/>
                  </a:lnTo>
                  <a:moveTo>
                    <a:pt x="2857500" y="0"/>
                  </a:moveTo>
                  <a:lnTo>
                    <a:pt x="2857500" y="666750"/>
                  </a:lnTo>
                  <a:moveTo>
                    <a:pt x="3810000" y="0"/>
                  </a:moveTo>
                  <a:lnTo>
                    <a:pt x="3810000" y="666750"/>
                  </a:lnTo>
                  <a:moveTo>
                    <a:pt x="4762500" y="0"/>
                  </a:moveTo>
                  <a:lnTo>
                    <a:pt x="4762500" y="666750"/>
                  </a:lnTo>
                  <a:moveTo>
                    <a:pt x="5715000" y="0"/>
                  </a:moveTo>
                  <a:lnTo>
                    <a:pt x="571500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6282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58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347085" y="38185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4857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4423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39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2751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2276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885372"/>
            <a:ext cx="6647307" cy="1143381"/>
            <a:chOff x="1037844" y="4885372"/>
            <a:chExt cx="6647307" cy="1143381"/>
          </a:xfrm>
        </p:grpSpPr>
        <p:sp>
          <p:nvSpPr>
            <p:cNvPr id="22" name="TextBox 22"/>
            <p:cNvSpPr/>
            <p:nvPr/>
          </p:nvSpPr>
          <p:spPr>
            <a:xfrm>
              <a:off x="1037844" y="4885372"/>
              <a:ext cx="6647307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Hi Tom 再按回车：空格留住了，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换行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常也会存进来。20 格最多接收 19 个字符，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最后一格留给 \0；太长的一行，一次读不完。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912495" y="2157412"/>
            <a:ext cx="9525" cy="809625"/>
          </a:xfrm>
          <a:custGeom>
            <a:avLst/>
            <a:gdLst/>
            <a:ahLst/>
            <a:cxnLst/>
            <a:rect l="l" t="t" r="r" b="b"/>
            <a:pathLst>
              <a:path w="9525" h="809625">
                <a:moveTo>
                  <a:pt x="0" y="0"/>
                </a:moveTo>
                <a:lnTo>
                  <a:pt x="0" y="8096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45607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3415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333500" y="3057525"/>
            <a:ext cx="4762500" cy="1160812"/>
            <a:chOff x="1333500" y="3057525"/>
            <a:chExt cx="47625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3403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2152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322665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528244" cy="469392"/>
            <a:chOff x="978408" y="1407795"/>
            <a:chExt cx="65282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282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单词长短不一样，怎么把字母一个个检查完？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1980248"/>
            <a:ext cx="8873871" cy="1031558"/>
            <a:chOff x="980694" y="1980248"/>
            <a:chExt cx="8873871" cy="1031558"/>
          </a:xfrm>
        </p:grpSpPr>
        <p:sp>
          <p:nvSpPr>
            <p:cNvPr id="24" name="TextBox 6"/>
            <p:cNvSpPr/>
            <p:nvPr/>
          </p:nvSpPr>
          <p:spPr>
            <a:xfrm>
              <a:off x="980694" y="1980248"/>
              <a:ext cx="6891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假如要检查单词里的每个字母，程序得从左到右逐格去看。</a:t>
              </a:r>
            </a:p>
          </p:txBody>
        </p:sp>
        <p:sp>
          <p:nvSpPr>
            <p:cNvPr id="25" name="TextBox 7"/>
            <p:cNvSpPr/>
            <p:nvPr/>
          </p:nvSpPr>
          <p:spPr>
            <a:xfrm>
              <a:off x="980694" y="230409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 char s[4] = "cat" 试试：依次看 c、a、t。</a:t>
              </a:r>
            </a:p>
          </p:txBody>
        </p:sp>
        <p:sp>
          <p:nvSpPr>
            <p:cNvPr id="26" name="TextBox 8"/>
            <p:cNvSpPr/>
            <p:nvPr/>
          </p:nvSpPr>
          <p:spPr>
            <a:xfrm>
              <a:off x="980694" y="2627948"/>
              <a:ext cx="887387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cat 只有 3 个字母，手写 s[0]、s[1]、s[2] 还不麻烦。换成长单词呢？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694" y="4475798"/>
            <a:ext cx="5802058" cy="705231"/>
            <a:chOff x="980694" y="4475798"/>
            <a:chExt cx="5802058" cy="705231"/>
          </a:xfrm>
        </p:grpSpPr>
        <p:sp>
          <p:nvSpPr>
            <p:cNvPr id="28" name="TextBox 11"/>
            <p:cNvSpPr/>
            <p:nvPr/>
          </p:nvSpPr>
          <p:spPr>
            <a:xfrm>
              <a:off x="980694" y="4475798"/>
              <a:ext cx="58020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每次做的事都一样：读 s[i]。变的只有位置 i。</a:t>
              </a:r>
            </a:p>
          </p:txBody>
        </p:sp>
        <p:sp>
          <p:nvSpPr>
            <p:cNvPr id="29" name="TextBox 12"/>
            <p:cNvSpPr/>
            <p:nvPr/>
          </p:nvSpPr>
          <p:spPr>
            <a:xfrm>
              <a:off x="980694" y="4799648"/>
              <a:ext cx="56839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让 i 从 0 开始，每轮加 1，就能逐格往后看。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31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每轮先检查 s[i]：还没到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，就处理这个字符。</a:t>
              </a:r>
            </a:p>
          </p:txBody>
        </p:sp>
        <p:sp>
          <p:nvSpPr>
            <p:cNvPr id="32" name="TextBox 15"/>
            <p:cNvSpPr/>
            <p:nvPr/>
          </p:nvSpPr>
          <p:spPr>
            <a:xfrm>
              <a:off x="980694" y="5733098"/>
              <a:ext cx="64192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看见 \0 就停，它只是结束记号，不是要处理的字母。</a:t>
              </a:r>
            </a:p>
          </p:txBody>
        </p:sp>
      </p:grpSp>
      <p:sp>
        <p:nvSpPr>
          <p:cNvPr id="53" name="Line 5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4" name="Line 54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922139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让 i 逐格往后走，什么时候停？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7938" y="2186940"/>
            <a:ext cx="7049643" cy="1793939"/>
            <a:chOff x="1027938" y="2186940"/>
            <a:chExt cx="7049643" cy="1793939"/>
          </a:xfrm>
        </p:grpSpPr>
        <p:sp>
          <p:nvSpPr>
            <p:cNvPr id="7" name="TextBox 7"/>
            <p:cNvSpPr/>
            <p:nvPr/>
          </p:nvSpPr>
          <p:spPr>
            <a:xfrm>
              <a:off x="1038606" y="2186940"/>
              <a:ext cx="4892326" cy="999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s[i] != '\0'; i++) {</a:t>
              </a:r>
              <a:br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// 处理当前字符 s[i]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21" name="TextBox 18"/>
            <p:cNvSpPr/>
            <p:nvPr/>
          </p:nvSpPr>
          <p:spPr>
            <a:xfrm>
              <a:off x="1027938" y="3599498"/>
              <a:ext cx="7049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从 0 开始：检查这一格，处理当前字符，再走向下一格。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00188" y="2189798"/>
            <a:ext cx="1801654" cy="2029205"/>
            <a:chOff x="7600188" y="2189798"/>
            <a:chExt cx="1801654" cy="2029205"/>
          </a:xfrm>
        </p:grpSpPr>
        <p:sp>
          <p:nvSpPr>
            <p:cNvPr id="20" name="TextBox 20"/>
            <p:cNvSpPr/>
            <p:nvPr/>
          </p:nvSpPr>
          <p:spPr>
            <a:xfrm>
              <a:off x="7600188" y="2189798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s中存着cat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610094" y="266604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i=0：c，处理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610094" y="3056572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i=1：a，处理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10094" y="344709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i=2：t，处理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10094" y="3837622"/>
              <a:ext cx="1791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i=3：\0，停止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847272"/>
            <a:ext cx="6641306" cy="1181481"/>
            <a:chOff x="1037844" y="4847272"/>
            <a:chExt cx="6641306" cy="1181481"/>
          </a:xfrm>
        </p:grpSpPr>
        <p:sp>
          <p:nvSpPr>
            <p:cNvPr id="18" name="TextBox 18"/>
            <p:cNvSpPr/>
            <p:nvPr/>
          </p:nvSpPr>
          <p:spPr>
            <a:xfrm>
              <a:off x="1037844" y="4847272"/>
              <a:ext cx="6641306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空串的第一格就是 \0，循环一次也不会执行。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这种写法有个前提：数组里真的放了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不能对没有 \0 的普通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数组这样一直找。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4781" y="2196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4761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6-1 自动修正：Luogu4! 中哪些字符要改？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416546" cy="1200531"/>
            <a:chOff x="1037844" y="2218372"/>
            <a:chExt cx="7416546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416546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6-1，洛谷 P5733。输入一个不含空格、长度不超过 1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00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串。把所有小写英文字母改成大写；原本是大写字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母、数字或符号的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都保持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。最后输出修改后的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9284" y="4151948"/>
            <a:ext cx="6839998" cy="942403"/>
            <a:chOff x="1129284" y="4151948"/>
            <a:chExt cx="6839998" cy="942403"/>
          </a:xfrm>
        </p:grpSpPr>
        <p:sp>
          <p:nvSpPr>
            <p:cNvPr id="9" name="TextBox 9"/>
            <p:cNvSpPr/>
            <p:nvPr/>
          </p:nvSpPr>
          <p:spPr>
            <a:xfrm>
              <a:off x="1133094" y="41519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教材示例输入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467094" y="41519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29284" y="4566285"/>
              <a:ext cx="14426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463284" y="4566285"/>
              <a:ext cx="15059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5511546"/>
            <a:ext cx="10249281" cy="381381"/>
            <a:chOff x="1037844" y="5511546"/>
            <a:chExt cx="10249281" cy="381381"/>
          </a:xfrm>
        </p:grpSpPr>
        <p:sp>
          <p:nvSpPr>
            <p:cNvPr id="14" name="TextBox 14"/>
            <p:cNvSpPr/>
            <p:nvPr/>
          </p:nvSpPr>
          <p:spPr>
            <a:xfrm>
              <a:off x="1037844" y="5511546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Luogu4! 里，只有 u、o、g、u 要改。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L、4、! 原样保留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，所以动手前得先判断。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225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小写字母改成大写，编码要变多少？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80719" y="2218372"/>
            <a:ext cx="8476869" cy="1676781"/>
            <a:chOff x="1180719" y="2218372"/>
            <a:chExt cx="8476869" cy="1676781"/>
          </a:xfrm>
        </p:grpSpPr>
        <p:sp>
          <p:nvSpPr>
            <p:cNvPr id="7" name="TextBox 7"/>
            <p:cNvSpPr/>
            <p:nvPr/>
          </p:nvSpPr>
          <p:spPr>
            <a:xfrm>
              <a:off x="1180719" y="2218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9996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a：97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56221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b：98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2218372"/>
              <a:ext cx="859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z：122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32861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04837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8106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35619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2421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0864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180719" y="35137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大写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999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A：65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56221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B：66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3244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Z：90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27938" y="4567238"/>
            <a:ext cx="8926640" cy="1416368"/>
            <a:chOff x="1027938" y="4567238"/>
            <a:chExt cx="8926640" cy="1416368"/>
          </a:xfrm>
        </p:grpSpPr>
        <p:sp>
          <p:nvSpPr>
            <p:cNvPr id="22" name="TextBox 22"/>
            <p:cNvSpPr/>
            <p:nvPr/>
          </p:nvSpPr>
          <p:spPr>
            <a:xfrm>
              <a:off x="1036320" y="4567238"/>
              <a:ext cx="5263420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('a' &lt;= s[i] &amp;&amp; s[i] &lt;= 'z')</a:t>
              </a:r>
              <a:br/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s[i] -= 'a' - 'A';</a:t>
              </a:r>
            </a:p>
          </p:txBody>
        </p:sp>
        <p:sp>
          <p:nvSpPr>
            <p:cNvPr id="26" name="TextBox 9"/>
            <p:cNvSpPr/>
            <p:nvPr/>
          </p:nvSpPr>
          <p:spPr>
            <a:xfrm>
              <a:off x="1027938" y="5599748"/>
              <a:ext cx="892664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s[i] 指当前这一格。只有它是小写字母时才动手；数字和标点要原样留下。</a:t>
              </a:r>
            </a:p>
          </p:txBody>
        </p:sp>
      </p:grpSp>
      <p:sp>
        <p:nvSpPr>
          <p:cNvPr id="42" name="Line 4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3" name="Line 43"/>
          <p:cNvSpPr/>
          <p:nvPr/>
        </p:nvSpPr>
        <p:spPr>
          <a:xfrm>
            <a:off x="1341120" y="50339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41754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57412"/>
            <a:ext cx="6790182" cy="954405"/>
            <a:chOff x="1037844" y="2157412"/>
            <a:chExt cx="6790182" cy="954405"/>
          </a:xfrm>
        </p:grpSpPr>
        <p:sp>
          <p:nvSpPr>
            <p:cNvPr id="7" name="TextBox 7"/>
            <p:cNvSpPr/>
            <p:nvPr/>
          </p:nvSpPr>
          <p:spPr>
            <a:xfrm>
              <a:off x="1037844" y="21897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0820" y="2157412"/>
              <a:ext cx="48540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0   1   2   3   4   5   6   7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27041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修改前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750820" y="2671762"/>
              <a:ext cx="50772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3486150"/>
            <a:ext cx="8127111" cy="1268539"/>
            <a:chOff x="1037844" y="3486150"/>
            <a:chExt cx="8127111" cy="1268539"/>
          </a:xfrm>
        </p:grpSpPr>
        <p:sp>
          <p:nvSpPr>
            <p:cNvPr id="12" name="Rectangle 12"/>
            <p:cNvSpPr/>
            <p:nvPr/>
          </p:nvSpPr>
          <p:spPr>
            <a:xfrm>
              <a:off x="3276600" y="3486150"/>
              <a:ext cx="523875" cy="52387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1037844" y="3647122"/>
              <a:ext cx="9779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处理i=1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0820" y="3614738"/>
              <a:ext cx="5133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2742438" y="4066222"/>
              <a:ext cx="6422517" cy="688467"/>
              <a:chOff x="2742438" y="4066222"/>
              <a:chExt cx="6422517" cy="688467"/>
            </a:xfrm>
          </p:grpSpPr>
          <p:sp>
            <p:nvSpPr>
              <p:cNvPr id="22" name="TextBox 10"/>
              <p:cNvSpPr/>
              <p:nvPr/>
            </p:nvSpPr>
            <p:spPr>
              <a:xfrm>
                <a:off x="2742438" y="4066222"/>
                <a:ext cx="642251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走到 i=1，s[1] 是小写 u。先只改这一格，得到 U。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2742438" y="4373308"/>
                <a:ext cx="9599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改为U。</a:t>
                </a:r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1037844" y="4824412"/>
            <a:ext cx="8309038" cy="1004317"/>
            <a:chOff x="1037844" y="4824412"/>
            <a:chExt cx="8309038" cy="1004317"/>
          </a:xfrm>
        </p:grpSpPr>
        <p:sp>
          <p:nvSpPr>
            <p:cNvPr id="17" name="TextBox 17"/>
            <p:cNvSpPr/>
            <p:nvPr/>
          </p:nvSpPr>
          <p:spPr>
            <a:xfrm>
              <a:off x="1037844" y="48567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处理完成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50820" y="4824412"/>
              <a:ext cx="5303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037844" y="5447348"/>
              <a:ext cx="8309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继续走到 i=7，碰上 \0 就停。结束标记还在，字符串边界才没有丢。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703921" cy="472440"/>
            <a:chOff x="813816" y="1407795"/>
            <a:chExt cx="4703921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4703921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沿数组逐格走：一次改一个字符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346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90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6-1：先把输入存进数组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647700"/>
            <a:chOff x="990981" y="2186940"/>
            <a:chExt cx="6334125" cy="6477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647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s[110];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scanf("%100s", s);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第一步：接收原文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题目最多给 100 个字符，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还得给结束标记留位置。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 遇到空白才停。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这题没有空格，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读入后会自动补上 \0。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632460"/>
          </a:xfrm>
          <a:custGeom>
            <a:avLst/>
            <a:gdLst/>
            <a:ahLst/>
            <a:cxnLst/>
            <a:rect l="l" t="t" r="r" b="b"/>
            <a:pathLst>
              <a:path w="9525" h="632460">
                <a:moveTo>
                  <a:pt x="0" y="0"/>
                </a:moveTo>
                <a:lnTo>
                  <a:pt x="0" y="6324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6-1：逐格检查，只改小写字母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219200"/>
            <a:chOff x="990981" y="2186940"/>
            <a:chExt cx="6334125" cy="12192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s[i] != '\0';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('a' &lt;= s[i] &amp;&amp; s[i] &lt;= 'z')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s[i] -= 'a' - 'A';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第二步：判断再修改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从 0 往后走，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 \0 就停。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只有小写字母进入 if。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 Luogu4! 试试：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L、4、! 都不能改。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203960"/>
          </a:xfrm>
          <a:custGeom>
            <a:avLst/>
            <a:gdLst/>
            <a:ahLst/>
            <a:cxnLst/>
            <a:rect l="l" t="t" r="r" b="b"/>
            <a:pathLst>
              <a:path w="9525" h="1203960">
                <a:moveTo>
                  <a:pt x="0" y="0"/>
                </a:moveTo>
                <a:lnTo>
                  <a:pt x="0" y="12039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6-1：输出改好的字符串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571500"/>
            <a:chOff x="990981" y="2186940"/>
            <a:chExt cx="6334125" cy="5715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printf("%s\n", s);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第三步：显示答案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前一步直接修改了 s，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不用另建一个数组。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 从 s[0] 读起，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碰到 \0 才停。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Luogu4! 输出 LUOGU4!。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77113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6-1 自动修正：把读入、修改和输出连起来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047488" cy="3400044"/>
            <a:chOff x="990981" y="2186940"/>
            <a:chExt cx="5047488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047488" cy="3400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s[i] &amp;&amp; s[i]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s[i] -=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printf("%s\n",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24469" y="2456498"/>
            <a:ext cx="2507456" cy="3528822"/>
            <a:chOff x="8324469" y="2456498"/>
            <a:chExt cx="2507456" cy="3528822"/>
          </a:xfrm>
        </p:grpSpPr>
        <p:sp>
          <p:nvSpPr>
            <p:cNvPr id="9" name="TextBox 9"/>
            <p:cNvSpPr/>
            <p:nvPr/>
          </p:nvSpPr>
          <p:spPr>
            <a:xfrm>
              <a:off x="8324469" y="245649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读入时留足容量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3389948"/>
              <a:ext cx="216636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逐格检查；遇到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小写字母才修改。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4469" y="4628198"/>
              <a:ext cx="2507456" cy="13571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每个字符只看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一遍。字符串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越长，处理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的格子越多。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316319"/>
          </a:xfrm>
          <a:custGeom>
            <a:avLst/>
            <a:gdLst/>
            <a:ahLst/>
            <a:cxnLst/>
            <a:rect l="l" t="t" r="r" b="b"/>
            <a:pathLst>
              <a:path w="9525" h="3316319">
                <a:moveTo>
                  <a:pt x="0" y="0"/>
                </a:moveTo>
                <a:lnTo>
                  <a:pt x="0" y="33163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6702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8184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改成 A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03196" y="3357562"/>
                <a:ext cx="158648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立刻输出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882450" cy="469392"/>
            <a:chOff x="978408" y="1407795"/>
            <a:chExt cx="5882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82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自动修正时，非得先把整串都存下来吗？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60298" cy="1031558"/>
            <a:chOff x="980694" y="1980248"/>
            <a:chExt cx="6960298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还是刚才的自动修正：把输入中的小写字母变成大写。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上一版先收下整串，再用循环逐格修改。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6029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如果刚读到一个 a，要把它变成 A，需要等后面的字符吗？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168801" cy="705231"/>
            <a:chOff x="980694" y="4475798"/>
            <a:chExt cx="7168801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610400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不用。这个题里，每个字符都能单独决定要不要改。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因此可以读一个、改一个、输出一个，不必先把整串收齐。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5231"/>
            <a:chOff x="980694" y="5406771"/>
            <a:chExt cx="10306431" cy="705231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getchar 一次读一个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；等输入真的结束，它会返回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EOF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EOF 是“后面没输入了”。按回车只是换行，下一行可能还有内容。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912804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读一个字符，决定改不改，再输出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4544568" cy="3095244"/>
            <a:chOff x="990981" y="2186940"/>
            <a:chExt cx="454456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454456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((c = getchar()) != EOF)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c &amp;&amp; c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putchar(c);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47813" y="2275522"/>
            <a:ext cx="3591687" cy="2067306"/>
            <a:chOff x="7647813" y="2275522"/>
            <a:chExt cx="3591687" cy="2067306"/>
          </a:xfrm>
        </p:grpSpPr>
        <p:grpSp>
          <p:nvGrpSpPr>
            <p:cNvPr id="18" name="Group 18"/>
            <p:cNvGrpSpPr/>
            <p:nvPr/>
          </p:nvGrpSpPr>
          <p:grpSpPr>
            <a:xfrm>
              <a:off x="7647813" y="2275522"/>
              <a:ext cx="3591687" cy="2067306"/>
              <a:chOff x="7647813" y="2275522"/>
              <a:chExt cx="3591687" cy="2067306"/>
            </a:xfrm>
          </p:grpSpPr>
          <p:sp>
            <p:nvSpPr>
              <p:cNvPr id="22" name="Freeform 7"/>
              <p:cNvSpPr/>
              <p:nvPr/>
            </p:nvSpPr>
            <p:spPr>
              <a:xfrm>
                <a:off x="7657719" y="2275522"/>
                <a:ext cx="3239262" cy="2067306"/>
              </a:xfrm>
              <a:custGeom>
                <a:avLst/>
                <a:gdLst/>
                <a:ahLst/>
                <a:cxnLst/>
                <a:rect l="l" t="t" r="r" b="b"/>
                <a:pathLst>
                  <a:path w="3239262" h="2067306">
                    <a:moveTo>
                      <a:pt x="0" y="0"/>
                    </a:moveTo>
                    <a:lnTo>
                      <a:pt x="3239262" y="0"/>
                    </a:lnTo>
                    <a:lnTo>
                      <a:pt x="3239262" y="2067306"/>
                    </a:lnTo>
                    <a:lnTo>
                      <a:pt x="0" y="20673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7647813" y="2275522"/>
                <a:ext cx="3591687" cy="7082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边读，边改，边输出。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7647813" y="2620328"/>
                <a:ext cx="25868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getchar 返回 int，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47813" y="2917507"/>
                <a:ext cx="31025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才能同时表示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与</a:t>
                </a:r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7647813" y="3367088"/>
                <a:ext cx="26915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换行也是读到的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47813" y="3664268"/>
                <a:ext cx="28400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表示没有更多输入。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7658481" y="5187315"/>
            <a:ext cx="2969133" cy="1037844"/>
            <a:chOff x="7658481" y="5187315"/>
            <a:chExt cx="2969133" cy="1037844"/>
          </a:xfrm>
        </p:grpSpPr>
        <p:sp>
          <p:nvSpPr>
            <p:cNvPr id="11" name="TextBox 11"/>
            <p:cNvSpPr/>
            <p:nvPr/>
          </p:nvSpPr>
          <p:spPr>
            <a:xfrm>
              <a:off x="7658481" y="5187315"/>
              <a:ext cx="2969133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Windows控制台通常用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Ctrl+Z后回车结束输入。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具体行为取决于运行终端。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希望看到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8075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4966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204377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代码中的可见写法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33232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表示一个换行字符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想让 Tom 另起一行，代码里该写什么？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05054" cy="1029081"/>
            <a:chOff x="980694" y="1980248"/>
            <a:chExt cx="690505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1788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屏幕上想看到两行：第一行 Hello，第二行 Tom。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32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如果只在中间加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，得到的仍是一行 Hello Tom。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这里需要的是换行。可它看不见，代码怎么写？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325106" cy="705231"/>
            <a:chOff x="980694" y="4475798"/>
            <a:chExt cx="7325106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019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。它在代码里表示一个换行字符。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3251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源码里看见反斜杠和 n 两个符号，运行时表示的是一个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10185"/>
            <a:chOff x="980694" y="5406771"/>
            <a:chExt cx="10306431" cy="710185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\n 让输出换行；\0 告诉程序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串到此结束。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499595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名字长得像，做的事可别记反了。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这些带反斜杠的写法，分别表示什么？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99322"/>
            <a:ext cx="2579275" cy="1924431"/>
            <a:chOff x="1037844" y="2199322"/>
            <a:chExt cx="2579275" cy="19244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5792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'\0'　空字符，编码0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713672"/>
              <a:ext cx="19098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'\n'　换行字符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322802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'\''　单引号字符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74237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'\\'　反斜杠字符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2199322"/>
            <a:ext cx="4589657" cy="1724406"/>
            <a:chOff x="6371844" y="2199322"/>
            <a:chExt cx="4589657" cy="1724406"/>
          </a:xfrm>
        </p:grpSpPr>
        <p:sp>
          <p:nvSpPr>
            <p:cNvPr id="12" name="TextBox 12"/>
            <p:cNvSpPr/>
            <p:nvPr/>
          </p:nvSpPr>
          <p:spPr>
            <a:xfrm>
              <a:off x="6371844" y="2199322"/>
              <a:ext cx="458965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strlen(s)：到 '\0' 前有几个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&lt;cstring&gt;。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170872"/>
              <a:ext cx="448821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puts(s)：输出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串，再输出换行。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&lt;cstdio&gt;。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4837748"/>
            <a:ext cx="7443883" cy="1162431"/>
            <a:chOff x="1037844" y="4837748"/>
            <a:chExt cx="7443883" cy="1162431"/>
          </a:xfrm>
        </p:grpSpPr>
        <p:sp>
          <p:nvSpPr>
            <p:cNvPr id="15" name="TextBox 15"/>
            <p:cNvSpPr/>
            <p:nvPr/>
          </p:nvSpPr>
          <p:spPr>
            <a:xfrm>
              <a:off x="1037844" y="4837748"/>
              <a:ext cx="7443883" cy="1162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fgets 读入时可能已经留下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，puts 输出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时又加一个换行。屏幕多出空行，就检查这两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处。gets 不限制读入长度，这节课不用它。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237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882450" cy="1065847"/>
            <a:chOff x="826008" y="814388"/>
            <a:chExt cx="5882450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88245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想原样输出引号和路径，代码里怎么写？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041636" cy="755332"/>
            <a:chOff x="990219" y="2056448"/>
            <a:chExt cx="10041636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91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假如程序要显示一句带引号的话，再显示一个文件夹路径。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0416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双引号在代码里用来标记字符串，反斜杠用来转义。想输出它们本身，需要多写一步。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28750" y="3095625"/>
            <a:ext cx="9525000" cy="1428750"/>
            <a:chOff x="1428750" y="3095625"/>
            <a:chExt cx="9525000" cy="1428750"/>
          </a:xfrm>
        </p:grpSpPr>
        <p:grpSp>
          <p:nvGrpSpPr>
            <p:cNvPr id="10" name="Group 10"/>
            <p:cNvGrpSpPr/>
            <p:nvPr/>
          </p:nvGrpSpPr>
          <p:grpSpPr>
            <a:xfrm>
              <a:off x="1428750" y="3095625"/>
              <a:ext cx="4381500" cy="476250"/>
              <a:chOff x="1428750" y="3095625"/>
              <a:chExt cx="4381500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428750" y="3095625"/>
                <a:ext cx="4381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47800" y="31242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希望屏幕显示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10250" y="3095625"/>
              <a:ext cx="5143500" cy="476250"/>
              <a:chOff x="5810250" y="3095625"/>
              <a:chExt cx="5143500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810250" y="3095625"/>
                <a:ext cx="514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829300" y="31242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字符串字面量的写法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428750" y="3571875"/>
              <a:ext cx="4381500" cy="476250"/>
              <a:chOff x="1428750" y="3571875"/>
              <a:chExt cx="4381500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428750" y="3571875"/>
                <a:ext cx="4381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447800" y="360045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 said: "Hi"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810250" y="3571875"/>
              <a:ext cx="5143500" cy="476250"/>
              <a:chOff x="5810250" y="3571875"/>
              <a:chExt cx="5143500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810250" y="3571875"/>
                <a:ext cx="514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829300" y="360045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"He said: \"Hi\""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428750" y="4048125"/>
              <a:ext cx="4381500" cy="476250"/>
              <a:chOff x="1428750" y="4048125"/>
              <a:chExt cx="4381500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428750" y="4048125"/>
                <a:ext cx="4381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447800" y="40767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C:\class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10250" y="4048125"/>
              <a:ext cx="5143500" cy="476250"/>
              <a:chOff x="5810250" y="4048125"/>
              <a:chExt cx="5143500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10250" y="4048125"/>
                <a:ext cx="514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29300" y="40767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"C:\\class"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894332" y="4669155"/>
            <a:ext cx="4489037" cy="753618"/>
            <a:chOff x="1894332" y="4669155"/>
            <a:chExt cx="4489037" cy="753618"/>
          </a:xfrm>
        </p:grpSpPr>
        <p:sp>
          <p:nvSpPr>
            <p:cNvPr id="27" name="TextBox 27"/>
            <p:cNvSpPr/>
            <p:nvPr/>
          </p:nvSpPr>
          <p:spPr>
            <a:xfrm>
              <a:off x="1894332" y="4669155"/>
              <a:ext cx="4489037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"He said: \"Hi\"\n";</a:t>
              </a:r>
              <a:br/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"C:\\class\n";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09248"/>
            <a:ext cx="8204264" cy="743331"/>
            <a:chOff x="990219" y="5409248"/>
            <a:chExt cx="8204264" cy="743331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51334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\" 表示一个双引号，\\ 表示一个反斜杠。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1198"/>
              <a:ext cx="82042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别只数源码里的符号。真正输出到屏幕上的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，可能比源码写得少。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1770507" y="4678680"/>
            <a:ext cx="9525" cy="643890"/>
          </a:xfrm>
          <a:custGeom>
            <a:avLst/>
            <a:gdLst/>
            <a:ahLst/>
            <a:cxnLst/>
            <a:rect l="l" t="t" r="r" b="b"/>
            <a:pathLst>
              <a:path w="9525" h="643890">
                <a:moveTo>
                  <a:pt x="0" y="0"/>
                </a:moveTo>
                <a:lnTo>
                  <a:pt x="0" y="6438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854095" cy="1343025"/>
            <a:chOff x="1179957" y="2952750"/>
            <a:chExt cx="6854095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1706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a中的内容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42370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b中也要保存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593014" cy="472440"/>
            <a:chOff x="978408" y="1407795"/>
            <a:chExt cx="6593014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9301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想留住原来的 cat，再改另一份，怎么复制？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87381" cy="1031558"/>
            <a:chOff x="980694" y="1977771"/>
            <a:chExt cx="10287381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假如要保留原文，同时修改副本。a 里已经存着 cat，还得让 b 也有一份。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0125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char a[20] 和 char b[20] 是两排独立的格子。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5471"/>
              <a:ext cx="7439787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就像把 cat 抄到另一张纸上，抄完以后，两份可以分别修改。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023164" cy="705231"/>
            <a:chOff x="980694" y="4475798"/>
            <a:chExt cx="7023164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70231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要抄过去的不只是 c、a、t，还有后面的 \0，一共 4 格。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63278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数组已经声明好后，写 b = a 并不能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整串内容。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55791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可以自己逐格抄，也可以用现成的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串函数。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strcpy(b, a) 会把 \0 一起复制。动手前要看清：b 的空间够不够？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094857" cy="1343025"/>
            <a:chOff x="1179957" y="2952750"/>
            <a:chExt cx="6094857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数组a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834950" cy="469392"/>
            <a:chOff x="978408" y="1407795"/>
            <a:chExt cx="68349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8349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和 b 都写着 cat，程序怎样判断内容相同？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694" y="1980248"/>
            <a:ext cx="6905054" cy="1029081"/>
            <a:chOff x="980694" y="1980248"/>
            <a:chExt cx="6905054" cy="1029081"/>
          </a:xfrm>
        </p:grpSpPr>
        <p:sp>
          <p:nvSpPr>
            <p:cNvPr id="12" name="TextBox 12"/>
            <p:cNvSpPr/>
            <p:nvPr/>
          </p:nvSpPr>
          <p:spPr>
            <a:xfrm>
              <a:off x="980694" y="198024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好了，接下来想核对 a 和 b 里的文字。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2304098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像两张纸都写着 cat：纸是两张，字却可以完全一样。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80694" y="262794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我们要比较的是文字内容，不是两张“纸”放在哪里。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4473321"/>
            <a:ext cx="10287381" cy="707708"/>
            <a:chOff x="980694" y="4473321"/>
            <a:chExt cx="10287381" cy="707708"/>
          </a:xfrm>
        </p:grpSpPr>
        <p:sp>
          <p:nvSpPr>
            <p:cNvPr id="21" name="TextBox 21"/>
            <p:cNvSpPr/>
            <p:nvPr/>
          </p:nvSpPr>
          <p:spPr>
            <a:xfrm>
              <a:off x="980694" y="44733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从左往右逐字比。对应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都相同，而且两边一起结束，内容才相同。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80694" y="4799648"/>
              <a:ext cx="82042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要排先后，就找第一处不同；如果一串只是另一串的开头，短的在前。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4" name="TextBox 24"/>
            <p:cNvSpPr/>
            <p:nvPr/>
          </p:nvSpPr>
          <p:spPr>
            <a:xfrm>
              <a:off x="980694" y="5409248"/>
              <a:ext cx="64716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用 a == b 不能判断这两个字符数组的文字是否相同。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改用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strcmp(a, b)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。返回 0，就表示两串文字完全相同。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15569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 cat 复制一份，再核对是否抄对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57412"/>
            <a:ext cx="7985760" cy="1537717"/>
            <a:chOff x="1036320" y="2157412"/>
            <a:chExt cx="7985760" cy="1537717"/>
          </a:xfrm>
        </p:grpSpPr>
        <p:sp>
          <p:nvSpPr>
            <p:cNvPr id="7" name="TextBox 7"/>
            <p:cNvSpPr/>
            <p:nvPr/>
          </p:nvSpPr>
          <p:spPr>
            <a:xfrm>
              <a:off x="1036320" y="2157412"/>
              <a:ext cx="5399722" cy="9639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a[20] = "cat";　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b[20];</a:t>
              </a:r>
              <a:br/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strcpy(b, a);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038344" y="2713672"/>
              <a:ext cx="3983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复制时连同结尾的 \0 一起抄。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313748"/>
              <a:ext cx="64983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先确认 b 装得下；数组声明后不能写 b = a 来复制。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4186238"/>
            <a:ext cx="6984492" cy="1251965"/>
            <a:chOff x="1036320" y="4186238"/>
            <a:chExt cx="6984492" cy="1251965"/>
          </a:xfrm>
        </p:grpSpPr>
        <p:sp>
          <p:nvSpPr>
            <p:cNvPr id="12" name="TextBox 12"/>
            <p:cNvSpPr/>
            <p:nvPr/>
          </p:nvSpPr>
          <p:spPr>
            <a:xfrm>
              <a:off x="1036320" y="418623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strcmp(a, b)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562094" y="4218622"/>
              <a:ext cx="2526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结果为0：内容相同。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62094" y="46377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结果小于0：a的字典序在前。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50568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结果大于0：a的字典序在后。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742622"/>
            <a:ext cx="9214009" cy="383858"/>
            <a:chOff x="1037844" y="5742622"/>
            <a:chExt cx="9214009" cy="383858"/>
          </a:xfrm>
        </p:grpSpPr>
        <p:sp>
          <p:nvSpPr>
            <p:cNvPr id="17" name="TextBox 17"/>
            <p:cNvSpPr/>
            <p:nvPr/>
          </p:nvSpPr>
          <p:spPr>
            <a:xfrm>
              <a:off x="1037844" y="5742622"/>
              <a:ext cx="921400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两个函数都在 &lt;cstring&gt; 里。想比文字内容，用 strcmp，别写 a == b。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166938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8835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533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882450" cy="1062799"/>
            <a:chOff x="826008" y="814388"/>
            <a:chExt cx="58824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882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给小游戏设口令：少一个字母能通过吗？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480488" cy="752855"/>
            <a:chOff x="990219" y="2056448"/>
            <a:chExt cx="8480488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804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来做个口令门：设定口令是 c-language。同学输入一次，让程序核对。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9423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大小写、连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和长度都要完全一样。这一题只练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串内容比较。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04172"/>
            <a:ext cx="6905434" cy="819531"/>
            <a:chOff x="990219" y="2904172"/>
            <a:chExt cx="6905434" cy="819531"/>
          </a:xfrm>
        </p:grpSpPr>
        <p:sp>
          <p:nvSpPr>
            <p:cNvPr id="8" name="TextBox 8"/>
            <p:cNvSpPr/>
            <p:nvPr/>
          </p:nvSpPr>
          <p:spPr>
            <a:xfrm>
              <a:off x="990219" y="2904172"/>
              <a:ext cx="52287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输入：一行口令，1至19个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342322"/>
              <a:ext cx="6905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输出：与设定口令完全相同，输出PASS；否则输出RETRY。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86225"/>
            <a:ext cx="9525000" cy="1200150"/>
            <a:chOff x="1143000" y="4086225"/>
            <a:chExt cx="9525000" cy="12001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86225"/>
              <a:ext cx="2952750" cy="400050"/>
              <a:chOff x="1143000" y="4086225"/>
              <a:chExt cx="2952750" cy="4000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86225"/>
                <a:ext cx="29527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1148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095750" y="4086225"/>
              <a:ext cx="1905000" cy="400050"/>
              <a:chOff x="4095750" y="4086225"/>
              <a:chExt cx="1905000" cy="400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095750" y="4086225"/>
                <a:ext cx="190500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114800" y="41148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000750" y="4086225"/>
              <a:ext cx="4667250" cy="400050"/>
              <a:chOff x="6000750" y="4086225"/>
              <a:chExt cx="4667250" cy="4000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00750" y="4086225"/>
                <a:ext cx="46672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019800" y="41148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判断依据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86275"/>
              <a:ext cx="2952750" cy="400050"/>
              <a:chOff x="1143000" y="4486275"/>
              <a:chExt cx="2952750" cy="4000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86275"/>
                <a:ext cx="29527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51485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095750" y="4486275"/>
              <a:ext cx="1905000" cy="400050"/>
              <a:chOff x="4095750" y="4486275"/>
              <a:chExt cx="1905000" cy="4000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095750" y="4486275"/>
                <a:ext cx="190500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114800" y="451485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PASS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00750" y="4486275"/>
              <a:ext cx="4667250" cy="400050"/>
              <a:chOff x="6000750" y="4486275"/>
              <a:chExt cx="4667250" cy="400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00750" y="4486275"/>
                <a:ext cx="46672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019800" y="451485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全部字符相同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86325"/>
              <a:ext cx="2952750" cy="400050"/>
              <a:chOff x="1143000" y="4886325"/>
              <a:chExt cx="2952750" cy="4000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86325"/>
                <a:ext cx="29527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9149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095750" y="4886325"/>
              <a:ext cx="1905000" cy="400050"/>
              <a:chOff x="4095750" y="4886325"/>
              <a:chExt cx="1905000" cy="4000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095750" y="4886325"/>
                <a:ext cx="190500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14800" y="49149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RETRY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6000750" y="4886325"/>
              <a:ext cx="4667250" cy="400050"/>
              <a:chOff x="6000750" y="4886325"/>
              <a:chExt cx="4667250" cy="4000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6000750" y="4886325"/>
                <a:ext cx="46672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019800" y="49149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第一个字符大小写不同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9248"/>
            <a:ext cx="10296906" cy="740854"/>
            <a:chOff x="990219" y="5409248"/>
            <a:chExt cx="10296906" cy="740854"/>
          </a:xfrm>
        </p:grpSpPr>
        <p:sp>
          <p:nvSpPr>
            <p:cNvPr id="39" name="TextBox 39"/>
            <p:cNvSpPr/>
            <p:nvPr/>
          </p:nvSpPr>
          <p:spPr>
            <a:xfrm>
              <a:off x="990219" y="5409248"/>
              <a:ext cx="73251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输入最多 19 个字符，char input[20] 还要给 \0 留一格。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核对时记住：strcmp 返回 0，才表示口令相同。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492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260020" cy="1062799"/>
            <a:chOff x="826008" y="814388"/>
            <a:chExt cx="626002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260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strcmp 返回 0，口令门应该放行吗？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88978" cy="755332"/>
            <a:chOff x="990219" y="2056448"/>
            <a:chExt cx="8588978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88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key 存着设定口令，input 存着刚输入的口令。它们在不同的数组里。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0604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我们关心的是两串文字一样不一样，所以用 strcmp(input, key)。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43000" y="3076575"/>
            <a:ext cx="9525000" cy="2019300"/>
            <a:chOff x="1143000" y="3076575"/>
            <a:chExt cx="9525000" cy="20193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76575"/>
              <a:ext cx="2095500" cy="504825"/>
              <a:chOff x="1143000" y="3076575"/>
              <a:chExt cx="209550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76575"/>
                <a:ext cx="2095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10515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返回值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238500" y="3076575"/>
              <a:ext cx="4762500" cy="504825"/>
              <a:chOff x="3238500" y="3076575"/>
              <a:chExt cx="476250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238500" y="3076575"/>
                <a:ext cx="4762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57550" y="310515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表示的关系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01000" y="3076575"/>
              <a:ext cx="2667000" cy="504825"/>
              <a:chOff x="8001000" y="3076575"/>
              <a:chExt cx="266700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01000" y="3076575"/>
                <a:ext cx="2667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020050" y="310515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本题是否放行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81400"/>
              <a:ext cx="2095500" cy="504825"/>
              <a:chOff x="1143000" y="3581400"/>
              <a:chExt cx="209550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8140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60997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238500" y="3581400"/>
              <a:ext cx="4762500" cy="504825"/>
              <a:chOff x="3238500" y="3581400"/>
              <a:chExt cx="476250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238500" y="358140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257550" y="360997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两串内容相同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01000" y="3581400"/>
              <a:ext cx="2667000" cy="504825"/>
              <a:chOff x="8001000" y="3581400"/>
              <a:chExt cx="266700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01000" y="358140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020050" y="360997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086225"/>
              <a:ext cx="2095500" cy="504825"/>
              <a:chOff x="1143000" y="4086225"/>
              <a:chExt cx="209550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4086225"/>
                <a:ext cx="2095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411480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小于0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238500" y="4086225"/>
              <a:ext cx="4762500" cy="504825"/>
              <a:chOff x="3238500" y="4086225"/>
              <a:chExt cx="476250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38500" y="4086225"/>
                <a:ext cx="4762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257550" y="411480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input的字典序在前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01000" y="4086225"/>
              <a:ext cx="2667000" cy="504825"/>
              <a:chOff x="8001000" y="4086225"/>
              <a:chExt cx="266700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01000" y="4086225"/>
                <a:ext cx="2667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020050" y="411480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591050"/>
              <a:ext cx="2095500" cy="504825"/>
              <a:chOff x="1143000" y="4591050"/>
              <a:chExt cx="209550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59105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61962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大于0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238500" y="4591050"/>
              <a:ext cx="4762500" cy="504825"/>
              <a:chOff x="3238500" y="4591050"/>
              <a:chExt cx="476250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238500" y="459105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257550" y="461962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input的字典序在后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4591050"/>
              <a:ext cx="2667000" cy="504825"/>
              <a:chOff x="8001000" y="4591050"/>
              <a:chExt cx="266700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459105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020050" y="461962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8545258" cy="743331"/>
            <a:chOff x="990219" y="5409248"/>
            <a:chExt cx="8545258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264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放行条件写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strcmp(input, key) == 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。这里的 0 恰好表示相同。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85452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不相同时，看返回值是正数还是负数即可，不能认定它一定是 1 或 -1。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5251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口令门：把两份口令分别存好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219200"/>
            <a:chOff x="990981" y="2186940"/>
            <a:chExt cx="6334125" cy="12192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key[] = "c-language";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input[20];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(scanf("%19s", input) != 1)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第一步：读入口令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key 存设定口令；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input 存这次输入。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input 有 20 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最多读 19 个字符，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末尾还得放 \0。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203960"/>
          </a:xfrm>
          <a:custGeom>
            <a:avLst/>
            <a:gdLst/>
            <a:ahLst/>
            <a:cxnLst/>
            <a:rect l="l" t="t" r="r" b="b"/>
            <a:pathLst>
              <a:path w="9525" h="1203960">
                <a:moveTo>
                  <a:pt x="0" y="0"/>
                </a:moveTo>
                <a:lnTo>
                  <a:pt x="0" y="12039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口令门：内容相同才放行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219200"/>
            <a:chOff x="990981" y="2186940"/>
            <a:chExt cx="6334125" cy="12192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(strcmp(input, key) == 0)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puts("PASS");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puts("RETRY");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第二步：核对文字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比较的是两串文字，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所以调用 strcmp。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返回 0 才是完全相同。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别直接拿返回值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当作放行条件。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203960"/>
          </a:xfrm>
          <a:custGeom>
            <a:avLst/>
            <a:gdLst/>
            <a:ahLst/>
            <a:cxnLst/>
            <a:rect l="l" t="t" r="r" b="b"/>
            <a:pathLst>
              <a:path w="9525" h="1203960">
                <a:moveTo>
                  <a:pt x="0" y="0"/>
                </a:moveTo>
                <a:lnTo>
                  <a:pt x="0" y="12039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375815" cy="1065847"/>
            <a:chOff x="826008" y="814388"/>
            <a:chExt cx="5375815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375815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口令门：读入口令，再决定放不放行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1961198"/>
            <a:ext cx="6448711" cy="3315081"/>
            <a:chOff x="1037844" y="1961198"/>
            <a:chExt cx="6448711" cy="3315081"/>
          </a:xfrm>
        </p:grpSpPr>
        <p:sp>
          <p:nvSpPr>
            <p:cNvPr id="5" name="TextBox 5"/>
            <p:cNvSpPr/>
            <p:nvPr/>
          </p:nvSpPr>
          <p:spPr>
            <a:xfrm>
              <a:off x="1037844" y="1961198"/>
              <a:ext cx="6448711" cy="3315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#include &lt;cstdio&gt;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#include &lt;cstring&gt;</a:t>
              </a:r>
              <a:br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key[] = "c-language";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input[20];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(scanf("%19s", input) != 1)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(strcmp(input, key) == 0)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puts("PASS");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puts("RETRY");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58100" y="2559844"/>
            <a:ext cx="3344228" cy="1966912"/>
            <a:chOff x="7658100" y="2559844"/>
            <a:chExt cx="3344228" cy="1966912"/>
          </a:xfrm>
        </p:grpSpPr>
        <p:sp>
          <p:nvSpPr>
            <p:cNvPr id="18" name="TextBox 18"/>
            <p:cNvSpPr/>
            <p:nvPr/>
          </p:nvSpPr>
          <p:spPr>
            <a:xfrm>
              <a:off x="7658100" y="2559844"/>
              <a:ext cx="334422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%19s 最多读入 19 个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658100" y="2959894"/>
              <a:ext cx="317944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scanf 还会补上结束标记。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3359944"/>
              <a:ext cx="285083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没读成功，就提前退出。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759994"/>
              <a:ext cx="26890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比较结果为0，才放行。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4160044"/>
              <a:ext cx="30403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 输出文字后会换行。</a:t>
              </a:r>
            </a:p>
          </p:txBody>
        </p:sp>
      </p:grpSp>
      <p:sp>
        <p:nvSpPr>
          <p:cNvPr id="24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11"/>
          <p:cNvSpPr/>
          <p:nvPr/>
        </p:nvSpPr>
        <p:spPr>
          <a:xfrm>
            <a:off x="914019" y="1970722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模拟练习：字符、长度和口令比较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629781" cy="383858"/>
            <a:chOff x="990219" y="2056448"/>
            <a:chExt cx="6629781" cy="383858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62978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自己算一算这三题。答案先别急着看，能说出理由更好。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9838" y="2829401"/>
            <a:ext cx="7173873" cy="1691450"/>
            <a:chOff x="989838" y="2829401"/>
            <a:chExt cx="7173873" cy="1691450"/>
          </a:xfrm>
        </p:grpSpPr>
        <p:sp>
          <p:nvSpPr>
            <p:cNvPr id="7" name="TextBox 7"/>
            <p:cNvSpPr/>
            <p:nvPr/>
          </p:nvSpPr>
          <p:spPr>
            <a:xfrm>
              <a:off x="989838" y="2829401"/>
              <a:ext cx="62532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int k = 'D' - 'A' + 1; 输出k，得到什么？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9838" y="3477101"/>
              <a:ext cx="69988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char s[] = "A B"; 长度是多少？数组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89838" y="4124801"/>
              <a:ext cx="71738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设定口令c-language，输入c-languageX，是否放行？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4845844"/>
            <a:ext cx="6773228" cy="1147762"/>
            <a:chOff x="990600" y="4845844"/>
            <a:chExt cx="6773228" cy="1147762"/>
          </a:xfrm>
        </p:grpSpPr>
        <p:sp>
          <p:nvSpPr>
            <p:cNvPr id="11" name="TextBox 11"/>
            <p:cNvSpPr/>
            <p:nvPr/>
          </p:nvSpPr>
          <p:spPr>
            <a:xfrm>
              <a:off x="990600" y="4845844"/>
              <a:ext cx="559784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得到 4。D 比 A 往后 3 位，序号还要加 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600" y="5236369"/>
              <a:ext cx="677322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② 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串长 3，数组有 4 格。空格算一格，\0 也占一格。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600" y="5626894"/>
              <a:ext cx="652719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不放行。多出来的 X 也算内容，整串必须完全相同。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5766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6239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6-2 凯撒密码：字母走过 z，下一步去哪儿？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252526" cy="1610106"/>
            <a:chOff x="1037844" y="2218372"/>
            <a:chExt cx="7252526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252526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6-2，洛谷 P1914。输入移动位数 n 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一串小写字母，把每个字母向后移动 n 位，再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输出加密后的文字。字母表要循环使用：z 的下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一位是 a。1≤n≤26，原文最多 50 个小写字母。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551998"/>
            <a:ext cx="10230231" cy="1531429"/>
            <a:chOff x="1037844" y="4551998"/>
            <a:chExt cx="10230231" cy="1531429"/>
          </a:xfrm>
        </p:grpSpPr>
        <p:sp>
          <p:nvSpPr>
            <p:cNvPr id="9" name="TextBox 9"/>
            <p:cNvSpPr/>
            <p:nvPr/>
          </p:nvSpPr>
          <p:spPr>
            <a:xfrm>
              <a:off x="1037844" y="4551998"/>
              <a:ext cx="27236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教学例：n=3，原文xyz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0462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　y　z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125337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　b　c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5702046"/>
              <a:ext cx="10230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把字母表想成一个圈：走过 z，就从 a 接着走。光给字符编号加 n 可不够。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3964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直接给 z 的编号加 1，会得到 a 吗？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7844" y="2208848"/>
            <a:ext cx="7631240" cy="1142428"/>
            <a:chOff x="1037844" y="2208848"/>
            <a:chExt cx="7631240" cy="1142428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6906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试一试：'z' 的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编码是 122，直接加 1 会怎样？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510284" y="2823210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'z' + 1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225034" y="2823210"/>
              <a:ext cx="34440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 '{'，不是 'a'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8750" y="4000500"/>
            <a:ext cx="8096250" cy="1142429"/>
            <a:chOff x="1428750" y="4000500"/>
            <a:chExt cx="8096250" cy="1142429"/>
          </a:xfrm>
        </p:grpSpPr>
        <p:sp>
          <p:nvSpPr>
            <p:cNvPr id="11" name="Rectangle 11"/>
            <p:cNvSpPr/>
            <p:nvPr/>
          </p:nvSpPr>
          <p:spPr>
            <a:xfrm>
              <a:off x="1428750" y="4000500"/>
              <a:ext cx="2476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7048500" y="4000500"/>
              <a:ext cx="247650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95357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 x y z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57332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c …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95750" y="4333875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500562" y="47615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到头后回到开头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5571172"/>
            <a:ext cx="10488359" cy="383858"/>
            <a:chOff x="1037844" y="5571172"/>
            <a:chExt cx="10488359" cy="383858"/>
          </a:xfrm>
        </p:grpSpPr>
        <p:sp>
          <p:nvSpPr>
            <p:cNvPr id="18" name="TextBox 18"/>
            <p:cNvSpPr/>
            <p:nvPr/>
          </p:nvSpPr>
          <p:spPr>
            <a:xfrm>
              <a:off x="1037844" y="5571172"/>
              <a:ext cx="1048835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题目只允许在 26 个字母里转圈。先把 a 到 z 编成 0～25，再想办法让编号绕回开头。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5987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300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185988"/>
            <a:ext cx="9168765" cy="720851"/>
            <a:chOff x="1036320" y="2185988"/>
            <a:chExt cx="9168765" cy="72085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85988"/>
              <a:ext cx="3188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k = s[i] - 'a';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6266688" y="2218372"/>
              <a:ext cx="3938397" cy="688467"/>
              <a:chOff x="6266688" y="2218372"/>
              <a:chExt cx="3938397" cy="688467"/>
            </a:xfrm>
          </p:grpSpPr>
          <p:sp>
            <p:nvSpPr>
              <p:cNvPr id="8" name="TextBox 8"/>
              <p:cNvSpPr/>
              <p:nvPr/>
            </p:nvSpPr>
            <p:spPr>
              <a:xfrm>
                <a:off x="6266688" y="2218372"/>
                <a:ext cx="393839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s[i] 是眼前这个要加密的字母。</a:t>
                </a:r>
              </a:p>
            </p:txBody>
          </p:sp>
          <p:sp>
            <p:nvSpPr>
              <p:cNvPr id="19" name="TextBox 10"/>
              <p:cNvSpPr/>
              <p:nvPr/>
            </p:nvSpPr>
            <p:spPr>
              <a:xfrm>
                <a:off x="6266688" y="2525458"/>
                <a:ext cx="28321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a对应0，…，z对应25。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036320" y="3271838"/>
            <a:ext cx="8246745" cy="1065084"/>
            <a:chOff x="1036320" y="3271838"/>
            <a:chExt cx="8246745" cy="1065084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32718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k = (k + n) % 26;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276594" y="3304222"/>
              <a:ext cx="3006471" cy="1032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编号加 n，再除以 26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取余，就能回到 0～25。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567238"/>
            <a:ext cx="10228898" cy="440055"/>
            <a:chOff x="1036320" y="4567238"/>
            <a:chExt cx="10228898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1036320" y="45672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putchar(k + 'a');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276594" y="4599622"/>
              <a:ext cx="49886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最后加回 'a' 的编号，得到对应的字母。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5614988"/>
            <a:ext cx="6186773" cy="440055"/>
            <a:chOff x="1036320" y="5614988"/>
            <a:chExt cx="6186773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5614988"/>
              <a:ext cx="618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putchar((s[i] - 'a' + n) % 26 + 'a');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559362" cy="469392"/>
            <a:chOff x="813816" y="1407795"/>
            <a:chExt cx="5559362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5593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先把字母变成编号，绕圈后再变回字母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2495" y="2195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32813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2495" y="45767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5624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625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219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18807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x 向后走 3 步，为什么会走到 a？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7844" y="2237422"/>
            <a:ext cx="8796052" cy="1009079"/>
            <a:chOff x="1037844" y="2237422"/>
            <a:chExt cx="8796052" cy="1009079"/>
          </a:xfrm>
        </p:grpSpPr>
        <p:sp>
          <p:nvSpPr>
            <p:cNvPr id="7" name="TextBox 7"/>
            <p:cNvSpPr/>
            <p:nvPr/>
          </p:nvSpPr>
          <p:spPr>
            <a:xfrm>
              <a:off x="1037844" y="2237422"/>
              <a:ext cx="46076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 x 向后移动 3 位，沿箭头走一遍。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4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29534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23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272659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26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463409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606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928241" y="3551872"/>
            <a:ext cx="7049548" cy="381381"/>
            <a:chOff x="1928241" y="3551872"/>
            <a:chExt cx="7049548" cy="381381"/>
          </a:xfrm>
        </p:grpSpPr>
        <p:sp>
          <p:nvSpPr>
            <p:cNvPr id="14" name="TextBox 14"/>
            <p:cNvSpPr/>
            <p:nvPr/>
          </p:nvSpPr>
          <p:spPr>
            <a:xfrm>
              <a:off x="1928241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减'a'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20515" y="35518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202870" y="35518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%26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62366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加'a'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7938" y="4599622"/>
            <a:ext cx="7246430" cy="1267206"/>
            <a:chOff x="1027938" y="4599622"/>
            <a:chExt cx="7246430" cy="1267206"/>
          </a:xfrm>
        </p:grpSpPr>
        <p:grpSp>
          <p:nvGrpSpPr>
            <p:cNvPr id="34" name="Group 34"/>
            <p:cNvGrpSpPr/>
            <p:nvPr/>
          </p:nvGrpSpPr>
          <p:grpSpPr>
            <a:xfrm>
              <a:off x="1027938" y="4599622"/>
              <a:ext cx="7246430" cy="1267206"/>
              <a:chOff x="1027938" y="4599622"/>
              <a:chExt cx="7246430" cy="126720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037844" y="4599622"/>
                <a:ext cx="5492877" cy="1267206"/>
              </a:xfrm>
              <a:custGeom>
                <a:avLst/>
                <a:gdLst/>
                <a:ahLst/>
                <a:cxnLst/>
                <a:rect l="l" t="t" r="r" b="b"/>
                <a:pathLst>
                  <a:path w="5492877" h="1267206">
                    <a:moveTo>
                      <a:pt x="0" y="0"/>
                    </a:moveTo>
                    <a:lnTo>
                      <a:pt x="5492877" y="0"/>
                    </a:lnTo>
                    <a:lnTo>
                      <a:pt x="5492877" y="1267206"/>
                    </a:lnTo>
                    <a:lnTo>
                      <a:pt x="0" y="12672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1027938" y="4599622"/>
                <a:ext cx="72464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 是第 24 号，加 3 得 27；绕回后是第 1 号，也就是 b。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1027938" y="4896802"/>
                <a:ext cx="72464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z 是第 25 号，加 3 得 28；绕回后是第 2 号，也就是 c。</a:t>
                </a:r>
              </a:p>
            </p:txBody>
          </p:sp>
          <p:sp>
            <p:nvSpPr>
              <p:cNvPr id="33" name="TextBox 33"/>
              <p:cNvSpPr/>
              <p:nvPr/>
            </p:nvSpPr>
            <p:spPr>
              <a:xfrm>
                <a:off x="1027938" y="5298758"/>
                <a:ext cx="615677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移动 26 位刚好绕一整圈，字母会回到原来的位置。</a:t>
                </a:r>
              </a:p>
            </p:txBody>
          </p:sp>
        </p:grp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2094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3320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6-2：读入位移和原文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933450"/>
            <a:chOff x="990981" y="2186940"/>
            <a:chExt cx="6334125" cy="93345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s[60];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scanf("%d %50s", &amp;n, s);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第一步：把输入存好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 是移动的位数；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装移动前的字母。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原文最多 50 个字母。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60 格装得下原文，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也装得下 \0。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918210"/>
          </a:xfrm>
          <a:custGeom>
            <a:avLst/>
            <a:gdLst/>
            <a:ahLst/>
            <a:cxnLst/>
            <a:rect l="l" t="t" r="r" b="b"/>
            <a:pathLst>
              <a:path w="9525" h="918210">
                <a:moveTo>
                  <a:pt x="0" y="0"/>
                </a:moveTo>
                <a:lnTo>
                  <a:pt x="0" y="9182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6-2：每个字母移动后立刻输出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933450"/>
            <a:chOff x="990981" y="2186940"/>
            <a:chExt cx="6334125" cy="93345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s[i] != '\0';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putchar((s[i] - 'a' + n) % 26 + 'a');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putchar('\n');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第二步：逐字加密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减去 'a' 得到 0～25；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移动后取余，绕回开头。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最后加回 'a'，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把编号变回字母。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 后移一位应输出 a。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918210"/>
          </a:xfrm>
          <a:custGeom>
            <a:avLst/>
            <a:gdLst/>
            <a:ahLst/>
            <a:cxnLst/>
            <a:rect l="l" t="t" r="r" b="b"/>
            <a:pathLst>
              <a:path w="9525" h="918210">
                <a:moveTo>
                  <a:pt x="0" y="0"/>
                </a:moveTo>
                <a:lnTo>
                  <a:pt x="0" y="9182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83184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6-2 凯撒密码：从读入到输出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676138" cy="3095244"/>
            <a:chOff x="990981" y="2186940"/>
            <a:chExt cx="567613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67613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s[60];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 %50s", &amp;n,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putchar((s[i] - 'a' + n) % 26 + 'a');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putchar('\n');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361248"/>
            <a:ext cx="2782062" cy="3183444"/>
            <a:chOff x="8457438" y="2361248"/>
            <a:chExt cx="2782062" cy="3183444"/>
          </a:xfrm>
        </p:grpSpPr>
        <p:sp>
          <p:nvSpPr>
            <p:cNvPr id="9" name="TextBox 9"/>
            <p:cNvSpPr/>
            <p:nvPr/>
          </p:nvSpPr>
          <p:spPr>
            <a:xfrm>
              <a:off x="8467344" y="2361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要检查的情况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8457438" y="2904172"/>
              <a:ext cx="2782062" cy="2640520"/>
              <a:chOff x="8457438" y="2904172"/>
              <a:chExt cx="2782062" cy="264052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2904172"/>
                <a:ext cx="2409634" cy="2286381"/>
              </a:xfrm>
              <a:custGeom>
                <a:avLst/>
                <a:gdLst/>
                <a:ahLst/>
                <a:cxnLst/>
                <a:rect l="l" t="t" r="r" b="b"/>
                <a:pathLst>
                  <a:path w="2409634" h="2286381">
                    <a:moveTo>
                      <a:pt x="0" y="0"/>
                    </a:moveTo>
                    <a:lnTo>
                      <a:pt x="2409634" y="0"/>
                    </a:lnTo>
                    <a:lnTo>
                      <a:pt x="2409634" y="2286381"/>
                    </a:lnTo>
                    <a:lnTo>
                      <a:pt x="0" y="22863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457438" y="2904172"/>
                <a:ext cx="255302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普通移动：a加1为b。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457438" y="3287077"/>
                <a:ext cx="22905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跨边界：z加1为a。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457438" y="3669982"/>
                <a:ext cx="217238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整圈：n=26不变。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457438" y="4214812"/>
                <a:ext cx="14175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时间O(L)。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8457438" y="4511992"/>
                <a:ext cx="2782062" cy="103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60 格够放原文和 \0。</a:t>
                </a:r>
              </a:p>
            </p:txBody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6-3 笨小猴：怎样知道一个单词幸运不幸运？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703915" cy="1200531"/>
            <a:chOff x="1037844" y="2218372"/>
            <a:chExt cx="7703915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70391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6-3，洛谷 P1125。输入一个少于 100 个小写字母的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单词。找出出现最多的字母次数 maxn，再找出出现过的字母中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最少的次数 minn。算出 maxn-minn，判断这个差是不是质数。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218622"/>
            <a:ext cx="2548152" cy="1276732"/>
            <a:chOff x="1037844" y="4218622"/>
            <a:chExt cx="2548152" cy="1276732"/>
          </a:xfrm>
        </p:grpSpPr>
        <p:sp>
          <p:nvSpPr>
            <p:cNvPr id="9" name="TextBox 9"/>
            <p:cNvSpPr/>
            <p:nvPr/>
          </p:nvSpPr>
          <p:spPr>
            <a:xfrm>
              <a:off x="1037844" y="421862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4742498"/>
              <a:ext cx="254815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第一行：Lucky Word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第二行：这个差值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4218622"/>
            <a:ext cx="2403598" cy="1276732"/>
            <a:chOff x="6371844" y="4218622"/>
            <a:chExt cx="2403598" cy="1276732"/>
          </a:xfrm>
        </p:grpSpPr>
        <p:sp>
          <p:nvSpPr>
            <p:cNvPr id="12" name="TextBox 12"/>
            <p:cNvSpPr/>
            <p:nvPr/>
          </p:nvSpPr>
          <p:spPr>
            <a:xfrm>
              <a:off x="6371844" y="421862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maxn-minn不是质数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4742498"/>
              <a:ext cx="240359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第一行：No Answer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5749671"/>
            <a:ext cx="10249281" cy="381381"/>
            <a:chOff x="1037844" y="5749671"/>
            <a:chExt cx="10249281" cy="381381"/>
          </a:xfrm>
        </p:grpSpPr>
        <p:sp>
          <p:nvSpPr>
            <p:cNvPr id="15" name="TextBox 15"/>
            <p:cNvSpPr/>
            <p:nvPr/>
          </p:nvSpPr>
          <p:spPr>
            <a:xfrm>
              <a:off x="1037844" y="5749671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想比较最多和最少，得先数清每个字母出现了几次。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494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5296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7604188" cy="1343025"/>
            <a:chOff x="1179957" y="2952750"/>
            <a:chExt cx="7604188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票的顺序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8285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A C A 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分别记次数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21749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A：4 B：1 C：1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82450" cy="469392"/>
            <a:chOff x="978408" y="1407795"/>
            <a:chExt cx="5882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82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字母陆续出现，怎样给每一种都记次数？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68044" cy="1029081"/>
            <a:chOff x="980694" y="1980248"/>
            <a:chExt cx="796804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9680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“笨小猴”要比较各字母的出现次数。可程序怎样把这些次数记下来？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6975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想想班级投票：依次收到 A、B、A、C、A、A，各选项得了几票？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595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 A、B、C 各留一栏。来一票，就在对应的那栏加 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8571928" cy="705231"/>
            <a:chOff x="980694" y="4475798"/>
            <a:chExt cx="8571928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84538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 A 得 4 票，B 和 C 各 1 票。栏名是选项，栏里的数才是票数。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85719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把选项换成字母，统计 abacaa 也是一样：来一个字母，就给它加一次。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英文字母有 a 到 z，共 26 种，所以准备 26 个计数格。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格子的下标指哪种字母；格里的数字表示出现了几次。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95512"/>
            <a:ext cx="7887652" cy="440055"/>
            <a:chOff x="1027938" y="2195512"/>
            <a:chExt cx="7887652" cy="440055"/>
          </a:xfrm>
        </p:grpSpPr>
        <p:sp>
          <p:nvSpPr>
            <p:cNvPr id="6" name="TextBox 6"/>
            <p:cNvSpPr/>
            <p:nvPr/>
          </p:nvSpPr>
          <p:spPr>
            <a:xfrm>
              <a:off x="1027938" y="2227898"/>
              <a:ext cx="41355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字符数组 s 装着示例单词 abacaa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894070" y="2195512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cnt[26] = {0};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19250" y="3381375"/>
            <a:ext cx="8191500" cy="1199578"/>
            <a:chOff x="1619250" y="3381375"/>
            <a:chExt cx="8191500" cy="1199578"/>
          </a:xfrm>
        </p:grpSpPr>
        <p:sp>
          <p:nvSpPr>
            <p:cNvPr id="10" name="Rectangle 10"/>
            <p:cNvSpPr/>
            <p:nvPr/>
          </p:nvSpPr>
          <p:spPr>
            <a:xfrm>
              <a:off x="1619250" y="3381375"/>
              <a:ext cx="1428750" cy="61912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42900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523875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0" y="3381375"/>
              <a:ext cx="1428750" cy="619125"/>
            </a:xfrm>
            <a:prstGeom prst="rect">
              <a:avLst/>
            </a:prstGeom>
            <a:solidFill>
              <a:srgbClr val="F2F4F7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22199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029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8394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411117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982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7002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/ 下标0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50996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/ 下标1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3197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 / 下标2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390858" y="4199572"/>
              <a:ext cx="1411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 / 下标25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6320" y="5138738"/>
            <a:ext cx="8725662" cy="785240"/>
            <a:chOff x="1036320" y="5138738"/>
            <a:chExt cx="8725662" cy="785240"/>
          </a:xfrm>
        </p:grpSpPr>
        <p:sp>
          <p:nvSpPr>
            <p:cNvPr id="24" name="TextBox 24"/>
            <p:cNvSpPr txBox="1"/>
            <p:nvPr/>
          </p:nvSpPr>
          <p:spPr>
            <a:xfrm>
              <a:off x="1036320" y="51387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cnt[s[i] - 'a']++;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181344" y="5171122"/>
              <a:ext cx="358063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s[i] 告诉我们该找哪一格；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找到后，那格的数字加 1。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979414" cy="469392"/>
            <a:chOff x="813816" y="1407795"/>
            <a:chExt cx="5979414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9794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准备 26 个计数格，读到字母就给它加 1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5770245" y="220503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5" name="Line 45"/>
          <p:cNvSpPr/>
          <p:nvPr/>
        </p:nvSpPr>
        <p:spPr>
          <a:xfrm>
            <a:off x="912495" y="5148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9598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48041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27898"/>
            <a:ext cx="8663750" cy="822008"/>
            <a:chOff x="1027938" y="2227898"/>
            <a:chExt cx="8663750" cy="822008"/>
          </a:xfrm>
        </p:grpSpPr>
        <p:sp>
          <p:nvSpPr>
            <p:cNvPr id="7" name="TextBox 7"/>
            <p:cNvSpPr/>
            <p:nvPr/>
          </p:nvSpPr>
          <p:spPr>
            <a:xfrm>
              <a:off x="1037844" y="2227898"/>
              <a:ext cx="81785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abacaa 中，a 出现 4 次，b、c 各 1 次；其他字母一次也没出现。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66048"/>
              <a:ext cx="866375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题目说的是“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的字母”。没出现的那些 0 次，不能参加最小值比较。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034" y="3551872"/>
            <a:ext cx="4821936" cy="1305307"/>
            <a:chOff x="1034034" y="3551872"/>
            <a:chExt cx="4821936" cy="1305307"/>
          </a:xfrm>
        </p:grpSpPr>
        <p:sp>
          <p:nvSpPr>
            <p:cNvPr id="10" name="TextBox 10"/>
            <p:cNvSpPr/>
            <p:nvPr/>
          </p:nvSpPr>
          <p:spPr>
            <a:xfrm>
              <a:off x="1037844" y="35518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错误：把没出现的字母也算进去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34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75798"/>
              <a:ext cx="48181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差会被算成 4，幸运与否也就判断错了。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61938" y="3551872"/>
            <a:ext cx="3169920" cy="1305307"/>
            <a:chOff x="6361938" y="3551872"/>
            <a:chExt cx="3169920" cy="1305307"/>
          </a:xfrm>
        </p:grpSpPr>
        <p:sp>
          <p:nvSpPr>
            <p:cNvPr id="21" name="TextBox 11"/>
            <p:cNvSpPr/>
            <p:nvPr/>
          </p:nvSpPr>
          <p:spPr>
            <a:xfrm>
              <a:off x="6361938" y="35518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正确：只比较出现过的字母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68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371844" y="4475798"/>
              <a:ext cx="24816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差是 3，3 是质数。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5376862"/>
            <a:ext cx="5430012" cy="792480"/>
            <a:chOff x="1036320" y="5376862"/>
            <a:chExt cx="5430012" cy="792480"/>
          </a:xfrm>
        </p:grpSpPr>
        <p:sp>
          <p:nvSpPr>
            <p:cNvPr id="18" name="TextBox 18"/>
            <p:cNvSpPr/>
            <p:nvPr/>
          </p:nvSpPr>
          <p:spPr>
            <a:xfrm>
              <a:off x="1036320" y="5376862"/>
              <a:ext cx="5430012" cy="792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(cnt[i] &gt; 0 &amp;&amp; cnt[i] &lt; minn)</a:t>
              </a:r>
              <a:br/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minn = cnt[i];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914644" cy="472440"/>
            <a:chOff x="813816" y="1407795"/>
            <a:chExt cx="5914644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91464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没出现的字母，能算“出现次数最少”吗？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1341120" y="5738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612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2426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641526" cy="1355598"/>
            <a:chOff x="1179957" y="2952750"/>
            <a:chExt cx="7641526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一种方向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1排12人；2排6人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3排4人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换个方向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12排1人；6排2人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4排3人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486144" cy="469392"/>
            <a:chOff x="978408" y="1407795"/>
            <a:chExt cx="64861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判断差值是不是质数，因数要试到哪里？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42326" cy="1029081"/>
            <a:chOff x="980694" y="1980248"/>
            <a:chExt cx="794232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9423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字母次数的最大值和最小值已经找到了。它们的差，是不是质数呢？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2194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 12 名同学站队试试：每排人数一样，有哪些排法？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4298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排每排 6 人，和 6 排每排 2 人，其实用的是同一对因数。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8729091" cy="705231"/>
            <a:chOff x="980694" y="4475798"/>
            <a:chExt cx="8729091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790336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2×6 和 6×2 不用各查一遍；查其中较小的因数就够了。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8729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如果一个数还有别的因数，它成对出现的两数里，总有一个不大于平方根。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所以不用从 2 一路试到差值本身。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只试到 d*d≤delta；0 和 1 连质数都不是，要先排除。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06371"/>
            <a:ext cx="10249281" cy="790956"/>
            <a:chOff x="1037844" y="2206371"/>
            <a:chExt cx="10249281" cy="790956"/>
          </a:xfrm>
        </p:grpSpPr>
        <p:sp>
          <p:nvSpPr>
            <p:cNvPr id="7" name="TextBox 7"/>
            <p:cNvSpPr/>
            <p:nvPr/>
          </p:nvSpPr>
          <p:spPr>
            <a:xfrm>
              <a:off x="1037844" y="2206371"/>
              <a:ext cx="10249281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质数要大于 1，正因数只有 1 和它自己。所以 0、1 都不是质数。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4534" y="3566160"/>
            <a:ext cx="9340787" cy="528066"/>
            <a:chOff x="1224534" y="3566160"/>
            <a:chExt cx="9340787" cy="528066"/>
          </a:xfrm>
        </p:grpSpPr>
        <p:sp>
          <p:nvSpPr>
            <p:cNvPr id="9" name="TextBox 9"/>
            <p:cNvSpPr/>
            <p:nvPr/>
          </p:nvSpPr>
          <p:spPr>
            <a:xfrm>
              <a:off x="1224534" y="3566160"/>
              <a:ext cx="16812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3：是质数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7011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4：能被2整除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06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9：能被3整除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4837748"/>
            <a:ext cx="7313295" cy="1143381"/>
            <a:chOff x="1037844" y="4837748"/>
            <a:chExt cx="7313295" cy="1143381"/>
          </a:xfrm>
        </p:grpSpPr>
        <p:sp>
          <p:nvSpPr>
            <p:cNvPr id="13" name="TextBox 13"/>
            <p:cNvSpPr/>
            <p:nvPr/>
          </p:nvSpPr>
          <p:spPr>
            <a:xfrm>
              <a:off x="1037844" y="4837748"/>
              <a:ext cx="7313295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从 2 开始试除，试到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d×d≤delta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就够了。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若还有更大的因数，它对应的较小因数早该被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试出来。本题差值最多 99，不需要试很多次。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662232" cy="469392"/>
            <a:chOff x="813816" y="1407795"/>
            <a:chExt cx="5662232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662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差值 delta，究竟是不是质数？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207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3875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6-3：给每种字母计数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504950"/>
            <a:chOff x="990981" y="2186940"/>
            <a:chExt cx="6334125" cy="150495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504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s[110];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cnt[26] = {0};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scanf("%100s", s);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s[i] != '\0';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cnt[s[i] - 'a']++;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第一步：数次数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cnt[0] 记 a，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cnt[25] 记 z。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读到哪个字母，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就给对应的格子加 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abacaa 中 a 应得 4。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489710"/>
          </a:xfrm>
          <a:custGeom>
            <a:avLst/>
            <a:gdLst/>
            <a:ahLst/>
            <a:cxnLst/>
            <a:rect l="l" t="t" r="r" b="b"/>
            <a:pathLst>
              <a:path w="9525" h="1489710">
                <a:moveTo>
                  <a:pt x="0" y="0"/>
                </a:moveTo>
                <a:lnTo>
                  <a:pt x="0" y="1489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6-3：找最多和最少的次数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790700"/>
            <a:chOff x="990981" y="2186940"/>
            <a:chExt cx="6334125" cy="17907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790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maxn = 0, minn = 101;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26;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(cnt[i] &gt; maxn) maxn = cnt[i];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(cnt[i] &gt; 0 &amp;&amp; cnt[i] &lt; minn)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minn = cnt[i];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第二步：比较频次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 从 0 起步；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minn 先设得足够大。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没出现的字母是 0 次，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不能参加 minn 的比较。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所以条件里有 cnt[i]&gt;0。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775460"/>
          </a:xfrm>
          <a:custGeom>
            <a:avLst/>
            <a:gdLst/>
            <a:ahLst/>
            <a:cxnLst/>
            <a:rect l="l" t="t" r="r" b="b"/>
            <a:pathLst>
              <a:path w="9525" h="1775460">
                <a:moveTo>
                  <a:pt x="0" y="0"/>
                </a:moveTo>
                <a:lnTo>
                  <a:pt x="0" y="17754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6-3：检查差值是不是质数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2362200"/>
            <a:chOff x="990981" y="2186940"/>
            <a:chExt cx="6334125" cy="23622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2362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delta = maxn - minn;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prime = (delta &gt;= 2);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 = 2; d * d &lt;= delta; d++)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(delta % d == 0)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prime = false;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break;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第三步：判断质数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和 1 先排除。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有额外因数，就不是质数。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因数成对出现，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试到 d*d≤delta 即可。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差值为 2 时应为真。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2346960"/>
          </a:xfrm>
          <a:custGeom>
            <a:avLst/>
            <a:gdLst/>
            <a:ahLst/>
            <a:cxnLst/>
            <a:rect l="l" t="t" r="r" b="b"/>
            <a:pathLst>
              <a:path w="9525" h="2346960">
                <a:moveTo>
                  <a:pt x="0" y="0"/>
                </a:moveTo>
                <a:lnTo>
                  <a:pt x="0" y="23469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6-3：按判断结果输出两行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219200"/>
            <a:chOff x="990981" y="2186940"/>
            <a:chExt cx="6334125" cy="12192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(prime)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printf("Lucky Word\n%d\n", delta);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printf("No Answer\n0\n");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第四步：按题意输出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幸运时输出差值；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否则第二行固定输出 0。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aaab 的差为 2，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 Lucky Word 和 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aabb 的差为 0。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203960"/>
          </a:xfrm>
          <a:custGeom>
            <a:avLst/>
            <a:gdLst/>
            <a:ahLst/>
            <a:cxnLst/>
            <a:rect l="l" t="t" r="r" b="b"/>
            <a:pathLst>
              <a:path w="9525" h="1203960">
                <a:moveTo>
                  <a:pt x="0" y="0"/>
                </a:moveTo>
                <a:lnTo>
                  <a:pt x="0" y="12039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44728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 笨小猴：数完字母，再找最多和最少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781044"/>
            <a:chOff x="990981" y="2091690"/>
            <a:chExt cx="5173218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781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cnt[26] = {0};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cnt[s[i] - 'a']++;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maxn = 0, minn = 101;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26;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maxn) maxn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0 &amp;&amp; cnt[i] &lt; minn)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minn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05063" y="2475548"/>
            <a:ext cx="2954464" cy="3273932"/>
            <a:chOff x="8505063" y="2475548"/>
            <a:chExt cx="2954464" cy="3273932"/>
          </a:xfrm>
        </p:grpSpPr>
        <p:sp>
          <p:nvSpPr>
            <p:cNvPr id="9" name="TextBox 9"/>
            <p:cNvSpPr/>
            <p:nvPr/>
          </p:nvSpPr>
          <p:spPr>
            <a:xfrm>
              <a:off x="8514969" y="247554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505063" y="3094672"/>
              <a:ext cx="2954464" cy="2654808"/>
              <a:chOff x="8505063" y="3094672"/>
              <a:chExt cx="2954464" cy="265480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514969" y="3094672"/>
                <a:ext cx="2248662" cy="2172081"/>
              </a:xfrm>
              <a:custGeom>
                <a:avLst/>
                <a:gdLst/>
                <a:ahLst/>
                <a:cxnLst/>
                <a:rect l="l" t="t" r="r" b="b"/>
                <a:pathLst>
                  <a:path w="2248662" h="2172081">
                    <a:moveTo>
                      <a:pt x="0" y="0"/>
                    </a:moveTo>
                    <a:lnTo>
                      <a:pt x="2248662" y="0"/>
                    </a:lnTo>
                    <a:lnTo>
                      <a:pt x="2248662" y="2172081"/>
                    </a:lnTo>
                    <a:lnTo>
                      <a:pt x="0" y="21720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505063" y="3094672"/>
                <a:ext cx="2954464" cy="26548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计数格先清零；minn 从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101 开始。找最大次数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时看全部计数，找最小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次数时只看大于 0 的格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子。下一页再判断差值。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763994"/>
          </a:xfrm>
          <a:custGeom>
            <a:avLst/>
            <a:gdLst/>
            <a:ahLst/>
            <a:cxnLst/>
            <a:rect l="l" t="t" r="r" b="b"/>
            <a:pathLst>
              <a:path w="9525" h="3763994">
                <a:moveTo>
                  <a:pt x="0" y="0"/>
                </a:moveTo>
                <a:lnTo>
                  <a:pt x="0" y="376399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44728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 笨小猴：差值算出来后，怎么输出？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90981" y="2186940"/>
            <a:ext cx="6648069" cy="3704844"/>
            <a:chOff x="990981" y="2186940"/>
            <a:chExt cx="6648069" cy="3704844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648069" cy="3704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delta = maxn - minn;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prime = (delta &gt;= 2);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 = 2; d * d &lt;= delta; d++)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(delta % d == 0)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prime = false;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break;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(prime) printf("Lucky Word\n%d\n", delta);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printf("No Answer\n0\n");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05063" y="2475548"/>
            <a:ext cx="2888742" cy="2873310"/>
            <a:chOff x="8505063" y="2475548"/>
            <a:chExt cx="2888742" cy="2873310"/>
          </a:xfrm>
        </p:grpSpPr>
        <p:sp>
          <p:nvSpPr>
            <p:cNvPr id="20" name="TextBox 20"/>
            <p:cNvSpPr/>
            <p:nvPr/>
          </p:nvSpPr>
          <p:spPr>
            <a:xfrm>
              <a:off x="8514969" y="2475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8505063" y="3018472"/>
              <a:ext cx="2888742" cy="2330386"/>
              <a:chOff x="8505063" y="3018472"/>
              <a:chExt cx="2888742" cy="2330386"/>
            </a:xfrm>
          </p:grpSpPr>
          <p:sp>
            <p:nvSpPr>
              <p:cNvPr id="24" name="Freeform 8"/>
              <p:cNvSpPr/>
              <p:nvPr/>
            </p:nvSpPr>
            <p:spPr>
              <a:xfrm>
                <a:off x="8514969" y="3018472"/>
                <a:ext cx="2273427" cy="2162556"/>
              </a:xfrm>
              <a:custGeom>
                <a:avLst/>
                <a:gdLst/>
                <a:ahLst/>
                <a:cxnLst/>
                <a:rect l="l" t="t" r="r" b="b"/>
                <a:pathLst>
                  <a:path w="2273427" h="2162556">
                    <a:moveTo>
                      <a:pt x="0" y="0"/>
                    </a:moveTo>
                    <a:lnTo>
                      <a:pt x="2273427" y="0"/>
                    </a:lnTo>
                    <a:lnTo>
                      <a:pt x="2273427" y="2162556"/>
                    </a:lnTo>
                    <a:lnTo>
                      <a:pt x="0" y="21625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5" name="TextBox 9"/>
              <p:cNvSpPr/>
              <p:nvPr/>
            </p:nvSpPr>
            <p:spPr>
              <a:xfrm>
                <a:off x="8505063" y="3018472"/>
                <a:ext cx="2888742" cy="2330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先排除 0 和 1。若找到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了额外因数，就把 pri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me 改为 false；最后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按题目要求输出两行。</a:t>
                </a:r>
              </a:p>
            </p:txBody>
          </p:sp>
        </p:grpSp>
      </p:grpSp>
      <p:sp>
        <p:nvSpPr>
          <p:cNvPr id="26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2"/>
          <p:cNvSpPr/>
          <p:nvPr/>
        </p:nvSpPr>
        <p:spPr>
          <a:xfrm>
            <a:off x="867156" y="2196465"/>
            <a:ext cx="9525" cy="3608070"/>
          </a:xfrm>
          <a:custGeom>
            <a:avLst/>
            <a:gdLst/>
            <a:ahLst/>
            <a:cxnLst/>
            <a:rect l="l" t="t" r="r" b="b"/>
            <a:pathLst>
              <a:path w="9525" h="3608070">
                <a:moveTo>
                  <a:pt x="0" y="0"/>
                </a:moveTo>
                <a:lnTo>
                  <a:pt x="0" y="3608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7938" y="2246948"/>
            <a:ext cx="9254300" cy="1106995"/>
            <a:chOff x="1027938" y="2246948"/>
            <a:chExt cx="9254300" cy="1106995"/>
          </a:xfrm>
        </p:grpSpPr>
        <p:sp>
          <p:nvSpPr>
            <p:cNvPr id="6" name="TextBox 6"/>
            <p:cNvSpPr/>
            <p:nvPr/>
          </p:nvSpPr>
          <p:spPr>
            <a:xfrm>
              <a:off x="1027938" y="2246948"/>
              <a:ext cx="92543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先数各字母出现了几次，再算最大值与最小值的差。写出两题各自的两行输出。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172462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aabb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458837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aaab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3837622"/>
            <a:ext cx="3104293" cy="1352932"/>
            <a:chOff x="1037844" y="3837622"/>
            <a:chExt cx="3104293" cy="1352932"/>
          </a:xfrm>
        </p:grpSpPr>
        <p:sp>
          <p:nvSpPr>
            <p:cNvPr id="11" name="TextBox 11"/>
            <p:cNvSpPr/>
            <p:nvPr/>
          </p:nvSpPr>
          <p:spPr>
            <a:xfrm>
              <a:off x="1037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a为2次，b为2次，差为0。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37698"/>
              <a:ext cx="134860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No Answer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371844" y="3837622"/>
            <a:ext cx="3104293" cy="1352932"/>
            <a:chOff x="6371844" y="3837622"/>
            <a:chExt cx="3104293" cy="1352932"/>
          </a:xfrm>
        </p:grpSpPr>
        <p:sp>
          <p:nvSpPr>
            <p:cNvPr id="14" name="TextBox 14"/>
            <p:cNvSpPr/>
            <p:nvPr/>
          </p:nvSpPr>
          <p:spPr>
            <a:xfrm>
              <a:off x="6371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a为3次，b为1次，差为2。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71844" y="4437698"/>
              <a:ext cx="149316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Lucky Word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647372"/>
            <a:ext cx="7125748" cy="383858"/>
            <a:chOff x="1037844" y="5647372"/>
            <a:chExt cx="7125748" cy="383858"/>
          </a:xfrm>
        </p:grpSpPr>
        <p:sp>
          <p:nvSpPr>
            <p:cNvPr id="17" name="TextBox 17"/>
            <p:cNvSpPr/>
            <p:nvPr/>
          </p:nvSpPr>
          <p:spPr>
            <a:xfrm>
              <a:off x="1037844" y="5647372"/>
              <a:ext cx="71257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只有一种字母时，最多和最少指的就是同一种，差仍为 0。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6689979" cy="472440"/>
            <a:chOff x="813816" y="1407795"/>
            <a:chExt cx="6689979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6689979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模拟练习：aabb 和 aaab，哪个是幸运单词？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916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324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6-4 口算练习：短短一行输入，怎样变成完整算式？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199322"/>
            <a:ext cx="7602474" cy="1581531"/>
            <a:chOff x="1037844" y="2199322"/>
            <a:chExt cx="7602474" cy="15815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7602474" cy="1581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6-4，洛谷 P1957。输入 n 道口算题，1≤n≤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50。后面每行给两个数，或一个运算字母加两个数。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表示加法，b 表示减法，c 表示乘法；若这一行没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有字母，就沿用上一题的运算。第一题保证有字母。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4380548"/>
            <a:ext cx="6641306" cy="771906"/>
            <a:chOff x="1037844" y="4380548"/>
            <a:chExt cx="6641306" cy="771906"/>
          </a:xfrm>
        </p:grpSpPr>
        <p:sp>
          <p:nvSpPr>
            <p:cNvPr id="9" name="TextBox 9"/>
            <p:cNvSpPr/>
            <p:nvPr/>
          </p:nvSpPr>
          <p:spPr>
            <a:xfrm>
              <a:off x="1037844" y="4380548"/>
              <a:ext cx="664130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两个数都在 0～9999。每题输出两行：完整算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式和结果；再输出这串算式有多少个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5599748"/>
            <a:ext cx="8151876" cy="383858"/>
            <a:chOff x="1037844" y="5599748"/>
            <a:chExt cx="8151876" cy="383858"/>
          </a:xfrm>
        </p:grpSpPr>
        <p:sp>
          <p:nvSpPr>
            <p:cNvPr id="11" name="TextBox 11"/>
            <p:cNvSpPr/>
            <p:nvPr/>
          </p:nvSpPr>
          <p:spPr>
            <a:xfrm>
              <a:off x="1037844" y="5599748"/>
              <a:ext cx="815187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a 5 8 应得到 5+8=13；下一行是长度 6。加号、等号都要数。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8694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272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85114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有的题写运算字母，有的省了，怎样读才不乱？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24534" y="2185035"/>
            <a:ext cx="8389239" cy="1129094"/>
            <a:chOff x="1224534" y="2185035"/>
            <a:chExt cx="8389239" cy="1129094"/>
          </a:xfrm>
        </p:grpSpPr>
        <p:sp>
          <p:nvSpPr>
            <p:cNvPr id="7" name="TextBox 7"/>
            <p:cNvSpPr/>
            <p:nvPr/>
          </p:nvSpPr>
          <p:spPr>
            <a:xfrm>
              <a:off x="1224534" y="2185035"/>
              <a:ext cx="102698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177534" y="2185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8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有操作字母，需要更新运算。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181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没有操作字母，沿用旧运算。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104322"/>
            <a:ext cx="7383875" cy="1200531"/>
            <a:chOff x="1037844" y="4104322"/>
            <a:chExt cx="7383875" cy="1200531"/>
          </a:xfrm>
        </p:grpSpPr>
        <p:sp>
          <p:nvSpPr>
            <p:cNvPr id="12" name="TextBox 12"/>
            <p:cNvSpPr/>
            <p:nvPr/>
          </p:nvSpPr>
          <p:spPr>
            <a:xfrm>
              <a:off x="1037844" y="4104322"/>
              <a:ext cx="738387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若每行都按“字母＋两个数”读取，碰上省略字母的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题就会错位。先用 fgets 收下整行，再看开头有没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有字母。读完题数 n，还要处理那行留下的换行。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606" y="5758815"/>
            <a:ext cx="5991377" cy="352044"/>
            <a:chOff x="1038606" y="5758815"/>
            <a:chExt cx="5991377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1038606" y="5758815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scanf("%d", &amp;n);　fgets(s, sizeof(s), stdin);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914781" y="5768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52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3637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读到第一行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7987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记录当前做加法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读到第二行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6 7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查记录，继续加法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528244" cy="469392"/>
            <a:chOff x="978408" y="1407795"/>
            <a:chExt cx="65282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282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下一题没写运算字母，程序怎么知道做什么？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122348" cy="1031558"/>
            <a:chOff x="980694" y="1980248"/>
            <a:chExt cx="8122348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2287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题目约定 a 是加，b 是减，c 是乘。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742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第一题是 a 5 8，第二题只写 6 7。这题该接着做加法。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81223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可读到 6 7 时，光看这两个数，能知道要做哪种运算吗？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696295" cy="705231"/>
            <a:chOff x="980694" y="4475798"/>
            <a:chExt cx="7696295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55791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不能。程序得把上一次有效的运算另外记下来。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遇到新的运算字母就更新；没看到字母，就照旧使用。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用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char last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记住当前的运算字母。下一行省略了字母，就看 last。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 得放在循环外，下一题才读得到它。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08848"/>
            <a:ext cx="8395144" cy="383858"/>
            <a:chOff x="1027938" y="2208848"/>
            <a:chExt cx="8395144" cy="383858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8395144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顺着这四行走一遍。last 记的是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运算种类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，可不是上一题的答案。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3128962"/>
            <a:ext cx="4090226" cy="918591"/>
            <a:chOff x="1036320" y="3128962"/>
            <a:chExt cx="4090226" cy="918591"/>
          </a:xfrm>
        </p:grpSpPr>
        <p:sp>
          <p:nvSpPr>
            <p:cNvPr id="9" name="TextBox 9"/>
            <p:cNvSpPr/>
            <p:nvPr/>
          </p:nvSpPr>
          <p:spPr>
            <a:xfrm>
              <a:off x="1036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5 8　　last='a'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 7　　　last仍是'a'，做加法。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0320" y="3128962"/>
            <a:ext cx="4090226" cy="918591"/>
            <a:chOff x="6370320" y="3128962"/>
            <a:chExt cx="4090226" cy="918591"/>
          </a:xfrm>
        </p:grpSpPr>
        <p:sp>
          <p:nvSpPr>
            <p:cNvPr id="12" name="TextBox 12"/>
            <p:cNvSpPr/>
            <p:nvPr/>
          </p:nvSpPr>
          <p:spPr>
            <a:xfrm>
              <a:off x="6370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4 9　　last='b'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2　　　last仍是'b'，做减法。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4714875"/>
            <a:ext cx="7483316" cy="1218628"/>
            <a:chOff x="1037844" y="4714875"/>
            <a:chExt cx="7483316" cy="1218628"/>
          </a:xfrm>
        </p:grpSpPr>
        <p:sp>
          <p:nvSpPr>
            <p:cNvPr id="15" name="Rectangle 15"/>
            <p:cNvSpPr/>
            <p:nvPr/>
          </p:nvSpPr>
          <p:spPr>
            <a:xfrm>
              <a:off x="4286250" y="4714875"/>
              <a:ext cx="1428750" cy="5715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656010" y="48625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last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037844" y="5552122"/>
              <a:ext cx="74833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 放在循环外，读下一题时才还能拿到刚才的运算。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478399" cy="469392"/>
            <a:chOff x="813816" y="1407795"/>
            <a:chExt cx="5478399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4783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读到下一行时，last 里还记着什么？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3254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8024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33836" y="3357562"/>
                <a:ext cx="162820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s中：a 5 8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45496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取出数字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12625" y="3357562"/>
                <a:ext cx="156762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整数：5和8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7255002" cy="469392"/>
            <a:chOff x="978408" y="1407795"/>
            <a:chExt cx="725500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72550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整行 a 5 8 已在 s 中，怎样拿到整数 5 和 8？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54708" cy="1029081"/>
            <a:chOff x="980694" y="1980248"/>
            <a:chExt cx="7954708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5939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fgets 已把 a 5 8 存进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 s。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9547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现在要计算，得把文字里的 5 和 8 取出来，放进两个 int 变量。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这一行已经读进来了。若再从键盘读，程序就会跑到下一行。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364063" cy="705231"/>
            <a:chOff x="980694" y="4475798"/>
            <a:chExt cx="7364063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先把开头的运算字母记到 last，再把 s 中那一格改成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6572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接着从 s 这串现成文字里，读出两个整数 a 和 b。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sscanf 就像从写好的纸条上找数字：它读 s，不再去碰键盘。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88348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 'a' 是运算指令，整数变量 a 是第一个数。名字像，含义可不一样。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71944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 s 里的“5 8”，取出两个整数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218372"/>
            <a:ext cx="7728014" cy="902971"/>
            <a:chOff x="1036320" y="2218372"/>
            <a:chExt cx="7728014" cy="90297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25136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原来的s："a 5 8\n"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81288"/>
              <a:ext cx="41573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 = s[0];　s[0] = ' ';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57594" y="271367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现在是 " 5 8\n"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995738"/>
            <a:ext cx="4520851" cy="440055"/>
            <a:chOff x="1036320" y="3995738"/>
            <a:chExt cx="4520851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3995738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sscanf(s, "%d %d", &amp;a, &amp;b);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5095875"/>
            <a:ext cx="8876347" cy="790004"/>
            <a:chOff x="1428750" y="5095875"/>
            <a:chExt cx="8876347" cy="790004"/>
          </a:xfrm>
        </p:grpSpPr>
        <p:sp>
          <p:nvSpPr>
            <p:cNvPr id="13" name="Rectangle 13"/>
            <p:cNvSpPr/>
            <p:nvPr/>
          </p:nvSpPr>
          <p:spPr>
            <a:xfrm>
              <a:off x="14287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5242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9724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a=5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0679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b=8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933313" y="5180648"/>
              <a:ext cx="4371784" cy="705231"/>
              <a:chOff x="5933313" y="5180648"/>
              <a:chExt cx="4371784" cy="705231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5933313" y="5180648"/>
                <a:ext cx="3958209" cy="3838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sscanf 读的是已经存好的 s。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933313" y="5504498"/>
                <a:ext cx="43717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读出的数分别放进 int 变量 a、b。</a:t>
                </a:r>
              </a:p>
            </p:txBody>
          </p:sp>
        </p:grp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2690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912495" y="4005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5099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7172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146798" cy="1355598"/>
            <a:chOff x="1179957" y="2952750"/>
            <a:chExt cx="7146798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加法算式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5+8=13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30759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共6个字符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负数结果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4-9=-5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负号也要计数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528244" cy="472440"/>
            <a:chOff x="978408" y="1407795"/>
            <a:chExt cx="6528244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2824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既要输出算式，又要算长度，怎么避免漏数？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17275" cy="1031558"/>
            <a:chOff x="980694" y="1980248"/>
            <a:chExt cx="7917275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8526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这题还要输出算式的字符数。拿 a=5、b=8、加法作例子。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4041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要显示 5+8=13，还要报告它的长度是 6。数字和符号都得数。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91727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若结果是负数，前面还多一个负号。光靠心算，很容易漏掉。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6891718" cy="705231"/>
            <a:chOff x="980694" y="4475798"/>
            <a:chExt cx="6891718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891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干脆先拼出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真正要输出的整串算式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，再量这串文字的长度。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5842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这样不必分别猜每个数有几位、结果带不带负号。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sprintf 把算式写进字符数组 ans。输出和计数都看 ans。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84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 ans，再用 strlen(ans) 数出它有多少个普通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66938"/>
            <a:ext cx="10033635" cy="902018"/>
            <a:chOff x="1027938" y="2166938"/>
            <a:chExt cx="10033635" cy="902018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66938"/>
              <a:ext cx="63533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sprintf(ans, "%d+%d=%d", a, b, a + b);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85098"/>
              <a:ext cx="1003363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 是一排足够长的 char 格子。sprintf 往数组里写；printf 通常往屏幕上写。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28750" y="3619500"/>
            <a:ext cx="7334250" cy="619125"/>
            <a:chOff x="1428750" y="3619500"/>
            <a:chExt cx="7334250" cy="619125"/>
          </a:xfrm>
        </p:grpSpPr>
        <p:sp>
          <p:nvSpPr>
            <p:cNvPr id="10" name="Rectangle 10"/>
            <p:cNvSpPr/>
            <p:nvPr/>
          </p:nvSpPr>
          <p:spPr>
            <a:xfrm>
              <a:off x="1428750" y="3619500"/>
              <a:ext cx="7334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476500" y="3619500"/>
              <a:ext cx="5238750" cy="619125"/>
            </a:xfrm>
            <a:custGeom>
              <a:avLst/>
              <a:gdLst/>
              <a:ahLst/>
              <a:cxnLst/>
              <a:rect l="l" t="t" r="r" b="b"/>
              <a:pathLst>
                <a:path w="5238750" h="619125">
                  <a:moveTo>
                    <a:pt x="0" y="0"/>
                  </a:moveTo>
                  <a:lnTo>
                    <a:pt x="0" y="619125"/>
                  </a:lnTo>
                  <a:moveTo>
                    <a:pt x="1047750" y="0"/>
                  </a:moveTo>
                  <a:lnTo>
                    <a:pt x="1047750" y="619125"/>
                  </a:lnTo>
                  <a:moveTo>
                    <a:pt x="2095500" y="0"/>
                  </a:moveTo>
                  <a:lnTo>
                    <a:pt x="2095500" y="619125"/>
                  </a:lnTo>
                  <a:moveTo>
                    <a:pt x="3143250" y="0"/>
                  </a:moveTo>
                  <a:lnTo>
                    <a:pt x="3143250" y="619125"/>
                  </a:lnTo>
                  <a:moveTo>
                    <a:pt x="4191000" y="0"/>
                  </a:moveTo>
                  <a:lnTo>
                    <a:pt x="4191000" y="619125"/>
                  </a:lnTo>
                  <a:moveTo>
                    <a:pt x="5238750" y="0"/>
                  </a:moveTo>
                  <a:lnTo>
                    <a:pt x="5238750" y="619125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70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918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9660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0137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=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61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109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084820" y="38376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056822"/>
            <a:ext cx="6479000" cy="800481"/>
            <a:chOff x="1037844" y="5056822"/>
            <a:chExt cx="6479000" cy="800481"/>
          </a:xfrm>
        </p:grpSpPr>
        <p:sp>
          <p:nvSpPr>
            <p:cNvPr id="20" name="TextBox 20"/>
            <p:cNvSpPr/>
            <p:nvPr/>
          </p:nvSpPr>
          <p:spPr>
            <a:xfrm>
              <a:off x="1037844" y="5056822"/>
              <a:ext cx="6479000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strlen(ans) 得到 6：加号、等号都算，\0 不算。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再看 4-9=-5，运算的减号和结果的负号各算一格。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577650" cy="472440"/>
            <a:chOff x="813816" y="1407795"/>
            <a:chExt cx="5577650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57765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先把 5+8=13 写进 ans，再数一数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1764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6464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872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6-4：读题数，再一行行取题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790700"/>
            <a:chOff x="990981" y="2186940"/>
            <a:chExt cx="6334125" cy="17907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790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scanf("%d", &amp;n);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fgets(s, sizeof(s), stdin);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(n--)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fgets(s, sizeof(s), stdin);</a:t>
              </a:r>
              <a:br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// 在这里处理本题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第一步：完整读一行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读完题数后，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先处理留下的换行。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题目有的行是 a 5 8，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有的只有 6 7。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先整行收进 s 才好判断。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775460"/>
          </a:xfrm>
          <a:custGeom>
            <a:avLst/>
            <a:gdLst/>
            <a:ahLst/>
            <a:cxnLst/>
            <a:rect l="l" t="t" r="r" b="b"/>
            <a:pathLst>
              <a:path w="9525" h="1775460">
                <a:moveTo>
                  <a:pt x="0" y="0"/>
                </a:moveTo>
                <a:lnTo>
                  <a:pt x="0" y="17754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6-4：有新字母就更新运算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504950"/>
            <a:chOff x="990981" y="2186940"/>
            <a:chExt cx="6334125" cy="150495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504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(s[0] &gt;= 'a' &amp;&amp; s[0] &lt;= 'c')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last = s[0];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s[0] = ' 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sscanf(s, "%d %d", &amp;a, &amp;b);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第二步：认出运算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有字母就记进 last；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没有就继续用旧值。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把字母位置改为空格后，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sscanf 才能从 s 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取出两个整数。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489710"/>
          </a:xfrm>
          <a:custGeom>
            <a:avLst/>
            <a:gdLst/>
            <a:ahLst/>
            <a:cxnLst/>
            <a:rect l="l" t="t" r="r" b="b"/>
            <a:pathLst>
              <a:path w="9525" h="1489710">
                <a:moveTo>
                  <a:pt x="0" y="0"/>
                </a:moveTo>
                <a:lnTo>
                  <a:pt x="0" y="1489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6-4：按运算种类拼出算式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1790700"/>
            <a:chOff x="990981" y="2186940"/>
            <a:chExt cx="6334125" cy="17907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1790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(last == 'a')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sprintf(ans, "%d+%d=%d", a, b, a+b);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(last == 'b')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sprintf(ans, "%d-%d=%d", a, b, a-b);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sprintf(ans, "%d*%d=%d", a, b, a*b);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第三步：生成算式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 决定用 +、- 还是 *。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sprintf 把结果写进 ans。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a 5 8，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 得到 5+8=13。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负数前的符号也会写进去。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775460"/>
          </a:xfrm>
          <a:custGeom>
            <a:avLst/>
            <a:gdLst/>
            <a:ahLst/>
            <a:cxnLst/>
            <a:rect l="l" t="t" r="r" b="b"/>
            <a:pathLst>
              <a:path w="9525" h="1775460">
                <a:moveTo>
                  <a:pt x="0" y="0"/>
                </a:moveTo>
                <a:lnTo>
                  <a:pt x="0" y="17754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6-4：输出算式，再输出长度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334125" cy="571500"/>
            <a:chOff x="990981" y="2186940"/>
            <a:chExt cx="6334125" cy="5715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334125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printf("%s\n%zu\n", ans, strlen(ans));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62875" y="2456498"/>
            <a:ext cx="3524250" cy="3581400"/>
            <a:chOff x="7762875" y="2456498"/>
            <a:chExt cx="3524250" cy="3581400"/>
          </a:xfrm>
        </p:grpSpPr>
        <p:sp>
          <p:nvSpPr>
            <p:cNvPr id="9" name="TextBox 9"/>
            <p:cNvSpPr/>
            <p:nvPr/>
          </p:nvSpPr>
          <p:spPr>
            <a:xfrm>
              <a:off x="7762875" y="2456498"/>
              <a:ext cx="35242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第四步：交出两行答案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762875" y="3389948"/>
              <a:ext cx="352425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第一行是 ans；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第二行是 strlen(ans)。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762875" y="4628198"/>
              <a:ext cx="352425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 不数末尾的 \0。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5+8=13 共 6 个字符；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这里用 %zu 输出长度。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77113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 口算练习：读一行，记下运算和两个数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942969"/>
            <a:chOff x="990981" y="2091690"/>
            <a:chExt cx="5173218" cy="3942969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942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&lt;cstring&gt;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n, a,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last = 'a', s[64], ans[64];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scanf("%d", &amp;n);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(n--)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(s[0] &gt;= 'a' &amp;&amp; s[0] &lt;= 'c')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last = s[0];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s[0] = ' 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sscanf(s, "%d %d", &amp;a, &amp;b);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408872"/>
            <a:ext cx="2571178" cy="3267456"/>
            <a:chOff x="8457438" y="2408872"/>
            <a:chExt cx="2571178" cy="3267456"/>
          </a:xfrm>
        </p:grpSpPr>
        <p:sp>
          <p:nvSpPr>
            <p:cNvPr id="9" name="TextBox 9"/>
            <p:cNvSpPr/>
            <p:nvPr/>
          </p:nvSpPr>
          <p:spPr>
            <a:xfrm>
              <a:off x="8467344" y="24088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457438" y="3151822"/>
              <a:ext cx="2571178" cy="2524506"/>
              <a:chOff x="8457438" y="3151822"/>
              <a:chExt cx="2571178" cy="25245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3151822"/>
                <a:ext cx="2001012" cy="2524506"/>
              </a:xfrm>
              <a:custGeom>
                <a:avLst/>
                <a:gdLst/>
                <a:ahLst/>
                <a:cxnLst/>
                <a:rect l="l" t="t" r="r" b="b"/>
                <a:pathLst>
                  <a:path w="2001012" h="2524506">
                    <a:moveTo>
                      <a:pt x="0" y="0"/>
                    </a:moveTo>
                    <a:lnTo>
                      <a:pt x="2001012" y="0"/>
                    </a:lnTo>
                    <a:lnTo>
                      <a:pt x="2001012" y="2524506"/>
                    </a:lnTo>
                    <a:lnTo>
                      <a:pt x="0" y="25245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457438" y="3151822"/>
                <a:ext cx="2571178" cy="20059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55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先读掉题数行尾。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循环里每次读一题，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有字母才更新 last。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下页生成算式。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881533"/>
          </a:xfrm>
          <a:custGeom>
            <a:avLst/>
            <a:gdLst/>
            <a:ahLst/>
            <a:cxnLst/>
            <a:rect l="l" t="t" r="r" b="b"/>
            <a:pathLst>
              <a:path w="9525" h="3881533">
                <a:moveTo>
                  <a:pt x="0" y="0"/>
                </a:moveTo>
                <a:lnTo>
                  <a:pt x="0" y="388153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44728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 口算练习：把算式写出来，再数长度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90981" y="2186940"/>
            <a:ext cx="6491668" cy="3095244"/>
            <a:chOff x="990981" y="2186940"/>
            <a:chExt cx="6491668" cy="3095244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49166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(last == 'a')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sprintf(ans, "%d+%d=%d", a, b, a+b);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(last == 'b')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sprintf(ans, "%d-%d=%d", a, b, a-b);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sprintf(ans, "%d*%d=%d", a, b, a*b);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printf("%s\n%zu\n", ans, strlen(ans));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743188" y="2408872"/>
            <a:ext cx="2718244" cy="3229356"/>
            <a:chOff x="8743188" y="2408872"/>
            <a:chExt cx="2718244" cy="3229356"/>
          </a:xfrm>
        </p:grpSpPr>
        <p:sp>
          <p:nvSpPr>
            <p:cNvPr id="18" name="TextBox 18"/>
            <p:cNvSpPr/>
            <p:nvPr/>
          </p:nvSpPr>
          <p:spPr>
            <a:xfrm>
              <a:off x="8753094" y="24088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8743188" y="2961322"/>
              <a:ext cx="2718244" cy="2676906"/>
              <a:chOff x="8743188" y="2961322"/>
              <a:chExt cx="2718244" cy="2676906"/>
            </a:xfrm>
          </p:grpSpPr>
          <p:sp>
            <p:nvSpPr>
              <p:cNvPr id="23" name="Freeform 8"/>
              <p:cNvSpPr/>
              <p:nvPr/>
            </p:nvSpPr>
            <p:spPr>
              <a:xfrm>
                <a:off x="8753094" y="2961322"/>
                <a:ext cx="2397252" cy="2676906"/>
              </a:xfrm>
              <a:custGeom>
                <a:avLst/>
                <a:gdLst/>
                <a:ahLst/>
                <a:cxnLst/>
                <a:rect l="l" t="t" r="r" b="b"/>
                <a:pathLst>
                  <a:path w="2397252" h="2676906">
                    <a:moveTo>
                      <a:pt x="0" y="0"/>
                    </a:moveTo>
                    <a:lnTo>
                      <a:pt x="2397252" y="0"/>
                    </a:lnTo>
                    <a:lnTo>
                      <a:pt x="2397252" y="2676906"/>
                    </a:lnTo>
                    <a:lnTo>
                      <a:pt x="0" y="26769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4" name="TextBox 9"/>
              <p:cNvSpPr/>
              <p:nvPr/>
            </p:nvSpPr>
            <p:spPr>
              <a:xfrm>
                <a:off x="8743188" y="2961322"/>
                <a:ext cx="271824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乘法的符号输出为 *。</a:t>
                </a:r>
              </a:p>
            </p:txBody>
          </p:sp>
          <p:sp>
            <p:nvSpPr>
              <p:cNvPr id="25" name="TextBox 10"/>
              <p:cNvSpPr/>
              <p:nvPr/>
            </p:nvSpPr>
            <p:spPr>
              <a:xfrm>
                <a:off x="8743188" y="3325178"/>
                <a:ext cx="2496312" cy="7082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一道题输出两行。</a:t>
                </a:r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8743188" y="3822382"/>
                <a:ext cx="25398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strlen返回size_t，</a:t>
                </a:r>
              </a:p>
            </p:txBody>
          </p:sp>
          <p:sp>
            <p:nvSpPr>
              <p:cNvPr id="27" name="TextBox 12"/>
              <p:cNvSpPr txBox="1"/>
              <p:nvPr/>
            </p:nvSpPr>
            <p:spPr>
              <a:xfrm>
                <a:off x="8743188" y="4119562"/>
                <a:ext cx="150298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用%zu输出。</a:t>
                </a:r>
              </a:p>
            </p:txBody>
          </p:sp>
          <p:sp>
            <p:nvSpPr>
              <p:cNvPr id="28" name="TextBox 13"/>
              <p:cNvSpPr/>
              <p:nvPr/>
            </p:nvSpPr>
            <p:spPr>
              <a:xfrm>
                <a:off x="8743188" y="4588192"/>
                <a:ext cx="20095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ans 有 64 格，</a:t>
                </a:r>
              </a:p>
            </p:txBody>
          </p:sp>
          <p:sp>
            <p:nvSpPr>
              <p:cNvPr id="29" name="TextBox 14"/>
              <p:cNvSpPr/>
              <p:nvPr/>
            </p:nvSpPr>
            <p:spPr>
              <a:xfrm>
                <a:off x="8743188" y="4885372"/>
                <a:ext cx="24296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这题的算式装得下。</a:t>
                </a:r>
              </a:p>
            </p:txBody>
          </p:sp>
        </p:grpSp>
      </p:grpSp>
      <p:sp>
        <p:nvSpPr>
          <p:cNvPr id="30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2998470"/>
          </a:xfrm>
          <a:custGeom>
            <a:avLst/>
            <a:gdLst/>
            <a:ahLst/>
            <a:cxnLst/>
            <a:rect l="l" t="t" r="r" b="b"/>
            <a:pathLst>
              <a:path w="9525" h="2998470">
                <a:moveTo>
                  <a:pt x="0" y="0"/>
                </a:moveTo>
                <a:lnTo>
                  <a:pt x="0" y="29984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882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拿几组边界数据试试：长度有没有数对？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199322"/>
            <a:ext cx="6889147" cy="381381"/>
            <a:chOff x="1037844" y="2199322"/>
            <a:chExt cx="6889147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0542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结果为零：a 0 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90844" y="2199322"/>
              <a:ext cx="19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0+0=0，长度5。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66122"/>
            <a:ext cx="8044148" cy="381381"/>
            <a:chOff x="1037844" y="3266122"/>
            <a:chExt cx="8044148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66122"/>
              <a:ext cx="24873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结果为负：b 0 9999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990844" y="3266122"/>
              <a:ext cx="3091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0-9999=-9999，长度12。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313872"/>
            <a:ext cx="8910447" cy="381381"/>
            <a:chOff x="1037844" y="4313872"/>
            <a:chExt cx="8910447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313872"/>
              <a:ext cx="2920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较大的积：c 9999 9999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138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9999*9999=99980001，长度18。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71148"/>
            <a:ext cx="7041642" cy="1032700"/>
            <a:chOff x="1037844" y="5371148"/>
            <a:chExt cx="7041642" cy="1032700"/>
          </a:xfrm>
        </p:grpSpPr>
        <p:sp>
          <p:nvSpPr>
            <p:cNvPr id="16" name="TextBox 16"/>
            <p:cNvSpPr/>
            <p:nvPr/>
          </p:nvSpPr>
          <p:spPr>
            <a:xfrm>
              <a:off x="1037844" y="5371148"/>
              <a:ext cx="7041642" cy="1032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最长的算式加上 \0，也能装进 ans[64]。输入行由 fget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限量读取；要确保整行能装下，还得结合题目范围检查。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866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762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同样是读文字，什么时候选哪种办法？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265998"/>
            <a:ext cx="7586091" cy="381381"/>
            <a:chOff x="1037844" y="2265998"/>
            <a:chExt cx="7586091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65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2344" y="2265998"/>
              <a:ext cx="58715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 char 装一个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；C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串末尾要有 \0。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18498"/>
            <a:ext cx="10011156" cy="381381"/>
            <a:chOff x="1037844" y="3218498"/>
            <a:chExt cx="10011156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184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752344" y="3218498"/>
              <a:ext cx="8296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 适合读单词，fgets 能保留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，getchar 一次读一个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170998"/>
            <a:ext cx="9393936" cy="381381"/>
            <a:chOff x="1037844" y="4170998"/>
            <a:chExt cx="9393936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170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2344" y="4170998"/>
              <a:ext cx="76794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用下标找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；按编码转换；统计次数；从一行文字里解析数据。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11521"/>
            <a:ext cx="10230231" cy="762381"/>
            <a:chOff x="1037844" y="5311521"/>
            <a:chExt cx="10230231" cy="762381"/>
          </a:xfrm>
        </p:grpSpPr>
        <p:sp>
          <p:nvSpPr>
            <p:cNvPr id="16" name="TextBox 16"/>
            <p:cNvSpPr/>
            <p:nvPr/>
          </p:nvSpPr>
          <p:spPr>
            <a:xfrm>
              <a:off x="1037844" y="5311521"/>
              <a:ext cx="1023023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如果要经常增删、修改一段文字，自己挪动数组里的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字符会很费劲。下一节看看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能帮上什么忙。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762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8759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4</ns0:TotalTime>
  <ns0:Words>9611</ns0:Words>
  <ns0:Application>Microsoft Office PowerPoint</ns0:Application>
  <ns0:PresentationFormat>宽屏</ns0:PresentationFormat>
  <ns0:Paragraphs>816</ns0:Paragraphs>
  <ns0:Slides>75</ns0:Slides>
  <ns0:Notes>60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2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60</ns1:i4>
      </ns1:variant>
    </ns1:vector>
  </ns0:HeadingPairs>
  <ns0:TitlesOfParts>
    <ns1:vector size="63" baseType="lpstr">
      <ns1:lpstr>Arial</ns1:lpstr>
      <ns1:lpstr>Consolas</ns1:lpstr>
      <ns1:lpstr>Office Theme</ns1:lpstr>
      <ns1:lpstr>让程序读懂一段话 再把结果存下来</ns1:lpstr>
      <ns1:lpstr>PowerPoint 演示文稿</ns1:lpstr>
      <ns1:lpstr>PowerPoint 演示文稿</ns1:lpstr>
      <ns1:lpstr>一个字符与一串字符</ns1:lpstr>
      <ns1:lpstr>PowerPoint 演示文稿</ns1:lpstr>
      <ns1:lpstr>字符也有对应的数</ns1:lpstr>
      <ns1:lpstr>PowerPoint 演示文稿</ns1:lpstr>
      <ns1:lpstr>字符数字变成整数</ns1:lpstr>
      <ns1:lpstr>PowerPoint 演示文稿</ns1:lpstr>
      <ns1:lpstr>字符串在哪里结束</ns1:lpstr>
      <ns1:lpstr>PowerPoint 演示文稿</ns1:lpstr>
      <ns1:lpstr>容量、长度与结束标记</ns1:lpstr>
      <ns1:lpstr>PowerPoint 演示文稿</ns1:lpstr>
      <ns1:lpstr>PowerPoint 演示文稿</ns1:lpstr>
      <ns1:lpstr>PowerPoint 演示文稿</ns1:lpstr>
      <ns1:lpstr>把空格一起读进来</ns1:lpstr>
      <ns1:lpstr>PowerPoint 演示文稿</ns1:lpstr>
      <ns1:lpstr>沿下标逐个访问</ns1:lpstr>
      <ns1:lpstr>自动修正：完整任务</ns1:lpstr>
      <ns1:lpstr>大写和小写的偏移</ns1:lpstr>
      <ns1:lpstr>PowerPoint 演示文稿</ns1:lpstr>
      <ns1:lpstr>自动修正：完整程序</ns1:lpstr>
      <ns1:lpstr>PowerPoint 演示文稿</ns1:lpstr>
      <ns1:lpstr>不保存整串，也能处理</ns1:lpstr>
      <ns1:lpstr>PowerPoint 演示文稿</ns1:lpstr>
      <ns1:lpstr>常用转义字符与字符串函数</ns1:lpstr>
      <ns1:lpstr>PowerPoint 演示文稿</ns1:lpstr>
      <ns1:lpstr>PowerPoint 演示文稿</ns1:lpstr>
      <ns1:lpstr>PowerPoint 演示文稿</ns1:lpstr>
      <ns1:lpstr>复制与比较字符数组</ns1:lpstr>
      <ns1:lpstr>PowerPoint 演示文稿</ns1:lpstr>
      <ns1:lpstr>PowerPoint 演示文稿</ns1:lpstr>
      <ns1:lpstr>PowerPoint 演示文稿</ns1:lpstr>
      <ns1:lpstr>PowerPoint 演示文稿</ns1:lpstr>
      <ns1:lpstr>凯撒密码：完整任务</ns1:lpstr>
      <ns1:lpstr>直接加n会越过字母区</ns1:lpstr>
      <ns1:lpstr>PowerPoint 演示文稿</ns1:lpstr>
      <ns1:lpstr>跨过z，再从a继续</ns1:lpstr>
      <ns1:lpstr>凯撒密码：完整程序</ns1:lpstr>
      <ns1:lpstr>笨小猴：完整任务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笨小猴：统计与打擂台</ns1:lpstr>
      <ns1:lpstr>笨小猴：判断与输出</ns1:lpstr>
      <ns1:lpstr>PowerPoint 演示文稿</ns1:lpstr>
      <ns1:lpstr>口算练习题：完整任务</ns1:lpstr>
      <ns1:lpstr>一行里有两种输入格式</ns1:lpstr>
      <ns1:lpstr>PowerPoint 演示文稿</ns1:lpstr>
      <ns1:lpstr>PowerPoint 演示文稿</ns1:lpstr>
      <ns1:lpstr>PowerPoint 演示文稿</ns1:lpstr>
      <ns1:lpstr>从字符串中读出数字</ns1:lpstr>
      <ns1:lpstr>PowerPoint 演示文稿</ns1:lpstr>
      <ns1:lpstr>PowerPoint 演示文稿</ns1:lpstr>
      <ns1:lpstr>口算练习：读入与状态</ns1:lpstr>
      <ns1:lpstr>口算练习：格式化输出</ns1:lpstr>
      <ns1:lpstr>输入与容量检查</ns1:lpstr>
      <ns1:lpstr>这一排格子，我们已经会用了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3</cp:revision>
  <dcterms:created xsi:type="dcterms:W3CDTF">2026-10-02T14:53:39Z</dcterms:created>
  <dcterms:modified xsi:type="dcterms:W3CDTF">2026-10-03T06:46:31Z</dcterms:modified>
  <cp:category/>
  <cp:contentStatus/>
  <dc:language>zh-CN</dc:language>
</cp:coreProperties>
</file>