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今天从班级名册开讲。姓名 Xiao Ming 中间有空格，学号 007 前面有两个零；程序若只记数值，就保不住原来的写法。我们来学怎样把文字一个字符、一个字符地存下来。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给学生看 Xiao Ming 和 007，先请他们指出哪些字符不能丢。把 007 当整数存，就只剩 7；名册要的是原样显示。顺着这个困难，引出一格存一个字符、几格连起来存一串文字。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请学生数一数，Li 用两格，Tom 用三格，而 name 一共准备了八格。只知道容量，程序并不知道名字在哪里结束。把结束标记放在最后一个字母后面，让学生再数一次最多能放几个普通字符。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先看单引号里的 A，再看双引号里的 ABC。ABC 虽然只有三个字母，数组却用了四格。让学生指出第四格的作用：它装着结束标记，供程序辨认边界。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学生已经知道字符能进数组，现在追问计算机到底怎样认出 A。用学号作比喻：编号与字符有约定的对应关系，65 不是字母的数量。这里不要求背表，带他们留意接下来要用的连续编号。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让学生沿着三行表各读几个相邻字符，自己发现数字、大写字母、小写字母分别连续。问字符 2 的编号比字符 0 大多少。中文的存储方式更复杂，这节的单格模型只用于图中的 ASCII 字符。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报名人数读进来的是字符‘7’，却想算出多来一人后的整数 8。若直接做 c+1，得到的是字符编码参与运算的结果。请学生看‘7’和‘0’的编码差，再把这个差和人数联系起来。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把外观相同的字符‘7’和整数 7 放在一起，请学生说出差别。展示减去‘0’的过程，再让他们试算字符‘3’。最后提醒：这个办法只对数字字符成立。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课堂游戏里的 C 既有字符编码，也有它在字母表里的序号。想显示第三个，保存整数 3；想显示字母，保存字符 C。让学生口头解释减去 A 再加一这两步各做了什么。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沿图逐格读 Luogu4!，到感叹号时还不能凭容量确定结束。下一格的反斜杠零才是停止记号，它实际占一个字符位置。别把它和看得见的数字字符‘0’混成一回事。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 A 到 H 填满八格，再问结束标记还能放在哪里。由此区分数组容量和 C 字符串长度。若还要把它当字符串使用，必须为反斜杠零腾出位置。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八格只是预留空间，cat 当前只有三个普通字符。请学生分别指出 strlen 数到哪里、sizeof 对这个数组得到什么。剩余位置仍属于数组，但不是当前字符串的长度。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把空字符串和只含一个空格的字符串放在一起看。它们看上去都像没写字，长度却是零和一。再数 C program 中的空格，提醒学生它也算一个普通字符。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 Hi Tom，让学生猜 scanf 的百分号 s 会取到哪里。读到空格就停，所以数组里只有 Hi，Tom 还在输入中。顺手核对数组大小和百分号一百 s 的读入上限。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刚才读单词够用，现在任务改成保存整句 Hi Tom。追问空格是否也是句子内容，再请学生想想原来的百分号 s 为什么不够。引出 fgets：下一页看看它连同什么一起读进来。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按图逐格看 fgets 的结果，空格、换行、结束标记都要分别指出。二十格最多容纳十九个读入字符，因为末尾还要放反斜杠零。若输入过长，一次 fgets 并不保证拿到完整一行。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先让学生手动读 cat 的三个下标，再换成长词，感受逐个手写下标的不方便。循环只改变 i；每轮先检查是不是结束标记，再处理当前字符。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跟着 i 走四步：零、一、二对应 c、a、t，三对应结束标记，循环停止。空串从第一格就停止。这个写法依赖真正存在反斜杠零，不能拿普通的、未终止的字符数组直接套用。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把题目完整读给学生：输入不含空格且长度不超过一百的字符串，只把小写英文字母改成大写。请他们在 Luogu4! 中圈出要变的四个字母，再说出哪些字符必须保持原样。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让学生比较 a/A、b/B 和 z/Z 的编码，发现固定差值。代码的判断范围是保护非小写字符的关键。问感叹号能不能也减三十二，让学生用条件回答。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在数组图上按下标推进。处理 i=1 时只改 u 那一格，别让学生以为整串会同时变化。到结束标记时循环退出，反斜杠零仍留在原位。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把输入、循环判断、输出连起来读。请学生指出两道边界：读入长度不能超过数组容量，循环也必须在结束标记处停。最后用 Luogu4! 手推一遍。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前一版先存整串，这里请学生判断当前字符的转换是否需要旁边的字符。既然不需要，就可以边读边改边输出。EOF 表示输入已结束；回车只是一个换行字符。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沿代码走一次读、改、输出的顺序。getchar 返回 int，是为了同时容纳普通字符和 EOF。换行会作为字符继续输出，真正没输入了才退出循环。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先让学生描述想看到的两行文字，再问空格能否替代换行。代码里的反斜杠 n 是一个字符的转义写法。回扣前面的反斜杠零：两者写法相似，职责却不同。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把反斜杠零和反斜杠 n 分别指给学生，说清谁负责结束、谁负责换行。fgets 若已经留下换行，puts 还会再加一个；看到空行时，应检查这两处。单引号和反斜杠的写法顺势带过。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先读左侧真正想显示的结果，再看右侧代码怎样表达。双引号和反斜杠本来有语法作用，要输出它们自己，就要转义。让学生数一数源码里的符号和实际输出的字符，不要一一对应地误数。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两份数组可以像两张纸，各自留着 cat。复制的不只是三个字母，还包括让程序停下来的结束标记。使用 strcpy 前先核对目标数组容量。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用两张写着 cat 的纸帮助学生区分存放位置和文字内容。strcmp 从左往右逐字比，完全相同并同时结束才返回零。若问字典序，再看第一个不同的位置。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这一页把两个函数放在一起整理。strcpy 负责复制，容量不够会出问题；strcmp 负责比较，零才表示相同。让学生解释为什么声明之后不能写 b=a，也不能用 a==b 核对内容。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把口令门说成课堂小游戏，不涉及真实账户。学生只输入一次，大小写、连字符、长度都要完全匹配。请他们找出第二行样例与设定口令差在哪里。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把返回值表逐行读完，再回到放行条件。相同对应零，所以必须写等于零，直接把 strcmp 的返回值当真假会颠倒意思。不相同时只看正负，不背固定的 1 或负 1。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从读入口令开始跟一遍程序，再用两组样例验证 PASS 和 RETRY。读入上限十九与二十格数组一起看，别漏掉结束标记。比较那行的等于零，是整道题的核心。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三题放在一起练。先让学生各自写答案并说理由，再揭示结果。第二题空格算一个字符，第三题多出来的 X 使两串内容不相同。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把字母表想成一个圆圈：走过 z 就从 a 接着数。题目给出移动位数和一串小写字母，要逐字移动并输出新串。请学生先手推 xyz 各向后走三步。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若只按编码加一，z 的下一个是左花括号，显然不符合题意。问题不在加法，而在必须把结果限制在二十六个字母里。引出从零到二十五的编号。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z 后移一位走完三步：先转成编号二十五，加一得到二十六，取余回到零，再变回 a。最后那行只是把三步合写，暂时不要求学生死记。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让学生沿图走 x、y、z，走过 z 回到 a。再口算 y、z 后移三位的结果。移动二十六位相当于绕满一圈，这是程序需要检查的边界。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完整程序把位移和原文读进来，随后逐字符输出。让学生预测 a 加一、z 加一、任意字母加二十六三种结果，再用程序验证。原文最多五十字母，六十格有余量。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把题目条件讲完整：输入一个不超过一百字符的小写单词，只在出现过的字母里找最少次数，再与最大次数相减。差是质数时输出 Lucky Word 和差值，否则输出 No Answer 和零。下一步先解决计数。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班级投票作引导：每来一票，就给对应选项加一。把选项换成 a 到 z，就需要二十六个计数格。一定分清格子的下标指哪种字母，格里的数字才是次数。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abacaa 从左到右报字母，请学生指出每次更新哪个 cnt 格子。初始全零，第二次见到 a 时仍更新下标零。最后核对 a 四次、b 和 c 各一次。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题目说最少的是出现过的字母，因此零次不能参加。请学生算 abacaa 的最大、最小和差；若错把零算进去，结论会变。代码中的 cnt[i]&gt;0 正是从题意来的。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用十二名同学站队，观察两排六人和六排两人对应同一对因数。每对只看较小的那一个，就不用试到差值本身。下一页再把这个想法写成试除条件。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先单独排除零和一，再用三、四、九验证质数判断。因数成对出现，所以试到 d 乘 d 不超过 delta 即可。这里的差值最多九十九，计算量很小。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代码先把二十六个计数清零，再扫描单词。minn 初值设为一百零一，比题目允许的任何次数都大，见到有效频次才能正确更新。请学生解释为什么不能从零开始找最小值。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接着上一页，差值至少为二才可能是质数。循环里一旦找到额外因数，就把 prime 改为 false。最后按题意输出两行，别把非质数情况的第二行错写成差值。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让学生分别写出 aabb 和 aaab 的非零频次，再求差、判质数、写两行输出。若只出现 a 一种字母，最大和最小次数相同，差仍为零。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题目一行可能有操作字母，也可能没有；没有时沿用上一题的运算，第一题保证带字母。每题要输出完整算式，再输出这串算式的字符数。用 a 5 8 作示范，把加号和等号也数进去。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 5 8 和 5 8 放在一起，让学生指出字段数不同。固定按三项读取会错位，故先用 fgets 收下一整行。读完题数后，要处理它后面留下的换行。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看第二行 6 7，问学生它该用哪种运算。答案来自上一行，而不是这两个数本身。用 last 记住当前有效的运算字母；没有新字母，就不改它。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按图示的两组顺序分别走：a 后的省略行继续做加法，b 后的省略行继续做减法。last 记的是运算种类，不是上题结果。它需要跨越多次循环，所以声明在循环外。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5 8 已经被 fgets 放进 s，此时要从 s 里取出两个数。再调用从键盘读取的方式，会错读后面的数据。先把操作字母存进 last，再把那个位置改为空格，sscanf 就能从 s 里解析整数。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s 的内容变化指给学生看：原来是 a 5 8，保存 a 后把开头换成空格。sscanf 从这串现成文字里读出五和八，放进整数变量。变量 a 与字符‘a’只是写法相近，含义不同。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题目还要算算式的字符数。若结果为负，自己按数字位数拼凑长度很容易漏掉负号。先让程序生成最终要显示的文本，再直接量它的长度，输出和计数就对着同一份内容。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sprintf 把 5+8=13 写进 ans，末尾还会有结束标记。strlen 数可见的六个字符，不数反斜杠零。再看 4-9=-5，运算减号和结果负号各占一格。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这页负责读入：读题数、处理行尾、逐行取题、遇到新字母更新 last，再从行里解析两数。提醒学生程序还在 while 内，下页继续生成结果。数组容量需要连结束标记一起考虑。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 last 选择加、减或乘，再用 sprintf 生成算式。乘号输出为星号。统一输出 ans 与 strlen 的结果，后者的类型用百分号 zu 对应。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用零、负数、大积三组数据专门查长度和容量。让学生逐字符数减法算式里的两个减号：一个是运算符，一个是负号。最长结果仍装得进 ans，但输入行能否一次装下，还要按数据范围检查。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回头看四个案例，请学生任选一个，说清数组每格装什么、什么时候停止读取。读单词、读整行和逐字符读，各适合不同任务。若以后要频繁追加、删除或截取文字，我们再试更方便的 string。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0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字符串与文件操作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47494"/>
            <a:ext cx="10315575" cy="1743456"/>
          </a:xfrm>
          <a:prstGeom prst="rect">
            <a:avLst/>
          </a:prstGeom>
          <a:noFill/>
          <a:ln>
            <a:noFill/>
          </a:ln>
        </p:spPr>
        <p:txBody>
          <a:bodyPr wrap="none" lIns="0" tIns="6096" rIns="0" bIns="0" anchor="t" anchorCtr="0">
            <a:noAutofit/>
          </a:bodyPr>
          <a:lstStyle/>
          <a:p>
            <a:pPr algn="l">
              <a:lnSpc>
                <a:spcPts val="6288"/>
              </a:lnSpc>
            </a:pPr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姓名有空格，学号以 0 开头，</a:t>
            </a:r>
            <a:br/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程序能原样记住吗？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4034" y="4181856"/>
            <a:ext cx="10253091" cy="1453896"/>
            <a:chOff x="1034034" y="4181856"/>
            <a:chExt cx="10253091" cy="1453896"/>
          </a:xfrm>
        </p:grpSpPr>
        <p:sp>
          <p:nvSpPr>
            <p:cNvPr id="7" name="TextBox 7"/>
            <p:cNvSpPr/>
            <p:nvPr/>
          </p:nvSpPr>
          <p:spPr>
            <a:xfrm>
              <a:off x="1034034" y="4181856"/>
              <a:ext cx="1025309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从班级名册出发，把文字存好，再试着处理它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4873371"/>
              <a:ext cx="102492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名册要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显示姓名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Xiao Ming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和学号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007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。整数会丢掉学号前面的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，怎样把这些文字逐个留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下来？</a:t>
              </a:r>
            </a:p>
          </p:txBody>
        </p:sp>
      </p:grpSp>
      <p:sp>
        <p:nvSpPr>
          <p:cNvPr id="11" name="Line 11"/>
          <p:cNvSpPr/>
          <p:nvPr/>
        </p:nvSpPr>
        <p:spPr>
          <a:xfrm>
            <a:off x="838200" y="38157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Line 12"/>
          <p:cNvSpPr/>
          <p:nvPr/>
        </p:nvSpPr>
        <p:spPr>
          <a:xfrm>
            <a:off x="838200" y="47162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771525"/>
            <a:ext cx="1478756" cy="400050"/>
            <a:chOff x="1028700" y="771525"/>
            <a:chExt cx="1478756" cy="400050"/>
          </a:xfrm>
        </p:grpSpPr>
        <p:sp>
          <p:nvSpPr>
            <p:cNvPr id="2" name="TextBox 2"/>
            <p:cNvSpPr txBox="1"/>
            <p:nvPr/>
          </p:nvSpPr>
          <p:spPr>
            <a:xfrm>
              <a:off x="1028700" y="771525"/>
              <a:ext cx="1478756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2862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1362075"/>
            <a:ext cx="6720268" cy="472440"/>
            <a:chOff x="838200" y="1362075"/>
            <a:chExt cx="6720268" cy="472440"/>
          </a:xfrm>
        </p:grpSpPr>
        <p:sp>
          <p:nvSpPr>
            <p:cNvPr id="4" name="TextBox 4"/>
            <p:cNvSpPr/>
            <p:nvPr/>
          </p:nvSpPr>
          <p:spPr>
            <a:xfrm>
              <a:off x="838200" y="1362075"/>
              <a:ext cx="6720268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班级名册里的姓名和学号，能原样存下来吗？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52625"/>
            <a:ext cx="8138636" cy="994410"/>
            <a:chOff x="990600" y="1952625"/>
            <a:chExt cx="8138636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52625"/>
              <a:ext cx="8138636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班主任想做一个名册程序：输入学生姓名和学号，再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76475"/>
              <a:ext cx="5464397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、学号前面的0，都要保留。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600325"/>
              <a:ext cx="6145054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看这名同学的信息。哪些地方不能丢？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3124200"/>
            <a:ext cx="10287000" cy="1009650"/>
            <a:chOff x="990600" y="3124200"/>
            <a:chExt cx="10287000" cy="1009650"/>
          </a:xfrm>
        </p:grpSpPr>
        <p:sp>
          <p:nvSpPr>
            <p:cNvPr id="10" name="Rectangle 10"/>
            <p:cNvSpPr/>
            <p:nvPr/>
          </p:nvSpPr>
          <p:spPr>
            <a:xfrm>
              <a:off x="99060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181100" y="3200400"/>
              <a:ext cx="3012281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姓名：中间有一个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81100" y="3590925"/>
              <a:ext cx="20886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Xiao Ming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41985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6610350" y="3200400"/>
              <a:ext cx="261642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学号：前面有两个0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10350" y="3590925"/>
              <a:ext cx="8057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007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4371975"/>
            <a:ext cx="7819644" cy="670560"/>
            <a:chOff x="990600" y="4371975"/>
            <a:chExt cx="7819644" cy="670560"/>
          </a:xfrm>
        </p:grpSpPr>
        <p:sp>
          <p:nvSpPr>
            <p:cNvPr id="17" name="TextBox 17"/>
            <p:cNvSpPr/>
            <p:nvPr/>
          </p:nvSpPr>
          <p:spPr>
            <a:xfrm>
              <a:off x="990600" y="4371975"/>
              <a:ext cx="7819644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若把007存成int，保存的是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整数7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，前面的两个0就没有了。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600" y="4695825"/>
              <a:ext cx="6714649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要保住“007”，就得把三个字符按原顺序留下。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397246"/>
            <a:ext cx="10296525" cy="688467"/>
            <a:chOff x="990600" y="5397246"/>
            <a:chExt cx="10296525" cy="688467"/>
          </a:xfrm>
        </p:grpSpPr>
        <p:sp>
          <p:nvSpPr>
            <p:cNvPr id="20" name="TextBox 20"/>
            <p:cNvSpPr/>
            <p:nvPr/>
          </p:nvSpPr>
          <p:spPr>
            <a:xfrm>
              <a:off x="990600" y="5397246"/>
              <a:ext cx="1027747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想象一排写字格。每格放一个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char字符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，一排格子就能放下一串文字。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90600" y="5721096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名字有长有短。程序读到哪一格，该停呢？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1877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00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0600" y="1362075"/>
            <a:ext cx="7192232" cy="426720"/>
            <a:chOff x="990600" y="1362075"/>
            <a:chExt cx="7192232" cy="426720"/>
          </a:xfrm>
        </p:grpSpPr>
        <p:sp>
          <p:nvSpPr>
            <p:cNvPr id="4" name="TextBox 4"/>
            <p:cNvSpPr/>
            <p:nvPr/>
          </p:nvSpPr>
          <p:spPr>
            <a:xfrm>
              <a:off x="990600" y="1362075"/>
              <a:ext cx="719223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8 格能放名字，可名字在哪里结束？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43100"/>
            <a:ext cx="8118729" cy="994410"/>
            <a:chOff x="990600" y="1943100"/>
            <a:chExt cx="8118729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43100"/>
              <a:ext cx="8118729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要存英文名，我们先给它准备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char name[8]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，一共 8 格。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66950"/>
              <a:ext cx="622192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每个元素能存一个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。Li占2个，Tom占3个。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590800"/>
              <a:ext cx="688838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只告诉程序“这排有 8 格”，它知道 Li 用了几格吗？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28700" y="3057525"/>
            <a:ext cx="9610725" cy="1287780"/>
            <a:chOff x="1028700" y="3057525"/>
            <a:chExt cx="9610725" cy="1287780"/>
          </a:xfrm>
        </p:grpSpPr>
        <p:sp>
          <p:nvSpPr>
            <p:cNvPr id="10" name="TextBox 10"/>
            <p:cNvSpPr/>
            <p:nvPr/>
          </p:nvSpPr>
          <p:spPr>
            <a:xfrm>
              <a:off x="1028700" y="3076575"/>
              <a:ext cx="525113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Li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076450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476500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336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152775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552825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099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291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46863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3054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57626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38175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TextBox 22"/>
            <p:cNvSpPr/>
            <p:nvPr/>
          </p:nvSpPr>
          <p:spPr>
            <a:xfrm>
              <a:off x="68389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45807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79152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5344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89916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6107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100679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1028700" y="3714750"/>
              <a:ext cx="705517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207645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1" name="TextBox 31"/>
            <p:cNvSpPr/>
            <p:nvPr/>
          </p:nvSpPr>
          <p:spPr>
            <a:xfrm>
              <a:off x="247650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25336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3152775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4" name="TextBox 34"/>
            <p:cNvSpPr/>
            <p:nvPr/>
          </p:nvSpPr>
          <p:spPr>
            <a:xfrm>
              <a:off x="3552825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36099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422910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7" name="TextBox 37"/>
            <p:cNvSpPr/>
            <p:nvPr/>
          </p:nvSpPr>
          <p:spPr>
            <a:xfrm>
              <a:off x="462915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46863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53054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0" name="TextBox 40"/>
            <p:cNvSpPr/>
            <p:nvPr/>
          </p:nvSpPr>
          <p:spPr>
            <a:xfrm>
              <a:off x="57626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638175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2" name="TextBox 42"/>
            <p:cNvSpPr/>
            <p:nvPr/>
          </p:nvSpPr>
          <p:spPr>
            <a:xfrm>
              <a:off x="68389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745807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4" name="TextBox 44"/>
            <p:cNvSpPr/>
            <p:nvPr/>
          </p:nvSpPr>
          <p:spPr>
            <a:xfrm>
              <a:off x="79152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53440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6" name="TextBox 46"/>
            <p:cNvSpPr/>
            <p:nvPr/>
          </p:nvSpPr>
          <p:spPr>
            <a:xfrm>
              <a:off x="89916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96107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8" name="TextBox 48"/>
            <p:cNvSpPr/>
            <p:nvPr/>
          </p:nvSpPr>
          <p:spPr>
            <a:xfrm>
              <a:off x="100679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90600" y="4438650"/>
            <a:ext cx="10296525" cy="723138"/>
            <a:chOff x="990600" y="4438650"/>
            <a:chExt cx="10296525" cy="723138"/>
          </a:xfrm>
        </p:grpSpPr>
        <p:sp>
          <p:nvSpPr>
            <p:cNvPr id="50" name="TextBox 50"/>
            <p:cNvSpPr/>
            <p:nvPr/>
          </p:nvSpPr>
          <p:spPr>
            <a:xfrm>
              <a:off x="990600" y="4438650"/>
              <a:ext cx="8423434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图中每格是一个数组元素，下面的数是下标。空白格不属于姓名。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990600" y="47971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是准备的格数，不是名字长度。得在最后一个字母后放个“到此为止”的记号。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90600" y="5406771"/>
            <a:ext cx="10296525" cy="635889"/>
            <a:chOff x="990600" y="5406771"/>
            <a:chExt cx="10296525" cy="635889"/>
          </a:xfrm>
        </p:grpSpPr>
        <p:sp>
          <p:nvSpPr>
            <p:cNvPr id="53" name="TextBox 53"/>
            <p:cNvSpPr/>
            <p:nvPr/>
          </p:nvSpPr>
          <p:spPr>
            <a:xfrm>
              <a:off x="990600" y="54067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这个记号写作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，它自己也占一格。</a:t>
              </a:r>
            </a:p>
          </p:txBody>
        </p:sp>
        <p:sp>
          <p:nvSpPr>
            <p:cNvPr id="54" name="TextBox 54"/>
            <p:cNvSpPr/>
            <p:nvPr/>
          </p:nvSpPr>
          <p:spPr>
            <a:xfrm>
              <a:off x="990600" y="5695950"/>
              <a:ext cx="747217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所以，8个char保存这种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串时，最多放7个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03" name="Line 10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4" name="Line 104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375815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一个字母，和一整个单词，怎样存？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38362"/>
            <a:ext cx="3001089" cy="2452116"/>
            <a:chOff x="1036320" y="2138362"/>
            <a:chExt cx="3001089" cy="2452116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38362"/>
              <a:ext cx="22089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c = 'A';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2000250" y="2809875"/>
              <a:ext cx="952500" cy="7143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317432" y="2916555"/>
              <a:ext cx="31823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837622"/>
              <a:ext cx="299956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一个char保存一个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字符常量使用单引号。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84570" y="2138362"/>
            <a:ext cx="3869055" cy="2452116"/>
            <a:chOff x="6084570" y="2138362"/>
            <a:chExt cx="3869055" cy="2452116"/>
          </a:xfrm>
        </p:grpSpPr>
        <p:sp>
          <p:nvSpPr>
            <p:cNvPr id="12" name="TextBox 12"/>
            <p:cNvSpPr txBox="1"/>
            <p:nvPr/>
          </p:nvSpPr>
          <p:spPr>
            <a:xfrm>
              <a:off x="6084570" y="2138362"/>
              <a:ext cx="30851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s[4] = "ABC";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143625" y="2809875"/>
              <a:ext cx="3810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Line 14"/>
            <p:cNvSpPr/>
            <p:nvPr/>
          </p:nvSpPr>
          <p:spPr>
            <a:xfrm>
              <a:off x="7096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0486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001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500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4530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405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263729" y="30137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086094" y="3837622"/>
              <a:ext cx="321259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按顺序放进数组。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字符串常量使用双引号。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7844" y="5152072"/>
            <a:ext cx="5630989" cy="800481"/>
            <a:chOff x="1037844" y="5152072"/>
            <a:chExt cx="5630989" cy="800481"/>
          </a:xfrm>
        </p:grpSpPr>
        <p:sp>
          <p:nvSpPr>
            <p:cNvPr id="23" name="TextBox 23"/>
            <p:cNvSpPr/>
            <p:nvPr/>
          </p:nvSpPr>
          <p:spPr>
            <a:xfrm>
              <a:off x="1037844" y="5152072"/>
              <a:ext cx="563098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 明明只有 3 个字母，第 4 格装了什么？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1037844" y="557117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第 4 格放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。程序读到它，就知道该停了。</a:t>
              </a:r>
            </a:p>
          </p:txBody>
        </p:sp>
      </p:grpSp>
      <p:sp>
        <p:nvSpPr>
          <p:cNvPr id="40" name="Line 4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1" name="Line 41"/>
          <p:cNvSpPr/>
          <p:nvPr/>
        </p:nvSpPr>
        <p:spPr>
          <a:xfrm>
            <a:off x="91249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596074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4777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64556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575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07926" y="3357562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编码 65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1060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4870704" cy="469392"/>
            <a:chOff x="978408" y="1407795"/>
            <a:chExt cx="487070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计算机怎样认出字母 A？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87381" cy="1029081"/>
            <a:chOff x="980694" y="1980248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名册中要保存字母A。可计算机底层保存的是二进制数据。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1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像每位同学有学号，字符也有约定的编号。看同一张对照表，就能把编号认回字符。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发送和接收使用同一套编号，才能还原出相同的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5865304" cy="707708"/>
            <a:chOff x="980694" y="4475798"/>
            <a:chExt cx="5865304" cy="707708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58653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图示按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约定：A对应65，读到65再解释成A。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55438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65 是 A 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，可不是 65 个 A。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10185"/>
            <a:chOff x="980694" y="5406771"/>
            <a:chExt cx="10306431" cy="710185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不用背整张表，先观察三组常用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：数字、大写字母、小写字母。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709803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这三组字符各自挨着排。等会儿做转换，正要用这个规律。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039963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数字和字母的编号，有什么规律？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37844" y="2199322"/>
            <a:ext cx="8279035" cy="2266379"/>
            <a:chOff x="1037844" y="2199322"/>
            <a:chExt cx="8279035" cy="2266379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57702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给常见英文字母、数字和符号安排了编号。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319784" y="277558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'0' '1' '2' … '9'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368034" y="2775585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48 49 50 … 57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319784" y="3356610"/>
              <a:ext cx="36182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368034" y="3356610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65 66 67 … 90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19784" y="393763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68034" y="3937635"/>
              <a:ext cx="2948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97 98 99 … 122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4932998"/>
            <a:ext cx="7780746" cy="1158811"/>
            <a:chOff x="1037844" y="4932998"/>
            <a:chExt cx="7780746" cy="1158811"/>
          </a:xfrm>
        </p:grpSpPr>
        <p:sp>
          <p:nvSpPr>
            <p:cNvPr id="15" name="TextBox 15"/>
            <p:cNvSpPr/>
            <p:nvPr/>
          </p:nvSpPr>
          <p:spPr>
            <a:xfrm>
              <a:off x="1037844" y="4932998"/>
              <a:ext cx="684056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看出三段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连续编号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就够了：数字一段，大写一段，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小写一段。不必把整张表背下来。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038606" y="5739765"/>
              <a:ext cx="7779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本节用</a:t>
              </a:r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范围的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举例；中文不能直接套用“一字一格”的模型。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6209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6207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900428" y="3357562"/>
                <a:ext cx="129501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 '7'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9127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 7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27770" y="3357562"/>
                <a:ext cx="153733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再参与算术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812631" cy="472440"/>
            <a:chOff x="978408" y="1407795"/>
            <a:chExt cx="5812631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1263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输入的是字符‘7’，怎样算成 7 个人？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5738479" cy="1029081"/>
            <a:chOff x="980694" y="1980248"/>
            <a:chExt cx="5738479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738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报名程序读到char c = '7'，它表示报名人数。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484641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又来了 1 人，我们想得到的是整数 8。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但c保存的是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，直接计算c + 1会得到什么？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73846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'7'的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编码为55，参与整数运算时，55 + 1得到56。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直接加 1 得到的是编码 56。要算人数，得先取出字符‘7’代表的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数值 7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6" name="TextBox 14"/>
            <p:cNvSpPr/>
            <p:nvPr/>
          </p:nvSpPr>
          <p:spPr>
            <a:xfrm>
              <a:off x="980694" y="5409248"/>
              <a:ext cx="53093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'0'到'9'的编码连续，'7'的编码比'0'大7。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c - '0'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换成整数，才能按人数来做加减。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从字符‘7’里，怎样取出数值 7？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9284" y="2185035"/>
            <a:ext cx="8175879" cy="1062418"/>
            <a:chOff x="1129284" y="2185035"/>
            <a:chExt cx="8175879" cy="1062418"/>
          </a:xfrm>
        </p:grpSpPr>
        <p:sp>
          <p:nvSpPr>
            <p:cNvPr id="7" name="TextBox 7"/>
            <p:cNvSpPr/>
            <p:nvPr/>
          </p:nvSpPr>
          <p:spPr>
            <a:xfrm>
              <a:off x="1129284" y="2185035"/>
              <a:ext cx="155400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'7'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87034" y="2185035"/>
              <a:ext cx="11542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33094" y="2866072"/>
              <a:ext cx="30780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编码是55，外观是7。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990844" y="2866072"/>
              <a:ext cx="33143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数值就是7，可以参加算术。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1570" y="3786188"/>
            <a:ext cx="10107930" cy="1264539"/>
            <a:chOff x="1131570" y="3786188"/>
            <a:chExt cx="10107930" cy="1264539"/>
          </a:xfrm>
        </p:grpSpPr>
        <p:sp>
          <p:nvSpPr>
            <p:cNvPr id="12" name="TextBox 12"/>
            <p:cNvSpPr txBox="1"/>
            <p:nvPr/>
          </p:nvSpPr>
          <p:spPr>
            <a:xfrm>
              <a:off x="1131570" y="378618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c = '7';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31570" y="431006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int digit = c - '0';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42448"/>
              <a:ext cx="5248656" cy="7082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用‘7’的编码减去‘0’的编码：55－48，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刚好是 7。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33094" y="5294948"/>
            <a:ext cx="6240613" cy="752856"/>
            <a:chOff x="1133094" y="5294948"/>
            <a:chExt cx="6240613" cy="752856"/>
          </a:xfrm>
        </p:grpSpPr>
        <p:sp>
          <p:nvSpPr>
            <p:cNvPr id="16" name="TextBox 16"/>
            <p:cNvSpPr/>
            <p:nvPr/>
          </p:nvSpPr>
          <p:spPr>
            <a:xfrm>
              <a:off x="1133094" y="5294948"/>
              <a:ext cx="624061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这招只适用于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'0' 到 '9'。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'A' - '0' 也能算，但结果并不是一个十进制数字。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1007745" y="3795712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610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97271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39968" cy="1062799"/>
            <a:chOff x="826008" y="814388"/>
            <a:chExt cx="5839968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要显示“第 3 个”，还是显示字母 C？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10806" cy="752855"/>
            <a:chOff x="990219" y="2056448"/>
            <a:chExt cx="721080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108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给课堂游戏中的字母编号：A是第1个，B是第2个，C是第3个。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64028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C 后，若要显示它排第几，就需要整数 3。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286000" y="3095625"/>
            <a:ext cx="7048500" cy="1514475"/>
            <a:chOff x="2286000" y="3095625"/>
            <a:chExt cx="7048500" cy="1514475"/>
          </a:xfrm>
        </p:grpSpPr>
        <p:grpSp>
          <p:nvGrpSpPr>
            <p:cNvPr id="10" name="Group 10"/>
            <p:cNvGrpSpPr/>
            <p:nvPr/>
          </p:nvGrpSpPr>
          <p:grpSpPr>
            <a:xfrm>
              <a:off x="2286000" y="3095625"/>
              <a:ext cx="2190750" cy="504825"/>
              <a:chOff x="2286000" y="3095625"/>
              <a:chExt cx="219075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286000" y="3095625"/>
                <a:ext cx="2190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05050" y="312420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476750" y="3095625"/>
              <a:ext cx="1619250" cy="504825"/>
              <a:chOff x="4476750" y="3095625"/>
              <a:chExt cx="16192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4767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958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96000" y="3095625"/>
              <a:ext cx="1619250" cy="504825"/>
              <a:chOff x="6096000" y="3095625"/>
              <a:chExt cx="161925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9600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11505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715250" y="3095625"/>
              <a:ext cx="1619250" cy="504825"/>
              <a:chOff x="7715250" y="3095625"/>
              <a:chExt cx="161925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7152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7343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286000" y="3600450"/>
              <a:ext cx="2190750" cy="504825"/>
              <a:chOff x="2286000" y="3600450"/>
              <a:chExt cx="21907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286000" y="3600450"/>
                <a:ext cx="2190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305050" y="3629025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ASCII编码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476750" y="3600450"/>
              <a:ext cx="1619250" cy="504825"/>
              <a:chOff x="4476750" y="3600450"/>
              <a:chExt cx="161925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4767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4958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96000" y="3600450"/>
              <a:ext cx="1619250" cy="504825"/>
              <a:chOff x="6096000" y="3600450"/>
              <a:chExt cx="161925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9600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11505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715250" y="3600450"/>
              <a:ext cx="1619250" cy="504825"/>
              <a:chOff x="7715250" y="3600450"/>
              <a:chExt cx="16192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7152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7343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67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286000" y="4105275"/>
              <a:ext cx="2190750" cy="504825"/>
              <a:chOff x="2286000" y="4105275"/>
              <a:chExt cx="219075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286000" y="4105275"/>
                <a:ext cx="2190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305050" y="413385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字母序号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476750" y="4105275"/>
              <a:ext cx="1619250" cy="504825"/>
              <a:chOff x="4476750" y="4105275"/>
              <a:chExt cx="161925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4767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4958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096000" y="4105275"/>
              <a:ext cx="1619250" cy="504825"/>
              <a:chOff x="6096000" y="4105275"/>
              <a:chExt cx="161925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09600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11505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105275"/>
              <a:ext cx="1619250" cy="504825"/>
              <a:chOff x="7715250" y="4105275"/>
              <a:chExt cx="161925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418463" y="4734401"/>
            <a:ext cx="3821727" cy="729425"/>
            <a:chOff x="1418463" y="4734401"/>
            <a:chExt cx="3821727" cy="729425"/>
          </a:xfrm>
        </p:grpSpPr>
        <p:sp>
          <p:nvSpPr>
            <p:cNvPr id="45" name="TextBox 45"/>
            <p:cNvSpPr txBox="1"/>
            <p:nvPr/>
          </p:nvSpPr>
          <p:spPr>
            <a:xfrm>
              <a:off x="1418463" y="4734401"/>
              <a:ext cx="382172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rank = 'C' - 'A' + 1;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418463" y="5067776"/>
              <a:ext cx="30389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next = 'A' + 1;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90219" y="5409248"/>
            <a:ext cx="7125652" cy="743331"/>
            <a:chOff x="990219" y="5409248"/>
            <a:chExt cx="7125652" cy="743331"/>
          </a:xfrm>
        </p:grpSpPr>
        <p:sp>
          <p:nvSpPr>
            <p:cNvPr id="48" name="TextBox 48"/>
            <p:cNvSpPr/>
            <p:nvPr/>
          </p:nvSpPr>
          <p:spPr>
            <a:xfrm>
              <a:off x="990219" y="5409248"/>
              <a:ext cx="56456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cout &lt;&lt; rank 输出3；cout &lt;&lt; next 输出B。</a:t>
              </a:r>
            </a:p>
          </p:txBody>
        </p:sp>
        <p:sp>
          <p:nvSpPr>
            <p:cNvPr id="49" name="TextBox 49"/>
            <p:cNvSpPr/>
            <p:nvPr/>
          </p:nvSpPr>
          <p:spPr>
            <a:xfrm>
              <a:off x="990219" y="5771198"/>
              <a:ext cx="71256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序号存 int，字母存 char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。先想清楚要显示哪一个。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1294638" y="4743926"/>
            <a:ext cx="9525" cy="622173"/>
          </a:xfrm>
          <a:custGeom>
            <a:avLst/>
            <a:gdLst/>
            <a:ahLst/>
            <a:cxnLst/>
            <a:rect l="l" t="t" r="r" b="b"/>
            <a:pathLst>
              <a:path w="9525" h="622173">
                <a:moveTo>
                  <a:pt x="0" y="0"/>
                </a:moveTo>
                <a:lnTo>
                  <a:pt x="0" y="62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读 Luogu4! 时，程序怎么知道该停？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27938" y="2168271"/>
            <a:ext cx="10240137" cy="1860232"/>
            <a:chOff x="1027938" y="2168271"/>
            <a:chExt cx="10240137" cy="1860232"/>
          </a:xfrm>
        </p:grpSpPr>
        <p:sp>
          <p:nvSpPr>
            <p:cNvPr id="4" name="TextBox 4"/>
            <p:cNvSpPr/>
            <p:nvPr/>
          </p:nvSpPr>
          <p:spPr>
            <a:xfrm>
              <a:off x="1027938" y="2168271"/>
              <a:ext cx="102401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Luogu4! 一共 7 个看得见的字符。程序还得读到后面的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，才知道整串读完了。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619250" y="2762250"/>
              <a:ext cx="8382000" cy="7239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8953500" y="2762250"/>
              <a:ext cx="1047750" cy="7239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667000" y="2762250"/>
              <a:ext cx="5238750" cy="723900"/>
            </a:xfrm>
            <a:custGeom>
              <a:avLst/>
              <a:gdLst/>
              <a:ahLst/>
              <a:cxnLst/>
              <a:rect l="l" t="t" r="r" b="b"/>
              <a:pathLst>
                <a:path w="5238750" h="723900">
                  <a:moveTo>
                    <a:pt x="0" y="0"/>
                  </a:moveTo>
                  <a:lnTo>
                    <a:pt x="0" y="723900"/>
                  </a:lnTo>
                  <a:moveTo>
                    <a:pt x="1047750" y="0"/>
                  </a:moveTo>
                  <a:lnTo>
                    <a:pt x="1047750" y="723900"/>
                  </a:lnTo>
                  <a:moveTo>
                    <a:pt x="2095500" y="0"/>
                  </a:moveTo>
                  <a:lnTo>
                    <a:pt x="2095500" y="723900"/>
                  </a:lnTo>
                  <a:moveTo>
                    <a:pt x="3143250" y="0"/>
                  </a:moveTo>
                  <a:lnTo>
                    <a:pt x="3143250" y="723900"/>
                  </a:lnTo>
                  <a:moveTo>
                    <a:pt x="4191000" y="0"/>
                  </a:moveTo>
                  <a:lnTo>
                    <a:pt x="4191000" y="723900"/>
                  </a:lnTo>
                  <a:moveTo>
                    <a:pt x="5238750" y="0"/>
                  </a:moveTo>
                  <a:lnTo>
                    <a:pt x="5238750" y="7239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023777" y="29470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077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124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1727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2204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268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315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!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263729" y="29470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61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108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156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204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252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299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347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395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37844" y="4599622"/>
            <a:ext cx="7713631" cy="1181481"/>
            <a:chOff x="1037844" y="4599622"/>
            <a:chExt cx="7713631" cy="1181481"/>
          </a:xfrm>
        </p:grpSpPr>
        <p:sp>
          <p:nvSpPr>
            <p:cNvPr id="28" name="TextBox 28"/>
            <p:cNvSpPr/>
            <p:nvPr/>
          </p:nvSpPr>
          <p:spPr>
            <a:xfrm>
              <a:off x="1037844" y="4599622"/>
              <a:ext cx="771363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下面是下标，上面是这一格的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'\0' 是一个字符，编码为0，表示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字符串结束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它与字符 '0' 不同，也不是两个字符“反斜杠”和“0”。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4257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601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333500" y="3057525"/>
            <a:ext cx="9144000" cy="1160812"/>
            <a:chOff x="1333500" y="3057525"/>
            <a:chExt cx="91440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43000" cy="1160812"/>
              <a:chOff x="1333500" y="3057525"/>
              <a:chExt cx="1143000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05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32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76500" y="3057525"/>
              <a:ext cx="1143000" cy="1160812"/>
              <a:chOff x="2476500" y="3057525"/>
              <a:chExt cx="1143000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476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48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975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619500" y="3057525"/>
              <a:ext cx="1143000" cy="1160812"/>
              <a:chOff x="3619500" y="3057525"/>
              <a:chExt cx="1143000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619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091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118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762500" y="3057525"/>
              <a:ext cx="1143000" cy="1160812"/>
              <a:chOff x="4762500" y="3057525"/>
              <a:chExt cx="1143000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234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261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905500" y="3057525"/>
              <a:ext cx="1143000" cy="1160812"/>
              <a:chOff x="5905500" y="3057525"/>
              <a:chExt cx="1143000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905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377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404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048500" y="3057525"/>
              <a:ext cx="1143000" cy="1160812"/>
              <a:chOff x="7048500" y="3057525"/>
              <a:chExt cx="1143000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520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7547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191500" y="3057525"/>
              <a:ext cx="1143000" cy="1160812"/>
              <a:chOff x="8191500" y="3057525"/>
              <a:chExt cx="1143000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191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8663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8690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334500" y="3057525"/>
              <a:ext cx="1143000" cy="1160812"/>
              <a:chOff x="9334500" y="3057525"/>
              <a:chExt cx="1143000" cy="11608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334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806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9833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082284" cy="469392"/>
            <a:chOff x="978408" y="1407795"/>
            <a:chExt cx="608228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0822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8 格全写上字母，还能当字符串用吗？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0694" y="1980248"/>
            <a:ext cx="6699635" cy="1029081"/>
            <a:chOff x="980694" y="1980248"/>
            <a:chExt cx="6699635" cy="1029081"/>
          </a:xfrm>
        </p:grpSpPr>
        <p:sp>
          <p:nvSpPr>
            <p:cNvPr id="40" name="TextBox 6"/>
            <p:cNvSpPr/>
            <p:nvPr/>
          </p:nvSpPr>
          <p:spPr>
            <a:xfrm>
              <a:off x="980694" y="1980248"/>
              <a:ext cx="66996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回到姓名存储。char name[8]有8个元素，下标为0到7。</a:t>
              </a:r>
            </a:p>
          </p:txBody>
        </p:sp>
        <p:sp>
          <p:nvSpPr>
            <p:cNvPr id="41" name="TextBox 7"/>
            <p:cNvSpPr/>
            <p:nvPr/>
          </p:nvSpPr>
          <p:spPr>
            <a:xfrm>
              <a:off x="980694" y="2304098"/>
              <a:ext cx="61098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如果把8个字母ABCDEFGH全存进去，数组就填满了。</a:t>
              </a:r>
            </a:p>
          </p:txBody>
        </p:sp>
        <p:sp>
          <p:nvSpPr>
            <p:cNvPr id="42" name="TextBox 8"/>
            <p:cNvSpPr/>
            <p:nvPr/>
          </p:nvSpPr>
          <p:spPr>
            <a:xfrm>
              <a:off x="980694" y="2627948"/>
              <a:ext cx="5685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可我们还要放结束标记。现在有地方放吗？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80694" y="4475798"/>
            <a:ext cx="8160925" cy="707708"/>
            <a:chOff x="980694" y="4475798"/>
            <a:chExt cx="8160925" cy="707708"/>
          </a:xfrm>
        </p:grpSpPr>
        <p:sp>
          <p:nvSpPr>
            <p:cNvPr id="44" name="TextBox 11"/>
            <p:cNvSpPr/>
            <p:nvPr/>
          </p:nvSpPr>
          <p:spPr>
            <a:xfrm>
              <a:off x="980694" y="447579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图里8个元素都已有字母，没有位置放\0。</a:t>
              </a:r>
            </a:p>
          </p:txBody>
        </p:sp>
        <p:sp>
          <p:nvSpPr>
            <p:cNvPr id="45" name="TextBox 12"/>
            <p:cNvSpPr/>
            <p:nvPr/>
          </p:nvSpPr>
          <p:spPr>
            <a:xfrm>
              <a:off x="980694" y="4799648"/>
              <a:ext cx="816092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8 格数组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能放 8 个 char，却放不下 8 个字母组成的 C 字符串。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47" name="TextBox 14"/>
            <p:cNvSpPr/>
            <p:nvPr/>
          </p:nvSpPr>
          <p:spPr>
            <a:xfrm>
              <a:off x="980694" y="5409248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需要给\0留出一个位置，普通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最多放7个。</a:t>
              </a:r>
            </a:p>
          </p:txBody>
        </p:sp>
        <p:sp>
          <p:nvSpPr>
            <p:cNvPr id="48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短名字会留出更多空位。所以“准备了几格”和“名字有多长”要分开数。</a:t>
              </a:r>
            </a:p>
          </p:txBody>
        </p:sp>
      </p:grpSp>
      <p:sp>
        <p:nvSpPr>
          <p:cNvPr id="81" name="Line 8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2" name="Line 82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3" name="Line 83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给 cat 留 8 格，它真的用了 8 格吗？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36320" y="2205038"/>
            <a:ext cx="8012430" cy="1176337"/>
            <a:chOff x="1036320" y="2205038"/>
            <a:chExt cx="8012430" cy="117633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2050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s[8] = "cat";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428750" y="2809875"/>
              <a:ext cx="7620000" cy="571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1428750" y="2809875"/>
              <a:ext cx="2857500" cy="5715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286250" y="2809875"/>
              <a:ext cx="952500" cy="571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381250" y="2809875"/>
              <a:ext cx="5715000" cy="571500"/>
            </a:xfrm>
            <a:custGeom>
              <a:avLst/>
              <a:gdLst/>
              <a:ahLst/>
              <a:cxnLst/>
              <a:rect l="l" t="t" r="r" b="b"/>
              <a:pathLst>
                <a:path w="5715000" h="571500">
                  <a:moveTo>
                    <a:pt x="0" y="0"/>
                  </a:moveTo>
                  <a:lnTo>
                    <a:pt x="0" y="571500"/>
                  </a:lnTo>
                  <a:moveTo>
                    <a:pt x="952500" y="0"/>
                  </a:moveTo>
                  <a:lnTo>
                    <a:pt x="952500" y="571500"/>
                  </a:lnTo>
                  <a:moveTo>
                    <a:pt x="1905000" y="0"/>
                  </a:moveTo>
                  <a:lnTo>
                    <a:pt x="1905000" y="571500"/>
                  </a:lnTo>
                  <a:moveTo>
                    <a:pt x="2857500" y="0"/>
                  </a:moveTo>
                  <a:lnTo>
                    <a:pt x="2857500" y="571500"/>
                  </a:lnTo>
                  <a:moveTo>
                    <a:pt x="3810000" y="0"/>
                  </a:moveTo>
                  <a:lnTo>
                    <a:pt x="3810000" y="571500"/>
                  </a:lnTo>
                  <a:moveTo>
                    <a:pt x="4762500" y="0"/>
                  </a:moveTo>
                  <a:lnTo>
                    <a:pt x="4762500" y="571500"/>
                  </a:lnTo>
                  <a:moveTo>
                    <a:pt x="5715000" y="0"/>
                  </a:moveTo>
                  <a:lnTo>
                    <a:pt x="5715000" y="571500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22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7753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27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608195" y="29994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08826" y="2999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剩余空间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075748"/>
            <a:ext cx="6793468" cy="800481"/>
            <a:chOff x="1037844" y="4075748"/>
            <a:chExt cx="6793468" cy="800481"/>
          </a:xfrm>
        </p:grpSpPr>
        <p:sp>
          <p:nvSpPr>
            <p:cNvPr id="18" name="TextBox 18"/>
            <p:cNvSpPr/>
            <p:nvPr/>
          </p:nvSpPr>
          <p:spPr>
            <a:xfrm>
              <a:off x="1037844" y="4075748"/>
              <a:ext cx="6793468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容量是8格：这个数组的 sizeof(s) 为8字节。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串长度是3：strlen(s) 数到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前，结果为3。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580698"/>
            <a:ext cx="6930390" cy="381381"/>
            <a:chOff x="1037844" y="5580698"/>
            <a:chExt cx="6930390" cy="381381"/>
          </a:xfrm>
        </p:grpSpPr>
        <p:sp>
          <p:nvSpPr>
            <p:cNvPr id="20" name="TextBox 20"/>
            <p:cNvSpPr/>
            <p:nvPr/>
          </p:nvSpPr>
          <p:spPr>
            <a:xfrm>
              <a:off x="1037844" y="5580698"/>
              <a:ext cx="6930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8 格里要留 1 格给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，所以最多放 7 个看得见的字符。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2145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105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727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384226" cy="1065847"/>
            <a:chOff x="826008" y="814388"/>
            <a:chExt cx="6384226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384226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没填姓名，和填了一个空格，是一回事吗？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17541" cy="755332"/>
            <a:chOff x="990219" y="2056448"/>
            <a:chExt cx="8517541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名册程序尚未填写姓名时，可以保存空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串""。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517541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若不小心敲了一个空格，存进去的是 " "。看上去都空，长度却不同。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33500" y="3095625"/>
            <a:ext cx="9525000" cy="1685925"/>
            <a:chOff x="1333500" y="3095625"/>
            <a:chExt cx="9525000" cy="1685925"/>
          </a:xfrm>
        </p:grpSpPr>
        <p:grpSp>
          <p:nvGrpSpPr>
            <p:cNvPr id="10" name="Group 10"/>
            <p:cNvGrpSpPr/>
            <p:nvPr/>
          </p:nvGrpSpPr>
          <p:grpSpPr>
            <a:xfrm>
              <a:off x="1333500" y="3095625"/>
              <a:ext cx="3333750" cy="561975"/>
              <a:chOff x="1333500" y="3095625"/>
              <a:chExt cx="3333750" cy="5619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33500" y="3095625"/>
                <a:ext cx="33337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352550" y="312420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定义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67250" y="3095625"/>
              <a:ext cx="3048000" cy="561975"/>
              <a:chOff x="4667250" y="3095625"/>
              <a:chExt cx="3048000" cy="5619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67250" y="3095625"/>
                <a:ext cx="3048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86300" y="312420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实际保存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95625"/>
              <a:ext cx="1524000" cy="561975"/>
              <a:chOff x="7715250" y="3095625"/>
              <a:chExt cx="152400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95625"/>
                <a:ext cx="1524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12420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239250" y="3095625"/>
              <a:ext cx="1619250" cy="561975"/>
              <a:chOff x="9239250" y="3095625"/>
              <a:chExt cx="16192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9239250" y="3095625"/>
                <a:ext cx="16192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9258300" y="312420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数组容量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333500" y="3657600"/>
              <a:ext cx="3333750" cy="561975"/>
              <a:chOff x="1333500" y="3657600"/>
              <a:chExt cx="3333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333500" y="3657600"/>
                <a:ext cx="33337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352550" y="3686175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a[] = "";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657600"/>
              <a:ext cx="3048000" cy="561975"/>
              <a:chOff x="4667250" y="3657600"/>
              <a:chExt cx="304800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657600"/>
                <a:ext cx="3048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86300" y="3686175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715250" y="3657600"/>
              <a:ext cx="1524000" cy="561975"/>
              <a:chOff x="7715250" y="3657600"/>
              <a:chExt cx="152400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715250" y="3657600"/>
                <a:ext cx="1524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734300" y="3686175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9239250" y="3657600"/>
              <a:ext cx="1619250" cy="561975"/>
              <a:chOff x="9239250" y="3657600"/>
              <a:chExt cx="16192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239250" y="3657600"/>
                <a:ext cx="16192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9258300" y="3686175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333500" y="4219575"/>
              <a:ext cx="3333750" cy="561975"/>
              <a:chOff x="1333500" y="4219575"/>
              <a:chExt cx="3333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333500" y="4219575"/>
                <a:ext cx="33337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352550" y="424815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b[] = " ";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4219575"/>
              <a:ext cx="3048000" cy="561975"/>
              <a:chOff x="4667250" y="4219575"/>
              <a:chExt cx="304800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4219575"/>
                <a:ext cx="3048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686300" y="424815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 | 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715250" y="4219575"/>
              <a:ext cx="1524000" cy="561975"/>
              <a:chOff x="7715250" y="4219575"/>
              <a:chExt cx="152400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715250" y="4219575"/>
                <a:ext cx="1524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734300" y="424815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239250" y="4219575"/>
              <a:ext cx="1619250" cy="561975"/>
              <a:chOff x="9239250" y="4219575"/>
              <a:chExt cx="16192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239250" y="4219575"/>
                <a:ext cx="16192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258300" y="424815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7328821" cy="743331"/>
            <a:chOff x="990219" y="5409248"/>
            <a:chExt cx="7328821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空串没有普通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，但字符数组仍要留一格放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328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"C program"有9个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，含中间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；连同\0至少需要10格。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5094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08848"/>
            <a:ext cx="5565267" cy="1017269"/>
            <a:chOff x="1027938" y="2208848"/>
            <a:chExt cx="5565267" cy="1017269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556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输入Hi Tom，观察scanf这一次读走哪些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78606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s[110];　scanf("%100s", s);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38250" y="3810000"/>
            <a:ext cx="10029825" cy="797052"/>
            <a:chOff x="1238250" y="3810000"/>
            <a:chExt cx="10029825" cy="797052"/>
          </a:xfrm>
        </p:grpSpPr>
        <p:sp>
          <p:nvSpPr>
            <p:cNvPr id="10" name="Rectangle 10"/>
            <p:cNvSpPr/>
            <p:nvPr/>
          </p:nvSpPr>
          <p:spPr>
            <a:xfrm>
              <a:off x="1238250" y="3810000"/>
              <a:ext cx="257175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095500" y="3810000"/>
              <a:ext cx="857250" cy="666750"/>
            </a:xfrm>
            <a:custGeom>
              <a:avLst/>
              <a:gdLst/>
              <a:ahLst/>
              <a:cxnLst/>
              <a:rect l="l" t="t" r="r" b="b"/>
              <a:pathLst>
                <a:path w="857250" h="666750">
                  <a:moveTo>
                    <a:pt x="0" y="0"/>
                  </a:moveTo>
                  <a:lnTo>
                    <a:pt x="0" y="666750"/>
                  </a:lnTo>
                  <a:moveTo>
                    <a:pt x="857250" y="0"/>
                  </a:moveTo>
                  <a:lnTo>
                    <a:pt x="85725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547527" y="39757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410492" y="39757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167729" y="39757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3854196"/>
              <a:ext cx="67059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 Hi Tom。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%s 读到空格就停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，这次只取走 Hi；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Tom 还留在输入里。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047298"/>
            <a:ext cx="6291334" cy="1124331"/>
            <a:chOff x="1037844" y="5047298"/>
            <a:chExt cx="6291334" cy="1124331"/>
          </a:xfrm>
        </p:grpSpPr>
        <p:sp>
          <p:nvSpPr>
            <p:cNvPr id="17" name="TextBox 17"/>
            <p:cNvSpPr/>
            <p:nvPr/>
          </p:nvSpPr>
          <p:spPr>
            <a:xfrm>
              <a:off x="1037844" y="5047298"/>
              <a:ext cx="6291334" cy="112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%100s 最多接收100个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，再自动补 '\0'。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这里写数组名 s，不写 &amp;s；需要头文件 &lt;cstdio&gt;。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，就要换一种读法。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039773" cy="472440"/>
            <a:chOff x="813816" y="1407795"/>
            <a:chExt cx="5039773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039773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名字能存了，怎样从键盘读进来？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7955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4694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7607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461760" cy="1343025"/>
            <a:chOff x="1179957" y="2952750"/>
            <a:chExt cx="646176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753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实际读到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3410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357241" cy="469392"/>
            <a:chOff x="978408" y="1407795"/>
            <a:chExt cx="5357241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3572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想连空格一起留下，该换什么读法？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337203" cy="1029081"/>
            <a:chOff x="980694" y="1980248"/>
            <a:chExt cx="733720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3372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现在要把一行问候语Hi Tom读入char s[20]，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也要保留。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17527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刚才用 %s，只得到了 Hi；可这次要保存完整的 Hi Tom。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Tom 还在输入里，只是这次读取没轮到它。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%s遇到空白就停，这条规则不适合保存整行问候语。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空格也是这句话的一部分。我们需要一种能读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整行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、又知道容量上限的方法。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fgets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能把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一起读入，并限制最多读取多少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等会儿看图，找一找空格、换行和结束标记各占哪一格。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977128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 fgets 读入 Hi Tom，会留下什么？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147888"/>
            <a:ext cx="9092946" cy="1223391"/>
            <a:chOff x="1036320" y="2147888"/>
            <a:chExt cx="9092946" cy="12233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47888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s[20];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33662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fgets(s, sizeof(s), stdin);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552438" y="2666048"/>
              <a:ext cx="3576828" cy="705231"/>
              <a:chOff x="6552438" y="2666048"/>
              <a:chExt cx="3576828" cy="705231"/>
            </a:xfrm>
          </p:grpSpPr>
          <p:sp>
            <p:nvSpPr>
              <p:cNvPr id="25" name="TextBox 11"/>
              <p:cNvSpPr/>
              <p:nvPr/>
            </p:nvSpPr>
            <p:spPr>
              <a:xfrm>
                <a:off x="6552438" y="2666048"/>
                <a:ext cx="35768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从键盘读取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，存入数组s。</a:t>
                </a:r>
              </a:p>
            </p:txBody>
          </p:sp>
          <p:sp>
            <p:nvSpPr>
              <p:cNvPr id="26" name="TextBox 12"/>
              <p:cNvSpPr/>
              <p:nvPr/>
            </p:nvSpPr>
            <p:spPr>
              <a:xfrm>
                <a:off x="6552438" y="2989898"/>
                <a:ext cx="25792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stdin通常连接键盘。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238250" y="3571875"/>
            <a:ext cx="7620000" cy="666750"/>
            <a:chOff x="1238250" y="3571875"/>
            <a:chExt cx="7620000" cy="6667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571875"/>
              <a:ext cx="76200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2190750" y="3571875"/>
              <a:ext cx="5715000" cy="666750"/>
            </a:xfrm>
            <a:custGeom>
              <a:avLst/>
              <a:gdLst/>
              <a:ahLst/>
              <a:cxnLst/>
              <a:rect l="l" t="t" r="r" b="b"/>
              <a:pathLst>
                <a:path w="5715000" h="666750">
                  <a:moveTo>
                    <a:pt x="0" y="0"/>
                  </a:moveTo>
                  <a:lnTo>
                    <a:pt x="0" y="666750"/>
                  </a:lnTo>
                  <a:moveTo>
                    <a:pt x="952500" y="0"/>
                  </a:moveTo>
                  <a:lnTo>
                    <a:pt x="952500" y="666750"/>
                  </a:lnTo>
                  <a:moveTo>
                    <a:pt x="1905000" y="0"/>
                  </a:moveTo>
                  <a:lnTo>
                    <a:pt x="1905000" y="666750"/>
                  </a:lnTo>
                  <a:moveTo>
                    <a:pt x="2857500" y="0"/>
                  </a:moveTo>
                  <a:lnTo>
                    <a:pt x="2857500" y="666750"/>
                  </a:lnTo>
                  <a:moveTo>
                    <a:pt x="3810000" y="0"/>
                  </a:moveTo>
                  <a:lnTo>
                    <a:pt x="3810000" y="666750"/>
                  </a:lnTo>
                  <a:moveTo>
                    <a:pt x="4762500" y="0"/>
                  </a:moveTo>
                  <a:lnTo>
                    <a:pt x="4762500" y="666750"/>
                  </a:lnTo>
                  <a:moveTo>
                    <a:pt x="5715000" y="0"/>
                  </a:moveTo>
                  <a:lnTo>
                    <a:pt x="571500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6282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58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347085" y="38185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4857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4423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39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2751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276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885372"/>
            <a:ext cx="6647307" cy="1143381"/>
            <a:chOff x="1037844" y="4885372"/>
            <a:chExt cx="6647307" cy="1143381"/>
          </a:xfrm>
        </p:grpSpPr>
        <p:sp>
          <p:nvSpPr>
            <p:cNvPr id="22" name="TextBox 22"/>
            <p:cNvSpPr/>
            <p:nvPr/>
          </p:nvSpPr>
          <p:spPr>
            <a:xfrm>
              <a:off x="1037844" y="4885372"/>
              <a:ext cx="6647307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Hi Tom 再按回车：空格留下，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也留下。20 格最多读 19 个字符，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还要留一格给 \0。若一行太长，一次就读不完。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912495" y="2157412"/>
            <a:ext cx="9525" cy="809625"/>
          </a:xfrm>
          <a:custGeom>
            <a:avLst/>
            <a:gdLst/>
            <a:ahLst/>
            <a:cxnLst/>
            <a:rect l="l" t="t" r="r" b="b"/>
            <a:pathLst>
              <a:path w="9525" h="809625">
                <a:moveTo>
                  <a:pt x="0" y="0"/>
                </a:moveTo>
                <a:lnTo>
                  <a:pt x="0" y="8096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45607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3415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333500" y="3057525"/>
            <a:ext cx="4762500" cy="1160812"/>
            <a:chOff x="1333500" y="3057525"/>
            <a:chExt cx="47625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3403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52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322665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193792" cy="469392"/>
            <a:chOff x="978408" y="1407795"/>
            <a:chExt cx="519379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单词有长有短，怎样逐字检查？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1980248"/>
            <a:ext cx="8613648" cy="1031558"/>
            <a:chOff x="980694" y="1980248"/>
            <a:chExt cx="8613648" cy="1031558"/>
          </a:xfrm>
        </p:grpSpPr>
        <p:sp>
          <p:nvSpPr>
            <p:cNvPr id="24" name="TextBox 6"/>
            <p:cNvSpPr/>
            <p:nvPr/>
          </p:nvSpPr>
          <p:spPr>
            <a:xfrm>
              <a:off x="980694" y="1980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准备给单词做大小写检查，要依次取出其中的每个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5" name="TextBox 7"/>
            <p:cNvSpPr/>
            <p:nvPr/>
          </p:nvSpPr>
          <p:spPr>
            <a:xfrm>
              <a:off x="980694" y="23040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先用char s[4] = "cat"演示：依次访问c、a、t。</a:t>
              </a:r>
            </a:p>
          </p:txBody>
        </p:sp>
        <p:sp>
          <p:nvSpPr>
            <p:cNvPr id="26" name="TextBox 8"/>
            <p:cNvSpPr/>
            <p:nvPr/>
          </p:nvSpPr>
          <p:spPr>
            <a:xfrm>
              <a:off x="980694" y="2627948"/>
              <a:ext cx="86136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cat 只有 3 个字母，手写 s[0]、s[1]、s[2] 还行。换个长单词呢？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694" y="4475798"/>
            <a:ext cx="4964990" cy="705231"/>
            <a:chOff x="980694" y="4475798"/>
            <a:chExt cx="4964990" cy="705231"/>
          </a:xfrm>
        </p:grpSpPr>
        <p:sp>
          <p:nvSpPr>
            <p:cNvPr id="28" name="TextBox 11"/>
            <p:cNvSpPr/>
            <p:nvPr/>
          </p:nvSpPr>
          <p:spPr>
            <a:xfrm>
              <a:off x="980694" y="4475798"/>
              <a:ext cx="46793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每次都是访问s[i]，改变的只是下标i。</a:t>
              </a:r>
            </a:p>
          </p:txBody>
        </p:sp>
        <p:sp>
          <p:nvSpPr>
            <p:cNvPr id="29" name="TextBox 12"/>
            <p:cNvSpPr/>
            <p:nvPr/>
          </p:nvSpPr>
          <p:spPr>
            <a:xfrm>
              <a:off x="980694" y="479964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用循环让i从0逐次加1，就能访问下一格。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31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每轮先看 s[i]。只要不是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，就处理这一格，再去下一格。</a:t>
              </a:r>
            </a:p>
          </p:txBody>
        </p:sp>
        <p:sp>
          <p:nvSpPr>
            <p:cNvPr id="32" name="TextBox 15"/>
            <p:cNvSpPr/>
            <p:nvPr/>
          </p:nvSpPr>
          <p:spPr>
            <a:xfrm>
              <a:off x="980694" y="573309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遇到\0就停止；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本身不当作普通字母处理。</a:t>
              </a:r>
            </a:p>
          </p:txBody>
        </p:sp>
      </p:grpSp>
      <p:sp>
        <p:nvSpPr>
          <p:cNvPr id="53" name="Line 5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922139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让 i 沿着下标走，走到哪里停？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7938" y="2186940"/>
            <a:ext cx="7049643" cy="1793939"/>
            <a:chOff x="1027938" y="2186940"/>
            <a:chExt cx="7049643" cy="1793939"/>
          </a:xfrm>
        </p:grpSpPr>
        <p:sp>
          <p:nvSpPr>
            <p:cNvPr id="7" name="TextBox 7"/>
            <p:cNvSpPr txBox="1"/>
            <p:nvPr/>
          </p:nvSpPr>
          <p:spPr>
            <a:xfrm>
              <a:off x="1038606" y="2186940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i = 0; s[i] != '\0'; i++) {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8606" y="2510790"/>
              <a:ext cx="31212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   // 处理当前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s[i]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8606" y="28346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21" name="TextBox 18"/>
            <p:cNvSpPr/>
            <p:nvPr/>
          </p:nvSpPr>
          <p:spPr>
            <a:xfrm>
              <a:off x="1027938" y="3599498"/>
              <a:ext cx="7049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从 0 出发：看这一格，处理字符，再向右走一格。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0188" y="2189798"/>
            <a:ext cx="1801654" cy="2029205"/>
            <a:chOff x="7600188" y="2189798"/>
            <a:chExt cx="1801654" cy="2029205"/>
          </a:xfrm>
        </p:grpSpPr>
        <p:sp>
          <p:nvSpPr>
            <p:cNvPr id="20" name="TextBox 20"/>
            <p:cNvSpPr/>
            <p:nvPr/>
          </p:nvSpPr>
          <p:spPr>
            <a:xfrm>
              <a:off x="7600188" y="2189798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s中存着cat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610094" y="266604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i=0：c，处理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610094" y="3056572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i=1：a，处理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10094" y="344709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i=2：t，处理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10094" y="3837622"/>
              <a:ext cx="1791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i=3：\0，停止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847272"/>
            <a:ext cx="6641306" cy="1181481"/>
            <a:chOff x="1037844" y="4847272"/>
            <a:chExt cx="6641306" cy="1181481"/>
          </a:xfrm>
        </p:grpSpPr>
        <p:sp>
          <p:nvSpPr>
            <p:cNvPr id="18" name="TextBox 18"/>
            <p:cNvSpPr/>
            <p:nvPr/>
          </p:nvSpPr>
          <p:spPr>
            <a:xfrm>
              <a:off x="1037844" y="4847272"/>
              <a:ext cx="6641306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串的第一格就是 '\0'，循环一次也不执行。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这个写法成立的前提：数组中有正确的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普通字符数组如果没有结束标记，不能这样一直找下去。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4781" y="2196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476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6-1 自动修正：哪些字符该改？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006495" cy="1200531"/>
            <a:chOff x="1037844" y="2218372"/>
            <a:chExt cx="7006495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00649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教材例6-1，洛谷P5733。办公软件会自动转换字母大小写。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输入一个长度不超过100、且不含空格的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把其中所有小写英文字母改成大写，其他字符保持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284" y="4151948"/>
            <a:ext cx="6839998" cy="942403"/>
            <a:chOff x="1129284" y="4151948"/>
            <a:chExt cx="6839998" cy="942403"/>
          </a:xfrm>
        </p:grpSpPr>
        <p:sp>
          <p:nvSpPr>
            <p:cNvPr id="9" name="TextBox 9"/>
            <p:cNvSpPr/>
            <p:nvPr/>
          </p:nvSpPr>
          <p:spPr>
            <a:xfrm>
              <a:off x="1133094" y="41519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教材示例输入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467094" y="41519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29284" y="4566285"/>
              <a:ext cx="14426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463284" y="4566285"/>
              <a:ext cx="15059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5511546"/>
            <a:ext cx="10249281" cy="381381"/>
            <a:chOff x="1037844" y="5511546"/>
            <a:chExt cx="10249281" cy="381381"/>
          </a:xfrm>
        </p:grpSpPr>
        <p:sp>
          <p:nvSpPr>
            <p:cNvPr id="14" name="TextBox 14"/>
            <p:cNvSpPr/>
            <p:nvPr/>
          </p:nvSpPr>
          <p:spPr>
            <a:xfrm>
              <a:off x="1037844" y="5511546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Luogu4! 里，只有 u、o、g、u 要改。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L、4、! 原样保留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，所以动手前得先判断。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225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小写变大写，该减去多少？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80719" y="2218372"/>
            <a:ext cx="8476869" cy="1676781"/>
            <a:chOff x="1180719" y="2218372"/>
            <a:chExt cx="8476869" cy="1676781"/>
          </a:xfrm>
        </p:grpSpPr>
        <p:sp>
          <p:nvSpPr>
            <p:cNvPr id="7" name="TextBox 7"/>
            <p:cNvSpPr/>
            <p:nvPr/>
          </p:nvSpPr>
          <p:spPr>
            <a:xfrm>
              <a:off x="1180719" y="2218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9996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a：97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56221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b：98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2218372"/>
              <a:ext cx="859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z：122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2861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04837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8106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35619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2421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0864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180719" y="35137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大写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999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A：65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56221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B：66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3244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Z：90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7938" y="4567238"/>
            <a:ext cx="8121777" cy="1416368"/>
            <a:chOff x="1027938" y="4567238"/>
            <a:chExt cx="8121777" cy="1416368"/>
          </a:xfrm>
        </p:grpSpPr>
        <p:sp>
          <p:nvSpPr>
            <p:cNvPr id="22" name="TextBox 22"/>
            <p:cNvSpPr txBox="1"/>
            <p:nvPr/>
          </p:nvSpPr>
          <p:spPr>
            <a:xfrm>
              <a:off x="1036320" y="4567238"/>
              <a:ext cx="51872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('a' &lt;= s[i] &amp;&amp; s[i] &lt;= 'z')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64945" y="5024438"/>
              <a:ext cx="30639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s[i] -= 'a' - 'A';</a:t>
              </a:r>
            </a:p>
          </p:txBody>
        </p:sp>
        <p:sp>
          <p:nvSpPr>
            <p:cNvPr id="26" name="TextBox 9"/>
            <p:cNvSpPr/>
            <p:nvPr/>
          </p:nvSpPr>
          <p:spPr>
            <a:xfrm>
              <a:off x="1027938" y="5599748"/>
              <a:ext cx="8121777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 是当前这一格。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只有小写字母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才减去偏移；数字和标点别碰。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1341120" y="50339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41754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57412"/>
            <a:ext cx="6790182" cy="954405"/>
            <a:chOff x="1037844" y="2157412"/>
            <a:chExt cx="6790182" cy="954405"/>
          </a:xfrm>
        </p:grpSpPr>
        <p:sp>
          <p:nvSpPr>
            <p:cNvPr id="7" name="TextBox 7"/>
            <p:cNvSpPr/>
            <p:nvPr/>
          </p:nvSpPr>
          <p:spPr>
            <a:xfrm>
              <a:off x="1037844" y="21897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0820" y="2157412"/>
              <a:ext cx="48540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0   1   2   3   4   5   6   7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27041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修改前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750820" y="2671762"/>
              <a:ext cx="50772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3486150"/>
            <a:ext cx="6846760" cy="1268539"/>
            <a:chOff x="1037844" y="3486150"/>
            <a:chExt cx="6846760" cy="1268539"/>
          </a:xfrm>
        </p:grpSpPr>
        <p:sp>
          <p:nvSpPr>
            <p:cNvPr id="12" name="Rectangle 12"/>
            <p:cNvSpPr/>
            <p:nvPr/>
          </p:nvSpPr>
          <p:spPr>
            <a:xfrm>
              <a:off x="3276600" y="3486150"/>
              <a:ext cx="523875" cy="52387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3647122"/>
              <a:ext cx="977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处理i=1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0820" y="3614738"/>
              <a:ext cx="5133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742438" y="4066222"/>
              <a:ext cx="3799904" cy="688467"/>
              <a:chOff x="2742438" y="4066222"/>
              <a:chExt cx="3799904" cy="688467"/>
            </a:xfrm>
          </p:grpSpPr>
          <p:sp>
            <p:nvSpPr>
              <p:cNvPr id="22" name="TextBox 10"/>
              <p:cNvSpPr/>
              <p:nvPr/>
            </p:nvSpPr>
            <p:spPr>
              <a:xfrm>
                <a:off x="2742438" y="4066222"/>
                <a:ext cx="379990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当前i=1，s[1]是小写u。只把它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2742438" y="4373308"/>
                <a:ext cx="9599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改为U。</a:t>
                </a:r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1037844" y="4824412"/>
            <a:ext cx="7338727" cy="1004317"/>
            <a:chOff x="1037844" y="4824412"/>
            <a:chExt cx="7338727" cy="1004317"/>
          </a:xfrm>
        </p:grpSpPr>
        <p:sp>
          <p:nvSpPr>
            <p:cNvPr id="17" name="TextBox 17"/>
            <p:cNvSpPr/>
            <p:nvPr/>
          </p:nvSpPr>
          <p:spPr>
            <a:xfrm>
              <a:off x="1037844" y="48567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处理完成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50820" y="4824412"/>
              <a:ext cx="5303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037844" y="5447348"/>
              <a:ext cx="73387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走到 i=7，看见 \0 就停。结束标记留下，字符串才算完整。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703921" cy="472440"/>
            <a:chOff x="813816" y="1407795"/>
            <a:chExt cx="4703921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4703921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沿着数组走，一次只改一个字符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346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90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292566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6-1 自动修正：把几步接成程序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047488" cy="3400044"/>
            <a:chOff x="990981" y="2186940"/>
            <a:chExt cx="5047488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047488" cy="3400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s[i] &amp;&amp; s[i]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s[i] -=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printf("%s\n",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24469" y="2456498"/>
            <a:ext cx="2507456" cy="3528822"/>
            <a:chOff x="8324469" y="2456498"/>
            <a:chExt cx="2507456" cy="3528822"/>
          </a:xfrm>
        </p:grpSpPr>
        <p:sp>
          <p:nvSpPr>
            <p:cNvPr id="9" name="TextBox 9"/>
            <p:cNvSpPr/>
            <p:nvPr/>
          </p:nvSpPr>
          <p:spPr>
            <a:xfrm>
              <a:off x="8324469" y="245649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读入时留足容量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3389948"/>
              <a:ext cx="1893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判断当前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满足条件才修改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4469" y="4628198"/>
              <a:ext cx="2507456" cy="13571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每格只看一次；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字符串长 L，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处理时间随 L 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增长。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316319"/>
          </a:xfrm>
          <a:custGeom>
            <a:avLst/>
            <a:gdLst/>
            <a:ahLst/>
            <a:cxnLst/>
            <a:rect l="l" t="t" r="r" b="b"/>
            <a:pathLst>
              <a:path w="9525" h="3316319">
                <a:moveTo>
                  <a:pt x="0" y="0"/>
                </a:moveTo>
                <a:lnTo>
                  <a:pt x="0" y="33163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6702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8184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改成 A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03196" y="3357562"/>
                <a:ext cx="158648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立刻输出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516880" cy="469392"/>
            <a:chOff x="978408" y="1407795"/>
            <a:chExt cx="551688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自动修正一定要先存下整串吗？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774085" cy="1031558"/>
            <a:chOff x="980694" y="1980248"/>
            <a:chExt cx="6774085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继续完成“自动修正”：把输入中的小写字母改为大写。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上一版先用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数组存整串，再逐个修改。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77408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 a 时，要把它改成 A。还需要看看旁边的字符吗？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168801" cy="705231"/>
            <a:chOff x="980694" y="4475798"/>
            <a:chExt cx="7168801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5187220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不用。这个题里，每个字符都能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独立处理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所以也可以读到一个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，就转换并输出，不必先收齐整串。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5231"/>
            <a:chOff x="980694" y="5406771"/>
            <a:chExt cx="10306431" cy="705231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getchar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每次读取一个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；没有更多输入时，才用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告诉我们。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EOF 表示后面没有输入了。回车只是换行，下一行还可能有内容。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032504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读一个、改一个、输出一个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4544568" cy="3095244"/>
            <a:chOff x="990981" y="2186940"/>
            <a:chExt cx="454456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454456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((c = getchar()) != EOF)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c &amp;&amp; c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putchar(c);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47813" y="2275522"/>
            <a:ext cx="3591687" cy="2067306"/>
            <a:chOff x="7647813" y="2275522"/>
            <a:chExt cx="3591687" cy="2067306"/>
          </a:xfrm>
        </p:grpSpPr>
        <p:grpSp>
          <p:nvGrpSpPr>
            <p:cNvPr id="18" name="Group 18"/>
            <p:cNvGrpSpPr/>
            <p:nvPr/>
          </p:nvGrpSpPr>
          <p:grpSpPr>
            <a:xfrm>
              <a:off x="7647813" y="2275522"/>
              <a:ext cx="3591687" cy="2067306"/>
              <a:chOff x="7647813" y="2275522"/>
              <a:chExt cx="3591687" cy="2067306"/>
            </a:xfrm>
          </p:grpSpPr>
          <p:sp>
            <p:nvSpPr>
              <p:cNvPr id="22" name="Freeform 7"/>
              <p:cNvSpPr/>
              <p:nvPr/>
            </p:nvSpPr>
            <p:spPr>
              <a:xfrm>
                <a:off x="7657719" y="2275522"/>
                <a:ext cx="3239262" cy="2067306"/>
              </a:xfrm>
              <a:custGeom>
                <a:avLst/>
                <a:gdLst/>
                <a:ahLst/>
                <a:cxnLst/>
                <a:rect l="l" t="t" r="r" b="b"/>
                <a:pathLst>
                  <a:path w="3239262" h="2067306">
                    <a:moveTo>
                      <a:pt x="0" y="0"/>
                    </a:moveTo>
                    <a:lnTo>
                      <a:pt x="3239262" y="0"/>
                    </a:lnTo>
                    <a:lnTo>
                      <a:pt x="3239262" y="2067306"/>
                    </a:lnTo>
                    <a:lnTo>
                      <a:pt x="0" y="20673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7647813" y="2275522"/>
                <a:ext cx="3591687" cy="7082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边读，边改，边输出。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47813" y="2620327"/>
                <a:ext cx="22511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getchar返回int，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47813" y="2917507"/>
                <a:ext cx="31025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才能同时表示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与</a:t>
                </a:r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47813" y="336708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换行仍是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47813" y="3664268"/>
                <a:ext cx="28400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表示没有更多输入。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7658481" y="5187315"/>
            <a:ext cx="2969133" cy="1037844"/>
            <a:chOff x="7658481" y="5187315"/>
            <a:chExt cx="2969133" cy="1037844"/>
          </a:xfrm>
        </p:grpSpPr>
        <p:sp>
          <p:nvSpPr>
            <p:cNvPr id="11" name="TextBox 11"/>
            <p:cNvSpPr/>
            <p:nvPr/>
          </p:nvSpPr>
          <p:spPr>
            <a:xfrm>
              <a:off x="7658481" y="5187315"/>
              <a:ext cx="2969133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Windows控制台通常用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Ctrl+Z后回车结束输入。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具体行为取决于运行终端。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希望看到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8075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4966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204377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代码中的可见写法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33232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表示一个换行字符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想让 Tom 另起一行，代码里写什么？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05053" cy="1029081"/>
            <a:chOff x="980694" y="1980248"/>
            <a:chExt cx="690505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788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程序要先输出Hello，再另起一行输出Tom，如左图。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32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在两词之间输出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，只会得到同一行的Hello Tom。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我们需要一个“换行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”。它看不见，怎样写在代码里？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6019990" cy="705231"/>
            <a:chOff x="980694" y="4475798"/>
            <a:chExt cx="6019990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019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代码里写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，它表示一个看不见的换行字符。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代码里看见两个符号，实际表示的却是一个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10185"/>
            <a:chOff x="980694" y="5406771"/>
            <a:chExt cx="10306431" cy="710185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换行用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\n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串结束用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。它们写法相近，负责的事情却不同。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499595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输出换行找 \n，判断字符串结束找 \0。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这几个反斜杠写法，各管什么事？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99322"/>
            <a:ext cx="2579275" cy="1924431"/>
            <a:chOff x="1037844" y="2199322"/>
            <a:chExt cx="2579275" cy="19244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5792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'\0'　空字符，编码0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713672"/>
              <a:ext cx="19098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'\n'　换行字符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322802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'\''　单引号字符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74237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'\\'　反斜杠字符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2199322"/>
            <a:ext cx="4589657" cy="1724406"/>
            <a:chOff x="6371844" y="2199322"/>
            <a:chExt cx="4589657" cy="1724406"/>
          </a:xfrm>
        </p:grpSpPr>
        <p:sp>
          <p:nvSpPr>
            <p:cNvPr id="12" name="TextBox 12"/>
            <p:cNvSpPr/>
            <p:nvPr/>
          </p:nvSpPr>
          <p:spPr>
            <a:xfrm>
              <a:off x="6371844" y="2199322"/>
              <a:ext cx="458965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strlen(s)：到 '\0' 前有几个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&lt;cstring&gt;。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170872"/>
              <a:ext cx="448821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puts(s)：输出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串，再输出换行。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&lt;cstdio&gt;。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4837748"/>
            <a:ext cx="7443883" cy="1162431"/>
            <a:chOff x="1037844" y="4837748"/>
            <a:chExt cx="7443883" cy="1162431"/>
          </a:xfrm>
        </p:grpSpPr>
        <p:sp>
          <p:nvSpPr>
            <p:cNvPr id="15" name="TextBox 15"/>
            <p:cNvSpPr/>
            <p:nvPr/>
          </p:nvSpPr>
          <p:spPr>
            <a:xfrm>
              <a:off x="1037844" y="4837748"/>
              <a:ext cx="7443883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fgets 可能已把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存进数组，puts 又会加一次换行。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若多出空行，先查字符串里有没有换行。gets 不限制长度，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本课不用。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23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712619" cy="1065847"/>
            <a:chOff x="826008" y="814388"/>
            <a:chExt cx="5712619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712619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想原样输出引号和路径，代码怎样写？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08936" cy="755332"/>
            <a:chOff x="990219" y="2056448"/>
            <a:chExt cx="9008936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显示一句话和一个文件夹路径。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9008936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双引号负责标出字符串，反斜杠负责转义。要输出它们自己，就得写清楚。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8750" y="3095625"/>
            <a:ext cx="9525000" cy="1428750"/>
            <a:chOff x="1428750" y="3095625"/>
            <a:chExt cx="9525000" cy="1428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428750" y="3095625"/>
              <a:ext cx="4381500" cy="476250"/>
              <a:chOff x="1428750" y="3095625"/>
              <a:chExt cx="438150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428750" y="3095625"/>
                <a:ext cx="4381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47800" y="31242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希望屏幕显示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10250" y="3095625"/>
              <a:ext cx="5143500" cy="476250"/>
              <a:chOff x="5810250" y="3095625"/>
              <a:chExt cx="514350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810250" y="3095625"/>
                <a:ext cx="514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829300" y="31242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字符串字面量的写法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428750" y="3571875"/>
              <a:ext cx="4381500" cy="476250"/>
              <a:chOff x="1428750" y="3571875"/>
              <a:chExt cx="438150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28750" y="3571875"/>
                <a:ext cx="4381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447800" y="360045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 said: "Hi"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810250" y="3571875"/>
              <a:ext cx="5143500" cy="476250"/>
              <a:chOff x="5810250" y="3571875"/>
              <a:chExt cx="514350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810250" y="3571875"/>
                <a:ext cx="514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829300" y="360045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"He said: \"Hi\""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428750" y="4048125"/>
              <a:ext cx="4381500" cy="476250"/>
              <a:chOff x="1428750" y="4048125"/>
              <a:chExt cx="438150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428750" y="4048125"/>
                <a:ext cx="4381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447800" y="40767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C:\class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10250" y="4048125"/>
              <a:ext cx="5143500" cy="476250"/>
              <a:chOff x="5810250" y="4048125"/>
              <a:chExt cx="514350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10250" y="4048125"/>
                <a:ext cx="514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29300" y="40767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"C:\\class"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894332" y="4669155"/>
            <a:ext cx="4412859" cy="753618"/>
            <a:chOff x="1894332" y="4669155"/>
            <a:chExt cx="4412859" cy="753618"/>
          </a:xfrm>
        </p:grpSpPr>
        <p:sp>
          <p:nvSpPr>
            <p:cNvPr id="27" name="TextBox 27"/>
            <p:cNvSpPr txBox="1"/>
            <p:nvPr/>
          </p:nvSpPr>
          <p:spPr>
            <a:xfrm>
              <a:off x="1894332" y="4669155"/>
              <a:ext cx="44128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"He said: \"Hi\"\n";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894332" y="5012055"/>
              <a:ext cx="345963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"C:\\class\n";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9248"/>
            <a:ext cx="6113812" cy="743331"/>
            <a:chOff x="990219" y="5409248"/>
            <a:chExt cx="6113812" cy="743331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\"表示一个双引号；\\表示一个反斜杠。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119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转义写法的符号数量，不等于实际输出的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数量。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1770507" y="4678680"/>
            <a:ext cx="9525" cy="643890"/>
          </a:xfrm>
          <a:custGeom>
            <a:avLst/>
            <a:gdLst/>
            <a:ahLst/>
            <a:cxnLst/>
            <a:rect l="l" t="t" r="r" b="b"/>
            <a:pathLst>
              <a:path w="9525" h="643890">
                <a:moveTo>
                  <a:pt x="0" y="0"/>
                </a:moveTo>
                <a:lnTo>
                  <a:pt x="0" y="6438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854095" cy="1343025"/>
            <a:chOff x="1179957" y="2952750"/>
            <a:chExt cx="6854095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1706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a中的内容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42370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b中也要保存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451568" cy="472440"/>
            <a:chOff x="978408" y="1407795"/>
            <a:chExt cx="6451568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451568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想留一份 cat，另一份拿来修改，怎么做？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87381" cy="1031558"/>
            <a:chOff x="980694" y="1977771"/>
            <a:chExt cx="10287381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想留一份原文，再改另一份。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 a[20]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里已经有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，要给它做一份副本。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4928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另有char b[20]，现在要让b也保存cat。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5471"/>
              <a:ext cx="7439787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就像把 cat 抄到另一张纸上。抄好后，两份文字可以分别改。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5926145" cy="705231"/>
            <a:chOff x="980694" y="4475798"/>
            <a:chExt cx="5926145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5926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图中需要复制c、a、t和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\0，共4个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5517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数组声明后，不能用b = a完成这种整串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可以逐格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，也可以用专门的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串函数。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strcpy(b, a)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会连 \0 一起复制。使用前，先数数 b 能不能装下。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094857" cy="1343025"/>
            <a:chOff x="1179957" y="2952750"/>
            <a:chExt cx="6094857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两张纸都写着 cat，程序怎样核对？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694" y="1980248"/>
            <a:ext cx="6905054" cy="1029081"/>
            <a:chOff x="980694" y="1980248"/>
            <a:chExt cx="6905054" cy="1029081"/>
          </a:xfrm>
        </p:grpSpPr>
        <p:sp>
          <p:nvSpPr>
            <p:cNvPr id="12" name="TextBox 12"/>
            <p:cNvSpPr/>
            <p:nvPr/>
          </p:nvSpPr>
          <p:spPr>
            <a:xfrm>
              <a:off x="980694" y="19802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继续使用数组a和b。现在想检查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后的内容是否相同。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2304098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就像两张纸都写着cat：纸是两张，文字可以完全相同。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80694" y="26279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要核对的是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字写得是否一样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，不是两份文字放在同一位置。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4473321"/>
            <a:ext cx="10287381" cy="707708"/>
            <a:chOff x="980694" y="4473321"/>
            <a:chExt cx="10287381" cy="707708"/>
          </a:xfrm>
        </p:grpSpPr>
        <p:sp>
          <p:nvSpPr>
            <p:cNvPr id="21" name="TextBox 21"/>
            <p:cNvSpPr/>
            <p:nvPr/>
          </p:nvSpPr>
          <p:spPr>
            <a:xfrm>
              <a:off x="980694" y="44733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像逐字核对两张纸。对应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相同，并且同时结束，两串内容才相同。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若需要排先后，就比较第一个不同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；相同前缀下，短串在前。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4" name="TextBox 24"/>
            <p:cNvSpPr/>
            <p:nvPr/>
          </p:nvSpPr>
          <p:spPr>
            <a:xfrm>
              <a:off x="980694" y="5409248"/>
              <a:ext cx="48237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数组不能用a == b来判断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内容相同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strcmp(a, b)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核对内容；返回 0，表示完全相同。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098893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复制 cat，再核对两份文字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57412"/>
            <a:ext cx="7985760" cy="1537717"/>
            <a:chOff x="1036320" y="2157412"/>
            <a:chExt cx="7985760" cy="153771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5741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a[20] = "cat";　char b[20];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strcpy(b, a);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038344" y="2713672"/>
              <a:ext cx="3983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把a的内容连同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到b。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313748"/>
              <a:ext cx="539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必须足够。声明之后不能写 b = a。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186238"/>
            <a:ext cx="6984492" cy="1251965"/>
            <a:chOff x="1036320" y="4186238"/>
            <a:chExt cx="6984492" cy="1251965"/>
          </a:xfrm>
        </p:grpSpPr>
        <p:sp>
          <p:nvSpPr>
            <p:cNvPr id="12" name="TextBox 12"/>
            <p:cNvSpPr/>
            <p:nvPr/>
          </p:nvSpPr>
          <p:spPr>
            <a:xfrm>
              <a:off x="1036320" y="418623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strcmp(a, b)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562094" y="4218622"/>
              <a:ext cx="2526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结果为0：内容相同。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62094" y="46377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结果小于0：a的字典序在前。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50568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结果大于0：a的字典序在后。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742622"/>
            <a:ext cx="9214009" cy="383858"/>
            <a:chOff x="1037844" y="5742622"/>
            <a:chExt cx="9214009" cy="383858"/>
          </a:xfrm>
        </p:grpSpPr>
        <p:sp>
          <p:nvSpPr>
            <p:cNvPr id="17" name="TextBox 17"/>
            <p:cNvSpPr/>
            <p:nvPr/>
          </p:nvSpPr>
          <p:spPr>
            <a:xfrm>
              <a:off x="1037844" y="5742622"/>
              <a:ext cx="921400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两个函数都在 &lt;cstring&gt; 里。想比文字内容，用 strcmp，别写 a == b。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166938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8835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533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193792" cy="1062799"/>
            <a:chOff x="826008" y="814388"/>
            <a:chExt cx="5193792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口令门：差一个字母，也能进去吗？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559326" cy="752855"/>
            <a:chOff x="990219" y="2056448"/>
            <a:chExt cx="755932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593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给小游戏设个口令 c-language。学生输入一次，程序来核对。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大小写、连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和长度都必须一致。这里只练习字符串比较。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04172"/>
            <a:ext cx="6905434" cy="819531"/>
            <a:chOff x="990219" y="2904172"/>
            <a:chExt cx="6905434" cy="819531"/>
          </a:xfrm>
        </p:grpSpPr>
        <p:sp>
          <p:nvSpPr>
            <p:cNvPr id="8" name="TextBox 8"/>
            <p:cNvSpPr/>
            <p:nvPr/>
          </p:nvSpPr>
          <p:spPr>
            <a:xfrm>
              <a:off x="990219" y="2904172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输入：一行口令，1至19个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42322"/>
              <a:ext cx="6905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输出：与设定口令完全相同，输出PASS；否则输出RETRY。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86225"/>
            <a:ext cx="9525000" cy="1200150"/>
            <a:chOff x="1143000" y="4086225"/>
            <a:chExt cx="9525000" cy="12001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86225"/>
              <a:ext cx="2952750" cy="400050"/>
              <a:chOff x="1143000" y="4086225"/>
              <a:chExt cx="2952750" cy="4000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86225"/>
                <a:ext cx="29527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1148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095750" y="4086225"/>
              <a:ext cx="1905000" cy="400050"/>
              <a:chOff x="4095750" y="4086225"/>
              <a:chExt cx="1905000" cy="400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095750" y="4086225"/>
                <a:ext cx="190500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114800" y="41148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000750" y="4086225"/>
              <a:ext cx="4667250" cy="400050"/>
              <a:chOff x="6000750" y="4086225"/>
              <a:chExt cx="4667250" cy="4000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00750" y="4086225"/>
                <a:ext cx="46672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019800" y="41148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判断依据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86275"/>
              <a:ext cx="2952750" cy="400050"/>
              <a:chOff x="1143000" y="4486275"/>
              <a:chExt cx="2952750" cy="4000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86275"/>
                <a:ext cx="29527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51485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095750" y="4486275"/>
              <a:ext cx="1905000" cy="400050"/>
              <a:chOff x="4095750" y="4486275"/>
              <a:chExt cx="1905000" cy="4000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095750" y="4486275"/>
                <a:ext cx="190500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114800" y="451485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PASS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00750" y="4486275"/>
              <a:ext cx="4667250" cy="400050"/>
              <a:chOff x="6000750" y="4486275"/>
              <a:chExt cx="4667250" cy="400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00750" y="4486275"/>
                <a:ext cx="46672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019800" y="451485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全部字符相同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86325"/>
              <a:ext cx="2952750" cy="400050"/>
              <a:chOff x="1143000" y="4886325"/>
              <a:chExt cx="2952750" cy="4000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86325"/>
                <a:ext cx="29527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9149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95750" y="4886325"/>
              <a:ext cx="1905000" cy="400050"/>
              <a:chOff x="4095750" y="4886325"/>
              <a:chExt cx="1905000" cy="4000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95750" y="4886325"/>
                <a:ext cx="190500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14800" y="49149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RETRY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000750" y="4886325"/>
              <a:ext cx="4667250" cy="400050"/>
              <a:chOff x="6000750" y="4886325"/>
              <a:chExt cx="4667250" cy="4000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6000750" y="4886325"/>
                <a:ext cx="46672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19800" y="49149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第一个字符大小写不同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39" name="TextBox 39"/>
            <p:cNvSpPr/>
            <p:nvPr/>
          </p:nvSpPr>
          <p:spPr>
            <a:xfrm>
              <a:off x="990219" y="5409248"/>
              <a:ext cx="6555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可以用char input[20]保存输入，给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留一格。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20 格够存本题输入。核对时别忘了：strcmp 返回 0 才是相同。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492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260020" cy="1062799"/>
            <a:chOff x="826008" y="814388"/>
            <a:chExt cx="626002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260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strcmp 返回 0，口令门该怎么判断？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88978" cy="755332"/>
            <a:chOff x="990219" y="2056448"/>
            <a:chExt cx="8588978" cy="755332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88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key保存设定口令，input保存本次输入。两个数组各有自己的存储位置。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220902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我们要核对的是两串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文字内容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，用 strcmp(input, key)。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3000" y="3076575"/>
            <a:ext cx="9525000" cy="2019300"/>
            <a:chOff x="1143000" y="3076575"/>
            <a:chExt cx="9525000" cy="2019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76575"/>
              <a:ext cx="2095500" cy="504825"/>
              <a:chOff x="1143000" y="3076575"/>
              <a:chExt cx="20955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76575"/>
                <a:ext cx="2095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10515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返回值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076575"/>
              <a:ext cx="4762500" cy="504825"/>
              <a:chOff x="3238500" y="3076575"/>
              <a:chExt cx="476250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076575"/>
                <a:ext cx="4762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10515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表示的关系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01000" y="3076575"/>
              <a:ext cx="2667000" cy="504825"/>
              <a:chOff x="8001000" y="3076575"/>
              <a:chExt cx="266700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01000" y="3076575"/>
                <a:ext cx="2667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020050" y="310515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本题是否放行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81400"/>
              <a:ext cx="2095500" cy="504825"/>
              <a:chOff x="1143000" y="3581400"/>
              <a:chExt cx="209550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8140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60997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581400"/>
              <a:ext cx="4762500" cy="504825"/>
              <a:chOff x="3238500" y="3581400"/>
              <a:chExt cx="476250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58140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60997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两串内容相同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01000" y="3581400"/>
              <a:ext cx="2667000" cy="504825"/>
              <a:chOff x="8001000" y="3581400"/>
              <a:chExt cx="26670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01000" y="358140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020050" y="360997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086225"/>
              <a:ext cx="2095500" cy="504825"/>
              <a:chOff x="1143000" y="4086225"/>
              <a:chExt cx="209550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4086225"/>
                <a:ext cx="2095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411480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小于0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086225"/>
              <a:ext cx="4762500" cy="504825"/>
              <a:chOff x="3238500" y="4086225"/>
              <a:chExt cx="476250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086225"/>
                <a:ext cx="4762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11480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input的字典序在前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01000" y="4086225"/>
              <a:ext cx="2667000" cy="504825"/>
              <a:chOff x="8001000" y="4086225"/>
              <a:chExt cx="266700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01000" y="4086225"/>
                <a:ext cx="2667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020050" y="411480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591050"/>
              <a:ext cx="2095500" cy="504825"/>
              <a:chOff x="1143000" y="4591050"/>
              <a:chExt cx="209550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59105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61962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大于0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238500" y="4591050"/>
              <a:ext cx="4762500" cy="504825"/>
              <a:chOff x="3238500" y="4591050"/>
              <a:chExt cx="476250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238500" y="459105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257550" y="461962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input的字典序在后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591050"/>
              <a:ext cx="2667000" cy="504825"/>
              <a:chOff x="8001000" y="4591050"/>
              <a:chExt cx="266700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59105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61962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264366" cy="743331"/>
            <a:chOff x="990219" y="5409248"/>
            <a:chExt cx="8264366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264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放行条件写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strcmp(input, key) == 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。这里的 0 恰好表示相同。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074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只判断正、负、零即可，不能假定不相同时一定返回1或-1。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375815" cy="1065847"/>
            <a:chOff x="826008" y="814388"/>
            <a:chExt cx="5375815" cy="1065847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5375815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口令门：把读入、比较、输出接起来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1961198"/>
            <a:ext cx="6372530" cy="3315081"/>
            <a:chOff x="1037844" y="1961198"/>
            <a:chExt cx="637253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196119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&lt;cstdio&gt;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27898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494598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761298"/>
              <a:ext cx="4351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key[] = "c-language";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27998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input[20];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294698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(scanf("%19s", input) != 1)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1;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561398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(strcmp(input, key) == 0)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28098"/>
              <a:ext cx="3137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puts("PASS");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094798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else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361498"/>
              <a:ext cx="32960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puts("RETRY");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28198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8948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58100" y="2559844"/>
            <a:ext cx="2689098" cy="1966912"/>
            <a:chOff x="7658100" y="2559844"/>
            <a:chExt cx="2689098" cy="1966912"/>
          </a:xfrm>
        </p:grpSpPr>
        <p:sp>
          <p:nvSpPr>
            <p:cNvPr id="18" name="TextBox 18"/>
            <p:cNvSpPr/>
            <p:nvPr/>
          </p:nvSpPr>
          <p:spPr>
            <a:xfrm>
              <a:off x="7658100" y="2559844"/>
              <a:ext cx="262585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%19s最多读19个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658100" y="2959894"/>
              <a:ext cx="248659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scanf补好结束标记。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3359944"/>
              <a:ext cx="22968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未成功读入就退出。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759994"/>
              <a:ext cx="26890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比较结果为0，才放行。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4160044"/>
              <a:ext cx="260051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puts输出后自动换行。</a:t>
              </a:r>
            </a:p>
          </p:txBody>
        </p:sp>
      </p:grpSp>
      <p:sp>
        <p:nvSpPr>
          <p:cNvPr id="24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11"/>
          <p:cNvSpPr/>
          <p:nvPr/>
        </p:nvSpPr>
        <p:spPr>
          <a:xfrm>
            <a:off x="914019" y="1970722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模拟练习：字符、长度和内容比较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552248" cy="383858"/>
            <a:chOff x="990219" y="2056448"/>
            <a:chExt cx="6552248" cy="383858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5522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这三题各算各的。先说你为什么这样判断，再看答案。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9838" y="2829401"/>
            <a:ext cx="7173873" cy="1691450"/>
            <a:chOff x="989838" y="2829401"/>
            <a:chExt cx="7173873" cy="1691450"/>
          </a:xfrm>
        </p:grpSpPr>
        <p:sp>
          <p:nvSpPr>
            <p:cNvPr id="7" name="TextBox 7"/>
            <p:cNvSpPr/>
            <p:nvPr/>
          </p:nvSpPr>
          <p:spPr>
            <a:xfrm>
              <a:off x="989838" y="2829401"/>
              <a:ext cx="625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int k = 'D' - 'A' + 1; 输出k，得到什么？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9838" y="3477101"/>
              <a:ext cx="69988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char s[] = "A B"; 长度是多少？数组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89838" y="4124801"/>
              <a:ext cx="71738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设定口令c-language，输入c-languageX，是否放行？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4845844"/>
            <a:ext cx="6552545" cy="1147762"/>
            <a:chOff x="990600" y="4845844"/>
            <a:chExt cx="6552545" cy="1147762"/>
          </a:xfrm>
        </p:grpSpPr>
        <p:sp>
          <p:nvSpPr>
            <p:cNvPr id="11" name="TextBox 11"/>
            <p:cNvSpPr/>
            <p:nvPr/>
          </p:nvSpPr>
          <p:spPr>
            <a:xfrm>
              <a:off x="990600" y="4845844"/>
              <a:ext cx="353466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得到4。减A得到3，再加1。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5236369"/>
              <a:ext cx="655254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长度3，容量4。空格算一个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再占一格。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600" y="5626894"/>
              <a:ext cx="652718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不放行。前缀相同还不够，整个内容和长度都要相同。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5766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6239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6-2 凯撒密码：字母走过 z 怎么办？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252490" cy="1610106"/>
            <a:chOff x="1037844" y="2218372"/>
            <a:chExt cx="7252490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252490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教材例6-2，洛谷P1914。把原文的每个字母向后移动n位。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z的下一个字母是a，按字母表循环移动。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输入两行：位移n、原文。1≤n≤26，原文最多50个小写字母。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输出一行加密后的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551998"/>
            <a:ext cx="10230231" cy="1531429"/>
            <a:chOff x="1037844" y="4551998"/>
            <a:chExt cx="10230231" cy="1531429"/>
          </a:xfrm>
        </p:grpSpPr>
        <p:sp>
          <p:nvSpPr>
            <p:cNvPr id="9" name="TextBox 9"/>
            <p:cNvSpPr/>
            <p:nvPr/>
          </p:nvSpPr>
          <p:spPr>
            <a:xfrm>
              <a:off x="1037844" y="4551998"/>
              <a:ext cx="27236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教学例：n=3，原文xyz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0462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　y　z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125337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　b　c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5702046"/>
              <a:ext cx="10230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 26 个字母想成围成一圈。走过 z 就回到 a，不能沿着编码继续往后加。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396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直接给 z 的编码加 1，会得到 a 吗？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7844" y="2208848"/>
            <a:ext cx="7631240" cy="1142428"/>
            <a:chOff x="1037844" y="2208848"/>
            <a:chExt cx="7631240" cy="1142428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5350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教学例：'z' 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编码是122，直接加1。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510284" y="2823210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'z' + 1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25034" y="2823210"/>
              <a:ext cx="34440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 '{'，不是 'a'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8750" y="4000500"/>
            <a:ext cx="8096250" cy="1142429"/>
            <a:chOff x="1428750" y="4000500"/>
            <a:chExt cx="8096250" cy="1142429"/>
          </a:xfrm>
        </p:grpSpPr>
        <p:sp>
          <p:nvSpPr>
            <p:cNvPr id="11" name="Rectangle 11"/>
            <p:cNvSpPr/>
            <p:nvPr/>
          </p:nvSpPr>
          <p:spPr>
            <a:xfrm>
              <a:off x="1428750" y="4000500"/>
              <a:ext cx="2476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048500" y="4000500"/>
              <a:ext cx="247650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95357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 x y z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57332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c …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95750" y="43338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500562" y="47615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到头后回到开头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5571172"/>
            <a:ext cx="9814274" cy="383858"/>
            <a:chOff x="1037844" y="5571172"/>
            <a:chExt cx="9814274" cy="383858"/>
          </a:xfrm>
        </p:grpSpPr>
        <p:sp>
          <p:nvSpPr>
            <p:cNvPr id="18" name="TextBox 18"/>
            <p:cNvSpPr/>
            <p:nvPr/>
          </p:nvSpPr>
          <p:spPr>
            <a:xfrm>
              <a:off x="1037844" y="5571172"/>
              <a:ext cx="981427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我们只想在 26 个字母里走。先把字母换成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0～25 的编号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，再让编号绕回开头。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5987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300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185988"/>
            <a:ext cx="8190262" cy="720851"/>
            <a:chOff x="1036320" y="2185988"/>
            <a:chExt cx="8190262" cy="72085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85988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k = s[i] - 'a';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6266688" y="2218372"/>
              <a:ext cx="2959894" cy="688467"/>
              <a:chOff x="6266688" y="2218372"/>
              <a:chExt cx="2959894" cy="688467"/>
            </a:xfrm>
          </p:grpSpPr>
          <p:sp>
            <p:nvSpPr>
              <p:cNvPr id="8" name="TextBox 8"/>
              <p:cNvSpPr/>
              <p:nvPr/>
            </p:nvSpPr>
            <p:spPr>
              <a:xfrm>
                <a:off x="6266688" y="2218372"/>
                <a:ext cx="295989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s[i]是当前待加密字母。</a:t>
                </a:r>
              </a:p>
            </p:txBody>
          </p:sp>
          <p:sp>
            <p:nvSpPr>
              <p:cNvPr id="19" name="TextBox 10"/>
              <p:cNvSpPr/>
              <p:nvPr/>
            </p:nvSpPr>
            <p:spPr>
              <a:xfrm>
                <a:off x="6266688" y="2525458"/>
                <a:ext cx="28321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a对应0，…，z对应25。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036320" y="3271838"/>
            <a:ext cx="8032052" cy="1065084"/>
            <a:chOff x="1036320" y="3271838"/>
            <a:chExt cx="8032052" cy="1065084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32718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k = (k + n) % 26;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276594" y="3304222"/>
              <a:ext cx="2791778" cy="1032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 n，再对 26 取余。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编号回到 0～25。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567238"/>
            <a:ext cx="8817102" cy="440055"/>
            <a:chOff x="1036320" y="4567238"/>
            <a:chExt cx="8817102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1036320" y="45672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putchar(k + 'a');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276594" y="4599622"/>
              <a:ext cx="35768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加回a的编码，输出对应字母。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614988"/>
            <a:ext cx="6186773" cy="440055"/>
            <a:chOff x="1036320" y="5614988"/>
            <a:chExt cx="6186773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614988"/>
              <a:ext cx="618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putchar((s[i] - 'a' + n) % 26 + 'a');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403818" cy="469392"/>
            <a:chOff x="813816" y="1407795"/>
            <a:chExt cx="5403818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4038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字母先变编号，绕一圈后再变回字母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495" y="2195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32813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2495" y="45767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5624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625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219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653629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x 向后走 3 步，怎样走到 a？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7844" y="2237422"/>
            <a:ext cx="8796052" cy="1009079"/>
            <a:chOff x="1037844" y="2237422"/>
            <a:chExt cx="8796052" cy="1009079"/>
          </a:xfrm>
        </p:grpSpPr>
        <p:sp>
          <p:nvSpPr>
            <p:cNvPr id="7" name="TextBox 7"/>
            <p:cNvSpPr/>
            <p:nvPr/>
          </p:nvSpPr>
          <p:spPr>
            <a:xfrm>
              <a:off x="1037844" y="223742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教学例：把x向后移动3位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4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29534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23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272659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26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463409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606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928241" y="3551872"/>
            <a:ext cx="7049548" cy="381381"/>
            <a:chOff x="1928241" y="3551872"/>
            <a:chExt cx="7049548" cy="381381"/>
          </a:xfrm>
        </p:grpSpPr>
        <p:sp>
          <p:nvSpPr>
            <p:cNvPr id="14" name="TextBox 14"/>
            <p:cNvSpPr/>
            <p:nvPr/>
          </p:nvSpPr>
          <p:spPr>
            <a:xfrm>
              <a:off x="1928241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减'a'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20515" y="35518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202870" y="35518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%26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62366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加'a'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7938" y="4599622"/>
            <a:ext cx="5821299" cy="1267206"/>
            <a:chOff x="1027938" y="4599622"/>
            <a:chExt cx="5821299" cy="1267206"/>
          </a:xfrm>
        </p:grpSpPr>
        <p:grpSp>
          <p:nvGrpSpPr>
            <p:cNvPr id="34" name="Group 34"/>
            <p:cNvGrpSpPr/>
            <p:nvPr/>
          </p:nvGrpSpPr>
          <p:grpSpPr>
            <a:xfrm>
              <a:off x="1027938" y="4599622"/>
              <a:ext cx="5821299" cy="1267206"/>
              <a:chOff x="1027938" y="4599622"/>
              <a:chExt cx="5821299" cy="126720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037844" y="4599622"/>
                <a:ext cx="5492877" cy="1267206"/>
              </a:xfrm>
              <a:custGeom>
                <a:avLst/>
                <a:gdLst/>
                <a:ahLst/>
                <a:cxnLst/>
                <a:rect l="l" t="t" r="r" b="b"/>
                <a:pathLst>
                  <a:path w="5492877" h="1267206">
                    <a:moveTo>
                      <a:pt x="0" y="0"/>
                    </a:moveTo>
                    <a:lnTo>
                      <a:pt x="5492877" y="0"/>
                    </a:lnTo>
                    <a:lnTo>
                      <a:pt x="5492877" y="1267206"/>
                    </a:lnTo>
                    <a:lnTo>
                      <a:pt x="0" y="12672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027938" y="4599622"/>
                <a:ext cx="47055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y的编号24，移动后27，余数1，对应b。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027938" y="4896802"/>
                <a:ext cx="47055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z的编号25，移动后28，余数2，对应c。</a:t>
                </a:r>
              </a:p>
            </p:txBody>
          </p:sp>
          <p:sp>
            <p:nvSpPr>
              <p:cNvPr id="33" name="TextBox 33"/>
              <p:cNvSpPr/>
              <p:nvPr/>
            </p:nvSpPr>
            <p:spPr>
              <a:xfrm>
                <a:off x="1027938" y="5298758"/>
                <a:ext cx="582129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移动 26 位正好绕一圈，字母会回到原位。</a:t>
                </a:r>
              </a:p>
            </p:txBody>
          </p:sp>
        </p:grp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2094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3320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284154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6-2 凯撒密码：完整程序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676138" cy="3095244"/>
            <a:chOff x="990981" y="2186940"/>
            <a:chExt cx="56761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6761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s[60];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 %50s", &amp;n,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putchar((s[i] - 'a' + n) % 26 + 'a');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putchar('\n');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361248"/>
            <a:ext cx="2782062" cy="3183444"/>
            <a:chOff x="8457438" y="2361248"/>
            <a:chExt cx="2782062" cy="3183444"/>
          </a:xfrm>
        </p:grpSpPr>
        <p:sp>
          <p:nvSpPr>
            <p:cNvPr id="9" name="TextBox 9"/>
            <p:cNvSpPr/>
            <p:nvPr/>
          </p:nvSpPr>
          <p:spPr>
            <a:xfrm>
              <a:off x="8467344" y="2361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要检查的情况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8457438" y="2904172"/>
              <a:ext cx="2782062" cy="2640520"/>
              <a:chOff x="8457438" y="2904172"/>
              <a:chExt cx="2782062" cy="264052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2904172"/>
                <a:ext cx="2409634" cy="2286381"/>
              </a:xfrm>
              <a:custGeom>
                <a:avLst/>
                <a:gdLst/>
                <a:ahLst/>
                <a:cxnLst/>
                <a:rect l="l" t="t" r="r" b="b"/>
                <a:pathLst>
                  <a:path w="2409634" h="2286381">
                    <a:moveTo>
                      <a:pt x="0" y="0"/>
                    </a:moveTo>
                    <a:lnTo>
                      <a:pt x="2409634" y="0"/>
                    </a:lnTo>
                    <a:lnTo>
                      <a:pt x="2409634" y="2286381"/>
                    </a:lnTo>
                    <a:lnTo>
                      <a:pt x="0" y="22863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457438" y="2904172"/>
                <a:ext cx="255302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普通移动：a加1为b。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457438" y="3287077"/>
                <a:ext cx="22905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跨边界：z加1为a。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457438" y="3669982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整圈：n=26不变。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457438" y="4214812"/>
                <a:ext cx="14175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时间O(L)。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8457438" y="4511992"/>
                <a:ext cx="2782062" cy="103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60 格够放原文和 \0。</a:t>
                </a:r>
              </a:p>
            </p:txBody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6-3 笨小猴：怎样判断幸运单词？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703903" cy="1200531"/>
            <a:chOff x="1037844" y="2218372"/>
            <a:chExt cx="7703903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703903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教材例6-3，洛谷P1125。输入一个不超过100个小写字母的单词。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maxn：出现次数最多的字母，其出现次数。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minn：出现过的字母中，最少的出现次数。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218622"/>
            <a:ext cx="2548152" cy="1276732"/>
            <a:chOff x="1037844" y="4218622"/>
            <a:chExt cx="2548152" cy="1276732"/>
          </a:xfrm>
        </p:grpSpPr>
        <p:sp>
          <p:nvSpPr>
            <p:cNvPr id="9" name="TextBox 9"/>
            <p:cNvSpPr/>
            <p:nvPr/>
          </p:nvSpPr>
          <p:spPr>
            <a:xfrm>
              <a:off x="1037844" y="421862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4742498"/>
              <a:ext cx="25481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第一行：Lucky Word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第二行：这个差值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4218622"/>
            <a:ext cx="2403598" cy="1276732"/>
            <a:chOff x="6371844" y="4218622"/>
            <a:chExt cx="2403598" cy="1276732"/>
          </a:xfrm>
        </p:grpSpPr>
        <p:sp>
          <p:nvSpPr>
            <p:cNvPr id="12" name="TextBox 12"/>
            <p:cNvSpPr/>
            <p:nvPr/>
          </p:nvSpPr>
          <p:spPr>
            <a:xfrm>
              <a:off x="6371844" y="421862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maxn-minn不是质数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4742498"/>
              <a:ext cx="240359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第一行：No Answer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5749671"/>
            <a:ext cx="10249281" cy="381381"/>
            <a:chOff x="1037844" y="5749671"/>
            <a:chExt cx="10249281" cy="381381"/>
          </a:xfrm>
        </p:grpSpPr>
        <p:sp>
          <p:nvSpPr>
            <p:cNvPr id="15" name="TextBox 15"/>
            <p:cNvSpPr/>
            <p:nvPr/>
          </p:nvSpPr>
          <p:spPr>
            <a:xfrm>
              <a:off x="1037844" y="5749671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要找最多和最少，我们得先知道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每种字母各出现几次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494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5296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7604188" cy="1343025"/>
            <a:chOff x="1179957" y="2952750"/>
            <a:chExt cx="7604188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票的顺序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8285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A C A 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分别记次数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21749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A：4 B：1 C：1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516880" cy="469392"/>
            <a:chOff x="978408" y="1407795"/>
            <a:chExt cx="551688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字母一个接一个出现，怎样记住次数？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05053" cy="1029081"/>
            <a:chOff x="980694" y="1980248"/>
            <a:chExt cx="690505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“笨小猴”要比较各字母的出现次数。怎样记录这些次数？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1853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想想班级投票：A、B、A、C、A、A，各选项有几票？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595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给A、B、C各留一个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位置，来一票，对应计数就加1。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28916" cy="705231"/>
            <a:chOff x="980694" y="4475798"/>
            <a:chExt cx="7328916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73289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图中A有4票，B和C各1票。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位置表示选项，数值表示票数。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64536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把投票选项换成字母，统计abacaa时也是同样的过程。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 a 到 z 各留一个计数格，和给候选人各记一栏票数一样：一共 26 格。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下标指字母，格里的数指次数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。两件事别混了。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95512"/>
            <a:ext cx="7887652" cy="440055"/>
            <a:chOff x="1027938" y="2195512"/>
            <a:chExt cx="7887652" cy="440055"/>
          </a:xfrm>
        </p:grpSpPr>
        <p:sp>
          <p:nvSpPr>
            <p:cNvPr id="6" name="TextBox 6"/>
            <p:cNvSpPr/>
            <p:nvPr/>
          </p:nvSpPr>
          <p:spPr>
            <a:xfrm>
              <a:off x="1027938" y="2227898"/>
              <a:ext cx="36556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数组s保存教学单词abacaa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894070" y="2195512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cnt[26] = {0};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19250" y="3381375"/>
            <a:ext cx="8191500" cy="1199578"/>
            <a:chOff x="1619250" y="3381375"/>
            <a:chExt cx="8191500" cy="1199578"/>
          </a:xfrm>
        </p:grpSpPr>
        <p:sp>
          <p:nvSpPr>
            <p:cNvPr id="10" name="Rectangle 10"/>
            <p:cNvSpPr/>
            <p:nvPr/>
          </p:nvSpPr>
          <p:spPr>
            <a:xfrm>
              <a:off x="1619250" y="3381375"/>
              <a:ext cx="1428750" cy="61912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42900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523875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0" y="3381375"/>
              <a:ext cx="1428750" cy="619125"/>
            </a:xfrm>
            <a:prstGeom prst="rect">
              <a:avLst/>
            </a:prstGeom>
            <a:solidFill>
              <a:srgbClr val="F2F4F7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2199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029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8394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411117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982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7002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/ 下标0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0996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/ 下标1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3197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 / 下标2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390858" y="4199572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 / 下标25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6320" y="5138738"/>
            <a:ext cx="8725662" cy="785240"/>
            <a:chOff x="1036320" y="5138738"/>
            <a:chExt cx="8725662" cy="785240"/>
          </a:xfrm>
        </p:grpSpPr>
        <p:sp>
          <p:nvSpPr>
            <p:cNvPr id="24" name="TextBox 24"/>
            <p:cNvSpPr txBox="1"/>
            <p:nvPr/>
          </p:nvSpPr>
          <p:spPr>
            <a:xfrm>
              <a:off x="1036320" y="51387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cnt[s[i] - 'a']++;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181344" y="5171122"/>
              <a:ext cx="358063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 决定去哪个格子；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那个格子的数字加 1。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113020" cy="469392"/>
            <a:chOff x="813816" y="1407795"/>
            <a:chExt cx="511302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 cnt[26] 给字母逐个记次数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5770245" y="220503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5" name="Line 45"/>
          <p:cNvSpPr/>
          <p:nvPr/>
        </p:nvSpPr>
        <p:spPr>
          <a:xfrm>
            <a:off x="912495" y="5148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9598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48041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27898"/>
            <a:ext cx="8217789" cy="822008"/>
            <a:chOff x="1027938" y="2227898"/>
            <a:chExt cx="8217789" cy="822008"/>
          </a:xfrm>
        </p:grpSpPr>
        <p:sp>
          <p:nvSpPr>
            <p:cNvPr id="7" name="TextBox 7"/>
            <p:cNvSpPr/>
            <p:nvPr/>
          </p:nvSpPr>
          <p:spPr>
            <a:xfrm>
              <a:off x="1037844" y="2227898"/>
              <a:ext cx="63851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abacaa里：a出现4次，b和c各1次，其余字母没出现。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66048"/>
              <a:ext cx="821778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次说明它根本没来。题目要找的是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的字母里，谁次数最少。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034" y="3551872"/>
            <a:ext cx="3698748" cy="1305307"/>
            <a:chOff x="1034034" y="3551872"/>
            <a:chExt cx="3698748" cy="1305307"/>
          </a:xfrm>
        </p:grpSpPr>
        <p:sp>
          <p:nvSpPr>
            <p:cNvPr id="10" name="TextBox 10"/>
            <p:cNvSpPr/>
            <p:nvPr/>
          </p:nvSpPr>
          <p:spPr>
            <a:xfrm>
              <a:off x="1037844" y="35518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错误：把没出现的字母也算进去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34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75798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差为4，会误判为不幸运。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61938" y="3551872"/>
            <a:ext cx="3169920" cy="1305307"/>
            <a:chOff x="6361938" y="3551872"/>
            <a:chExt cx="3169920" cy="1305307"/>
          </a:xfrm>
        </p:grpSpPr>
        <p:sp>
          <p:nvSpPr>
            <p:cNvPr id="21" name="TextBox 11"/>
            <p:cNvSpPr/>
            <p:nvPr/>
          </p:nvSpPr>
          <p:spPr>
            <a:xfrm>
              <a:off x="6361938" y="35518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正确：只比较出现过的字母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68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371844" y="447579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差为3，是质数。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5376862"/>
            <a:ext cx="5353812" cy="792481"/>
            <a:chOff x="1036320" y="5376862"/>
            <a:chExt cx="5353812" cy="792481"/>
          </a:xfrm>
        </p:grpSpPr>
        <p:sp>
          <p:nvSpPr>
            <p:cNvPr id="18" name="TextBox 18"/>
            <p:cNvSpPr txBox="1"/>
            <p:nvPr/>
          </p:nvSpPr>
          <p:spPr>
            <a:xfrm>
              <a:off x="1036320" y="5376862"/>
              <a:ext cx="53538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(cnt[i] &gt; 0 &amp;&amp; cnt[i] &lt; minn)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64945" y="572928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minn = cnt[i];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746052" cy="472440"/>
            <a:chOff x="813816" y="1407795"/>
            <a:chExt cx="5746052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746052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没出现的字母，要算进“最少次数”吗？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1341120" y="5738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612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2426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641526" cy="1355598"/>
            <a:chOff x="1179957" y="2952750"/>
            <a:chExt cx="7641526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一种方向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1排12人；2排6人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3排4人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换个方向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12排1人；6排2人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4排3人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486144" cy="469392"/>
            <a:chOff x="978408" y="1407795"/>
            <a:chExt cx="64861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判断差值是不是质数，要试到哪里？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432548" cy="1029081"/>
            <a:chOff x="980694" y="1980248"/>
            <a:chExt cx="7432548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已算出最多次数与最少次数的差，还要判断这个差是不是质数。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先用12观察因数：12名同学站队，每排人数相同，能怎样站？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图里“2排6人”和“6排2人”，对应的是同一对因数2与6。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903369" cy="705231"/>
            <a:chOff x="980694" y="4475798"/>
            <a:chExt cx="7903369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7903369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2×6 和 6×2 是同一对。找因数时，看每对里较小的那个就够了。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想找除了1和自身之外的因数，只检查每对较小的一边就够了。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因此不用从 2 一路试到差值本身。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较小的因数不会超过平方根，因此检查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d * d &lt;= delta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则先单独排除。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06371"/>
            <a:ext cx="10249281" cy="790956"/>
            <a:chOff x="1037844" y="2206371"/>
            <a:chExt cx="10249281" cy="790956"/>
          </a:xfrm>
        </p:grpSpPr>
        <p:sp>
          <p:nvSpPr>
            <p:cNvPr id="7" name="TextBox 7"/>
            <p:cNvSpPr/>
            <p:nvPr/>
          </p:nvSpPr>
          <p:spPr>
            <a:xfrm>
              <a:off x="1037844" y="2206371"/>
              <a:ext cx="10249281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质数必须大于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，而且正因数只有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和自身。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都不满足这个定义。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4534" y="3566160"/>
            <a:ext cx="9340787" cy="528066"/>
            <a:chOff x="1224534" y="3566160"/>
            <a:chExt cx="9340787" cy="528066"/>
          </a:xfrm>
        </p:grpSpPr>
        <p:sp>
          <p:nvSpPr>
            <p:cNvPr id="9" name="TextBox 9"/>
            <p:cNvSpPr/>
            <p:nvPr/>
          </p:nvSpPr>
          <p:spPr>
            <a:xfrm>
              <a:off x="1224534" y="3566160"/>
              <a:ext cx="16812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3：是质数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7011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4：能被2整除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06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9：能被3整除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4837748"/>
            <a:ext cx="7313295" cy="1143381"/>
            <a:chOff x="1037844" y="4837748"/>
            <a:chExt cx="7313295" cy="1143381"/>
          </a:xfrm>
        </p:grpSpPr>
        <p:sp>
          <p:nvSpPr>
            <p:cNvPr id="13" name="TextBox 13"/>
            <p:cNvSpPr/>
            <p:nvPr/>
          </p:nvSpPr>
          <p:spPr>
            <a:xfrm>
              <a:off x="1037844" y="4837748"/>
              <a:ext cx="7313295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从 2 开始试，只试到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d×d≤delta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。再往后的因数若存在，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它那一对里更小的因数早就被查过了。本题差值最多 99，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试不了几次。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662232" cy="469392"/>
            <a:chOff x="813816" y="1407795"/>
            <a:chExt cx="5662232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662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差值 delta 是质数吗？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207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3875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964174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 笨小猴：先统计，再找最大最小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781044"/>
            <a:chOff x="990981" y="2091690"/>
            <a:chExt cx="5173218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781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cnt[26] = {0};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cnt[s[i] - 'a']++;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maxn = 0, minn = 101;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26;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maxn) maxn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0 &amp;&amp; cnt[i] &lt; minn)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minn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05063" y="2475548"/>
            <a:ext cx="2316099" cy="3273932"/>
            <a:chOff x="8505063" y="2475548"/>
            <a:chExt cx="2316099" cy="3273932"/>
          </a:xfrm>
        </p:grpSpPr>
        <p:sp>
          <p:nvSpPr>
            <p:cNvPr id="9" name="TextBox 9"/>
            <p:cNvSpPr/>
            <p:nvPr/>
          </p:nvSpPr>
          <p:spPr>
            <a:xfrm>
              <a:off x="8514969" y="247554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505063" y="3094672"/>
              <a:ext cx="2316099" cy="2654808"/>
              <a:chOff x="8505063" y="3094672"/>
              <a:chExt cx="2316099" cy="265480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514969" y="3094672"/>
                <a:ext cx="2248662" cy="2172081"/>
              </a:xfrm>
              <a:custGeom>
                <a:avLst/>
                <a:gdLst/>
                <a:ahLst/>
                <a:cxnLst/>
                <a:rect l="l" t="t" r="r" b="b"/>
                <a:pathLst>
                  <a:path w="2248662" h="2172081">
                    <a:moveTo>
                      <a:pt x="0" y="0"/>
                    </a:moveTo>
                    <a:lnTo>
                      <a:pt x="2248662" y="0"/>
                    </a:lnTo>
                    <a:lnTo>
                      <a:pt x="2248662" y="2172081"/>
                    </a:lnTo>
                    <a:lnTo>
                      <a:pt x="0" y="21720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505063" y="3094672"/>
                <a:ext cx="2316099" cy="26548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55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计数先清零。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minn 设为 101。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找最大次数，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再找非零最小值。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下页判断差值。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763994"/>
          </a:xfrm>
          <a:custGeom>
            <a:avLst/>
            <a:gdLst/>
            <a:ahLst/>
            <a:cxnLst/>
            <a:rect l="l" t="t" r="r" b="b"/>
            <a:pathLst>
              <a:path w="9525" h="3763994">
                <a:moveTo>
                  <a:pt x="0" y="0"/>
                </a:moveTo>
                <a:lnTo>
                  <a:pt x="0" y="376399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60062" cy="4429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955762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6-3 笨小猴：判断差值并输出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0981" y="2186940"/>
            <a:ext cx="6571874" cy="3704844"/>
            <a:chOff x="990981" y="2186940"/>
            <a:chExt cx="6571874" cy="37048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delta = maxn - minn;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bool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prime = (delta &gt;= 2);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 = 2; d * d &lt;= delta; d++)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(delta % d == 0)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prime 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false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break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981" y="43205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6571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(prime) printf("Lucky Word\n%d\n", delta);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45741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printf("No Answer\n0\n");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0981" y="52349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0981" y="55397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05063" y="2475548"/>
            <a:ext cx="2367153" cy="2873310"/>
            <a:chOff x="8505063" y="2475548"/>
            <a:chExt cx="2367153" cy="2873310"/>
          </a:xfrm>
        </p:grpSpPr>
        <p:sp>
          <p:nvSpPr>
            <p:cNvPr id="20" name="TextBox 20"/>
            <p:cNvSpPr/>
            <p:nvPr/>
          </p:nvSpPr>
          <p:spPr>
            <a:xfrm>
              <a:off x="8514969" y="2475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8505063" y="3018472"/>
              <a:ext cx="2367153" cy="2330386"/>
              <a:chOff x="8505063" y="3018472"/>
              <a:chExt cx="2367153" cy="2330386"/>
            </a:xfrm>
          </p:grpSpPr>
          <p:sp>
            <p:nvSpPr>
              <p:cNvPr id="24" name="Freeform 8"/>
              <p:cNvSpPr/>
              <p:nvPr/>
            </p:nvSpPr>
            <p:spPr>
              <a:xfrm>
                <a:off x="8514969" y="3018472"/>
                <a:ext cx="2273427" cy="2162556"/>
              </a:xfrm>
              <a:custGeom>
                <a:avLst/>
                <a:gdLst/>
                <a:ahLst/>
                <a:cxnLst/>
                <a:rect l="l" t="t" r="r" b="b"/>
                <a:pathLst>
                  <a:path w="2273427" h="2162556">
                    <a:moveTo>
                      <a:pt x="0" y="0"/>
                    </a:moveTo>
                    <a:lnTo>
                      <a:pt x="2273427" y="0"/>
                    </a:lnTo>
                    <a:lnTo>
                      <a:pt x="2273427" y="2162556"/>
                    </a:lnTo>
                    <a:lnTo>
                      <a:pt x="0" y="21625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5" name="TextBox 9"/>
              <p:cNvSpPr/>
              <p:nvPr/>
            </p:nvSpPr>
            <p:spPr>
              <a:xfrm>
                <a:off x="8505063" y="3018472"/>
                <a:ext cx="2367153" cy="2330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55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先排除 0 和 1；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若找到额外因数，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prime=false。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最后输出两行。</a:t>
                </a:r>
              </a:p>
            </p:txBody>
          </p:sp>
        </p:grp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867156" y="2196465"/>
            <a:ext cx="9525" cy="3608070"/>
          </a:xfrm>
          <a:custGeom>
            <a:avLst/>
            <a:gdLst/>
            <a:ahLst/>
            <a:cxnLst/>
            <a:rect l="l" t="t" r="r" b="b"/>
            <a:pathLst>
              <a:path w="9525" h="3608070">
                <a:moveTo>
                  <a:pt x="0" y="0"/>
                </a:moveTo>
                <a:lnTo>
                  <a:pt x="0" y="3608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7938" y="2246948"/>
            <a:ext cx="8061484" cy="1106995"/>
            <a:chOff x="1027938" y="2246948"/>
            <a:chExt cx="8061484" cy="1106995"/>
          </a:xfrm>
        </p:grpSpPr>
        <p:sp>
          <p:nvSpPr>
            <p:cNvPr id="6" name="TextBox 6"/>
            <p:cNvSpPr/>
            <p:nvPr/>
          </p:nvSpPr>
          <p:spPr>
            <a:xfrm>
              <a:off x="1027938" y="2246948"/>
              <a:ext cx="8061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对aabb和aaab，写出非零频次、最大最小次数之差，再写两行输出。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172462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aabb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458837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aaab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3837622"/>
            <a:ext cx="3104293" cy="1352932"/>
            <a:chOff x="1037844" y="3837622"/>
            <a:chExt cx="3104293" cy="1352932"/>
          </a:xfrm>
        </p:grpSpPr>
        <p:sp>
          <p:nvSpPr>
            <p:cNvPr id="11" name="TextBox 11"/>
            <p:cNvSpPr/>
            <p:nvPr/>
          </p:nvSpPr>
          <p:spPr>
            <a:xfrm>
              <a:off x="1037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a为2次，b为2次，差为0。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37698"/>
              <a:ext cx="134860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No Answer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71844" y="3837622"/>
            <a:ext cx="3104293" cy="1352932"/>
            <a:chOff x="6371844" y="3837622"/>
            <a:chExt cx="3104293" cy="1352932"/>
          </a:xfrm>
        </p:grpSpPr>
        <p:sp>
          <p:nvSpPr>
            <p:cNvPr id="14" name="TextBox 14"/>
            <p:cNvSpPr/>
            <p:nvPr/>
          </p:nvSpPr>
          <p:spPr>
            <a:xfrm>
              <a:off x="6371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a为3次，b为1次，差为2。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71844" y="4437698"/>
              <a:ext cx="149316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Lucky Word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647372"/>
            <a:ext cx="7125748" cy="383858"/>
            <a:chOff x="1037844" y="5647372"/>
            <a:chExt cx="7125748" cy="383858"/>
          </a:xfrm>
        </p:grpSpPr>
        <p:sp>
          <p:nvSpPr>
            <p:cNvPr id="17" name="TextBox 17"/>
            <p:cNvSpPr/>
            <p:nvPr/>
          </p:nvSpPr>
          <p:spPr>
            <a:xfrm>
              <a:off x="1037844" y="5647372"/>
              <a:ext cx="71257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若只有一种字母，最大、最小次数是同一个数，差仍是 0。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393436" cy="472440"/>
            <a:chOff x="813816" y="1407795"/>
            <a:chExt cx="5393436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393436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模拟练习：aabb 和 aaab 幸运吗？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916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324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6-4 口算练习：短指令怎样变成完整算式？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199322"/>
            <a:ext cx="7602462" cy="1581531"/>
            <a:chOff x="1037844" y="2199322"/>
            <a:chExt cx="7602462" cy="15815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7602462" cy="1581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教材例6-4，洛谷P1957。老师想用较少的输入生成完整口算题。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第一行是题数n，1≤n≤50。后面每行有两个或三个数据。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带操作字母：a表示加法，b表示减法，c表示乘法，再给两个数。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只有两个数：沿用上一题的运算。第一题一定带操作字母。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4380548"/>
            <a:ext cx="6641306" cy="771906"/>
            <a:chOff x="1037844" y="4380548"/>
            <a:chExt cx="6641306" cy="771906"/>
          </a:xfrm>
        </p:grpSpPr>
        <p:sp>
          <p:nvSpPr>
            <p:cNvPr id="9" name="TextBox 9"/>
            <p:cNvSpPr/>
            <p:nvPr/>
          </p:nvSpPr>
          <p:spPr>
            <a:xfrm>
              <a:off x="1037844" y="4380548"/>
              <a:ext cx="664130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两个运算数都是0至9999的整数。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每题输出两行：完整算式及结果、这个算式的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5599748"/>
            <a:ext cx="6894004" cy="383858"/>
            <a:chOff x="1037844" y="5599748"/>
            <a:chExt cx="6894004" cy="383858"/>
          </a:xfrm>
        </p:grpSpPr>
        <p:sp>
          <p:nvSpPr>
            <p:cNvPr id="11" name="TextBox 11"/>
            <p:cNvSpPr/>
            <p:nvPr/>
          </p:nvSpPr>
          <p:spPr>
            <a:xfrm>
              <a:off x="1037844" y="5599748"/>
              <a:ext cx="689400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例如输入 a 5 8，应输出 5+8=13；下一行输出长度 6。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8694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272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375815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有的题带字母，有的没有，怎样读？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4534" y="2185035"/>
            <a:ext cx="8389239" cy="1129094"/>
            <a:chOff x="1224534" y="2185035"/>
            <a:chExt cx="8389239" cy="1129094"/>
          </a:xfrm>
        </p:grpSpPr>
        <p:sp>
          <p:nvSpPr>
            <p:cNvPr id="7" name="TextBox 7"/>
            <p:cNvSpPr/>
            <p:nvPr/>
          </p:nvSpPr>
          <p:spPr>
            <a:xfrm>
              <a:off x="1224534" y="2185035"/>
              <a:ext cx="102698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177534" y="2185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8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有操作字母，需要更新运算。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181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没有操作字母，沿用旧运算。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104322"/>
            <a:ext cx="7383875" cy="1200531"/>
            <a:chOff x="1037844" y="4104322"/>
            <a:chExt cx="7383875" cy="1200531"/>
          </a:xfrm>
        </p:grpSpPr>
        <p:sp>
          <p:nvSpPr>
            <p:cNvPr id="12" name="TextBox 12"/>
            <p:cNvSpPr/>
            <p:nvPr/>
          </p:nvSpPr>
          <p:spPr>
            <a:xfrm>
              <a:off x="1037844" y="4104322"/>
              <a:ext cx="738387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若每行都按“字母＋两个数”读，省略字母的题就会错位。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先用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fgets 收下一整行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，再看开头。读完题数后，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别忘了处理那一行剩下的换行。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5758815"/>
            <a:ext cx="5991377" cy="352044"/>
            <a:chOff x="1038606" y="5758815"/>
            <a:chExt cx="5991377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1038606" y="5758815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scanf("%d", &amp;n);　fgets(s, sizeof(s), stdin);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914781" y="5768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52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3637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读到第一行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7987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记录当前做加法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读到第二行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6 7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查记录，继续加法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下一题没写运算字母，程序该怎么做？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122348" cy="1031558"/>
            <a:chOff x="980694" y="1980248"/>
            <a:chExt cx="8122348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本题用a表示加法、b表示减法、c表示乘法。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第一行是a 5 8，第二行只有6 7，要求沿用前面的运算。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8122348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到了 6 7 这一行，如果只记得两个数，程序还能知道要做加法吗？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696295" cy="705231"/>
            <a:chOff x="980694" y="4475798"/>
            <a:chExt cx="7696295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不知道。必须另存一个“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当前运算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”记录。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读到新运算字母才更新；本行没有运算字母，就继续使用旧记录。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没收到新指令，就沿用上一题的运算。用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char last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记住当前有效的运算字母。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要放在循环外；不然每读一题，它就被重新创建了。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08848"/>
            <a:ext cx="8395144" cy="383858"/>
            <a:chOff x="1027938" y="2208848"/>
            <a:chExt cx="8395144" cy="383858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8395144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按图中的顺序读这四行。last 记的是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运算种类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，不是上一题的结果。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3128962"/>
            <a:ext cx="4090226" cy="918591"/>
            <a:chOff x="1036320" y="3128962"/>
            <a:chExt cx="4090226" cy="918591"/>
          </a:xfrm>
        </p:grpSpPr>
        <p:sp>
          <p:nvSpPr>
            <p:cNvPr id="9" name="TextBox 9"/>
            <p:cNvSpPr/>
            <p:nvPr/>
          </p:nvSpPr>
          <p:spPr>
            <a:xfrm>
              <a:off x="1036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5 8　　last='a'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 7　　　last仍是'a'，做加法。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0320" y="3128962"/>
            <a:ext cx="4090226" cy="918591"/>
            <a:chOff x="6370320" y="3128962"/>
            <a:chExt cx="4090226" cy="918591"/>
          </a:xfrm>
        </p:grpSpPr>
        <p:sp>
          <p:nvSpPr>
            <p:cNvPr id="12" name="TextBox 12"/>
            <p:cNvSpPr/>
            <p:nvPr/>
          </p:nvSpPr>
          <p:spPr>
            <a:xfrm>
              <a:off x="6370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4 9　　last='b'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2　　　last仍是'b'，做减法。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4714875"/>
            <a:ext cx="7483316" cy="1218628"/>
            <a:chOff x="1037844" y="4714875"/>
            <a:chExt cx="7483316" cy="1218628"/>
          </a:xfrm>
        </p:grpSpPr>
        <p:sp>
          <p:nvSpPr>
            <p:cNvPr id="15" name="Rectangle 15"/>
            <p:cNvSpPr/>
            <p:nvPr/>
          </p:nvSpPr>
          <p:spPr>
            <a:xfrm>
              <a:off x="4286250" y="4714875"/>
              <a:ext cx="1428750" cy="5715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656010" y="48625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last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037844" y="5552122"/>
              <a:ext cx="74833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 放在循环外，下一题才还能读到上一次的运算。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612196" cy="469392"/>
            <a:chOff x="813816" y="1407795"/>
            <a:chExt cx="4612196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4612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last 记住的是哪一种运算？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3254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8024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33836" y="3357562"/>
                <a:ext cx="162820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s中：a 5 8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45496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取出数字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12625" y="3357562"/>
                <a:ext cx="156762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整数：5和8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694616" cy="469392"/>
            <a:chOff x="978408" y="1407795"/>
            <a:chExt cx="5694616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694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5 8 已读进 s，怎样取出 5 和 8？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696295" cy="1029081"/>
            <a:chOff x="980694" y="1980248"/>
            <a:chExt cx="7696295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5939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已用fgets把一行口算题a 5 8存进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数组s。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8365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接下来要计算5和8，得把文本中的数字读成两个int变量。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这行已经在 s 里。再去键盘读，就会跑到下一行去了。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364075" cy="705231"/>
            <a:chOff x="980694" y="4475798"/>
            <a:chExt cx="7364075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先把运算字母另存到last，再把s中这个字母的位置改成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65728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图里要从s中的文字取出5和8，分别存入整数变量a和b。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sscanf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像在写好的纸条里找数字：它从 s 里取，不再碰键盘输入。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运算字母'a'和整数变量a含义不同，别混在一起。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4502086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 s 里的‘5 8’读成两个整数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218372"/>
            <a:ext cx="7728014" cy="902971"/>
            <a:chOff x="1036320" y="2218372"/>
            <a:chExt cx="7728014" cy="90297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原来的s："a 5 8\n"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 = s[0];　s[0] = ' ';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57594" y="271367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现在是 " 5 8\n"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995738"/>
            <a:ext cx="4520851" cy="440055"/>
            <a:chOff x="1036320" y="3995738"/>
            <a:chExt cx="4520851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3995738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sscanf(s, "%d %d", &amp;a, &amp;b);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5095875"/>
            <a:ext cx="8462772" cy="790004"/>
            <a:chOff x="1428750" y="5095875"/>
            <a:chExt cx="8462772" cy="790004"/>
          </a:xfrm>
        </p:grpSpPr>
        <p:sp>
          <p:nvSpPr>
            <p:cNvPr id="13" name="Rectangle 13"/>
            <p:cNvSpPr/>
            <p:nvPr/>
          </p:nvSpPr>
          <p:spPr>
            <a:xfrm>
              <a:off x="14287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5242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9724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a=5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0679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b=8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933313" y="5180648"/>
              <a:ext cx="3958209" cy="705231"/>
              <a:chOff x="5933313" y="5180648"/>
              <a:chExt cx="3958209" cy="705231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5933313" y="5180648"/>
                <a:ext cx="3958209" cy="3838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sscanf 从已有的 s 里取数字。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933313" y="5504498"/>
                <a:ext cx="28417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结果存入int变量a和b。</a:t>
                </a:r>
              </a:p>
            </p:txBody>
          </p:sp>
        </p:grp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2690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912495" y="4005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5099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7172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146798" cy="1355598"/>
            <a:chOff x="1179957" y="2952750"/>
            <a:chExt cx="7146798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加法算式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5+8=13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3075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共6个字符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负数结果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4-9=-5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负号也要计数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048375" cy="472440"/>
            <a:chOff x="978408" y="1407795"/>
            <a:chExt cx="6048375" cy="472440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048375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算式要输出，还要数长度，怎样少算错？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17275" cy="1031558"/>
            <a:chOff x="980694" y="1980248"/>
            <a:chExt cx="7917275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7173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口算题还要求输出算式长度。以a=5、b=8、做加法为例。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8619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要输出5+8=13，再输出它的长度6。数字和符号都要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91727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碰到负数，结果前还多一个负号。靠心算字符数，很容易漏掉它。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6377559" cy="705231"/>
            <a:chOff x="980694" y="4475798"/>
            <a:chExt cx="6377559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先生成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真正要输出的整串算式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，再直接数这串文字。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这样不用按数字位数、结果正负分别计算长度。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sprintf 把算式写进字符数组 ans。输出和计数，都看这同一份结果。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291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再输出ans，并用strlen(ans)得到普通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的数量。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66938"/>
            <a:ext cx="10033635" cy="902018"/>
            <a:chOff x="1027938" y="2166938"/>
            <a:chExt cx="10033635" cy="902018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66938"/>
              <a:ext cx="63533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sprintf(ans, "%d+%d=%d", a, b, a + b);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85098"/>
              <a:ext cx="10033635" cy="3838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 是一排足够长的 char 格子。sprintf 往这里写，printf 则通常往屏幕写。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28750" y="3619500"/>
            <a:ext cx="7334250" cy="619125"/>
            <a:chOff x="1428750" y="3619500"/>
            <a:chExt cx="7334250" cy="619125"/>
          </a:xfrm>
        </p:grpSpPr>
        <p:sp>
          <p:nvSpPr>
            <p:cNvPr id="10" name="Rectangle 10"/>
            <p:cNvSpPr/>
            <p:nvPr/>
          </p:nvSpPr>
          <p:spPr>
            <a:xfrm>
              <a:off x="1428750" y="3619500"/>
              <a:ext cx="7334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476500" y="3619500"/>
              <a:ext cx="5238750" cy="619125"/>
            </a:xfrm>
            <a:custGeom>
              <a:avLst/>
              <a:gdLst/>
              <a:ahLst/>
              <a:cxnLst/>
              <a:rect l="l" t="t" r="r" b="b"/>
              <a:pathLst>
                <a:path w="5238750" h="619125">
                  <a:moveTo>
                    <a:pt x="0" y="0"/>
                  </a:moveTo>
                  <a:lnTo>
                    <a:pt x="0" y="619125"/>
                  </a:lnTo>
                  <a:moveTo>
                    <a:pt x="1047750" y="0"/>
                  </a:moveTo>
                  <a:lnTo>
                    <a:pt x="1047750" y="619125"/>
                  </a:lnTo>
                  <a:moveTo>
                    <a:pt x="2095500" y="0"/>
                  </a:moveTo>
                  <a:lnTo>
                    <a:pt x="2095500" y="619125"/>
                  </a:lnTo>
                  <a:moveTo>
                    <a:pt x="3143250" y="0"/>
                  </a:moveTo>
                  <a:lnTo>
                    <a:pt x="3143250" y="619125"/>
                  </a:lnTo>
                  <a:moveTo>
                    <a:pt x="4191000" y="0"/>
                  </a:moveTo>
                  <a:lnTo>
                    <a:pt x="4191000" y="619125"/>
                  </a:lnTo>
                  <a:moveTo>
                    <a:pt x="5238750" y="0"/>
                  </a:moveTo>
                  <a:lnTo>
                    <a:pt x="5238750" y="619125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70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918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9660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0137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=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1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09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084820" y="38376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056822"/>
            <a:ext cx="6479000" cy="800481"/>
            <a:chOff x="1037844" y="5056822"/>
            <a:chExt cx="6479000" cy="800481"/>
          </a:xfrm>
        </p:grpSpPr>
        <p:sp>
          <p:nvSpPr>
            <p:cNvPr id="20" name="TextBox 20"/>
            <p:cNvSpPr/>
            <p:nvPr/>
          </p:nvSpPr>
          <p:spPr>
            <a:xfrm>
              <a:off x="1037844" y="5056822"/>
              <a:ext cx="647900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strlen(ans) 为6。加号、等号都算，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再看 4-9=-5：减号和负号是两个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，长度同样为6。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577650" cy="472440"/>
            <a:chOff x="813816" y="1407795"/>
            <a:chExt cx="5577650" cy="472440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557765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让 ans 装下 5+8=13，再数它有多长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1764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6464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872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628418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 口算练习：读一行，记住运算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942969"/>
            <a:chOff x="990981" y="2091690"/>
            <a:chExt cx="5173218" cy="3942969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94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&lt;cstring&gt;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n, a,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last = 'a', s[64], ans[64];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scanf("%d", &amp;n);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(n--)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(s[0] &gt;= 'a' &amp;&amp; s[0] &lt;= 'c')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last = s[0];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s[0] = ' 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sscanf(s, "%d %d", &amp;a, &amp;b);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408872"/>
            <a:ext cx="2571178" cy="3267456"/>
            <a:chOff x="8457438" y="2408872"/>
            <a:chExt cx="2571178" cy="3267456"/>
          </a:xfrm>
        </p:grpSpPr>
        <p:sp>
          <p:nvSpPr>
            <p:cNvPr id="9" name="TextBox 9"/>
            <p:cNvSpPr/>
            <p:nvPr/>
          </p:nvSpPr>
          <p:spPr>
            <a:xfrm>
              <a:off x="8467344" y="24088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457438" y="3151822"/>
              <a:ext cx="2571178" cy="2524506"/>
              <a:chOff x="8457438" y="3151822"/>
              <a:chExt cx="2571178" cy="25245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3151822"/>
                <a:ext cx="2001012" cy="2524506"/>
              </a:xfrm>
              <a:custGeom>
                <a:avLst/>
                <a:gdLst/>
                <a:ahLst/>
                <a:cxnLst/>
                <a:rect l="l" t="t" r="r" b="b"/>
                <a:pathLst>
                  <a:path w="2001012" h="2524506">
                    <a:moveTo>
                      <a:pt x="0" y="0"/>
                    </a:moveTo>
                    <a:lnTo>
                      <a:pt x="2001012" y="0"/>
                    </a:lnTo>
                    <a:lnTo>
                      <a:pt x="2001012" y="2524506"/>
                    </a:lnTo>
                    <a:lnTo>
                      <a:pt x="0" y="25245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457438" y="3151822"/>
                <a:ext cx="2571178" cy="20059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>
                  <a:lnSpc>
                    <a:spcPts val="255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先读掉题数行尾。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循环里每次读一题，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有字母才更新 last。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下页生成算式。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881533"/>
          </a:xfrm>
          <a:custGeom>
            <a:avLst/>
            <a:gdLst/>
            <a:ahLst/>
            <a:cxnLst/>
            <a:rect l="l" t="t" r="r" b="b"/>
            <a:pathLst>
              <a:path w="9525" h="3881533">
                <a:moveTo>
                  <a:pt x="0" y="0"/>
                </a:moveTo>
                <a:lnTo>
                  <a:pt x="0" y="388153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628418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6-4 口算练习：生成算式并数长度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0981" y="2186940"/>
            <a:ext cx="6415430" cy="3095244"/>
            <a:chOff x="990981" y="2186940"/>
            <a:chExt cx="6415430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(last == 'a')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"%d+%d=%d", a, b, a+b);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(last == 'b')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"%d-%d=%d", a, b, a-b);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"%d*%d=%d", a, b, a*b);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61488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printf("%s\n%zu\n", ans, strlen(ans));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981" y="43205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43188" y="2408872"/>
            <a:ext cx="2539898" cy="3229356"/>
            <a:chOff x="8743188" y="2408872"/>
            <a:chExt cx="2539898" cy="3229356"/>
          </a:xfrm>
        </p:grpSpPr>
        <p:sp>
          <p:nvSpPr>
            <p:cNvPr id="18" name="TextBox 18"/>
            <p:cNvSpPr/>
            <p:nvPr/>
          </p:nvSpPr>
          <p:spPr>
            <a:xfrm>
              <a:off x="8753094" y="24088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743188" y="2961322"/>
              <a:ext cx="2539898" cy="2676906"/>
              <a:chOff x="8743188" y="2961322"/>
              <a:chExt cx="2539898" cy="2676906"/>
            </a:xfrm>
          </p:grpSpPr>
          <p:sp>
            <p:nvSpPr>
              <p:cNvPr id="23" name="Freeform 8"/>
              <p:cNvSpPr/>
              <p:nvPr/>
            </p:nvSpPr>
            <p:spPr>
              <a:xfrm>
                <a:off x="8753094" y="2961322"/>
                <a:ext cx="2397252" cy="2676906"/>
              </a:xfrm>
              <a:custGeom>
                <a:avLst/>
                <a:gdLst/>
                <a:ahLst/>
                <a:cxnLst/>
                <a:rect l="l" t="t" r="r" b="b"/>
                <a:pathLst>
                  <a:path w="2397252" h="2676906">
                    <a:moveTo>
                      <a:pt x="0" y="0"/>
                    </a:moveTo>
                    <a:lnTo>
                      <a:pt x="2397252" y="0"/>
                    </a:lnTo>
                    <a:lnTo>
                      <a:pt x="2397252" y="2676906"/>
                    </a:lnTo>
                    <a:lnTo>
                      <a:pt x="0" y="26769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4" name="TextBox 9"/>
              <p:cNvSpPr txBox="1"/>
              <p:nvPr/>
            </p:nvSpPr>
            <p:spPr>
              <a:xfrm>
                <a:off x="8743188" y="2961322"/>
                <a:ext cx="188362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乘号输出为 *。</a:t>
                </a:r>
              </a:p>
            </p:txBody>
          </p:sp>
          <p:sp>
            <p:nvSpPr>
              <p:cNvPr id="25" name="TextBox 10"/>
              <p:cNvSpPr/>
              <p:nvPr/>
            </p:nvSpPr>
            <p:spPr>
              <a:xfrm>
                <a:off x="8743188" y="3325178"/>
                <a:ext cx="2496312" cy="7082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每题输出两行。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8743188" y="3822382"/>
                <a:ext cx="25398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strlen返回size_t，</a:t>
                </a:r>
              </a:p>
            </p:txBody>
          </p:sp>
          <p:sp>
            <p:nvSpPr>
              <p:cNvPr id="27" name="TextBox 12"/>
              <p:cNvSpPr txBox="1"/>
              <p:nvPr/>
            </p:nvSpPr>
            <p:spPr>
              <a:xfrm>
                <a:off x="8743188" y="4119562"/>
                <a:ext cx="150298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用%zu输出。</a:t>
                </a:r>
              </a:p>
            </p:txBody>
          </p:sp>
          <p:sp>
            <p:nvSpPr>
              <p:cNvPr id="28" name="TextBox 13"/>
              <p:cNvSpPr txBox="1"/>
              <p:nvPr/>
            </p:nvSpPr>
            <p:spPr>
              <a:xfrm>
                <a:off x="8743188" y="4588192"/>
                <a:ext cx="162111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64格足够容纳</a:t>
                </a:r>
              </a:p>
            </p:txBody>
          </p:sp>
          <p:sp>
            <p:nvSpPr>
              <p:cNvPr id="29" name="TextBox 14"/>
              <p:cNvSpPr txBox="1"/>
              <p:nvPr/>
            </p:nvSpPr>
            <p:spPr>
              <a:xfrm>
                <a:off x="8743188" y="4885372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本题最长算式。</a:t>
                </a:r>
              </a:p>
            </p:txBody>
          </p:sp>
        </p:grpSp>
      </p:grpSp>
      <p:sp>
        <p:nvSpPr>
          <p:cNvPr id="30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2998470"/>
          </a:xfrm>
          <a:custGeom>
            <a:avLst/>
            <a:gdLst/>
            <a:ahLst/>
            <a:cxnLst/>
            <a:rect l="l" t="t" r="r" b="b"/>
            <a:pathLst>
              <a:path w="9525" h="2998470">
                <a:moveTo>
                  <a:pt x="0" y="0"/>
                </a:moveTo>
                <a:lnTo>
                  <a:pt x="0" y="29984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5375815" cy="472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用边界数据检查：长度有没有数错？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199322"/>
            <a:ext cx="6889147" cy="381381"/>
            <a:chOff x="1037844" y="2199322"/>
            <a:chExt cx="6889147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0542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结果为零：a 0 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90844" y="219932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0+0=0，长度5。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66122"/>
            <a:ext cx="8044148" cy="381381"/>
            <a:chOff x="1037844" y="3266122"/>
            <a:chExt cx="8044148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66122"/>
              <a:ext cx="24873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结果为负：b 0 9999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990844" y="3266122"/>
              <a:ext cx="3091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0-9999=-9999，长度12。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313872"/>
            <a:ext cx="8910447" cy="381381"/>
            <a:chOff x="1037844" y="4313872"/>
            <a:chExt cx="8910447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313872"/>
              <a:ext cx="2920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较大的积：c 9999 9999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138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9999*9999=99980001，长度18。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71148"/>
            <a:ext cx="7041642" cy="1032700"/>
            <a:chOff x="1037844" y="5371148"/>
            <a:chExt cx="7041642" cy="1032700"/>
          </a:xfrm>
        </p:grpSpPr>
        <p:sp>
          <p:nvSpPr>
            <p:cNvPr id="16" name="TextBox 16"/>
            <p:cNvSpPr/>
            <p:nvPr/>
          </p:nvSpPr>
          <p:spPr>
            <a:xfrm>
              <a:off x="1037844" y="5371148"/>
              <a:ext cx="7041642" cy="1032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最长算式加上 \0，仍装得进 ans[64]。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fgets 会限量读取；整行能否装下，还得检查范围。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866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76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这节课的几种读法，什么时候用？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265998"/>
            <a:ext cx="6183820" cy="381381"/>
            <a:chOff x="1037844" y="2265998"/>
            <a:chExt cx="6183820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65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2344" y="2265998"/>
              <a:ext cx="44693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一格一个char，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串末尾有 '\0'。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18498"/>
            <a:ext cx="8005834" cy="381381"/>
            <a:chOff x="1037844" y="3218498"/>
            <a:chExt cx="8005834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184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752344" y="3218498"/>
              <a:ext cx="6291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%s读单词，fgets保留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，getchar逐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170998"/>
            <a:ext cx="7300817" cy="381381"/>
            <a:chOff x="1037844" y="4170998"/>
            <a:chExt cx="7300817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170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2344" y="417099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下标定位，编码转换，频次统计，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串解析。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11521"/>
            <a:ext cx="10230231" cy="762381"/>
            <a:chOff x="1037844" y="5311521"/>
            <a:chExt cx="10230231" cy="762381"/>
          </a:xfrm>
        </p:grpSpPr>
        <p:sp>
          <p:nvSpPr>
            <p:cNvPr id="16" name="TextBox 16"/>
            <p:cNvSpPr/>
            <p:nvPr/>
          </p:nvSpPr>
          <p:spPr>
            <a:xfrm>
              <a:off x="1037844" y="5311521"/>
              <a:ext cx="1023023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554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如果要反复修改一段通知，靠自己挪动数组里的字符会很累。下一节看看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string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怎样帮忙。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762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8759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9611</Words>
  <Application>Microsoft Office PowerPoint</Application>
  <PresentationFormat>宽屏</PresentationFormat>
  <Paragraphs>816</Paragraphs>
  <Slides>60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3" baseType="lpstr">
      <vt:lpstr>Arial</vt:lpstr>
      <vt:lpstr>Consolas</vt:lpstr>
      <vt:lpstr>Office Theme</vt:lpstr>
      <vt:lpstr>让程序读懂一段话 再把结果存下来</vt:lpstr>
      <vt:lpstr>PowerPoint 演示文稿</vt:lpstr>
      <vt:lpstr>PowerPoint 演示文稿</vt:lpstr>
      <vt:lpstr>一个字符与一串字符</vt:lpstr>
      <vt:lpstr>PowerPoint 演示文稿</vt:lpstr>
      <vt:lpstr>字符也有对应的数</vt:lpstr>
      <vt:lpstr>PowerPoint 演示文稿</vt:lpstr>
      <vt:lpstr>字符数字变成整数</vt:lpstr>
      <vt:lpstr>PowerPoint 演示文稿</vt:lpstr>
      <vt:lpstr>字符串在哪里结束</vt:lpstr>
      <vt:lpstr>PowerPoint 演示文稿</vt:lpstr>
      <vt:lpstr>容量、长度与结束标记</vt:lpstr>
      <vt:lpstr>PowerPoint 演示文稿</vt:lpstr>
      <vt:lpstr>PowerPoint 演示文稿</vt:lpstr>
      <vt:lpstr>PowerPoint 演示文稿</vt:lpstr>
      <vt:lpstr>把空格一起读进来</vt:lpstr>
      <vt:lpstr>PowerPoint 演示文稿</vt:lpstr>
      <vt:lpstr>沿下标逐个访问</vt:lpstr>
      <vt:lpstr>自动修正：完整任务</vt:lpstr>
      <vt:lpstr>大写和小写的偏移</vt:lpstr>
      <vt:lpstr>PowerPoint 演示文稿</vt:lpstr>
      <vt:lpstr>自动修正：完整程序</vt:lpstr>
      <vt:lpstr>PowerPoint 演示文稿</vt:lpstr>
      <vt:lpstr>不保存整串，也能处理</vt:lpstr>
      <vt:lpstr>PowerPoint 演示文稿</vt:lpstr>
      <vt:lpstr>常用转义字符与字符串函数</vt:lpstr>
      <vt:lpstr>PowerPoint 演示文稿</vt:lpstr>
      <vt:lpstr>PowerPoint 演示文稿</vt:lpstr>
      <vt:lpstr>PowerPoint 演示文稿</vt:lpstr>
      <vt:lpstr>复制与比较字符数组</vt:lpstr>
      <vt:lpstr>PowerPoint 演示文稿</vt:lpstr>
      <vt:lpstr>PowerPoint 演示文稿</vt:lpstr>
      <vt:lpstr>PowerPoint 演示文稿</vt:lpstr>
      <vt:lpstr>PowerPoint 演示文稿</vt:lpstr>
      <vt:lpstr>凯撒密码：完整任务</vt:lpstr>
      <vt:lpstr>直接加n会越过字母区</vt:lpstr>
      <vt:lpstr>PowerPoint 演示文稿</vt:lpstr>
      <vt:lpstr>跨过z，再从a继续</vt:lpstr>
      <vt:lpstr>凯撒密码：完整程序</vt:lpstr>
      <vt:lpstr>笨小猴：完整任务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笨小猴：统计与打擂台</vt:lpstr>
      <vt:lpstr>笨小猴：判断与输出</vt:lpstr>
      <vt:lpstr>PowerPoint 演示文稿</vt:lpstr>
      <vt:lpstr>口算练习题：完整任务</vt:lpstr>
      <vt:lpstr>一行里有两种输入格式</vt:lpstr>
      <vt:lpstr>PowerPoint 演示文稿</vt:lpstr>
      <vt:lpstr>PowerPoint 演示文稿</vt:lpstr>
      <vt:lpstr>PowerPoint 演示文稿</vt:lpstr>
      <vt:lpstr>从字符串中读出数字</vt:lpstr>
      <vt:lpstr>PowerPoint 演示文稿</vt:lpstr>
      <vt:lpstr>PowerPoint 演示文稿</vt:lpstr>
      <vt:lpstr>口算练习：读入与状态</vt:lpstr>
      <vt:lpstr>口算练习：格式化输出</vt:lpstr>
      <vt:lpstr>输入与容量检查</vt:lpstr>
      <vt:lpstr>这一排格子，我们已经会用了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2026-10-02T14:53:39Z</dcterms:created>
  <dcterms:modified xsi:type="dcterms:W3CDTF">2026-10-03T06:46:31Z</dcterms:modified>
  <cp:category/>
  <cp:contentStatus/>
  <dc:language>zh-CN</dc:language>
</cp:coreProperties>
</file>