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70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我们先看班级名册。Xiao Ming 中间那个空格、007 前面的两个零，少了就不是原来的信息了。今天要解决的，就是程序怎样把这些字符按原样记下来。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班主任要录入姓名和学号，再照原样显示。大家看看 Xiao Ming 和 007，哪些地方最容易丢？如果用整数存 007，就只剩 7 了。我们试着一格存一个字符，把整段文字排进来。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这一排一共有八格，可 Li 只用了两格，Tom 用了三格。程序只知道容量是八，能自己猜到名字在哪儿结束吗？不能，所以最后一个字母后面得放上结束记号。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只有一个 A，可以放进 char；ABC 是一串字符，要让数组接着放。大家数一数，ABC 明明是三个字母，为什么用了四格？最后那格放着结束记号，程序才知道读到哪里停。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字符已经能存进数组了，可计算机怎样分辨 A 和别的字母？可以把编码想成学号：按约定的编号查回去，就认出字符。这里先不用背表，看看常用字符的编号怎样排列。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沿表读几个数：数字字符挨在一起，大写字母挨在一起，小写字母也是。试算一下，字符 2 的编号比字符 0 大多少？这个连续的规律，后面转换字符会用到。这里先只讨论 ASCII 范围内的字符。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 里放着字符 '7'，屏幕上看它像数字，可直接加一算的却是字符编号。我们需要的人数是整数 7。大家看看，'7' 比 '0' 的编号大几？这个差正好就是要找的数值。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把字符 '7' 和整数 7 放在一起看，外观一样，存的意义不同。现在算 55 减 48，得到 7。换成字符 '3' 也试一试；换成 'A' 就别套这个办法了。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 的编码是 67，可它在字母表里排第 3。若游戏要说“第几个”，我们就算序号；若要显示下一个字母，就保留字符。减去 'A' 再加一，这两步各在做什么？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跟着下标读 Luogu4!。到感叹号之后，程序还要看下一格，那里放的是结束记号。它不是数字字符 '0'，也不是两个独立字符；这几个写法很像，读图时要分清。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 A 到 H 填满八格，再找个位置放 \0。找不到吧？所以数组虽能放八个 char，要保存八个字母组成的 C 字符串却不够。普通字符的数量和数组的容量要分开算。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八格只是预留的容量，cat 当前只有三个字母。大家指出 strlen 数到哪里停，再看看 sizeof 对这个数组量到多少。剩下的格子还在数组里，却不属于当前字符串。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一份姓名完全没填，另一份只敲了空格，看起来都空白。可一个长度是零，一个长度是一。再数数 C program：中间空格也占一格，别把它漏掉。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 Hi Tom，猜猜 %s 会带走哪些字符。它碰上空格就停，所以数组里只有 Hi；Tom 还在输入中。这里还要核对读入上限与数组容量，给 \0 留出位置。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刚才只读一个单词，现在任务变成保存整句 Hi Tom。空格也是句子的一部分，%s 就不够用了。下一页试试 fgets，看看空格和换行最后都去了哪儿。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沿图逐格读。Hi 和 Tom 之间的空格留住了，按回车产生的换行通常也被读进来，末尾还有 \0。二十格最多接收十九个字符；若一行过长，一次 fgets 不一定读得完。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先手动读 cat：s[0]、s[1]、s[2]。如果换成一个很长的单词，总不能每格都手写一遍。让下标 i 往前走，见到结束记号就停，这才方便逐字处理。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我们一起跟 i 走：0 是 c，1 是 a，2 是 t，3 碰到 \0，循环结束。若是空串，第一格就会让循环停下。记住，这个写法依赖数组中确实有结束记号。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这道自动修正题只改小写字母。看 Luogu4!，大家先圈出要改的 u、o、g、u，再指出哪些必须原样留下。题目说不含空格、长度不超过一百，这两个条件写程序时也要用到。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比较 a 和 A、b 和 B 的编号，差值一样。可不能见字符就减，数字和感叹号得保留。代码前面的范围判断，正是用来守住这条题目要求。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在图上只走一步：i=1 时改的是 u，别的格子都不动。然后继续往后走，最终停在 \0 前。一次处理一个字符，整串才会慢慢变成 LUOGU4!。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现在把读入、循环修改、输出接成一个程序。读入最多一百个字符，数组还要装下结束记号；循环也在结束记号处停。用 Luogu4! 再走一遍，核对每个字符的去留。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上一版先收齐整串。可这里读到 a 时，就已经知道要把它改成 A，不用等旁边的字符。于是可以边读边改边输出。按回车只是读到换行，真正没有更多输入才是 EOF。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顺着代码看一次：getchar 读一个，判断是不是小写，是就改，再用 putchar 输出。c 用 int，是因为它除了表示字符，还必须能表示 EOF。换行本身也是字符，会照常输出。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我们想让 Hello 和 Tom 分居两行。空格只会把它们隔开，不能换行。代码里的 \n 表示换行；前面用过的 \0 表示字符串结束，两个记号别记反。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这几个带反斜杠的写法，挑最容易混的两个来认：\0 是结束，\n 是换行。fgets 可能先读入了换行，puts 输出时又补一个；屏幕上若多了一空行，就回来看这两处。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先看屏幕上想出现的引号和路径，再看代码怎样写。双引号和反斜杠在源码里本来就有别的作用，想把它们自己显示出来，需要转义。源码多写的符号，不会都原样出现在屏幕上。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我们想留一份 cat 当原稿，再做一份用于修改。复制时别只抄三个字母，后面的 \0 也得过去。strcpy 能帮忙，但在调用前要先检查 b 有足够的格子。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 和 b 像两张纸，摆放的位置不同，写的字却可以一样。要核对的是内容，所以从左到右逐个字符比较。strcmp 返回零才说明两串完全相同，连结束的位置也一样。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把两个函数连起来看：strcpy 负责抄，strcmp 负责核对。复制之前先看目标容量；比较时记住结果为零才是相同。数组声明后写 b=a，既不能完成这里的整串复制，也不是内容比较。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来做个课堂口令门。设定的是 c-language，输入只允许一次，大小写和连字符都得一致。请大家比较两行示例：第二行的第一个字符哪里变了？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key 和 input 在不同的数组里，我们只比里面的文字。表格里最关键的是第一行：返回零代表完全相同。若把 strcmp 的返回值直接当真假判断，放行的意思就颠倒了。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从输入开始跟程序走一遍，先看 %19s 和二十格数组怎样配合。输入失败就提前退出；读成功了，strcmp 等于零才输出 PASS。用表里的两组口令分别验一次。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这三题先各自算，再说理由。D 的序号为什么是四？A B 中的空格算不算长度？口令末尾多一个 X 时，为什么也不能放行？答出来，比只背结论有用。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把字母表围成一个圈，走过 z 就接着从 a 数。题目给移动位数和一串小写字母，要求每个都移动。先不用代码，手推 xyz 各往后走三步，看看能不能得到 abc。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若只给 z 的编码加一，得到的是左花括号，不是 a。加法本身没错，是范围没圈住。题目要在二十六个字母里循环，我们先把字母换成 0 到 25 的编号。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拿 z 后移一位走三步：z 是第 25 号，加一到 26；对 26 取余，回到 0；再换回字母 a。最后那行代码只是把这三步并在一起，理解过程比死记写法有用。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沿箭头看 x：23 加 3 得 26，取余回到 0，所以输出 a。y、z 也请大家心算一次。若移动二十六位，会怎样？刚好绕一圈，回到原来的字母。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完整程序读入 n 和原文，再逐个输出移动后的字母。我们用 a+1、z+1、任意字母+26 三种情况验它：普通移动、跨过 z、绕一整圈都要对。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这题先输入一个小写单词。我们要找出现最多的字母次数，还要在出现过的字母里找最少次数，算差后判断是不是质数。别急着判断质数，眼下最需要先解决的是：每种字母各出现几次？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把班级投票想成 A、B、C 三栏。票一张张来，对应那栏就加一。换成字母也是一样：a 到 z 共二十六种，准备二十六格。下标告诉我们是哪种字母，格里的数才是出现次数。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 abacaa 从左到右走。每读到一个字母，先找它对应的 cnt 格，再加一；第二次读到 a，还是去下标零。走完后，a 应该是四次，b 和 c 各一次。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abacaa 没有出现过的字母都是零次。题目说“出现过的字母中最少”，这些零不能算进去。把零误当最小值，差值乃至最终输出都会跟着错。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差值已经有了，下一步要判质数。十二名同学站队，两排六人和六排两人用的是同一对因数。每对只查较小的那个，检查范围就能缩短到平方根。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质数得先大于一，所以零和一直接排除。拿三、四、九试算：若找到除了自身和一以外的因数，就不是质数。因数成对出现，试到 d 乘 d 不超过差值就够了。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程序先把二十六格清零，再按单词中的字母逐格计数。minn 从 101 起步，比本题可能的次数都大，遇到有效次数才能往下更新。为什么找最小值时还要排除零？回想刚才的 abacaa。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接着上一页，先看差值是否至少为二。若试出额外因数，prime 就变成 false。最后依照题目输出两行；不是质数时，第二行必须是 0，不是差值。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这两题都先写出非零频次，再求最大最小之差。aabb 的差是零，aaab 的差是二。别只报幸运与否，还要按题目格式把两行输出写完整。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这道口算题有点特别：有的行写运算字母，有的行省掉，要沿用上一题。每题最后都要输出完整算式和它的字符数。拿 a 5 8 算一下，加号、等号也属于算式，长度是多少？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 a 5 8 和 5 8 排在一起，字段数不一样。若硬按三项读，省略字母的行会读错位。所以先用 fgets 收下整行，再看这一行写了什么；题数后面那次回车也别漏掉。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第二行只有 6 7，光看两个数，并不知道该加还是该减。答案得从上一行带过来。用 last 记住最近一次有效的运算字母，有新字母才改，没写就照旧。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顺序读四行：a 后面的省略行继续加，b 后面的省略行继续减。这里 last 记的是运算种类，和上一题算出多少无关。它要跨越多次循环，所以写在循环外。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整行 a 5 8 已在 s 里，此时再从键盘读就跑到下一题去了。我们先把字母 a 记进 last，把原位置改成空格，再从 s 中取出两个整数。sscanf 读的是数组里的文字。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请看 s 的变化：开头的 a 已经存进 last，原位置成了空格。sscanf 从现在的 s 中取出 5 和 8，分别放进整数变量 a、b。变量名 a 和字符 'a' 只是长得像。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题目还要算字符数。5+8=13 还好数，碰上负数，结果前又多一个负号。与其分情况猜，不如先拼出真正要输出的文字，再对这一整串调用 strlen。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sprintf 把 5+8=13 写进 ans，末尾还会放一个 \0。strlen 数到结束标记前，得到六。再看看 4-9=-5：运算减号和结果负号是两格，数的时候都别漏。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完整程序的前半段负责读：题数之后先处理行尾，再一题一题读入。有字母才更新 last，随后从这一行解析两个数。循环还没结束，下一页继续生成并输出算式。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后半段按 last 选择加、减或乘，把结果拼进 ans。乘号显示为星号。每题先输出算式，再输出 strlen 的结果；它的类型是 size_t，所以这里用 %zu。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拿零、负数和大积来验长度。尤其 0-9999=-9999，里面既有运算减号又有负号，要分别数。ans 有六十四格足够装下算式；输入行是否读得完整，也要用题目范围核对。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今天碰到了几种读法：%s 读单词，fgets 保留行内空格，getchar 一次读一个。任选刚才的一道题，说说数组每格放什么、什么时候停。下一节要经常改动一段文字，我们再看看 string 会怎样帮忙。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15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    <Relationship Id="rId2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2.xml"/>
</Relationships>
</file>

<file path=ppt/slides/_rels/slide4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3.xml"/>
</Relationships>
</file>

<file path=ppt/slides/_rels/slide4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4.xml"/>
</Relationships>
</file>

<file path=ppt/slides/_rels/slide4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5.xml"/>
</Relationships>
</file>

<file path=ppt/slides/_rels/slide4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6.xml"/>
</Relationships>
</file>

<file path=ppt/slides/_rels/slide4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7.xml"/>
</Relationships>
</file>

<file path=ppt/slides/_rels/slide4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8.xml"/>
</Relationships>
</file>

<file path=ppt/slides/_rels/slide4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9.xml"/>
</Relationships>
</file>

<file path=ppt/slides/_rels/slide5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0.xml"/>
</Relationships>
</file>

<file path=ppt/slides/_rels/slide5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1.xml"/>
</Relationships>
</file>

<file path=ppt/slides/_rels/slide5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2.xml"/>
</Relationships>
</file>

<file path=ppt/slides/_rels/slide5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3.xml"/>
</Relationships>
</file>

<file path=ppt/slides/_rels/slide5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4.xml"/>
</Relationships>
</file>

<file path=ppt/slides/_rels/slide5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5.xml"/>
</Relationships>
</file>

<file path=ppt/slides/_rels/slide5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6.xml"/>
</Relationships>
</file>

<file path=ppt/slides/_rels/slide5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7.xml"/>
</Relationships>
</file>

<file path=ppt/slides/_rels/slide5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8.xml"/>
</Relationships>
</file>

<file path=ppt/slides/_rels/slide5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9.xml"/>
</Relationships>
</file>

<file path=ppt/slides/_rels/slide6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0.xml"/>
</Relationships>
</file>

<file path=ppt/slides/slide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字符串与文件操作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971550" y="2047494"/>
            <a:ext cx="10315575" cy="1743456"/>
          </a:xfrm>
          <a:prstGeom prst="rect">
            <a:avLst/>
          </a:prstGeom>
          <a:noFill/>
          <a:ln>
            <a:noFill/>
          </a:ln>
        </p:spPr>
        <p:txBody>
          <a:bodyPr wrap="none" lIns="0" tIns="6096" rIns="0" bIns="0" anchor="t" anchorCtr="0">
            <a:noAutofit/>
          </a:bodyPr>
          <a:lstStyle/>
          <a:p>
            <a:pPr algn="l">
              <a:lnSpc>
                <a:spcPts val="5760"/>
              </a:lnSpc>
            </a:pPr>
            <a:r>
              <a:rPr lang="zh-CN" sz="48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姓名中间有空格，学号以 0</a:t>
            </a:r>
            <a:br/>
            <a:r>
              <a:rPr lang="zh-CN" sz="48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开头，程序能照原样记住吗？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4034" y="4181856"/>
            <a:ext cx="10253091" cy="1453896"/>
            <a:chOff x="1034034" y="4181856"/>
            <a:chExt cx="10253091" cy="1453896"/>
          </a:xfrm>
        </p:grpSpPr>
        <p:sp>
          <p:nvSpPr>
            <p:cNvPr id="7" name="TextBox 7"/>
            <p:cNvSpPr/>
            <p:nvPr/>
          </p:nvSpPr>
          <p:spPr>
            <a:xfrm>
              <a:off x="1034034" y="4181856"/>
              <a:ext cx="1025309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429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今天从班级名册说起：怎样把一段文字完整地存进程序？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37844" y="4873371"/>
              <a:ext cx="10249281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名册要显示 Xiao Ming 和 007。若把学号当整数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存，前面的 0 就没了。程序该怎样留住原来的写法？</a:t>
              </a:r>
            </a:p>
          </p:txBody>
        </p:sp>
      </p:grpSp>
      <p:sp>
        <p:nvSpPr>
          <p:cNvPr id="11" name="Line 11"/>
          <p:cNvSpPr/>
          <p:nvPr/>
        </p:nvSpPr>
        <p:spPr>
          <a:xfrm>
            <a:off x="838200" y="381571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Line 12"/>
          <p:cNvSpPr/>
          <p:nvPr/>
        </p:nvSpPr>
        <p:spPr>
          <a:xfrm>
            <a:off x="838200" y="471620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028700" y="771525"/>
            <a:ext cx="1478756" cy="400050"/>
            <a:chOff x="1028700" y="771525"/>
            <a:chExt cx="1478756" cy="400050"/>
          </a:xfrm>
        </p:grpSpPr>
        <p:sp>
          <p:nvSpPr>
            <p:cNvPr id="2" name="TextBox 2"/>
            <p:cNvSpPr txBox="1"/>
            <p:nvPr/>
          </p:nvSpPr>
          <p:spPr>
            <a:xfrm>
              <a:off x="1028700" y="771525"/>
              <a:ext cx="1478756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42862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字符数组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38200" y="1362075"/>
            <a:ext cx="6851332" cy="472440"/>
            <a:chOff x="838200" y="1362075"/>
            <a:chExt cx="6851332" cy="472440"/>
          </a:xfrm>
        </p:grpSpPr>
        <p:sp>
          <p:nvSpPr>
            <p:cNvPr id="4" name="TextBox 4"/>
            <p:cNvSpPr/>
            <p:nvPr/>
          </p:nvSpPr>
          <p:spPr>
            <a:xfrm>
              <a:off x="838200" y="1362075"/>
              <a:ext cx="6851332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572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做一份班级名册，姓名和学号能照原样显示吗？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90600" y="1952625"/>
            <a:ext cx="8466772" cy="994410"/>
            <a:chOff x="990600" y="1952625"/>
            <a:chExt cx="8466772" cy="994410"/>
          </a:xfrm>
        </p:grpSpPr>
        <p:sp>
          <p:nvSpPr>
            <p:cNvPr id="6" name="TextBox 6"/>
            <p:cNvSpPr/>
            <p:nvPr/>
          </p:nvSpPr>
          <p:spPr>
            <a:xfrm>
              <a:off x="990600" y="1952625"/>
              <a:ext cx="8466772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8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班主任想做个小程序：录入学生的姓名和学号，再把它们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显示出来。</a:t>
              </a:r>
            </a:p>
          </p:txBody>
        </p:sp>
        <p:sp>
          <p:nvSpPr>
            <p:cNvPr id="7" name="TextBox 7"/>
            <p:cNvSpPr/>
            <p:nvPr/>
          </p:nvSpPr>
          <p:spPr>
            <a:xfrm>
              <a:off x="990600" y="2276475"/>
              <a:ext cx="5464397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8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姓名里的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、学号前面的0，都要保留。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600" y="2600325"/>
              <a:ext cx="6892290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看看这名同学的信息。哪些字符少了，显示出来就不对了？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600" y="3124200"/>
            <a:ext cx="10287000" cy="1009650"/>
            <a:chOff x="990600" y="3124200"/>
            <a:chExt cx="10287000" cy="1009650"/>
          </a:xfrm>
        </p:grpSpPr>
        <p:sp>
          <p:nvSpPr>
            <p:cNvPr id="10" name="Rectangle 10"/>
            <p:cNvSpPr/>
            <p:nvPr/>
          </p:nvSpPr>
          <p:spPr>
            <a:xfrm>
              <a:off x="990600" y="3124200"/>
              <a:ext cx="4857750" cy="10096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/>
            <p:nvPr/>
          </p:nvSpPr>
          <p:spPr>
            <a:xfrm>
              <a:off x="1181100" y="3200400"/>
              <a:ext cx="3012281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姓名：中间有一个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181100" y="3590925"/>
              <a:ext cx="2088642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572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Xiao Ming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419850" y="3124200"/>
              <a:ext cx="4857750" cy="10096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/>
            <p:nvPr/>
          </p:nvSpPr>
          <p:spPr>
            <a:xfrm>
              <a:off x="6610350" y="3200400"/>
              <a:ext cx="2616422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学号：前面有两个0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610350" y="3590925"/>
              <a:ext cx="805720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572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007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600" y="4371975"/>
            <a:ext cx="8861108" cy="670560"/>
            <a:chOff x="990600" y="4371975"/>
            <a:chExt cx="8861108" cy="670560"/>
          </a:xfrm>
        </p:grpSpPr>
        <p:sp>
          <p:nvSpPr>
            <p:cNvPr id="17" name="TextBox 17"/>
            <p:cNvSpPr/>
            <p:nvPr/>
          </p:nvSpPr>
          <p:spPr>
            <a:xfrm>
              <a:off x="990600" y="4371975"/>
              <a:ext cx="8532495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 007 当作 int 保存，程序记住的是整数 7。开头的两个 0 就丢了。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990600" y="4695825"/>
              <a:ext cx="8861108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名册要保留的是“007”这个写法，所以 0、0、7 三个字符都得按顺序存好。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90600" y="5397246"/>
            <a:ext cx="10514648" cy="688467"/>
            <a:chOff x="990600" y="5397246"/>
            <a:chExt cx="10514648" cy="688467"/>
          </a:xfrm>
        </p:grpSpPr>
        <p:sp>
          <p:nvSpPr>
            <p:cNvPr id="20" name="TextBox 20"/>
            <p:cNvSpPr/>
            <p:nvPr/>
          </p:nvSpPr>
          <p:spPr>
            <a:xfrm>
              <a:off x="990600" y="5397246"/>
              <a:ext cx="10514648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可以先把文字想成一排写字格：每格放一个 char 字符，几格连起来，就装得下一段文字。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990600" y="5721096"/>
              <a:ext cx="10296525" cy="3646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可名字有长有短。准备好格子以后，程序怎么知道该读到哪里？</a:t>
              </a:r>
            </a:p>
          </p:txBody>
        </p:sp>
      </p:grpSp>
      <p:sp>
        <p:nvSpPr>
          <p:cNvPr id="34" name="Line 3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418776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52000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90600" y="1362075"/>
            <a:ext cx="7707630" cy="426720"/>
            <a:chOff x="990600" y="1362075"/>
            <a:chExt cx="7707630" cy="426720"/>
          </a:xfrm>
        </p:grpSpPr>
        <p:sp>
          <p:nvSpPr>
            <p:cNvPr id="4" name="TextBox 4"/>
            <p:cNvSpPr/>
            <p:nvPr/>
          </p:nvSpPr>
          <p:spPr>
            <a:xfrm>
              <a:off x="990600" y="1362075"/>
              <a:ext cx="7707630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572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给名字准备了 8 格，程序怎么知道它在哪一格结束？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90600" y="1943100"/>
            <a:ext cx="9202102" cy="994410"/>
            <a:chOff x="990600" y="1943100"/>
            <a:chExt cx="9202102" cy="994410"/>
          </a:xfrm>
        </p:grpSpPr>
        <p:sp>
          <p:nvSpPr>
            <p:cNvPr id="6" name="TextBox 6"/>
            <p:cNvSpPr/>
            <p:nvPr/>
          </p:nvSpPr>
          <p:spPr>
            <a:xfrm>
              <a:off x="990600" y="1943100"/>
              <a:ext cx="9202102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8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要保存英文名，我们给它准备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char name[8]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，也就是 8 个存放字符的位置。</a:t>
              </a:r>
            </a:p>
          </p:txBody>
        </p:sp>
        <p:sp>
          <p:nvSpPr>
            <p:cNvPr id="7" name="TextBox 7"/>
            <p:cNvSpPr/>
            <p:nvPr/>
          </p:nvSpPr>
          <p:spPr>
            <a:xfrm>
              <a:off x="990600" y="2266950"/>
              <a:ext cx="6692265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8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每格只能放一个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。Li 用了 2 格，Tom 用了 3 格。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600" y="2590800"/>
              <a:ext cx="7944802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如果程序只知道“总共有 8 格”，它能判断 Li 的名字占了几格吗？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028700" y="3057525"/>
            <a:ext cx="9610725" cy="1287780"/>
            <a:chOff x="1028700" y="3057525"/>
            <a:chExt cx="9610725" cy="1287780"/>
          </a:xfrm>
        </p:grpSpPr>
        <p:sp>
          <p:nvSpPr>
            <p:cNvPr id="10" name="TextBox 10"/>
            <p:cNvSpPr/>
            <p:nvPr/>
          </p:nvSpPr>
          <p:spPr>
            <a:xfrm>
              <a:off x="1028700" y="3076575"/>
              <a:ext cx="525113" cy="36004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8571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Li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2076450" y="3057525"/>
              <a:ext cx="1028700" cy="40957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rgbClr val="244D87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2476500" y="3086100"/>
              <a:ext cx="351377" cy="3733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0005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2533650" y="3467100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3152775" y="3057525"/>
              <a:ext cx="1028700" cy="40957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rgbClr val="244D87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3552825" y="3086100"/>
              <a:ext cx="351377" cy="3733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0005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3609975" y="3467100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4229100" y="3057525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18" name="TextBox 18"/>
            <p:cNvSpPr/>
            <p:nvPr/>
          </p:nvSpPr>
          <p:spPr>
            <a:xfrm>
              <a:off x="4686300" y="3467100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5305425" y="3057525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20" name="TextBox 20"/>
            <p:cNvSpPr/>
            <p:nvPr/>
          </p:nvSpPr>
          <p:spPr>
            <a:xfrm>
              <a:off x="5762625" y="3467100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6381750" y="3057525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22" name="TextBox 22"/>
            <p:cNvSpPr/>
            <p:nvPr/>
          </p:nvSpPr>
          <p:spPr>
            <a:xfrm>
              <a:off x="6838950" y="3467100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7458075" y="3057525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24" name="TextBox 24"/>
            <p:cNvSpPr/>
            <p:nvPr/>
          </p:nvSpPr>
          <p:spPr>
            <a:xfrm>
              <a:off x="7915275" y="3467100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8534400" y="3057525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26" name="TextBox 26"/>
            <p:cNvSpPr/>
            <p:nvPr/>
          </p:nvSpPr>
          <p:spPr>
            <a:xfrm>
              <a:off x="8991600" y="3467100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9610725" y="3057525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28" name="TextBox 28"/>
            <p:cNvSpPr/>
            <p:nvPr/>
          </p:nvSpPr>
          <p:spPr>
            <a:xfrm>
              <a:off x="10067925" y="3467100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  <p:sp>
          <p:nvSpPr>
            <p:cNvPr id="29" name="TextBox 29"/>
            <p:cNvSpPr/>
            <p:nvPr/>
          </p:nvSpPr>
          <p:spPr>
            <a:xfrm>
              <a:off x="1028700" y="3714750"/>
              <a:ext cx="705517" cy="36004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8571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Tom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2076450" y="3695700"/>
              <a:ext cx="1028700" cy="40957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rgbClr val="244D87"/>
              </a:solidFill>
            </a:ln>
          </p:spPr>
        </p:sp>
        <p:sp>
          <p:nvSpPr>
            <p:cNvPr id="31" name="TextBox 31"/>
            <p:cNvSpPr/>
            <p:nvPr/>
          </p:nvSpPr>
          <p:spPr>
            <a:xfrm>
              <a:off x="2476500" y="3724275"/>
              <a:ext cx="351377" cy="3733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0005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</a:t>
              </a:r>
            </a:p>
          </p:txBody>
        </p:sp>
        <p:sp>
          <p:nvSpPr>
            <p:cNvPr id="32" name="TextBox 32"/>
            <p:cNvSpPr/>
            <p:nvPr/>
          </p:nvSpPr>
          <p:spPr>
            <a:xfrm>
              <a:off x="2533650" y="4105275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3152775" y="3695700"/>
              <a:ext cx="1028700" cy="40957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rgbClr val="244D87"/>
              </a:solidFill>
            </a:ln>
          </p:spPr>
        </p:sp>
        <p:sp>
          <p:nvSpPr>
            <p:cNvPr id="34" name="TextBox 34"/>
            <p:cNvSpPr/>
            <p:nvPr/>
          </p:nvSpPr>
          <p:spPr>
            <a:xfrm>
              <a:off x="3552825" y="3724275"/>
              <a:ext cx="351377" cy="3733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0005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o</a:t>
              </a:r>
            </a:p>
          </p:txBody>
        </p:sp>
        <p:sp>
          <p:nvSpPr>
            <p:cNvPr id="35" name="TextBox 35"/>
            <p:cNvSpPr/>
            <p:nvPr/>
          </p:nvSpPr>
          <p:spPr>
            <a:xfrm>
              <a:off x="3609975" y="4105275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6" name="Rectangle 36"/>
            <p:cNvSpPr/>
            <p:nvPr/>
          </p:nvSpPr>
          <p:spPr>
            <a:xfrm>
              <a:off x="4229100" y="3695700"/>
              <a:ext cx="1028700" cy="40957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rgbClr val="244D87"/>
              </a:solidFill>
            </a:ln>
          </p:spPr>
        </p:sp>
        <p:sp>
          <p:nvSpPr>
            <p:cNvPr id="37" name="TextBox 37"/>
            <p:cNvSpPr/>
            <p:nvPr/>
          </p:nvSpPr>
          <p:spPr>
            <a:xfrm>
              <a:off x="4629150" y="3724275"/>
              <a:ext cx="351377" cy="3733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0005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m</a:t>
              </a:r>
            </a:p>
          </p:txBody>
        </p:sp>
        <p:sp>
          <p:nvSpPr>
            <p:cNvPr id="38" name="TextBox 38"/>
            <p:cNvSpPr/>
            <p:nvPr/>
          </p:nvSpPr>
          <p:spPr>
            <a:xfrm>
              <a:off x="4686300" y="4105275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39" name="Rectangle 39"/>
            <p:cNvSpPr/>
            <p:nvPr/>
          </p:nvSpPr>
          <p:spPr>
            <a:xfrm>
              <a:off x="5305425" y="3695700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40" name="TextBox 40"/>
            <p:cNvSpPr/>
            <p:nvPr/>
          </p:nvSpPr>
          <p:spPr>
            <a:xfrm>
              <a:off x="5762625" y="4105275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41" name="Rectangle 41"/>
            <p:cNvSpPr/>
            <p:nvPr/>
          </p:nvSpPr>
          <p:spPr>
            <a:xfrm>
              <a:off x="6381750" y="3695700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42" name="TextBox 42"/>
            <p:cNvSpPr/>
            <p:nvPr/>
          </p:nvSpPr>
          <p:spPr>
            <a:xfrm>
              <a:off x="6838950" y="4105275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43" name="Rectangle 43"/>
            <p:cNvSpPr/>
            <p:nvPr/>
          </p:nvSpPr>
          <p:spPr>
            <a:xfrm>
              <a:off x="7458075" y="3695700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44" name="TextBox 44"/>
            <p:cNvSpPr/>
            <p:nvPr/>
          </p:nvSpPr>
          <p:spPr>
            <a:xfrm>
              <a:off x="7915275" y="4105275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45" name="Rectangle 45"/>
            <p:cNvSpPr/>
            <p:nvPr/>
          </p:nvSpPr>
          <p:spPr>
            <a:xfrm>
              <a:off x="8534400" y="3695700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46" name="TextBox 46"/>
            <p:cNvSpPr/>
            <p:nvPr/>
          </p:nvSpPr>
          <p:spPr>
            <a:xfrm>
              <a:off x="8991600" y="4105275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47" name="Rectangle 47"/>
            <p:cNvSpPr/>
            <p:nvPr/>
          </p:nvSpPr>
          <p:spPr>
            <a:xfrm>
              <a:off x="9610725" y="3695700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48" name="TextBox 48"/>
            <p:cNvSpPr/>
            <p:nvPr/>
          </p:nvSpPr>
          <p:spPr>
            <a:xfrm>
              <a:off x="10067925" y="4105275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90600" y="4438650"/>
            <a:ext cx="10296525" cy="723138"/>
            <a:chOff x="990600" y="4438650"/>
            <a:chExt cx="10296525" cy="723138"/>
          </a:xfrm>
        </p:grpSpPr>
        <p:sp>
          <p:nvSpPr>
            <p:cNvPr id="50" name="TextBox 50"/>
            <p:cNvSpPr/>
            <p:nvPr/>
          </p:nvSpPr>
          <p:spPr>
            <a:xfrm>
              <a:off x="990600" y="4438650"/>
              <a:ext cx="9517380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上面是存入的字符，下面是位置编号。名字后面的空格子，并不是名字的一部分。</a:t>
              </a:r>
            </a:p>
          </p:txBody>
        </p:sp>
        <p:sp>
          <p:nvSpPr>
            <p:cNvPr id="51" name="TextBox 51"/>
            <p:cNvSpPr/>
            <p:nvPr/>
          </p:nvSpPr>
          <p:spPr>
            <a:xfrm>
              <a:off x="990600" y="4797171"/>
              <a:ext cx="10296525" cy="3646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8 是容量，不是名字的长度。得在最后一个字母后面留个记号，告诉程序：“到这里停。”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990600" y="5406771"/>
            <a:ext cx="10296525" cy="635889"/>
            <a:chOff x="990600" y="5406771"/>
            <a:chExt cx="10296525" cy="635889"/>
          </a:xfrm>
        </p:grpSpPr>
        <p:sp>
          <p:nvSpPr>
            <p:cNvPr id="53" name="TextBox 53"/>
            <p:cNvSpPr/>
            <p:nvPr/>
          </p:nvSpPr>
          <p:spPr>
            <a:xfrm>
              <a:off x="990600" y="5406771"/>
              <a:ext cx="10296525" cy="3646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这个结束记号写作 </a:t>
              </a:r>
              <a:r>
                <a:rPr lang="en-US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\0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。别忘了，它也要占一格。</a:t>
              </a:r>
            </a:p>
          </p:txBody>
        </p:sp>
        <p:sp>
          <p:nvSpPr>
            <p:cNvPr id="54" name="TextBox 54"/>
            <p:cNvSpPr/>
            <p:nvPr/>
          </p:nvSpPr>
          <p:spPr>
            <a:xfrm>
              <a:off x="990600" y="5695950"/>
              <a:ext cx="8675370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因此，8 格的 char 数组要保存 C 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串，最多只能放 7 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普通字符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103" name="Line 10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04" name="Line 104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6205347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存一个字母，和存整个单词，写法一样吗？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36320" y="2138362"/>
            <a:ext cx="3480435" cy="2452116"/>
            <a:chOff x="1036320" y="2138362"/>
            <a:chExt cx="3480435" cy="2452116"/>
          </a:xfrm>
        </p:grpSpPr>
        <p:sp>
          <p:nvSpPr>
            <p:cNvPr id="7" name="TextBox 7"/>
            <p:cNvSpPr txBox="1"/>
            <p:nvPr/>
          </p:nvSpPr>
          <p:spPr>
            <a:xfrm>
              <a:off x="1036320" y="2138362"/>
              <a:ext cx="22089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accent1"/>
                  </a:solidFill>
                  <a:latin typeface="Consolas"/>
                  <a:ea typeface="Microsoft YaHei"/>
                  <a:cs typeface="+mn-cs"/>
                </a:rPr>
                <a:t>char c = 'A';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2000250" y="2809875"/>
              <a:ext cx="952500" cy="71437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9" name="TextBox 9"/>
            <p:cNvSpPr/>
            <p:nvPr/>
          </p:nvSpPr>
          <p:spPr>
            <a:xfrm>
              <a:off x="2317432" y="2916555"/>
              <a:ext cx="318230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36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037844" y="3837622"/>
              <a:ext cx="3478911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只有一个 A，用 char 就够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了。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常量写在单引号里。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084570" y="2138362"/>
            <a:ext cx="3869055" cy="2452116"/>
            <a:chOff x="6084570" y="2138362"/>
            <a:chExt cx="3869055" cy="2452116"/>
          </a:xfrm>
        </p:grpSpPr>
        <p:sp>
          <p:nvSpPr>
            <p:cNvPr id="12" name="TextBox 12"/>
            <p:cNvSpPr txBox="1"/>
            <p:nvPr/>
          </p:nvSpPr>
          <p:spPr>
            <a:xfrm>
              <a:off x="6084570" y="2138362"/>
              <a:ext cx="308517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accent1"/>
                  </a:solidFill>
                  <a:latin typeface="Consolas"/>
                  <a:ea typeface="Microsoft YaHei"/>
                  <a:cs typeface="+mn-cs"/>
                </a:rPr>
                <a:t>char s[4] = "ABC";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143625" y="2809875"/>
              <a:ext cx="3810000" cy="71437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Line 14"/>
            <p:cNvSpPr/>
            <p:nvPr/>
          </p:nvSpPr>
          <p:spPr>
            <a:xfrm>
              <a:off x="7096125" y="2809875"/>
              <a:ext cx="9525" cy="714375"/>
            </a:xfrm>
            <a:custGeom>
              <a:avLst/>
              <a:gdLst/>
              <a:ahLst/>
              <a:cxnLst/>
              <a:rect l="l" t="t" r="r" b="b"/>
              <a:pathLst>
                <a:path w="9525" h="714375">
                  <a:moveTo>
                    <a:pt x="0" y="0"/>
                  </a:moveTo>
                  <a:lnTo>
                    <a:pt x="0" y="71437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8048625" y="2809875"/>
              <a:ext cx="9525" cy="714375"/>
            </a:xfrm>
            <a:custGeom>
              <a:avLst/>
              <a:gdLst/>
              <a:ahLst/>
              <a:cxnLst/>
              <a:rect l="l" t="t" r="r" b="b"/>
              <a:pathLst>
                <a:path w="9525" h="714375">
                  <a:moveTo>
                    <a:pt x="0" y="0"/>
                  </a:moveTo>
                  <a:lnTo>
                    <a:pt x="0" y="71437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6" name="Line 16"/>
            <p:cNvSpPr/>
            <p:nvPr/>
          </p:nvSpPr>
          <p:spPr>
            <a:xfrm>
              <a:off x="9001125" y="2809875"/>
              <a:ext cx="9525" cy="714375"/>
            </a:xfrm>
            <a:custGeom>
              <a:avLst/>
              <a:gdLst/>
              <a:ahLst/>
              <a:cxnLst/>
              <a:rect l="l" t="t" r="r" b="b"/>
              <a:pathLst>
                <a:path w="9525" h="714375">
                  <a:moveTo>
                    <a:pt x="0" y="0"/>
                  </a:moveTo>
                  <a:lnTo>
                    <a:pt x="0" y="71437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7" name="TextBox 17"/>
            <p:cNvSpPr/>
            <p:nvPr/>
          </p:nvSpPr>
          <p:spPr>
            <a:xfrm>
              <a:off x="6500527" y="3013710"/>
              <a:ext cx="2386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7453027" y="3013710"/>
              <a:ext cx="2386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8405527" y="3013710"/>
              <a:ext cx="2386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9263729" y="3013710"/>
              <a:ext cx="42729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\0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6086094" y="3837622"/>
              <a:ext cx="3826574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ABC 是一串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，要依次放进数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组。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串常量写在双引号里。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37844" y="5152072"/>
            <a:ext cx="7037451" cy="800481"/>
            <a:chOff x="1037844" y="5152072"/>
            <a:chExt cx="7037451" cy="800481"/>
          </a:xfrm>
        </p:grpSpPr>
        <p:sp>
          <p:nvSpPr>
            <p:cNvPr id="23" name="TextBox 23"/>
            <p:cNvSpPr/>
            <p:nvPr/>
          </p:nvSpPr>
          <p:spPr>
            <a:xfrm>
              <a:off x="1037844" y="5152072"/>
              <a:ext cx="6005894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ABC 只有 3 个字母，为什么数组里画了第 4 格？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1037844" y="5571172"/>
              <a:ext cx="70374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那一格放的是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\0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。程序读到它，才知道 ABC 已经结束了。</a:t>
              </a:r>
            </a:p>
          </p:txBody>
        </p:sp>
      </p:grpSp>
      <p:sp>
        <p:nvSpPr>
          <p:cNvPr id="40" name="Line 4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1" name="Line 41"/>
          <p:cNvSpPr/>
          <p:nvPr/>
        </p:nvSpPr>
        <p:spPr>
          <a:xfrm>
            <a:off x="912495" y="2147888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2" name="Line 42"/>
          <p:cNvSpPr/>
          <p:nvPr/>
        </p:nvSpPr>
        <p:spPr>
          <a:xfrm>
            <a:off x="5960745" y="2147888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3" name="Line 43"/>
          <p:cNvSpPr/>
          <p:nvPr/>
        </p:nvSpPr>
        <p:spPr>
          <a:xfrm>
            <a:off x="838200" y="47771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4" name="Line 44"/>
          <p:cNvSpPr/>
          <p:nvPr/>
        </p:nvSpPr>
        <p:spPr>
          <a:xfrm>
            <a:off x="838200" y="264556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90625" y="3143250"/>
            <a:ext cx="9763125" cy="704850"/>
            <a:chOff x="1190625" y="3143250"/>
            <a:chExt cx="9763125" cy="704850"/>
          </a:xfrm>
        </p:grpSpPr>
        <p:grpSp>
          <p:nvGrpSpPr>
            <p:cNvPr id="8" name="Group 8"/>
            <p:cNvGrpSpPr/>
            <p:nvPr/>
          </p:nvGrpSpPr>
          <p:grpSpPr>
            <a:xfrm>
              <a:off x="1190625" y="3143250"/>
              <a:ext cx="2714625" cy="704850"/>
              <a:chOff x="1190625" y="3143250"/>
              <a:chExt cx="2714625" cy="704850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1906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2057590" y="3357562"/>
                <a:ext cx="98069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字母 A</a:t>
                </a:r>
              </a:p>
            </p:txBody>
          </p:sp>
        </p:grpSp>
        <p:sp>
          <p:nvSpPr>
            <p:cNvPr id="9" name="TextBox 9"/>
            <p:cNvSpPr/>
            <p:nvPr/>
          </p:nvSpPr>
          <p:spPr>
            <a:xfrm>
              <a:off x="417880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4714875" y="3143250"/>
              <a:ext cx="2714625" cy="704850"/>
              <a:chOff x="4714875" y="3143250"/>
              <a:chExt cx="2714625" cy="7048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4714875" y="3143250"/>
                <a:ext cx="2714625" cy="704850"/>
              </a:xfrm>
              <a:prstGeom prst="rect">
                <a:avLst/>
              </a:prstGeom>
              <a:solidFill>
                <a:srgbClr val="FFF2CC"/>
              </a:solidFill>
              <a:ln>
                <a:noFill/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5507926" y="3357562"/>
                <a:ext cx="1128427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编码 65</a:t>
                </a:r>
              </a:p>
            </p:txBody>
          </p:sp>
        </p:grpSp>
        <p:sp>
          <p:nvSpPr>
            <p:cNvPr id="13" name="TextBox 13"/>
            <p:cNvSpPr/>
            <p:nvPr/>
          </p:nvSpPr>
          <p:spPr>
            <a:xfrm>
              <a:off x="770305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8239125" y="3143250"/>
              <a:ext cx="2714625" cy="704850"/>
              <a:chOff x="8239125" y="3143250"/>
              <a:chExt cx="2714625" cy="7048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2391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9106090" y="3357562"/>
                <a:ext cx="98069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字母 A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5934837" cy="469392"/>
            <a:chOff x="978408" y="1407795"/>
            <a:chExt cx="5934837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59348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我们看到字母 A，计算机靠什么认出它？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10287381" cy="1029081"/>
            <a:chOff x="980694" y="1980248"/>
            <a:chExt cx="10287381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990733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名册里的 A 看起来是个字母，但计算机保存数据时用的是数字。它怎么认出 A 呢？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1621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像每位同学有学号，字符也有约定的编号。看同一张对照表，就能把编号认回字符。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66297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保存和读取时都按同一套编号解释，字母才能原样回来。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80694" y="4475798"/>
            <a:ext cx="5865304" cy="707708"/>
            <a:chOff x="980694" y="4475798"/>
            <a:chExt cx="5865304" cy="707708"/>
          </a:xfrm>
        </p:grpSpPr>
        <p:sp>
          <p:nvSpPr>
            <p:cNvPr id="23" name="TextBox 11"/>
            <p:cNvSpPr/>
            <p:nvPr/>
          </p:nvSpPr>
          <p:spPr>
            <a:xfrm>
              <a:off x="980694" y="4475798"/>
              <a:ext cx="586530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图示按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ASCII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约定：A对应65，读到65再解释成A。</a:t>
              </a:r>
            </a:p>
          </p:txBody>
        </p:sp>
        <p:sp>
          <p:nvSpPr>
            <p:cNvPr id="24" name="TextBox 12"/>
            <p:cNvSpPr/>
            <p:nvPr/>
          </p:nvSpPr>
          <p:spPr>
            <a:xfrm>
              <a:off x="980694" y="4799648"/>
              <a:ext cx="5543836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这里的 65 是 A 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编号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，可不是“65 个 A”。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80694" y="5406771"/>
            <a:ext cx="10306431" cy="710185"/>
            <a:chOff x="980694" y="5406771"/>
            <a:chExt cx="10306431" cy="710185"/>
          </a:xfrm>
        </p:grpSpPr>
        <p:sp>
          <p:nvSpPr>
            <p:cNvPr id="26" name="TextBox 14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不用背整张表。我们只看数字、大写字母和小写字母的编号怎样排列。</a:t>
              </a:r>
            </a:p>
          </p:txBody>
        </p:sp>
        <p:sp>
          <p:nvSpPr>
            <p:cNvPr id="27" name="TextBox 15"/>
            <p:cNvSpPr/>
            <p:nvPr/>
          </p:nvSpPr>
          <p:spPr>
            <a:xfrm>
              <a:off x="980694" y="5733098"/>
              <a:ext cx="7098030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你会发现，每一组都挨着排。后面转换字符，正好用得上。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16071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5882450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数字和英文字母的编号，是随便排的吗？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037844" y="2199322"/>
            <a:ext cx="8594788" cy="2266379"/>
            <a:chOff x="1037844" y="2199322"/>
            <a:chExt cx="8594788" cy="2266379"/>
          </a:xfrm>
        </p:grpSpPr>
        <p:sp>
          <p:nvSpPr>
            <p:cNvPr id="7" name="TextBox 7"/>
            <p:cNvSpPr/>
            <p:nvPr/>
          </p:nvSpPr>
          <p:spPr>
            <a:xfrm>
              <a:off x="1037844" y="2199322"/>
              <a:ext cx="859478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ASCII 给常见的英文字母、数字和符号规定了编号。沿着这三行看一看。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319784" y="2775585"/>
              <a:ext cx="354988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'0' '1' '2' … '9'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368034" y="2775585"/>
              <a:ext cx="27484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48 49 50 … 57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319784" y="3356610"/>
              <a:ext cx="36182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'A' 'B' 'C' … 'Z'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368034" y="3356610"/>
              <a:ext cx="27484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65 66 67 … 90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319784" y="3937635"/>
              <a:ext cx="354988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'a' 'b' 'c' … 'z'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368034" y="3937635"/>
              <a:ext cx="294884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97 98 99 … 122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7844" y="4932998"/>
            <a:ext cx="9785414" cy="1158811"/>
            <a:chOff x="1037844" y="4932998"/>
            <a:chExt cx="9785414" cy="1158811"/>
          </a:xfrm>
        </p:grpSpPr>
        <p:sp>
          <p:nvSpPr>
            <p:cNvPr id="15" name="TextBox 15"/>
            <p:cNvSpPr/>
            <p:nvPr/>
          </p:nvSpPr>
          <p:spPr>
            <a:xfrm>
              <a:off x="1037844" y="4932998"/>
              <a:ext cx="6840569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看出规律就行：数字连续，大写字母连续，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小写字母也连续。不用把整张表背下来。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1038606" y="5739765"/>
              <a:ext cx="97846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这里讨论的是 </a:t>
              </a:r>
              <a:r>
                <a:rPr lang="en-US" sz="18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ASCII</a:t>
              </a: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范围内的</a:t>
              </a:r>
              <a:r>
                <a:rPr lang="zh-CN" sz="18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。中文怎样存，要另作考虑，不能直接套“一字一格”。</a:t>
              </a:r>
            </a:p>
          </p:txBody>
        </p:sp>
      </p:grpSp>
      <p:sp>
        <p:nvSpPr>
          <p:cNvPr id="26" name="Line 2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462095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262070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90625" y="3143250"/>
            <a:ext cx="9763125" cy="704850"/>
            <a:chOff x="1190625" y="3143250"/>
            <a:chExt cx="9763125" cy="704850"/>
          </a:xfrm>
        </p:grpSpPr>
        <p:grpSp>
          <p:nvGrpSpPr>
            <p:cNvPr id="8" name="Group 8"/>
            <p:cNvGrpSpPr/>
            <p:nvPr/>
          </p:nvGrpSpPr>
          <p:grpSpPr>
            <a:xfrm>
              <a:off x="1190625" y="3143250"/>
              <a:ext cx="2714625" cy="704850"/>
              <a:chOff x="1190625" y="3143250"/>
              <a:chExt cx="2714625" cy="704850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1906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1900428" y="3357562"/>
                <a:ext cx="1295019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字符 '7'</a:t>
                </a:r>
              </a:p>
            </p:txBody>
          </p:sp>
        </p:grpSp>
        <p:sp>
          <p:nvSpPr>
            <p:cNvPr id="9" name="TextBox 9"/>
            <p:cNvSpPr/>
            <p:nvPr/>
          </p:nvSpPr>
          <p:spPr>
            <a:xfrm>
              <a:off x="417880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4714875" y="3143250"/>
              <a:ext cx="2714625" cy="704850"/>
              <a:chOff x="4714875" y="3143250"/>
              <a:chExt cx="2714625" cy="7048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4714875" y="3143250"/>
                <a:ext cx="2714625" cy="704850"/>
              </a:xfrm>
              <a:prstGeom prst="rect">
                <a:avLst/>
              </a:prstGeom>
              <a:solidFill>
                <a:srgbClr val="FFF2CC"/>
              </a:solidFill>
              <a:ln>
                <a:noFill/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5591270" y="3357562"/>
                <a:ext cx="96183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整数 7</a:t>
                </a:r>
              </a:p>
            </p:txBody>
          </p:sp>
        </p:grpSp>
        <p:sp>
          <p:nvSpPr>
            <p:cNvPr id="13" name="TextBox 13"/>
            <p:cNvSpPr/>
            <p:nvPr/>
          </p:nvSpPr>
          <p:spPr>
            <a:xfrm>
              <a:off x="770305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8239125" y="3143250"/>
              <a:ext cx="2714625" cy="704850"/>
              <a:chOff x="8239125" y="3143250"/>
              <a:chExt cx="2714625" cy="7048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2391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827770" y="3357562"/>
                <a:ext cx="1537335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再参与算术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5812631" cy="472440"/>
            <a:chOff x="978408" y="1407795"/>
            <a:chExt cx="5812631" cy="472440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5812631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读到字符‘7’，怎样把它当人数来计算？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8703374" cy="1029081"/>
            <a:chOff x="980694" y="1980248"/>
            <a:chExt cx="8703374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87033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报名程序读到了 char c = '7'。屏幕上看着像 7，可 c 里存的是字符。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7311771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又来了 1 人，人数该变成整数 8。那直接写 c + 1 行不行？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566242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想一想：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参加运算时，程序拿什么数来算？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80694" y="4475798"/>
            <a:ext cx="10287381" cy="702754"/>
            <a:chOff x="980694" y="4475798"/>
            <a:chExt cx="10287381" cy="702754"/>
          </a:xfrm>
        </p:grpSpPr>
        <p:sp>
          <p:nvSpPr>
            <p:cNvPr id="23" name="TextBox 11"/>
            <p:cNvSpPr/>
            <p:nvPr/>
          </p:nvSpPr>
          <p:spPr>
            <a:xfrm>
              <a:off x="980694" y="4475798"/>
              <a:ext cx="84147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 '7' 的编码是 55。直接加 1，参与计算的是 55，结果便是 56。</a:t>
              </a:r>
            </a:p>
          </p:txBody>
        </p:sp>
        <p:sp>
          <p:nvSpPr>
            <p:cNvPr id="24" name="TextBox 12"/>
            <p:cNvSpPr/>
            <p:nvPr/>
          </p:nvSpPr>
          <p:spPr>
            <a:xfrm>
              <a:off x="980694" y="4797171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我们要的是人数 7，不是字符编号 55。得先把字符表示的数值取出来。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80694" y="5409248"/>
            <a:ext cx="10306431" cy="702754"/>
            <a:chOff x="980694" y="5409248"/>
            <a:chExt cx="10306431" cy="702754"/>
          </a:xfrm>
        </p:grpSpPr>
        <p:sp>
          <p:nvSpPr>
            <p:cNvPr id="26" name="TextBox 14"/>
            <p:cNvSpPr/>
            <p:nvPr/>
          </p:nvSpPr>
          <p:spPr>
            <a:xfrm>
              <a:off x="980694" y="5409248"/>
              <a:ext cx="63668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'0' 到 '9' 的编号挨着排。'7' 比 '0' 恰好大 7。</a:t>
              </a:r>
            </a:p>
          </p:txBody>
        </p:sp>
        <p:sp>
          <p:nvSpPr>
            <p:cNvPr id="27" name="TextBox 15"/>
            <p:cNvSpPr/>
            <p:nvPr/>
          </p:nvSpPr>
          <p:spPr>
            <a:xfrm>
              <a:off x="980694" y="573062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所以用 c - '0' 得到整数 7，再加 1 才是在算人数。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16071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字符‘7’里藏着的数值 7，怎么取出来？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29284" y="2185035"/>
            <a:ext cx="8175879" cy="1062418"/>
            <a:chOff x="1129284" y="2185035"/>
            <a:chExt cx="8175879" cy="1062418"/>
          </a:xfrm>
        </p:grpSpPr>
        <p:sp>
          <p:nvSpPr>
            <p:cNvPr id="7" name="TextBox 7"/>
            <p:cNvSpPr/>
            <p:nvPr/>
          </p:nvSpPr>
          <p:spPr>
            <a:xfrm>
              <a:off x="1129284" y="2185035"/>
              <a:ext cx="155400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字符 '7'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5987034" y="2185035"/>
              <a:ext cx="115424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整数 7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133094" y="2866072"/>
              <a:ext cx="307800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编码是55，外观是7。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5990844" y="2866072"/>
              <a:ext cx="33143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数值就是7，可以参加算术。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31570" y="3786188"/>
            <a:ext cx="10107930" cy="1264539"/>
            <a:chOff x="1131570" y="3786188"/>
            <a:chExt cx="10107930" cy="1264539"/>
          </a:xfrm>
        </p:grpSpPr>
        <p:sp>
          <p:nvSpPr>
            <p:cNvPr id="12" name="TextBox 12"/>
            <p:cNvSpPr txBox="1"/>
            <p:nvPr/>
          </p:nvSpPr>
          <p:spPr>
            <a:xfrm>
              <a:off x="1131570" y="3786188"/>
              <a:ext cx="218855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char c = '7';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31570" y="4310062"/>
              <a:ext cx="33547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int digit = c - '0';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5990844" y="4342448"/>
              <a:ext cx="5248656" cy="7082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把两个字符的编号相减：'7' 是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55，'0' 是 48，差正好是 7。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33094" y="5294948"/>
            <a:ext cx="6240589" cy="752856"/>
            <a:chOff x="1133094" y="5294948"/>
            <a:chExt cx="6240589" cy="752856"/>
          </a:xfrm>
        </p:grpSpPr>
        <p:sp>
          <p:nvSpPr>
            <p:cNvPr id="16" name="TextBox 16"/>
            <p:cNvSpPr/>
            <p:nvPr/>
          </p:nvSpPr>
          <p:spPr>
            <a:xfrm>
              <a:off x="1133094" y="5294948"/>
              <a:ext cx="6240589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这个办法只给数字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用。换成 'A'，虽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然也能相减，结果可不是一个十进制数字。</a:t>
              </a:r>
            </a:p>
          </p:txBody>
        </p:sp>
      </p:grpSp>
      <p:sp>
        <p:nvSpPr>
          <p:cNvPr id="25" name="Line 2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26"/>
          <p:cNvSpPr/>
          <p:nvPr/>
        </p:nvSpPr>
        <p:spPr>
          <a:xfrm>
            <a:off x="1007745" y="3795712"/>
            <a:ext cx="9525" cy="847725"/>
          </a:xfrm>
          <a:custGeom>
            <a:avLst/>
            <a:gdLst/>
            <a:ahLst/>
            <a:cxnLst/>
            <a:rect l="l" t="t" r="r" b="b"/>
            <a:pathLst>
              <a:path w="9525" h="847725">
                <a:moveTo>
                  <a:pt x="0" y="0"/>
                </a:moveTo>
                <a:lnTo>
                  <a:pt x="0" y="84772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346109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497271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6688264" cy="1062799"/>
            <a:chOff x="826008" y="814388"/>
            <a:chExt cx="6688264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字符数组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668826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字母 C 排第几？怎样让程序说出“第 3 个”？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210806" cy="752855"/>
            <a:chOff x="990219" y="2056448"/>
            <a:chExt cx="7210806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2108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玩个字母排队游戏：A 排第 1，B 排第 2，C 排第 3。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696029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 C，如果想显示它的序号，程序需要得到的是整数 3。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2286000" y="3095625"/>
            <a:ext cx="7048500" cy="1514475"/>
            <a:chOff x="2286000" y="3095625"/>
            <a:chExt cx="7048500" cy="1514475"/>
          </a:xfrm>
        </p:grpSpPr>
        <p:grpSp>
          <p:nvGrpSpPr>
            <p:cNvPr id="10" name="Group 10"/>
            <p:cNvGrpSpPr/>
            <p:nvPr/>
          </p:nvGrpSpPr>
          <p:grpSpPr>
            <a:xfrm>
              <a:off x="2286000" y="3095625"/>
              <a:ext cx="2190750" cy="504825"/>
              <a:chOff x="2286000" y="3095625"/>
              <a:chExt cx="2190750" cy="5048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2286000" y="3095625"/>
                <a:ext cx="219075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305050" y="3124200"/>
                <a:ext cx="21526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字母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476750" y="3095625"/>
              <a:ext cx="1619250" cy="504825"/>
              <a:chOff x="4476750" y="3095625"/>
              <a:chExt cx="1619250" cy="50482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476750" y="3095625"/>
                <a:ext cx="161925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495800" y="3124200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6096000" y="3095625"/>
              <a:ext cx="1619250" cy="504825"/>
              <a:chOff x="6096000" y="3095625"/>
              <a:chExt cx="1619250" cy="5048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6096000" y="3095625"/>
                <a:ext cx="161925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6115050" y="3124200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7715250" y="3095625"/>
              <a:ext cx="1619250" cy="504825"/>
              <a:chOff x="7715250" y="3095625"/>
              <a:chExt cx="1619250" cy="50482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7715250" y="3095625"/>
                <a:ext cx="161925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7734300" y="3124200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C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2286000" y="3600450"/>
              <a:ext cx="2190750" cy="504825"/>
              <a:chOff x="2286000" y="3600450"/>
              <a:chExt cx="2190750" cy="5048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2286000" y="3600450"/>
                <a:ext cx="219075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2305050" y="3629025"/>
                <a:ext cx="21526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ASCII编码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476750" y="3600450"/>
              <a:ext cx="1619250" cy="504825"/>
              <a:chOff x="4476750" y="3600450"/>
              <a:chExt cx="1619250" cy="50482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476750" y="3600450"/>
                <a:ext cx="161925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4495800" y="3629025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65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6096000" y="3600450"/>
              <a:ext cx="1619250" cy="504825"/>
              <a:chOff x="6096000" y="3600450"/>
              <a:chExt cx="1619250" cy="50482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6096000" y="3600450"/>
                <a:ext cx="161925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6115050" y="3629025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66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7715250" y="3600450"/>
              <a:ext cx="1619250" cy="504825"/>
              <a:chOff x="7715250" y="3600450"/>
              <a:chExt cx="1619250" cy="50482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7715250" y="3600450"/>
                <a:ext cx="161925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7734300" y="3629025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67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2286000" y="4105275"/>
              <a:ext cx="2190750" cy="504825"/>
              <a:chOff x="2286000" y="4105275"/>
              <a:chExt cx="2190750" cy="50482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2286000" y="4105275"/>
                <a:ext cx="219075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2305050" y="4133850"/>
                <a:ext cx="21526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字母序号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4476750" y="4105275"/>
              <a:ext cx="1619250" cy="504825"/>
              <a:chOff x="4476750" y="4105275"/>
              <a:chExt cx="1619250" cy="50482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4476750" y="4105275"/>
                <a:ext cx="161925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4495800" y="4133850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6096000" y="4105275"/>
              <a:ext cx="1619250" cy="504825"/>
              <a:chOff x="6096000" y="4105275"/>
              <a:chExt cx="1619250" cy="50482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6096000" y="4105275"/>
                <a:ext cx="161925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6115050" y="4133850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7715250" y="4105275"/>
              <a:ext cx="1619250" cy="504825"/>
              <a:chOff x="7715250" y="4105275"/>
              <a:chExt cx="1619250" cy="50482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7715250" y="4105275"/>
                <a:ext cx="161925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7734300" y="4133850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1418463" y="4734401"/>
            <a:ext cx="3821727" cy="729425"/>
            <a:chOff x="1418463" y="4734401"/>
            <a:chExt cx="3821727" cy="729425"/>
          </a:xfrm>
        </p:grpSpPr>
        <p:sp>
          <p:nvSpPr>
            <p:cNvPr id="45" name="TextBox 45"/>
            <p:cNvSpPr txBox="1"/>
            <p:nvPr/>
          </p:nvSpPr>
          <p:spPr>
            <a:xfrm>
              <a:off x="1418463" y="4734401"/>
              <a:ext cx="382172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rank = 'C' - 'A' + 1;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1418463" y="5067776"/>
              <a:ext cx="303892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next = 'A' + 1;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990219" y="5409248"/>
            <a:ext cx="8929116" cy="743331"/>
            <a:chOff x="990219" y="5409248"/>
            <a:chExt cx="8929116" cy="743331"/>
          </a:xfrm>
        </p:grpSpPr>
        <p:sp>
          <p:nvSpPr>
            <p:cNvPr id="48" name="TextBox 48"/>
            <p:cNvSpPr/>
            <p:nvPr/>
          </p:nvSpPr>
          <p:spPr>
            <a:xfrm>
              <a:off x="990219" y="5409248"/>
              <a:ext cx="89291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 rank，看到的是 3；输出 next，看到的是 B。它们保存的东西不同。</a:t>
              </a:r>
            </a:p>
          </p:txBody>
        </p:sp>
        <p:sp>
          <p:nvSpPr>
            <p:cNvPr id="49" name="TextBox 49"/>
            <p:cNvSpPr/>
            <p:nvPr/>
          </p:nvSpPr>
          <p:spPr>
            <a:xfrm>
              <a:off x="990219" y="5771198"/>
              <a:ext cx="71256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想说“第几个”，用整数；想显示字母本身，就保留字符。</a:t>
              </a:r>
            </a:p>
          </p:txBody>
        </p:sp>
      </p:grpSp>
      <p:sp>
        <p:nvSpPr>
          <p:cNvPr id="65" name="Line 6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6" name="Line 66"/>
          <p:cNvSpPr/>
          <p:nvPr/>
        </p:nvSpPr>
        <p:spPr>
          <a:xfrm>
            <a:off x="1294638" y="4743926"/>
            <a:ext cx="9525" cy="622173"/>
          </a:xfrm>
          <a:custGeom>
            <a:avLst/>
            <a:gdLst/>
            <a:ahLst/>
            <a:cxnLst/>
            <a:rect l="l" t="t" r="r" b="b"/>
            <a:pathLst>
              <a:path w="9525" h="622173">
                <a:moveTo>
                  <a:pt x="0" y="0"/>
                </a:moveTo>
                <a:lnTo>
                  <a:pt x="0" y="62217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67" name="Line 67"/>
          <p:cNvSpPr/>
          <p:nvPr/>
        </p:nvSpPr>
        <p:spPr>
          <a:xfrm>
            <a:off x="838200" y="289674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程序读 Luogu4!，读到哪里才算结束？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027938" y="2168271"/>
            <a:ext cx="10240137" cy="1860232"/>
            <a:chOff x="1027938" y="2168271"/>
            <a:chExt cx="10240137" cy="1860232"/>
          </a:xfrm>
        </p:grpSpPr>
        <p:sp>
          <p:nvSpPr>
            <p:cNvPr id="4" name="TextBox 4"/>
            <p:cNvSpPr/>
            <p:nvPr/>
          </p:nvSpPr>
          <p:spPr>
            <a:xfrm>
              <a:off x="1027938" y="2168271"/>
              <a:ext cx="102401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Luogu4! 有 7 个看得见的字符。程序继续读到后面的 </a:t>
              </a:r>
              <a:r>
                <a:rPr lang="en-US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\0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，才知道这串文字结束了。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1619250" y="2762250"/>
              <a:ext cx="8382000" cy="72390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8953500" y="2762250"/>
              <a:ext cx="1047750" cy="723900"/>
            </a:xfrm>
            <a:prstGeom prst="rect">
              <a:avLst/>
            </a:prstGeom>
            <a:solidFill>
              <a:srgbClr val="FFF2CC"/>
            </a:solidFill>
            <a:ln w="9525">
              <a:solidFill>
                <a:schemeClr val="accent1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2667000" y="2762250"/>
              <a:ext cx="5238750" cy="723900"/>
            </a:xfrm>
            <a:custGeom>
              <a:avLst/>
              <a:gdLst/>
              <a:ahLst/>
              <a:cxnLst/>
              <a:rect l="l" t="t" r="r" b="b"/>
              <a:pathLst>
                <a:path w="5238750" h="723900">
                  <a:moveTo>
                    <a:pt x="0" y="0"/>
                  </a:moveTo>
                  <a:lnTo>
                    <a:pt x="0" y="723900"/>
                  </a:lnTo>
                  <a:moveTo>
                    <a:pt x="1047750" y="0"/>
                  </a:moveTo>
                  <a:lnTo>
                    <a:pt x="1047750" y="723900"/>
                  </a:lnTo>
                  <a:moveTo>
                    <a:pt x="2095500" y="0"/>
                  </a:moveTo>
                  <a:lnTo>
                    <a:pt x="2095500" y="723900"/>
                  </a:lnTo>
                  <a:moveTo>
                    <a:pt x="3143250" y="0"/>
                  </a:moveTo>
                  <a:lnTo>
                    <a:pt x="3143250" y="723900"/>
                  </a:lnTo>
                  <a:moveTo>
                    <a:pt x="4191000" y="0"/>
                  </a:moveTo>
                  <a:lnTo>
                    <a:pt x="4191000" y="723900"/>
                  </a:lnTo>
                  <a:moveTo>
                    <a:pt x="5238750" y="0"/>
                  </a:moveTo>
                  <a:lnTo>
                    <a:pt x="5238750" y="72390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1" name="TextBox 11"/>
            <p:cNvSpPr/>
            <p:nvPr/>
          </p:nvSpPr>
          <p:spPr>
            <a:xfrm>
              <a:off x="2023777" y="2947035"/>
              <a:ext cx="2386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3077242" y="29470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u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4124992" y="29470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o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5172742" y="29470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g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220492" y="29470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u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7268242" y="29470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8315992" y="29470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!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9263729" y="2947035"/>
              <a:ext cx="42729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\0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2061020" y="3647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3108770" y="3647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4156520" y="3647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5204270" y="3647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6252020" y="3647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7299770" y="3647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8347520" y="3647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395270" y="3647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37844" y="4599622"/>
            <a:ext cx="7713631" cy="1181481"/>
            <a:chOff x="1037844" y="4599622"/>
            <a:chExt cx="7713631" cy="1181481"/>
          </a:xfrm>
        </p:grpSpPr>
        <p:sp>
          <p:nvSpPr>
            <p:cNvPr id="28" name="TextBox 28"/>
            <p:cNvSpPr/>
            <p:nvPr/>
          </p:nvSpPr>
          <p:spPr>
            <a:xfrm>
              <a:off x="1037844" y="4599622"/>
              <a:ext cx="7713631" cy="1181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上面是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，下面是下标。'\0' 是编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码为 0 的结束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；它不同于数字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'0'，也不是两个独立的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49" name="Line 4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0" name="Line 50"/>
          <p:cNvSpPr/>
          <p:nvPr/>
        </p:nvSpPr>
        <p:spPr>
          <a:xfrm>
            <a:off x="838200" y="42571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1" name="Line 51"/>
          <p:cNvSpPr/>
          <p:nvPr/>
        </p:nvSpPr>
        <p:spPr>
          <a:xfrm>
            <a:off x="838200" y="26014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1333500" y="3057525"/>
            <a:ext cx="9144000" cy="1160812"/>
            <a:chOff x="1333500" y="3057525"/>
            <a:chExt cx="9144000" cy="1160812"/>
          </a:xfrm>
        </p:grpSpPr>
        <p:grpSp>
          <p:nvGrpSpPr>
            <p:cNvPr id="9" name="Group 9"/>
            <p:cNvGrpSpPr/>
            <p:nvPr/>
          </p:nvGrpSpPr>
          <p:grpSpPr>
            <a:xfrm>
              <a:off x="1333500" y="3057525"/>
              <a:ext cx="1143000" cy="1160812"/>
              <a:chOff x="1333500" y="3057525"/>
              <a:chExt cx="1143000" cy="1160812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333500" y="3057525"/>
                <a:ext cx="1143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1805559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  <p:sp>
            <p:nvSpPr>
              <p:cNvPr id="8" name="TextBox 8"/>
              <p:cNvSpPr/>
              <p:nvPr/>
            </p:nvSpPr>
            <p:spPr>
              <a:xfrm>
                <a:off x="18325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476500" y="3057525"/>
              <a:ext cx="1143000" cy="1160812"/>
              <a:chOff x="2476500" y="3057525"/>
              <a:chExt cx="1143000" cy="1160812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476500" y="3057525"/>
                <a:ext cx="1143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2948559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  <p:sp>
            <p:nvSpPr>
              <p:cNvPr id="12" name="TextBox 12"/>
              <p:cNvSpPr/>
              <p:nvPr/>
            </p:nvSpPr>
            <p:spPr>
              <a:xfrm>
                <a:off x="29755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3619500" y="3057525"/>
              <a:ext cx="1143000" cy="1160812"/>
              <a:chOff x="3619500" y="3057525"/>
              <a:chExt cx="1143000" cy="1160812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619500" y="3057525"/>
                <a:ext cx="1143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091559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41185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4762500" y="3057525"/>
              <a:ext cx="1143000" cy="1160812"/>
              <a:chOff x="4762500" y="3057525"/>
              <a:chExt cx="1143000" cy="1160812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4762500" y="3057525"/>
                <a:ext cx="1143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5234559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D</a:t>
                </a:r>
              </a:p>
            </p:txBody>
          </p:sp>
          <p:sp>
            <p:nvSpPr>
              <p:cNvPr id="20" name="TextBox 20"/>
              <p:cNvSpPr/>
              <p:nvPr/>
            </p:nvSpPr>
            <p:spPr>
              <a:xfrm>
                <a:off x="52615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905500" y="3057525"/>
              <a:ext cx="1143000" cy="1160812"/>
              <a:chOff x="5905500" y="3057525"/>
              <a:chExt cx="1143000" cy="1160812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5905500" y="3057525"/>
                <a:ext cx="1143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6377559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E</a:t>
                </a:r>
              </a:p>
            </p:txBody>
          </p:sp>
          <p:sp>
            <p:nvSpPr>
              <p:cNvPr id="24" name="TextBox 24"/>
              <p:cNvSpPr/>
              <p:nvPr/>
            </p:nvSpPr>
            <p:spPr>
              <a:xfrm>
                <a:off x="64045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7048500" y="3057525"/>
              <a:ext cx="1143000" cy="1160812"/>
              <a:chOff x="7048500" y="3057525"/>
              <a:chExt cx="1143000" cy="1160812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7048500" y="3057525"/>
                <a:ext cx="1143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7520559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F</a:t>
                </a:r>
              </a:p>
            </p:txBody>
          </p:sp>
          <p:sp>
            <p:nvSpPr>
              <p:cNvPr id="28" name="TextBox 28"/>
              <p:cNvSpPr/>
              <p:nvPr/>
            </p:nvSpPr>
            <p:spPr>
              <a:xfrm>
                <a:off x="75475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8191500" y="3057525"/>
              <a:ext cx="1143000" cy="1160812"/>
              <a:chOff x="8191500" y="3057525"/>
              <a:chExt cx="1143000" cy="1160812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8191500" y="3057525"/>
                <a:ext cx="1143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31" name="TextBox 31"/>
              <p:cNvSpPr/>
              <p:nvPr/>
            </p:nvSpPr>
            <p:spPr>
              <a:xfrm>
                <a:off x="8663559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G</a:t>
                </a:r>
              </a:p>
            </p:txBody>
          </p:sp>
          <p:sp>
            <p:nvSpPr>
              <p:cNvPr id="32" name="TextBox 32"/>
              <p:cNvSpPr/>
              <p:nvPr/>
            </p:nvSpPr>
            <p:spPr>
              <a:xfrm>
                <a:off x="86905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9334500" y="3057525"/>
              <a:ext cx="1143000" cy="1160812"/>
              <a:chOff x="9334500" y="3057525"/>
              <a:chExt cx="1143000" cy="1160812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9334500" y="3057525"/>
                <a:ext cx="1143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9806559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</a:t>
                </a:r>
              </a:p>
            </p:txBody>
          </p:sp>
          <p:sp>
            <p:nvSpPr>
              <p:cNvPr id="36" name="TextBox 36"/>
              <p:cNvSpPr/>
              <p:nvPr/>
            </p:nvSpPr>
            <p:spPr>
              <a:xfrm>
                <a:off x="98335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7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6237732" cy="469392"/>
            <a:chOff x="978408" y="1407795"/>
            <a:chExt cx="6237732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62377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8 格都装了字母，结束记号还能放在哪儿？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80694" y="1980248"/>
            <a:ext cx="8230934" cy="1029081"/>
            <a:chOff x="980694" y="1980248"/>
            <a:chExt cx="8230934" cy="1029081"/>
          </a:xfrm>
        </p:grpSpPr>
        <p:sp>
          <p:nvSpPr>
            <p:cNvPr id="40" name="TextBox 6"/>
            <p:cNvSpPr/>
            <p:nvPr/>
          </p:nvSpPr>
          <p:spPr>
            <a:xfrm>
              <a:off x="980694" y="1980248"/>
              <a:ext cx="823093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还记得存姓名用的 char name[8] 吗？它有 8 格，下标从 0 到 7。</a:t>
              </a:r>
            </a:p>
          </p:txBody>
        </p:sp>
        <p:sp>
          <p:nvSpPr>
            <p:cNvPr id="41" name="TextBox 7"/>
            <p:cNvSpPr/>
            <p:nvPr/>
          </p:nvSpPr>
          <p:spPr>
            <a:xfrm>
              <a:off x="980694" y="2304098"/>
              <a:ext cx="61098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现在把 ABCDEFGH 全装进去，8 格刚好填满。</a:t>
              </a:r>
            </a:p>
          </p:txBody>
        </p:sp>
        <p:sp>
          <p:nvSpPr>
            <p:cNvPr id="42" name="TextBox 8"/>
            <p:cNvSpPr/>
            <p:nvPr/>
          </p:nvSpPr>
          <p:spPr>
            <a:xfrm>
              <a:off x="980694" y="2627948"/>
              <a:ext cx="699554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可要把它当 C 字符串使用，还得放 \0。你能找到空位吗？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980694" y="4475798"/>
            <a:ext cx="8160925" cy="707708"/>
            <a:chOff x="980694" y="4475798"/>
            <a:chExt cx="8160925" cy="707708"/>
          </a:xfrm>
        </p:grpSpPr>
        <p:sp>
          <p:nvSpPr>
            <p:cNvPr id="44" name="TextBox 11"/>
            <p:cNvSpPr/>
            <p:nvPr/>
          </p:nvSpPr>
          <p:spPr>
            <a:xfrm>
              <a:off x="980694" y="4475798"/>
              <a:ext cx="522484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图里每一格都已有字母，没有位置留给 \0。</a:t>
              </a:r>
            </a:p>
          </p:txBody>
        </p:sp>
        <p:sp>
          <p:nvSpPr>
            <p:cNvPr id="45" name="TextBox 12"/>
            <p:cNvSpPr/>
            <p:nvPr/>
          </p:nvSpPr>
          <p:spPr>
            <a:xfrm>
              <a:off x="980694" y="4799648"/>
              <a:ext cx="8160925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所以它能装 8 个 char，却装不下“ABCDEFGH”这个 C 字符串。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80694" y="5409248"/>
            <a:ext cx="10306431" cy="702754"/>
            <a:chOff x="980694" y="5409248"/>
            <a:chExt cx="10306431" cy="702754"/>
          </a:xfrm>
        </p:grpSpPr>
        <p:sp>
          <p:nvSpPr>
            <p:cNvPr id="47" name="TextBox 14"/>
            <p:cNvSpPr/>
            <p:nvPr/>
          </p:nvSpPr>
          <p:spPr>
            <a:xfrm>
              <a:off x="980694" y="5409248"/>
              <a:ext cx="711460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想保存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串，就要给 \0 腾一格；普通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最多放 7 个。</a:t>
              </a:r>
            </a:p>
          </p:txBody>
        </p:sp>
        <p:sp>
          <p:nvSpPr>
            <p:cNvPr id="48" name="TextBox 15"/>
            <p:cNvSpPr/>
            <p:nvPr/>
          </p:nvSpPr>
          <p:spPr>
            <a:xfrm>
              <a:off x="980694" y="573062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名字短一些，剩下的格子会更多。容量和当前名字的长度，得分开数。</a:t>
              </a:r>
            </a:p>
          </p:txBody>
        </p:sp>
      </p:grpSp>
      <p:sp>
        <p:nvSpPr>
          <p:cNvPr id="81" name="Line 8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2" name="Line 82"/>
          <p:cNvSpPr/>
          <p:nvPr/>
        </p:nvSpPr>
        <p:spPr>
          <a:xfrm>
            <a:off x="838200" y="42961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83" name="Line 83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给 cat 准备 8 格，它目前用了几格？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036320" y="2205038"/>
            <a:ext cx="8012430" cy="1176337"/>
            <a:chOff x="1036320" y="2205038"/>
            <a:chExt cx="8012430" cy="1176337"/>
          </a:xfrm>
        </p:grpSpPr>
        <p:sp>
          <p:nvSpPr>
            <p:cNvPr id="7" name="TextBox 7"/>
            <p:cNvSpPr txBox="1"/>
            <p:nvPr/>
          </p:nvSpPr>
          <p:spPr>
            <a:xfrm>
              <a:off x="1036320" y="2205038"/>
              <a:ext cx="30215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char s[8] = "cat";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1428750" y="2809875"/>
              <a:ext cx="7620000" cy="57150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1428750" y="2809875"/>
              <a:ext cx="2857500" cy="571500"/>
            </a:xfrm>
            <a:prstGeom prst="rect">
              <a:avLst/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4286250" y="2809875"/>
              <a:ext cx="952500" cy="571500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2381250" y="2809875"/>
              <a:ext cx="5715000" cy="571500"/>
            </a:xfrm>
            <a:custGeom>
              <a:avLst/>
              <a:gdLst/>
              <a:ahLst/>
              <a:cxnLst/>
              <a:rect l="l" t="t" r="r" b="b"/>
              <a:pathLst>
                <a:path w="5715000" h="571500">
                  <a:moveTo>
                    <a:pt x="0" y="0"/>
                  </a:moveTo>
                  <a:lnTo>
                    <a:pt x="0" y="571500"/>
                  </a:lnTo>
                  <a:moveTo>
                    <a:pt x="952500" y="0"/>
                  </a:moveTo>
                  <a:lnTo>
                    <a:pt x="952500" y="571500"/>
                  </a:lnTo>
                  <a:moveTo>
                    <a:pt x="1905000" y="0"/>
                  </a:moveTo>
                  <a:lnTo>
                    <a:pt x="1905000" y="571500"/>
                  </a:lnTo>
                  <a:moveTo>
                    <a:pt x="2857500" y="0"/>
                  </a:moveTo>
                  <a:lnTo>
                    <a:pt x="2857500" y="571500"/>
                  </a:lnTo>
                  <a:moveTo>
                    <a:pt x="3810000" y="0"/>
                  </a:moveTo>
                  <a:lnTo>
                    <a:pt x="3810000" y="571500"/>
                  </a:lnTo>
                  <a:moveTo>
                    <a:pt x="4762500" y="0"/>
                  </a:moveTo>
                  <a:lnTo>
                    <a:pt x="4762500" y="571500"/>
                  </a:lnTo>
                  <a:moveTo>
                    <a:pt x="5715000" y="0"/>
                  </a:moveTo>
                  <a:lnTo>
                    <a:pt x="5715000" y="571500"/>
                  </a:lnTo>
                </a:path>
              </a:pathLst>
            </a:custGeom>
            <a:solidFill>
              <a:schemeClr val="dk1"/>
            </a:solidFill>
            <a:ln w="9525">
              <a:solidFill>
                <a:schemeClr val="accent1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1822894" y="29994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2775394" y="29994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3727894" y="29994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4608195" y="2999422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\0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608826" y="299942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剩余空间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37844" y="4075748"/>
            <a:ext cx="6793420" cy="800481"/>
            <a:chOff x="1037844" y="4075748"/>
            <a:chExt cx="6793420" cy="800481"/>
          </a:xfrm>
        </p:grpSpPr>
        <p:sp>
          <p:nvSpPr>
            <p:cNvPr id="18" name="TextBox 18"/>
            <p:cNvSpPr/>
            <p:nvPr/>
          </p:nvSpPr>
          <p:spPr>
            <a:xfrm>
              <a:off x="1037844" y="4075748"/>
              <a:ext cx="6793420" cy="800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数组一共 8 格，sizeof(s) 得到 8 字节；cat 只有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 个字母，strlen(s) 得到 3。它数到 \0 前就停。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37844" y="5580698"/>
            <a:ext cx="9173908" cy="381381"/>
            <a:chOff x="1037844" y="5580698"/>
            <a:chExt cx="9173908" cy="381381"/>
          </a:xfrm>
        </p:grpSpPr>
        <p:sp>
          <p:nvSpPr>
            <p:cNvPr id="20" name="TextBox 20"/>
            <p:cNvSpPr/>
            <p:nvPr/>
          </p:nvSpPr>
          <p:spPr>
            <a:xfrm>
              <a:off x="1037844" y="5580698"/>
              <a:ext cx="91739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想把这 8 格都用于保存 C 字符串，仍得留一格给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\0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，普通字符最多 7 个。</a:t>
              </a:r>
            </a:p>
          </p:txBody>
        </p:sp>
      </p:grpSp>
      <p:sp>
        <p:nvSpPr>
          <p:cNvPr id="32" name="Line 3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3" name="Line 33"/>
          <p:cNvSpPr/>
          <p:nvPr/>
        </p:nvSpPr>
        <p:spPr>
          <a:xfrm>
            <a:off x="912495" y="22145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4" name="Line 34"/>
          <p:cNvSpPr/>
          <p:nvPr/>
        </p:nvSpPr>
        <p:spPr>
          <a:xfrm>
            <a:off x="838200" y="511054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37273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6528244" cy="1065847"/>
            <a:chOff x="826008" y="814388"/>
            <a:chExt cx="6528244" cy="1065847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字符数组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6528244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姓名没填，和只填了一个空格，长度一样吗？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517541" cy="755332"/>
            <a:chOff x="990219" y="2056448"/>
            <a:chExt cx="8517541" cy="755332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58754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名册里还没有姓名，可以用空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 "" 表示。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8517541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如果误敲了一个空格，存下的是 " "。看着都像空白，长度却不一样。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333500" y="3095625"/>
            <a:ext cx="9525000" cy="1685925"/>
            <a:chOff x="1333500" y="3095625"/>
            <a:chExt cx="9525000" cy="1685925"/>
          </a:xfrm>
        </p:grpSpPr>
        <p:grpSp>
          <p:nvGrpSpPr>
            <p:cNvPr id="10" name="Group 10"/>
            <p:cNvGrpSpPr/>
            <p:nvPr/>
          </p:nvGrpSpPr>
          <p:grpSpPr>
            <a:xfrm>
              <a:off x="1333500" y="3095625"/>
              <a:ext cx="3333750" cy="561975"/>
              <a:chOff x="1333500" y="3095625"/>
              <a:chExt cx="3333750" cy="56197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333500" y="3095625"/>
                <a:ext cx="3333750" cy="5619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352550" y="3124200"/>
                <a:ext cx="329565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定义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667250" y="3095625"/>
              <a:ext cx="3048000" cy="561975"/>
              <a:chOff x="4667250" y="3095625"/>
              <a:chExt cx="3048000" cy="56197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667250" y="3095625"/>
                <a:ext cx="3048000" cy="5619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686300" y="3124200"/>
                <a:ext cx="300990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实际保存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715250" y="3095625"/>
              <a:ext cx="1524000" cy="561975"/>
              <a:chOff x="7715250" y="3095625"/>
              <a:chExt cx="1524000" cy="5619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715250" y="3095625"/>
                <a:ext cx="1524000" cy="5619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734300" y="3124200"/>
                <a:ext cx="148590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长度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9239250" y="3095625"/>
              <a:ext cx="1619250" cy="561975"/>
              <a:chOff x="9239250" y="3095625"/>
              <a:chExt cx="1619250" cy="5619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9239250" y="3095625"/>
                <a:ext cx="1619250" cy="5619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9258300" y="3124200"/>
                <a:ext cx="158115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数组容量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333500" y="3657600"/>
              <a:ext cx="3333750" cy="561975"/>
              <a:chOff x="1333500" y="3657600"/>
              <a:chExt cx="3333750" cy="5619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333500" y="3657600"/>
                <a:ext cx="3333750" cy="5619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352550" y="3686175"/>
                <a:ext cx="329565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char a[] = "";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667250" y="3657600"/>
              <a:ext cx="3048000" cy="561975"/>
              <a:chOff x="4667250" y="3657600"/>
              <a:chExt cx="3048000" cy="5619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667250" y="3657600"/>
                <a:ext cx="3048000" cy="5619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4686300" y="3686175"/>
                <a:ext cx="300990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7715250" y="3657600"/>
              <a:ext cx="1524000" cy="561975"/>
              <a:chOff x="7715250" y="3657600"/>
              <a:chExt cx="1524000" cy="5619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7715250" y="3657600"/>
                <a:ext cx="1524000" cy="5619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7734300" y="3686175"/>
                <a:ext cx="148590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9239250" y="3657600"/>
              <a:ext cx="1619250" cy="561975"/>
              <a:chOff x="9239250" y="3657600"/>
              <a:chExt cx="1619250" cy="5619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9239250" y="3657600"/>
                <a:ext cx="1619250" cy="5619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9258300" y="3686175"/>
                <a:ext cx="158115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1333500" y="4219575"/>
              <a:ext cx="3333750" cy="561975"/>
              <a:chOff x="1333500" y="4219575"/>
              <a:chExt cx="3333750" cy="56197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1333500" y="4219575"/>
                <a:ext cx="3333750" cy="5619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1352550" y="4248150"/>
                <a:ext cx="329565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char b[] = " ";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4667250" y="4219575"/>
              <a:ext cx="3048000" cy="561975"/>
              <a:chOff x="4667250" y="4219575"/>
              <a:chExt cx="3048000" cy="56197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4667250" y="4219575"/>
                <a:ext cx="3048000" cy="5619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4686300" y="4248150"/>
                <a:ext cx="300990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空格 | \0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7715250" y="4219575"/>
              <a:ext cx="1524000" cy="561975"/>
              <a:chOff x="7715250" y="4219575"/>
              <a:chExt cx="1524000" cy="56197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7715250" y="4219575"/>
                <a:ext cx="1524000" cy="5619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7734300" y="4248150"/>
                <a:ext cx="148590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9239250" y="4219575"/>
              <a:ext cx="1619250" cy="561975"/>
              <a:chOff x="9239250" y="4219575"/>
              <a:chExt cx="1619250" cy="56197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9239250" y="4219575"/>
                <a:ext cx="1619250" cy="5619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9258300" y="4248150"/>
                <a:ext cx="158115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990219" y="5409248"/>
            <a:ext cx="7328821" cy="743331"/>
            <a:chOff x="990219" y="5409248"/>
            <a:chExt cx="7328821" cy="743331"/>
          </a:xfrm>
        </p:grpSpPr>
        <p:sp>
          <p:nvSpPr>
            <p:cNvPr id="45" name="TextBox 45"/>
            <p:cNvSpPr/>
            <p:nvPr/>
          </p:nvSpPr>
          <p:spPr>
            <a:xfrm>
              <a:off x="990219" y="5409248"/>
              <a:ext cx="71546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串里没有普通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，但它还是需要一格来放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结束标记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46" name="TextBox 46"/>
            <p:cNvSpPr/>
            <p:nvPr/>
          </p:nvSpPr>
          <p:spPr>
            <a:xfrm>
              <a:off x="990219" y="5771198"/>
              <a:ext cx="73288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"C program"有9个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，含中间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；连同\0至少需要10格。</a:t>
              </a:r>
            </a:p>
          </p:txBody>
        </p:sp>
      </p:grpSp>
      <p:sp>
        <p:nvSpPr>
          <p:cNvPr id="63" name="Line 6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4" name="Line 64"/>
          <p:cNvSpPr/>
          <p:nvPr/>
        </p:nvSpPr>
        <p:spPr>
          <a:xfrm>
            <a:off x="838200" y="509416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5" name="Line 65"/>
          <p:cNvSpPr/>
          <p:nvPr/>
        </p:nvSpPr>
        <p:spPr>
          <a:xfrm>
            <a:off x="838200" y="289674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7938" y="2208848"/>
            <a:ext cx="5565267" cy="1017269"/>
            <a:chOff x="1027938" y="2208848"/>
            <a:chExt cx="5565267" cy="1017269"/>
          </a:xfrm>
        </p:grpSpPr>
        <p:sp>
          <p:nvSpPr>
            <p:cNvPr id="6" name="TextBox 6"/>
            <p:cNvSpPr/>
            <p:nvPr/>
          </p:nvSpPr>
          <p:spPr>
            <a:xfrm>
              <a:off x="1027938" y="2208848"/>
              <a:ext cx="55652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 Hi Tom，用 scanf 会读到哪里？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6320" y="2786062"/>
              <a:ext cx="532352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char s[110];　scanf("%100s", s);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38250" y="3810000"/>
            <a:ext cx="10029825" cy="797052"/>
            <a:chOff x="1238250" y="3810000"/>
            <a:chExt cx="10029825" cy="797052"/>
          </a:xfrm>
        </p:grpSpPr>
        <p:sp>
          <p:nvSpPr>
            <p:cNvPr id="10" name="Rectangle 10"/>
            <p:cNvSpPr/>
            <p:nvPr/>
          </p:nvSpPr>
          <p:spPr>
            <a:xfrm>
              <a:off x="1238250" y="3810000"/>
              <a:ext cx="2571750" cy="666750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2095500" y="3810000"/>
              <a:ext cx="857250" cy="666750"/>
            </a:xfrm>
            <a:custGeom>
              <a:avLst/>
              <a:gdLst/>
              <a:ahLst/>
              <a:cxnLst/>
              <a:rect l="l" t="t" r="r" b="b"/>
              <a:pathLst>
                <a:path w="857250" h="666750">
                  <a:moveTo>
                    <a:pt x="0" y="0"/>
                  </a:moveTo>
                  <a:lnTo>
                    <a:pt x="0" y="666750"/>
                  </a:lnTo>
                  <a:moveTo>
                    <a:pt x="857250" y="0"/>
                  </a:moveTo>
                  <a:lnTo>
                    <a:pt x="857250" y="66675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1547527" y="3975735"/>
              <a:ext cx="2386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2410492" y="39757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3167729" y="3975735"/>
              <a:ext cx="42729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\0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4562094" y="3854196"/>
              <a:ext cx="6705981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输入 Hi Tom。%s 遇到空格就停，这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次只读进 Hi；Tom 还留在输入中。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7844" y="5047298"/>
            <a:ext cx="6291358" cy="1124331"/>
            <a:chOff x="1037844" y="5047298"/>
            <a:chExt cx="6291358" cy="1124331"/>
          </a:xfrm>
        </p:grpSpPr>
        <p:sp>
          <p:nvSpPr>
            <p:cNvPr id="17" name="TextBox 17"/>
            <p:cNvSpPr/>
            <p:nvPr/>
          </p:nvSpPr>
          <p:spPr>
            <a:xfrm>
              <a:off x="1037844" y="5047298"/>
              <a:ext cx="6291358" cy="1124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%100s 最多读 100 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，还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会补上 \0。这里传数组名 s；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要保住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，就得换一种读法。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6205156" cy="472440"/>
            <a:chOff x="813816" y="1407795"/>
            <a:chExt cx="6205156" cy="472440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6205156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名字能存进数组了，接下来怎么从键盘读？</a:t>
              </a:r>
            </a:p>
          </p:txBody>
        </p:sp>
      </p:grpSp>
      <p:sp>
        <p:nvSpPr>
          <p:cNvPr id="27" name="Line 2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28"/>
          <p:cNvSpPr/>
          <p:nvPr/>
        </p:nvSpPr>
        <p:spPr>
          <a:xfrm>
            <a:off x="912495" y="2795588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346948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47607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79957" y="2952750"/>
            <a:ext cx="6461760" cy="1343025"/>
            <a:chOff x="1179957" y="2952750"/>
            <a:chExt cx="6461760" cy="1343025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希望保存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97536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Hi Tom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61035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实际读到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09207" y="3440430"/>
              <a:ext cx="34109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Hi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6185344" cy="469392"/>
            <a:chOff x="978408" y="1407795"/>
            <a:chExt cx="6185344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61853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Hi Tom 中间的空格也要留下，该怎么读？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8086154" cy="1029081"/>
            <a:chOff x="980694" y="1980248"/>
            <a:chExt cx="8086154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808615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现在要把一整句 Hi Tom 存进 char s[20]，中间的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也不能丢。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7652766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刚才的 %s 只读到 Hi。它适合读单词，眼下却要读完整的一行。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654748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Tom 没有消失，只是停在输入里，等着下一次读取。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10287381" cy="702754"/>
            <a:chOff x="980694" y="4475798"/>
            <a:chExt cx="10287381" cy="702754"/>
          </a:xfrm>
        </p:grpSpPr>
        <p:sp>
          <p:nvSpPr>
            <p:cNvPr id="12" name="TextBox 12"/>
            <p:cNvSpPr/>
            <p:nvPr/>
          </p:nvSpPr>
          <p:spPr>
            <a:xfrm>
              <a:off x="980694" y="4475798"/>
              <a:ext cx="61391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%s 一碰到空白就停，拿它来保存整句会少一截。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80694" y="4797171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我们得换个能读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整行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、又能限制读入量的办法。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15" name="TextBox 15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fgets 可以保留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行内空格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，还能告诉程序数组最多有多少格。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3098"/>
              <a:ext cx="87290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下一页沿着格子看：空格、按回车产生的换行、结束标记，分别去了哪里？</a:t>
              </a:r>
            </a:p>
          </p:txBody>
        </p:sp>
      </p:grpSp>
      <p:sp>
        <p:nvSpPr>
          <p:cNvPr id="35" name="Line 3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6136767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用 fgets 读 Hi Tom，数组里会有什么？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36320" y="2147888"/>
            <a:ext cx="10150792" cy="1223391"/>
            <a:chOff x="1036320" y="2147888"/>
            <a:chExt cx="10150792" cy="1223391"/>
          </a:xfrm>
        </p:grpSpPr>
        <p:sp>
          <p:nvSpPr>
            <p:cNvPr id="7" name="TextBox 7"/>
            <p:cNvSpPr txBox="1"/>
            <p:nvPr/>
          </p:nvSpPr>
          <p:spPr>
            <a:xfrm>
              <a:off x="1036320" y="2147888"/>
              <a:ext cx="185537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char s[20];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6320" y="2633662"/>
              <a:ext cx="452085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fgets(s, sizeof(s), stdin);</a:t>
              </a:r>
            </a:p>
          </p:txBody>
        </p:sp>
        <p:grpSp>
          <p:nvGrpSpPr>
            <p:cNvPr id="24" name="Group 24"/>
            <p:cNvGrpSpPr/>
            <p:nvPr/>
          </p:nvGrpSpPr>
          <p:grpSpPr>
            <a:xfrm>
              <a:off x="6552438" y="2666048"/>
              <a:ext cx="4634674" cy="705231"/>
              <a:chOff x="6552438" y="2666048"/>
              <a:chExt cx="4634674" cy="705231"/>
            </a:xfrm>
          </p:grpSpPr>
          <p:sp>
            <p:nvSpPr>
              <p:cNvPr id="25" name="TextBox 11"/>
              <p:cNvSpPr/>
              <p:nvPr/>
            </p:nvSpPr>
            <p:spPr>
              <a:xfrm>
                <a:off x="6552438" y="2666048"/>
                <a:ext cx="463467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fgets 从输入中取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字符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，放进数组 s。</a:t>
                </a:r>
              </a:p>
            </p:txBody>
          </p:sp>
          <p:sp>
            <p:nvSpPr>
              <p:cNvPr id="26" name="TextBox 12"/>
              <p:cNvSpPr/>
              <p:nvPr/>
            </p:nvSpPr>
            <p:spPr>
              <a:xfrm>
                <a:off x="6552438" y="2989898"/>
                <a:ext cx="422700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这里的 stdin 通常指向键盘输入。</a:t>
                </a:r>
              </a:p>
            </p:txBody>
          </p:sp>
        </p:grpSp>
      </p:grpSp>
      <p:grpSp>
        <p:nvGrpSpPr>
          <p:cNvPr id="21" name="Group 21"/>
          <p:cNvGrpSpPr/>
          <p:nvPr/>
        </p:nvGrpSpPr>
        <p:grpSpPr>
          <a:xfrm>
            <a:off x="1238250" y="3571875"/>
            <a:ext cx="7620000" cy="666750"/>
            <a:chOff x="1238250" y="3571875"/>
            <a:chExt cx="7620000" cy="666750"/>
          </a:xfrm>
        </p:grpSpPr>
        <p:sp>
          <p:nvSpPr>
            <p:cNvPr id="11" name="Rectangle 11"/>
            <p:cNvSpPr/>
            <p:nvPr/>
          </p:nvSpPr>
          <p:spPr>
            <a:xfrm>
              <a:off x="1238250" y="3571875"/>
              <a:ext cx="7620000" cy="6667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2" name="Freeform 12"/>
            <p:cNvSpPr/>
            <p:nvPr/>
          </p:nvSpPr>
          <p:spPr>
            <a:xfrm>
              <a:off x="2190750" y="3571875"/>
              <a:ext cx="5715000" cy="666750"/>
            </a:xfrm>
            <a:custGeom>
              <a:avLst/>
              <a:gdLst/>
              <a:ahLst/>
              <a:cxnLst/>
              <a:rect l="l" t="t" r="r" b="b"/>
              <a:pathLst>
                <a:path w="5715000" h="666750">
                  <a:moveTo>
                    <a:pt x="0" y="0"/>
                  </a:moveTo>
                  <a:lnTo>
                    <a:pt x="0" y="666750"/>
                  </a:lnTo>
                  <a:moveTo>
                    <a:pt x="952500" y="0"/>
                  </a:moveTo>
                  <a:lnTo>
                    <a:pt x="952500" y="666750"/>
                  </a:lnTo>
                  <a:moveTo>
                    <a:pt x="1905000" y="0"/>
                  </a:moveTo>
                  <a:lnTo>
                    <a:pt x="1905000" y="666750"/>
                  </a:lnTo>
                  <a:moveTo>
                    <a:pt x="2857500" y="0"/>
                  </a:moveTo>
                  <a:lnTo>
                    <a:pt x="2857500" y="666750"/>
                  </a:lnTo>
                  <a:moveTo>
                    <a:pt x="3810000" y="0"/>
                  </a:moveTo>
                  <a:lnTo>
                    <a:pt x="3810000" y="666750"/>
                  </a:lnTo>
                  <a:moveTo>
                    <a:pt x="4762500" y="0"/>
                  </a:moveTo>
                  <a:lnTo>
                    <a:pt x="4762500" y="666750"/>
                  </a:lnTo>
                  <a:moveTo>
                    <a:pt x="5715000" y="0"/>
                  </a:moveTo>
                  <a:lnTo>
                    <a:pt x="5715000" y="66675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3" name="TextBox 13"/>
            <p:cNvSpPr/>
            <p:nvPr/>
          </p:nvSpPr>
          <p:spPr>
            <a:xfrm>
              <a:off x="1628299" y="3818572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2584894" y="38185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3347085" y="381857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4485799" y="3818572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5442394" y="38185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o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6394894" y="38185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m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7275195" y="3818572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\n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8227695" y="3818572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\0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37844" y="4885372"/>
            <a:ext cx="6647307" cy="1143381"/>
            <a:chOff x="1037844" y="4885372"/>
            <a:chExt cx="6647307" cy="1143381"/>
          </a:xfrm>
        </p:grpSpPr>
        <p:sp>
          <p:nvSpPr>
            <p:cNvPr id="22" name="TextBox 22"/>
            <p:cNvSpPr/>
            <p:nvPr/>
          </p:nvSpPr>
          <p:spPr>
            <a:xfrm>
              <a:off x="1037844" y="4885372"/>
              <a:ext cx="6647307" cy="1143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 Hi Tom 再按回车：空格留住了，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换行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通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常也会存进来。20 格最多接收 19 个字符，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最后一格留给 \0；太长的一行，一次读不完。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912495" y="2157412"/>
            <a:ext cx="9525" cy="809625"/>
          </a:xfrm>
          <a:custGeom>
            <a:avLst/>
            <a:gdLst/>
            <a:ahLst/>
            <a:cxnLst/>
            <a:rect l="l" t="t" r="r" b="b"/>
            <a:pathLst>
              <a:path w="9525" h="809625">
                <a:moveTo>
                  <a:pt x="0" y="0"/>
                </a:moveTo>
                <a:lnTo>
                  <a:pt x="0" y="80962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1" name="Line 41"/>
          <p:cNvSpPr/>
          <p:nvPr/>
        </p:nvSpPr>
        <p:spPr>
          <a:xfrm>
            <a:off x="838200" y="456076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2" name="Line 42"/>
          <p:cNvSpPr/>
          <p:nvPr/>
        </p:nvSpPr>
        <p:spPr>
          <a:xfrm>
            <a:off x="838200" y="34158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333500" y="3057525"/>
            <a:ext cx="4762500" cy="1160812"/>
            <a:chOff x="1333500" y="3057525"/>
            <a:chExt cx="4762500" cy="1160812"/>
          </a:xfrm>
        </p:grpSpPr>
        <p:grpSp>
          <p:nvGrpSpPr>
            <p:cNvPr id="9" name="Group 9"/>
            <p:cNvGrpSpPr/>
            <p:nvPr/>
          </p:nvGrpSpPr>
          <p:grpSpPr>
            <a:xfrm>
              <a:off x="1333500" y="3057525"/>
              <a:ext cx="1190625" cy="1160812"/>
              <a:chOff x="1333500" y="3057525"/>
              <a:chExt cx="1190625" cy="1160812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333500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1834039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</a:t>
                </a:r>
              </a:p>
            </p:txBody>
          </p:sp>
          <p:sp>
            <p:nvSpPr>
              <p:cNvPr id="8" name="TextBox 8"/>
              <p:cNvSpPr/>
              <p:nvPr/>
            </p:nvSpPr>
            <p:spPr>
              <a:xfrm>
                <a:off x="1856327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524125" y="3057525"/>
              <a:ext cx="1190625" cy="1160812"/>
              <a:chOff x="2524125" y="3057525"/>
              <a:chExt cx="1190625" cy="1160812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524125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3024664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  <p:sp>
            <p:nvSpPr>
              <p:cNvPr id="12" name="TextBox 12"/>
              <p:cNvSpPr/>
              <p:nvPr/>
            </p:nvSpPr>
            <p:spPr>
              <a:xfrm>
                <a:off x="3046952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3714750" y="3057525"/>
              <a:ext cx="1190625" cy="1160812"/>
              <a:chOff x="3714750" y="3057525"/>
              <a:chExt cx="1190625" cy="1160812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714750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215289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t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4237577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4905375" y="3057525"/>
              <a:ext cx="1190625" cy="1160812"/>
              <a:chOff x="4905375" y="3057525"/>
              <a:chExt cx="1190625" cy="1160812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4905375" y="3057525"/>
                <a:ext cx="1190625" cy="64770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5322665" y="3233738"/>
                <a:ext cx="35604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  <p:sp>
            <p:nvSpPr>
              <p:cNvPr id="20" name="TextBox 20"/>
              <p:cNvSpPr/>
              <p:nvPr/>
            </p:nvSpPr>
            <p:spPr>
              <a:xfrm>
                <a:off x="5428202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6528244" cy="469392"/>
            <a:chOff x="978408" y="1407795"/>
            <a:chExt cx="6528244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65282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单词长短不一样，怎么把字母一个个检查完？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80694" y="1980248"/>
            <a:ext cx="8873871" cy="1031558"/>
            <a:chOff x="980694" y="1980248"/>
            <a:chExt cx="8873871" cy="1031558"/>
          </a:xfrm>
        </p:grpSpPr>
        <p:sp>
          <p:nvSpPr>
            <p:cNvPr id="24" name="TextBox 6"/>
            <p:cNvSpPr/>
            <p:nvPr/>
          </p:nvSpPr>
          <p:spPr>
            <a:xfrm>
              <a:off x="980694" y="1980248"/>
              <a:ext cx="68917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假如要检查单词里的每个字母，程序得从左到右逐格去看。</a:t>
              </a:r>
            </a:p>
          </p:txBody>
        </p:sp>
        <p:sp>
          <p:nvSpPr>
            <p:cNvPr id="25" name="TextBox 7"/>
            <p:cNvSpPr/>
            <p:nvPr/>
          </p:nvSpPr>
          <p:spPr>
            <a:xfrm>
              <a:off x="980694" y="2304098"/>
              <a:ext cx="60575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拿 char s[4] = "cat" 试试：依次看 c、a、t。</a:t>
              </a:r>
            </a:p>
          </p:txBody>
        </p:sp>
        <p:sp>
          <p:nvSpPr>
            <p:cNvPr id="26" name="TextBox 8"/>
            <p:cNvSpPr/>
            <p:nvPr/>
          </p:nvSpPr>
          <p:spPr>
            <a:xfrm>
              <a:off x="980694" y="2627948"/>
              <a:ext cx="8873871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cat 只有 3 个字母，手写 s[0]、s[1]、s[2] 还不麻烦。换成长单词呢？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80694" y="4475798"/>
            <a:ext cx="5802058" cy="705231"/>
            <a:chOff x="980694" y="4475798"/>
            <a:chExt cx="5802058" cy="705231"/>
          </a:xfrm>
        </p:grpSpPr>
        <p:sp>
          <p:nvSpPr>
            <p:cNvPr id="28" name="TextBox 11"/>
            <p:cNvSpPr/>
            <p:nvPr/>
          </p:nvSpPr>
          <p:spPr>
            <a:xfrm>
              <a:off x="980694" y="4475798"/>
              <a:ext cx="58020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每次做的事都一样：读 s[i]。变的只有位置 i。</a:t>
              </a:r>
            </a:p>
          </p:txBody>
        </p:sp>
        <p:sp>
          <p:nvSpPr>
            <p:cNvPr id="29" name="TextBox 12"/>
            <p:cNvSpPr/>
            <p:nvPr/>
          </p:nvSpPr>
          <p:spPr>
            <a:xfrm>
              <a:off x="980694" y="4799648"/>
              <a:ext cx="56839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让 i 从 0 开始，每轮加 1，就能逐格往后看。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31" name="TextBox 14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每轮先检查 s[i]：还没到 </a:t>
              </a:r>
              <a:r>
                <a:rPr lang="en-US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\0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，就处理这个字符。</a:t>
              </a:r>
            </a:p>
          </p:txBody>
        </p:sp>
        <p:sp>
          <p:nvSpPr>
            <p:cNvPr id="32" name="TextBox 15"/>
            <p:cNvSpPr/>
            <p:nvPr/>
          </p:nvSpPr>
          <p:spPr>
            <a:xfrm>
              <a:off x="980694" y="5733098"/>
              <a:ext cx="64192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看见 \0 就停，它只是结束记号，不是要处理的字母。</a:t>
              </a:r>
            </a:p>
          </p:txBody>
        </p:sp>
      </p:grpSp>
      <p:sp>
        <p:nvSpPr>
          <p:cNvPr id="53" name="Line 5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4" name="Line 54"/>
          <p:cNvSpPr/>
          <p:nvPr/>
        </p:nvSpPr>
        <p:spPr>
          <a:xfrm>
            <a:off x="838200" y="42961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5" name="Line 55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4922139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让 i 逐格往后走，什么时候停？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27938" y="2186940"/>
            <a:ext cx="7049643" cy="1793939"/>
            <a:chOff x="1027938" y="2186940"/>
            <a:chExt cx="7049643" cy="1793939"/>
          </a:xfrm>
        </p:grpSpPr>
        <p:sp>
          <p:nvSpPr>
            <p:cNvPr id="7" name="TextBox 7"/>
            <p:cNvSpPr txBox="1"/>
            <p:nvPr/>
          </p:nvSpPr>
          <p:spPr>
            <a:xfrm>
              <a:off x="1038606" y="2186940"/>
              <a:ext cx="48161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(int i = 0; s[i] != '\0'; i++) {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38606" y="2510790"/>
              <a:ext cx="31212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   // 处理当前</a:t>
              </a:r>
              <a:r>
                <a:rPr lang="zh-CN" sz="18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s[i]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8606" y="283464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21" name="TextBox 18"/>
            <p:cNvSpPr/>
            <p:nvPr/>
          </p:nvSpPr>
          <p:spPr>
            <a:xfrm>
              <a:off x="1027938" y="3599498"/>
              <a:ext cx="704964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 从 0 开始：检查这一格，处理当前字符，再走向下一格。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600188" y="2189798"/>
            <a:ext cx="1801654" cy="2029205"/>
            <a:chOff x="7600188" y="2189798"/>
            <a:chExt cx="1801654" cy="2029205"/>
          </a:xfrm>
        </p:grpSpPr>
        <p:sp>
          <p:nvSpPr>
            <p:cNvPr id="20" name="TextBox 20"/>
            <p:cNvSpPr/>
            <p:nvPr/>
          </p:nvSpPr>
          <p:spPr>
            <a:xfrm>
              <a:off x="7600188" y="2189798"/>
              <a:ext cx="13848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s中存着cat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7610094" y="2666048"/>
              <a:ext cx="16473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i=0：c，处理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7610094" y="3056572"/>
              <a:ext cx="16473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i=1：a，处理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7610094" y="3447098"/>
              <a:ext cx="16473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i=2：t，处理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7610094" y="3837622"/>
              <a:ext cx="17917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i=3：\0，停止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37844" y="4847272"/>
            <a:ext cx="6641306" cy="1181481"/>
            <a:chOff x="1037844" y="4847272"/>
            <a:chExt cx="6641306" cy="1181481"/>
          </a:xfrm>
        </p:grpSpPr>
        <p:sp>
          <p:nvSpPr>
            <p:cNvPr id="18" name="TextBox 18"/>
            <p:cNvSpPr/>
            <p:nvPr/>
          </p:nvSpPr>
          <p:spPr>
            <a:xfrm>
              <a:off x="1037844" y="4847272"/>
              <a:ext cx="6641306" cy="1181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空串的第一格就是 \0，循环一次也不会执行。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这种写法有个前提：数组里真的放了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结束标记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不能对没有 \0 的普通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数组这样一直找。</a:t>
              </a:r>
            </a:p>
          </p:txBody>
        </p: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914781" y="2196465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44761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例 6-1 自动修正：Luogu4! 中哪些字符要改？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7844" y="2218372"/>
            <a:ext cx="7416546" cy="1200531"/>
            <a:chOff x="1037844" y="2218372"/>
            <a:chExt cx="7416546" cy="1200531"/>
          </a:xfrm>
        </p:grpSpPr>
        <p:sp>
          <p:nvSpPr>
            <p:cNvPr id="7" name="TextBox 7"/>
            <p:cNvSpPr/>
            <p:nvPr/>
          </p:nvSpPr>
          <p:spPr>
            <a:xfrm>
              <a:off x="1037844" y="2218372"/>
              <a:ext cx="7416546" cy="12005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 6-1，洛谷 P5733。输入一个不含空格、长度不超过 1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00 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串。把所有小写英文字母改成大写；原本是大写字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母、数字或符号的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都保持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。最后输出修改后的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29284" y="4151948"/>
            <a:ext cx="6839998" cy="942403"/>
            <a:chOff x="1129284" y="4151948"/>
            <a:chExt cx="6839998" cy="942403"/>
          </a:xfrm>
        </p:grpSpPr>
        <p:sp>
          <p:nvSpPr>
            <p:cNvPr id="9" name="TextBox 9"/>
            <p:cNvSpPr/>
            <p:nvPr/>
          </p:nvSpPr>
          <p:spPr>
            <a:xfrm>
              <a:off x="1133094" y="415194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教材示例输入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467094" y="41519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对应输出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129284" y="4566285"/>
              <a:ext cx="144265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Luogu4!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463284" y="4566285"/>
              <a:ext cx="15059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LUOGU4!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7844" y="5511546"/>
            <a:ext cx="10249281" cy="381381"/>
            <a:chOff x="1037844" y="5511546"/>
            <a:chExt cx="10249281" cy="381381"/>
          </a:xfrm>
        </p:grpSpPr>
        <p:sp>
          <p:nvSpPr>
            <p:cNvPr id="14" name="TextBox 14"/>
            <p:cNvSpPr/>
            <p:nvPr/>
          </p:nvSpPr>
          <p:spPr>
            <a:xfrm>
              <a:off x="1037844" y="5511546"/>
              <a:ext cx="102492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Luogu4! 里，只有 u、o、g、u 要改。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L、4、! 原样保留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，所以动手前得先判断。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361607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522579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小写字母改成大写，编码要变多少？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180719" y="2218372"/>
            <a:ext cx="8476869" cy="1676781"/>
            <a:chOff x="1180719" y="2218372"/>
            <a:chExt cx="8476869" cy="1676781"/>
          </a:xfrm>
        </p:grpSpPr>
        <p:sp>
          <p:nvSpPr>
            <p:cNvPr id="7" name="TextBox 7"/>
            <p:cNvSpPr/>
            <p:nvPr/>
          </p:nvSpPr>
          <p:spPr>
            <a:xfrm>
              <a:off x="1180719" y="221837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小写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2799969" y="2218372"/>
              <a:ext cx="7154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a：97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5562219" y="2218372"/>
              <a:ext cx="7154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b：98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8324469" y="2218372"/>
              <a:ext cx="85982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z：122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3286125" y="2667000"/>
              <a:ext cx="9525" cy="666750"/>
            </a:xfrm>
            <a:custGeom>
              <a:avLst/>
              <a:gdLst/>
              <a:ahLst/>
              <a:cxnLst/>
              <a:rect l="l" t="t" r="r" b="b"/>
              <a:pathLst>
                <a:path w="9525" h="666750">
                  <a:moveTo>
                    <a:pt x="0" y="0"/>
                  </a:moveTo>
                  <a:lnTo>
                    <a:pt x="0" y="66675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6048375" y="2667000"/>
              <a:ext cx="9525" cy="666750"/>
            </a:xfrm>
            <a:custGeom>
              <a:avLst/>
              <a:gdLst/>
              <a:ahLst/>
              <a:cxnLst/>
              <a:rect l="l" t="t" r="r" b="b"/>
              <a:pathLst>
                <a:path w="9525" h="666750">
                  <a:moveTo>
                    <a:pt x="0" y="0"/>
                  </a:moveTo>
                  <a:lnTo>
                    <a:pt x="0" y="66675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8810625" y="2667000"/>
              <a:ext cx="9525" cy="666750"/>
            </a:xfrm>
            <a:custGeom>
              <a:avLst/>
              <a:gdLst/>
              <a:ahLst/>
              <a:cxnLst/>
              <a:rect l="l" t="t" r="r" b="b"/>
              <a:pathLst>
                <a:path w="9525" h="666750">
                  <a:moveTo>
                    <a:pt x="0" y="0"/>
                  </a:moveTo>
                  <a:lnTo>
                    <a:pt x="0" y="66675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14" name="TextBox 14"/>
            <p:cNvSpPr/>
            <p:nvPr/>
          </p:nvSpPr>
          <p:spPr>
            <a:xfrm>
              <a:off x="3561969" y="2885122"/>
              <a:ext cx="5711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减32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324219" y="2885122"/>
              <a:ext cx="5711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减32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086469" y="2885122"/>
              <a:ext cx="5711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减32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1180719" y="351377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大写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2799969" y="3513772"/>
              <a:ext cx="7236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A：65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5562219" y="3513772"/>
              <a:ext cx="7236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B：66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8324469" y="3513772"/>
              <a:ext cx="7236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Z：90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27938" y="4567238"/>
            <a:ext cx="8926640" cy="1416368"/>
            <a:chOff x="1027938" y="4567238"/>
            <a:chExt cx="8926640" cy="1416368"/>
          </a:xfrm>
        </p:grpSpPr>
        <p:sp>
          <p:nvSpPr>
            <p:cNvPr id="22" name="TextBox 22"/>
            <p:cNvSpPr txBox="1"/>
            <p:nvPr/>
          </p:nvSpPr>
          <p:spPr>
            <a:xfrm>
              <a:off x="1036320" y="4567238"/>
              <a:ext cx="51872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if ('a' &lt;= s[i] &amp;&amp; s[i] &lt;= 'z')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464945" y="5024438"/>
              <a:ext cx="306395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s[i] -= 'a' - 'A';</a:t>
              </a:r>
            </a:p>
          </p:txBody>
        </p:sp>
        <p:sp>
          <p:nvSpPr>
            <p:cNvPr id="26" name="TextBox 9"/>
            <p:cNvSpPr/>
            <p:nvPr/>
          </p:nvSpPr>
          <p:spPr>
            <a:xfrm>
              <a:off x="1027938" y="5599748"/>
              <a:ext cx="8926640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s[i] 指当前这一格。只有它是小写字母时才动手；数字和标点要原样留下。</a:t>
              </a:r>
            </a:p>
          </p:txBody>
        </p:sp>
      </p:grpSp>
      <p:sp>
        <p:nvSpPr>
          <p:cNvPr id="42" name="Line 4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3" name="Line 43"/>
          <p:cNvSpPr/>
          <p:nvPr/>
        </p:nvSpPr>
        <p:spPr>
          <a:xfrm>
            <a:off x="1341120" y="50339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4" name="Line 44"/>
          <p:cNvSpPr/>
          <p:nvPr/>
        </p:nvSpPr>
        <p:spPr>
          <a:xfrm>
            <a:off x="838200" y="417547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37844" y="2157412"/>
            <a:ext cx="6790182" cy="954405"/>
            <a:chOff x="1037844" y="2157412"/>
            <a:chExt cx="6790182" cy="954405"/>
          </a:xfrm>
        </p:grpSpPr>
        <p:sp>
          <p:nvSpPr>
            <p:cNvPr id="7" name="TextBox 7"/>
            <p:cNvSpPr/>
            <p:nvPr/>
          </p:nvSpPr>
          <p:spPr>
            <a:xfrm>
              <a:off x="1037844" y="218979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下标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2750820" y="2157412"/>
              <a:ext cx="48540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0   1   2   3   4   5   6   7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037844" y="270414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修改前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2750820" y="2671762"/>
              <a:ext cx="507720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L   u   o   g   u   4   !   \0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7844" y="3486150"/>
            <a:ext cx="8127111" cy="1268539"/>
            <a:chOff x="1037844" y="3486150"/>
            <a:chExt cx="8127111" cy="1268539"/>
          </a:xfrm>
        </p:grpSpPr>
        <p:sp>
          <p:nvSpPr>
            <p:cNvPr id="12" name="Rectangle 12"/>
            <p:cNvSpPr/>
            <p:nvPr/>
          </p:nvSpPr>
          <p:spPr>
            <a:xfrm>
              <a:off x="3276600" y="3486150"/>
              <a:ext cx="523875" cy="52387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13" name="TextBox 13"/>
            <p:cNvSpPr/>
            <p:nvPr/>
          </p:nvSpPr>
          <p:spPr>
            <a:xfrm>
              <a:off x="1037844" y="3647122"/>
              <a:ext cx="9779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处理i=1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2750820" y="3614738"/>
              <a:ext cx="513378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L   U   o   g   u   4   !   \0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2742438" y="4066222"/>
              <a:ext cx="6422517" cy="688467"/>
              <a:chOff x="2742438" y="4066222"/>
              <a:chExt cx="6422517" cy="688467"/>
            </a:xfrm>
          </p:grpSpPr>
          <p:sp>
            <p:nvSpPr>
              <p:cNvPr id="22" name="TextBox 10"/>
              <p:cNvSpPr/>
              <p:nvPr/>
            </p:nvSpPr>
            <p:spPr>
              <a:xfrm>
                <a:off x="2742438" y="4066222"/>
                <a:ext cx="642251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走到 i=1，s[1] 是小写 u。先只改这一格，得到 U。</a:t>
                </a:r>
              </a:p>
            </p:txBody>
          </p:sp>
          <p:sp>
            <p:nvSpPr>
              <p:cNvPr id="15" name="TextBox 15"/>
              <p:cNvSpPr/>
              <p:nvPr/>
            </p:nvSpPr>
            <p:spPr>
              <a:xfrm>
                <a:off x="2742438" y="4373308"/>
                <a:ext cx="9599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改为U。</a:t>
                </a:r>
              </a:p>
            </p:txBody>
          </p:sp>
        </p:grpSp>
      </p:grpSp>
      <p:grpSp>
        <p:nvGrpSpPr>
          <p:cNvPr id="20" name="Group 20"/>
          <p:cNvGrpSpPr/>
          <p:nvPr/>
        </p:nvGrpSpPr>
        <p:grpSpPr>
          <a:xfrm>
            <a:off x="1037844" y="4824412"/>
            <a:ext cx="8309038" cy="1004317"/>
            <a:chOff x="1037844" y="4824412"/>
            <a:chExt cx="8309038" cy="1004317"/>
          </a:xfrm>
        </p:grpSpPr>
        <p:sp>
          <p:nvSpPr>
            <p:cNvPr id="17" name="TextBox 17"/>
            <p:cNvSpPr/>
            <p:nvPr/>
          </p:nvSpPr>
          <p:spPr>
            <a:xfrm>
              <a:off x="1037844" y="485679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处理完成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2750820" y="4824412"/>
              <a:ext cx="53035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L   U   O   G   U   4   !   \0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1037844" y="5447348"/>
              <a:ext cx="83090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继续走到 i=7，碰上 \0 就停。结束标记还在，字符串边界才没有丢。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4703921" cy="472440"/>
            <a:chOff x="813816" y="1407795"/>
            <a:chExt cx="4703921" cy="472440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4703921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沿数组逐格走：一次改一个字符</a:t>
              </a:r>
            </a:p>
          </p:txBody>
        </p:sp>
      </p:grpSp>
      <p:sp>
        <p:nvSpPr>
          <p:cNvPr id="34" name="Line 3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323469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52903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6771132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6-1 自动修正：把读入、修改和输出连起来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5047488" cy="3400044"/>
            <a:chOff x="990981" y="2186940"/>
            <a:chExt cx="5047488" cy="3400044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186940"/>
              <a:ext cx="5047488" cy="3400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&lt;cstdio&gt;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main()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char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s[110];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scanf("%100s", s);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i = 0; s[i] != '\0'; i++)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('a' &lt;= s[i] &amp;&amp; s[i] &lt;= 'z')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s[i] -= 'a' - 'A';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}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printf("%s\n", s);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return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0;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}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324469" y="2456498"/>
            <a:ext cx="2507456" cy="3528822"/>
            <a:chOff x="8324469" y="2456498"/>
            <a:chExt cx="2507456" cy="3528822"/>
          </a:xfrm>
        </p:grpSpPr>
        <p:sp>
          <p:nvSpPr>
            <p:cNvPr id="9" name="TextBox 9"/>
            <p:cNvSpPr/>
            <p:nvPr/>
          </p:nvSpPr>
          <p:spPr>
            <a:xfrm>
              <a:off x="8324469" y="2456498"/>
              <a:ext cx="1857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读入时留足容量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8324469" y="3389948"/>
              <a:ext cx="2166366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逐格检查；遇到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小写字母才修改。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324469" y="4628198"/>
              <a:ext cx="2507456" cy="135712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每个字符只看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一遍。字符串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越长，处理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的格子越多。</a:t>
              </a:r>
            </a:p>
          </p:txBody>
        </p: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3316319"/>
          </a:xfrm>
          <a:custGeom>
            <a:avLst/>
            <a:gdLst/>
            <a:ahLst/>
            <a:cxnLst/>
            <a:rect l="l" t="t" r="r" b="b"/>
            <a:pathLst>
              <a:path w="9525" h="3316319">
                <a:moveTo>
                  <a:pt x="0" y="0"/>
                </a:moveTo>
                <a:lnTo>
                  <a:pt x="0" y="331631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90625" y="3143250"/>
            <a:ext cx="9763125" cy="704850"/>
            <a:chOff x="1190625" y="3143250"/>
            <a:chExt cx="9763125" cy="704850"/>
          </a:xfrm>
        </p:grpSpPr>
        <p:grpSp>
          <p:nvGrpSpPr>
            <p:cNvPr id="8" name="Group 8"/>
            <p:cNvGrpSpPr/>
            <p:nvPr/>
          </p:nvGrpSpPr>
          <p:grpSpPr>
            <a:xfrm>
              <a:off x="1190625" y="3143250"/>
              <a:ext cx="2714625" cy="704850"/>
              <a:chOff x="1190625" y="3143250"/>
              <a:chExt cx="2714625" cy="704850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1906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2067020" y="3357562"/>
                <a:ext cx="96183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读到 a</a:t>
                </a:r>
              </a:p>
            </p:txBody>
          </p:sp>
        </p:grpSp>
        <p:sp>
          <p:nvSpPr>
            <p:cNvPr id="9" name="TextBox 9"/>
            <p:cNvSpPr/>
            <p:nvPr/>
          </p:nvSpPr>
          <p:spPr>
            <a:xfrm>
              <a:off x="417880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4714875" y="3143250"/>
              <a:ext cx="2714625" cy="704850"/>
              <a:chOff x="4714875" y="3143250"/>
              <a:chExt cx="2714625" cy="7048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4714875" y="3143250"/>
                <a:ext cx="2714625" cy="704850"/>
              </a:xfrm>
              <a:prstGeom prst="rect">
                <a:avLst/>
              </a:prstGeom>
              <a:solidFill>
                <a:srgbClr val="FFF2CC"/>
              </a:solidFill>
              <a:ln>
                <a:noFill/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5581840" y="3357562"/>
                <a:ext cx="98069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改成 A</a:t>
                </a:r>
              </a:p>
            </p:txBody>
          </p:sp>
        </p:grpSp>
        <p:sp>
          <p:nvSpPr>
            <p:cNvPr id="13" name="TextBox 13"/>
            <p:cNvSpPr/>
            <p:nvPr/>
          </p:nvSpPr>
          <p:spPr>
            <a:xfrm>
              <a:off x="770305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8239125" y="3143250"/>
              <a:ext cx="2714625" cy="704850"/>
              <a:chOff x="8239125" y="3143250"/>
              <a:chExt cx="2714625" cy="7048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2391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803196" y="3357562"/>
                <a:ext cx="158648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立刻输出 A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5882450" cy="469392"/>
            <a:chOff x="978408" y="1407795"/>
            <a:chExt cx="5882450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5882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自动修正时，非得先把整串都存下来吗？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6960298" cy="1031558"/>
            <a:chOff x="980694" y="1980248"/>
            <a:chExt cx="6960298" cy="1031558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还是刚才的自动修正：把输入中的小写字母变成大写。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50588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上一版先收下整串，再用循环逐格修改。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6960298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如果刚读到一个 a，要把它变成 A，需要等后面的字符吗？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80694" y="4475798"/>
            <a:ext cx="7168801" cy="705231"/>
            <a:chOff x="980694" y="4475798"/>
            <a:chExt cx="7168801" cy="705231"/>
          </a:xfrm>
        </p:grpSpPr>
        <p:sp>
          <p:nvSpPr>
            <p:cNvPr id="23" name="TextBox 11"/>
            <p:cNvSpPr/>
            <p:nvPr/>
          </p:nvSpPr>
          <p:spPr>
            <a:xfrm>
              <a:off x="980694" y="4475798"/>
              <a:ext cx="6104001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不用。这个题里，每个字符都能单独决定要不要改。</a:t>
              </a:r>
            </a:p>
          </p:txBody>
        </p:sp>
        <p:sp>
          <p:nvSpPr>
            <p:cNvPr id="24" name="TextBox 12"/>
            <p:cNvSpPr/>
            <p:nvPr/>
          </p:nvSpPr>
          <p:spPr>
            <a:xfrm>
              <a:off x="980694" y="4799648"/>
              <a:ext cx="71688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因此可以读一个、改一个、输出一个，不必先把整串收齐。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80694" y="5406771"/>
            <a:ext cx="10306431" cy="705231"/>
            <a:chOff x="980694" y="5406771"/>
            <a:chExt cx="10306431" cy="705231"/>
          </a:xfrm>
        </p:grpSpPr>
        <p:sp>
          <p:nvSpPr>
            <p:cNvPr id="26" name="TextBox 14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getchar 一次读一个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；等输入真的结束，它会返回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EOF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27" name="TextBox 15"/>
            <p:cNvSpPr/>
            <p:nvPr/>
          </p:nvSpPr>
          <p:spPr>
            <a:xfrm>
              <a:off x="980694" y="5730621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EOF 是“后面没输入了”。按回车只是换行，下一行可能还有内容。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16071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4912804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读一个字符，决定改不改，再输出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4544568" cy="3095244"/>
            <a:chOff x="990981" y="2186940"/>
            <a:chExt cx="4544568" cy="3095244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186940"/>
              <a:ext cx="4544568" cy="3095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&lt;cstdio&gt;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main()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c;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while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((c = getchar()) != EOF)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('a' &lt;= c &amp;&amp; c &lt;= 'z')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c += 'A' - 'a';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putchar(c);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}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return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0;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}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647813" y="2275522"/>
            <a:ext cx="3591687" cy="2067306"/>
            <a:chOff x="7647813" y="2275522"/>
            <a:chExt cx="3591687" cy="2067306"/>
          </a:xfrm>
        </p:grpSpPr>
        <p:grpSp>
          <p:nvGrpSpPr>
            <p:cNvPr id="18" name="Group 18"/>
            <p:cNvGrpSpPr/>
            <p:nvPr/>
          </p:nvGrpSpPr>
          <p:grpSpPr>
            <a:xfrm>
              <a:off x="7647813" y="2275522"/>
              <a:ext cx="3591687" cy="2067306"/>
              <a:chOff x="7647813" y="2275522"/>
              <a:chExt cx="3591687" cy="2067306"/>
            </a:xfrm>
          </p:grpSpPr>
          <p:sp>
            <p:nvSpPr>
              <p:cNvPr id="22" name="Freeform 7"/>
              <p:cNvSpPr/>
              <p:nvPr/>
            </p:nvSpPr>
            <p:spPr>
              <a:xfrm>
                <a:off x="7657719" y="2275522"/>
                <a:ext cx="3239262" cy="2067306"/>
              </a:xfrm>
              <a:custGeom>
                <a:avLst/>
                <a:gdLst/>
                <a:ahLst/>
                <a:cxnLst/>
                <a:rect l="l" t="t" r="r" b="b"/>
                <a:pathLst>
                  <a:path w="3239262" h="2067306">
                    <a:moveTo>
                      <a:pt x="0" y="0"/>
                    </a:moveTo>
                    <a:lnTo>
                      <a:pt x="3239262" y="0"/>
                    </a:lnTo>
                    <a:lnTo>
                      <a:pt x="3239262" y="2067306"/>
                    </a:lnTo>
                    <a:lnTo>
                      <a:pt x="0" y="20673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7647813" y="2275522"/>
                <a:ext cx="3591687" cy="7082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边读，边改，边输出。</a:t>
                </a:r>
              </a:p>
            </p:txBody>
          </p:sp>
          <p:sp>
            <p:nvSpPr>
              <p:cNvPr id="14" name="TextBox 14"/>
              <p:cNvSpPr/>
              <p:nvPr/>
            </p:nvSpPr>
            <p:spPr>
              <a:xfrm>
                <a:off x="7647813" y="2620328"/>
                <a:ext cx="258680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getchar 返回 int，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647813" y="2917507"/>
                <a:ext cx="310255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才能同时表示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字符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与</a:t>
                </a:r>
                <a:r>
                  <a:rPr lang="en-US" sz="195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EOF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。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7647813" y="3367088"/>
                <a:ext cx="269157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换行也是读到的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字符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。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47813" y="3664268"/>
                <a:ext cx="284005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95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EOF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表示没有更多输入。</a:t>
                </a:r>
              </a:p>
            </p:txBody>
          </p:sp>
        </p:grpSp>
      </p:grpSp>
      <p:grpSp>
        <p:nvGrpSpPr>
          <p:cNvPr id="12" name="Group 12"/>
          <p:cNvGrpSpPr/>
          <p:nvPr/>
        </p:nvGrpSpPr>
        <p:grpSpPr>
          <a:xfrm>
            <a:off x="7658481" y="5187315"/>
            <a:ext cx="2969133" cy="1037844"/>
            <a:chOff x="7658481" y="5187315"/>
            <a:chExt cx="2969133" cy="1037844"/>
          </a:xfrm>
        </p:grpSpPr>
        <p:sp>
          <p:nvSpPr>
            <p:cNvPr id="11" name="TextBox 11"/>
            <p:cNvSpPr/>
            <p:nvPr/>
          </p:nvSpPr>
          <p:spPr>
            <a:xfrm>
              <a:off x="7658481" y="5187315"/>
              <a:ext cx="2969133" cy="1037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160"/>
                </a:lnSpc>
              </a:pP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Windows控制台通常用</a:t>
              </a:r>
              <a:br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Ctrl+Z后回车结束输入。</a:t>
              </a:r>
              <a:br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具体行为取决于运行终端。</a:t>
              </a:r>
            </a:p>
          </p:txBody>
        </p:sp>
      </p:grpSp>
      <p:sp>
        <p:nvSpPr>
          <p:cNvPr id="20" name="Line 2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867156" y="2196465"/>
            <a:ext cx="9525" cy="3011519"/>
          </a:xfrm>
          <a:custGeom>
            <a:avLst/>
            <a:gdLst/>
            <a:ahLst/>
            <a:cxnLst/>
            <a:rect l="l" t="t" r="r" b="b"/>
            <a:pathLst>
              <a:path w="9525" h="3011519">
                <a:moveTo>
                  <a:pt x="0" y="0"/>
                </a:moveTo>
                <a:lnTo>
                  <a:pt x="0" y="301151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79957" y="2952750"/>
            <a:ext cx="7712202" cy="1355598"/>
            <a:chOff x="1179957" y="2952750"/>
            <a:chExt cx="7712202" cy="1355598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希望看到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80753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Hello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179957" y="3897630"/>
              <a:ext cx="49663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Tom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10350" y="2969419"/>
              <a:ext cx="2043779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代码中的可见写法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609207" y="3440430"/>
              <a:ext cx="33232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\n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609207" y="3897630"/>
              <a:ext cx="228295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表示一个换行字符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5839968" cy="469392"/>
            <a:chOff x="978408" y="1407795"/>
            <a:chExt cx="5839968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想让 Tom 另起一行，代码里该写什么？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6905054" cy="1029081"/>
            <a:chOff x="980694" y="1980248"/>
            <a:chExt cx="6905054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617886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屏幕上想看到两行：第一行 Hello，第二行 Tom。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63252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如果只在中间加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，得到的仍是一行 Hello Tom。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690505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这里需要的是换行。可它看不见，代码怎么写？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7325106" cy="705231"/>
            <a:chOff x="980694" y="4475798"/>
            <a:chExt cx="7325106" cy="705231"/>
          </a:xfrm>
        </p:grpSpPr>
        <p:sp>
          <p:nvSpPr>
            <p:cNvPr id="22" name="TextBox 11"/>
            <p:cNvSpPr/>
            <p:nvPr/>
          </p:nvSpPr>
          <p:spPr>
            <a:xfrm>
              <a:off x="980694" y="4475798"/>
              <a:ext cx="60199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写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\n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。它在代码里表示一个换行字符。</a:t>
              </a:r>
            </a:p>
          </p:txBody>
        </p:sp>
        <p:sp>
          <p:nvSpPr>
            <p:cNvPr id="23" name="TextBox 12"/>
            <p:cNvSpPr/>
            <p:nvPr/>
          </p:nvSpPr>
          <p:spPr>
            <a:xfrm>
              <a:off x="980694" y="4799648"/>
              <a:ext cx="73251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源码里看见反斜杠和 n 两个符号，运行时表示的是一个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6771"/>
            <a:ext cx="10306431" cy="710185"/>
            <a:chOff x="980694" y="5406771"/>
            <a:chExt cx="10306431" cy="710185"/>
          </a:xfrm>
        </p:grpSpPr>
        <p:sp>
          <p:nvSpPr>
            <p:cNvPr id="15" name="TextBox 15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\n 让输出换行；\0 告诉程序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串到此结束。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3098"/>
              <a:ext cx="4995958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名字长得像，做的事可别记反了。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这些带反斜杠的写法，分别表示什么？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37844" y="2199322"/>
            <a:ext cx="2579275" cy="1924431"/>
            <a:chOff x="1037844" y="2199322"/>
            <a:chExt cx="2579275" cy="1924431"/>
          </a:xfrm>
        </p:grpSpPr>
        <p:sp>
          <p:nvSpPr>
            <p:cNvPr id="7" name="TextBox 7"/>
            <p:cNvSpPr/>
            <p:nvPr/>
          </p:nvSpPr>
          <p:spPr>
            <a:xfrm>
              <a:off x="1037844" y="2199322"/>
              <a:ext cx="25792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'\0'　空字符，编码0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37844" y="2713672"/>
              <a:ext cx="19098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'\n'　换行字符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037844" y="3228022"/>
              <a:ext cx="21723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'\''　单引号字符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037844" y="3742372"/>
              <a:ext cx="21723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'\\'　反斜杠字符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371844" y="2199322"/>
            <a:ext cx="4589657" cy="1724406"/>
            <a:chOff x="6371844" y="2199322"/>
            <a:chExt cx="4589657" cy="1724406"/>
          </a:xfrm>
        </p:grpSpPr>
        <p:sp>
          <p:nvSpPr>
            <p:cNvPr id="12" name="TextBox 12"/>
            <p:cNvSpPr/>
            <p:nvPr/>
          </p:nvSpPr>
          <p:spPr>
            <a:xfrm>
              <a:off x="6371844" y="2199322"/>
              <a:ext cx="4589657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strlen(s)：到 '\0' 前有几个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需要 &lt;cstring&gt;。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371844" y="3170872"/>
              <a:ext cx="4488216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puts(s)：输出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串，再输出换行。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需要 &lt;cstdio&gt;。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7844" y="4837748"/>
            <a:ext cx="7443883" cy="1162431"/>
            <a:chOff x="1037844" y="4837748"/>
            <a:chExt cx="7443883" cy="1162431"/>
          </a:xfrm>
        </p:grpSpPr>
        <p:sp>
          <p:nvSpPr>
            <p:cNvPr id="15" name="TextBox 15"/>
            <p:cNvSpPr/>
            <p:nvPr/>
          </p:nvSpPr>
          <p:spPr>
            <a:xfrm>
              <a:off x="1037844" y="4837748"/>
              <a:ext cx="7443883" cy="11624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fgets 读入时可能已经留下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\n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，puts 输出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时又加一个换行。屏幕多出空行，就检查这两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处。gets 不限制读入长度，这节课不用它。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44237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5882450" cy="1065847"/>
            <a:chOff x="826008" y="814388"/>
            <a:chExt cx="5882450" cy="1065847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字符数组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5882450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想原样输出引号和路径，代码里怎么写？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041636" cy="755332"/>
            <a:chOff x="990219" y="2056448"/>
            <a:chExt cx="10041636" cy="755332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8917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假如程序要显示一句带引号的话，再显示一个文件夹路径。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10041636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双引号在代码里用来标记字符串，反斜杠用来转义。想输出它们本身，需要多写一步。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28750" y="3095625"/>
            <a:ext cx="9525000" cy="1428750"/>
            <a:chOff x="1428750" y="3095625"/>
            <a:chExt cx="9525000" cy="1428750"/>
          </a:xfrm>
        </p:grpSpPr>
        <p:grpSp>
          <p:nvGrpSpPr>
            <p:cNvPr id="10" name="Group 10"/>
            <p:cNvGrpSpPr/>
            <p:nvPr/>
          </p:nvGrpSpPr>
          <p:grpSpPr>
            <a:xfrm>
              <a:off x="1428750" y="3095625"/>
              <a:ext cx="4381500" cy="476250"/>
              <a:chOff x="1428750" y="3095625"/>
              <a:chExt cx="4381500" cy="47625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428750" y="3095625"/>
                <a:ext cx="438150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447800" y="3124200"/>
                <a:ext cx="4343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8210" rIns="0" bIns="0" anchor="t" anchorCtr="0">
                <a:noAutofit/>
              </a:bodyPr>
              <a:lstStyle/>
              <a:p>
                <a:pPr algn="ctr"/>
                <a:r>
                  <a:rPr lang="zh-CN" sz="20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希望屏幕显示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5810250" y="3095625"/>
              <a:ext cx="5143500" cy="476250"/>
              <a:chOff x="5810250" y="3095625"/>
              <a:chExt cx="5143500" cy="47625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5810250" y="3095625"/>
                <a:ext cx="514350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5829300" y="3124200"/>
                <a:ext cx="5105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8210" rIns="0" bIns="0" anchor="t" anchorCtr="0">
                <a:noAutofit/>
              </a:bodyPr>
              <a:lstStyle/>
              <a:p>
                <a:pPr algn="ctr"/>
                <a:r>
                  <a:rPr lang="zh-CN" sz="20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字符串字面量的写法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428750" y="3571875"/>
              <a:ext cx="4381500" cy="476250"/>
              <a:chOff x="1428750" y="3571875"/>
              <a:chExt cx="4381500" cy="4762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428750" y="3571875"/>
                <a:ext cx="4381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447800" y="3600450"/>
                <a:ext cx="4343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821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He said: "Hi"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810250" y="3571875"/>
              <a:ext cx="5143500" cy="476250"/>
              <a:chOff x="5810250" y="3571875"/>
              <a:chExt cx="5143500" cy="47625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5810250" y="3571875"/>
                <a:ext cx="5143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5829300" y="3600450"/>
                <a:ext cx="5105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821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"He said: \"Hi\""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428750" y="4048125"/>
              <a:ext cx="4381500" cy="476250"/>
              <a:chOff x="1428750" y="4048125"/>
              <a:chExt cx="4381500" cy="47625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428750" y="4048125"/>
                <a:ext cx="438150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447800" y="4076700"/>
                <a:ext cx="4343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821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C:\class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810250" y="4048125"/>
              <a:ext cx="5143500" cy="476250"/>
              <a:chOff x="5810250" y="4048125"/>
              <a:chExt cx="5143500" cy="4762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5810250" y="4048125"/>
                <a:ext cx="514350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829300" y="4076700"/>
                <a:ext cx="5105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821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"C:\\class"</a:t>
                </a:r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1894332" y="4669155"/>
            <a:ext cx="4412859" cy="753618"/>
            <a:chOff x="1894332" y="4669155"/>
            <a:chExt cx="4412859" cy="753618"/>
          </a:xfrm>
        </p:grpSpPr>
        <p:sp>
          <p:nvSpPr>
            <p:cNvPr id="27" name="TextBox 27"/>
            <p:cNvSpPr txBox="1"/>
            <p:nvPr/>
          </p:nvSpPr>
          <p:spPr>
            <a:xfrm>
              <a:off x="1894332" y="4669155"/>
              <a:ext cx="441285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cout &lt;&lt; "He said: \"Hi\"\n";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894332" y="5012055"/>
              <a:ext cx="345963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cout &lt;&lt; "C:\\class\n";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90219" y="5409248"/>
            <a:ext cx="8204264" cy="743331"/>
            <a:chOff x="990219" y="5409248"/>
            <a:chExt cx="8204264" cy="743331"/>
          </a:xfrm>
        </p:grpSpPr>
        <p:sp>
          <p:nvSpPr>
            <p:cNvPr id="30" name="TextBox 30"/>
            <p:cNvSpPr/>
            <p:nvPr/>
          </p:nvSpPr>
          <p:spPr>
            <a:xfrm>
              <a:off x="990219" y="5409248"/>
              <a:ext cx="513340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\" 表示一个双引号，\\ 表示一个反斜杠。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990219" y="5771198"/>
              <a:ext cx="82042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别只数源码里的符号。真正输出到屏幕上的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，可能比源码写得少。</a:t>
              </a:r>
            </a:p>
          </p:txBody>
        </p:sp>
      </p:grpSp>
      <p:sp>
        <p:nvSpPr>
          <p:cNvPr id="41" name="Line 4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2" name="Line 42"/>
          <p:cNvSpPr/>
          <p:nvPr/>
        </p:nvSpPr>
        <p:spPr>
          <a:xfrm>
            <a:off x="1770507" y="4678680"/>
            <a:ext cx="9525" cy="643890"/>
          </a:xfrm>
          <a:custGeom>
            <a:avLst/>
            <a:gdLst/>
            <a:ahLst/>
            <a:cxnLst/>
            <a:rect l="l" t="t" r="r" b="b"/>
            <a:pathLst>
              <a:path w="9525" h="643890">
                <a:moveTo>
                  <a:pt x="0" y="0"/>
                </a:moveTo>
                <a:lnTo>
                  <a:pt x="0" y="64389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3" name="Line 43"/>
          <p:cNvSpPr/>
          <p:nvPr/>
        </p:nvSpPr>
        <p:spPr>
          <a:xfrm>
            <a:off x="838200" y="289674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79957" y="2952750"/>
            <a:ext cx="6854095" cy="1343025"/>
            <a:chOff x="1179957" y="2952750"/>
            <a:chExt cx="6854095" cy="1343025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170622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a中的内容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126520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 a t \0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610350" y="2969419"/>
              <a:ext cx="1423702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b中也要保存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09207" y="3440430"/>
              <a:ext cx="126520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 a t \0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6593014" cy="472440"/>
            <a:chOff x="978408" y="1407795"/>
            <a:chExt cx="6593014" cy="472440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6593014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想留住原来的 cat，再改另一份，怎么复制？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77771"/>
            <a:ext cx="10287381" cy="1031558"/>
            <a:chOff x="980694" y="1977771"/>
            <a:chExt cx="10287381" cy="1031558"/>
          </a:xfrm>
        </p:grpSpPr>
        <p:sp>
          <p:nvSpPr>
            <p:cNvPr id="19" name="TextBox 6"/>
            <p:cNvSpPr/>
            <p:nvPr/>
          </p:nvSpPr>
          <p:spPr>
            <a:xfrm>
              <a:off x="980694" y="1977771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假如要保留原文，同时修改副本。a 里已经存着 cat，还得让 b 也有一份。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601256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char a[20] 和 char b[20] 是两排独立的格子。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5471"/>
              <a:ext cx="7439787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就像把 cat 抄到另一张纸上，抄完以后，两份可以分别修改。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7023164" cy="705231"/>
            <a:chOff x="980694" y="4475798"/>
            <a:chExt cx="7023164" cy="705231"/>
          </a:xfrm>
        </p:grpSpPr>
        <p:sp>
          <p:nvSpPr>
            <p:cNvPr id="12" name="TextBox 12"/>
            <p:cNvSpPr/>
            <p:nvPr/>
          </p:nvSpPr>
          <p:spPr>
            <a:xfrm>
              <a:off x="980694" y="4475798"/>
              <a:ext cx="70231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要抄过去的不只是 c、a、t，还有后面的 \0，一共 4 格。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80694" y="4799648"/>
              <a:ext cx="63278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数组已经声明好后，写 b = a 并不能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复制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整串内容。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9248"/>
            <a:ext cx="10306431" cy="702754"/>
            <a:chOff x="980694" y="5409248"/>
            <a:chExt cx="10306431" cy="702754"/>
          </a:xfrm>
        </p:grpSpPr>
        <p:sp>
          <p:nvSpPr>
            <p:cNvPr id="15" name="TextBox 15"/>
            <p:cNvSpPr/>
            <p:nvPr/>
          </p:nvSpPr>
          <p:spPr>
            <a:xfrm>
              <a:off x="980694" y="5409248"/>
              <a:ext cx="55791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可以自己逐格抄，也可以用现成的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串函数。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062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strcpy(b, a) 会把 \0 一起复制。动手前要看清：b 的空间够不够？</a:t>
              </a:r>
            </a:p>
          </p:txBody>
        </p:sp>
      </p:grpSp>
      <p:sp>
        <p:nvSpPr>
          <p:cNvPr id="35" name="Line 3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79957" y="2952750"/>
            <a:ext cx="6094857" cy="1343025"/>
            <a:chOff x="1179957" y="2952750"/>
            <a:chExt cx="6094857" cy="1343025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664464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数组a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48777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cat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610350" y="2969419"/>
              <a:ext cx="664464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数组b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09207" y="3440430"/>
              <a:ext cx="48777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cat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6834950" cy="469392"/>
            <a:chOff x="978408" y="1407795"/>
            <a:chExt cx="6834950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68349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a 和 b 都写着 cat，程序怎样判断内容相同？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694" y="1980248"/>
            <a:ext cx="6905054" cy="1029081"/>
            <a:chOff x="980694" y="1980248"/>
            <a:chExt cx="6905054" cy="1029081"/>
          </a:xfrm>
        </p:grpSpPr>
        <p:sp>
          <p:nvSpPr>
            <p:cNvPr id="12" name="TextBox 12"/>
            <p:cNvSpPr/>
            <p:nvPr/>
          </p:nvSpPr>
          <p:spPr>
            <a:xfrm>
              <a:off x="980694" y="1980248"/>
              <a:ext cx="666664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复制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好了，接下来想核对 a 和 b 里的文字。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80694" y="2304098"/>
              <a:ext cx="654748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像两张纸都写着 cat：纸是两张，字却可以完全一样。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80694" y="2627948"/>
              <a:ext cx="690505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我们要比较的是文字内容，不是两张“纸”放在哪里。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80694" y="4473321"/>
            <a:ext cx="10287381" cy="707708"/>
            <a:chOff x="980694" y="4473321"/>
            <a:chExt cx="10287381" cy="707708"/>
          </a:xfrm>
        </p:grpSpPr>
        <p:sp>
          <p:nvSpPr>
            <p:cNvPr id="21" name="TextBox 21"/>
            <p:cNvSpPr/>
            <p:nvPr/>
          </p:nvSpPr>
          <p:spPr>
            <a:xfrm>
              <a:off x="980694" y="4473321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从左往右逐字比。对应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都相同，而且两边一起结束，内容才相同。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980694" y="4799648"/>
              <a:ext cx="82042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要排先后，就找第一处不同；如果一串只是另一串的开头，短的在前。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80694" y="5409248"/>
            <a:ext cx="10306431" cy="702754"/>
            <a:chOff x="980694" y="5409248"/>
            <a:chExt cx="10306431" cy="702754"/>
          </a:xfrm>
        </p:grpSpPr>
        <p:sp>
          <p:nvSpPr>
            <p:cNvPr id="24" name="TextBox 24"/>
            <p:cNvSpPr/>
            <p:nvPr/>
          </p:nvSpPr>
          <p:spPr>
            <a:xfrm>
              <a:off x="980694" y="5409248"/>
              <a:ext cx="64716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用 a == b 不能判断这两个字符数组的文字是否相同。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980694" y="573062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改用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strcmp(a, b)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。返回 0，就表示两串文字完全相同。</a:t>
              </a:r>
            </a:p>
          </p:txBody>
        </p:sp>
      </p:grpSp>
      <p:sp>
        <p:nvSpPr>
          <p:cNvPr id="35" name="Line 3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5155692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把 cat 复制一份，再核对是否抄对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36320" y="2157412"/>
            <a:ext cx="7985760" cy="1537717"/>
            <a:chOff x="1036320" y="2157412"/>
            <a:chExt cx="7985760" cy="1537717"/>
          </a:xfrm>
        </p:grpSpPr>
        <p:sp>
          <p:nvSpPr>
            <p:cNvPr id="7" name="TextBox 7"/>
            <p:cNvSpPr txBox="1"/>
            <p:nvPr/>
          </p:nvSpPr>
          <p:spPr>
            <a:xfrm>
              <a:off x="1036320" y="2157412"/>
              <a:ext cx="532352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char a[20] = "cat";　char b[20];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6320" y="2681288"/>
              <a:ext cx="218855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strcpy(b, a);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5038344" y="2713672"/>
              <a:ext cx="398373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复制时连同结尾的 \0 一起抄。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037844" y="3313748"/>
              <a:ext cx="649833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先确认 b 装得下；数组声明后不能写 b = a 来复制。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6320" y="4186238"/>
            <a:ext cx="6984492" cy="1251965"/>
            <a:chOff x="1036320" y="4186238"/>
            <a:chExt cx="6984492" cy="1251965"/>
          </a:xfrm>
        </p:grpSpPr>
        <p:sp>
          <p:nvSpPr>
            <p:cNvPr id="12" name="TextBox 12"/>
            <p:cNvSpPr/>
            <p:nvPr/>
          </p:nvSpPr>
          <p:spPr>
            <a:xfrm>
              <a:off x="1036320" y="4186238"/>
              <a:ext cx="202196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strcmp(a, b)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4562094" y="4218622"/>
              <a:ext cx="25267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结果为0：内容相同。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4562094" y="4637722"/>
              <a:ext cx="34587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结果小于0：a的字典序在前。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4562094" y="5056822"/>
              <a:ext cx="34587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结果大于0：a的字典序在后。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7844" y="5742622"/>
            <a:ext cx="9214009" cy="383858"/>
            <a:chOff x="1037844" y="5742622"/>
            <a:chExt cx="9214009" cy="383858"/>
          </a:xfrm>
        </p:grpSpPr>
        <p:sp>
          <p:nvSpPr>
            <p:cNvPr id="17" name="TextBox 17"/>
            <p:cNvSpPr/>
            <p:nvPr/>
          </p:nvSpPr>
          <p:spPr>
            <a:xfrm>
              <a:off x="1037844" y="5742622"/>
              <a:ext cx="9214009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两个函数都在 &lt;cstring&gt; 里。想比文字内容，用 strcmp，别写 a == b。</a:t>
              </a:r>
            </a:p>
          </p:txBody>
        </p:sp>
      </p:grpSp>
      <p:sp>
        <p:nvSpPr>
          <p:cNvPr id="27" name="Line 2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28"/>
          <p:cNvSpPr/>
          <p:nvPr/>
        </p:nvSpPr>
        <p:spPr>
          <a:xfrm>
            <a:off x="912495" y="2166938"/>
            <a:ext cx="9525" cy="847725"/>
          </a:xfrm>
          <a:custGeom>
            <a:avLst/>
            <a:gdLst/>
            <a:ahLst/>
            <a:cxnLst/>
            <a:rect l="l" t="t" r="r" b="b"/>
            <a:pathLst>
              <a:path w="9525" h="847725">
                <a:moveTo>
                  <a:pt x="0" y="0"/>
                </a:moveTo>
                <a:lnTo>
                  <a:pt x="0" y="84772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388353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55334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5882450" cy="1062799"/>
            <a:chOff x="826008" y="814388"/>
            <a:chExt cx="58824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字符数组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5882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给小游戏设口令：少一个字母能通过吗？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480488" cy="752855"/>
            <a:chOff x="990219" y="2056448"/>
            <a:chExt cx="8480488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48048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来做个口令门：设定口令是 c-language。同学输入一次，让程序核对。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79423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大小写、连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和长度都要完全一样。这一题只练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串内容比较。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904172"/>
            <a:ext cx="6905434" cy="819531"/>
            <a:chOff x="990219" y="2904172"/>
            <a:chExt cx="6905434" cy="819531"/>
          </a:xfrm>
        </p:grpSpPr>
        <p:sp>
          <p:nvSpPr>
            <p:cNvPr id="8" name="TextBox 8"/>
            <p:cNvSpPr/>
            <p:nvPr/>
          </p:nvSpPr>
          <p:spPr>
            <a:xfrm>
              <a:off x="990219" y="2904172"/>
              <a:ext cx="52287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输入：一行口令，1至19个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，不含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342322"/>
              <a:ext cx="690543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输出：与设定口令完全相同，输出PASS；否则输出RETRY。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43000" y="4086225"/>
            <a:ext cx="9525000" cy="1200150"/>
            <a:chOff x="1143000" y="4086225"/>
            <a:chExt cx="9525000" cy="1200150"/>
          </a:xfrm>
        </p:grpSpPr>
        <p:grpSp>
          <p:nvGrpSpPr>
            <p:cNvPr id="13" name="Group 13"/>
            <p:cNvGrpSpPr/>
            <p:nvPr/>
          </p:nvGrpSpPr>
          <p:grpSpPr>
            <a:xfrm>
              <a:off x="1143000" y="4086225"/>
              <a:ext cx="2952750" cy="400050"/>
              <a:chOff x="1143000" y="4086225"/>
              <a:chExt cx="2952750" cy="40005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1143000" y="4086225"/>
                <a:ext cx="2952750" cy="4000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1162050" y="4114800"/>
                <a:ext cx="291465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输入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4095750" y="4086225"/>
              <a:ext cx="1905000" cy="400050"/>
              <a:chOff x="4095750" y="4086225"/>
              <a:chExt cx="1905000" cy="4000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095750" y="4086225"/>
                <a:ext cx="1905000" cy="4000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114800" y="4114800"/>
                <a:ext cx="18669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输出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6000750" y="4086225"/>
              <a:ext cx="4667250" cy="400050"/>
              <a:chOff x="6000750" y="4086225"/>
              <a:chExt cx="4667250" cy="40005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6000750" y="4086225"/>
                <a:ext cx="4667250" cy="4000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6019800" y="4114800"/>
                <a:ext cx="462915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判断依据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143000" y="4486275"/>
              <a:ext cx="2952750" cy="400050"/>
              <a:chOff x="1143000" y="4486275"/>
              <a:chExt cx="2952750" cy="40005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143000" y="4486275"/>
                <a:ext cx="2952750" cy="4000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162050" y="4514850"/>
                <a:ext cx="291465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c-language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095750" y="4486275"/>
              <a:ext cx="1905000" cy="400050"/>
              <a:chOff x="4095750" y="4486275"/>
              <a:chExt cx="1905000" cy="4000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095750" y="4486275"/>
                <a:ext cx="1905000" cy="4000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4114800" y="4514850"/>
                <a:ext cx="18669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PASS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6000750" y="4486275"/>
              <a:ext cx="4667250" cy="400050"/>
              <a:chOff x="6000750" y="4486275"/>
              <a:chExt cx="4667250" cy="4000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6000750" y="4486275"/>
                <a:ext cx="4667250" cy="4000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6019800" y="4514850"/>
                <a:ext cx="462915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全部字符相同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1143000" y="4886325"/>
              <a:ext cx="2952750" cy="400050"/>
              <a:chOff x="1143000" y="4886325"/>
              <a:chExt cx="2952750" cy="40005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1143000" y="4886325"/>
                <a:ext cx="2952750" cy="4000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1162050" y="4914900"/>
                <a:ext cx="291465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C-language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4095750" y="4886325"/>
              <a:ext cx="1905000" cy="400050"/>
              <a:chOff x="4095750" y="4886325"/>
              <a:chExt cx="1905000" cy="40005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4095750" y="4886325"/>
                <a:ext cx="1905000" cy="4000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4114800" y="4914900"/>
                <a:ext cx="18669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RETRY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6000750" y="4886325"/>
              <a:ext cx="4667250" cy="400050"/>
              <a:chOff x="6000750" y="4886325"/>
              <a:chExt cx="4667250" cy="40005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6000750" y="4886325"/>
                <a:ext cx="4667250" cy="4000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6019800" y="4914900"/>
                <a:ext cx="462915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第一个字符大小写不同</a:t>
                </a:r>
              </a:p>
            </p:txBody>
          </p:sp>
        </p:grpSp>
      </p:grpSp>
      <p:grpSp>
        <p:nvGrpSpPr>
          <p:cNvPr id="41" name="Group 41"/>
          <p:cNvGrpSpPr/>
          <p:nvPr/>
        </p:nvGrpSpPr>
        <p:grpSpPr>
          <a:xfrm>
            <a:off x="990219" y="5409248"/>
            <a:ext cx="10296906" cy="740854"/>
            <a:chOff x="990219" y="5409248"/>
            <a:chExt cx="10296906" cy="740854"/>
          </a:xfrm>
        </p:grpSpPr>
        <p:sp>
          <p:nvSpPr>
            <p:cNvPr id="39" name="TextBox 39"/>
            <p:cNvSpPr/>
            <p:nvPr/>
          </p:nvSpPr>
          <p:spPr>
            <a:xfrm>
              <a:off x="990219" y="5409248"/>
              <a:ext cx="73251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输入最多 19 个字符，char input[20] 还要给 \0 留一格。</a:t>
              </a:r>
            </a:p>
          </p:txBody>
        </p:sp>
        <p:sp>
          <p:nvSpPr>
            <p:cNvPr id="40" name="TextBox 40"/>
            <p:cNvSpPr/>
            <p:nvPr/>
          </p:nvSpPr>
          <p:spPr>
            <a:xfrm>
              <a:off x="990219" y="576872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核对时记住：strcmp 返回 0，才表示口令相同。</a:t>
              </a:r>
            </a:p>
          </p:txBody>
        </p:sp>
      </p:grpSp>
      <p:sp>
        <p:nvSpPr>
          <p:cNvPr id="56" name="Line 5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7" name="Line 57"/>
          <p:cNvSpPr/>
          <p:nvPr/>
        </p:nvSpPr>
        <p:spPr>
          <a:xfrm>
            <a:off x="838200" y="384924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6260020" cy="1062799"/>
            <a:chOff x="826008" y="814388"/>
            <a:chExt cx="626002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字符数组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62600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strcmp 返回 0，口令门应该放行吗？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588978" cy="755332"/>
            <a:chOff x="990219" y="2056448"/>
            <a:chExt cx="8588978" cy="755332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58897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key 存着设定口令，input 存着刚输入的口令。它们在不同的数组里。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8060436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我们关心的是两串文字一样不一样，所以用 strcmp(input, key)。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43000" y="3076575"/>
            <a:ext cx="9525000" cy="2019300"/>
            <a:chOff x="1143000" y="3076575"/>
            <a:chExt cx="9525000" cy="2019300"/>
          </a:xfrm>
        </p:grpSpPr>
        <p:grpSp>
          <p:nvGrpSpPr>
            <p:cNvPr id="10" name="Group 10"/>
            <p:cNvGrpSpPr/>
            <p:nvPr/>
          </p:nvGrpSpPr>
          <p:grpSpPr>
            <a:xfrm>
              <a:off x="1143000" y="3076575"/>
              <a:ext cx="2095500" cy="504825"/>
              <a:chOff x="1143000" y="3076575"/>
              <a:chExt cx="2095500" cy="5048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143000" y="3076575"/>
                <a:ext cx="209550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162050" y="3105150"/>
                <a:ext cx="2057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返回值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238500" y="3076575"/>
              <a:ext cx="4762500" cy="504825"/>
              <a:chOff x="3238500" y="3076575"/>
              <a:chExt cx="4762500" cy="50482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238500" y="3076575"/>
                <a:ext cx="476250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257550" y="3105150"/>
                <a:ext cx="4724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表示的关系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8001000" y="3076575"/>
              <a:ext cx="2667000" cy="504825"/>
              <a:chOff x="8001000" y="3076575"/>
              <a:chExt cx="2667000" cy="5048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001000" y="3076575"/>
                <a:ext cx="266700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020050" y="3105150"/>
                <a:ext cx="2628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本题是否放行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143000" y="3581400"/>
              <a:ext cx="2095500" cy="504825"/>
              <a:chOff x="1143000" y="3581400"/>
              <a:chExt cx="2095500" cy="50482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143000" y="3581400"/>
                <a:ext cx="20955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162050" y="3609975"/>
                <a:ext cx="2057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238500" y="3581400"/>
              <a:ext cx="4762500" cy="504825"/>
              <a:chOff x="3238500" y="3581400"/>
              <a:chExt cx="4762500" cy="5048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238500" y="3581400"/>
                <a:ext cx="47625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257550" y="3609975"/>
                <a:ext cx="4724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两串内容相同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8001000" y="3581400"/>
              <a:ext cx="2667000" cy="504825"/>
              <a:chOff x="8001000" y="3581400"/>
              <a:chExt cx="2667000" cy="50482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8001000" y="3581400"/>
                <a:ext cx="26670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8020050" y="3609975"/>
                <a:ext cx="2628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143000" y="4086225"/>
              <a:ext cx="2095500" cy="504825"/>
              <a:chOff x="1143000" y="4086225"/>
              <a:chExt cx="2095500" cy="50482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143000" y="4086225"/>
                <a:ext cx="209550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162050" y="4114800"/>
                <a:ext cx="2057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小于0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238500" y="4086225"/>
              <a:ext cx="4762500" cy="504825"/>
              <a:chOff x="3238500" y="4086225"/>
              <a:chExt cx="4762500" cy="50482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238500" y="4086225"/>
                <a:ext cx="476250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257550" y="4114800"/>
                <a:ext cx="4724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input的字典序在前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8001000" y="4086225"/>
              <a:ext cx="2667000" cy="504825"/>
              <a:chOff x="8001000" y="4086225"/>
              <a:chExt cx="2667000" cy="50482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8001000" y="4086225"/>
                <a:ext cx="266700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8020050" y="4114800"/>
                <a:ext cx="2628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143000" y="4591050"/>
              <a:ext cx="2095500" cy="504825"/>
              <a:chOff x="1143000" y="4591050"/>
              <a:chExt cx="2095500" cy="50482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143000" y="4591050"/>
                <a:ext cx="20955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162050" y="4619625"/>
                <a:ext cx="2057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大于0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3238500" y="4591050"/>
              <a:ext cx="4762500" cy="504825"/>
              <a:chOff x="3238500" y="4591050"/>
              <a:chExt cx="4762500" cy="50482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3238500" y="4591050"/>
                <a:ext cx="47625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3257550" y="4619625"/>
                <a:ext cx="4724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input的字典序在后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8001000" y="4591050"/>
              <a:ext cx="2667000" cy="504825"/>
              <a:chOff x="8001000" y="4591050"/>
              <a:chExt cx="2667000" cy="50482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8001000" y="4591050"/>
                <a:ext cx="26670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8020050" y="4619625"/>
                <a:ext cx="2628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990219" y="5409248"/>
            <a:ext cx="8545258" cy="743331"/>
            <a:chOff x="990219" y="5409248"/>
            <a:chExt cx="8545258" cy="743331"/>
          </a:xfrm>
        </p:grpSpPr>
        <p:sp>
          <p:nvSpPr>
            <p:cNvPr id="45" name="TextBox 45"/>
            <p:cNvSpPr/>
            <p:nvPr/>
          </p:nvSpPr>
          <p:spPr>
            <a:xfrm>
              <a:off x="990219" y="5409248"/>
              <a:ext cx="82643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放行条件写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strcmp(input, key) == 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。这里的 0 恰好表示相同。</a:t>
              </a:r>
            </a:p>
          </p:txBody>
        </p:sp>
        <p:sp>
          <p:nvSpPr>
            <p:cNvPr id="46" name="TextBox 46"/>
            <p:cNvSpPr/>
            <p:nvPr/>
          </p:nvSpPr>
          <p:spPr>
            <a:xfrm>
              <a:off x="990219" y="5771198"/>
              <a:ext cx="85452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不相同时，看返回值是正数还是负数即可，不能认定它一定是 1 或 -1。</a:t>
              </a:r>
            </a:p>
          </p:txBody>
        </p:sp>
      </p:grpSp>
      <p:sp>
        <p:nvSpPr>
          <p:cNvPr id="63" name="Line 6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4" name="Line 64"/>
          <p:cNvSpPr/>
          <p:nvPr/>
        </p:nvSpPr>
        <p:spPr>
          <a:xfrm>
            <a:off x="838200" y="28872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5" name="Line 65"/>
          <p:cNvSpPr/>
          <p:nvPr/>
        </p:nvSpPr>
        <p:spPr>
          <a:xfrm>
            <a:off x="838200" y="52513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5375815" cy="1065847"/>
            <a:chOff x="826008" y="814388"/>
            <a:chExt cx="5375815" cy="1065847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字符数组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5375815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口令门：读入口令，再决定放不放行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7844" y="1961198"/>
            <a:ext cx="6372530" cy="3315081"/>
            <a:chOff x="1037844" y="1961198"/>
            <a:chExt cx="6372530" cy="33150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1961198"/>
              <a:ext cx="24742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&lt;cstdio&gt;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27898"/>
              <a:ext cx="26186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&lt;cstring&gt;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494598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761298"/>
              <a:ext cx="4351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key[] = "c-language";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27998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input[20];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294698"/>
              <a:ext cx="63725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(scanf("%19s", input) != 1)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1;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561398"/>
              <a:ext cx="46399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(strcmp(input, key) == 0)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28098"/>
              <a:ext cx="31376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    puts("PASS");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094798"/>
              <a:ext cx="11748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else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361498"/>
              <a:ext cx="32960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    puts("RETRY");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28198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0;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7844" y="4894898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658100" y="2559844"/>
            <a:ext cx="3344228" cy="1966912"/>
            <a:chOff x="7658100" y="2559844"/>
            <a:chExt cx="3344228" cy="1966912"/>
          </a:xfrm>
        </p:grpSpPr>
        <p:sp>
          <p:nvSpPr>
            <p:cNvPr id="18" name="TextBox 18"/>
            <p:cNvSpPr/>
            <p:nvPr/>
          </p:nvSpPr>
          <p:spPr>
            <a:xfrm>
              <a:off x="7658100" y="2559844"/>
              <a:ext cx="334422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%19s 最多读入 19 个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7658100" y="2959894"/>
              <a:ext cx="317944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scanf 还会补上结束标记。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7658100" y="3359944"/>
              <a:ext cx="2850832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没读成功，就提前退出。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7658100" y="3759994"/>
              <a:ext cx="268909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比较结果为0，才放行。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7658100" y="4160044"/>
              <a:ext cx="304038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puts 输出文字后会换行。</a:t>
              </a:r>
            </a:p>
          </p:txBody>
        </p:sp>
      </p:grpSp>
      <p:sp>
        <p:nvSpPr>
          <p:cNvPr id="24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11"/>
          <p:cNvSpPr/>
          <p:nvPr/>
        </p:nvSpPr>
        <p:spPr>
          <a:xfrm>
            <a:off x="914019" y="1970722"/>
            <a:ext cx="9525" cy="3211830"/>
          </a:xfrm>
          <a:custGeom>
            <a:avLst/>
            <a:gdLst/>
            <a:ahLst/>
            <a:cxnLst/>
            <a:rect l="l" t="t" r="r" b="b"/>
            <a:pathLst>
              <a:path w="9525" h="3211830">
                <a:moveTo>
                  <a:pt x="0" y="0"/>
                </a:moveTo>
                <a:lnTo>
                  <a:pt x="0" y="32118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4870704" cy="1062799"/>
            <a:chOff x="826008" y="814388"/>
            <a:chExt cx="4870704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字符数组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模拟练习：字符、长度和口令比较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629781" cy="383858"/>
            <a:chOff x="990219" y="2056448"/>
            <a:chExt cx="6629781" cy="383858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629781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自己算一算这三题。答案先别急着看，能说出理由更好。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89838" y="2829401"/>
            <a:ext cx="7173873" cy="1691450"/>
            <a:chOff x="989838" y="2829401"/>
            <a:chExt cx="7173873" cy="1691450"/>
          </a:xfrm>
        </p:grpSpPr>
        <p:sp>
          <p:nvSpPr>
            <p:cNvPr id="7" name="TextBox 7"/>
            <p:cNvSpPr/>
            <p:nvPr/>
          </p:nvSpPr>
          <p:spPr>
            <a:xfrm>
              <a:off x="989838" y="2829401"/>
              <a:ext cx="625329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int k = 'D' - 'A' + 1; 输出k，得到什么？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89838" y="3477101"/>
              <a:ext cx="699888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char s[] = "A B"; 长度是多少？数组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容量</a:t>
              </a:r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是多少？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89838" y="4124801"/>
              <a:ext cx="717387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设定口令c-language，输入c-languageX，是否放行？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600" y="4845844"/>
            <a:ext cx="6773228" cy="1147762"/>
            <a:chOff x="990600" y="4845844"/>
            <a:chExt cx="6773228" cy="1147762"/>
          </a:xfrm>
        </p:grpSpPr>
        <p:sp>
          <p:nvSpPr>
            <p:cNvPr id="11" name="TextBox 11"/>
            <p:cNvSpPr/>
            <p:nvPr/>
          </p:nvSpPr>
          <p:spPr>
            <a:xfrm>
              <a:off x="990600" y="4845844"/>
              <a:ext cx="5597842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得到 4。D 比 A 往后 3 位，序号还要加 1。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600" y="5236369"/>
              <a:ext cx="677322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18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② 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串长 3，数组有 4 格。空格算一格，\0 也占一格。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600" y="5626894"/>
              <a:ext cx="652719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不放行。多出来的 X 也算内容，整串必须完全相同。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257660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62391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例 6-2 凯撒密码：字母走过 z，下一步去哪儿？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7844" y="2218372"/>
            <a:ext cx="7252526" cy="1610106"/>
            <a:chOff x="1037844" y="2218372"/>
            <a:chExt cx="7252526" cy="1610106"/>
          </a:xfrm>
        </p:grpSpPr>
        <p:sp>
          <p:nvSpPr>
            <p:cNvPr id="7" name="TextBox 7"/>
            <p:cNvSpPr/>
            <p:nvPr/>
          </p:nvSpPr>
          <p:spPr>
            <a:xfrm>
              <a:off x="1037844" y="2218372"/>
              <a:ext cx="7252526" cy="16101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 6-2，洛谷 P1914。输入移动位数 n 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一串小写字母，把每个字母向后移动 n 位，再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输出加密后的文字。字母表要循环使用：z 的下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一位是 a。1≤n≤26，原文最多 50 个小写字母。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7844" y="4551998"/>
            <a:ext cx="10230231" cy="1531429"/>
            <a:chOff x="1037844" y="4551998"/>
            <a:chExt cx="10230231" cy="1531429"/>
          </a:xfrm>
        </p:grpSpPr>
        <p:sp>
          <p:nvSpPr>
            <p:cNvPr id="9" name="TextBox 9"/>
            <p:cNvSpPr/>
            <p:nvPr/>
          </p:nvSpPr>
          <p:spPr>
            <a:xfrm>
              <a:off x="1037844" y="4551998"/>
              <a:ext cx="27236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教学例：n=3，原文xyz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410462" y="5050155"/>
              <a:ext cx="180546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6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　y　z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125337" y="5050155"/>
              <a:ext cx="180546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6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a　b　c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037844" y="5702046"/>
              <a:ext cx="102302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把字母表想成一个圈：走过 z，就从 a 接着走。光给字符编号加 n 可不够。</a:t>
              </a:r>
            </a:p>
          </p:txBody>
        </p:sp>
      </p:grpSp>
      <p:sp>
        <p:nvSpPr>
          <p:cNvPr id="18" name="Line 1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9" name="Line 19"/>
          <p:cNvSpPr/>
          <p:nvPr/>
        </p:nvSpPr>
        <p:spPr>
          <a:xfrm>
            <a:off x="838200" y="39646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直接给 z 的编号加 1，会得到 a 吗？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37844" y="2208848"/>
            <a:ext cx="7631240" cy="1142428"/>
            <a:chOff x="1037844" y="2208848"/>
            <a:chExt cx="7631240" cy="1142428"/>
          </a:xfrm>
        </p:grpSpPr>
        <p:sp>
          <p:nvSpPr>
            <p:cNvPr id="7" name="TextBox 7"/>
            <p:cNvSpPr/>
            <p:nvPr/>
          </p:nvSpPr>
          <p:spPr>
            <a:xfrm>
              <a:off x="1037844" y="2208848"/>
              <a:ext cx="69069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试一试：'z' 的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ASCII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编码是 122，直接加 1 会怎样？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510284" y="2823210"/>
              <a:ext cx="142684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'z' + 1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5225034" y="2823210"/>
              <a:ext cx="34440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得到 '{'，不是 'a'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28750" y="4000500"/>
            <a:ext cx="8096250" cy="1142429"/>
            <a:chOff x="1428750" y="4000500"/>
            <a:chExt cx="8096250" cy="1142429"/>
          </a:xfrm>
        </p:grpSpPr>
        <p:sp>
          <p:nvSpPr>
            <p:cNvPr id="11" name="Rectangle 11"/>
            <p:cNvSpPr/>
            <p:nvPr/>
          </p:nvSpPr>
          <p:spPr>
            <a:xfrm>
              <a:off x="1428750" y="4000500"/>
              <a:ext cx="2476500" cy="666750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2" name="Rectangle 12"/>
            <p:cNvSpPr/>
            <p:nvPr/>
          </p:nvSpPr>
          <p:spPr>
            <a:xfrm>
              <a:off x="7048500" y="4000500"/>
              <a:ext cx="2476500" cy="666750"/>
            </a:xfrm>
            <a:prstGeom prst="rect">
              <a:avLst/>
            </a:prstGeom>
            <a:solidFill>
              <a:srgbClr val="FFF2CC"/>
            </a:solidFill>
            <a:ln w="9525">
              <a:solidFill>
                <a:schemeClr val="accent1"/>
              </a:solidFill>
            </a:ln>
          </p:spPr>
        </p:sp>
        <p:sp>
          <p:nvSpPr>
            <p:cNvPr id="13" name="TextBox 13"/>
            <p:cNvSpPr/>
            <p:nvPr/>
          </p:nvSpPr>
          <p:spPr>
            <a:xfrm>
              <a:off x="1953578" y="4147185"/>
              <a:ext cx="142684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… x y z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7573328" y="4147185"/>
              <a:ext cx="142684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 b c …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4095750" y="4333875"/>
              <a:ext cx="2762250" cy="9525"/>
            </a:xfrm>
            <a:custGeom>
              <a:avLst/>
              <a:gdLst/>
              <a:ahLst/>
              <a:cxnLst/>
              <a:rect l="l" t="t" r="r" b="b"/>
              <a:pathLst>
                <a:path w="2762250" h="9525">
                  <a:moveTo>
                    <a:pt x="0" y="0"/>
                  </a:moveTo>
                  <a:lnTo>
                    <a:pt x="2762250" y="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16" name="TextBox 16"/>
            <p:cNvSpPr/>
            <p:nvPr/>
          </p:nvSpPr>
          <p:spPr>
            <a:xfrm>
              <a:off x="4500562" y="4761548"/>
              <a:ext cx="1857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到头后回到开头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37844" y="5571172"/>
            <a:ext cx="10488359" cy="383858"/>
            <a:chOff x="1037844" y="5571172"/>
            <a:chExt cx="10488359" cy="383858"/>
          </a:xfrm>
        </p:grpSpPr>
        <p:sp>
          <p:nvSpPr>
            <p:cNvPr id="18" name="TextBox 18"/>
            <p:cNvSpPr/>
            <p:nvPr/>
          </p:nvSpPr>
          <p:spPr>
            <a:xfrm>
              <a:off x="1037844" y="5571172"/>
              <a:ext cx="10488359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题目只允许在 26 个字母里转圈。先把 a 到 z 编成 0～25，再想办法让编号绕回开头。</a:t>
              </a:r>
            </a:p>
          </p:txBody>
        </p: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35987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53000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6320" y="2185988"/>
            <a:ext cx="9168765" cy="720851"/>
            <a:chOff x="1036320" y="2185988"/>
            <a:chExt cx="9168765" cy="720851"/>
          </a:xfrm>
        </p:grpSpPr>
        <p:sp>
          <p:nvSpPr>
            <p:cNvPr id="7" name="TextBox 7"/>
            <p:cNvSpPr txBox="1"/>
            <p:nvPr/>
          </p:nvSpPr>
          <p:spPr>
            <a:xfrm>
              <a:off x="1036320" y="2185988"/>
              <a:ext cx="318811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int k = s[i] - 'a';</a:t>
              </a:r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6266688" y="2218372"/>
              <a:ext cx="3938397" cy="688467"/>
              <a:chOff x="6266688" y="2218372"/>
              <a:chExt cx="3938397" cy="688467"/>
            </a:xfrm>
          </p:grpSpPr>
          <p:sp>
            <p:nvSpPr>
              <p:cNvPr id="8" name="TextBox 8"/>
              <p:cNvSpPr/>
              <p:nvPr/>
            </p:nvSpPr>
            <p:spPr>
              <a:xfrm>
                <a:off x="6266688" y="2218372"/>
                <a:ext cx="393839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s[i] 是眼前这个要加密的字母。</a:t>
                </a:r>
              </a:p>
            </p:txBody>
          </p:sp>
          <p:sp>
            <p:nvSpPr>
              <p:cNvPr id="19" name="TextBox 10"/>
              <p:cNvSpPr/>
              <p:nvPr/>
            </p:nvSpPr>
            <p:spPr>
              <a:xfrm>
                <a:off x="6266688" y="2525458"/>
                <a:ext cx="283218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a对应0，…，z对应25。</a:t>
                </a:r>
              </a:p>
            </p:txBody>
          </p:sp>
        </p:grpSp>
      </p:grpSp>
      <p:grpSp>
        <p:nvGrpSpPr>
          <p:cNvPr id="12" name="Group 12"/>
          <p:cNvGrpSpPr/>
          <p:nvPr/>
        </p:nvGrpSpPr>
        <p:grpSpPr>
          <a:xfrm>
            <a:off x="1036320" y="3271838"/>
            <a:ext cx="8246745" cy="1065084"/>
            <a:chOff x="1036320" y="3271838"/>
            <a:chExt cx="8246745" cy="1065084"/>
          </a:xfrm>
        </p:grpSpPr>
        <p:sp>
          <p:nvSpPr>
            <p:cNvPr id="10" name="TextBox 10"/>
            <p:cNvSpPr txBox="1"/>
            <p:nvPr/>
          </p:nvSpPr>
          <p:spPr>
            <a:xfrm>
              <a:off x="1036320" y="3271838"/>
              <a:ext cx="285492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k = (k + n) % 26;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276594" y="3304222"/>
              <a:ext cx="3006471" cy="1032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编号加 n，再除以 26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取余，就能回到 0～25。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6320" y="4567238"/>
            <a:ext cx="10228898" cy="440055"/>
            <a:chOff x="1036320" y="4567238"/>
            <a:chExt cx="10228898" cy="440055"/>
          </a:xfrm>
        </p:grpSpPr>
        <p:sp>
          <p:nvSpPr>
            <p:cNvPr id="13" name="TextBox 13"/>
            <p:cNvSpPr txBox="1"/>
            <p:nvPr/>
          </p:nvSpPr>
          <p:spPr>
            <a:xfrm>
              <a:off x="1036320" y="4567238"/>
              <a:ext cx="285492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putchar(k + 'a');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6276594" y="4599622"/>
              <a:ext cx="498862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最后加回 'a' 的编号，得到对应的字母。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6320" y="5614988"/>
            <a:ext cx="6186773" cy="440055"/>
            <a:chOff x="1036320" y="5614988"/>
            <a:chExt cx="6186773" cy="440055"/>
          </a:xfrm>
        </p:grpSpPr>
        <p:sp>
          <p:nvSpPr>
            <p:cNvPr id="16" name="TextBox 16"/>
            <p:cNvSpPr txBox="1"/>
            <p:nvPr/>
          </p:nvSpPr>
          <p:spPr>
            <a:xfrm>
              <a:off x="1036320" y="5614988"/>
              <a:ext cx="618677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putchar((s[i] - 'a' + n) % 26 + 'a');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5559362" cy="469392"/>
            <a:chOff x="813816" y="1407795"/>
            <a:chExt cx="5559362" cy="469392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55593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先把字母变成编号，绕圈后再变回字母</a:t>
              </a:r>
            </a:p>
          </p:txBody>
        </p:sp>
      </p:grpSp>
      <p:sp>
        <p:nvSpPr>
          <p:cNvPr id="26" name="Line 2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27"/>
          <p:cNvSpPr/>
          <p:nvPr/>
        </p:nvSpPr>
        <p:spPr>
          <a:xfrm>
            <a:off x="912495" y="219551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8" name="Line 28"/>
          <p:cNvSpPr/>
          <p:nvPr/>
        </p:nvSpPr>
        <p:spPr>
          <a:xfrm>
            <a:off x="912495" y="32813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9" name="Line 29"/>
          <p:cNvSpPr/>
          <p:nvPr/>
        </p:nvSpPr>
        <p:spPr>
          <a:xfrm>
            <a:off x="912495" y="45767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0" name="Line 30"/>
          <p:cNvSpPr/>
          <p:nvPr/>
        </p:nvSpPr>
        <p:spPr>
          <a:xfrm>
            <a:off x="912495" y="562451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526256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42192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5188077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x 向后走 3 步，为什么会走到 a？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37844" y="2237422"/>
            <a:ext cx="8796052" cy="1009079"/>
            <a:chOff x="1037844" y="2237422"/>
            <a:chExt cx="8796052" cy="1009079"/>
          </a:xfrm>
        </p:grpSpPr>
        <p:sp>
          <p:nvSpPr>
            <p:cNvPr id="7" name="TextBox 7"/>
            <p:cNvSpPr/>
            <p:nvPr/>
          </p:nvSpPr>
          <p:spPr>
            <a:xfrm>
              <a:off x="1037844" y="2237422"/>
              <a:ext cx="460762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拿 x 向后移动 3 位，沿箭头走一遍。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224534" y="27184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x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3129534" y="2718435"/>
              <a:ext cx="42729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23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5272659" y="2718435"/>
              <a:ext cx="42729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26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7463409" y="27184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606534" y="27184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928241" y="3551872"/>
            <a:ext cx="7049548" cy="381381"/>
            <a:chOff x="1928241" y="3551872"/>
            <a:chExt cx="7049548" cy="381381"/>
          </a:xfrm>
        </p:grpSpPr>
        <p:sp>
          <p:nvSpPr>
            <p:cNvPr id="14" name="TextBox 14"/>
            <p:cNvSpPr/>
            <p:nvPr/>
          </p:nvSpPr>
          <p:spPr>
            <a:xfrm>
              <a:off x="1928241" y="3551872"/>
              <a:ext cx="7154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减'a'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4120515" y="3551872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加3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202870" y="3551872"/>
              <a:ext cx="4529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%26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8262366" y="3551872"/>
              <a:ext cx="7154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加'a'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27938" y="4599622"/>
            <a:ext cx="7246430" cy="1267206"/>
            <a:chOff x="1027938" y="4599622"/>
            <a:chExt cx="7246430" cy="1267206"/>
          </a:xfrm>
        </p:grpSpPr>
        <p:grpSp>
          <p:nvGrpSpPr>
            <p:cNvPr id="34" name="Group 34"/>
            <p:cNvGrpSpPr/>
            <p:nvPr/>
          </p:nvGrpSpPr>
          <p:grpSpPr>
            <a:xfrm>
              <a:off x="1027938" y="4599622"/>
              <a:ext cx="7246430" cy="1267206"/>
              <a:chOff x="1027938" y="4599622"/>
              <a:chExt cx="7246430" cy="1267206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1037844" y="4599622"/>
                <a:ext cx="5492877" cy="1267206"/>
              </a:xfrm>
              <a:custGeom>
                <a:avLst/>
                <a:gdLst/>
                <a:ahLst/>
                <a:cxnLst/>
                <a:rect l="l" t="t" r="r" b="b"/>
                <a:pathLst>
                  <a:path w="5492877" h="1267206">
                    <a:moveTo>
                      <a:pt x="0" y="0"/>
                    </a:moveTo>
                    <a:lnTo>
                      <a:pt x="5492877" y="0"/>
                    </a:lnTo>
                    <a:lnTo>
                      <a:pt x="5492877" y="1267206"/>
                    </a:lnTo>
                    <a:lnTo>
                      <a:pt x="0" y="12672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31" name="TextBox 31"/>
              <p:cNvSpPr/>
              <p:nvPr/>
            </p:nvSpPr>
            <p:spPr>
              <a:xfrm>
                <a:off x="1027938" y="4599622"/>
                <a:ext cx="72464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y 是第 24 号，加 3 得 27；绕回后是第 1 号，也就是 b。</a:t>
                </a:r>
              </a:p>
            </p:txBody>
          </p:sp>
          <p:sp>
            <p:nvSpPr>
              <p:cNvPr id="32" name="TextBox 32"/>
              <p:cNvSpPr/>
              <p:nvPr/>
            </p:nvSpPr>
            <p:spPr>
              <a:xfrm>
                <a:off x="1027938" y="4896802"/>
                <a:ext cx="72464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z 是第 25 号，加 3 得 28；绕回后是第 2 号，也就是 c。</a:t>
                </a:r>
              </a:p>
            </p:txBody>
          </p:sp>
          <p:sp>
            <p:nvSpPr>
              <p:cNvPr id="33" name="TextBox 33"/>
              <p:cNvSpPr/>
              <p:nvPr/>
            </p:nvSpPr>
            <p:spPr>
              <a:xfrm>
                <a:off x="1027938" y="5298758"/>
                <a:ext cx="615677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移动 26 位刚好绕一整圈，字母会回到原来的位置。</a:t>
                </a:r>
              </a:p>
            </p:txBody>
          </p:sp>
        </p:grpSp>
      </p:grpSp>
      <p:sp>
        <p:nvSpPr>
          <p:cNvPr id="35" name="Line 3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42094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7" name="Line 37"/>
          <p:cNvSpPr/>
          <p:nvPr/>
        </p:nvSpPr>
        <p:spPr>
          <a:xfrm>
            <a:off x="838200" y="332079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4831842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6-2 凯撒密码：从读入到输出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5676138" cy="3095244"/>
            <a:chOff x="990981" y="2186940"/>
            <a:chExt cx="5676138" cy="3095244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186940"/>
              <a:ext cx="5676138" cy="3095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&lt;cstdio&gt;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main()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n;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char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s[60];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scanf("%d %50s", &amp;n, s);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i = 0; s[i] != '\0'; i++)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putchar((s[i] - 'a' + n) % 26 + 'a');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putchar('\n');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return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0;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}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457438" y="2361248"/>
            <a:ext cx="2782062" cy="3183444"/>
            <a:chOff x="8457438" y="2361248"/>
            <a:chExt cx="2782062" cy="3183444"/>
          </a:xfrm>
        </p:grpSpPr>
        <p:sp>
          <p:nvSpPr>
            <p:cNvPr id="9" name="TextBox 9"/>
            <p:cNvSpPr/>
            <p:nvPr/>
          </p:nvSpPr>
          <p:spPr>
            <a:xfrm>
              <a:off x="8467344" y="236124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要检查的情况</a:t>
              </a:r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8457438" y="2904172"/>
              <a:ext cx="2782062" cy="2640520"/>
              <a:chOff x="8457438" y="2904172"/>
              <a:chExt cx="2782062" cy="264052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467344" y="2904172"/>
                <a:ext cx="2409634" cy="2286381"/>
              </a:xfrm>
              <a:custGeom>
                <a:avLst/>
                <a:gdLst/>
                <a:ahLst/>
                <a:cxnLst/>
                <a:rect l="l" t="t" r="r" b="b"/>
                <a:pathLst>
                  <a:path w="2409634" h="2286381">
                    <a:moveTo>
                      <a:pt x="0" y="0"/>
                    </a:moveTo>
                    <a:lnTo>
                      <a:pt x="2409634" y="0"/>
                    </a:lnTo>
                    <a:lnTo>
                      <a:pt x="2409634" y="2286381"/>
                    </a:lnTo>
                    <a:lnTo>
                      <a:pt x="0" y="2286381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8457438" y="2904172"/>
                <a:ext cx="255302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普通移动：a加1为b。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8457438" y="3287077"/>
                <a:ext cx="229051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跨边界：z加1为a。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8457438" y="3669982"/>
                <a:ext cx="217238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整圈：n=26不变。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8457438" y="4214812"/>
                <a:ext cx="141754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时间O(L)。</a:t>
                </a:r>
              </a:p>
            </p:txBody>
          </p:sp>
          <p:sp>
            <p:nvSpPr>
              <p:cNvPr id="17" name="TextBox 17"/>
              <p:cNvSpPr/>
              <p:nvPr/>
            </p:nvSpPr>
            <p:spPr>
              <a:xfrm>
                <a:off x="8457438" y="4511992"/>
                <a:ext cx="2782062" cy="103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60 格够放原文和 \0。</a:t>
                </a:r>
              </a:p>
            </p:txBody>
          </p:sp>
        </p:grp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67156" y="2196465"/>
            <a:ext cx="9525" cy="3011519"/>
          </a:xfrm>
          <a:custGeom>
            <a:avLst/>
            <a:gdLst/>
            <a:ahLst/>
            <a:cxnLst/>
            <a:rect l="l" t="t" r="r" b="b"/>
            <a:pathLst>
              <a:path w="9525" h="3011519">
                <a:moveTo>
                  <a:pt x="0" y="0"/>
                </a:moveTo>
                <a:lnTo>
                  <a:pt x="0" y="301151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60062" cy="4429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例 6-3 笨小猴：怎样知道一个单词幸运不幸运？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7844" y="2218372"/>
            <a:ext cx="7703915" cy="1200531"/>
            <a:chOff x="1037844" y="2218372"/>
            <a:chExt cx="7703915" cy="1200531"/>
          </a:xfrm>
        </p:grpSpPr>
        <p:sp>
          <p:nvSpPr>
            <p:cNvPr id="7" name="TextBox 7"/>
            <p:cNvSpPr/>
            <p:nvPr/>
          </p:nvSpPr>
          <p:spPr>
            <a:xfrm>
              <a:off x="1037844" y="2218372"/>
              <a:ext cx="7703915" cy="12005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 6-3，洛谷 P1125。输入一个不超过 100 个小写字母的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单词。找出出现最多的字母次数 maxn，再找出出现过的字母中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最少的次数 minn。算出 maxn-minn，判断这个差是不是质数。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37844" y="4218622"/>
            <a:ext cx="2548152" cy="1276732"/>
            <a:chOff x="1037844" y="4218622"/>
            <a:chExt cx="2548152" cy="1276732"/>
          </a:xfrm>
        </p:grpSpPr>
        <p:sp>
          <p:nvSpPr>
            <p:cNvPr id="9" name="TextBox 9"/>
            <p:cNvSpPr/>
            <p:nvPr/>
          </p:nvSpPr>
          <p:spPr>
            <a:xfrm>
              <a:off x="1037844" y="4218622"/>
              <a:ext cx="21067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maxn-minn是质数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037844" y="4742498"/>
              <a:ext cx="2548152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第一行：Lucky Word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第二行：这个差值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371844" y="4218622"/>
            <a:ext cx="2403598" cy="1276732"/>
            <a:chOff x="6371844" y="4218622"/>
            <a:chExt cx="2403598" cy="1276732"/>
          </a:xfrm>
        </p:grpSpPr>
        <p:sp>
          <p:nvSpPr>
            <p:cNvPr id="12" name="TextBox 12"/>
            <p:cNvSpPr/>
            <p:nvPr/>
          </p:nvSpPr>
          <p:spPr>
            <a:xfrm>
              <a:off x="6371844" y="4218622"/>
              <a:ext cx="23692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maxn-minn不是质数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371844" y="4742498"/>
              <a:ext cx="2403598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第一行：No Answer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第二行：0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7844" y="5749671"/>
            <a:ext cx="10249281" cy="381381"/>
            <a:chOff x="1037844" y="5749671"/>
            <a:chExt cx="10249281" cy="381381"/>
          </a:xfrm>
        </p:grpSpPr>
        <p:sp>
          <p:nvSpPr>
            <p:cNvPr id="15" name="TextBox 15"/>
            <p:cNvSpPr/>
            <p:nvPr/>
          </p:nvSpPr>
          <p:spPr>
            <a:xfrm>
              <a:off x="1037844" y="5749671"/>
              <a:ext cx="102492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想比较最多和最少，得先数清每个字母出现了几次。</a:t>
              </a:r>
            </a:p>
          </p:txBody>
        </p:sp>
      </p:grpSp>
      <p:sp>
        <p:nvSpPr>
          <p:cNvPr id="22" name="Line 2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64940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552964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1017270" y="814388"/>
            <a:ext cx="1260062" cy="4429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79957" y="2952750"/>
            <a:ext cx="7604188" cy="1343025"/>
            <a:chOff x="1179957" y="2952750"/>
            <a:chExt cx="7604188" cy="1343025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票的顺序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182851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 B A C A A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610350" y="2969419"/>
              <a:ext cx="1284446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分别记次数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09207" y="3440430"/>
              <a:ext cx="217493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A：4 B：1 C：1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5882450" cy="469392"/>
            <a:chOff x="978408" y="1407795"/>
            <a:chExt cx="5882450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5882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字母陆续出现，怎样给每一种都记次数？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7968044" cy="1029081"/>
            <a:chOff x="980694" y="1980248"/>
            <a:chExt cx="7968044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796804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“笨小猴”要比较各字母的出现次数。可程序怎样把这些次数记下来？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769753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想想班级投票：依次收到 A、B、A、C、A、A，各选项得了几票？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665959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给 A、B、C 各留一栏。来一票，就在对应的那栏加 1。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8571928" cy="705231"/>
            <a:chOff x="980694" y="4475798"/>
            <a:chExt cx="8571928" cy="705231"/>
          </a:xfrm>
        </p:grpSpPr>
        <p:sp>
          <p:nvSpPr>
            <p:cNvPr id="12" name="TextBox 12"/>
            <p:cNvSpPr/>
            <p:nvPr/>
          </p:nvSpPr>
          <p:spPr>
            <a:xfrm>
              <a:off x="980694" y="4475798"/>
              <a:ext cx="84538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图里 A 得 4 票，B 和 C 各 1 票。栏名是选项，栏里的数才是票数。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80694" y="4799648"/>
              <a:ext cx="85719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把选项换成字母，统计 abacaa 也是一样：来一个字母，就给它加一次。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15" name="TextBox 15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英文字母有 a 到 z，共 26 种，所以准备 26 个计数格。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3098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格子的下标指哪种字母；格里的数字表示出现了几次。</a:t>
              </a:r>
            </a:p>
          </p:txBody>
        </p:sp>
      </p:grpSp>
      <p:sp>
        <p:nvSpPr>
          <p:cNvPr id="35" name="Line 3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60062" cy="4429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7938" y="2195512"/>
            <a:ext cx="7887652" cy="440055"/>
            <a:chOff x="1027938" y="2195512"/>
            <a:chExt cx="7887652" cy="440055"/>
          </a:xfrm>
        </p:grpSpPr>
        <p:sp>
          <p:nvSpPr>
            <p:cNvPr id="6" name="TextBox 6"/>
            <p:cNvSpPr/>
            <p:nvPr/>
          </p:nvSpPr>
          <p:spPr>
            <a:xfrm>
              <a:off x="1027938" y="2227898"/>
              <a:ext cx="41355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字符数组 s 装着示例单词 abacaa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894070" y="2195512"/>
              <a:ext cx="30215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int cnt[26] = {0};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619250" y="3381375"/>
            <a:ext cx="8191500" cy="1199578"/>
            <a:chOff x="1619250" y="3381375"/>
            <a:chExt cx="8191500" cy="1199578"/>
          </a:xfrm>
        </p:grpSpPr>
        <p:sp>
          <p:nvSpPr>
            <p:cNvPr id="10" name="Rectangle 10"/>
            <p:cNvSpPr/>
            <p:nvPr/>
          </p:nvSpPr>
          <p:spPr>
            <a:xfrm>
              <a:off x="1619250" y="3381375"/>
              <a:ext cx="1428750" cy="619125"/>
            </a:xfrm>
            <a:prstGeom prst="rect">
              <a:avLst/>
            </a:prstGeom>
            <a:solidFill>
              <a:srgbClr val="FFF2CC"/>
            </a:solidFill>
            <a:ln w="9525">
              <a:solidFill>
                <a:schemeClr val="accent1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3429000" y="3381375"/>
              <a:ext cx="1428750" cy="61912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2" name="Rectangle 12"/>
            <p:cNvSpPr/>
            <p:nvPr/>
          </p:nvSpPr>
          <p:spPr>
            <a:xfrm>
              <a:off x="5238750" y="3381375"/>
              <a:ext cx="1428750" cy="61912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0" y="3381375"/>
              <a:ext cx="1428750" cy="619125"/>
            </a:xfrm>
            <a:prstGeom prst="rect">
              <a:avLst/>
            </a:prstGeom>
            <a:solidFill>
              <a:srgbClr val="F2F4F7"/>
            </a:solidFill>
            <a:ln w="9525">
              <a:solidFill>
                <a:schemeClr val="accent1"/>
              </a:solidFill>
            </a:ln>
          </p:spPr>
        </p:sp>
        <p:sp>
          <p:nvSpPr>
            <p:cNvPr id="14" name="TextBox 14"/>
            <p:cNvSpPr/>
            <p:nvPr/>
          </p:nvSpPr>
          <p:spPr>
            <a:xfrm>
              <a:off x="2219992" y="35185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4029742" y="35185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5839492" y="35185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7411117" y="35185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…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8982742" y="35185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1700212" y="4199572"/>
              <a:ext cx="12667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 / 下标0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3509962" y="4199572"/>
              <a:ext cx="12667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 / 下标1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5319712" y="4199572"/>
              <a:ext cx="12667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 / 下标2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8390858" y="4199572"/>
              <a:ext cx="14111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z / 下标25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36320" y="5138738"/>
            <a:ext cx="8725662" cy="785240"/>
            <a:chOff x="1036320" y="5138738"/>
            <a:chExt cx="8725662" cy="785240"/>
          </a:xfrm>
        </p:grpSpPr>
        <p:sp>
          <p:nvSpPr>
            <p:cNvPr id="24" name="TextBox 24"/>
            <p:cNvSpPr txBox="1"/>
            <p:nvPr/>
          </p:nvSpPr>
          <p:spPr>
            <a:xfrm>
              <a:off x="1036320" y="5138738"/>
              <a:ext cx="30215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cnt[s[i] - 'a']++;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6181344" y="5171122"/>
              <a:ext cx="3580638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s[i] 告诉我们该找哪一格；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找到后，那格的数字加 1。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5979414" cy="469392"/>
            <a:chOff x="813816" y="1407795"/>
            <a:chExt cx="5979414" cy="469392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597941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准备 26 个计数格，读到字母就给它加 1</a:t>
              </a:r>
            </a:p>
          </p:txBody>
        </p:sp>
      </p:grpSp>
      <p:sp>
        <p:nvSpPr>
          <p:cNvPr id="43" name="Line 4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4" name="Line 44"/>
          <p:cNvSpPr/>
          <p:nvPr/>
        </p:nvSpPr>
        <p:spPr>
          <a:xfrm>
            <a:off x="5770245" y="2205038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5" name="Line 45"/>
          <p:cNvSpPr/>
          <p:nvPr/>
        </p:nvSpPr>
        <p:spPr>
          <a:xfrm>
            <a:off x="912495" y="51482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295989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7" name="Line 47"/>
          <p:cNvSpPr/>
          <p:nvPr/>
        </p:nvSpPr>
        <p:spPr>
          <a:xfrm>
            <a:off x="838200" y="480412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60062" cy="4429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7938" y="2227898"/>
            <a:ext cx="8663750" cy="822008"/>
            <a:chOff x="1027938" y="2227898"/>
            <a:chExt cx="8663750" cy="822008"/>
          </a:xfrm>
        </p:grpSpPr>
        <p:sp>
          <p:nvSpPr>
            <p:cNvPr id="7" name="TextBox 7"/>
            <p:cNvSpPr/>
            <p:nvPr/>
          </p:nvSpPr>
          <p:spPr>
            <a:xfrm>
              <a:off x="1037844" y="2227898"/>
              <a:ext cx="81785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abacaa 中，a 出现 4 次，b、c 各 1 次；其他字母一次也没出现。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27938" y="2666048"/>
              <a:ext cx="8663750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题目说的是“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出现过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的字母”。没出现的那些 0 次，不能参加最小值比较。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4034" y="3551872"/>
            <a:ext cx="4821936" cy="1305307"/>
            <a:chOff x="1034034" y="3551872"/>
            <a:chExt cx="4821936" cy="1305307"/>
          </a:xfrm>
        </p:grpSpPr>
        <p:sp>
          <p:nvSpPr>
            <p:cNvPr id="10" name="TextBox 10"/>
            <p:cNvSpPr/>
            <p:nvPr/>
          </p:nvSpPr>
          <p:spPr>
            <a:xfrm>
              <a:off x="1037844" y="3551872"/>
              <a:ext cx="36949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错误：把没出现的字母也算进去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034034" y="3994785"/>
              <a:ext cx="27898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maxn=4，minn=0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037844" y="4475798"/>
              <a:ext cx="48181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差会被算成 4，幸运与否也就判断错了。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361938" y="3551872"/>
            <a:ext cx="3169920" cy="1305307"/>
            <a:chOff x="6361938" y="3551872"/>
            <a:chExt cx="3169920" cy="1305307"/>
          </a:xfrm>
        </p:grpSpPr>
        <p:sp>
          <p:nvSpPr>
            <p:cNvPr id="21" name="TextBox 11"/>
            <p:cNvSpPr/>
            <p:nvPr/>
          </p:nvSpPr>
          <p:spPr>
            <a:xfrm>
              <a:off x="6361938" y="3551872"/>
              <a:ext cx="31699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正确：只比较出现过的字母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368034" y="3994785"/>
              <a:ext cx="27898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maxn=4，minn=1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371844" y="4475798"/>
              <a:ext cx="248164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差是 3，3 是质数。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36320" y="5376862"/>
            <a:ext cx="5353812" cy="792481"/>
            <a:chOff x="1036320" y="5376862"/>
            <a:chExt cx="5353812" cy="792481"/>
          </a:xfrm>
        </p:grpSpPr>
        <p:sp>
          <p:nvSpPr>
            <p:cNvPr id="18" name="TextBox 18"/>
            <p:cNvSpPr txBox="1"/>
            <p:nvPr/>
          </p:nvSpPr>
          <p:spPr>
            <a:xfrm>
              <a:off x="1036320" y="5376862"/>
              <a:ext cx="535381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if (cnt[i] &gt; 0 &amp;&amp; cnt[i] &lt; minn)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464945" y="5729288"/>
              <a:ext cx="23551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minn = cnt[i];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5914644" cy="472440"/>
            <a:chOff x="813816" y="1407795"/>
            <a:chExt cx="5914644" cy="472440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5914644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没出现的字母，能算“出现次数最少”吗？</a:t>
              </a:r>
            </a:p>
          </p:txBody>
        </p:sp>
      </p:grpSp>
      <p:sp>
        <p:nvSpPr>
          <p:cNvPr id="27" name="Line 2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28"/>
          <p:cNvSpPr/>
          <p:nvPr/>
        </p:nvSpPr>
        <p:spPr>
          <a:xfrm>
            <a:off x="1341120" y="573881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506129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32426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1017270" y="814388"/>
            <a:ext cx="1260062" cy="4429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79957" y="2952750"/>
            <a:ext cx="7641526" cy="1355598"/>
            <a:chOff x="1179957" y="2952750"/>
            <a:chExt cx="7641526" cy="1355598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一种方向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221227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1排12人；2排6人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179957" y="3897630"/>
              <a:ext cx="89773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3排4人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1035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换个方向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609207" y="3440430"/>
              <a:ext cx="221227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12排1人；6排2人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609207" y="3897630"/>
              <a:ext cx="89773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4排3人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6486144" cy="469392"/>
            <a:chOff x="978408" y="1407795"/>
            <a:chExt cx="6486144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判断差值是不是质数，因数要试到哪里？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7942326" cy="1029081"/>
            <a:chOff x="980694" y="1980248"/>
            <a:chExt cx="7942326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79423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字母次数的最大值和最小值已经找到了。它们的差，是不是质数呢？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72194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拿 12 名同学站队试试：每排人数一样，有哪些排法？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74298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2 排每排 6 人，和 6 排每排 2 人，其实用的是同一对因数。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8729091" cy="705231"/>
            <a:chOff x="980694" y="4475798"/>
            <a:chExt cx="8729091" cy="705231"/>
          </a:xfrm>
        </p:grpSpPr>
        <p:sp>
          <p:nvSpPr>
            <p:cNvPr id="22" name="TextBox 11"/>
            <p:cNvSpPr/>
            <p:nvPr/>
          </p:nvSpPr>
          <p:spPr>
            <a:xfrm>
              <a:off x="980694" y="4475798"/>
              <a:ext cx="7903369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2×6 和 6×2 不用各查一遍；查其中较小的因数就够了。</a:t>
              </a:r>
            </a:p>
          </p:txBody>
        </p:sp>
        <p:sp>
          <p:nvSpPr>
            <p:cNvPr id="23" name="TextBox 12"/>
            <p:cNvSpPr/>
            <p:nvPr/>
          </p:nvSpPr>
          <p:spPr>
            <a:xfrm>
              <a:off x="980694" y="4799648"/>
              <a:ext cx="87290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如果一个数还有别的因数，它成对出现的两数里，总有一个不大于平方根。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9248"/>
            <a:ext cx="10306431" cy="702754"/>
            <a:chOff x="980694" y="5409248"/>
            <a:chExt cx="10306431" cy="702754"/>
          </a:xfrm>
        </p:grpSpPr>
        <p:sp>
          <p:nvSpPr>
            <p:cNvPr id="15" name="TextBox 15"/>
            <p:cNvSpPr/>
            <p:nvPr/>
          </p:nvSpPr>
          <p:spPr>
            <a:xfrm>
              <a:off x="980694" y="5409248"/>
              <a:ext cx="42199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所以不用从 2 一路试到差值本身。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062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只试到 d*d≤delta；0 和 1 连质数都不是，要先排除。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60062" cy="4429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7844" y="2206371"/>
            <a:ext cx="10249281" cy="790956"/>
            <a:chOff x="1037844" y="2206371"/>
            <a:chExt cx="10249281" cy="790956"/>
          </a:xfrm>
        </p:grpSpPr>
        <p:sp>
          <p:nvSpPr>
            <p:cNvPr id="7" name="TextBox 7"/>
            <p:cNvSpPr/>
            <p:nvPr/>
          </p:nvSpPr>
          <p:spPr>
            <a:xfrm>
              <a:off x="1037844" y="2206371"/>
              <a:ext cx="10249281" cy="7909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质数要大于 1，正因数只有 1 和它自己。所以 0、1 都不是质数。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24534" y="3566160"/>
            <a:ext cx="9340787" cy="528066"/>
            <a:chOff x="1224534" y="3566160"/>
            <a:chExt cx="9340787" cy="528066"/>
          </a:xfrm>
        </p:grpSpPr>
        <p:sp>
          <p:nvSpPr>
            <p:cNvPr id="9" name="TextBox 9"/>
            <p:cNvSpPr/>
            <p:nvPr/>
          </p:nvSpPr>
          <p:spPr>
            <a:xfrm>
              <a:off x="1224534" y="3566160"/>
              <a:ext cx="168125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3：是质数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4701159" y="3566160"/>
              <a:ext cx="22446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4：能被2整除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320659" y="3566160"/>
              <a:ext cx="22446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9：能被3整除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37844" y="4837748"/>
            <a:ext cx="7313295" cy="1143381"/>
            <a:chOff x="1037844" y="4837748"/>
            <a:chExt cx="7313295" cy="1143381"/>
          </a:xfrm>
        </p:grpSpPr>
        <p:sp>
          <p:nvSpPr>
            <p:cNvPr id="13" name="TextBox 13"/>
            <p:cNvSpPr/>
            <p:nvPr/>
          </p:nvSpPr>
          <p:spPr>
            <a:xfrm>
              <a:off x="1037844" y="4837748"/>
              <a:ext cx="7313295" cy="1143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从 2 开始试除，试到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d×d≤delta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就够了。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若还有更大的因数，它对应的较小因数早该被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试出来。本题差值最多 99，不需要试很多次。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5662232" cy="469392"/>
            <a:chOff x="813816" y="1407795"/>
            <a:chExt cx="5662232" cy="469392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56622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差值 delta，究竟是不是质数？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302075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438759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60062" cy="4429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6447282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6-3 笨小猴：数完字母，再找最多和最少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091690"/>
            <a:ext cx="5173218" cy="3781044"/>
            <a:chOff x="990981" y="2091690"/>
            <a:chExt cx="5173218" cy="3781044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091690"/>
              <a:ext cx="5173218" cy="3781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&lt;cstdio&gt;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main()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char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s[110];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cnt[26] = {0};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scanf("%100s", s);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i = 0; s[i] != '\0'; i++)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cnt[s[i] - 'a']++;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maxn = 0, minn = 101;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i = 0; i &lt; 26; i++)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(cnt[i] &gt; maxn) maxn = cnt[i];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(cnt[i] &gt; 0 &amp;&amp; cnt[i] &lt; minn)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minn = cnt[i];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}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505063" y="2475548"/>
            <a:ext cx="2954464" cy="3273932"/>
            <a:chOff x="8505063" y="2475548"/>
            <a:chExt cx="2954464" cy="3273932"/>
          </a:xfrm>
        </p:grpSpPr>
        <p:sp>
          <p:nvSpPr>
            <p:cNvPr id="9" name="TextBox 9"/>
            <p:cNvSpPr/>
            <p:nvPr/>
          </p:nvSpPr>
          <p:spPr>
            <a:xfrm>
              <a:off x="8514969" y="2475548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完整程序上半部分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8505063" y="3094672"/>
              <a:ext cx="2954464" cy="2654808"/>
              <a:chOff x="8505063" y="3094672"/>
              <a:chExt cx="2954464" cy="265480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514969" y="3094672"/>
                <a:ext cx="2248662" cy="2172081"/>
              </a:xfrm>
              <a:custGeom>
                <a:avLst/>
                <a:gdLst/>
                <a:ahLst/>
                <a:cxnLst/>
                <a:rect l="l" t="t" r="r" b="b"/>
                <a:pathLst>
                  <a:path w="2248662" h="2172081">
                    <a:moveTo>
                      <a:pt x="0" y="0"/>
                    </a:moveTo>
                    <a:lnTo>
                      <a:pt x="2248662" y="0"/>
                    </a:lnTo>
                    <a:lnTo>
                      <a:pt x="2248662" y="2172081"/>
                    </a:lnTo>
                    <a:lnTo>
                      <a:pt x="0" y="2172081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8505063" y="3094672"/>
                <a:ext cx="2954464" cy="26548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>
                  <a:lnSpc>
                    <a:spcPts val="2340"/>
                  </a:lnSpc>
                </a:pP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计数格先清零；minn 从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101 开始。找最大次数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时看全部计数，找最小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次数时只看大于 0 的格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子。下一页再判断差值。</a:t>
                </a:r>
              </a:p>
            </p:txBody>
          </p:sp>
        </p:grp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01215"/>
            <a:ext cx="9525" cy="3763994"/>
          </a:xfrm>
          <a:custGeom>
            <a:avLst/>
            <a:gdLst/>
            <a:ahLst/>
            <a:cxnLst/>
            <a:rect l="l" t="t" r="r" b="b"/>
            <a:pathLst>
              <a:path w="9525" h="3763994">
                <a:moveTo>
                  <a:pt x="0" y="0"/>
                </a:moveTo>
                <a:lnTo>
                  <a:pt x="0" y="3763994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60062" cy="4429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6447282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6-3 笨小猴：差值算出来后，怎么输出？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990981" y="2186940"/>
            <a:ext cx="6571874" cy="3704844"/>
            <a:chOff x="990981" y="2186940"/>
            <a:chExt cx="6571874" cy="3704844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186940"/>
              <a:ext cx="37499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delta = maxn - minn;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90981" y="2491740"/>
              <a:ext cx="40165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bool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prime = (delta &gt;= 2);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90981" y="2796540"/>
              <a:ext cx="56157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d = 2; d * d &lt;= delta; d++) {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0981" y="3101340"/>
              <a:ext cx="388322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(delta % d == 0) {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90981" y="3406140"/>
              <a:ext cx="34834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prime =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false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90981" y="3710940"/>
              <a:ext cx="24172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break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90981" y="4015740"/>
              <a:ext cx="12177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}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90981" y="4320540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}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90981" y="4625340"/>
              <a:ext cx="65718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(prime) printf("Lucky Word\n%d\n", delta);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90981" y="4930140"/>
              <a:ext cx="457411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else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printf("No Answer\n0\n");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90981" y="5234940"/>
              <a:ext cx="17508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return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0;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90981" y="553974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}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505063" y="2475548"/>
            <a:ext cx="2888742" cy="2873310"/>
            <a:chOff x="8505063" y="2475548"/>
            <a:chExt cx="2888742" cy="2873310"/>
          </a:xfrm>
        </p:grpSpPr>
        <p:sp>
          <p:nvSpPr>
            <p:cNvPr id="20" name="TextBox 20"/>
            <p:cNvSpPr/>
            <p:nvPr/>
          </p:nvSpPr>
          <p:spPr>
            <a:xfrm>
              <a:off x="8514969" y="24755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接上一页</a:t>
              </a:r>
            </a:p>
          </p:txBody>
        </p:sp>
        <p:grpSp>
          <p:nvGrpSpPr>
            <p:cNvPr id="23" name="Group 23"/>
            <p:cNvGrpSpPr/>
            <p:nvPr/>
          </p:nvGrpSpPr>
          <p:grpSpPr>
            <a:xfrm>
              <a:off x="8505063" y="3018472"/>
              <a:ext cx="2888742" cy="2330386"/>
              <a:chOff x="8505063" y="3018472"/>
              <a:chExt cx="2888742" cy="2330386"/>
            </a:xfrm>
          </p:grpSpPr>
          <p:sp>
            <p:nvSpPr>
              <p:cNvPr id="24" name="Freeform 8"/>
              <p:cNvSpPr/>
              <p:nvPr/>
            </p:nvSpPr>
            <p:spPr>
              <a:xfrm>
                <a:off x="8514969" y="3018472"/>
                <a:ext cx="2273427" cy="2162556"/>
              </a:xfrm>
              <a:custGeom>
                <a:avLst/>
                <a:gdLst/>
                <a:ahLst/>
                <a:cxnLst/>
                <a:rect l="l" t="t" r="r" b="b"/>
                <a:pathLst>
                  <a:path w="2273427" h="2162556">
                    <a:moveTo>
                      <a:pt x="0" y="0"/>
                    </a:moveTo>
                    <a:lnTo>
                      <a:pt x="2273427" y="0"/>
                    </a:lnTo>
                    <a:lnTo>
                      <a:pt x="2273427" y="2162556"/>
                    </a:lnTo>
                    <a:lnTo>
                      <a:pt x="0" y="216255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25" name="TextBox 9"/>
              <p:cNvSpPr/>
              <p:nvPr/>
            </p:nvSpPr>
            <p:spPr>
              <a:xfrm>
                <a:off x="8505063" y="3018472"/>
                <a:ext cx="2888742" cy="23303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>
                  <a:lnSpc>
                    <a:spcPts val="2340"/>
                  </a:lnSpc>
                </a:pP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先排除 0 和 1。若找到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了额外因数，就把 pri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me 改为 false；最后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按题目要求输出两行。</a:t>
                </a:r>
              </a:p>
            </p:txBody>
          </p:sp>
        </p:grpSp>
      </p:grpSp>
      <p:sp>
        <p:nvSpPr>
          <p:cNvPr id="26" name="Line 1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12"/>
          <p:cNvSpPr/>
          <p:nvPr/>
        </p:nvSpPr>
        <p:spPr>
          <a:xfrm>
            <a:off x="867156" y="2196465"/>
            <a:ext cx="9525" cy="3608070"/>
          </a:xfrm>
          <a:custGeom>
            <a:avLst/>
            <a:gdLst/>
            <a:ahLst/>
            <a:cxnLst/>
            <a:rect l="l" t="t" r="r" b="b"/>
            <a:pathLst>
              <a:path w="9525" h="3608070">
                <a:moveTo>
                  <a:pt x="0" y="0"/>
                </a:moveTo>
                <a:lnTo>
                  <a:pt x="0" y="36080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27938" y="2246948"/>
            <a:ext cx="9254300" cy="1106995"/>
            <a:chOff x="1027938" y="2246948"/>
            <a:chExt cx="9254300" cy="1106995"/>
          </a:xfrm>
        </p:grpSpPr>
        <p:sp>
          <p:nvSpPr>
            <p:cNvPr id="6" name="TextBox 6"/>
            <p:cNvSpPr/>
            <p:nvPr/>
          </p:nvSpPr>
          <p:spPr>
            <a:xfrm>
              <a:off x="1027938" y="2246948"/>
              <a:ext cx="92543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先数各字母出现了几次，再算最大值与最小值的差。写出两题各自的两行输出。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2172462" y="2649855"/>
              <a:ext cx="110280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36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aabb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7458837" y="2649855"/>
              <a:ext cx="110280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36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aaab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7844" y="3837622"/>
            <a:ext cx="3104293" cy="1352932"/>
            <a:chOff x="1037844" y="3837622"/>
            <a:chExt cx="3104293" cy="1352932"/>
          </a:xfrm>
        </p:grpSpPr>
        <p:sp>
          <p:nvSpPr>
            <p:cNvPr id="11" name="TextBox 11"/>
            <p:cNvSpPr/>
            <p:nvPr/>
          </p:nvSpPr>
          <p:spPr>
            <a:xfrm>
              <a:off x="1037844" y="3837622"/>
              <a:ext cx="31042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a为2次，b为2次，差为0。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037844" y="4437698"/>
              <a:ext cx="1348609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No Answer</a:t>
              </a:r>
              <a:br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371844" y="3837622"/>
            <a:ext cx="3104293" cy="1352932"/>
            <a:chOff x="6371844" y="3837622"/>
            <a:chExt cx="3104293" cy="1352932"/>
          </a:xfrm>
        </p:grpSpPr>
        <p:sp>
          <p:nvSpPr>
            <p:cNvPr id="14" name="TextBox 14"/>
            <p:cNvSpPr/>
            <p:nvPr/>
          </p:nvSpPr>
          <p:spPr>
            <a:xfrm>
              <a:off x="6371844" y="3837622"/>
              <a:ext cx="31042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a为3次，b为1次，差为2。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371844" y="4437698"/>
              <a:ext cx="1493163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Lucky Word</a:t>
              </a:r>
              <a:br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7844" y="5647372"/>
            <a:ext cx="7125748" cy="383858"/>
            <a:chOff x="1037844" y="5647372"/>
            <a:chExt cx="7125748" cy="383858"/>
          </a:xfrm>
        </p:grpSpPr>
        <p:sp>
          <p:nvSpPr>
            <p:cNvPr id="17" name="TextBox 17"/>
            <p:cNvSpPr/>
            <p:nvPr/>
          </p:nvSpPr>
          <p:spPr>
            <a:xfrm>
              <a:off x="1037844" y="5647372"/>
              <a:ext cx="7125748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只有一种字母时，最多和最少指的就是同一种，差仍为 0。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6689979" cy="472440"/>
            <a:chOff x="813816" y="1407795"/>
            <a:chExt cx="6689979" cy="472440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6689979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模拟练习：aabb 和 aaab，哪个是幸运单词？</a:t>
              </a:r>
            </a:p>
          </p:txBody>
        </p:sp>
      </p:grpSp>
      <p:sp>
        <p:nvSpPr>
          <p:cNvPr id="26" name="Line 2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349167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53248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例 6-4 口算练习：短短一行输入，怎样变成完整算式？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7844" y="2199322"/>
            <a:ext cx="7602474" cy="1581531"/>
            <a:chOff x="1037844" y="2199322"/>
            <a:chExt cx="7602474" cy="1581531"/>
          </a:xfrm>
        </p:grpSpPr>
        <p:sp>
          <p:nvSpPr>
            <p:cNvPr id="7" name="TextBox 7"/>
            <p:cNvSpPr/>
            <p:nvPr/>
          </p:nvSpPr>
          <p:spPr>
            <a:xfrm>
              <a:off x="1037844" y="2199322"/>
              <a:ext cx="7602474" cy="15815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 6-4，洛谷 P1957。输入 n 道口算题，1≤n≤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50。后面每行给两个数，或一个运算字母加两个数。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 表示加法，b 表示减法，c 表示乘法；若这一行没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有字母，就沿用上一题的运算。第一题保证有字母。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37844" y="4380548"/>
            <a:ext cx="6641306" cy="771906"/>
            <a:chOff x="1037844" y="4380548"/>
            <a:chExt cx="6641306" cy="771906"/>
          </a:xfrm>
        </p:grpSpPr>
        <p:sp>
          <p:nvSpPr>
            <p:cNvPr id="9" name="TextBox 9"/>
            <p:cNvSpPr/>
            <p:nvPr/>
          </p:nvSpPr>
          <p:spPr>
            <a:xfrm>
              <a:off x="1037844" y="4380548"/>
              <a:ext cx="6641306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两个数都在 0～9999。每题输出两行：完整算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式和结果；再输出这串算式有多少个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7844" y="5599748"/>
            <a:ext cx="8151876" cy="383858"/>
            <a:chOff x="1037844" y="5599748"/>
            <a:chExt cx="8151876" cy="383858"/>
          </a:xfrm>
        </p:grpSpPr>
        <p:sp>
          <p:nvSpPr>
            <p:cNvPr id="11" name="TextBox 11"/>
            <p:cNvSpPr/>
            <p:nvPr/>
          </p:nvSpPr>
          <p:spPr>
            <a:xfrm>
              <a:off x="1037844" y="5599748"/>
              <a:ext cx="8151876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例如 a 5 8 应得到 5+8=13；下一行是长度 6。加号、等号都要数。</a:t>
              </a:r>
            </a:p>
          </p:txBody>
        </p: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38200" y="38694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7" name="Line 17"/>
          <p:cNvSpPr/>
          <p:nvPr/>
        </p:nvSpPr>
        <p:spPr>
          <a:xfrm>
            <a:off x="838200" y="52724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6851142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有的题写运算字母，有的省了，怎样读才不乱？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24534" y="2185035"/>
            <a:ext cx="8389239" cy="1129094"/>
            <a:chOff x="1224534" y="2185035"/>
            <a:chExt cx="8389239" cy="1129094"/>
          </a:xfrm>
        </p:grpSpPr>
        <p:sp>
          <p:nvSpPr>
            <p:cNvPr id="7" name="TextBox 7"/>
            <p:cNvSpPr/>
            <p:nvPr/>
          </p:nvSpPr>
          <p:spPr>
            <a:xfrm>
              <a:off x="1224534" y="2185035"/>
              <a:ext cx="102698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 5 8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6177534" y="2185035"/>
              <a:ext cx="62712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5 8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228344" y="2932748"/>
              <a:ext cx="34324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有操作字母，需要更新运算。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181344" y="2932748"/>
              <a:ext cx="34324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没有操作字母，沿用旧运算。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7844" y="4104322"/>
            <a:ext cx="7383875" cy="1200531"/>
            <a:chOff x="1037844" y="4104322"/>
            <a:chExt cx="7383875" cy="1200531"/>
          </a:xfrm>
        </p:grpSpPr>
        <p:sp>
          <p:nvSpPr>
            <p:cNvPr id="12" name="TextBox 12"/>
            <p:cNvSpPr/>
            <p:nvPr/>
          </p:nvSpPr>
          <p:spPr>
            <a:xfrm>
              <a:off x="1037844" y="4104322"/>
              <a:ext cx="7383875" cy="12005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若每行都按“字母＋两个数”读取，碰上省略字母的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题就会错位。先用 fgets 收下整行，再看开头有没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有字母。读完题数 n，还要处理那行留下的换行。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8606" y="5758815"/>
            <a:ext cx="5991377" cy="352044"/>
            <a:chOff x="1038606" y="5758815"/>
            <a:chExt cx="5991377" cy="352044"/>
          </a:xfrm>
        </p:grpSpPr>
        <p:sp>
          <p:nvSpPr>
            <p:cNvPr id="14" name="TextBox 14"/>
            <p:cNvSpPr txBox="1"/>
            <p:nvPr/>
          </p:nvSpPr>
          <p:spPr>
            <a:xfrm>
              <a:off x="1038606" y="5758815"/>
              <a:ext cx="59913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scanf("%d", &amp;n);　fgets(s, sizeof(s), stdin);</a:t>
              </a:r>
            </a:p>
          </p:txBody>
        </p:sp>
      </p:grpSp>
      <p:sp>
        <p:nvSpPr>
          <p:cNvPr id="20" name="Line 2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914781" y="5768340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36522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53637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79957" y="2952750"/>
            <a:ext cx="7712202" cy="1355598"/>
            <a:chOff x="1179957" y="2952750"/>
            <a:chExt cx="7712202" cy="1355598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284446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读到第一行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79876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 5 8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179957" y="3897630"/>
              <a:ext cx="20002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记录当前做加法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10350" y="2969419"/>
              <a:ext cx="1284446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读到第二行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609207" y="3440430"/>
              <a:ext cx="48777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6 7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609207" y="3897630"/>
              <a:ext cx="228295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查记录，继续加法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6528244" cy="469392"/>
            <a:chOff x="978408" y="1407795"/>
            <a:chExt cx="6528244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65282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下一题没写运算字母，程序怎么知道做什么？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8122348" cy="1031558"/>
            <a:chOff x="980694" y="1980248"/>
            <a:chExt cx="8122348" cy="1031558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52287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题目约定 a 是加，b 是减，c 是乘。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67427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第一题是 a 5 8，第二题只写 6 7。这题该接着做加法。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8122348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可读到 6 7 时，光看这两个数，能知道要做哪种运算吗？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7696295" cy="705231"/>
            <a:chOff x="980694" y="4475798"/>
            <a:chExt cx="7696295" cy="705231"/>
          </a:xfrm>
        </p:grpSpPr>
        <p:sp>
          <p:nvSpPr>
            <p:cNvPr id="22" name="TextBox 11"/>
            <p:cNvSpPr/>
            <p:nvPr/>
          </p:nvSpPr>
          <p:spPr>
            <a:xfrm>
              <a:off x="980694" y="4475798"/>
              <a:ext cx="55791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不能。程序得把上一次有效的运算另外记下来。</a:t>
              </a:r>
            </a:p>
          </p:txBody>
        </p:sp>
        <p:sp>
          <p:nvSpPr>
            <p:cNvPr id="23" name="TextBox 12"/>
            <p:cNvSpPr/>
            <p:nvPr/>
          </p:nvSpPr>
          <p:spPr>
            <a:xfrm>
              <a:off x="980694" y="479964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遇到新的运算字母就更新；没看到字母，就照旧使用。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15" name="TextBox 15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用 </a:t>
              </a:r>
              <a:r>
                <a:rPr lang="en-US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char last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 记住当前的运算字母。下一行省略了字母，就看 last。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3098"/>
              <a:ext cx="690505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last 得放在循环外，下一题才读得到它。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27938" y="2208848"/>
            <a:ext cx="8395144" cy="383858"/>
            <a:chOff x="1027938" y="2208848"/>
            <a:chExt cx="8395144" cy="383858"/>
          </a:xfrm>
        </p:grpSpPr>
        <p:sp>
          <p:nvSpPr>
            <p:cNvPr id="6" name="TextBox 6"/>
            <p:cNvSpPr/>
            <p:nvPr/>
          </p:nvSpPr>
          <p:spPr>
            <a:xfrm>
              <a:off x="1027938" y="2208848"/>
              <a:ext cx="8395144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顺着这四行走一遍。last 记的是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运算种类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，可不是上一题的答案。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36320" y="3128962"/>
            <a:ext cx="4090226" cy="918591"/>
            <a:chOff x="1036320" y="3128962"/>
            <a:chExt cx="4090226" cy="918591"/>
          </a:xfrm>
        </p:grpSpPr>
        <p:sp>
          <p:nvSpPr>
            <p:cNvPr id="9" name="TextBox 9"/>
            <p:cNvSpPr/>
            <p:nvPr/>
          </p:nvSpPr>
          <p:spPr>
            <a:xfrm>
              <a:off x="1036320" y="3128962"/>
              <a:ext cx="279434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 5 8　　last='a'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037844" y="3666172"/>
              <a:ext cx="40887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6 7　　　last仍是'a'，做加法。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370320" y="3128962"/>
            <a:ext cx="4090226" cy="918591"/>
            <a:chOff x="6370320" y="3128962"/>
            <a:chExt cx="4090226" cy="918591"/>
          </a:xfrm>
        </p:grpSpPr>
        <p:sp>
          <p:nvSpPr>
            <p:cNvPr id="12" name="TextBox 12"/>
            <p:cNvSpPr/>
            <p:nvPr/>
          </p:nvSpPr>
          <p:spPr>
            <a:xfrm>
              <a:off x="6370320" y="3128962"/>
              <a:ext cx="279434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 4 9　　last='b'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371844" y="3666172"/>
              <a:ext cx="40887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8 2　　　last仍是'b'，做减法。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7844" y="4714875"/>
            <a:ext cx="7483316" cy="1218628"/>
            <a:chOff x="1037844" y="4714875"/>
            <a:chExt cx="7483316" cy="1218628"/>
          </a:xfrm>
        </p:grpSpPr>
        <p:sp>
          <p:nvSpPr>
            <p:cNvPr id="15" name="Rectangle 15"/>
            <p:cNvSpPr/>
            <p:nvPr/>
          </p:nvSpPr>
          <p:spPr>
            <a:xfrm>
              <a:off x="4286250" y="4714875"/>
              <a:ext cx="1428750" cy="571500"/>
            </a:xfrm>
            <a:prstGeom prst="rect">
              <a:avLst/>
            </a:prstGeom>
            <a:solidFill>
              <a:srgbClr val="FFF2CC"/>
            </a:solidFill>
            <a:ln w="9525">
              <a:solidFill>
                <a:schemeClr val="accent1"/>
              </a:solidFill>
            </a:ln>
          </p:spPr>
        </p:sp>
        <p:sp>
          <p:nvSpPr>
            <p:cNvPr id="16" name="TextBox 16"/>
            <p:cNvSpPr/>
            <p:nvPr/>
          </p:nvSpPr>
          <p:spPr>
            <a:xfrm>
              <a:off x="4656010" y="4862512"/>
              <a:ext cx="68922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last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1037844" y="5552122"/>
              <a:ext cx="74833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last 放在循环外，读下一题时才还能拿到刚才的运算。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5478399" cy="469392"/>
            <a:chOff x="813816" y="1407795"/>
            <a:chExt cx="5478399" cy="469392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547839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读到下一行时，last 里还记着什么？</a:t>
              </a:r>
            </a:p>
          </p:txBody>
        </p:sp>
      </p:grpSp>
      <p:sp>
        <p:nvSpPr>
          <p:cNvPr id="26" name="Line 2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43254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280244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90625" y="3143250"/>
            <a:ext cx="9763125" cy="704850"/>
            <a:chOff x="1190625" y="3143250"/>
            <a:chExt cx="9763125" cy="704850"/>
          </a:xfrm>
        </p:grpSpPr>
        <p:grpSp>
          <p:nvGrpSpPr>
            <p:cNvPr id="8" name="Group 8"/>
            <p:cNvGrpSpPr/>
            <p:nvPr/>
          </p:nvGrpSpPr>
          <p:grpSpPr>
            <a:xfrm>
              <a:off x="1190625" y="3143250"/>
              <a:ext cx="2714625" cy="704850"/>
              <a:chOff x="1190625" y="3143250"/>
              <a:chExt cx="2714625" cy="704850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1906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1733836" y="3357562"/>
                <a:ext cx="162820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s中：a 5 8</a:t>
                </a:r>
              </a:p>
            </p:txBody>
          </p:sp>
        </p:grpSp>
        <p:sp>
          <p:nvSpPr>
            <p:cNvPr id="9" name="TextBox 9"/>
            <p:cNvSpPr/>
            <p:nvPr/>
          </p:nvSpPr>
          <p:spPr>
            <a:xfrm>
              <a:off x="417880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4714875" y="3143250"/>
              <a:ext cx="2714625" cy="704850"/>
              <a:chOff x="4714875" y="3143250"/>
              <a:chExt cx="2714625" cy="7048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4714875" y="3143250"/>
                <a:ext cx="2714625" cy="704850"/>
              </a:xfrm>
              <a:prstGeom prst="rect">
                <a:avLst/>
              </a:prstGeom>
              <a:solidFill>
                <a:srgbClr val="FFF2CC"/>
              </a:solidFill>
              <a:ln>
                <a:noFill/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5454968" y="3357562"/>
                <a:ext cx="1234440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取出数字</a:t>
                </a:r>
              </a:p>
            </p:txBody>
          </p:sp>
        </p:grpSp>
        <p:sp>
          <p:nvSpPr>
            <p:cNvPr id="13" name="TextBox 13"/>
            <p:cNvSpPr/>
            <p:nvPr/>
          </p:nvSpPr>
          <p:spPr>
            <a:xfrm>
              <a:off x="770305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8239125" y="3143250"/>
              <a:ext cx="2714625" cy="704850"/>
              <a:chOff x="8239125" y="3143250"/>
              <a:chExt cx="2714625" cy="7048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2391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812625" y="3357562"/>
                <a:ext cx="1567625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整数：5和8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7255002" cy="469392"/>
            <a:chOff x="978408" y="1407795"/>
            <a:chExt cx="7255002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725500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整行 a 5 8 已在 s 中，怎样拿到整数 5 和 8？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7954708" cy="1029081"/>
            <a:chOff x="980694" y="1980248"/>
            <a:chExt cx="7954708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55939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fgets 已把 a 5 8 存进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 s。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79547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现在要计算，得把文字里的 5 和 8 取出来，放进两个 int 变量。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这一行已经读进来了。若再从键盘读，程序就会跑到下一行。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80694" y="4475798"/>
            <a:ext cx="7364063" cy="705231"/>
            <a:chOff x="980694" y="4475798"/>
            <a:chExt cx="7364063" cy="705231"/>
          </a:xfrm>
        </p:grpSpPr>
        <p:sp>
          <p:nvSpPr>
            <p:cNvPr id="23" name="TextBox 11"/>
            <p:cNvSpPr/>
            <p:nvPr/>
          </p:nvSpPr>
          <p:spPr>
            <a:xfrm>
              <a:off x="980694" y="4475798"/>
              <a:ext cx="736406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先把开头的运算字母记到 last，再把 s 中那一格改成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24" name="TextBox 12"/>
            <p:cNvSpPr/>
            <p:nvPr/>
          </p:nvSpPr>
          <p:spPr>
            <a:xfrm>
              <a:off x="980694" y="4799648"/>
              <a:ext cx="65728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接着从 s 这串现成文字里，读出两个整数 a 和 b。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26" name="TextBox 14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sscanf 就像从写好的纸条上找数字：它读 s，不再去碰键盘。</a:t>
              </a:r>
            </a:p>
          </p:txBody>
        </p:sp>
        <p:sp>
          <p:nvSpPr>
            <p:cNvPr id="27" name="TextBox 15"/>
            <p:cNvSpPr/>
            <p:nvPr/>
          </p:nvSpPr>
          <p:spPr>
            <a:xfrm>
              <a:off x="980694" y="5733098"/>
              <a:ext cx="88348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字符 'a' 是运算指令，整数变量 a 是第一个数。名字像，含义可不一样。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16071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4719447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从 s 里的“5 8”，取出两个整数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36320" y="2218372"/>
            <a:ext cx="7728014" cy="902971"/>
            <a:chOff x="1036320" y="2218372"/>
            <a:chExt cx="7728014" cy="902971"/>
          </a:xfrm>
        </p:grpSpPr>
        <p:sp>
          <p:nvSpPr>
            <p:cNvPr id="7" name="TextBox 7"/>
            <p:cNvSpPr/>
            <p:nvPr/>
          </p:nvSpPr>
          <p:spPr>
            <a:xfrm>
              <a:off x="1037844" y="2218372"/>
              <a:ext cx="25136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原来的s："a 5 8\n"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6320" y="2681288"/>
              <a:ext cx="415737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last = s[0];　s[0] = ' ';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657594" y="2713672"/>
              <a:ext cx="21067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现在是 " 5 8\n"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6320" y="3995738"/>
            <a:ext cx="4520851" cy="440055"/>
            <a:chOff x="1036320" y="3995738"/>
            <a:chExt cx="4520851" cy="440055"/>
          </a:xfrm>
        </p:grpSpPr>
        <p:sp>
          <p:nvSpPr>
            <p:cNvPr id="11" name="TextBox 11"/>
            <p:cNvSpPr txBox="1"/>
            <p:nvPr/>
          </p:nvSpPr>
          <p:spPr>
            <a:xfrm>
              <a:off x="1036320" y="3995738"/>
              <a:ext cx="452085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sscanf(s, "%d %d", &amp;a, &amp;b);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28750" y="5095875"/>
            <a:ext cx="8876347" cy="790004"/>
            <a:chOff x="1428750" y="5095875"/>
            <a:chExt cx="8876347" cy="790004"/>
          </a:xfrm>
        </p:grpSpPr>
        <p:sp>
          <p:nvSpPr>
            <p:cNvPr id="13" name="Rectangle 13"/>
            <p:cNvSpPr/>
            <p:nvPr/>
          </p:nvSpPr>
          <p:spPr>
            <a:xfrm>
              <a:off x="1428750" y="5095875"/>
              <a:ext cx="1714500" cy="666750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3524250" y="5095875"/>
              <a:ext cx="1714500" cy="666750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1972437" y="5233035"/>
              <a:ext cx="62712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a=5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4067937" y="5233035"/>
              <a:ext cx="62712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b=8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5933313" y="5180648"/>
              <a:ext cx="4371784" cy="705231"/>
              <a:chOff x="5933313" y="5180648"/>
              <a:chExt cx="4371784" cy="705231"/>
            </a:xfrm>
          </p:grpSpPr>
          <p:sp>
            <p:nvSpPr>
              <p:cNvPr id="19" name="TextBox 19"/>
              <p:cNvSpPr/>
              <p:nvPr/>
            </p:nvSpPr>
            <p:spPr>
              <a:xfrm>
                <a:off x="5933313" y="5180648"/>
                <a:ext cx="3958209" cy="3838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sscanf 读的是已经存好的 s。</a:t>
                </a:r>
              </a:p>
            </p:txBody>
          </p:sp>
          <p:sp>
            <p:nvSpPr>
              <p:cNvPr id="20" name="TextBox 20"/>
              <p:cNvSpPr/>
              <p:nvPr/>
            </p:nvSpPr>
            <p:spPr>
              <a:xfrm>
                <a:off x="5933313" y="5504498"/>
                <a:ext cx="43717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读出的数分别放进 int 变量 a、b。</a:t>
                </a:r>
              </a:p>
            </p:txBody>
          </p:sp>
        </p:grp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912495" y="269081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1" name="Line 31"/>
          <p:cNvSpPr/>
          <p:nvPr/>
        </p:nvSpPr>
        <p:spPr>
          <a:xfrm>
            <a:off x="912495" y="40052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350996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47172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79957" y="2952750"/>
            <a:ext cx="7146798" cy="1355598"/>
            <a:chOff x="1179957" y="2952750"/>
            <a:chExt cx="7146798" cy="1355598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加法算式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95421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5+8=13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179957" y="3897630"/>
              <a:ext cx="130759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共6个字符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1035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负数结果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609207" y="3440430"/>
              <a:ext cx="95421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4-9=-5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609207" y="3897630"/>
              <a:ext cx="171754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负号也要计数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6528244" cy="472440"/>
            <a:chOff x="978408" y="1407795"/>
            <a:chExt cx="6528244" cy="472440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6528244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既要输出算式，又要算长度，怎么避免漏数？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7917275" cy="1031558"/>
            <a:chOff x="980694" y="1980248"/>
            <a:chExt cx="7917275" cy="1031558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68526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这题还要输出算式的字符数。拿 a=5、b=8、加法作例子。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74041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要显示 5+8=13，还要报告它的长度是 6。数字和符号都得数。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7917275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若结果是负数，前面还多一个负号。光靠心算，很容易漏掉。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6891718" cy="705231"/>
            <a:chOff x="980694" y="4475798"/>
            <a:chExt cx="6891718" cy="705231"/>
          </a:xfrm>
        </p:grpSpPr>
        <p:sp>
          <p:nvSpPr>
            <p:cNvPr id="22" name="TextBox 11"/>
            <p:cNvSpPr/>
            <p:nvPr/>
          </p:nvSpPr>
          <p:spPr>
            <a:xfrm>
              <a:off x="980694" y="4475798"/>
              <a:ext cx="68917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干脆先拼出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真正要输出的整串算式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，再量这串文字的长度。</a:t>
              </a:r>
            </a:p>
          </p:txBody>
        </p:sp>
        <p:sp>
          <p:nvSpPr>
            <p:cNvPr id="23" name="TextBox 12"/>
            <p:cNvSpPr/>
            <p:nvPr/>
          </p:nvSpPr>
          <p:spPr>
            <a:xfrm>
              <a:off x="980694" y="4799648"/>
              <a:ext cx="58420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这样不必分别猜每个数有几位、结果带不带负号。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15" name="TextBox 15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 sprintf 把算式写进字符数组 ans。输出和计数都看 ans。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3098"/>
              <a:ext cx="69841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 ans，再用 strlen(ans) 数出它有多少个普通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7938" y="2166938"/>
            <a:ext cx="10033635" cy="902018"/>
            <a:chOff x="1027938" y="2166938"/>
            <a:chExt cx="10033635" cy="902018"/>
          </a:xfrm>
        </p:grpSpPr>
        <p:sp>
          <p:nvSpPr>
            <p:cNvPr id="7" name="TextBox 7"/>
            <p:cNvSpPr txBox="1"/>
            <p:nvPr/>
          </p:nvSpPr>
          <p:spPr>
            <a:xfrm>
              <a:off x="1036320" y="2166938"/>
              <a:ext cx="635336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sprintf(ans, "%d+%d=%d", a, b, a + b);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27938" y="2685098"/>
              <a:ext cx="10033635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ans 是一排足够长的 char 格子。sprintf 往数组里写；printf 通常往屏幕上写。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28750" y="3619500"/>
            <a:ext cx="7334250" cy="619125"/>
            <a:chOff x="1428750" y="3619500"/>
            <a:chExt cx="7334250" cy="619125"/>
          </a:xfrm>
        </p:grpSpPr>
        <p:sp>
          <p:nvSpPr>
            <p:cNvPr id="10" name="Rectangle 10"/>
            <p:cNvSpPr/>
            <p:nvPr/>
          </p:nvSpPr>
          <p:spPr>
            <a:xfrm>
              <a:off x="1428750" y="3619500"/>
              <a:ext cx="7334250" cy="6191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2476500" y="3619500"/>
              <a:ext cx="5238750" cy="619125"/>
            </a:xfrm>
            <a:custGeom>
              <a:avLst/>
              <a:gdLst/>
              <a:ahLst/>
              <a:cxnLst/>
              <a:rect l="l" t="t" r="r" b="b"/>
              <a:pathLst>
                <a:path w="5238750" h="619125">
                  <a:moveTo>
                    <a:pt x="0" y="0"/>
                  </a:moveTo>
                  <a:lnTo>
                    <a:pt x="0" y="619125"/>
                  </a:lnTo>
                  <a:moveTo>
                    <a:pt x="1047750" y="0"/>
                  </a:moveTo>
                  <a:lnTo>
                    <a:pt x="1047750" y="619125"/>
                  </a:lnTo>
                  <a:moveTo>
                    <a:pt x="2095500" y="0"/>
                  </a:moveTo>
                  <a:lnTo>
                    <a:pt x="2095500" y="619125"/>
                  </a:lnTo>
                  <a:moveTo>
                    <a:pt x="3143250" y="0"/>
                  </a:moveTo>
                  <a:lnTo>
                    <a:pt x="3143250" y="619125"/>
                  </a:lnTo>
                  <a:moveTo>
                    <a:pt x="4191000" y="0"/>
                  </a:moveTo>
                  <a:lnTo>
                    <a:pt x="4191000" y="619125"/>
                  </a:lnTo>
                  <a:moveTo>
                    <a:pt x="5238750" y="0"/>
                  </a:moveTo>
                  <a:lnTo>
                    <a:pt x="5238750" y="619125"/>
                  </a:lnTo>
                </a:path>
              </a:pathLst>
            </a:custGeom>
            <a:solidFill>
              <a:schemeClr val="dk1"/>
            </a:solidFill>
            <a:ln w="9525">
              <a:solidFill>
                <a:schemeClr val="accent1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1870520" y="38376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2918270" y="38376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+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3966020" y="38376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8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5013770" y="38376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=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061520" y="38376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7109270" y="38376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8084820" y="3837622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\0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37844" y="5056822"/>
            <a:ext cx="6479000" cy="800481"/>
            <a:chOff x="1037844" y="5056822"/>
            <a:chExt cx="6479000" cy="800481"/>
          </a:xfrm>
        </p:grpSpPr>
        <p:sp>
          <p:nvSpPr>
            <p:cNvPr id="20" name="TextBox 20"/>
            <p:cNvSpPr/>
            <p:nvPr/>
          </p:nvSpPr>
          <p:spPr>
            <a:xfrm>
              <a:off x="1037844" y="5056822"/>
              <a:ext cx="6479000" cy="800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strlen(ans) 得到 6：加号、等号都算，\0 不算。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再看 4-9=-5，运算的减号和结果的负号各算一格。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5577650" cy="472440"/>
            <a:chOff x="813816" y="1407795"/>
            <a:chExt cx="5577650" cy="472440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5577650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先把 5+8=13 写进 ans，再数一数</a:t>
              </a:r>
            </a:p>
          </p:txBody>
        </p:sp>
      </p:grpSp>
      <p:sp>
        <p:nvSpPr>
          <p:cNvPr id="32" name="Line 3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3" name="Line 33"/>
          <p:cNvSpPr/>
          <p:nvPr/>
        </p:nvSpPr>
        <p:spPr>
          <a:xfrm>
            <a:off x="912495" y="21764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4" name="Line 34"/>
          <p:cNvSpPr/>
          <p:nvPr/>
        </p:nvSpPr>
        <p:spPr>
          <a:xfrm>
            <a:off x="838200" y="46464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32872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6771132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6-4 口算练习：读一行，记下运算和两个数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091690"/>
            <a:ext cx="5173218" cy="3942969"/>
            <a:chOff x="990981" y="2091690"/>
            <a:chExt cx="5173218" cy="3942969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091690"/>
              <a:ext cx="5173218" cy="39429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&lt;cstdio&gt;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&lt;cstring&gt;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main()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n, a, b;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char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last = 'a', s[64], ans[64];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scanf("%d", &amp;n);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fgets(s, sizeof(s), stdin);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while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(n--)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fgets(s, sizeof(s), stdin);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(s[0] &gt;= 'a' &amp;&amp; s[0] &lt;= 'c')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last = s[0];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s[0] = ' ';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}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sscanf(s, "%d %d", &amp;a, &amp;b);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457438" y="2408872"/>
            <a:ext cx="2571178" cy="3267456"/>
            <a:chOff x="8457438" y="2408872"/>
            <a:chExt cx="2571178" cy="3267456"/>
          </a:xfrm>
        </p:grpSpPr>
        <p:sp>
          <p:nvSpPr>
            <p:cNvPr id="9" name="TextBox 9"/>
            <p:cNvSpPr/>
            <p:nvPr/>
          </p:nvSpPr>
          <p:spPr>
            <a:xfrm>
              <a:off x="8467344" y="2408872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完整程序上半部分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8457438" y="3151822"/>
              <a:ext cx="2571178" cy="2524506"/>
              <a:chOff x="8457438" y="3151822"/>
              <a:chExt cx="2571178" cy="2524506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467344" y="3151822"/>
                <a:ext cx="2001012" cy="2524506"/>
              </a:xfrm>
              <a:custGeom>
                <a:avLst/>
                <a:gdLst/>
                <a:ahLst/>
                <a:cxnLst/>
                <a:rect l="l" t="t" r="r" b="b"/>
                <a:pathLst>
                  <a:path w="2001012" h="2524506">
                    <a:moveTo>
                      <a:pt x="0" y="0"/>
                    </a:moveTo>
                    <a:lnTo>
                      <a:pt x="2001012" y="0"/>
                    </a:lnTo>
                    <a:lnTo>
                      <a:pt x="2001012" y="2524506"/>
                    </a:lnTo>
                    <a:lnTo>
                      <a:pt x="0" y="25245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8457438" y="3151822"/>
                <a:ext cx="2571178" cy="20059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>
                  <a:lnSpc>
                    <a:spcPts val="2550"/>
                  </a:lnSpc>
                </a:pPr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先读掉题数行尾。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循环里每次读一题，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有字母才更新 last。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下页生成算式。</a:t>
                </a:r>
              </a:p>
            </p:txBody>
          </p:sp>
        </p:grp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01215"/>
            <a:ext cx="9525" cy="3881533"/>
          </a:xfrm>
          <a:custGeom>
            <a:avLst/>
            <a:gdLst/>
            <a:ahLst/>
            <a:cxnLst/>
            <a:rect l="l" t="t" r="r" b="b"/>
            <a:pathLst>
              <a:path w="9525" h="3881533">
                <a:moveTo>
                  <a:pt x="0" y="0"/>
                </a:moveTo>
                <a:lnTo>
                  <a:pt x="0" y="388153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6447282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6-4 口算练习：把算式写出来，再数长度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90981" y="2186940"/>
            <a:ext cx="6415430" cy="3095244"/>
            <a:chOff x="990981" y="2186940"/>
            <a:chExt cx="6415430" cy="3095244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186940"/>
              <a:ext cx="32168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(last == 'a')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90981" y="2491740"/>
              <a:ext cx="641543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sprintf(ans, "%d+%d=%d", a, b, a+b);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90981" y="2796540"/>
              <a:ext cx="388322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else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(last == 'b')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0981" y="3101340"/>
              <a:ext cx="641543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sprintf(ans, "%d-%d=%d", a, b, a-b);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90981" y="3406140"/>
              <a:ext cx="16175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else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90981" y="3710940"/>
              <a:ext cx="641543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sprintf(ans, "%d*%d=%d", a, b, a*b);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90981" y="4015740"/>
              <a:ext cx="61488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printf("%s\n%zu\n", ans, strlen(ans));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90981" y="4320540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}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90981" y="4625340"/>
              <a:ext cx="17508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return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0;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90981" y="493014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}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743188" y="2408872"/>
            <a:ext cx="2718244" cy="3229356"/>
            <a:chOff x="8743188" y="2408872"/>
            <a:chExt cx="2718244" cy="3229356"/>
          </a:xfrm>
        </p:grpSpPr>
        <p:sp>
          <p:nvSpPr>
            <p:cNvPr id="18" name="TextBox 18"/>
            <p:cNvSpPr/>
            <p:nvPr/>
          </p:nvSpPr>
          <p:spPr>
            <a:xfrm>
              <a:off x="8753094" y="240887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接上一页</a:t>
              </a:r>
            </a:p>
          </p:txBody>
        </p:sp>
        <p:grpSp>
          <p:nvGrpSpPr>
            <p:cNvPr id="22" name="Group 22"/>
            <p:cNvGrpSpPr/>
            <p:nvPr/>
          </p:nvGrpSpPr>
          <p:grpSpPr>
            <a:xfrm>
              <a:off x="8743188" y="2961322"/>
              <a:ext cx="2718244" cy="2676906"/>
              <a:chOff x="8743188" y="2961322"/>
              <a:chExt cx="2718244" cy="2676906"/>
            </a:xfrm>
          </p:grpSpPr>
          <p:sp>
            <p:nvSpPr>
              <p:cNvPr id="23" name="Freeform 8"/>
              <p:cNvSpPr/>
              <p:nvPr/>
            </p:nvSpPr>
            <p:spPr>
              <a:xfrm>
                <a:off x="8753094" y="2961322"/>
                <a:ext cx="2397252" cy="2676906"/>
              </a:xfrm>
              <a:custGeom>
                <a:avLst/>
                <a:gdLst/>
                <a:ahLst/>
                <a:cxnLst/>
                <a:rect l="l" t="t" r="r" b="b"/>
                <a:pathLst>
                  <a:path w="2397252" h="2676906">
                    <a:moveTo>
                      <a:pt x="0" y="0"/>
                    </a:moveTo>
                    <a:lnTo>
                      <a:pt x="2397252" y="0"/>
                    </a:lnTo>
                    <a:lnTo>
                      <a:pt x="2397252" y="2676906"/>
                    </a:lnTo>
                    <a:lnTo>
                      <a:pt x="0" y="26769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24" name="TextBox 9"/>
              <p:cNvSpPr/>
              <p:nvPr/>
            </p:nvSpPr>
            <p:spPr>
              <a:xfrm>
                <a:off x="8743188" y="2961322"/>
                <a:ext cx="271824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乘法的符号输出为 *。</a:t>
                </a:r>
              </a:p>
            </p:txBody>
          </p:sp>
          <p:sp>
            <p:nvSpPr>
              <p:cNvPr id="25" name="TextBox 10"/>
              <p:cNvSpPr/>
              <p:nvPr/>
            </p:nvSpPr>
            <p:spPr>
              <a:xfrm>
                <a:off x="8743188" y="3325178"/>
                <a:ext cx="2496312" cy="7082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一道题输出两行。</a:t>
                </a:r>
              </a:p>
            </p:txBody>
          </p:sp>
          <p:sp>
            <p:nvSpPr>
              <p:cNvPr id="26" name="TextBox 11"/>
              <p:cNvSpPr txBox="1"/>
              <p:nvPr/>
            </p:nvSpPr>
            <p:spPr>
              <a:xfrm>
                <a:off x="8743188" y="3822382"/>
                <a:ext cx="253989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strlen返回size_t，</a:t>
                </a:r>
              </a:p>
            </p:txBody>
          </p:sp>
          <p:sp>
            <p:nvSpPr>
              <p:cNvPr id="27" name="TextBox 12"/>
              <p:cNvSpPr txBox="1"/>
              <p:nvPr/>
            </p:nvSpPr>
            <p:spPr>
              <a:xfrm>
                <a:off x="8743188" y="4119562"/>
                <a:ext cx="150298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用%zu输出。</a:t>
                </a:r>
              </a:p>
            </p:txBody>
          </p:sp>
          <p:sp>
            <p:nvSpPr>
              <p:cNvPr id="28" name="TextBox 13"/>
              <p:cNvSpPr/>
              <p:nvPr/>
            </p:nvSpPr>
            <p:spPr>
              <a:xfrm>
                <a:off x="8743188" y="4588192"/>
                <a:ext cx="20095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ans 有 64 格，</a:t>
                </a:r>
              </a:p>
            </p:txBody>
          </p:sp>
          <p:sp>
            <p:nvSpPr>
              <p:cNvPr id="29" name="TextBox 14"/>
              <p:cNvSpPr/>
              <p:nvPr/>
            </p:nvSpPr>
            <p:spPr>
              <a:xfrm>
                <a:off x="8743188" y="4885372"/>
                <a:ext cx="242963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这题的算式装得下。</a:t>
                </a:r>
              </a:p>
            </p:txBody>
          </p:sp>
        </p:grpSp>
      </p:grpSp>
      <p:sp>
        <p:nvSpPr>
          <p:cNvPr id="30" name="Line 1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867156" y="2196465"/>
            <a:ext cx="9525" cy="2998470"/>
          </a:xfrm>
          <a:custGeom>
            <a:avLst/>
            <a:gdLst/>
            <a:ahLst/>
            <a:cxnLst/>
            <a:rect l="l" t="t" r="r" b="b"/>
            <a:pathLst>
              <a:path w="9525" h="2998470">
                <a:moveTo>
                  <a:pt x="0" y="0"/>
                </a:moveTo>
                <a:lnTo>
                  <a:pt x="0" y="29984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5882450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拿几组边界数据试试：长度有没有数对？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7844" y="2199322"/>
            <a:ext cx="6889147" cy="381381"/>
            <a:chOff x="1037844" y="2199322"/>
            <a:chExt cx="6889147" cy="381381"/>
          </a:xfrm>
        </p:grpSpPr>
        <p:sp>
          <p:nvSpPr>
            <p:cNvPr id="7" name="TextBox 7"/>
            <p:cNvSpPr/>
            <p:nvPr/>
          </p:nvSpPr>
          <p:spPr>
            <a:xfrm>
              <a:off x="1037844" y="2199322"/>
              <a:ext cx="20542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结果为零：a 0 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5990844" y="2199322"/>
              <a:ext cx="19361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0+0=0，长度5。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7844" y="3266122"/>
            <a:ext cx="8044148" cy="381381"/>
            <a:chOff x="1037844" y="3266122"/>
            <a:chExt cx="8044148" cy="381381"/>
          </a:xfrm>
        </p:grpSpPr>
        <p:sp>
          <p:nvSpPr>
            <p:cNvPr id="10" name="TextBox 10"/>
            <p:cNvSpPr/>
            <p:nvPr/>
          </p:nvSpPr>
          <p:spPr>
            <a:xfrm>
              <a:off x="1037844" y="3266122"/>
              <a:ext cx="24873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结果为负：b 0 9999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5990844" y="3266122"/>
              <a:ext cx="30911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0-9999=-9999，长度12。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7844" y="4313872"/>
            <a:ext cx="8910447" cy="381381"/>
            <a:chOff x="1037844" y="4313872"/>
            <a:chExt cx="8910447" cy="381381"/>
          </a:xfrm>
        </p:grpSpPr>
        <p:sp>
          <p:nvSpPr>
            <p:cNvPr id="13" name="TextBox 13"/>
            <p:cNvSpPr/>
            <p:nvPr/>
          </p:nvSpPr>
          <p:spPr>
            <a:xfrm>
              <a:off x="1037844" y="4313872"/>
              <a:ext cx="29205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较大的积：c 9999 9999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5990844" y="4313872"/>
              <a:ext cx="39574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9999*9999=99980001，长度18。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7844" y="5371148"/>
            <a:ext cx="7041642" cy="1032700"/>
            <a:chOff x="1037844" y="5371148"/>
            <a:chExt cx="7041642" cy="1032700"/>
          </a:xfrm>
        </p:grpSpPr>
        <p:sp>
          <p:nvSpPr>
            <p:cNvPr id="16" name="TextBox 16"/>
            <p:cNvSpPr/>
            <p:nvPr/>
          </p:nvSpPr>
          <p:spPr>
            <a:xfrm>
              <a:off x="1037844" y="5371148"/>
              <a:ext cx="7041642" cy="1032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最长的算式加上 \0，也能装进 ans[64]。输入行由 fget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 限量读取；要确保整行能装下，还得结合题目范围检查。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28664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49762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同样是读文字，什么时候选哪种办法？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7844" y="2265998"/>
            <a:ext cx="7586091" cy="381381"/>
            <a:chOff x="1037844" y="2265998"/>
            <a:chExt cx="7586091" cy="381381"/>
          </a:xfrm>
        </p:grpSpPr>
        <p:sp>
          <p:nvSpPr>
            <p:cNvPr id="7" name="TextBox 7"/>
            <p:cNvSpPr/>
            <p:nvPr/>
          </p:nvSpPr>
          <p:spPr>
            <a:xfrm>
              <a:off x="1037844" y="226599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保存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2752344" y="2265998"/>
              <a:ext cx="58715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一个 char 装一个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；C 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串末尾要有 \0。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7844" y="3218498"/>
            <a:ext cx="10011156" cy="381381"/>
            <a:chOff x="1037844" y="3218498"/>
            <a:chExt cx="10011156" cy="381381"/>
          </a:xfrm>
        </p:grpSpPr>
        <p:sp>
          <p:nvSpPr>
            <p:cNvPr id="10" name="TextBox 10"/>
            <p:cNvSpPr/>
            <p:nvPr/>
          </p:nvSpPr>
          <p:spPr>
            <a:xfrm>
              <a:off x="1037844" y="321849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读入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2752344" y="3218498"/>
              <a:ext cx="8296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%s 适合读单词，fgets 能保留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行内空格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，getchar 一次读一个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7844" y="4170998"/>
            <a:ext cx="9393936" cy="381381"/>
            <a:chOff x="1037844" y="4170998"/>
            <a:chExt cx="9393936" cy="381381"/>
          </a:xfrm>
        </p:grpSpPr>
        <p:sp>
          <p:nvSpPr>
            <p:cNvPr id="13" name="TextBox 13"/>
            <p:cNvSpPr/>
            <p:nvPr/>
          </p:nvSpPr>
          <p:spPr>
            <a:xfrm>
              <a:off x="1037844" y="417099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处理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2752344" y="4170998"/>
              <a:ext cx="767943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用下标找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；按编码转换；统计次数；从一行文字里解析数据。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7844" y="5311521"/>
            <a:ext cx="10230231" cy="762381"/>
            <a:chOff x="1037844" y="5311521"/>
            <a:chExt cx="10230231" cy="762381"/>
          </a:xfrm>
        </p:grpSpPr>
        <p:sp>
          <p:nvSpPr>
            <p:cNvPr id="16" name="TextBox 16"/>
            <p:cNvSpPr/>
            <p:nvPr/>
          </p:nvSpPr>
          <p:spPr>
            <a:xfrm>
              <a:off x="1037844" y="5311521"/>
              <a:ext cx="10230231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如果要经常增删、修改一段文字，自己挪动数组里的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字符会很费劲。下一节看看 </a:t>
              </a:r>
              <a:r>
                <a:rPr lang="en-US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string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 能帮上什么忙。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48762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28759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9611</Words>
  <Application>Microsoft Office PowerPoint</Application>
  <PresentationFormat>宽屏</PresentationFormat>
  <Paragraphs>816</Paragraphs>
  <Slides>60</Slides>
  <Notes>60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60</vt:i4>
      </vt:variant>
    </vt:vector>
  </HeadingPairs>
  <TitlesOfParts>
    <vt:vector size="63" baseType="lpstr">
      <vt:lpstr>Arial</vt:lpstr>
      <vt:lpstr>Consolas</vt:lpstr>
      <vt:lpstr>Office Theme</vt:lpstr>
      <vt:lpstr>让程序读懂一段话 再把结果存下来</vt:lpstr>
      <vt:lpstr>PowerPoint 演示文稿</vt:lpstr>
      <vt:lpstr>PowerPoint 演示文稿</vt:lpstr>
      <vt:lpstr>一个字符与一串字符</vt:lpstr>
      <vt:lpstr>PowerPoint 演示文稿</vt:lpstr>
      <vt:lpstr>字符也有对应的数</vt:lpstr>
      <vt:lpstr>PowerPoint 演示文稿</vt:lpstr>
      <vt:lpstr>字符数字变成整数</vt:lpstr>
      <vt:lpstr>PowerPoint 演示文稿</vt:lpstr>
      <vt:lpstr>字符串在哪里结束</vt:lpstr>
      <vt:lpstr>PowerPoint 演示文稿</vt:lpstr>
      <vt:lpstr>容量、长度与结束标记</vt:lpstr>
      <vt:lpstr>PowerPoint 演示文稿</vt:lpstr>
      <vt:lpstr>PowerPoint 演示文稿</vt:lpstr>
      <vt:lpstr>PowerPoint 演示文稿</vt:lpstr>
      <vt:lpstr>把空格一起读进来</vt:lpstr>
      <vt:lpstr>PowerPoint 演示文稿</vt:lpstr>
      <vt:lpstr>沿下标逐个访问</vt:lpstr>
      <vt:lpstr>自动修正：完整任务</vt:lpstr>
      <vt:lpstr>大写和小写的偏移</vt:lpstr>
      <vt:lpstr>PowerPoint 演示文稿</vt:lpstr>
      <vt:lpstr>自动修正：完整程序</vt:lpstr>
      <vt:lpstr>PowerPoint 演示文稿</vt:lpstr>
      <vt:lpstr>不保存整串，也能处理</vt:lpstr>
      <vt:lpstr>PowerPoint 演示文稿</vt:lpstr>
      <vt:lpstr>常用转义字符与字符串函数</vt:lpstr>
      <vt:lpstr>PowerPoint 演示文稿</vt:lpstr>
      <vt:lpstr>PowerPoint 演示文稿</vt:lpstr>
      <vt:lpstr>PowerPoint 演示文稿</vt:lpstr>
      <vt:lpstr>复制与比较字符数组</vt:lpstr>
      <vt:lpstr>PowerPoint 演示文稿</vt:lpstr>
      <vt:lpstr>PowerPoint 演示文稿</vt:lpstr>
      <vt:lpstr>PowerPoint 演示文稿</vt:lpstr>
      <vt:lpstr>PowerPoint 演示文稿</vt:lpstr>
      <vt:lpstr>凯撒密码：完整任务</vt:lpstr>
      <vt:lpstr>直接加n会越过字母区</vt:lpstr>
      <vt:lpstr>PowerPoint 演示文稿</vt:lpstr>
      <vt:lpstr>跨过z，再从a继续</vt:lpstr>
      <vt:lpstr>凯撒密码：完整程序</vt:lpstr>
      <vt:lpstr>笨小猴：完整任务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笨小猴：统计与打擂台</vt:lpstr>
      <vt:lpstr>笨小猴：判断与输出</vt:lpstr>
      <vt:lpstr>PowerPoint 演示文稿</vt:lpstr>
      <vt:lpstr>口算练习题：完整任务</vt:lpstr>
      <vt:lpstr>一行里有两种输入格式</vt:lpstr>
      <vt:lpstr>PowerPoint 演示文稿</vt:lpstr>
      <vt:lpstr>PowerPoint 演示文稿</vt:lpstr>
      <vt:lpstr>PowerPoint 演示文稿</vt:lpstr>
      <vt:lpstr>从字符串中读出数字</vt:lpstr>
      <vt:lpstr>PowerPoint 演示文稿</vt:lpstr>
      <vt:lpstr>PowerPoint 演示文稿</vt:lpstr>
      <vt:lpstr>口算练习：读入与状态</vt:lpstr>
      <vt:lpstr>口算练习：格式化输出</vt:lpstr>
      <vt:lpstr>输入与容量检查</vt:lpstr>
      <vt:lpstr>这一排格子，我们已经会用了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泉 小林</cp:lastModifiedBy>
  <cp:revision>3</cp:revision>
  <dcterms:created xsi:type="dcterms:W3CDTF">2026-10-02T14:53:39Z</dcterms:created>
  <dcterms:modified xsi:type="dcterms:W3CDTF">2026-10-03T06:46:31Z</dcterms:modified>
  <cp:category/>
  <cp:contentStatus/>
  <dc:language>zh-CN</dc:language>
</cp:coreProperties>
</file>