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38"/>
  </p:notesMasterIdLst>
  <p:sldIdLst>
    <p:sldId id="256" r:id="rId43"/>
    <p:sldId id="257" r:id="rId44"/>
    <p:sldId id="258" r:id="rId45"/>
    <p:sldId id="259" r:id="rId46"/>
    <p:sldId id="260" r:id="rId47"/>
    <p:sldId id="261" r:id="rId48"/>
    <p:sldId id="262" r:id="rId49"/>
    <p:sldId id="263" r:id="rId50"/>
    <p:sldId id="264" r:id="rId51"/>
    <p:sldId id="265" r:id="rId52"/>
    <p:sldId id="266" r:id="rId53"/>
    <p:sldId id="267" r:id="rId54"/>
    <p:sldId id="268" r:id="rId55"/>
    <p:sldId id="269" r:id="rId56"/>
    <p:sldId id="270" r:id="rId57"/>
    <p:sldId id="271" r:id="rId58"/>
    <p:sldId id="272" r:id="rId59"/>
    <p:sldId id="273" r:id="rId60"/>
    <p:sldId id="274" r:id="rId61"/>
    <p:sldId id="275" r:id="rId62"/>
    <p:sldId id="276" r:id="rId63"/>
    <p:sldId id="277" r:id="rId64"/>
    <p:sldId id="278" r:id="rId65"/>
    <p:sldId id="279" r:id="rId66"/>
    <p:sldId id="280" r:id="rId67"/>
    <p:sldId id="281" r:id="rId68"/>
    <p:sldId id="282" r:id="rId69"/>
    <p:sldId id="283" r:id="rId70"/>
    <p:sldId id="284" r:id="rId71"/>
    <p:sldId id="285" r:id="rId72"/>
    <p:sldId id="286" r:id="rId73"/>
    <p:sldId id="287" r:id="rId74"/>
    <p:sldId id="288" r:id="rId75"/>
    <p:sldId id="289" r:id="rId76"/>
    <p:sldId id="290" r:id="rId77"/>
    <p:sldId id="291" r:id="rId78"/>
    <p:sldId id="292" r:id="rId79"/>
    <p:sldId id="293" r:id="rId80"/>
    <p:sldId id="294" r:id="rId81"/>
    <p:sldId id="295" r:id="rId82"/>
    <p:sldId id="296" r:id="rId83"/>
    <p:sldId id="297" r:id="rId84"/>
    <p:sldId id="298" r:id="rId85"/>
    <p:sldId id="299" r:id="rId8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39" Type="http://schemas.openxmlformats.org/officeDocument/2006/relationships/presProps" Target="presProps.xml" /><Relationship Id="rId42" Type="http://schemas.openxmlformats.org/officeDocument/2006/relationships/tableStyles" Target="tableStyles.xml" /><Relationship Id="rId41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40" Type="http://schemas.openxmlformats.org/officeDocument/2006/relationships/viewProps" Target="viewProps.xml" /><Relationship Id="rId38" Type="http://schemas.openxmlformats.org/officeDocument/2006/relationships/notesMaster" Target="notesMasters/notesMaster1.xml" /><Relationship Id="rId43" Type="http://schemas.openxmlformats.org/officeDocument/2006/relationships/slide" Target="slides/slide1.xml" /><Relationship Id="rId44" Type="http://schemas.openxmlformats.org/officeDocument/2006/relationships/slide" Target="slides/slide2.xml" /><Relationship Id="rId45" Type="http://schemas.openxmlformats.org/officeDocument/2006/relationships/slide" Target="slides/slide3.xml" /><Relationship Id="rId46" Type="http://schemas.openxmlformats.org/officeDocument/2006/relationships/slide" Target="slides/slide4.xml" /><Relationship Id="rId47" Type="http://schemas.openxmlformats.org/officeDocument/2006/relationships/slide" Target="slides/slide5.xml" /><Relationship Id="rId48" Type="http://schemas.openxmlformats.org/officeDocument/2006/relationships/slide" Target="slides/slide6.xml" /><Relationship Id="rId49" Type="http://schemas.openxmlformats.org/officeDocument/2006/relationships/slide" Target="slides/slide7.xml" /><Relationship Id="rId50" Type="http://schemas.openxmlformats.org/officeDocument/2006/relationships/slide" Target="slides/slide8.xml" /><Relationship Id="rId51" Type="http://schemas.openxmlformats.org/officeDocument/2006/relationships/slide" Target="slides/slide9.xml" /><Relationship Id="rId52" Type="http://schemas.openxmlformats.org/officeDocument/2006/relationships/slide" Target="slides/slide10.xml" /><Relationship Id="rId53" Type="http://schemas.openxmlformats.org/officeDocument/2006/relationships/slide" Target="slides/slide11.xml" /><Relationship Id="rId54" Type="http://schemas.openxmlformats.org/officeDocument/2006/relationships/slide" Target="slides/slide12.xml" /><Relationship Id="rId55" Type="http://schemas.openxmlformats.org/officeDocument/2006/relationships/slide" Target="slides/slide13.xml" /><Relationship Id="rId56" Type="http://schemas.openxmlformats.org/officeDocument/2006/relationships/slide" Target="slides/slide14.xml" /><Relationship Id="rId57" Type="http://schemas.openxmlformats.org/officeDocument/2006/relationships/slide" Target="slides/slide15.xml" /><Relationship Id="rId58" Type="http://schemas.openxmlformats.org/officeDocument/2006/relationships/slide" Target="slides/slide16.xml" /><Relationship Id="rId59" Type="http://schemas.openxmlformats.org/officeDocument/2006/relationships/slide" Target="slides/slide17.xml" /><Relationship Id="rId60" Type="http://schemas.openxmlformats.org/officeDocument/2006/relationships/slide" Target="slides/slide18.xml" /><Relationship Id="rId61" Type="http://schemas.openxmlformats.org/officeDocument/2006/relationships/slide" Target="slides/slide19.xml" /><Relationship Id="rId62" Type="http://schemas.openxmlformats.org/officeDocument/2006/relationships/slide" Target="slides/slide20.xml" /><Relationship Id="rId63" Type="http://schemas.openxmlformats.org/officeDocument/2006/relationships/slide" Target="slides/slide21.xml" /><Relationship Id="rId64" Type="http://schemas.openxmlformats.org/officeDocument/2006/relationships/slide" Target="slides/slide22.xml" /><Relationship Id="rId65" Type="http://schemas.openxmlformats.org/officeDocument/2006/relationships/slide" Target="slides/slide23.xml" /><Relationship Id="rId66" Type="http://schemas.openxmlformats.org/officeDocument/2006/relationships/slide" Target="slides/slide24.xml" /><Relationship Id="rId67" Type="http://schemas.openxmlformats.org/officeDocument/2006/relationships/slide" Target="slides/slide25.xml" /><Relationship Id="rId68" Type="http://schemas.openxmlformats.org/officeDocument/2006/relationships/slide" Target="slides/slide26.xml" /><Relationship Id="rId69" Type="http://schemas.openxmlformats.org/officeDocument/2006/relationships/slide" Target="slides/slide27.xml" /><Relationship Id="rId70" Type="http://schemas.openxmlformats.org/officeDocument/2006/relationships/slide" Target="slides/slide28.xml" /><Relationship Id="rId71" Type="http://schemas.openxmlformats.org/officeDocument/2006/relationships/slide" Target="slides/slide29.xml" /><Relationship Id="rId72" Type="http://schemas.openxmlformats.org/officeDocument/2006/relationships/slide" Target="slides/slide30.xml" /><Relationship Id="rId73" Type="http://schemas.openxmlformats.org/officeDocument/2006/relationships/slide" Target="slides/slide31.xml" /><Relationship Id="rId74" Type="http://schemas.openxmlformats.org/officeDocument/2006/relationships/slide" Target="slides/slide32.xml" /><Relationship Id="rId75" Type="http://schemas.openxmlformats.org/officeDocument/2006/relationships/slide" Target="slides/slide33.xml" /><Relationship Id="rId76" Type="http://schemas.openxmlformats.org/officeDocument/2006/relationships/slide" Target="slides/slide34.xml" /><Relationship Id="rId77" Type="http://schemas.openxmlformats.org/officeDocument/2006/relationships/slide" Target="slides/slide35.xml" /><Relationship Id="rId78" Type="http://schemas.openxmlformats.org/officeDocument/2006/relationships/slide" Target="slides/slide36.xml" /><Relationship Id="rId79" Type="http://schemas.openxmlformats.org/officeDocument/2006/relationships/slide" Target="slides/slide37.xml" /><Relationship Id="rId80" Type="http://schemas.openxmlformats.org/officeDocument/2006/relationships/slide" Target="slides/slide38.xml" /><Relationship Id="rId81" Type="http://schemas.openxmlformats.org/officeDocument/2006/relationships/slide" Target="slides/slide39.xml" /><Relationship Id="rId82" Type="http://schemas.openxmlformats.org/officeDocument/2006/relationships/slide" Target="slides/slide40.xml" /><Relationship Id="rId83" Type="http://schemas.openxmlformats.org/officeDocument/2006/relationships/slide" Target="slides/slide41.xml" /><Relationship Id="rId84" Type="http://schemas.openxmlformats.org/officeDocument/2006/relationships/slide" Target="slides/slide42.xml" /><Relationship Id="rId85" Type="http://schemas.openxmlformats.org/officeDocument/2006/relationships/slide" Target="slides/slide43.xml" /><Relationship Id="rId86" Type="http://schemas.openxmlformats.org/officeDocument/2006/relationships/slide" Target="slides/slide44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通知先写Meet，后来还要补上空格和Tom。如果手工操作字符数组，每次都得检查容量并放好结束标记。string让整段文字可以直接赋值和拼接，把存储管理交给类型本身；我们仍要看清每个操作的参数和访问位置。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例如string s保存一条通知。 复制、拼接、截取，都有对应操作。 string把一串字符作为一个整体来操作，需要string头文件。 它管理存储空间，内容变长时不需要我们手工挪到另一个固定数组。 方便不代表没有边界，访问哪个下标仍要自己判断。 先建立整体印象。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从新建文档是否已有内容出发，再解释初始化。 默认创建的string是空串，与没有初始化的局部char数组不同。 让学生预测改变a后b是否跟着变化，为后面复制与追加的教材页做准备。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用string s保存通知，再修改其中的文字。 为了看清每次操作，下面四例都让s重新从Hello开始。 班级通知可能要补充、截取、插入或查找，用英文短串展示相同需求，位置更容易数清。 四个例子都单独从Hello开始，不是连续操作。 让学生分别预测追加感叹号、从一取三个字符、在零前插入Hi、查找ll的结果，再对照页面。 这样新函数出现之前，操作目的已经清楚。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定义a为Luogu，再把a赋给b，b获得相同内容的一份副本。 给a追加感叹号后，b仍然是Luogu，不会自动跟着变。 string支持直接赋值和加等号追加，字符数组所需的strcpy在这里不必写。 代码片段需要string头文件和相应命名空间，别把片段当作缺少main也能运行的完整程序。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Hello的长度为五，有效普通字符的下标是零到四。 size与length都返回长度，不是最后一个字符的下标。 让学生指出第二个l的位置，再问下标五是不是本节要处理的普通字符位置。 空串长度为零，没有普通字符可供循环访问，访问条件应与长度对应。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先定义string s。 输入Hi Tom后按回车；两种读法分别独立运行。 同样输入Hi Tom，两段代码分别独立运行。 cin提取字符串时在空白处停止，只得到Hi；getline取得Hi Tom，并读走换行，但不把换行存进s。 联系前面fgets会保留读到的换行，说明不能把所有读行工具混记成一样的行为。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报名程序先读人数，再读下一行姓名：第一行3，第二行Hi Tom。 用cin &gt;&gt; n读取整数n，再用getline(cin, s)读取string变量s。 下面是读取前的输入流，\n表示按回车产生的换行字符。 cin &gt;&gt; n取走3，却留下紧随其后的换行。 getline接着遇到这个换行就结束，得到空串，姓名还没有被读到。 像读完人数这一行再翻到下一行，要把人数后面剩下的内容连同行尾换行一起丢弃。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int n保存人数，string s保存姓名；输入为两行：3和Hi Tom。 读入数字三之后，输入流里的换行还在。 紧接着getline会立刻遇到这个换行，因此得到空串，而不是下一行的Hi Tom。 修正代码使用ignore丢弃直到换行为止的剩余内容，需要limits头文件。 让学生沿字符流指出到底丢掉了哪一段，不把ignore当成每次都盲目添加的固定咒语。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作文标题写成Ca 45时，看得见5个字符，但本题明确不计算空格，因此答案是4。先确定哪些字符算入，再决定采用哪种读法。换成统计整行长度的任务，规则就会不同。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输入标题Ca 45，用string s接收每次读到的单词。 这道题恰好不统计空白，可以按单词分段读入并累加每段长度。 Ca长度二，累计变二；45长度二，累计变四。 没有更多内容时读入失败，循环结束。 这个做法依赖题目只统计非空白字符，不能推广成所有文字处理都可以丢掉空格。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while直接检查本次提取是否成功，成功才累加刚读到的字符串长度。 不要先检查是否到文件末尾，再不检查地使用读取结果，那样可能重复处理旧内容。 用Ca 45跟踪两次成功和一次失败，得到四。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这是教材例六杠六，洛谷P5734，原题地址为https://www.luogu.com.cn/problem/P5734。 先读操作数和不超过一百字符的初始文档，最多一百次合法操作，位置从零开始。 操作一追加并输出，操作二从位置a起保留b个字符并输出。 重点问b表示末尾下标还是数量，数量；后两种操作在下一页接着说明。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继续上一页的编辑器。 每条指令操作当前文档s，前面的修改会保留。 操作三在下标a的字符之前插入新内容，a等于当前长度时就是末尾。 操作四查找首次位置，找到输出下标，找不到输出负一，而且文档本身不改变。 每条指令都处理当前文档，所以前一条修改会影响后一条。 让学生对比四种操作，找出唯一不修改内容的一种。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从ILove追加Luogu，原来的五个字符保留，新片段接在后面。 单击展示拼接结果，让学生指出新片段从哪个下标开始。 加等号和append都会直接修改s，不需要再把调用结果赋值回去。 这一点稍后与substr形成对照。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给文字编辑器加“截取”功能。 先看独立教学例：string s保存校刊标题Art:Sun，现在只想取出作品名Sun。 图中每格是s的一个字符，下方是从0开始的下标。 Sun从下标4开始，共3个字符，覆盖下标4、5、6。 所以要告诉程序起点4和数量3。 数量3可不是结束下标。 substr用于取出子串。 返回结果不会自动覆盖原来的s。 教材中的 ILoveLuogu 也按“起点＋数量”截取，别把数量读成终点下标。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回到教材：string s保存ILoveLuogu，取出从下标5开始的5个字符。 字符与下标一一对齐，黄色部分从下标五开始连续取五个，覆盖五到九，得到Luogu。 第二参数是数量，不是终点下标。 substr返回新字符串，本身不会缩短s，只有赋值回s才保留这一段。 让学生口述取三个字符时会覆盖哪三个下标。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给文字编辑器加“插入”功能。 独立教学例：string s保存Meet Tom，要在Tom前补上9am和一个空格。 若直接覆盖原来的T、o、m，姓名就被改坏了。 应保留前缀“Meet ”，把Tom后移，在中间放入“9am ”。 T的下标为5，所以要在下标5的字符之前插入新文字。 insert需要两个信息：插入位置、插入的文字。 保留前缀和后缀，把新内容夹在中间。 教材中的插入操作也照这个过程进行。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沿用教材截取后的s="Luogu"，在下标3的g之前插入新文字。 当前串已经是Luogu。 下标三是g，所以在它前面插入guGugu，原串分成前缀Luo和后缀gu。 三个片段按原前缀、新片段、原后缀连接，得到LuoguGugugu。 insert直接修改s，后缀会后移；插入位置本身没有被替换掉。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给文字编辑器加“查找”功能。 独立教学例：string s保存报名名单Tom,Amy,Tom，要定位Tom首次出现的位置。 找到Tom，要报出起点；查不到Ben，也要有办法说明。 第一次Tom从下标0开始。 找到时，应返回这段文字的起始下标。 所以0不能表示失败，需要另一个专门的“未找到”标记。 string的find返回位置，string::npos表示未找到。 banana 中的 ana 出现了两次。 查找起点不同，得到的位置也可能不同。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独立教学例：string s="banana"，查找连续片段ana。 str保存要查找的片段；auto让编译器确定p的类型。 用npos判断失败。 banana中ana从下标一和三开始出现，第一次查找返回一，从位置二继续找则返回三。 找不到xyz时返回string的npos标记。 使用auto保存返回位置，显式与npos比较，再按题目要求输出负一。 不要依赖转换成int后刚好出现某个值来判断失败。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这组是文字处理题的原题样例。 逐次单击，跟踪ILove追加为ILoveLuogu，再截取为Luogu，再插入为LuoguGugugu。 最后查找gu返回三，只输出位置，文档没有继续变化。 每条指令从上一条留下的状态出发，不要每次都回到ILove。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完整程序上半段负责读操作数、当前文档和操作类型，并处理追加、截取。 opt决定接下来需要读取哪些参数，不能一律读同样数量。 截取分支把新串赋回s，否则下一次操作仍会使用旧文档。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插入直接改变s并输出；查找保存返回位置，判断npos后输出负一或位置，再换行。 查找不会改变文档。 提醒学生一个函数调用也有计算成本：插入可能移动后缀，截取需要复制字符。 两页拼成07_editor.cpp，不省略循环和main的结束括号。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先让学生指出要删除的两个X及其下标，确认五是起点、二是数量，再展示erase调用。 教师课件中hello删成hlo的例子改成明确的误输入情境。 删除后后缀移动，随后访问字符要按照新下标计算。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把原通知拆成前缀、旧时间和后缀，明确第三参数是新内容。 第二参数三数的是旧时间，不是新时间长度。 原教师示例Hello world替换为Hello C++的操作保留，情境改为贯穿课件的班级通知。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同一个口令任务换一种保存方式，比较学生熟悉的strcmp与string的相等运算。 教师原稿直接比较两个相同字面量的表达式已改成string变量，保证讲解的是内容比较。 完整可运行版本另存为19_gate_string.cpp，输入范围与字符数组版相同。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字符串比较从左到右，在第一个不同的字符处分出先后。 apple与apply前四位相同，比较e和y；app与apple前缀相同，短串先结束，所以排在前面。 字符串十小于字符串二，是因为字符一排在字符二前面，比较过程没有把文本转成整数。 三个对照逐个出现，给学生预测时间。 本页表达式显式构造string对象后比较，结果为真，避免把字面量的地址比较误认为内容比较。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这是教材例六杠七，洛谷P1308，原题地址为https://www.luogu.com.cn/problem/P1308。 目标词一到十个字母，文章最多一百万字符，只含字母和空格。 匹配忽略大小写，但要求完整单词。 找到时输出次数和原文首次位置，位置从零数且空格占位置；找不到只输出负一。 接下来分开解决大小写与边界。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教学例目标he，文章the he HE。 the中的he只是单词的一部分，不应计数；后面的he与HE各计一次。 直接查找小写he，会漏掉HE，还会把the中的he算进去。 要同时处理大小写和单词边界。 下一页先消除大小写差异，但不改变字符位置。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s保存文章。 只改字母大小写，保留空格和下标。 把目标词和文章中的大写字母都转成小写。 the he HE变成the he he，字符个数和空格位置保持不变。 先判断大写范围，再增加大小写偏移，其他字符不动。 只转换目标或只转换文章都不够，两边必须使用同一种大小写标准。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继续统计完整单词he。 文章the he HE已统一成小写the he he。 直接查找he，会连the内部的两个字母也找到，这不符合题意。 本题用空格分隔单词；完整单词还要满足左右都是分界位置。 中间单词可以检查左右空格，但首词前、尾词后可能没有空格。 在文章两端各补一个空格，就能统一用“左右都有空格”来判断。 目标word也改成“空格+he+空格”，然后在文章s中查找。 两端补上空格，首尾单词也能统一检查。返回下标又怎样对应原文？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以文章he he演示首尾。 图中原文是he he。 两端各补空格后，首尾两个he也能按同一规则匹配。 把目标he改成两侧带空格的模式，就要求它左右都有单词边界，the中的he便匹配不上。 文章开头和结尾原本没有空格，也要补上，才能统一处理首尾单词。 图中的空格是实际参与匹配的字符，不能当成排版留白忽略掉。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原文x he中h的下标是二。 补上开头空格后，h移到三，但模式从h前面的空格开始匹配，起点仍为二。 字母右移一格和模式起点提前一格恰好抵消，所以返回值就是原文的单词起点，不需要再减一。 让学生沿上下两排下标指出这个抵消过程。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s保存补空格后的文章，word=" he "。 图中黄色格是共用的空格。 原文he he的两个词共用中间的空格。 补齐后第一次模式从零开始，长度四；第二次模式却从三开始。 如果跳过整个模式长度，就会越过第二次的起点。 改成从上一次起点加一继续，既不会重复当前结果，也不会漏掉共享空格的相邻单词。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完整程序上半段用getline读目标词和文章，再分别把大写转小写，最后给两边补空格。 size_t用于长度和位置，是无符号整数类型；这里循环只比较非负的下标和长度。 提醒文章空格不删除，因为题目要求原文位置。 下一页查找和计数直接使用这些预处理后的字符串。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首次找不到就输出负一并结束；找到则把首次位置保存，后续移动的是p，不是first。 每找到一次计数加一，下一次从p加一继续，直到npos。 输出次数、一个空格和首次位置。 朴素查找最坏与文章长度乘模式长度成正比，本题加两侧空格后模式最多十二字符。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假设string s保存cat，现在要沿用printf("%s", ...)输出它。 %s需要的是以\0结尾的字符序列，不能直接传入string对象s。 文字同样是cat，不代表这两种参数形式可以混用。 只为读取文字，可用s.c_str()提供符合%s要求的字符序列。 若还要在自己的char数组中修改，就需要真正复制一份内容。 copy只复制字符，不自动补\0；目标数组也必须有足够空间。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s保存cat时，可以通过c_str()提供C字符串。 c_str()得到的字符内容只能读取。 本页是可选补充，三个片段分别说明互转方式。 c_str提供带结束标记的只读访问，不能通过所得指针修改；copy复制到字符数组时不自动补结束标记，而且目标容量必须足够。 反向构造string时，字符数组也必须有有效结束标记。 string需要string头文件，printf需要cstdio；平时尽量选定一种方式处理，减少来回转换。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用人数加一与文字拼接的区别引出数值转换，不能只列两个函数名。 stoi返回整数，to_string返回文字，本例给定有效且很小的整数范围。 素材来自原课件数值转换部分，仅作为可跳过的补充，不作为后续习题前提。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用十二abc反驳只要转换成功整串就合法的误解。 原稿中非法输入会抛异常的概括补充了只转换前缀的情形，数值过大也会抛出异常。 核对依据为C++标准草案字符串转换条款：https://eel.is/c++draft/string.conversions。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将教师课件的常用操作表重画为可编辑对照表，补充删除与替换，并明确每行重新从Hello开始。 尤其比较substr与其他修改操作，避免把返回结果和原串变化混为一谈。 所有结果都可用配套验证程序重新核对。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让学生独立预测四个结果，题目说明两种读入分别运行。 cin取得Hi，getline取得Hi Tom；Hello从下标一取三个字符得到ell；查找失败与npos比较。 停顿后单击揭示答案，并要求解释空格是否进入s。 我们已经能处理内存里的文字，下面把输入和输出连到文件。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集中练习新补充的操作，与上一页现有读入和查找练习组成一组。 让学生在纸上划掉旧字符、圈出保留的后缀，再单击核对答案。 最后衔接文件操作：文字处理规则相同，下一课改变数据从哪里来、结果到哪里去。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4.xml"/>
</Relationships>
</file>

<file path=ppt/slides/slide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931099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string字符串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90625" y="3143250"/>
            <a:ext cx="9763125" cy="704850"/>
            <a:chOff x="1190625" y="3143250"/>
            <a:chExt cx="9763125" cy="704850"/>
          </a:xfrm>
        </p:grpSpPr>
        <p:grpSp>
          <p:nvGrpSpPr>
            <p:cNvPr id="8" name="Group 8"/>
            <p:cNvGrpSpPr/>
            <p:nvPr/>
          </p:nvGrpSpPr>
          <p:grpSpPr>
            <a:xfrm>
              <a:off x="1190625" y="3143250"/>
              <a:ext cx="2714625" cy="704850"/>
              <a:chOff x="1190625" y="3143250"/>
              <a:chExt cx="2714625" cy="704850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1906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2198560" y="3357562"/>
                <a:ext cx="698659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Meet</a:t>
                </a:r>
              </a:p>
            </p:txBody>
          </p:sp>
        </p:grpSp>
        <p:sp>
          <p:nvSpPr>
            <p:cNvPr id="9" name="TextBox 9"/>
            <p:cNvSpPr/>
            <p:nvPr/>
          </p:nvSpPr>
          <p:spPr>
            <a:xfrm>
              <a:off x="417880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4714875" y="3143250"/>
              <a:ext cx="2714625" cy="704850"/>
              <a:chOff x="4714875" y="3143250"/>
              <a:chExt cx="2714625" cy="7048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714875" y="3143250"/>
                <a:ext cx="2714625" cy="704850"/>
              </a:xfrm>
              <a:prstGeom prst="rect">
                <a:avLst/>
              </a:prstGeom>
              <a:solidFill>
                <a:srgbClr val="FFF2CC"/>
              </a:solidFill>
              <a:ln>
                <a:noFill/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5454968" y="3357562"/>
                <a:ext cx="123444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追加文字</a:t>
                </a:r>
              </a:p>
            </p:txBody>
          </p:sp>
        </p:grpSp>
        <p:sp>
          <p:nvSpPr>
            <p:cNvPr id="13" name="TextBox 13"/>
            <p:cNvSpPr/>
            <p:nvPr/>
          </p:nvSpPr>
          <p:spPr>
            <a:xfrm>
              <a:off x="770305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8239125" y="3143250"/>
              <a:ext cx="2714625" cy="704850"/>
              <a:chOff x="8239125" y="3143250"/>
              <a:chExt cx="2714625" cy="7048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2391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907875" y="3357562"/>
                <a:ext cx="1377125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Meet Tom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6163056" cy="469392"/>
            <a:chOff x="978408" y="1407795"/>
            <a:chExt cx="6163056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修改班级通知，能让程序帮忙管理存储吗？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7995761" cy="1029081"/>
            <a:chOff x="980694" y="1980248"/>
            <a:chExt cx="7995761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799576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做一个通知编辑程序：原文Meet，追加空格和Tom，变成Meet Tom。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69811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如果用char数组保存，追加时要搬入新字符，还要放好\0。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通知越来越长，数组剩余容量够不够，也得自己检查。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80694" y="4473321"/>
            <a:ext cx="10287381" cy="707708"/>
            <a:chOff x="980694" y="4473321"/>
            <a:chExt cx="10287381" cy="707708"/>
          </a:xfrm>
        </p:grpSpPr>
        <p:sp>
          <p:nvSpPr>
            <p:cNvPr id="23" name="TextBox 11"/>
            <p:cNvSpPr/>
            <p:nvPr/>
          </p:nvSpPr>
          <p:spPr>
            <a:xfrm>
              <a:off x="980694" y="447332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我们希望像编辑通知一样，直接说“加上这句话”，不用每次都自己搬字符、找结束位置。</a:t>
              </a:r>
            </a:p>
          </p:txBody>
        </p:sp>
        <p:sp>
          <p:nvSpPr>
            <p:cNvPr id="24" name="TextBox 12"/>
            <p:cNvSpPr/>
            <p:nvPr/>
          </p:nvSpPr>
          <p:spPr>
            <a:xfrm>
              <a:off x="980694" y="4799648"/>
              <a:ext cx="764400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C++提供string类型，可以把一串字符作为一个整体保存和编辑。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26" name="TextBox 14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可以给整段通知一个名字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s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，之后直接对它赋值、拼接和截取。</a:t>
              </a:r>
            </a:p>
          </p:txBody>
        </p:sp>
        <p:sp>
          <p:nvSpPr>
            <p:cNvPr id="27" name="TextBox 15"/>
            <p:cNvSpPr/>
            <p:nvPr/>
          </p:nvSpPr>
          <p:spPr>
            <a:xfrm>
              <a:off x="980694" y="573309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它会管理存储，但用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访问字符时，仍要检查位置是否有效。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38200" y="416071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931099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string字符串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>
              <a:lnSpc>
                <a:spcPts val="3072"/>
              </a:lnSpc>
            </a:pP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string</a:t>
            </a: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：让整段文字一起保存、一起修改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7938" y="2516505"/>
            <a:ext cx="10240137" cy="1347597"/>
            <a:chOff x="1027938" y="2516505"/>
            <a:chExt cx="10240137" cy="1347597"/>
          </a:xfrm>
        </p:grpSpPr>
        <p:sp>
          <p:nvSpPr>
            <p:cNvPr id="7" name="TextBox 7"/>
            <p:cNvSpPr/>
            <p:nvPr/>
          </p:nvSpPr>
          <p:spPr>
            <a:xfrm>
              <a:off x="1029462" y="2516505"/>
              <a:ext cx="5367528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6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把一串字符当成一个整体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27938" y="3482721"/>
              <a:ext cx="102401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给通知起名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，类型写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。以后复制、拼接、截取，就对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里的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整段文字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操作。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7844" y="4625721"/>
            <a:ext cx="10249281" cy="1219581"/>
            <a:chOff x="1037844" y="4625721"/>
            <a:chExt cx="10249281" cy="1219581"/>
          </a:xfrm>
        </p:grpSpPr>
        <p:sp>
          <p:nvSpPr>
            <p:cNvPr id="10" name="TextBox 10"/>
            <p:cNvSpPr/>
            <p:nvPr/>
          </p:nvSpPr>
          <p:spPr>
            <a:xfrm>
              <a:off x="1037844" y="4625721"/>
              <a:ext cx="10249281" cy="12195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string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来自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C++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标准库，需要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&lt;string&gt;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它管理存储空间，长度可以随操作变化。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用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访问某个字符时，仍要确认那个位置存在。</a:t>
              </a:r>
            </a:p>
          </p:txBody>
        </p:sp>
      </p:grpSp>
      <p:sp>
        <p:nvSpPr>
          <p:cNvPr id="14" name="Line 1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5" name="Line 15"/>
          <p:cNvSpPr/>
          <p:nvPr/>
        </p:nvSpPr>
        <p:spPr>
          <a:xfrm>
            <a:off x="838200" y="41904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6" name="Line 16"/>
          <p:cNvSpPr/>
          <p:nvPr/>
        </p:nvSpPr>
        <p:spPr>
          <a:xfrm>
            <a:off x="838200" y="324878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5193792" cy="1062799"/>
            <a:chOff x="826008" y="814388"/>
            <a:chExt cx="5193792" cy="106279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93109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string初始化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6008" y="1407795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一份新文档，开始时可以保存什么？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77856" cy="750379"/>
            <a:chOff x="990219" y="2056448"/>
            <a:chExt cx="10277856" cy="750379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通知编辑器刚打开时，文档可能还是空白，也可能已经有一句问候。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5446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就像新建文档时选“空白”或“已有文字”，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也能在创建时确定内容。这叫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43000" y="3067050"/>
            <a:ext cx="9525000" cy="2095500"/>
            <a:chOff x="1143000" y="3067050"/>
            <a:chExt cx="9525000" cy="2095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143000" y="3067050"/>
              <a:ext cx="4000500" cy="523875"/>
              <a:chOff x="1143000" y="3067050"/>
              <a:chExt cx="4000500" cy="5238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143000" y="3067050"/>
                <a:ext cx="400050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162050" y="3095625"/>
                <a:ext cx="3962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写法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5143500" y="3067050"/>
              <a:ext cx="4000500" cy="523875"/>
              <a:chOff x="5143500" y="3067050"/>
              <a:chExt cx="4000500" cy="5238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5143500" y="3067050"/>
                <a:ext cx="400050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5162550" y="3095625"/>
                <a:ext cx="3962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创建后保存的内容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9144000" y="3067050"/>
              <a:ext cx="1524000" cy="523875"/>
              <a:chOff x="9144000" y="3067050"/>
              <a:chExt cx="1524000" cy="5238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9144000" y="3067050"/>
                <a:ext cx="152400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9163050" y="3095625"/>
                <a:ext cx="1485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长度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143000" y="3590925"/>
              <a:ext cx="4000500" cy="523875"/>
              <a:chOff x="1143000" y="3590925"/>
              <a:chExt cx="4000500" cy="5238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143000" y="3590925"/>
                <a:ext cx="4000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162050" y="3619500"/>
                <a:ext cx="3962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string s;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5143500" y="3590925"/>
              <a:ext cx="4000500" cy="523875"/>
              <a:chOff x="5143500" y="3590925"/>
              <a:chExt cx="4000500" cy="5238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5143500" y="3590925"/>
                <a:ext cx="4000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5162550" y="3619500"/>
                <a:ext cx="3962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空字符串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9144000" y="3590925"/>
              <a:ext cx="1524000" cy="523875"/>
              <a:chOff x="9144000" y="3590925"/>
              <a:chExt cx="1524000" cy="5238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9144000" y="3590925"/>
                <a:ext cx="15240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9163050" y="3619500"/>
                <a:ext cx="1485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143000" y="4114800"/>
              <a:ext cx="4000500" cy="523875"/>
              <a:chOff x="1143000" y="4114800"/>
              <a:chExt cx="4000500" cy="5238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143000" y="4114800"/>
                <a:ext cx="400050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162050" y="4143375"/>
                <a:ext cx="3962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string a = "Hello";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5143500" y="4114800"/>
              <a:ext cx="4000500" cy="523875"/>
              <a:chOff x="5143500" y="4114800"/>
              <a:chExt cx="4000500" cy="5238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5143500" y="4114800"/>
                <a:ext cx="400050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5162550" y="4143375"/>
                <a:ext cx="3962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Hello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9144000" y="4114800"/>
              <a:ext cx="1524000" cy="523875"/>
              <a:chOff x="9144000" y="4114800"/>
              <a:chExt cx="1524000" cy="5238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9144000" y="4114800"/>
                <a:ext cx="152400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9163050" y="4143375"/>
                <a:ext cx="1485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143000" y="4638675"/>
              <a:ext cx="4000500" cy="523875"/>
              <a:chOff x="1143000" y="4638675"/>
              <a:chExt cx="4000500" cy="52387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143000" y="4638675"/>
                <a:ext cx="4000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162050" y="4667250"/>
                <a:ext cx="3962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string b = a;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5143500" y="4638675"/>
              <a:ext cx="4000500" cy="523875"/>
              <a:chOff x="5143500" y="4638675"/>
              <a:chExt cx="4000500" cy="52387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5143500" y="4638675"/>
                <a:ext cx="4000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5162550" y="4667250"/>
                <a:ext cx="3962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Hello的另一份副本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9144000" y="4638675"/>
              <a:ext cx="1524000" cy="523875"/>
              <a:chOff x="9144000" y="4638675"/>
              <a:chExt cx="1524000" cy="52387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9144000" y="4638675"/>
                <a:ext cx="15240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9163050" y="4667250"/>
                <a:ext cx="1485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990219" y="5409248"/>
            <a:ext cx="8561082" cy="743331"/>
            <a:chOff x="990219" y="5409248"/>
            <a:chExt cx="8561082" cy="743331"/>
          </a:xfrm>
        </p:grpSpPr>
        <p:sp>
          <p:nvSpPr>
            <p:cNvPr id="45" name="TextBox 45"/>
            <p:cNvSpPr/>
            <p:nvPr/>
          </p:nvSpPr>
          <p:spPr>
            <a:xfrm>
              <a:off x="990219" y="5409248"/>
              <a:ext cx="85610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需要#include &lt;string&gt;；本页写法均在using namespace std;之后。</a:t>
              </a:r>
            </a:p>
          </p:txBody>
        </p:sp>
        <p:sp>
          <p:nvSpPr>
            <p:cNvPr id="46" name="TextBox 46"/>
            <p:cNvSpPr/>
            <p:nvPr/>
          </p:nvSpPr>
          <p:spPr>
            <a:xfrm>
              <a:off x="990219" y="5771198"/>
              <a:ext cx="74968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发生在创建变量时；后面写s = "Hi"是给已有变量赋值。</a:t>
              </a:r>
            </a:p>
          </p:txBody>
        </p:sp>
      </p:grpSp>
      <p:sp>
        <p:nvSpPr>
          <p:cNvPr id="63" name="Line 6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5" name="Line 65"/>
          <p:cNvSpPr/>
          <p:nvPr/>
        </p:nvSpPr>
        <p:spPr>
          <a:xfrm>
            <a:off x="838200" y="52846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931099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string字符串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>
              <a:lnSpc>
                <a:spcPts val="3072"/>
              </a:lnSpc>
            </a:pP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通知要追加、截取或补字，分别怎么改？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27938" y="2218372"/>
            <a:ext cx="10052268" cy="688467"/>
            <a:chOff x="1027938" y="2218372"/>
            <a:chExt cx="10052268" cy="688467"/>
          </a:xfrm>
        </p:grpSpPr>
        <p:grpSp>
          <p:nvGrpSpPr>
            <p:cNvPr id="20" name="Group 20"/>
            <p:cNvGrpSpPr/>
            <p:nvPr/>
          </p:nvGrpSpPr>
          <p:grpSpPr>
            <a:xfrm>
              <a:off x="1027938" y="2218372"/>
              <a:ext cx="10052268" cy="688467"/>
              <a:chOff x="1027938" y="2218372"/>
              <a:chExt cx="10052268" cy="688467"/>
            </a:xfrm>
          </p:grpSpPr>
          <p:sp>
            <p:nvSpPr>
              <p:cNvPr id="4" name="TextBox 4"/>
              <p:cNvSpPr/>
              <p:nvPr/>
            </p:nvSpPr>
            <p:spPr>
              <a:xfrm>
                <a:off x="1027938" y="2218372"/>
                <a:ext cx="1005226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用string s保存通知，再修改其中的文字。为了看清每次操作，下面四例都让s重新从</a:t>
                </a:r>
              </a:p>
            </p:txBody>
          </p:sp>
          <p:sp>
            <p:nvSpPr>
              <p:cNvPr id="7" name="TextBox 7"/>
              <p:cNvSpPr/>
              <p:nvPr/>
            </p:nvSpPr>
            <p:spPr>
              <a:xfrm>
                <a:off x="1027938" y="2525458"/>
                <a:ext cx="15374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Hello开始。</a:t>
                </a:r>
              </a:p>
            </p:txBody>
          </p:sp>
        </p:grpSp>
      </p:grpSp>
      <p:grpSp>
        <p:nvGrpSpPr>
          <p:cNvPr id="17" name="Group 17"/>
          <p:cNvGrpSpPr/>
          <p:nvPr/>
        </p:nvGrpSpPr>
        <p:grpSpPr>
          <a:xfrm>
            <a:off x="1131570" y="3662362"/>
            <a:ext cx="7342632" cy="2040255"/>
            <a:chOff x="1131570" y="3662362"/>
            <a:chExt cx="7342632" cy="2040255"/>
          </a:xfrm>
        </p:grpSpPr>
        <p:sp>
          <p:nvSpPr>
            <p:cNvPr id="9" name="TextBox 9"/>
            <p:cNvSpPr/>
            <p:nvPr/>
          </p:nvSpPr>
          <p:spPr>
            <a:xfrm>
              <a:off x="1131570" y="3662362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追加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3322320" y="3662362"/>
              <a:ext cx="389229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Hello　加 !　得到 Hello!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131570" y="4195762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截取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3322320" y="4195762"/>
              <a:ext cx="398507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Hello　从1取3个　得到 ell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131570" y="4729162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插入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3322320" y="4729162"/>
              <a:ext cx="51518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Hello　在0前插入Hi　得到 HiHello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1131570" y="5262562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查找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322320" y="5262562"/>
              <a:ext cx="39547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Hello　查找 ll　找到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38606" y="5844540"/>
            <a:ext cx="5101935" cy="352044"/>
            <a:chOff x="1038606" y="5844540"/>
            <a:chExt cx="5101935" cy="352044"/>
          </a:xfrm>
        </p:grpSpPr>
        <p:sp>
          <p:nvSpPr>
            <p:cNvPr id="18" name="TextBox 18"/>
            <p:cNvSpPr/>
            <p:nvPr/>
          </p:nvSpPr>
          <p:spPr>
            <a:xfrm>
              <a:off x="1038606" y="5844540"/>
              <a:ext cx="510193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四个教学例分别从</a:t>
              </a:r>
              <a:r>
                <a:rPr lang="zh-CN" sz="18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原串</a:t>
              </a: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Hello出发，互不接续。</a:t>
              </a:r>
            </a:p>
          </p:txBody>
        </p:sp>
      </p:grpSp>
      <p:sp>
        <p:nvSpPr>
          <p:cNvPr id="32" name="Line 3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322745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570814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931099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string字符串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6320" y="2185988"/>
            <a:ext cx="3008948" cy="1487805"/>
            <a:chOff x="1036320" y="2185988"/>
            <a:chExt cx="3008948" cy="1487805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185988"/>
              <a:ext cx="3008948" cy="14878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125"/>
                </a:lnSpc>
              </a:pPr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string a = "Luogu";</a:t>
              </a:r>
              <a:br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string b = a;</a:t>
              </a:r>
              <a:br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a += "!";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371844" y="2218372"/>
            <a:ext cx="3489770" cy="1429131"/>
            <a:chOff x="6371844" y="2218372"/>
            <a:chExt cx="3489770" cy="1429131"/>
          </a:xfrm>
        </p:grpSpPr>
        <p:sp>
          <p:nvSpPr>
            <p:cNvPr id="9" name="TextBox 9"/>
            <p:cNvSpPr/>
            <p:nvPr/>
          </p:nvSpPr>
          <p:spPr>
            <a:xfrm>
              <a:off x="6371844" y="2218372"/>
              <a:ext cx="16818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a保存Luogu。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371844" y="2742248"/>
              <a:ext cx="25267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b得到一份相同内容。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371844" y="3266122"/>
              <a:ext cx="34897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a变成Luogu!，b仍是Luogu。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37844" y="4771072"/>
            <a:ext cx="7584710" cy="1200531"/>
            <a:chOff x="1037844" y="4771072"/>
            <a:chExt cx="7584710" cy="1200531"/>
          </a:xfrm>
        </p:grpSpPr>
        <p:sp>
          <p:nvSpPr>
            <p:cNvPr id="13" name="TextBox 13"/>
            <p:cNvSpPr/>
            <p:nvPr/>
          </p:nvSpPr>
          <p:spPr>
            <a:xfrm>
              <a:off x="1037844" y="4771072"/>
              <a:ext cx="7584710" cy="12005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string可以直接赋值。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字符数组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需要的strcpy，在这里不用写。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 += "!" 把新内容接在末尾，原来的字符都保留。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本页代码片段需要 &lt;string&gt; 和 using namespace std;。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5613806" cy="469392"/>
            <a:chOff x="813816" y="1407795"/>
            <a:chExt cx="5613806" cy="469392"/>
          </a:xfrm>
        </p:grpSpPr>
        <p:sp>
          <p:nvSpPr>
            <p:cNvPr id="3" name="TextBox 3"/>
            <p:cNvSpPr txBox="1"/>
            <p:nvPr/>
          </p:nvSpPr>
          <p:spPr>
            <a:xfrm>
              <a:off x="813816" y="1407795"/>
              <a:ext cx="561380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用string复制文字，再在原文末尾追加</a:t>
              </a:r>
            </a:p>
          </p:txBody>
        </p:sp>
      </p:grpSp>
      <p:sp>
        <p:nvSpPr>
          <p:cNvPr id="18" name="Line 1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19"/>
          <p:cNvSpPr/>
          <p:nvPr/>
        </p:nvSpPr>
        <p:spPr>
          <a:xfrm>
            <a:off x="912495" y="2195512"/>
            <a:ext cx="9525" cy="1486376"/>
          </a:xfrm>
          <a:custGeom>
            <a:avLst/>
            <a:gdLst/>
            <a:ahLst/>
            <a:cxnLst/>
            <a:rect l="l" t="t" r="r" b="b"/>
            <a:pathLst>
              <a:path w="9525" h="1486376">
                <a:moveTo>
                  <a:pt x="0" y="0"/>
                </a:moveTo>
                <a:lnTo>
                  <a:pt x="0" y="148637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422995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931099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string字符串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036320" y="2147888"/>
            <a:ext cx="8724043" cy="1871091"/>
            <a:chOff x="1036320" y="2147888"/>
            <a:chExt cx="8724043" cy="1871091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147888"/>
              <a:ext cx="320304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string s = "Hello";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1524000" y="2762250"/>
              <a:ext cx="6191250" cy="6191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" name="Freeform 9"/>
            <p:cNvSpPr/>
            <p:nvPr/>
          </p:nvSpPr>
          <p:spPr>
            <a:xfrm>
              <a:off x="2762250" y="2762250"/>
              <a:ext cx="3714750" cy="619125"/>
            </a:xfrm>
            <a:custGeom>
              <a:avLst/>
              <a:gdLst/>
              <a:ahLst/>
              <a:cxnLst/>
              <a:rect l="l" t="t" r="r" b="b"/>
              <a:pathLst>
                <a:path w="3714750" h="619125">
                  <a:moveTo>
                    <a:pt x="0" y="0"/>
                  </a:moveTo>
                  <a:lnTo>
                    <a:pt x="0" y="619125"/>
                  </a:lnTo>
                  <a:moveTo>
                    <a:pt x="1238250" y="0"/>
                  </a:moveTo>
                  <a:lnTo>
                    <a:pt x="1238250" y="619125"/>
                  </a:lnTo>
                  <a:moveTo>
                    <a:pt x="2476500" y="0"/>
                  </a:moveTo>
                  <a:lnTo>
                    <a:pt x="2476500" y="619125"/>
                  </a:lnTo>
                  <a:moveTo>
                    <a:pt x="3714750" y="0"/>
                  </a:moveTo>
                  <a:lnTo>
                    <a:pt x="3714750" y="619125"/>
                  </a:lnTo>
                </a:path>
              </a:pathLst>
            </a:custGeom>
            <a:solidFill>
              <a:schemeClr val="dk1"/>
            </a:solidFill>
            <a:ln w="9525">
              <a:solidFill>
                <a:schemeClr val="accent1"/>
              </a:solidFill>
            </a:ln>
          </p:spPr>
        </p:sp>
        <p:sp>
          <p:nvSpPr>
            <p:cNvPr id="10" name="TextBox 10"/>
            <p:cNvSpPr/>
            <p:nvPr/>
          </p:nvSpPr>
          <p:spPr>
            <a:xfrm>
              <a:off x="2023777" y="2899410"/>
              <a:ext cx="2386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3267742" y="289941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e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4505992" y="289941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5744242" y="289941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982492" y="289941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o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2061020" y="36375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299270" y="36375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4537520" y="36375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5775770" y="36375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7014020" y="36375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8467344" y="2980372"/>
              <a:ext cx="12930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size()是5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37844" y="4644771"/>
            <a:ext cx="10230231" cy="1200531"/>
            <a:chOff x="1037844" y="4644771"/>
            <a:chExt cx="10230231" cy="1200531"/>
          </a:xfrm>
        </p:grpSpPr>
        <p:sp>
          <p:nvSpPr>
            <p:cNvPr id="22" name="TextBox 22"/>
            <p:cNvSpPr/>
            <p:nvPr/>
          </p:nvSpPr>
          <p:spPr>
            <a:xfrm>
              <a:off x="1037844" y="4644771"/>
              <a:ext cx="10230231" cy="12005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像一排字格，从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开始编号。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s.size()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s.length()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告诉我们有几个字符。访问已有字符时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用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  <a:r>
                <a:rPr lang="en-US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≤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i&lt;s.size()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；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空串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长度为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5468417" cy="469392"/>
            <a:chOff x="813816" y="1407795"/>
            <a:chExt cx="5468417" cy="469392"/>
          </a:xfrm>
        </p:grpSpPr>
        <p:sp>
          <p:nvSpPr>
            <p:cNvPr id="3" name="TextBox 3"/>
            <p:cNvSpPr txBox="1"/>
            <p:nvPr/>
          </p:nvSpPr>
          <p:spPr>
            <a:xfrm>
              <a:off x="813816" y="1407795"/>
              <a:ext cx="54684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string仍然按从0开始的下标访问字符</a:t>
              </a:r>
            </a:p>
          </p:txBody>
        </p:sp>
      </p:grpSp>
      <p:sp>
        <p:nvSpPr>
          <p:cNvPr id="37" name="Line 3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8" name="Line 38"/>
          <p:cNvSpPr/>
          <p:nvPr/>
        </p:nvSpPr>
        <p:spPr>
          <a:xfrm>
            <a:off x="912495" y="215741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9" name="Line 39"/>
          <p:cNvSpPr/>
          <p:nvPr/>
        </p:nvSpPr>
        <p:spPr>
          <a:xfrm>
            <a:off x="838200" y="42761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262651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931099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string字符串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260908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Consolas"/>
              </a:rPr>
              <a:t>读单词还是读整行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27938" y="2218372"/>
            <a:ext cx="7835932" cy="381381"/>
            <a:chOff x="1027938" y="2218372"/>
            <a:chExt cx="7835932" cy="381381"/>
          </a:xfrm>
        </p:grpSpPr>
        <p:sp>
          <p:nvSpPr>
            <p:cNvPr id="4" name="TextBox 4"/>
            <p:cNvSpPr/>
            <p:nvPr/>
          </p:nvSpPr>
          <p:spPr>
            <a:xfrm>
              <a:off x="1027938" y="2218372"/>
              <a:ext cx="78359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先定义string s。输入Hi Tom后按回车；两种读法分别独立运行。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6320" y="3281362"/>
            <a:ext cx="2011680" cy="2337816"/>
            <a:chOff x="1036320" y="3281362"/>
            <a:chExt cx="2011680" cy="2337816"/>
          </a:xfrm>
        </p:grpSpPr>
        <p:sp>
          <p:nvSpPr>
            <p:cNvPr id="9" name="TextBox 9"/>
            <p:cNvSpPr txBox="1"/>
            <p:nvPr/>
          </p:nvSpPr>
          <p:spPr>
            <a:xfrm>
              <a:off x="1036320" y="3281362"/>
              <a:ext cx="15221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cin &gt;&gt; s;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1333500" y="3905250"/>
              <a:ext cx="1714500" cy="61912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1" name="TextBox 11"/>
            <p:cNvSpPr/>
            <p:nvPr/>
          </p:nvSpPr>
          <p:spPr>
            <a:xfrm>
              <a:off x="1971484" y="4042410"/>
              <a:ext cx="43853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Hi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037844" y="4866322"/>
              <a:ext cx="1893856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遇到空白停止。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s只保存Hi。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370320" y="3281362"/>
            <a:ext cx="3622417" cy="2337816"/>
            <a:chOff x="6370320" y="3281362"/>
            <a:chExt cx="3622417" cy="2337816"/>
          </a:xfrm>
        </p:grpSpPr>
        <p:sp>
          <p:nvSpPr>
            <p:cNvPr id="14" name="TextBox 14"/>
            <p:cNvSpPr txBox="1"/>
            <p:nvPr/>
          </p:nvSpPr>
          <p:spPr>
            <a:xfrm>
              <a:off x="6370320" y="3281362"/>
              <a:ext cx="268833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getline(cin, s);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667500" y="3905250"/>
              <a:ext cx="3238500" cy="6191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/>
            <p:nvPr/>
          </p:nvSpPr>
          <p:spPr>
            <a:xfrm>
              <a:off x="7659719" y="4042410"/>
              <a:ext cx="12540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Hi Tom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371844" y="4866322"/>
              <a:ext cx="3620893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保留行内空格。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读走换行，但不把换行存进s。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37844" y="5790248"/>
            <a:ext cx="7584710" cy="381381"/>
            <a:chOff x="1037844" y="5790248"/>
            <a:chExt cx="7584710" cy="381381"/>
          </a:xfrm>
        </p:grpSpPr>
        <p:sp>
          <p:nvSpPr>
            <p:cNvPr id="19" name="TextBox 19"/>
            <p:cNvSpPr/>
            <p:nvPr/>
          </p:nvSpPr>
          <p:spPr>
            <a:xfrm>
              <a:off x="1037844" y="5790248"/>
              <a:ext cx="75847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getline与fgets对换行的处理不同，不能只记“都是读一行”。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912495" y="3290888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1" name="Line 31"/>
          <p:cNvSpPr/>
          <p:nvPr/>
        </p:nvSpPr>
        <p:spPr>
          <a:xfrm>
            <a:off x="6246495" y="3290888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288483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56106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931099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string字符串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1333500" y="3057525"/>
            <a:ext cx="9144000" cy="1160812"/>
            <a:chOff x="1333500" y="3057525"/>
            <a:chExt cx="9144000" cy="1160812"/>
          </a:xfrm>
        </p:grpSpPr>
        <p:grpSp>
          <p:nvGrpSpPr>
            <p:cNvPr id="9" name="Group 9"/>
            <p:cNvGrpSpPr/>
            <p:nvPr/>
          </p:nvGrpSpPr>
          <p:grpSpPr>
            <a:xfrm>
              <a:off x="1333500" y="3057525"/>
              <a:ext cx="1016000" cy="1160812"/>
              <a:chOff x="1333500" y="3057525"/>
              <a:chExt cx="1016000" cy="1160812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333500" y="3057525"/>
                <a:ext cx="1016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1746790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  <p:sp>
            <p:nvSpPr>
              <p:cNvPr id="8" name="TextBox 8"/>
              <p:cNvSpPr/>
              <p:nvPr/>
            </p:nvSpPr>
            <p:spPr>
              <a:xfrm>
                <a:off x="1769078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</p:sp>
        </p:grpSp>
        <p:grpSp>
          <p:nvGrpSpPr>
            <p:cNvPr id="13" name="Group 13"/>
            <p:cNvGrpSpPr/>
            <p:nvPr/>
          </p:nvGrpSpPr>
          <p:grpSpPr>
            <a:xfrm>
              <a:off x="2349500" y="3057525"/>
              <a:ext cx="1016000" cy="1160812"/>
              <a:chOff x="2349500" y="3057525"/>
              <a:chExt cx="1016000" cy="1160812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349500" y="3057525"/>
                <a:ext cx="1016000" cy="64770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2679478" y="3233738"/>
                <a:ext cx="35604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\n</a:t>
                </a:r>
              </a:p>
            </p:txBody>
          </p:sp>
          <p:sp>
            <p:nvSpPr>
              <p:cNvPr id="12" name="TextBox 12"/>
              <p:cNvSpPr/>
              <p:nvPr/>
            </p:nvSpPr>
            <p:spPr>
              <a:xfrm>
                <a:off x="27850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</p:sp>
        </p:grpSp>
        <p:grpSp>
          <p:nvGrpSpPr>
            <p:cNvPr id="17" name="Group 17"/>
            <p:cNvGrpSpPr/>
            <p:nvPr/>
          </p:nvGrpSpPr>
          <p:grpSpPr>
            <a:xfrm>
              <a:off x="3365500" y="3057525"/>
              <a:ext cx="1016000" cy="1160812"/>
              <a:chOff x="3365500" y="3057525"/>
              <a:chExt cx="1016000" cy="1160812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365500" y="3057525"/>
                <a:ext cx="1016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3774091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3801046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</p:sp>
        </p:grpSp>
        <p:grpSp>
          <p:nvGrpSpPr>
            <p:cNvPr id="21" name="Group 21"/>
            <p:cNvGrpSpPr/>
            <p:nvPr/>
          </p:nvGrpSpPr>
          <p:grpSpPr>
            <a:xfrm>
              <a:off x="4381500" y="3057525"/>
              <a:ext cx="1016000" cy="1160812"/>
              <a:chOff x="4381500" y="3057525"/>
              <a:chExt cx="1016000" cy="1160812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4381500" y="3057525"/>
                <a:ext cx="1016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4794790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</a:t>
                </a:r>
              </a:p>
            </p:txBody>
          </p:sp>
          <p:sp>
            <p:nvSpPr>
              <p:cNvPr id="20" name="TextBox 20"/>
              <p:cNvSpPr/>
              <p:nvPr/>
            </p:nvSpPr>
            <p:spPr>
              <a:xfrm>
                <a:off x="4817078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</p:sp>
        </p:grpSp>
        <p:grpSp>
          <p:nvGrpSpPr>
            <p:cNvPr id="25" name="Group 25"/>
            <p:cNvGrpSpPr/>
            <p:nvPr/>
          </p:nvGrpSpPr>
          <p:grpSpPr>
            <a:xfrm>
              <a:off x="5397500" y="3057525"/>
              <a:ext cx="1016000" cy="1160812"/>
              <a:chOff x="5397500" y="3057525"/>
              <a:chExt cx="1016000" cy="1160812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5397500" y="3057525"/>
                <a:ext cx="1016000" cy="64770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5591175" y="3233738"/>
                <a:ext cx="62865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空格</a:t>
                </a:r>
              </a:p>
            </p:txBody>
          </p:sp>
          <p:sp>
            <p:nvSpPr>
              <p:cNvPr id="24" name="TextBox 24"/>
              <p:cNvSpPr/>
              <p:nvPr/>
            </p:nvSpPr>
            <p:spPr>
              <a:xfrm>
                <a:off x="58330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</p:sp>
        </p:grpSp>
        <p:grpSp>
          <p:nvGrpSpPr>
            <p:cNvPr id="29" name="Group 29"/>
            <p:cNvGrpSpPr/>
            <p:nvPr/>
          </p:nvGrpSpPr>
          <p:grpSpPr>
            <a:xfrm>
              <a:off x="6413500" y="3057525"/>
              <a:ext cx="1016000" cy="1160812"/>
              <a:chOff x="6413500" y="3057525"/>
              <a:chExt cx="1016000" cy="1160812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6413500" y="3057525"/>
                <a:ext cx="1016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6822091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T</a:t>
                </a:r>
              </a:p>
            </p:txBody>
          </p:sp>
          <p:sp>
            <p:nvSpPr>
              <p:cNvPr id="28" name="TextBox 28"/>
              <p:cNvSpPr/>
              <p:nvPr/>
            </p:nvSpPr>
            <p:spPr>
              <a:xfrm>
                <a:off x="6849046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</p:sp>
        </p:grpSp>
        <p:grpSp>
          <p:nvGrpSpPr>
            <p:cNvPr id="33" name="Group 33"/>
            <p:cNvGrpSpPr/>
            <p:nvPr/>
          </p:nvGrpSpPr>
          <p:grpSpPr>
            <a:xfrm>
              <a:off x="7429500" y="3057525"/>
              <a:ext cx="1016000" cy="1160812"/>
              <a:chOff x="7429500" y="3057525"/>
              <a:chExt cx="1016000" cy="1160812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7429500" y="3057525"/>
                <a:ext cx="1016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31" name="TextBox 31"/>
              <p:cNvSpPr/>
              <p:nvPr/>
            </p:nvSpPr>
            <p:spPr>
              <a:xfrm>
                <a:off x="7842790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o</a:t>
                </a:r>
              </a:p>
            </p:txBody>
          </p:sp>
          <p:sp>
            <p:nvSpPr>
              <p:cNvPr id="32" name="TextBox 32"/>
              <p:cNvSpPr/>
              <p:nvPr/>
            </p:nvSpPr>
            <p:spPr>
              <a:xfrm>
                <a:off x="7865078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</p:sp>
        </p:grpSp>
        <p:grpSp>
          <p:nvGrpSpPr>
            <p:cNvPr id="37" name="Group 37"/>
            <p:cNvGrpSpPr/>
            <p:nvPr/>
          </p:nvGrpSpPr>
          <p:grpSpPr>
            <a:xfrm>
              <a:off x="8445500" y="3057525"/>
              <a:ext cx="1016000" cy="1160812"/>
              <a:chOff x="8445500" y="3057525"/>
              <a:chExt cx="1016000" cy="1160812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8445500" y="3057525"/>
                <a:ext cx="1016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8858822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m</a:t>
                </a:r>
              </a:p>
            </p:txBody>
          </p:sp>
          <p:sp>
            <p:nvSpPr>
              <p:cNvPr id="36" name="TextBox 36"/>
              <p:cNvSpPr/>
              <p:nvPr/>
            </p:nvSpPr>
            <p:spPr>
              <a:xfrm>
                <a:off x="88810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</p:sp>
        </p:grpSp>
        <p:grpSp>
          <p:nvGrpSpPr>
            <p:cNvPr id="41" name="Group 41"/>
            <p:cNvGrpSpPr/>
            <p:nvPr/>
          </p:nvGrpSpPr>
          <p:grpSpPr>
            <a:xfrm>
              <a:off x="9461500" y="3057525"/>
              <a:ext cx="1016000" cy="1160812"/>
              <a:chOff x="9461500" y="3057525"/>
              <a:chExt cx="1016000" cy="1160812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9461500" y="3057525"/>
                <a:ext cx="1016000" cy="64770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9791510" y="3233738"/>
                <a:ext cx="35604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\n</a:t>
                </a:r>
              </a:p>
            </p:txBody>
          </p:sp>
          <p:sp>
            <p:nvSpPr>
              <p:cNvPr id="40" name="TextBox 40"/>
              <p:cNvSpPr/>
              <p:nvPr/>
            </p:nvSpPr>
            <p:spPr>
              <a:xfrm>
                <a:off x="9897046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5791486" cy="469392"/>
            <a:chOff x="978408" y="1407795"/>
            <a:chExt cx="5791486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79148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读完人数，为什么getline没读到姓名？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80694" y="1980248"/>
            <a:ext cx="7957506" cy="1029081"/>
            <a:chOff x="980694" y="1980248"/>
            <a:chExt cx="7957506" cy="1029081"/>
          </a:xfrm>
        </p:grpSpPr>
        <p:sp>
          <p:nvSpPr>
            <p:cNvPr id="43" name="TextBox 43"/>
            <p:cNvSpPr/>
            <p:nvPr/>
          </p:nvSpPr>
          <p:spPr>
            <a:xfrm>
              <a:off x="980694" y="1980248"/>
              <a:ext cx="7612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报名程序先读人数，再读下一行姓名：第一行3，第二行Hi Tom。</a:t>
              </a:r>
            </a:p>
          </p:txBody>
        </p:sp>
        <p:sp>
          <p:nvSpPr>
            <p:cNvPr id="44" name="TextBox 44"/>
            <p:cNvSpPr/>
            <p:nvPr/>
          </p:nvSpPr>
          <p:spPr>
            <a:xfrm>
              <a:off x="980694" y="2304098"/>
              <a:ext cx="79575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用cin &gt;&gt; n读取整数n，再用getline(cin, s)读取string变量s。</a:t>
              </a:r>
            </a:p>
          </p:txBody>
        </p:sp>
        <p:sp>
          <p:nvSpPr>
            <p:cNvPr id="45" name="TextBox 45"/>
            <p:cNvSpPr/>
            <p:nvPr/>
          </p:nvSpPr>
          <p:spPr>
            <a:xfrm>
              <a:off x="980694" y="2627948"/>
              <a:ext cx="66666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下面是读取前的输入流，\n表示按回车产生的换行字符。</a:t>
              </a:r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980694" y="4475798"/>
            <a:ext cx="7916930" cy="705231"/>
            <a:chOff x="980694" y="4475798"/>
            <a:chExt cx="7916930" cy="705231"/>
          </a:xfrm>
        </p:grpSpPr>
        <p:sp>
          <p:nvSpPr>
            <p:cNvPr id="65" name="TextBox 65"/>
            <p:cNvSpPr/>
            <p:nvPr/>
          </p:nvSpPr>
          <p:spPr>
            <a:xfrm>
              <a:off x="980694" y="4475798"/>
              <a:ext cx="49943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cin &gt;&gt; n取走3，却留下紧随其后的换行。</a:t>
              </a:r>
            </a:p>
          </p:txBody>
        </p:sp>
        <p:sp>
          <p:nvSpPr>
            <p:cNvPr id="66" name="TextBox 66"/>
            <p:cNvSpPr/>
            <p:nvPr/>
          </p:nvSpPr>
          <p:spPr>
            <a:xfrm>
              <a:off x="980694" y="4799648"/>
              <a:ext cx="79169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getline接着遇到这个换行就结束，得到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空串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，姓名还没有被读到。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980694" y="5406771"/>
            <a:ext cx="10306431" cy="705231"/>
            <a:chOff x="980694" y="5406771"/>
            <a:chExt cx="10306431" cy="705231"/>
          </a:xfrm>
        </p:grpSpPr>
        <p:sp>
          <p:nvSpPr>
            <p:cNvPr id="68" name="TextBox 68"/>
            <p:cNvSpPr/>
            <p:nvPr/>
          </p:nvSpPr>
          <p:spPr>
            <a:xfrm>
              <a:off x="980694" y="540677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像读完人数这一行再翻到下一行，要把人数后面剩下的内容连同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行尾换行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一起丢弃。</a:t>
              </a:r>
            </a:p>
          </p:txBody>
        </p:sp>
        <p:sp>
          <p:nvSpPr>
            <p:cNvPr id="69" name="TextBox 69"/>
            <p:cNvSpPr/>
            <p:nvPr/>
          </p:nvSpPr>
          <p:spPr>
            <a:xfrm>
              <a:off x="980694" y="573062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cin.ignore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可以丢弃这一行剩余内容和换行，再让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getline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接着读姓名。</a:t>
              </a:r>
            </a:p>
          </p:txBody>
        </p:sp>
      </p:grpSp>
      <p:sp>
        <p:nvSpPr>
          <p:cNvPr id="88" name="Line 8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9" name="Line 89"/>
          <p:cNvSpPr/>
          <p:nvPr/>
        </p:nvSpPr>
        <p:spPr>
          <a:xfrm>
            <a:off x="838200" y="408927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0" name="Line 90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931099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string字符串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>
              <a:lnSpc>
                <a:spcPts val="3072"/>
              </a:lnSpc>
            </a:pP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人数读完了，行尾换行要先处理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27938" y="2218372"/>
            <a:ext cx="8405812" cy="931545"/>
            <a:chOff x="1027938" y="2218372"/>
            <a:chExt cx="8405812" cy="931545"/>
          </a:xfrm>
        </p:grpSpPr>
        <p:sp>
          <p:nvSpPr>
            <p:cNvPr id="4" name="TextBox 4"/>
            <p:cNvSpPr/>
            <p:nvPr/>
          </p:nvSpPr>
          <p:spPr>
            <a:xfrm>
              <a:off x="1027938" y="2218372"/>
              <a:ext cx="765219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int n保存人数，string s保存姓名；输入为两行：3和Hi Tom。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36320" y="2709862"/>
              <a:ext cx="34299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　\n　H i　T o m　\n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657594" y="2742248"/>
              <a:ext cx="27761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cin &gt;&gt; n 只取走了3。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7844" y="3818572"/>
            <a:ext cx="6334446" cy="381381"/>
            <a:chOff x="1037844" y="3818572"/>
            <a:chExt cx="6334446" cy="381381"/>
          </a:xfrm>
        </p:grpSpPr>
        <p:sp>
          <p:nvSpPr>
            <p:cNvPr id="11" name="TextBox 11"/>
            <p:cNvSpPr/>
            <p:nvPr/>
          </p:nvSpPr>
          <p:spPr>
            <a:xfrm>
              <a:off x="1037844" y="3818572"/>
              <a:ext cx="63344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紧接着getline，遇到残留的换行就结束，得到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空串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8606" y="4901565"/>
            <a:ext cx="9093898" cy="980694"/>
            <a:chOff x="1038606" y="4901565"/>
            <a:chExt cx="9093898" cy="980694"/>
          </a:xfrm>
        </p:grpSpPr>
        <p:sp>
          <p:nvSpPr>
            <p:cNvPr id="13" name="TextBox 13"/>
            <p:cNvSpPr txBox="1"/>
            <p:nvPr/>
          </p:nvSpPr>
          <p:spPr>
            <a:xfrm>
              <a:off x="1038606" y="4901565"/>
              <a:ext cx="6556248" cy="9806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cin &gt;&gt; n;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cin.ignore(numeric_limits&lt;streamsize&gt;::max(), '\n');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getline(cin, s);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8563356" y="4901565"/>
              <a:ext cx="15691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需要&lt;limits&gt;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914781" y="4911090"/>
            <a:ext cx="9525" cy="912876"/>
          </a:xfrm>
          <a:custGeom>
            <a:avLst/>
            <a:gdLst/>
            <a:ahLst/>
            <a:cxnLst/>
            <a:rect l="l" t="t" r="r" b="b"/>
            <a:pathLst>
              <a:path w="9525" h="912876">
                <a:moveTo>
                  <a:pt x="0" y="0"/>
                </a:moveTo>
                <a:lnTo>
                  <a:pt x="0" y="91287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49389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41871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标题统计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>
              <a:lnSpc>
                <a:spcPts val="3072"/>
              </a:lnSpc>
            </a:pP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作文标题限字数，空格算不算？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215896"/>
            <a:ext cx="10249281" cy="1610106"/>
            <a:chOff x="1037844" y="2215896"/>
            <a:chExt cx="10249281" cy="1610106"/>
          </a:xfrm>
        </p:grpSpPr>
        <p:sp>
          <p:nvSpPr>
            <p:cNvPr id="7" name="TextBox 7"/>
            <p:cNvSpPr/>
            <p:nvPr/>
          </p:nvSpPr>
          <p:spPr>
            <a:xfrm>
              <a:off x="1037844" y="2215896"/>
              <a:ext cx="10249281" cy="16101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教材例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6-5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，洛谷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P5015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：统计一篇作文标题的有效字符数。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输入一行标题，长度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1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至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5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，含英文字母、数字或空格。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本题只计字母和数字，空格及行末换行不计。输出一个整数。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7844" y="4628198"/>
            <a:ext cx="2658142" cy="1037653"/>
            <a:chOff x="1037844" y="4628198"/>
            <a:chExt cx="2658142" cy="1037653"/>
          </a:xfrm>
        </p:grpSpPr>
        <p:sp>
          <p:nvSpPr>
            <p:cNvPr id="9" name="TextBox 9"/>
            <p:cNvSpPr/>
            <p:nvPr/>
          </p:nvSpPr>
          <p:spPr>
            <a:xfrm>
              <a:off x="1037844" y="462819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教材原题样例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415034" y="5137785"/>
              <a:ext cx="228095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234　　答案3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371844" y="4628198"/>
            <a:ext cx="3086290" cy="1037653"/>
            <a:chOff x="6371844" y="4628198"/>
            <a:chExt cx="3086290" cy="1037653"/>
          </a:xfrm>
        </p:grpSpPr>
        <p:sp>
          <p:nvSpPr>
            <p:cNvPr id="12" name="TextBox 12"/>
            <p:cNvSpPr/>
            <p:nvPr/>
          </p:nvSpPr>
          <p:spPr>
            <a:xfrm>
              <a:off x="6371844" y="462819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教材原题样例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749034" y="5137785"/>
              <a:ext cx="270910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Ca 45　　答案4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385419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标题统计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325526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Consolas"/>
              </a:rPr>
              <a:t>按单词读取就避开空格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7938" y="2218372"/>
            <a:ext cx="6117336" cy="857631"/>
            <a:chOff x="1027938" y="2218372"/>
            <a:chExt cx="6117336" cy="857631"/>
          </a:xfrm>
        </p:grpSpPr>
        <p:sp>
          <p:nvSpPr>
            <p:cNvPr id="4" name="TextBox 4"/>
            <p:cNvSpPr/>
            <p:nvPr/>
          </p:nvSpPr>
          <p:spPr>
            <a:xfrm>
              <a:off x="1027938" y="2218372"/>
              <a:ext cx="611733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输入标题Ca 45，用string s接收每次读到的单词。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37844" y="2694622"/>
              <a:ext cx="53225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这里我们恰好不统计空白，这个读法正合适。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28344" y="3619500"/>
            <a:ext cx="2841784" cy="1275779"/>
            <a:chOff x="1228344" y="3619500"/>
            <a:chExt cx="2841784" cy="1275779"/>
          </a:xfrm>
        </p:grpSpPr>
        <p:sp>
          <p:nvSpPr>
            <p:cNvPr id="10" name="Rectangle 10"/>
            <p:cNvSpPr/>
            <p:nvPr/>
          </p:nvSpPr>
          <p:spPr>
            <a:xfrm>
              <a:off x="1238250" y="3619500"/>
              <a:ext cx="1619250" cy="666750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1" name="TextBox 11"/>
            <p:cNvSpPr/>
            <p:nvPr/>
          </p:nvSpPr>
          <p:spPr>
            <a:xfrm>
              <a:off x="1828610" y="3775710"/>
              <a:ext cx="43853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Ca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3228594" y="3837622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长度2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228344" y="4513898"/>
              <a:ext cx="28417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第一次：ans从0变成2。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562344" y="3619500"/>
            <a:ext cx="2841784" cy="1275779"/>
            <a:chOff x="6562344" y="3619500"/>
            <a:chExt cx="2841784" cy="1275779"/>
          </a:xfrm>
        </p:grpSpPr>
        <p:sp>
          <p:nvSpPr>
            <p:cNvPr id="15" name="Rectangle 15"/>
            <p:cNvSpPr/>
            <p:nvPr/>
          </p:nvSpPr>
          <p:spPr>
            <a:xfrm>
              <a:off x="6572250" y="3619500"/>
              <a:ext cx="1619250" cy="666750"/>
            </a:xfrm>
            <a:prstGeom prst="rect">
              <a:avLst/>
            </a:prstGeom>
            <a:solidFill>
              <a:srgbClr val="FFF2CC"/>
            </a:solidFill>
            <a:ln w="9525">
              <a:solidFill>
                <a:schemeClr val="accent1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7168229" y="3775710"/>
              <a:ext cx="42729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45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8562594" y="3837622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长度2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6562344" y="4513898"/>
              <a:ext cx="28417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第二次：ans从2变成4。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37844" y="5437822"/>
            <a:ext cx="6258366" cy="381381"/>
            <a:chOff x="1037844" y="5437822"/>
            <a:chExt cx="6258366" cy="381381"/>
          </a:xfrm>
        </p:grpSpPr>
        <p:sp>
          <p:nvSpPr>
            <p:cNvPr id="20" name="TextBox 20"/>
            <p:cNvSpPr/>
            <p:nvPr/>
          </p:nvSpPr>
          <p:spPr>
            <a:xfrm>
              <a:off x="1037844" y="5437822"/>
              <a:ext cx="62583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没有更多内容，下一次读入失败，循环结束，输出4。</a:t>
              </a:r>
            </a:p>
          </p:txBody>
        </p:sp>
      </p:grpSp>
      <p:sp>
        <p:nvSpPr>
          <p:cNvPr id="32" name="Line 3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329203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51095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标题统计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293217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标题统计：完整程序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3287268" cy="3400044"/>
            <a:chOff x="990981" y="2186940"/>
            <a:chExt cx="3287268" cy="340004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186940"/>
              <a:ext cx="3287268" cy="3400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&lt;iostream&gt;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string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&gt;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using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namespace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std;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string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s;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ans = 0;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while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(cin &gt;&gt; s)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ans += s.length();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cout &lt;&lt; ans &lt;&lt; '\n';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0;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028813" y="2408872"/>
            <a:ext cx="3088196" cy="2810256"/>
            <a:chOff x="8028813" y="2408872"/>
            <a:chExt cx="3088196" cy="2810256"/>
          </a:xfrm>
        </p:grpSpPr>
        <p:sp>
          <p:nvSpPr>
            <p:cNvPr id="9" name="TextBox 9"/>
            <p:cNvSpPr/>
            <p:nvPr/>
          </p:nvSpPr>
          <p:spPr>
            <a:xfrm>
              <a:off x="8038719" y="2408872"/>
              <a:ext cx="20542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while条件的含义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8028813" y="2961322"/>
              <a:ext cx="3088196" cy="2257806"/>
              <a:chOff x="8028813" y="2961322"/>
              <a:chExt cx="3088196" cy="2257806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038719" y="2961322"/>
                <a:ext cx="3078290" cy="2257806"/>
              </a:xfrm>
              <a:custGeom>
                <a:avLst/>
                <a:gdLst/>
                <a:ahLst/>
                <a:cxnLst/>
                <a:rect l="l" t="t" r="r" b="b"/>
                <a:pathLst>
                  <a:path w="3078290" h="2257806">
                    <a:moveTo>
                      <a:pt x="0" y="0"/>
                    </a:moveTo>
                    <a:lnTo>
                      <a:pt x="3078290" y="0"/>
                    </a:lnTo>
                    <a:lnTo>
                      <a:pt x="3078290" y="2257806"/>
                    </a:lnTo>
                    <a:lnTo>
                      <a:pt x="0" y="22578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8028813" y="2961322"/>
                <a:ext cx="3016377" cy="16196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438"/>
                  </a:lnSpc>
                </a:pP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每次读入成功，才处理</a:t>
                </a: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 xml:space="preserve"> s</a:t>
                </a: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。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本次读入失败就结束。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只检查</a:t>
                </a: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 xml:space="preserve"> !cin.eof()</a:t>
                </a: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，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不能替代检查读取结果。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总时间随字符数</a:t>
                </a: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 xml:space="preserve"> L </a:t>
                </a: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增长。</a:t>
                </a:r>
              </a:p>
            </p:txBody>
          </p:sp>
        </p:grp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3316319"/>
          </a:xfrm>
          <a:custGeom>
            <a:avLst/>
            <a:gdLst/>
            <a:ahLst/>
            <a:cxnLst/>
            <a:rect l="l" t="t" r="r" b="b"/>
            <a:pathLst>
              <a:path w="9525" h="3316319">
                <a:moveTo>
                  <a:pt x="0" y="0"/>
                </a:moveTo>
                <a:lnTo>
                  <a:pt x="0" y="331631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文字处理软件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208848"/>
            <a:ext cx="7577102" cy="1181481"/>
            <a:chOff x="1037844" y="2208848"/>
            <a:chExt cx="7577102" cy="1181481"/>
          </a:xfrm>
        </p:grpSpPr>
        <p:sp>
          <p:nvSpPr>
            <p:cNvPr id="7" name="TextBox 7"/>
            <p:cNvSpPr/>
            <p:nvPr/>
          </p:nvSpPr>
          <p:spPr>
            <a:xfrm>
              <a:off x="1037844" y="2208848"/>
              <a:ext cx="7577102" cy="1181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教材例6-6，洛谷P5734。第一行是操作数q，最多100次。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第二行是初始文档，长度不超过100。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所有字符串不含空白，操作合法，位置从0开始。四种操作如下。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6320" y="4043362"/>
            <a:ext cx="7919264" cy="440055"/>
            <a:chOff x="1036320" y="4043362"/>
            <a:chExt cx="7919264" cy="440055"/>
          </a:xfrm>
        </p:grpSpPr>
        <p:sp>
          <p:nvSpPr>
            <p:cNvPr id="9" name="TextBox 9"/>
            <p:cNvSpPr/>
            <p:nvPr/>
          </p:nvSpPr>
          <p:spPr>
            <a:xfrm>
              <a:off x="1036320" y="4043362"/>
              <a:ext cx="85582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str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3990594" y="4075748"/>
              <a:ext cx="49649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在文档末尾追加str，输出修改后的文档。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36320" y="5138738"/>
            <a:ext cx="6838914" cy="794765"/>
            <a:chOff x="1036320" y="5138738"/>
            <a:chExt cx="6838914" cy="794765"/>
          </a:xfrm>
        </p:grpSpPr>
        <p:sp>
          <p:nvSpPr>
            <p:cNvPr id="12" name="TextBox 12"/>
            <p:cNvSpPr/>
            <p:nvPr/>
          </p:nvSpPr>
          <p:spPr>
            <a:xfrm>
              <a:off x="1036320" y="5138738"/>
              <a:ext cx="85582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 a b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3990594" y="5171122"/>
              <a:ext cx="3884640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a开始，只保留b个字符。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输出保留后的文档。b表示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数量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6292291" cy="469392"/>
            <a:chOff x="813816" y="1407795"/>
            <a:chExt cx="6292291" cy="469392"/>
          </a:xfrm>
        </p:grpSpPr>
        <p:sp>
          <p:nvSpPr>
            <p:cNvPr id="3" name="TextBox 3"/>
            <p:cNvSpPr txBox="1"/>
            <p:nvPr/>
          </p:nvSpPr>
          <p:spPr>
            <a:xfrm>
              <a:off x="813816" y="1407795"/>
              <a:ext cx="629229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编写文字编辑器：用string s保存当前文档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35568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74535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文字处理软件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325526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Consolas"/>
              </a:rPr>
              <a:t>文字处理：插入与查找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405062"/>
            <a:ext cx="9212640" cy="813817"/>
            <a:chOff x="1036320" y="2405062"/>
            <a:chExt cx="9212640" cy="813817"/>
          </a:xfrm>
        </p:grpSpPr>
        <p:sp>
          <p:nvSpPr>
            <p:cNvPr id="7" name="TextBox 7"/>
            <p:cNvSpPr/>
            <p:nvPr/>
          </p:nvSpPr>
          <p:spPr>
            <a:xfrm>
              <a:off x="1036320" y="2405062"/>
              <a:ext cx="118900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 a str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990594" y="2437448"/>
              <a:ext cx="6258366" cy="7814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a的字符前插入str。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输出修改后的文档。a等于长度时，就是在末尾插入。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6320" y="3976688"/>
            <a:ext cx="8183011" cy="813815"/>
            <a:chOff x="1036320" y="3976688"/>
            <a:chExt cx="8183011" cy="813815"/>
          </a:xfrm>
        </p:grpSpPr>
        <p:sp>
          <p:nvSpPr>
            <p:cNvPr id="10" name="TextBox 10"/>
            <p:cNvSpPr/>
            <p:nvPr/>
          </p:nvSpPr>
          <p:spPr>
            <a:xfrm>
              <a:off x="1036320" y="3976688"/>
              <a:ext cx="85582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 str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3990594" y="4009072"/>
              <a:ext cx="5228737" cy="7814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查找str首次出现的位置，找到就输出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找不到输出-1。查找本身不改变文档。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7938" y="5580698"/>
            <a:ext cx="8104596" cy="381381"/>
            <a:chOff x="1027938" y="5580698"/>
            <a:chExt cx="8104596" cy="381381"/>
          </a:xfrm>
        </p:grpSpPr>
        <p:sp>
          <p:nvSpPr>
            <p:cNvPr id="15" name="TextBox 8"/>
            <p:cNvSpPr/>
            <p:nvPr/>
          </p:nvSpPr>
          <p:spPr>
            <a:xfrm>
              <a:off x="1027938" y="5580698"/>
              <a:ext cx="81045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继续上一页的编辑器。每条指令操作当前文档s，前面的修改会保留。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50772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34891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文字处理软件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333500" y="2286000"/>
            <a:ext cx="9239250" cy="665226"/>
            <a:chOff x="1333500" y="2286000"/>
            <a:chExt cx="9239250" cy="665226"/>
          </a:xfrm>
        </p:grpSpPr>
        <p:sp>
          <p:nvSpPr>
            <p:cNvPr id="7" name="Rectangle 7"/>
            <p:cNvSpPr/>
            <p:nvPr/>
          </p:nvSpPr>
          <p:spPr>
            <a:xfrm>
              <a:off x="1333500" y="2286000"/>
              <a:ext cx="3333750" cy="6191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7239000" y="2286000"/>
              <a:ext cx="3333750" cy="6191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" name="TextBox 9"/>
            <p:cNvSpPr/>
            <p:nvPr/>
          </p:nvSpPr>
          <p:spPr>
            <a:xfrm>
              <a:off x="2475548" y="2423160"/>
              <a:ext cx="104965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ILove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386762" y="2423160"/>
              <a:ext cx="10383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Luogu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5585460" y="250412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追加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476500" y="3810000"/>
            <a:ext cx="6667500" cy="665226"/>
            <a:chOff x="2476500" y="3810000"/>
            <a:chExt cx="6667500" cy="665226"/>
          </a:xfrm>
        </p:grpSpPr>
        <p:sp>
          <p:nvSpPr>
            <p:cNvPr id="13" name="Rectangle 13"/>
            <p:cNvSpPr/>
            <p:nvPr/>
          </p:nvSpPr>
          <p:spPr>
            <a:xfrm>
              <a:off x="2476500" y="3810000"/>
              <a:ext cx="3333750" cy="6191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5810250" y="3810000"/>
              <a:ext cx="3333750" cy="6191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/>
            <p:nvPr/>
          </p:nvSpPr>
          <p:spPr>
            <a:xfrm>
              <a:off x="3618548" y="3947160"/>
              <a:ext cx="104965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ILove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958012" y="3947160"/>
              <a:ext cx="10383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Luogu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36320" y="5138738"/>
            <a:ext cx="6140696" cy="880491"/>
            <a:chOff x="1036320" y="5138738"/>
            <a:chExt cx="6140696" cy="880491"/>
          </a:xfrm>
        </p:grpSpPr>
        <p:sp>
          <p:nvSpPr>
            <p:cNvPr id="18" name="TextBox 18"/>
            <p:cNvSpPr txBox="1"/>
            <p:nvPr/>
          </p:nvSpPr>
          <p:spPr>
            <a:xfrm>
              <a:off x="1036320" y="5138738"/>
              <a:ext cx="542953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s += str;　　// 或 s.append(str);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1037844" y="5637848"/>
              <a:ext cx="61391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这两种写法都会修改s，不需要再把返回结果赋给s。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6096305" cy="469392"/>
            <a:chOff x="813816" y="1407795"/>
            <a:chExt cx="6096305" cy="469392"/>
          </a:xfrm>
        </p:grpSpPr>
        <p:sp>
          <p:nvSpPr>
            <p:cNvPr id="3" name="TextBox 3"/>
            <p:cNvSpPr txBox="1"/>
            <p:nvPr/>
          </p:nvSpPr>
          <p:spPr>
            <a:xfrm>
              <a:off x="813816" y="1407795"/>
              <a:ext cx="609630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文档s为ILove，把str中的Luogu接到末尾</a:t>
              </a:r>
            </a:p>
          </p:txBody>
        </p:sp>
      </p:grpSp>
      <p:sp>
        <p:nvSpPr>
          <p:cNvPr id="27" name="Line 2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28"/>
          <p:cNvSpPr/>
          <p:nvPr/>
        </p:nvSpPr>
        <p:spPr>
          <a:xfrm>
            <a:off x="912495" y="51482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33703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472982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文字处理软件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1333500" y="3057525"/>
            <a:ext cx="8334375" cy="1160812"/>
            <a:chOff x="1333500" y="3057525"/>
            <a:chExt cx="8334375" cy="1160812"/>
          </a:xfrm>
        </p:grpSpPr>
        <p:grpSp>
          <p:nvGrpSpPr>
            <p:cNvPr id="9" name="Group 9"/>
            <p:cNvGrpSpPr/>
            <p:nvPr/>
          </p:nvGrpSpPr>
          <p:grpSpPr>
            <a:xfrm>
              <a:off x="1333500" y="3057525"/>
              <a:ext cx="1190625" cy="1160812"/>
              <a:chOff x="1333500" y="3057525"/>
              <a:chExt cx="1190625" cy="1160812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333500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1829372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  <p:sp>
            <p:nvSpPr>
              <p:cNvPr id="8" name="TextBox 8"/>
              <p:cNvSpPr/>
              <p:nvPr/>
            </p:nvSpPr>
            <p:spPr>
              <a:xfrm>
                <a:off x="1856327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524125" y="3057525"/>
              <a:ext cx="1190625" cy="1160812"/>
              <a:chOff x="2524125" y="3057525"/>
              <a:chExt cx="1190625" cy="1160812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524125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3024664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r</a:t>
                </a:r>
              </a:p>
            </p:txBody>
          </p:sp>
          <p:sp>
            <p:nvSpPr>
              <p:cNvPr id="12" name="TextBox 12"/>
              <p:cNvSpPr/>
              <p:nvPr/>
            </p:nvSpPr>
            <p:spPr>
              <a:xfrm>
                <a:off x="3046952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3714750" y="3057525"/>
              <a:ext cx="1190625" cy="1160812"/>
              <a:chOff x="3714750" y="3057525"/>
              <a:chExt cx="1190625" cy="1160812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714750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215289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t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4237577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4905375" y="3057525"/>
              <a:ext cx="1190625" cy="1160812"/>
              <a:chOff x="4905375" y="3057525"/>
              <a:chExt cx="1190625" cy="1160812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4905375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5405914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:</a:t>
                </a:r>
              </a:p>
            </p:txBody>
          </p:sp>
          <p:sp>
            <p:nvSpPr>
              <p:cNvPr id="20" name="TextBox 20"/>
              <p:cNvSpPr/>
              <p:nvPr/>
            </p:nvSpPr>
            <p:spPr>
              <a:xfrm>
                <a:off x="5428202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6096000" y="3057525"/>
              <a:ext cx="1190625" cy="1160812"/>
              <a:chOff x="6096000" y="3057525"/>
              <a:chExt cx="1190625" cy="1160812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6096000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6591871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</a:t>
                </a:r>
              </a:p>
            </p:txBody>
          </p:sp>
          <p:sp>
            <p:nvSpPr>
              <p:cNvPr id="24" name="TextBox 24"/>
              <p:cNvSpPr/>
              <p:nvPr/>
            </p:nvSpPr>
            <p:spPr>
              <a:xfrm>
                <a:off x="6618827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7286625" y="3057525"/>
              <a:ext cx="1190625" cy="1160812"/>
              <a:chOff x="7286625" y="3057525"/>
              <a:chExt cx="1190625" cy="1160812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7286625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7787164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u</a:t>
                </a:r>
              </a:p>
            </p:txBody>
          </p:sp>
          <p:sp>
            <p:nvSpPr>
              <p:cNvPr id="28" name="TextBox 28"/>
              <p:cNvSpPr/>
              <p:nvPr/>
            </p:nvSpPr>
            <p:spPr>
              <a:xfrm>
                <a:off x="7809452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8477250" y="3057525"/>
              <a:ext cx="1190625" cy="1160812"/>
              <a:chOff x="8477250" y="3057525"/>
              <a:chExt cx="1190625" cy="1160812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8477250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31" name="TextBox 31"/>
              <p:cNvSpPr/>
              <p:nvPr/>
            </p:nvSpPr>
            <p:spPr>
              <a:xfrm>
                <a:off x="8977789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n</a:t>
                </a:r>
              </a:p>
            </p:txBody>
          </p:sp>
          <p:sp>
            <p:nvSpPr>
              <p:cNvPr id="32" name="TextBox 32"/>
              <p:cNvSpPr/>
              <p:nvPr/>
            </p:nvSpPr>
            <p:spPr>
              <a:xfrm>
                <a:off x="9000077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4870704" cy="469392"/>
            <a:chOff x="978408" y="1407795"/>
            <a:chExt cx="4870704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截取作品名，需要起点还是终点？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80694" y="1977771"/>
            <a:ext cx="10287381" cy="1031558"/>
            <a:chOff x="980694" y="1977771"/>
            <a:chExt cx="10287381" cy="1031558"/>
          </a:xfrm>
        </p:grpSpPr>
        <p:sp>
          <p:nvSpPr>
            <p:cNvPr id="36" name="TextBox 6"/>
            <p:cNvSpPr/>
            <p:nvPr/>
          </p:nvSpPr>
          <p:spPr>
            <a:xfrm>
              <a:off x="980694" y="197777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像从校刊标题中抄出作品名，原来的整条标题可以保留。给编辑器试做这个功能：</a:t>
              </a:r>
            </a:p>
          </p:txBody>
        </p:sp>
        <p:sp>
          <p:nvSpPr>
            <p:cNvPr id="37" name="TextBox 7"/>
            <p:cNvSpPr/>
            <p:nvPr/>
          </p:nvSpPr>
          <p:spPr>
            <a:xfrm>
              <a:off x="980694" y="2304098"/>
              <a:ext cx="71085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string s保存校刊标题Art:Sun，现在只想取出作品名Sun。</a:t>
              </a:r>
            </a:p>
          </p:txBody>
        </p:sp>
        <p:sp>
          <p:nvSpPr>
            <p:cNvPr id="38" name="TextBox 8"/>
            <p:cNvSpPr/>
            <p:nvPr/>
          </p:nvSpPr>
          <p:spPr>
            <a:xfrm>
              <a:off x="980694" y="2627948"/>
              <a:ext cx="58754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图中每格是s的一个字符，下方是从0开始的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80694" y="4475798"/>
            <a:ext cx="10287381" cy="702754"/>
            <a:chOff x="980694" y="4475798"/>
            <a:chExt cx="10287381" cy="702754"/>
          </a:xfrm>
        </p:grpSpPr>
        <p:sp>
          <p:nvSpPr>
            <p:cNvPr id="40" name="TextBox 11"/>
            <p:cNvSpPr/>
            <p:nvPr/>
          </p:nvSpPr>
          <p:spPr>
            <a:xfrm>
              <a:off x="980694" y="4475798"/>
              <a:ext cx="59081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Sun从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4开始，共3个字符，覆盖下标4、5、6。</a:t>
              </a:r>
            </a:p>
          </p:txBody>
        </p:sp>
        <p:sp>
          <p:nvSpPr>
            <p:cNvPr id="41" name="TextBox 12"/>
            <p:cNvSpPr/>
            <p:nvPr/>
          </p:nvSpPr>
          <p:spPr>
            <a:xfrm>
              <a:off x="980694" y="479717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抄写时要说明从哪里开始、抄几个字符。因此传入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起点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和数量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不是最后的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980694" y="5409248"/>
            <a:ext cx="10306431" cy="702754"/>
            <a:chOff x="980694" y="5409248"/>
            <a:chExt cx="10306431" cy="702754"/>
          </a:xfrm>
        </p:grpSpPr>
        <p:sp>
          <p:nvSpPr>
            <p:cNvPr id="43" name="TextBox 14"/>
            <p:cNvSpPr/>
            <p:nvPr/>
          </p:nvSpPr>
          <p:spPr>
            <a:xfrm>
              <a:off x="980694" y="5409248"/>
              <a:ext cx="659819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substr用于取出子串。返回结果不会自动覆盖原来的s。</a:t>
              </a:r>
            </a:p>
          </p:txBody>
        </p:sp>
        <p:sp>
          <p:nvSpPr>
            <p:cNvPr id="44" name="TextBox 15"/>
            <p:cNvSpPr/>
            <p:nvPr/>
          </p:nvSpPr>
          <p:spPr>
            <a:xfrm>
              <a:off x="980694" y="573062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教材中的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ILoveLuogu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也按</a:t>
              </a:r>
              <a:r>
                <a:rPr lang="en-US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“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起点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＋数量”截取，别把数量读成终点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sp>
        <p:nvSpPr>
          <p:cNvPr id="74" name="Line 7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5" name="Line 75"/>
          <p:cNvSpPr/>
          <p:nvPr/>
        </p:nvSpPr>
        <p:spPr>
          <a:xfrm>
            <a:off x="838200" y="42961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6" name="Line 7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文字处理软件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>
              <a:lnSpc>
                <a:spcPts val="3072"/>
              </a:lnSpc>
            </a:pP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从下标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 xml:space="preserve"> 5 </a:t>
            </a: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取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 xml:space="preserve"> 5 </a:t>
            </a: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个，最后取到哪里？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027938" y="2237422"/>
            <a:ext cx="9259062" cy="1769745"/>
            <a:chOff x="1027938" y="2237422"/>
            <a:chExt cx="9259062" cy="1769745"/>
          </a:xfrm>
        </p:grpSpPr>
        <p:sp>
          <p:nvSpPr>
            <p:cNvPr id="4" name="TextBox 4"/>
            <p:cNvSpPr/>
            <p:nvPr/>
          </p:nvSpPr>
          <p:spPr>
            <a:xfrm>
              <a:off x="1027938" y="2237422"/>
              <a:ext cx="81820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回到教材：string s保存ILoveLuogu，取出从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5开始的5个字符。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1714500" y="2809875"/>
              <a:ext cx="4286250" cy="6191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6000750" y="2809875"/>
              <a:ext cx="4286250" cy="6191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/>
            <p:nvPr/>
          </p:nvSpPr>
          <p:spPr>
            <a:xfrm>
              <a:off x="2043684" y="2995612"/>
              <a:ext cx="1988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2048446" y="35671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2900934" y="2995612"/>
              <a:ext cx="1988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2905696" y="35671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3762946" y="29956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o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3762946" y="35671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4620196" y="29956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v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4620196" y="35671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5477446" y="29956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e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5477446" y="35671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6329934" y="2995612"/>
              <a:ext cx="1988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6334696" y="35671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7191946" y="29956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u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7191946" y="35671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8049196" y="29956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o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8049196" y="35671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8906446" y="29956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g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8906446" y="35671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9763696" y="29956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u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9763696" y="35671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34034" y="4518660"/>
            <a:ext cx="8680990" cy="528066"/>
            <a:chOff x="1034034" y="4518660"/>
            <a:chExt cx="8680990" cy="528066"/>
          </a:xfrm>
        </p:grpSpPr>
        <p:sp>
          <p:nvSpPr>
            <p:cNvPr id="31" name="TextBox 31"/>
            <p:cNvSpPr/>
            <p:nvPr/>
          </p:nvSpPr>
          <p:spPr>
            <a:xfrm>
              <a:off x="1034034" y="4518660"/>
              <a:ext cx="237172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返回 "Luogu"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5705094" y="4599622"/>
              <a:ext cx="40099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从5出发，取5个，覆盖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5至9。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36320" y="5614988"/>
            <a:ext cx="7186327" cy="440055"/>
            <a:chOff x="1036320" y="5614988"/>
            <a:chExt cx="7186327" cy="440055"/>
          </a:xfrm>
        </p:grpSpPr>
        <p:sp>
          <p:nvSpPr>
            <p:cNvPr id="34" name="TextBox 34"/>
            <p:cNvSpPr txBox="1"/>
            <p:nvPr/>
          </p:nvSpPr>
          <p:spPr>
            <a:xfrm>
              <a:off x="1036320" y="5614988"/>
              <a:ext cx="718632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accent2"/>
                  </a:solidFill>
                  <a:latin typeface="Consolas"/>
                  <a:ea typeface="Microsoft YaHei"/>
                  <a:cs typeface="Consolas"/>
                </a:rPr>
                <a:t>s = s.substr(5, 5);　// 赋值回去，s才真正变短</a:t>
              </a:r>
            </a:p>
          </p:txBody>
        </p:sp>
      </p:grpSp>
      <p:sp>
        <p:nvSpPr>
          <p:cNvPr id="58" name="Line 5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9" name="Line 59"/>
          <p:cNvSpPr/>
          <p:nvPr/>
        </p:nvSpPr>
        <p:spPr>
          <a:xfrm>
            <a:off x="912495" y="562451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60" name="Line 60"/>
          <p:cNvSpPr/>
          <p:nvPr/>
        </p:nvSpPr>
        <p:spPr>
          <a:xfrm>
            <a:off x="838200" y="52537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1" name="Line 61"/>
          <p:cNvSpPr/>
          <p:nvPr/>
        </p:nvSpPr>
        <p:spPr>
          <a:xfrm>
            <a:off x="838200" y="41969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文字处理软件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79957" y="2952750"/>
            <a:ext cx="7339870" cy="1343025"/>
            <a:chOff x="1179957" y="2952750"/>
            <a:chExt cx="7339870" cy="1343025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77828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原通知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128530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Meet Tom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61035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补好时间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09207" y="3440430"/>
              <a:ext cx="191062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Meet 9am Tom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5516880" cy="469392"/>
            <a:chOff x="978408" y="1407795"/>
            <a:chExt cx="5516880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在通知中补上时间，怎样保留原文字？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77771"/>
            <a:ext cx="10287381" cy="1031558"/>
            <a:chOff x="980694" y="1977771"/>
            <a:chExt cx="10287381" cy="1031558"/>
          </a:xfrm>
        </p:grpSpPr>
        <p:sp>
          <p:nvSpPr>
            <p:cNvPr id="19" name="TextBox 6"/>
            <p:cNvSpPr/>
            <p:nvPr/>
          </p:nvSpPr>
          <p:spPr>
            <a:xfrm>
              <a:off x="980694" y="197777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在写好的通知里补一句话，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原文字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还得留下。我们用这条通知试一试：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68981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string s保存Meet Tom，要在Tom前补上9am和一个空格。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54487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若直接覆盖原来的T、o、m，姓名就被改坏了。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7057215" cy="705231"/>
            <a:chOff x="980694" y="4475798"/>
            <a:chExt cx="7057215" cy="705231"/>
          </a:xfrm>
        </p:grpSpPr>
        <p:sp>
          <p:nvSpPr>
            <p:cNvPr id="12" name="TextBox 12"/>
            <p:cNvSpPr/>
            <p:nvPr/>
          </p:nvSpPr>
          <p:spPr>
            <a:xfrm>
              <a:off x="980694" y="4475798"/>
              <a:ext cx="705721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应保留前缀“Meet ”，把Tom后移，在中间放入“9am ”。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80694" y="4799648"/>
              <a:ext cx="623630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T的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为5，所以要在下标5的字符之前插入新文字。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9248"/>
            <a:ext cx="10306431" cy="702754"/>
            <a:chOff x="980694" y="5409248"/>
            <a:chExt cx="10306431" cy="702754"/>
          </a:xfrm>
        </p:grpSpPr>
        <p:sp>
          <p:nvSpPr>
            <p:cNvPr id="15" name="TextBox 15"/>
            <p:cNvSpPr/>
            <p:nvPr/>
          </p:nvSpPr>
          <p:spPr>
            <a:xfrm>
              <a:off x="980694" y="5409248"/>
              <a:ext cx="566239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insert需要两个信息：插入位置、插入的文字。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062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像在纸条中间加一段，左边和右边都保留。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insert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会把新文字放到指定位置之前。</a:t>
              </a:r>
            </a:p>
          </p:txBody>
        </p:sp>
      </p:grpSp>
      <p:sp>
        <p:nvSpPr>
          <p:cNvPr id="35" name="Line 3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文字处理软件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293217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Consolas"/>
              </a:rPr>
              <a:t>插入发生在下标之前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7938" y="2166938"/>
            <a:ext cx="7132892" cy="956691"/>
            <a:chOff x="1027938" y="2166938"/>
            <a:chExt cx="7132892" cy="956691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166938"/>
              <a:ext cx="370384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s.insert(3, "guGugu");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27938" y="2742248"/>
              <a:ext cx="71328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沿用教材截取后的s="Luogu"，在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3的g之前插入新文字。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38250" y="3714750"/>
            <a:ext cx="8382000" cy="1313879"/>
            <a:chOff x="1238250" y="3714750"/>
            <a:chExt cx="8382000" cy="1313879"/>
          </a:xfrm>
        </p:grpSpPr>
        <p:sp>
          <p:nvSpPr>
            <p:cNvPr id="10" name="Rectangle 10"/>
            <p:cNvSpPr/>
            <p:nvPr/>
          </p:nvSpPr>
          <p:spPr>
            <a:xfrm>
              <a:off x="1238250" y="3714750"/>
              <a:ext cx="2286000" cy="666750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3524250" y="3714750"/>
              <a:ext cx="4572000" cy="6667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096250" y="3714750"/>
              <a:ext cx="1524000" cy="666750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2061972" y="3861435"/>
              <a:ext cx="63846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Luo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5191125" y="3861435"/>
              <a:ext cx="12382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guGugu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644604" y="3861435"/>
              <a:ext cx="42729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gu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1977580" y="464724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原前缀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5144071" y="4647248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新插入片段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8454580" y="464724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原后缀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36320" y="5538788"/>
            <a:ext cx="9516142" cy="440055"/>
            <a:chOff x="1036320" y="5538788"/>
            <a:chExt cx="9516142" cy="440055"/>
          </a:xfrm>
        </p:grpSpPr>
        <p:sp>
          <p:nvSpPr>
            <p:cNvPr id="20" name="TextBox 20"/>
            <p:cNvSpPr/>
            <p:nvPr/>
          </p:nvSpPr>
          <p:spPr>
            <a:xfrm>
              <a:off x="1036320" y="5538788"/>
              <a:ext cx="278291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结果：LuoguGugugu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6371844" y="5571172"/>
              <a:ext cx="41806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insert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直接修改s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，后缀向后移动。</a:t>
              </a:r>
            </a:p>
          </p:txBody>
        </p:sp>
      </p:grpSp>
      <p:sp>
        <p:nvSpPr>
          <p:cNvPr id="34" name="Line 3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5" name="Line 35"/>
          <p:cNvSpPr/>
          <p:nvPr/>
        </p:nvSpPr>
        <p:spPr>
          <a:xfrm>
            <a:off x="912495" y="21764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33634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7" name="Line 37"/>
          <p:cNvSpPr/>
          <p:nvPr/>
        </p:nvSpPr>
        <p:spPr>
          <a:xfrm>
            <a:off x="838200" y="522655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文字处理软件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9957" y="2952750"/>
            <a:ext cx="7193185" cy="1355598"/>
            <a:chOff x="1179957" y="2952750"/>
            <a:chExt cx="7193185" cy="1355598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95069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查找Tom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176393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Tom,Amy,Tom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79957" y="3897630"/>
              <a:ext cx="159029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首次起点是0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10350" y="2969419"/>
              <a:ext cx="95069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查找Ben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609207" y="3440430"/>
              <a:ext cx="176393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Tom,Amy,Tom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609207" y="389763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没有找到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5193792" cy="469392"/>
            <a:chOff x="978408" y="1407795"/>
            <a:chExt cx="5193792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查找一段文字，找到后要返回什么？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77771"/>
            <a:ext cx="10287381" cy="1029081"/>
            <a:chOff x="980694" y="1977771"/>
            <a:chExt cx="10287381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7777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在名单中找人，找到以后还要能指明位置。用这份名单来试：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79594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string s保存报名名单Tom,Amy,Tom，要定位Tom首次出现的位置。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5471"/>
              <a:ext cx="69691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找到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Tom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，要报出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起点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；查不到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Ben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，也要有办法说明。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7483269" cy="705231"/>
            <a:chOff x="980694" y="4475798"/>
            <a:chExt cx="7483269" cy="705231"/>
          </a:xfrm>
        </p:grpSpPr>
        <p:sp>
          <p:nvSpPr>
            <p:cNvPr id="22" name="TextBox 11"/>
            <p:cNvSpPr/>
            <p:nvPr/>
          </p:nvSpPr>
          <p:spPr>
            <a:xfrm>
              <a:off x="980694" y="4475798"/>
              <a:ext cx="748326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第一次Tom从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0开始。找到时，应返回这段文字的起始下标。</a:t>
              </a:r>
            </a:p>
          </p:txBody>
        </p:sp>
        <p:sp>
          <p:nvSpPr>
            <p:cNvPr id="23" name="TextBox 12"/>
            <p:cNvSpPr/>
            <p:nvPr/>
          </p:nvSpPr>
          <p:spPr>
            <a:xfrm>
              <a:off x="980694" y="4799648"/>
              <a:ext cx="67858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所以0不能表示失败，需要另一个专门的“未找到”标记。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9248"/>
            <a:ext cx="10306431" cy="702754"/>
            <a:chOff x="980694" y="5409248"/>
            <a:chExt cx="10306431" cy="702754"/>
          </a:xfrm>
        </p:grpSpPr>
        <p:sp>
          <p:nvSpPr>
            <p:cNvPr id="15" name="TextBox 15"/>
            <p:cNvSpPr/>
            <p:nvPr/>
          </p:nvSpPr>
          <p:spPr>
            <a:xfrm>
              <a:off x="980694" y="5409248"/>
              <a:ext cx="63463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string的find返回位置，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string::npos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表示未找到。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062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banana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里有两个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ana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。改变查找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起点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，可能找到另一个位置。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文字处理软件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>
              <a:lnSpc>
                <a:spcPts val="3072"/>
              </a:lnSpc>
            </a:pP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找到位置和没有找到，怎样区分？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027938" y="2208848"/>
            <a:ext cx="8845296" cy="1398269"/>
            <a:chOff x="1027938" y="2208848"/>
            <a:chExt cx="8845296" cy="1398269"/>
          </a:xfrm>
        </p:grpSpPr>
        <p:sp>
          <p:nvSpPr>
            <p:cNvPr id="4" name="TextBox 4"/>
            <p:cNvSpPr/>
            <p:nvPr/>
          </p:nvSpPr>
          <p:spPr>
            <a:xfrm>
              <a:off x="1027938" y="2208848"/>
              <a:ext cx="663116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独立教学例：string s="banana"，查找连续片段ana。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6467094" y="2666048"/>
              <a:ext cx="29730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s.find("ana") 返回1。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467094" y="3075622"/>
              <a:ext cx="34061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s.find("ana", 2) 返回3。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429322" y="275748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429322" y="316706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2191322" y="275748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2191322" y="316706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2953322" y="275748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n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2953322" y="316706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715322" y="275748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3715322" y="316706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4477322" y="275748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n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4477322" y="316706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5239321" y="275748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5239321" y="316706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37844" y="4170998"/>
            <a:ext cx="6543199" cy="381381"/>
            <a:chOff x="1037844" y="4170998"/>
            <a:chExt cx="6543199" cy="381381"/>
          </a:xfrm>
        </p:grpSpPr>
        <p:sp>
          <p:nvSpPr>
            <p:cNvPr id="23" name="TextBox 23"/>
            <p:cNvSpPr/>
            <p:nvPr/>
          </p:nvSpPr>
          <p:spPr>
            <a:xfrm>
              <a:off x="1037844" y="4170998"/>
              <a:ext cx="654319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s.find("xyz") 返回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string::npos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，表示没有找到。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38606" y="5215890"/>
            <a:ext cx="9284875" cy="1093661"/>
            <a:chOff x="1038606" y="5215890"/>
            <a:chExt cx="9284875" cy="1093661"/>
          </a:xfrm>
        </p:grpSpPr>
        <p:sp>
          <p:nvSpPr>
            <p:cNvPr id="25" name="TextBox 25"/>
            <p:cNvSpPr txBox="1"/>
            <p:nvPr/>
          </p:nvSpPr>
          <p:spPr>
            <a:xfrm>
              <a:off x="1038606" y="5215890"/>
              <a:ext cx="4293108" cy="9616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auto p = s.find(str);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if (p == string::npos) cout &lt;&lt; -1;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else cout &lt;&lt; p;</a:t>
              </a:r>
            </a:p>
          </p:txBody>
        </p:sp>
        <p:grpSp>
          <p:nvGrpSpPr>
            <p:cNvPr id="44" name="Group 44"/>
            <p:cNvGrpSpPr/>
            <p:nvPr/>
          </p:nvGrpSpPr>
          <p:grpSpPr>
            <a:xfrm>
              <a:off x="7219188" y="5313998"/>
              <a:ext cx="3104293" cy="995553"/>
              <a:chOff x="7219188" y="5313998"/>
              <a:chExt cx="3104293" cy="995553"/>
            </a:xfrm>
          </p:grpSpPr>
          <p:sp>
            <p:nvSpPr>
              <p:cNvPr id="41" name="TextBox 41"/>
              <p:cNvSpPr/>
              <p:nvPr/>
            </p:nvSpPr>
            <p:spPr>
              <a:xfrm>
                <a:off x="7219188" y="5313998"/>
                <a:ext cx="281549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str保存要查找的片段；</a:t>
                </a:r>
              </a:p>
            </p:txBody>
          </p:sp>
          <p:sp>
            <p:nvSpPr>
              <p:cNvPr id="42" name="TextBox 42"/>
              <p:cNvSpPr/>
              <p:nvPr/>
            </p:nvSpPr>
            <p:spPr>
              <a:xfrm>
                <a:off x="7219188" y="5621084"/>
                <a:ext cx="310429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auto让编译器确定p的类型</a:t>
                </a:r>
              </a:p>
            </p:txBody>
          </p:sp>
          <p:sp>
            <p:nvSpPr>
              <p:cNvPr id="43" name="TextBox 43"/>
              <p:cNvSpPr/>
              <p:nvPr/>
            </p:nvSpPr>
            <p:spPr>
              <a:xfrm>
                <a:off x="7219188" y="5928170"/>
                <a:ext cx="243487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。用npos判断失败。</a:t>
                </a:r>
              </a:p>
            </p:txBody>
          </p:sp>
        </p:grpSp>
      </p:grpSp>
      <p:sp>
        <p:nvSpPr>
          <p:cNvPr id="50" name="Line 5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1" name="Line 51"/>
          <p:cNvSpPr/>
          <p:nvPr/>
        </p:nvSpPr>
        <p:spPr>
          <a:xfrm>
            <a:off x="914781" y="5225415"/>
            <a:ext cx="9525" cy="877919"/>
          </a:xfrm>
          <a:custGeom>
            <a:avLst/>
            <a:gdLst/>
            <a:ahLst/>
            <a:cxnLst/>
            <a:rect l="l" t="t" r="r" b="b"/>
            <a:pathLst>
              <a:path w="9525" h="877919">
                <a:moveTo>
                  <a:pt x="0" y="0"/>
                </a:moveTo>
                <a:lnTo>
                  <a:pt x="0" y="87791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482841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38235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文字处理软件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260908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四条指令连续执行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218372"/>
            <a:ext cx="4603814" cy="381381"/>
            <a:chOff x="1037844" y="2218372"/>
            <a:chExt cx="4603814" cy="381381"/>
          </a:xfrm>
        </p:grpSpPr>
        <p:sp>
          <p:nvSpPr>
            <p:cNvPr id="7" name="TextBox 7"/>
            <p:cNvSpPr/>
            <p:nvPr/>
          </p:nvSpPr>
          <p:spPr>
            <a:xfrm>
              <a:off x="1037844" y="2218372"/>
              <a:ext cx="46038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教材原题样例：q=4，初始文档ILove。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6320" y="2995612"/>
            <a:ext cx="6479572" cy="440055"/>
            <a:chOff x="1036320" y="2995612"/>
            <a:chExt cx="6479572" cy="440055"/>
          </a:xfrm>
        </p:grpSpPr>
        <p:sp>
          <p:nvSpPr>
            <p:cNvPr id="9" name="TextBox 9"/>
            <p:cNvSpPr/>
            <p:nvPr/>
          </p:nvSpPr>
          <p:spPr>
            <a:xfrm>
              <a:off x="1036320" y="2995612"/>
              <a:ext cx="120224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Luogu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798820" y="2995612"/>
              <a:ext cx="171707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ILoveLuogu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36320" y="3757612"/>
            <a:ext cx="5627751" cy="440055"/>
            <a:chOff x="1036320" y="3757612"/>
            <a:chExt cx="5627751" cy="440055"/>
          </a:xfrm>
        </p:grpSpPr>
        <p:sp>
          <p:nvSpPr>
            <p:cNvPr id="12" name="TextBox 12"/>
            <p:cNvSpPr/>
            <p:nvPr/>
          </p:nvSpPr>
          <p:spPr>
            <a:xfrm>
              <a:off x="1036320" y="3757612"/>
              <a:ext cx="85582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2 5 5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5798820" y="3757612"/>
              <a:ext cx="86525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Luogu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6320" y="4519612"/>
            <a:ext cx="6636734" cy="440055"/>
            <a:chOff x="1036320" y="4519612"/>
            <a:chExt cx="6636734" cy="440055"/>
          </a:xfrm>
        </p:grpSpPr>
        <p:sp>
          <p:nvSpPr>
            <p:cNvPr id="15" name="TextBox 15"/>
            <p:cNvSpPr/>
            <p:nvPr/>
          </p:nvSpPr>
          <p:spPr>
            <a:xfrm>
              <a:off x="1036320" y="4519612"/>
              <a:ext cx="170449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 3 guGugu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5798820" y="4519612"/>
              <a:ext cx="187423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LuoguGugugu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36320" y="5281612"/>
            <a:ext cx="8958453" cy="440055"/>
            <a:chOff x="1036320" y="5281612"/>
            <a:chExt cx="8958453" cy="440055"/>
          </a:xfrm>
        </p:grpSpPr>
        <p:sp>
          <p:nvSpPr>
            <p:cNvPr id="18" name="TextBox 18"/>
            <p:cNvSpPr/>
            <p:nvPr/>
          </p:nvSpPr>
          <p:spPr>
            <a:xfrm>
              <a:off x="1036320" y="5281612"/>
              <a:ext cx="68922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 gu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5798820" y="52816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6562344" y="5313998"/>
              <a:ext cx="34324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只输出首次位置，文档不变。</a:t>
              </a:r>
            </a:p>
          </p:txBody>
        </p:sp>
      </p:grpSp>
      <p:sp>
        <p:nvSpPr>
          <p:cNvPr id="31" name="Line 3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274053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50549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文字处理软件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293217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文字处理：程序上半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025015"/>
            <a:ext cx="3915918" cy="4066794"/>
            <a:chOff x="990981" y="2025015"/>
            <a:chExt cx="3915918" cy="406679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025015"/>
              <a:ext cx="3915918" cy="40667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&lt;iostream&gt;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string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&gt;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using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namespace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std;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q, opt, a, b;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string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s, t;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cin &gt;&gt; q &gt;&gt; s;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while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(q--)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cin &gt;&gt; opt;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(opt == 1)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cin &gt;&gt; t; s += t;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cout &lt;&lt; s &lt;&lt; '\n';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}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else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(opt == 2)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cin &gt;&gt; a &gt;&gt; b;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s = s.substr(a, b);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cout &lt;&lt; s &lt;&lt; '\n';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505063" y="2456498"/>
            <a:ext cx="2667190" cy="2276856"/>
            <a:chOff x="8505063" y="2456498"/>
            <a:chExt cx="2667190" cy="2276856"/>
          </a:xfrm>
        </p:grpSpPr>
        <p:grpSp>
          <p:nvGrpSpPr>
            <p:cNvPr id="12" name="Group 12"/>
            <p:cNvGrpSpPr/>
            <p:nvPr/>
          </p:nvGrpSpPr>
          <p:grpSpPr>
            <a:xfrm>
              <a:off x="8505063" y="2456498"/>
              <a:ext cx="2667190" cy="2276856"/>
              <a:chOff x="8505063" y="2456498"/>
              <a:chExt cx="2667190" cy="2276856"/>
            </a:xfrm>
          </p:grpSpPr>
          <p:sp>
            <p:nvSpPr>
              <p:cNvPr id="15" name="Freeform 7"/>
              <p:cNvSpPr/>
              <p:nvPr/>
            </p:nvSpPr>
            <p:spPr>
              <a:xfrm>
                <a:off x="8514969" y="2456498"/>
                <a:ext cx="2657284" cy="2276856"/>
              </a:xfrm>
              <a:custGeom>
                <a:avLst/>
                <a:gdLst/>
                <a:ahLst/>
                <a:cxnLst/>
                <a:rect l="l" t="t" r="r" b="b"/>
                <a:pathLst>
                  <a:path w="2657284" h="2276856">
                    <a:moveTo>
                      <a:pt x="0" y="0"/>
                    </a:moveTo>
                    <a:lnTo>
                      <a:pt x="2657284" y="0"/>
                    </a:lnTo>
                    <a:lnTo>
                      <a:pt x="2657284" y="2276856"/>
                    </a:lnTo>
                    <a:lnTo>
                      <a:pt x="0" y="227685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8505063" y="2456498"/>
                <a:ext cx="2409634" cy="1609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418"/>
                  </a:lnSpc>
                </a:pP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q</a:t>
                </a: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记录操作次数。</a:t>
                </a:r>
                <a:br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opt</a:t>
                </a: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决定读几个参数。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截取后要赋值回</a:t>
                </a: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</a:t>
                </a: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。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下一页继续写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插入和查找分支。</a:t>
                </a:r>
              </a:p>
            </p:txBody>
          </p:sp>
        </p:grpSp>
      </p:grpSp>
      <p:sp>
        <p:nvSpPr>
          <p:cNvPr id="13" name="Line 1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4" name="Line 14"/>
          <p:cNvSpPr/>
          <p:nvPr/>
        </p:nvSpPr>
        <p:spPr>
          <a:xfrm>
            <a:off x="867156" y="2034540"/>
            <a:ext cx="9525" cy="4044982"/>
          </a:xfrm>
          <a:custGeom>
            <a:avLst/>
            <a:gdLst/>
            <a:ahLst/>
            <a:cxnLst/>
            <a:rect l="l" t="t" r="r" b="b"/>
            <a:pathLst>
              <a:path w="9525" h="4044982">
                <a:moveTo>
                  <a:pt x="0" y="0"/>
                </a:moveTo>
                <a:lnTo>
                  <a:pt x="0" y="404498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文字处理软件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293217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文字处理：程序下半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48840"/>
            <a:ext cx="5801868" cy="3942969"/>
            <a:chOff x="990981" y="2148840"/>
            <a:chExt cx="5801868" cy="3942969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148840"/>
              <a:ext cx="5801868" cy="39429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else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(opt == 3)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cin &gt;&gt; a &gt;&gt; t;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s.insert(a, t);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cout &lt;&lt; s &lt;&lt; '\n';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}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else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cin &gt;&gt; t;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auto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p = s.find(t);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(p ==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string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::npos) cout &lt;&lt; -1;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else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cout &lt;&lt; p;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cout &lt;&lt; '\n';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}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}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0;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505063" y="2437448"/>
            <a:ext cx="2496312" cy="3105530"/>
            <a:chOff x="8505063" y="2437448"/>
            <a:chExt cx="2496312" cy="3105530"/>
          </a:xfrm>
        </p:grpSpPr>
        <p:sp>
          <p:nvSpPr>
            <p:cNvPr id="9" name="TextBox 9"/>
            <p:cNvSpPr/>
            <p:nvPr/>
          </p:nvSpPr>
          <p:spPr>
            <a:xfrm>
              <a:off x="8514969" y="24374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接上一页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8505063" y="2980372"/>
              <a:ext cx="2496312" cy="2562606"/>
              <a:chOff x="8505063" y="2980372"/>
              <a:chExt cx="2496312" cy="2562606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514969" y="2980372"/>
                <a:ext cx="2384869" cy="2562606"/>
              </a:xfrm>
              <a:custGeom>
                <a:avLst/>
                <a:gdLst/>
                <a:ahLst/>
                <a:cxnLst/>
                <a:rect l="l" t="t" r="r" b="b"/>
                <a:pathLst>
                  <a:path w="2384869" h="2562606">
                    <a:moveTo>
                      <a:pt x="0" y="0"/>
                    </a:moveTo>
                    <a:lnTo>
                      <a:pt x="2384869" y="0"/>
                    </a:lnTo>
                    <a:lnTo>
                      <a:pt x="2384869" y="2562606"/>
                    </a:lnTo>
                    <a:lnTo>
                      <a:pt x="0" y="25626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8505063" y="2980372"/>
                <a:ext cx="2496312" cy="19291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438"/>
                  </a:lnSpc>
                </a:pP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查找不改变</a:t>
                </a: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 xml:space="preserve"> s</a:t>
                </a: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。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找到后输出位置，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否则按题意输出</a:t>
                </a: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 xml:space="preserve"> -1</a:t>
                </a: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。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插入会移动后缀，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截取会复制字符，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这些操作也需要时间。</a:t>
                </a:r>
              </a:p>
            </p:txBody>
          </p:sp>
        </p:grp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58365"/>
            <a:ext cx="9525" cy="3881533"/>
          </a:xfrm>
          <a:custGeom>
            <a:avLst/>
            <a:gdLst/>
            <a:ahLst/>
            <a:cxnLst/>
            <a:rect l="l" t="t" r="r" b="b"/>
            <a:pathLst>
              <a:path w="9525" h="3881533">
                <a:moveTo>
                  <a:pt x="0" y="0"/>
                </a:moveTo>
                <a:lnTo>
                  <a:pt x="0" y="388153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6163056" cy="1062799"/>
            <a:chOff x="826008" y="814388"/>
            <a:chExt cx="6163056" cy="106279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6282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string删除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6008" y="1407795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通知里多打了一段字，怎样只删掉这一段？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681627" cy="752855"/>
            <a:chOff x="990219" y="2056448"/>
            <a:chExt cx="7681627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68162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通知编辑器中，string s保存HelloXXTom。XX是误输入的文字。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75028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现在只删除这两个X，保留Hello和Tom，目标结果是HelloTom。</a:t>
              </a:r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1381125" y="3095625"/>
            <a:ext cx="9239250" cy="990600"/>
            <a:chOff x="1381125" y="3095625"/>
            <a:chExt cx="9239250" cy="990600"/>
          </a:xfrm>
        </p:grpSpPr>
        <p:grpSp>
          <p:nvGrpSpPr>
            <p:cNvPr id="10" name="Group 10"/>
            <p:cNvGrpSpPr/>
            <p:nvPr/>
          </p:nvGrpSpPr>
          <p:grpSpPr>
            <a:xfrm>
              <a:off x="1381125" y="3095625"/>
              <a:ext cx="1333500" cy="495300"/>
              <a:chOff x="1381125" y="3095625"/>
              <a:chExt cx="1333500" cy="4953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381125" y="3095625"/>
                <a:ext cx="1333500" cy="4953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400175" y="3124200"/>
                <a:ext cx="1295400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下标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714625" y="3095625"/>
              <a:ext cx="790575" cy="495300"/>
              <a:chOff x="2714625" y="3095625"/>
              <a:chExt cx="790575" cy="4953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2714625" y="3095625"/>
                <a:ext cx="790575" cy="4953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2733675" y="31242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3505200" y="3095625"/>
              <a:ext cx="790575" cy="495300"/>
              <a:chOff x="3505200" y="3095625"/>
              <a:chExt cx="790575" cy="4953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505200" y="3095625"/>
                <a:ext cx="790575" cy="4953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3524250" y="31242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4295775" y="3095625"/>
              <a:ext cx="790575" cy="495300"/>
              <a:chOff x="4295775" y="3095625"/>
              <a:chExt cx="790575" cy="4953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4295775" y="3095625"/>
                <a:ext cx="790575" cy="4953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4314825" y="31242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5086350" y="3095625"/>
              <a:ext cx="790575" cy="495300"/>
              <a:chOff x="5086350" y="3095625"/>
              <a:chExt cx="790575" cy="4953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5086350" y="3095625"/>
                <a:ext cx="790575" cy="4953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5105400" y="31242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876925" y="3095625"/>
              <a:ext cx="790575" cy="495300"/>
              <a:chOff x="5876925" y="3095625"/>
              <a:chExt cx="790575" cy="4953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876925" y="3095625"/>
                <a:ext cx="790575" cy="4953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895975" y="31242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6667500" y="3095625"/>
              <a:ext cx="790575" cy="495300"/>
              <a:chOff x="6667500" y="3095625"/>
              <a:chExt cx="790575" cy="4953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6667500" y="3095625"/>
                <a:ext cx="790575" cy="4953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6686550" y="31242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7458075" y="3095625"/>
              <a:ext cx="790575" cy="495300"/>
              <a:chOff x="7458075" y="3095625"/>
              <a:chExt cx="790575" cy="4953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7458075" y="3095625"/>
                <a:ext cx="790575" cy="4953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7477125" y="31242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8248650" y="3095625"/>
              <a:ext cx="790575" cy="495300"/>
              <a:chOff x="8248650" y="3095625"/>
              <a:chExt cx="790575" cy="4953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8248650" y="3095625"/>
                <a:ext cx="790575" cy="4953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8267700" y="31242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7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9039225" y="3095625"/>
              <a:ext cx="790575" cy="495300"/>
              <a:chOff x="9039225" y="3095625"/>
              <a:chExt cx="790575" cy="4953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9039225" y="3095625"/>
                <a:ext cx="790575" cy="4953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9058275" y="31242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9829800" y="3095625"/>
              <a:ext cx="790575" cy="495300"/>
              <a:chOff x="9829800" y="3095625"/>
              <a:chExt cx="790575" cy="4953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9829800" y="3095625"/>
                <a:ext cx="790575" cy="4953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9848850" y="31242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9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1381125" y="3590925"/>
              <a:ext cx="1333500" cy="495300"/>
              <a:chOff x="1381125" y="3590925"/>
              <a:chExt cx="1333500" cy="4953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1381125" y="3590925"/>
                <a:ext cx="1333500" cy="4953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1400175" y="3619500"/>
                <a:ext cx="1295400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字符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2714625" y="3590925"/>
              <a:ext cx="790575" cy="495300"/>
              <a:chOff x="2714625" y="3590925"/>
              <a:chExt cx="790575" cy="4953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2714625" y="3590925"/>
                <a:ext cx="790575" cy="4953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2733675" y="36195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3505200" y="3590925"/>
              <a:ext cx="790575" cy="495300"/>
              <a:chOff x="3505200" y="3590925"/>
              <a:chExt cx="790575" cy="4953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3505200" y="3590925"/>
                <a:ext cx="790575" cy="4953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3524250" y="36195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e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4295775" y="3590925"/>
              <a:ext cx="790575" cy="495300"/>
              <a:chOff x="4295775" y="3590925"/>
              <a:chExt cx="790575" cy="49530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4295775" y="3590925"/>
                <a:ext cx="790575" cy="4953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4314825" y="36195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l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5086350" y="3590925"/>
              <a:ext cx="790575" cy="495300"/>
              <a:chOff x="5086350" y="3590925"/>
              <a:chExt cx="790575" cy="495300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5086350" y="3590925"/>
                <a:ext cx="790575" cy="4953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5105400" y="36195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l</a:t>
                </a:r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5876925" y="3590925"/>
              <a:ext cx="790575" cy="495300"/>
              <a:chOff x="5876925" y="3590925"/>
              <a:chExt cx="790575" cy="495300"/>
            </a:xfrm>
          </p:grpSpPr>
          <p:sp>
            <p:nvSpPr>
              <p:cNvPr id="56" name="Rectangle 56"/>
              <p:cNvSpPr/>
              <p:nvPr/>
            </p:nvSpPr>
            <p:spPr>
              <a:xfrm>
                <a:off x="5876925" y="3590925"/>
                <a:ext cx="790575" cy="4953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7" name="TextBox 57"/>
              <p:cNvSpPr/>
              <p:nvPr/>
            </p:nvSpPr>
            <p:spPr>
              <a:xfrm>
                <a:off x="5895975" y="36195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o</a:t>
                </a:r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6667500" y="3590925"/>
              <a:ext cx="790575" cy="495300"/>
              <a:chOff x="6667500" y="3590925"/>
              <a:chExt cx="790575" cy="495300"/>
            </a:xfrm>
          </p:grpSpPr>
          <p:sp>
            <p:nvSpPr>
              <p:cNvPr id="59" name="Rectangle 59"/>
              <p:cNvSpPr/>
              <p:nvPr/>
            </p:nvSpPr>
            <p:spPr>
              <a:xfrm>
                <a:off x="6667500" y="3590925"/>
                <a:ext cx="790575" cy="49530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0" name="TextBox 60"/>
              <p:cNvSpPr/>
              <p:nvPr/>
            </p:nvSpPr>
            <p:spPr>
              <a:xfrm>
                <a:off x="6686550" y="36195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64" name="Group 64"/>
            <p:cNvGrpSpPr/>
            <p:nvPr/>
          </p:nvGrpSpPr>
          <p:grpSpPr>
            <a:xfrm>
              <a:off x="7458075" y="3590925"/>
              <a:ext cx="790575" cy="495300"/>
              <a:chOff x="7458075" y="3590925"/>
              <a:chExt cx="790575" cy="495300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7458075" y="3590925"/>
                <a:ext cx="790575" cy="49530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3" name="TextBox 63"/>
              <p:cNvSpPr/>
              <p:nvPr/>
            </p:nvSpPr>
            <p:spPr>
              <a:xfrm>
                <a:off x="7477125" y="36195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67" name="Group 67"/>
            <p:cNvGrpSpPr/>
            <p:nvPr/>
          </p:nvGrpSpPr>
          <p:grpSpPr>
            <a:xfrm>
              <a:off x="8248650" y="3590925"/>
              <a:ext cx="790575" cy="495300"/>
              <a:chOff x="8248650" y="3590925"/>
              <a:chExt cx="790575" cy="495300"/>
            </a:xfrm>
          </p:grpSpPr>
          <p:sp>
            <p:nvSpPr>
              <p:cNvPr id="65" name="Rectangle 65"/>
              <p:cNvSpPr/>
              <p:nvPr/>
            </p:nvSpPr>
            <p:spPr>
              <a:xfrm>
                <a:off x="8248650" y="3590925"/>
                <a:ext cx="790575" cy="4953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6" name="TextBox 66"/>
              <p:cNvSpPr/>
              <p:nvPr/>
            </p:nvSpPr>
            <p:spPr>
              <a:xfrm>
                <a:off x="8267700" y="36195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T</a:t>
                </a:r>
              </a:p>
            </p:txBody>
          </p:sp>
        </p:grpSp>
        <p:grpSp>
          <p:nvGrpSpPr>
            <p:cNvPr id="70" name="Group 70"/>
            <p:cNvGrpSpPr/>
            <p:nvPr/>
          </p:nvGrpSpPr>
          <p:grpSpPr>
            <a:xfrm>
              <a:off x="9039225" y="3590925"/>
              <a:ext cx="790575" cy="495300"/>
              <a:chOff x="9039225" y="3590925"/>
              <a:chExt cx="790575" cy="495300"/>
            </a:xfrm>
          </p:grpSpPr>
          <p:sp>
            <p:nvSpPr>
              <p:cNvPr id="68" name="Rectangle 68"/>
              <p:cNvSpPr/>
              <p:nvPr/>
            </p:nvSpPr>
            <p:spPr>
              <a:xfrm>
                <a:off x="9039225" y="3590925"/>
                <a:ext cx="790575" cy="4953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9" name="TextBox 69"/>
              <p:cNvSpPr/>
              <p:nvPr/>
            </p:nvSpPr>
            <p:spPr>
              <a:xfrm>
                <a:off x="9058275" y="36195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o</a:t>
                </a:r>
              </a:p>
            </p:txBody>
          </p:sp>
        </p:grpSp>
        <p:grpSp>
          <p:nvGrpSpPr>
            <p:cNvPr id="73" name="Group 73"/>
            <p:cNvGrpSpPr/>
            <p:nvPr/>
          </p:nvGrpSpPr>
          <p:grpSpPr>
            <a:xfrm>
              <a:off x="9829800" y="3590925"/>
              <a:ext cx="790575" cy="495300"/>
              <a:chOff x="9829800" y="3590925"/>
              <a:chExt cx="790575" cy="495300"/>
            </a:xfrm>
          </p:grpSpPr>
          <p:sp>
            <p:nvSpPr>
              <p:cNvPr id="71" name="Rectangle 71"/>
              <p:cNvSpPr/>
              <p:nvPr/>
            </p:nvSpPr>
            <p:spPr>
              <a:xfrm>
                <a:off x="9829800" y="3590925"/>
                <a:ext cx="790575" cy="4953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2" name="TextBox 72"/>
              <p:cNvSpPr/>
              <p:nvPr/>
            </p:nvSpPr>
            <p:spPr>
              <a:xfrm>
                <a:off x="9848850" y="36195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m</a:t>
                </a:r>
              </a:p>
            </p:txBody>
          </p:sp>
        </p:grpSp>
      </p:grpSp>
      <p:grpSp>
        <p:nvGrpSpPr>
          <p:cNvPr id="76" name="Group 76"/>
          <p:cNvGrpSpPr/>
          <p:nvPr/>
        </p:nvGrpSpPr>
        <p:grpSpPr>
          <a:xfrm>
            <a:off x="1559814" y="4435316"/>
            <a:ext cx="2428474" cy="454724"/>
            <a:chOff x="1559814" y="4435316"/>
            <a:chExt cx="2428474" cy="454724"/>
          </a:xfrm>
        </p:grpSpPr>
        <p:sp>
          <p:nvSpPr>
            <p:cNvPr id="75" name="TextBox 75"/>
            <p:cNvSpPr txBox="1"/>
            <p:nvPr/>
          </p:nvSpPr>
          <p:spPr>
            <a:xfrm>
              <a:off x="1559814" y="4435316"/>
              <a:ext cx="2428474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3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s.erase(5, 2);</a:t>
              </a:r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5894832" y="4459605"/>
            <a:ext cx="3633573" cy="410718"/>
            <a:chOff x="5894832" y="4459605"/>
            <a:chExt cx="3633573" cy="410718"/>
          </a:xfrm>
        </p:grpSpPr>
        <p:sp>
          <p:nvSpPr>
            <p:cNvPr id="77" name="TextBox 77"/>
            <p:cNvSpPr/>
            <p:nvPr/>
          </p:nvSpPr>
          <p:spPr>
            <a:xfrm>
              <a:off x="5894832" y="4459605"/>
              <a:ext cx="363357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Hello + Tom → HelloTom</a:t>
              </a:r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990219" y="5409248"/>
            <a:ext cx="7584710" cy="743331"/>
            <a:chOff x="990219" y="5409248"/>
            <a:chExt cx="7584710" cy="743331"/>
          </a:xfrm>
        </p:grpSpPr>
        <p:sp>
          <p:nvSpPr>
            <p:cNvPr id="79" name="TextBox 79"/>
            <p:cNvSpPr/>
            <p:nvPr/>
          </p:nvSpPr>
          <p:spPr>
            <a:xfrm>
              <a:off x="990219" y="5409248"/>
              <a:ext cx="75847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erase(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起点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, 数量)：从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5开始，删除2个字符。直接修改s。</a:t>
              </a:r>
            </a:p>
          </p:txBody>
        </p:sp>
        <p:sp>
          <p:nvSpPr>
            <p:cNvPr id="80" name="TextBox 80"/>
            <p:cNvSpPr/>
            <p:nvPr/>
          </p:nvSpPr>
          <p:spPr>
            <a:xfrm>
              <a:off x="990219" y="5771198"/>
              <a:ext cx="69557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后面的Tom向前接上；第二个参数2是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数量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，不是结束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108" name="Line 10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09" name="Line 109"/>
          <p:cNvSpPr/>
          <p:nvPr/>
        </p:nvSpPr>
        <p:spPr>
          <a:xfrm>
            <a:off x="1435989" y="4444841"/>
            <a:ext cx="9525" cy="334518"/>
          </a:xfrm>
          <a:custGeom>
            <a:avLst/>
            <a:gdLst/>
            <a:ahLst/>
            <a:cxnLst/>
            <a:rect l="l" t="t" r="r" b="b"/>
            <a:pathLst>
              <a:path w="9525" h="334518">
                <a:moveTo>
                  <a:pt x="0" y="0"/>
                </a:moveTo>
                <a:lnTo>
                  <a:pt x="0" y="33451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10" name="Line 110"/>
          <p:cNvSpPr/>
          <p:nvPr/>
        </p:nvSpPr>
        <p:spPr>
          <a:xfrm>
            <a:off x="838200" y="50977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11" name="Line 111"/>
          <p:cNvSpPr/>
          <p:nvPr/>
        </p:nvSpPr>
        <p:spPr>
          <a:xfrm>
            <a:off x="838200" y="289674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6486144" cy="1062799"/>
            <a:chOff x="826008" y="814388"/>
            <a:chExt cx="6486144" cy="106279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6282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string替换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6008" y="1407795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通知时间写错了，怎样把旧文字换成新文字？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678543" cy="752855"/>
            <a:chOff x="990219" y="2056448"/>
            <a:chExt cx="7678543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4443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独立教学例：string s保存Meet 9am Tom，时间应改为10am。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76785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原来的9am占3个字符，新内容10am占4个，不能只覆盖三个位置。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90625" y="3086100"/>
            <a:ext cx="9810750" cy="1514475"/>
            <a:chOff x="1190625" y="3086100"/>
            <a:chExt cx="9810750" cy="1514475"/>
          </a:xfrm>
        </p:grpSpPr>
        <p:grpSp>
          <p:nvGrpSpPr>
            <p:cNvPr id="10" name="Group 10"/>
            <p:cNvGrpSpPr/>
            <p:nvPr/>
          </p:nvGrpSpPr>
          <p:grpSpPr>
            <a:xfrm>
              <a:off x="1190625" y="3086100"/>
              <a:ext cx="3048000" cy="504825"/>
              <a:chOff x="1190625" y="3086100"/>
              <a:chExt cx="3048000" cy="5048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190625" y="3086100"/>
                <a:ext cx="304800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209675" y="3114675"/>
                <a:ext cx="3009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保留前缀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238625" y="3086100"/>
              <a:ext cx="3714750" cy="504825"/>
              <a:chOff x="4238625" y="3086100"/>
              <a:chExt cx="3714750" cy="50482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238625" y="3086100"/>
                <a:ext cx="371475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257675" y="3114675"/>
                <a:ext cx="36766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被替换的部分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953375" y="3086100"/>
              <a:ext cx="3048000" cy="504825"/>
              <a:chOff x="7953375" y="3086100"/>
              <a:chExt cx="3048000" cy="5048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953375" y="3086100"/>
                <a:ext cx="304800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972425" y="3114675"/>
                <a:ext cx="3009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保留后缀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190625" y="3590925"/>
              <a:ext cx="3048000" cy="504825"/>
              <a:chOff x="1190625" y="3590925"/>
              <a:chExt cx="3048000" cy="50482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190625" y="3590925"/>
                <a:ext cx="30480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209675" y="3619500"/>
                <a:ext cx="3009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Meet空格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238625" y="3590925"/>
              <a:ext cx="3714750" cy="504825"/>
              <a:chOff x="4238625" y="3590925"/>
              <a:chExt cx="3714750" cy="5048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238625" y="3590925"/>
                <a:ext cx="371475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257675" y="3619500"/>
                <a:ext cx="36766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9am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953375" y="3590925"/>
              <a:ext cx="3048000" cy="504825"/>
              <a:chOff x="7953375" y="3590925"/>
              <a:chExt cx="3048000" cy="50482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953375" y="3590925"/>
                <a:ext cx="30480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972425" y="3619500"/>
                <a:ext cx="3009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空格Tom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190625" y="4095750"/>
              <a:ext cx="3048000" cy="504825"/>
              <a:chOff x="1190625" y="4095750"/>
              <a:chExt cx="3048000" cy="50482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190625" y="4095750"/>
                <a:ext cx="304800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209675" y="4124325"/>
                <a:ext cx="3009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下标0至4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238625" y="4095750"/>
              <a:ext cx="3714750" cy="504825"/>
              <a:chOff x="4238625" y="4095750"/>
              <a:chExt cx="3714750" cy="50482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238625" y="4095750"/>
                <a:ext cx="371475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257675" y="4124325"/>
                <a:ext cx="36766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从下标5开始，共3个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953375" y="4095750"/>
              <a:ext cx="3048000" cy="504825"/>
              <a:chOff x="7953375" y="4095750"/>
              <a:chExt cx="3048000" cy="50482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953375" y="4095750"/>
                <a:ext cx="304800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972425" y="4124325"/>
                <a:ext cx="3009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原下标8至11</a:t>
                </a:r>
              </a:p>
            </p:txBody>
          </p:sp>
        </p:grpSp>
      </p:grpSp>
      <p:grpSp>
        <p:nvGrpSpPr>
          <p:cNvPr id="37" name="Group 37"/>
          <p:cNvGrpSpPr/>
          <p:nvPr/>
        </p:nvGrpSpPr>
        <p:grpSpPr>
          <a:xfrm>
            <a:off x="1798320" y="4795838"/>
            <a:ext cx="4021074" cy="440055"/>
            <a:chOff x="1798320" y="4795838"/>
            <a:chExt cx="4021074" cy="440055"/>
          </a:xfrm>
        </p:grpSpPr>
        <p:sp>
          <p:nvSpPr>
            <p:cNvPr id="36" name="TextBox 36"/>
            <p:cNvSpPr txBox="1"/>
            <p:nvPr/>
          </p:nvSpPr>
          <p:spPr>
            <a:xfrm>
              <a:off x="1798320" y="4795838"/>
              <a:ext cx="402107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s.replace(5, 3, "10am");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90219" y="5409248"/>
            <a:ext cx="7170515" cy="743331"/>
            <a:chOff x="990219" y="5409248"/>
            <a:chExt cx="7170515" cy="743331"/>
          </a:xfrm>
        </p:grpSpPr>
        <p:sp>
          <p:nvSpPr>
            <p:cNvPr id="38" name="TextBox 38"/>
            <p:cNvSpPr/>
            <p:nvPr/>
          </p:nvSpPr>
          <p:spPr>
            <a:xfrm>
              <a:off x="990219" y="5409248"/>
              <a:ext cx="65550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replace(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起点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, 旧内容的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数量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, 新文字)：直接修改s。</a:t>
              </a:r>
            </a:p>
          </p:txBody>
        </p:sp>
        <p:sp>
          <p:nvSpPr>
            <p:cNvPr id="39" name="TextBox 39"/>
            <p:cNvSpPr/>
            <p:nvPr/>
          </p:nvSpPr>
          <p:spPr>
            <a:xfrm>
              <a:off x="990219" y="5771198"/>
              <a:ext cx="717051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保留两侧，换掉中间：Meet 10am Tom。新旧长度可以不同。</a:t>
              </a:r>
            </a:p>
          </p:txBody>
        </p:sp>
      </p:grpSp>
      <p:sp>
        <p:nvSpPr>
          <p:cNvPr id="53" name="Line 5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4" name="Line 54"/>
          <p:cNvSpPr/>
          <p:nvPr/>
        </p:nvSpPr>
        <p:spPr>
          <a:xfrm>
            <a:off x="1674495" y="48053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55" name="Line 55"/>
          <p:cNvSpPr/>
          <p:nvPr/>
        </p:nvSpPr>
        <p:spPr>
          <a:xfrm>
            <a:off x="838200" y="28919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6" name="Line 56"/>
          <p:cNvSpPr/>
          <p:nvPr/>
        </p:nvSpPr>
        <p:spPr>
          <a:xfrm>
            <a:off x="838200" y="52727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5936894" cy="1062799"/>
            <a:chOff x="826008" y="814388"/>
            <a:chExt cx="5936894" cy="106279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6282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string比较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6008" y="1407795"/>
              <a:ext cx="593689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把口令存进string，怎样判断是否相同？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502753" cy="752855"/>
            <a:chOff x="990219" y="2056448"/>
            <a:chExt cx="8502753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82309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继续口令门任务：设定口令仍是c-language，输入必须完全一致。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85027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这次用string key和string input保存两份文字，可以直接比较内容。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6701" y="2937034"/>
            <a:ext cx="5419414" cy="1263586"/>
            <a:chOff x="1036701" y="2937034"/>
            <a:chExt cx="5419414" cy="1263586"/>
          </a:xfrm>
        </p:grpSpPr>
        <p:sp>
          <p:nvSpPr>
            <p:cNvPr id="8" name="TextBox 8"/>
            <p:cNvSpPr txBox="1"/>
            <p:nvPr/>
          </p:nvSpPr>
          <p:spPr>
            <a:xfrm>
              <a:off x="1036701" y="2937034"/>
              <a:ext cx="421874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string key = "c-language";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6701" y="3356134"/>
              <a:ext cx="4541561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string input = "c-language";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6701" y="3775234"/>
              <a:ext cx="5419414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(input == key) cout &lt;&lt; "PASS";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143000" y="4314825"/>
            <a:ext cx="9525000" cy="1057275"/>
            <a:chOff x="1143000" y="4314825"/>
            <a:chExt cx="9525000" cy="1057275"/>
          </a:xfrm>
        </p:grpSpPr>
        <p:grpSp>
          <p:nvGrpSpPr>
            <p:cNvPr id="14" name="Group 14"/>
            <p:cNvGrpSpPr/>
            <p:nvPr/>
          </p:nvGrpSpPr>
          <p:grpSpPr>
            <a:xfrm>
              <a:off x="1143000" y="4314825"/>
              <a:ext cx="3333750" cy="352425"/>
              <a:chOff x="1143000" y="4314825"/>
              <a:chExt cx="3333750" cy="352425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1143000" y="4314825"/>
                <a:ext cx="3333750" cy="3524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1162050" y="4343400"/>
                <a:ext cx="3295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保存方式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476750" y="4314825"/>
              <a:ext cx="6191250" cy="352425"/>
              <a:chOff x="4476750" y="4314825"/>
              <a:chExt cx="6191250" cy="352425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4476750" y="4314825"/>
                <a:ext cx="6191250" cy="3524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6" name="TextBox 16"/>
              <p:cNvSpPr/>
              <p:nvPr/>
            </p:nvSpPr>
            <p:spPr>
              <a:xfrm>
                <a:off x="4495800" y="4343400"/>
                <a:ext cx="61531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判断内容相同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1143000" y="4667250"/>
              <a:ext cx="3333750" cy="352425"/>
              <a:chOff x="1143000" y="4667250"/>
              <a:chExt cx="3333750" cy="352425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1143000" y="4667250"/>
                <a:ext cx="3333750" cy="3524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1162050" y="4695825"/>
                <a:ext cx="3295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两个字符数组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4476750" y="4667250"/>
              <a:ext cx="6191250" cy="352425"/>
              <a:chOff x="4476750" y="4667250"/>
              <a:chExt cx="6191250" cy="352425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4476750" y="4667250"/>
                <a:ext cx="6191250" cy="3524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2" name="TextBox 22"/>
              <p:cNvSpPr/>
              <p:nvPr/>
            </p:nvSpPr>
            <p:spPr>
              <a:xfrm>
                <a:off x="4495800" y="4695825"/>
                <a:ext cx="61531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strcmp(input, key) == 0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1143000" y="5019675"/>
              <a:ext cx="3333750" cy="352425"/>
              <a:chOff x="1143000" y="5019675"/>
              <a:chExt cx="3333750" cy="352425"/>
            </a:xfrm>
          </p:grpSpPr>
          <p:sp>
            <p:nvSpPr>
              <p:cNvPr id="24" name="Rectangle 24"/>
              <p:cNvSpPr/>
              <p:nvPr/>
            </p:nvSpPr>
            <p:spPr>
              <a:xfrm>
                <a:off x="1143000" y="5019675"/>
                <a:ext cx="3333750" cy="3524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5" name="TextBox 25"/>
              <p:cNvSpPr/>
              <p:nvPr/>
            </p:nvSpPr>
            <p:spPr>
              <a:xfrm>
                <a:off x="1162050" y="5048250"/>
                <a:ext cx="3295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两个string变量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4476750" y="5019675"/>
              <a:ext cx="6191250" cy="352425"/>
              <a:chOff x="4476750" y="5019675"/>
              <a:chExt cx="6191250" cy="352425"/>
            </a:xfrm>
          </p:grpSpPr>
          <p:sp>
            <p:nvSpPr>
              <p:cNvPr id="27" name="Rectangle 27"/>
              <p:cNvSpPr/>
              <p:nvPr/>
            </p:nvSpPr>
            <p:spPr>
              <a:xfrm>
                <a:off x="4476750" y="5019675"/>
                <a:ext cx="6191250" cy="3524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8" name="TextBox 28"/>
              <p:cNvSpPr/>
              <p:nvPr/>
            </p:nvSpPr>
            <p:spPr>
              <a:xfrm>
                <a:off x="4495800" y="5048250"/>
                <a:ext cx="61531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7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input == key</a:t>
                </a:r>
              </a:p>
            </p:txBody>
          </p:sp>
        </p:grpSp>
      </p:grpSp>
      <p:grpSp>
        <p:nvGrpSpPr>
          <p:cNvPr id="33" name="Group 33"/>
          <p:cNvGrpSpPr/>
          <p:nvPr/>
        </p:nvGrpSpPr>
        <p:grpSpPr>
          <a:xfrm>
            <a:off x="990219" y="5406771"/>
            <a:ext cx="10277856" cy="745808"/>
            <a:chOff x="990219" y="5406771"/>
            <a:chExt cx="10277856" cy="745808"/>
          </a:xfrm>
        </p:grpSpPr>
        <p:sp>
          <p:nvSpPr>
            <p:cNvPr id="31" name="TextBox 31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可以直接比较内容；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数组要按前面学的方式逐串比较。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990219" y="5771198"/>
              <a:ext cx="80361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课堂例子使用string变量，避免把两个字符串字面量直接拿来比较。</a:t>
              </a:r>
            </a:p>
          </p:txBody>
        </p:sp>
      </p:grpSp>
      <p:sp>
        <p:nvSpPr>
          <p:cNvPr id="41" name="Line 4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2" name="Line 42"/>
          <p:cNvSpPr/>
          <p:nvPr/>
        </p:nvSpPr>
        <p:spPr>
          <a:xfrm>
            <a:off x="912876" y="2946559"/>
            <a:ext cx="9525" cy="1151382"/>
          </a:xfrm>
          <a:custGeom>
            <a:avLst/>
            <a:gdLst/>
            <a:ahLst/>
            <a:cxnLst/>
            <a:rect l="l" t="t" r="r" b="b"/>
            <a:pathLst>
              <a:path w="9525" h="1151382">
                <a:moveTo>
                  <a:pt x="0" y="0"/>
                </a:moveTo>
                <a:lnTo>
                  <a:pt x="0" y="115138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3" name="Line 43"/>
          <p:cNvSpPr/>
          <p:nvPr/>
        </p:nvSpPr>
        <p:spPr>
          <a:xfrm>
            <a:off x="838200" y="281749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931099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string字符串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176462"/>
            <a:ext cx="9005721" cy="794767"/>
            <a:chOff x="1036320" y="2176462"/>
            <a:chExt cx="9005721" cy="794767"/>
          </a:xfrm>
        </p:grpSpPr>
        <p:sp>
          <p:nvSpPr>
            <p:cNvPr id="7" name="TextBox 7"/>
            <p:cNvSpPr/>
            <p:nvPr/>
          </p:nvSpPr>
          <p:spPr>
            <a:xfrm>
              <a:off x="1036320" y="2176462"/>
              <a:ext cx="259746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apple　与　apply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6276594" y="2208848"/>
              <a:ext cx="3765447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前四个字符相同，再比较e与y。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e在前，所以apple更小。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6320" y="3567112"/>
            <a:ext cx="8980360" cy="794767"/>
            <a:chOff x="1036320" y="3567112"/>
            <a:chExt cx="8980360" cy="794767"/>
          </a:xfrm>
        </p:grpSpPr>
        <p:sp>
          <p:nvSpPr>
            <p:cNvPr id="10" name="TextBox 10"/>
            <p:cNvSpPr/>
            <p:nvPr/>
          </p:nvSpPr>
          <p:spPr>
            <a:xfrm>
              <a:off x="1036320" y="3567112"/>
              <a:ext cx="226428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app　与　apple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276594" y="3599498"/>
              <a:ext cx="3740086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共同部分都相同，短串先结束。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app排在apple前面。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6320" y="4948238"/>
            <a:ext cx="9507855" cy="794765"/>
            <a:chOff x="1036320" y="4948238"/>
            <a:chExt cx="9507855" cy="794765"/>
          </a:xfrm>
        </p:grpSpPr>
        <p:sp>
          <p:nvSpPr>
            <p:cNvPr id="13" name="TextBox 13"/>
            <p:cNvSpPr/>
            <p:nvPr/>
          </p:nvSpPr>
          <p:spPr>
            <a:xfrm>
              <a:off x="1036320" y="4948238"/>
              <a:ext cx="49530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284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string("10") &lt; string("2") 为真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276594" y="4980622"/>
              <a:ext cx="4267581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字符'1'比字符'2'小。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按字符串比较，不会自动转成数字。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4747"/>
            <a:ext cx="10473309" cy="469392"/>
            <a:chOff x="813816" y="1404747"/>
            <a:chExt cx="10473309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4747"/>
              <a:ext cx="1047330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>
                <a:lnSpc>
                  <a:spcPts val="3072"/>
                </a:lnSpc>
              </a:pPr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像查英文词典一样，比较两段文字的先后</a:t>
              </a:r>
            </a:p>
          </p:txBody>
        </p:sp>
      </p:grpSp>
      <p:sp>
        <p:nvSpPr>
          <p:cNvPr id="22" name="Line 2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56828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17011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统计单词数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>
              <a:lnSpc>
                <a:spcPts val="3072"/>
              </a:lnSpc>
            </a:pP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在文章里找单词，为什么不能只找相同字母？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218372"/>
            <a:ext cx="7270242" cy="1610106"/>
            <a:chOff x="1037844" y="2218372"/>
            <a:chExt cx="7270242" cy="1610106"/>
          </a:xfrm>
        </p:grpSpPr>
        <p:sp>
          <p:nvSpPr>
            <p:cNvPr id="7" name="TextBox 7"/>
            <p:cNvSpPr/>
            <p:nvPr/>
          </p:nvSpPr>
          <p:spPr>
            <a:xfrm>
              <a:off x="1037844" y="2218372"/>
              <a:ext cx="7270242" cy="16101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教材例6-7，洛谷P1308。查找一个单词在文章中出现的情况。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第一行：目标单词，1至10个英文字母。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第二行：文章，长度1至1,000,000，只含英文字母和空格。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匹配时忽略大小写，但必须匹配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完整单词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37844" y="4513898"/>
            <a:ext cx="7168801" cy="1200531"/>
            <a:chOff x="1037844" y="4513898"/>
            <a:chExt cx="7168801" cy="1200531"/>
          </a:xfrm>
        </p:grpSpPr>
        <p:sp>
          <p:nvSpPr>
            <p:cNvPr id="9" name="TextBox 9"/>
            <p:cNvSpPr/>
            <p:nvPr/>
          </p:nvSpPr>
          <p:spPr>
            <a:xfrm>
              <a:off x="1037844" y="4513898"/>
              <a:ext cx="7168801" cy="12005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找到：输出出现次数和第一次出现的位置，用一个空格分隔。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位置从0开始，文章中的空格也占位置。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没找到：只输出-1。单词里的一小段相同，不能算一次。</a:t>
              </a:r>
            </a:p>
          </p:txBody>
        </p:sp>
      </p:grpSp>
      <p:sp>
        <p:nvSpPr>
          <p:cNvPr id="12" name="Line 1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3" name="Line 13"/>
          <p:cNvSpPr/>
          <p:nvPr/>
        </p:nvSpPr>
        <p:spPr>
          <a:xfrm>
            <a:off x="838200" y="39456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统计单词数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228600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找到子串还不够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218372"/>
            <a:ext cx="4663345" cy="381381"/>
            <a:chOff x="1037844" y="2218372"/>
            <a:chExt cx="4663345" cy="381381"/>
          </a:xfrm>
        </p:grpSpPr>
        <p:sp>
          <p:nvSpPr>
            <p:cNvPr id="7" name="TextBox 7"/>
            <p:cNvSpPr/>
            <p:nvPr/>
          </p:nvSpPr>
          <p:spPr>
            <a:xfrm>
              <a:off x="1037844" y="2218372"/>
              <a:ext cx="466334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教学例：目标he，文章为 the he HE。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28750" y="3333750"/>
            <a:ext cx="9144000" cy="1380553"/>
            <a:chOff x="1428750" y="3333750"/>
            <a:chExt cx="9144000" cy="1380553"/>
          </a:xfrm>
        </p:grpSpPr>
        <p:sp>
          <p:nvSpPr>
            <p:cNvPr id="9" name="Rectangle 9"/>
            <p:cNvSpPr/>
            <p:nvPr/>
          </p:nvSpPr>
          <p:spPr>
            <a:xfrm>
              <a:off x="1428750" y="3333750"/>
              <a:ext cx="2286000" cy="666750"/>
            </a:xfrm>
            <a:prstGeom prst="rect">
              <a:avLst/>
            </a:prstGeom>
            <a:solidFill>
              <a:srgbClr val="F2F4F7"/>
            </a:solidFill>
            <a:ln w="9525">
              <a:solidFill>
                <a:schemeClr val="accent1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4857750" y="3333750"/>
              <a:ext cx="2286000" cy="666750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8286750" y="3333750"/>
              <a:ext cx="2286000" cy="666750"/>
            </a:xfrm>
            <a:prstGeom prst="rect">
              <a:avLst/>
            </a:prstGeom>
            <a:solidFill>
              <a:srgbClr val="FFF2CC"/>
            </a:solidFill>
            <a:ln w="9525">
              <a:solidFill>
                <a:schemeClr val="accent1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2258187" y="3509010"/>
              <a:ext cx="62712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the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5787104" y="3509010"/>
              <a:ext cx="42729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204770" y="3509010"/>
              <a:ext cx="44986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2299335" y="433292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不算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5597080" y="4332922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算一次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9026080" y="4332922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算一次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37844" y="5237798"/>
            <a:ext cx="6504361" cy="762381"/>
            <a:chOff x="1037844" y="5237798"/>
            <a:chExt cx="6504361" cy="762381"/>
          </a:xfrm>
        </p:grpSpPr>
        <p:sp>
          <p:nvSpPr>
            <p:cNvPr id="19" name="TextBox 19"/>
            <p:cNvSpPr/>
            <p:nvPr/>
          </p:nvSpPr>
          <p:spPr>
            <a:xfrm>
              <a:off x="1037844" y="5237798"/>
              <a:ext cx="6504361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the里面虽然有he，但左边还连着字母t。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要同时解决大小写和单词边界，直接find("he")不够。</a:t>
              </a:r>
            </a:p>
          </p:txBody>
        </p:sp>
      </p:grpSp>
      <p:sp>
        <p:nvSpPr>
          <p:cNvPr id="31" name="Line 3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291103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49190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统计单词数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196291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Consolas"/>
              </a:rPr>
              <a:t>大小写先统一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36320" y="2185988"/>
            <a:ext cx="8449437" cy="1135379"/>
            <a:chOff x="1036320" y="2185988"/>
            <a:chExt cx="8449437" cy="1135379"/>
          </a:xfrm>
        </p:grpSpPr>
        <p:sp>
          <p:nvSpPr>
            <p:cNvPr id="7" name="TextBox 7"/>
            <p:cNvSpPr/>
            <p:nvPr/>
          </p:nvSpPr>
          <p:spPr>
            <a:xfrm>
              <a:off x="1036320" y="2185988"/>
              <a:ext cx="245516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原文：the he HE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36320" y="2881312"/>
              <a:ext cx="24308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处理：the he he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6171438" y="2570798"/>
              <a:ext cx="3314319" cy="688467"/>
              <a:chOff x="6171438" y="2570798"/>
              <a:chExt cx="3314319" cy="688467"/>
            </a:xfrm>
          </p:grpSpPr>
          <p:sp>
            <p:nvSpPr>
              <p:cNvPr id="17" name="TextBox 11"/>
              <p:cNvSpPr/>
              <p:nvPr/>
            </p:nvSpPr>
            <p:spPr>
              <a:xfrm>
                <a:off x="6171438" y="2570798"/>
                <a:ext cx="331431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s保存文章。只改字母大小写</a:t>
                </a:r>
              </a:p>
            </p:txBody>
          </p:sp>
          <p:sp>
            <p:nvSpPr>
              <p:cNvPr id="18" name="TextBox 12"/>
              <p:cNvSpPr/>
              <p:nvPr/>
            </p:nvSpPr>
            <p:spPr>
              <a:xfrm>
                <a:off x="6171438" y="2877884"/>
                <a:ext cx="238239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，保留空格和下标。</a:t>
                </a:r>
              </a:p>
            </p:txBody>
          </p:sp>
        </p:grpSp>
      </p:grpSp>
      <p:grpSp>
        <p:nvGrpSpPr>
          <p:cNvPr id="13" name="Group 13"/>
          <p:cNvGrpSpPr/>
          <p:nvPr/>
        </p:nvGrpSpPr>
        <p:grpSpPr>
          <a:xfrm>
            <a:off x="1036320" y="4195762"/>
            <a:ext cx="5260300" cy="868681"/>
            <a:chOff x="1036320" y="4195762"/>
            <a:chExt cx="5260300" cy="868681"/>
          </a:xfrm>
        </p:grpSpPr>
        <p:sp>
          <p:nvSpPr>
            <p:cNvPr id="11" name="TextBox 11"/>
            <p:cNvSpPr txBox="1"/>
            <p:nvPr/>
          </p:nvSpPr>
          <p:spPr>
            <a:xfrm>
              <a:off x="1036320" y="4195762"/>
              <a:ext cx="52603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if ('A' &lt;= s[i] &amp;&amp; s[i] &lt;= 'Z')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464945" y="4624388"/>
              <a:ext cx="306395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s[i] += 'a' - 'A';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7844" y="5571172"/>
            <a:ext cx="6905053" cy="381381"/>
            <a:chOff x="1037844" y="5571172"/>
            <a:chExt cx="6905053" cy="381381"/>
          </a:xfrm>
        </p:grpSpPr>
        <p:sp>
          <p:nvSpPr>
            <p:cNvPr id="14" name="TextBox 14"/>
            <p:cNvSpPr/>
            <p:nvPr/>
          </p:nvSpPr>
          <p:spPr>
            <a:xfrm>
              <a:off x="1037844" y="5571172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目标单词和文章都要处理。只改一边，仍然可能匹配失败。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1341120" y="463391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69427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526799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统计单词数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9957" y="2952750"/>
            <a:ext cx="7994904" cy="1355598"/>
            <a:chOff x="1179957" y="2952750"/>
            <a:chExt cx="7994904" cy="1355598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309783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只找字母he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190128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the也会被匹配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79957" y="3897630"/>
              <a:ext cx="256565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不符合完整单词要求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10350" y="2969419"/>
              <a:ext cx="179060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还检查左右边界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609207" y="344043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内部看空格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609207" y="3897630"/>
              <a:ext cx="256565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两端也需要统一规则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6163056" cy="469392"/>
            <a:chOff x="978408" y="1407795"/>
            <a:chExt cx="6163056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查完整单词时，怎样处理文章开头和结尾？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7653623" cy="1029081"/>
            <a:chOff x="980694" y="1980248"/>
            <a:chExt cx="7653623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76536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继续统计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完整单词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he。文章the he HE已统一成小写the he he。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73640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直接查找he，会连the内部的两个字母也找到，这不符合题意。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本题用空格分隔单词；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完整单词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还要满足左右都是分界位置。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7696295" cy="705231"/>
            <a:chOff x="980694" y="4475798"/>
            <a:chExt cx="7696295" cy="705231"/>
          </a:xfrm>
        </p:grpSpPr>
        <p:sp>
          <p:nvSpPr>
            <p:cNvPr id="22" name="TextBox 11"/>
            <p:cNvSpPr/>
            <p:nvPr/>
          </p:nvSpPr>
          <p:spPr>
            <a:xfrm>
              <a:off x="980694" y="447579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中间单词可以检查左右空格，但首词前、尾词后可能没有空格。</a:t>
              </a:r>
            </a:p>
          </p:txBody>
        </p:sp>
        <p:sp>
          <p:nvSpPr>
            <p:cNvPr id="23" name="TextBox 12"/>
            <p:cNvSpPr/>
            <p:nvPr/>
          </p:nvSpPr>
          <p:spPr>
            <a:xfrm>
              <a:off x="980694" y="47996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在文章两端各补一个空格，就能统一用“左右都有空格”来判断。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9248"/>
            <a:ext cx="10306431" cy="702754"/>
            <a:chOff x="980694" y="5409248"/>
            <a:chExt cx="10306431" cy="702754"/>
          </a:xfrm>
        </p:grpSpPr>
        <p:sp>
          <p:nvSpPr>
            <p:cNvPr id="15" name="TextBox 15"/>
            <p:cNvSpPr/>
            <p:nvPr/>
          </p:nvSpPr>
          <p:spPr>
            <a:xfrm>
              <a:off x="980694" y="5409248"/>
              <a:ext cx="68873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目标word也改成“空格+he+空格”，然后在文章s中查找。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062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两端补上空格，首尾单词也能统一检查。返回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又怎样对应原文？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统计单词数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>
              <a:lnSpc>
                <a:spcPts val="3072"/>
              </a:lnSpc>
            </a:pP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开头和结尾没有空格，怎样统一查找规则？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7844" y="2199322"/>
            <a:ext cx="4994338" cy="905257"/>
            <a:chOff x="1037844" y="2199322"/>
            <a:chExt cx="4994338" cy="905257"/>
          </a:xfrm>
        </p:grpSpPr>
        <p:sp>
          <p:nvSpPr>
            <p:cNvPr id="7" name="TextBox 7"/>
            <p:cNvSpPr/>
            <p:nvPr/>
          </p:nvSpPr>
          <p:spPr>
            <a:xfrm>
              <a:off x="1037844" y="2199322"/>
              <a:ext cx="49943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目标he改成 " he "，左右都要求有空格。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37844" y="2723198"/>
              <a:ext cx="45612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the里面的he前面是t，不能再被匹配。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33500" y="3714750"/>
            <a:ext cx="8788527" cy="932879"/>
            <a:chOff x="1333500" y="3714750"/>
            <a:chExt cx="8788527" cy="932879"/>
          </a:xfrm>
        </p:grpSpPr>
        <p:sp>
          <p:nvSpPr>
            <p:cNvPr id="10" name="Rectangle 10"/>
            <p:cNvSpPr/>
            <p:nvPr/>
          </p:nvSpPr>
          <p:spPr>
            <a:xfrm>
              <a:off x="1333500" y="3714750"/>
              <a:ext cx="7429500" cy="6667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/>
            <p:nvPr/>
          </p:nvSpPr>
          <p:spPr>
            <a:xfrm>
              <a:off x="1653159" y="3861435"/>
              <a:ext cx="44617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空格　he　空格　he　空格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9314688" y="3942398"/>
              <a:ext cx="807339" cy="705231"/>
              <a:chOff x="9314688" y="3942398"/>
              <a:chExt cx="807339" cy="705231"/>
            </a:xfrm>
          </p:grpSpPr>
          <p:sp>
            <p:nvSpPr>
              <p:cNvPr id="12" name="TextBox 12"/>
              <p:cNvSpPr/>
              <p:nvPr/>
            </p:nvSpPr>
            <p:spPr>
              <a:xfrm>
                <a:off x="9314688" y="3942398"/>
                <a:ext cx="80733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原文：</a:t>
                </a:r>
              </a:p>
            </p:txBody>
          </p:sp>
          <p:sp>
            <p:nvSpPr>
              <p:cNvPr id="14" name="TextBox 14"/>
              <p:cNvSpPr/>
              <p:nvPr/>
            </p:nvSpPr>
            <p:spPr>
              <a:xfrm>
                <a:off x="9314688" y="4266248"/>
                <a:ext cx="74171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he he</a:t>
                </a:r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1027938" y="5161598"/>
            <a:ext cx="8444424" cy="381381"/>
            <a:chOff x="1027938" y="5161598"/>
            <a:chExt cx="8444424" cy="381381"/>
          </a:xfrm>
        </p:grpSpPr>
        <p:sp>
          <p:nvSpPr>
            <p:cNvPr id="17" name="TextBox 17"/>
            <p:cNvSpPr/>
            <p:nvPr/>
          </p:nvSpPr>
          <p:spPr>
            <a:xfrm>
              <a:off x="1027938" y="5161598"/>
              <a:ext cx="84444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图中原文是he he。两端各补空格后，首尾两个he也能按同一规则匹配。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42557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48476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统计单词数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343296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为什么首次位置不用减1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037844" y="2185988"/>
            <a:ext cx="8188928" cy="985265"/>
            <a:chOff x="1037844" y="2185988"/>
            <a:chExt cx="8188928" cy="985265"/>
          </a:xfrm>
        </p:grpSpPr>
        <p:sp>
          <p:nvSpPr>
            <p:cNvPr id="7" name="TextBox 7"/>
            <p:cNvSpPr/>
            <p:nvPr/>
          </p:nvSpPr>
          <p:spPr>
            <a:xfrm>
              <a:off x="1037844" y="2208848"/>
              <a:ext cx="19098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教学原文：x he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4465320" y="218598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x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5800344" y="22183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空格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7465695" y="218598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h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037320" y="218598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e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4466844" y="27898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5990844" y="27898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7467219" y="27898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9038844" y="27898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037844" y="3761422"/>
            <a:ext cx="9915906" cy="1039178"/>
            <a:chOff x="1037844" y="3761422"/>
            <a:chExt cx="9915906" cy="1039178"/>
          </a:xfrm>
        </p:grpSpPr>
        <p:sp>
          <p:nvSpPr>
            <p:cNvPr id="17" name="TextBox 17"/>
            <p:cNvSpPr/>
            <p:nvPr/>
          </p:nvSpPr>
          <p:spPr>
            <a:xfrm>
              <a:off x="1037844" y="376142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补空格后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2942844" y="376142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空格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4466844" y="37614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x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5800344" y="376142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7467219" y="37614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9038844" y="37614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e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10372344" y="376142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空格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3133344" y="43329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4466844" y="43329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5990844" y="43329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7467219" y="43329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9038844" y="43329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10562844" y="43329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5810250" y="4791075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1037844" y="5380672"/>
            <a:ext cx="7457908" cy="752856"/>
            <a:chOff x="1037844" y="5380672"/>
            <a:chExt cx="7457908" cy="752856"/>
          </a:xfrm>
        </p:grpSpPr>
        <p:sp>
          <p:nvSpPr>
            <p:cNvPr id="32" name="TextBox 32"/>
            <p:cNvSpPr/>
            <p:nvPr/>
          </p:nvSpPr>
          <p:spPr>
            <a:xfrm>
              <a:off x="1037844" y="5380672"/>
              <a:ext cx="7457908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find匹配的是 " he "，从前面的空格开始，返回2。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原文的h也在2。字母右移一格，匹配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起点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提前一格，正好抵消。</a:t>
              </a:r>
            </a:p>
          </p:txBody>
        </p:sp>
      </p:grpSp>
      <p:sp>
        <p:nvSpPr>
          <p:cNvPr id="57" name="Line 5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8" name="Line 58"/>
          <p:cNvSpPr/>
          <p:nvPr/>
        </p:nvSpPr>
        <p:spPr>
          <a:xfrm>
            <a:off x="838200" y="34093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9" name="Line 59"/>
          <p:cNvSpPr/>
          <p:nvPr/>
        </p:nvSpPr>
        <p:spPr>
          <a:xfrm>
            <a:off x="838200" y="5089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统计单词数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>
              <a:lnSpc>
                <a:spcPts val="3072"/>
              </a:lnSpc>
            </a:pP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两个相邻单词之间，为什么会共用匹配位置？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027938" y="2208848"/>
            <a:ext cx="9103995" cy="2172081"/>
            <a:chOff x="1027938" y="2208848"/>
            <a:chExt cx="9103995" cy="2172081"/>
          </a:xfrm>
        </p:grpSpPr>
        <p:sp>
          <p:nvSpPr>
            <p:cNvPr id="4" name="TextBox 4"/>
            <p:cNvSpPr/>
            <p:nvPr/>
          </p:nvSpPr>
          <p:spPr>
            <a:xfrm>
              <a:off x="1027938" y="2208848"/>
              <a:ext cx="78484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s保存补空格后的文章，word=" he "。图中黄色格是共用的空格。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1524000" y="2857500"/>
              <a:ext cx="7334250" cy="6667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4667250" y="2857500"/>
              <a:ext cx="1047750" cy="666750"/>
            </a:xfrm>
            <a:prstGeom prst="rect">
              <a:avLst/>
            </a:prstGeom>
            <a:solidFill>
              <a:srgbClr val="FFF2CC"/>
            </a:solidFill>
            <a:ln w="9525">
              <a:solidFill>
                <a:schemeClr val="accent1"/>
              </a:solidFill>
            </a:ln>
          </p:spPr>
        </p:sp>
        <p:sp>
          <p:nvSpPr>
            <p:cNvPr id="10" name="TextBox 10"/>
            <p:cNvSpPr/>
            <p:nvPr/>
          </p:nvSpPr>
          <p:spPr>
            <a:xfrm>
              <a:off x="1775460" y="308514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空格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3013520" y="3085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4061270" y="3085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e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4918710" y="308514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空格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156770" y="3085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7204520" y="3085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e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8061960" y="308514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空格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1524000" y="3790950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8" name="Line 18"/>
            <p:cNvSpPr/>
            <p:nvPr/>
          </p:nvSpPr>
          <p:spPr>
            <a:xfrm>
              <a:off x="4667250" y="4067175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</p:sp>
        <p:sp>
          <p:nvSpPr>
            <p:cNvPr id="19" name="TextBox 19"/>
            <p:cNvSpPr/>
            <p:nvPr/>
          </p:nvSpPr>
          <p:spPr>
            <a:xfrm>
              <a:off x="9324594" y="3647122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第一次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9324594" y="399954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第二次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37844" y="4799648"/>
            <a:ext cx="7686151" cy="1200531"/>
            <a:chOff x="1037844" y="4799648"/>
            <a:chExt cx="7686151" cy="1200531"/>
          </a:xfrm>
        </p:grpSpPr>
        <p:sp>
          <p:nvSpPr>
            <p:cNvPr id="22" name="TextBox 22"/>
            <p:cNvSpPr/>
            <p:nvPr/>
          </p:nvSpPr>
          <p:spPr>
            <a:xfrm>
              <a:off x="1037844" y="4799648"/>
              <a:ext cx="7686151" cy="12005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第一次匹配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起点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是0，模式长度是4。第二次起点却是3。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如果直接从0+4继续找，第二个单词就漏掉了。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 s.find(word, p + 1)，既不重复本次，也不跳过共享空格。</a:t>
              </a:r>
            </a:p>
          </p:txBody>
        </p:sp>
      </p:grpSp>
      <p:sp>
        <p:nvSpPr>
          <p:cNvPr id="37" name="Line 3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8" name="Line 38"/>
          <p:cNvSpPr/>
          <p:nvPr/>
        </p:nvSpPr>
        <p:spPr>
          <a:xfrm>
            <a:off x="838200" y="4533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9" name="Line 39"/>
          <p:cNvSpPr/>
          <p:nvPr/>
        </p:nvSpPr>
        <p:spPr>
          <a:xfrm>
            <a:off x="838200" y="266814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统计单词数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293217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单词统计：程序上半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072640"/>
            <a:ext cx="5676138" cy="4085844"/>
            <a:chOff x="990981" y="2072640"/>
            <a:chExt cx="5676138" cy="408584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072640"/>
              <a:ext cx="5676138" cy="40858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&lt;iostream&gt;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string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&gt;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using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namespace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std;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string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word, s;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getline(cin, word);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getline(cin, s);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size_t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i = 0; i &lt; word.size(); i++)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('A' &lt;= word[i] &amp;&amp; word[i] &lt;= 'Z')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word[i] += 'a' - 'A';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size_t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i = 0; i &lt; s.size(); i++)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('A' &lt;= s[i] &amp;&amp; s[i] &lt;= 'Z')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s[i] += 'a' - 'A';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word = " " + word + " ";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s = " " + s + " ";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647938" y="2361248"/>
            <a:ext cx="2382393" cy="3010281"/>
            <a:chOff x="8647938" y="2361248"/>
            <a:chExt cx="2382393" cy="3010281"/>
          </a:xfrm>
        </p:grpSpPr>
        <p:grpSp>
          <p:nvGrpSpPr>
            <p:cNvPr id="18" name="Group 18"/>
            <p:cNvGrpSpPr/>
            <p:nvPr/>
          </p:nvGrpSpPr>
          <p:grpSpPr>
            <a:xfrm>
              <a:off x="8647938" y="2361248"/>
              <a:ext cx="2382393" cy="3010281"/>
              <a:chOff x="8647938" y="2361248"/>
              <a:chExt cx="2382393" cy="3010281"/>
            </a:xfrm>
          </p:grpSpPr>
          <p:sp>
            <p:nvSpPr>
              <p:cNvPr id="21" name="Freeform 7"/>
              <p:cNvSpPr/>
              <p:nvPr/>
            </p:nvSpPr>
            <p:spPr>
              <a:xfrm>
                <a:off x="8657844" y="2361248"/>
                <a:ext cx="2248662" cy="3010281"/>
              </a:xfrm>
              <a:custGeom>
                <a:avLst/>
                <a:gdLst/>
                <a:ahLst/>
                <a:cxnLst/>
                <a:rect l="l" t="t" r="r" b="b"/>
                <a:pathLst>
                  <a:path w="2248662" h="3010281">
                    <a:moveTo>
                      <a:pt x="0" y="0"/>
                    </a:moveTo>
                    <a:lnTo>
                      <a:pt x="2248662" y="0"/>
                    </a:lnTo>
                    <a:lnTo>
                      <a:pt x="2248662" y="3010281"/>
                    </a:lnTo>
                    <a:lnTo>
                      <a:pt x="0" y="3010281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8647938" y="2361248"/>
                <a:ext cx="193612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size_t用于保存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8647938" y="2658427"/>
                <a:ext cx="238239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长度和位置，类型为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8647938" y="2955607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无符号整数。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8647938" y="3452812"/>
                <a:ext cx="238239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只改变字母大小写，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8647938" y="3749992"/>
                <a:ext cx="21198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不删除原文空格。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8647938" y="4247198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两端补空格后，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8647938" y="4544378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再开始查找。</a:t>
                </a:r>
              </a:p>
            </p:txBody>
          </p:sp>
        </p:grp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67156" y="2082165"/>
            <a:ext cx="9525" cy="3981450"/>
          </a:xfrm>
          <a:custGeom>
            <a:avLst/>
            <a:gdLst/>
            <a:ahLst/>
            <a:cxnLst/>
            <a:rect l="l" t="t" r="r" b="b"/>
            <a:pathLst>
              <a:path w="9525" h="3981450">
                <a:moveTo>
                  <a:pt x="0" y="0"/>
                </a:moveTo>
                <a:lnTo>
                  <a:pt x="0" y="39814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统计单词数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293217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单词统计：程序下半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990981" y="2186940"/>
            <a:ext cx="5749061" cy="3704844"/>
            <a:chOff x="990981" y="2186940"/>
            <a:chExt cx="5749061" cy="370484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186940"/>
              <a:ext cx="40165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auto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first = s.find(word);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90981" y="2491740"/>
              <a:ext cx="42830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(first ==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string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::npos)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90981" y="2796540"/>
              <a:ext cx="36166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cout &lt;&lt; -1 &lt;&lt; '\n';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0981" y="3101340"/>
              <a:ext cx="22839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0;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90981" y="340614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}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90981" y="3710940"/>
              <a:ext cx="2150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cnt = 0;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90981" y="4015740"/>
              <a:ext cx="574906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auto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p = first; p !=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string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::npos;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90981" y="4320540"/>
              <a:ext cx="44831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        p = s.find(word, p + 1))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90981" y="4625340"/>
              <a:ext cx="18841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cnt++;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90981" y="4930140"/>
              <a:ext cx="53492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cout &lt;&lt; cnt &lt;&lt; ' ' &lt;&lt; first &lt;&lt; '\n';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90981" y="5234940"/>
              <a:ext cx="17508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0;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90981" y="553974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457438" y="2361248"/>
            <a:ext cx="2579275" cy="3457955"/>
            <a:chOff x="8457438" y="2361248"/>
            <a:chExt cx="2579275" cy="3457955"/>
          </a:xfrm>
        </p:grpSpPr>
        <p:sp>
          <p:nvSpPr>
            <p:cNvPr id="20" name="TextBox 20"/>
            <p:cNvSpPr/>
            <p:nvPr/>
          </p:nvSpPr>
          <p:spPr>
            <a:xfrm>
              <a:off x="8467344" y="23612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接上一页</a:t>
              </a:r>
            </a:p>
          </p:txBody>
        </p:sp>
        <p:grpSp>
          <p:nvGrpSpPr>
            <p:cNvPr id="44" name="Group 44"/>
            <p:cNvGrpSpPr/>
            <p:nvPr/>
          </p:nvGrpSpPr>
          <p:grpSpPr>
            <a:xfrm>
              <a:off x="8457438" y="2923222"/>
              <a:ext cx="2579275" cy="2895981"/>
              <a:chOff x="8457438" y="2923222"/>
              <a:chExt cx="2579275" cy="2895981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8467344" y="2923222"/>
                <a:ext cx="2434399" cy="2895981"/>
              </a:xfrm>
              <a:custGeom>
                <a:avLst/>
                <a:gdLst/>
                <a:ahLst/>
                <a:cxnLst/>
                <a:rect l="l" t="t" r="r" b="b"/>
                <a:pathLst>
                  <a:path w="2434399" h="2895981">
                    <a:moveTo>
                      <a:pt x="0" y="0"/>
                    </a:moveTo>
                    <a:lnTo>
                      <a:pt x="2434399" y="0"/>
                    </a:lnTo>
                    <a:lnTo>
                      <a:pt x="2434399" y="2895981"/>
                    </a:lnTo>
                    <a:lnTo>
                      <a:pt x="0" y="2895981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8457438" y="2923222"/>
                <a:ext cx="25792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first保存首次位置，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8457438" y="3220402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后面不再改变。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8457438" y="3660457"/>
                <a:ext cx="147673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p不断前进，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8457438" y="3957638"/>
                <a:ext cx="21198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直到找不到为止。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8457438" y="4397692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朴素查找最坏</a:t>
                </a:r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8457438" y="4694872"/>
                <a:ext cx="104508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O(LM)，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8457438" y="4992052"/>
                <a:ext cx="246758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本题目标长度M≤12，</a:t>
                </a:r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8457438" y="5289232"/>
                <a:ext cx="21198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这里含两端空格。</a:t>
                </a:r>
              </a:p>
            </p:txBody>
          </p:sp>
        </p:grpSp>
      </p:grpSp>
      <p:sp>
        <p:nvSpPr>
          <p:cNvPr id="45" name="Line 4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6" name="Line 46"/>
          <p:cNvSpPr/>
          <p:nvPr/>
        </p:nvSpPr>
        <p:spPr>
          <a:xfrm>
            <a:off x="867156" y="2196465"/>
            <a:ext cx="9525" cy="2084070"/>
          </a:xfrm>
          <a:custGeom>
            <a:avLst/>
            <a:gdLst/>
            <a:ahLst/>
            <a:cxnLst/>
            <a:rect l="l" t="t" r="r" b="b"/>
            <a:pathLst>
              <a:path w="9525" h="2084070">
                <a:moveTo>
                  <a:pt x="0" y="0"/>
                </a:moveTo>
                <a:lnTo>
                  <a:pt x="0" y="20840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7" name="Line 47"/>
          <p:cNvSpPr/>
          <p:nvPr/>
        </p:nvSpPr>
        <p:spPr>
          <a:xfrm>
            <a:off x="867156" y="4634865"/>
            <a:ext cx="9525" cy="1169670"/>
          </a:xfrm>
          <a:custGeom>
            <a:avLst/>
            <a:gdLst/>
            <a:ahLst/>
            <a:cxnLst/>
            <a:rect l="l" t="t" r="r" b="b"/>
            <a:pathLst>
              <a:path w="9525" h="1169670">
                <a:moveTo>
                  <a:pt x="0" y="0"/>
                </a:moveTo>
                <a:lnTo>
                  <a:pt x="0" y="11696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2536888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string的其他操作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90625" y="3143250"/>
            <a:ext cx="9763125" cy="704850"/>
            <a:chOff x="1190625" y="3143250"/>
            <a:chExt cx="9763125" cy="704850"/>
          </a:xfrm>
        </p:grpSpPr>
        <p:grpSp>
          <p:nvGrpSpPr>
            <p:cNvPr id="8" name="Group 8"/>
            <p:cNvGrpSpPr/>
            <p:nvPr/>
          </p:nvGrpSpPr>
          <p:grpSpPr>
            <a:xfrm>
              <a:off x="1190625" y="3143250"/>
              <a:ext cx="2714625" cy="704850"/>
              <a:chOff x="1190625" y="3143250"/>
              <a:chExt cx="2714625" cy="704850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1906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1733836" y="3357562"/>
                <a:ext cx="162820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string对象</a:t>
                </a:r>
              </a:p>
            </p:txBody>
          </p:sp>
        </p:grpSp>
        <p:sp>
          <p:nvSpPr>
            <p:cNvPr id="9" name="TextBox 9"/>
            <p:cNvSpPr/>
            <p:nvPr/>
          </p:nvSpPr>
          <p:spPr>
            <a:xfrm>
              <a:off x="417880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4714875" y="3143250"/>
              <a:ext cx="2714625" cy="704850"/>
              <a:chOff x="4714875" y="3143250"/>
              <a:chExt cx="2714625" cy="7048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714875" y="3143250"/>
                <a:ext cx="2714625" cy="704850"/>
              </a:xfrm>
              <a:prstGeom prst="rect">
                <a:avLst/>
              </a:prstGeom>
              <a:solidFill>
                <a:srgbClr val="FFF2CC"/>
              </a:solidFill>
              <a:ln>
                <a:noFill/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5227320" y="3357562"/>
                <a:ext cx="152219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s.c_str()</a:t>
                </a:r>
              </a:p>
            </p:txBody>
          </p:sp>
        </p:grpSp>
        <p:sp>
          <p:nvSpPr>
            <p:cNvPr id="13" name="TextBox 13"/>
            <p:cNvSpPr/>
            <p:nvPr/>
          </p:nvSpPr>
          <p:spPr>
            <a:xfrm>
              <a:off x="770305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8239125" y="3143250"/>
              <a:ext cx="2714625" cy="704850"/>
              <a:chOff x="8239125" y="3143250"/>
              <a:chExt cx="2714625" cy="7048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2391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979218" y="3357562"/>
                <a:ext cx="123444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字符序列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6033802" cy="469392"/>
            <a:chOff x="978408" y="1407795"/>
            <a:chExt cx="6033802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603380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string中的文字，怎样交给printf输出？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80694" y="1980248"/>
            <a:ext cx="7787592" cy="1029081"/>
            <a:chOff x="980694" y="1980248"/>
            <a:chExt cx="7787592" cy="1029081"/>
          </a:xfrm>
        </p:grpSpPr>
        <p:sp>
          <p:nvSpPr>
            <p:cNvPr id="30" name="TextBox 6"/>
            <p:cNvSpPr/>
            <p:nvPr/>
          </p:nvSpPr>
          <p:spPr>
            <a:xfrm>
              <a:off x="980694" y="1980248"/>
              <a:ext cx="77875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假设string s保存cat，现在要沿用printf("%s", ...)输出它。</a:t>
              </a:r>
            </a:p>
          </p:txBody>
        </p:sp>
        <p:sp>
          <p:nvSpPr>
            <p:cNvPr id="31" name="TextBox 7"/>
            <p:cNvSpPr/>
            <p:nvPr/>
          </p:nvSpPr>
          <p:spPr>
            <a:xfrm>
              <a:off x="980694" y="2304098"/>
              <a:ext cx="74401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%s需要的是以\0结尾的字符序列，不能直接传入string对象s。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80694" y="2627948"/>
              <a:ext cx="60199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文字同样是cat，不代表这两种参数形式可以混用。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80694" y="4475798"/>
            <a:ext cx="7219521" cy="705231"/>
            <a:chOff x="980694" y="4475798"/>
            <a:chExt cx="7219521" cy="705231"/>
          </a:xfrm>
        </p:grpSpPr>
        <p:sp>
          <p:nvSpPr>
            <p:cNvPr id="23" name="TextBox 23"/>
            <p:cNvSpPr/>
            <p:nvPr/>
          </p:nvSpPr>
          <p:spPr>
            <a:xfrm>
              <a:off x="980694" y="4475798"/>
              <a:ext cx="717640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只为读取文字，可用s.c_str()提供符合%s要求的字符序列。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980694" y="4799648"/>
              <a:ext cx="72195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若还要在自己的char数组中修改，就需要真正复制一份内容。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26" name="TextBox 26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c_str()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把现有文字按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字符串的形式交给函数读取；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copy()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则另抄一份字符到数组。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980694" y="5733098"/>
              <a:ext cx="72448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copy只复制字符，不自动补\0；目标数组也必须有足够空间。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16071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536888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string的其他操作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454761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Consolas"/>
              </a:rPr>
              <a:t>两种保存方式，怎样互相配合？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80313" y="2151698"/>
            <a:ext cx="8416957" cy="1088517"/>
            <a:chOff x="980313" y="2151698"/>
            <a:chExt cx="8416957" cy="1088517"/>
          </a:xfrm>
        </p:grpSpPr>
        <p:sp>
          <p:nvSpPr>
            <p:cNvPr id="4" name="TextBox 4"/>
            <p:cNvSpPr/>
            <p:nvPr/>
          </p:nvSpPr>
          <p:spPr>
            <a:xfrm>
              <a:off x="980313" y="2151698"/>
              <a:ext cx="33749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s保存cat时，提供C字符串：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90981" y="2567940"/>
              <a:ext cx="32168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printf("%s", s.c_str());</a:t>
              </a:r>
            </a:p>
          </p:txBody>
        </p:sp>
        <p:grpSp>
          <p:nvGrpSpPr>
            <p:cNvPr id="19" name="Group 19"/>
            <p:cNvGrpSpPr/>
            <p:nvPr/>
          </p:nvGrpSpPr>
          <p:grpSpPr>
            <a:xfrm>
              <a:off x="6266688" y="2551748"/>
              <a:ext cx="3130582" cy="688467"/>
              <a:chOff x="6266688" y="2551748"/>
              <a:chExt cx="3130582" cy="688467"/>
            </a:xfrm>
          </p:grpSpPr>
          <p:sp>
            <p:nvSpPr>
              <p:cNvPr id="9" name="TextBox 9"/>
              <p:cNvSpPr/>
              <p:nvPr/>
            </p:nvSpPr>
            <p:spPr>
              <a:xfrm>
                <a:off x="6266688" y="2551748"/>
                <a:ext cx="313058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c_str()得到的字符内容只</a:t>
                </a:r>
              </a:p>
            </p:txBody>
          </p:sp>
          <p:sp>
            <p:nvSpPr>
              <p:cNvPr id="20" name="TextBox 11"/>
              <p:cNvSpPr/>
              <p:nvPr/>
            </p:nvSpPr>
            <p:spPr>
              <a:xfrm>
                <a:off x="6266688" y="2858834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能读取。</a:t>
                </a:r>
              </a:p>
            </p:txBody>
          </p:sp>
        </p:grpSp>
      </p:grpSp>
      <p:grpSp>
        <p:nvGrpSpPr>
          <p:cNvPr id="14" name="Group 14"/>
          <p:cNvGrpSpPr/>
          <p:nvPr/>
        </p:nvGrpSpPr>
        <p:grpSpPr>
          <a:xfrm>
            <a:off x="990219" y="3285172"/>
            <a:ext cx="8072914" cy="1377887"/>
            <a:chOff x="990219" y="3285172"/>
            <a:chExt cx="8072914" cy="1377887"/>
          </a:xfrm>
        </p:grpSpPr>
        <p:sp>
          <p:nvSpPr>
            <p:cNvPr id="11" name="TextBox 11"/>
            <p:cNvSpPr/>
            <p:nvPr/>
          </p:nvSpPr>
          <p:spPr>
            <a:xfrm>
              <a:off x="990219" y="3285172"/>
              <a:ext cx="42199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复制到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字符数组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：结束标记要自己补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90981" y="3701415"/>
              <a:ext cx="3664458" cy="9616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string s = "cat"; char a[10];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s.copy(a, s.size());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a[s.size()] = '\0';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276594" y="3713798"/>
              <a:ext cx="2786539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目标数组必须放得下。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copy不会自动补'\0'。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90219" y="4980622"/>
            <a:ext cx="10296906" cy="1156526"/>
            <a:chOff x="990219" y="4980622"/>
            <a:chExt cx="10296906" cy="1156526"/>
          </a:xfrm>
        </p:grpSpPr>
        <p:sp>
          <p:nvSpPr>
            <p:cNvPr id="15" name="TextBox 15"/>
            <p:cNvSpPr/>
            <p:nvPr/>
          </p:nvSpPr>
          <p:spPr>
            <a:xfrm>
              <a:off x="990219" y="4980622"/>
              <a:ext cx="43380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字符数组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转string：string t = a;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90219" y="5418772"/>
              <a:ext cx="71003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a必须是以'\0'结束的有效字符串；这些代码片段彼此独立。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990981" y="5785104"/>
              <a:ext cx="102961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>
                <a:lnSpc>
                  <a:spcPts val="2304"/>
                </a:lnSpc>
              </a:pPr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string </a:t>
              </a:r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需要</a:t>
              </a:r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&lt;string&gt;</a:t>
              </a:r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</a:t>
              </a:r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printf </a:t>
              </a:r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需要</a:t>
              </a:r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&lt;cstdio&gt;</a:t>
              </a:r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。先确定调用的函数要求哪种参数。</a:t>
              </a:r>
            </a:p>
          </p:txBody>
        </p:sp>
      </p:grpSp>
      <p:sp>
        <p:nvSpPr>
          <p:cNvPr id="30" name="Line 3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1" name="Line 31"/>
          <p:cNvSpPr/>
          <p:nvPr/>
        </p:nvSpPr>
        <p:spPr>
          <a:xfrm>
            <a:off x="867156" y="2577465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2" name="Line 32"/>
          <p:cNvSpPr/>
          <p:nvPr/>
        </p:nvSpPr>
        <p:spPr>
          <a:xfrm>
            <a:off x="867156" y="3710940"/>
            <a:ext cx="9525" cy="877919"/>
          </a:xfrm>
          <a:custGeom>
            <a:avLst/>
            <a:gdLst/>
            <a:ahLst/>
            <a:cxnLst/>
            <a:rect l="l" t="t" r="r" b="b"/>
            <a:pathLst>
              <a:path w="9525" h="877919">
                <a:moveTo>
                  <a:pt x="0" y="0"/>
                </a:moveTo>
                <a:lnTo>
                  <a:pt x="0" y="87791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478831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6017666" cy="1062799"/>
            <a:chOff x="826008" y="814388"/>
            <a:chExt cx="6017666" cy="106279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数字与字符串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6008" y="1407795"/>
              <a:ext cx="60176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选学：报名人数保存成文字，怎样再加1？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873817" cy="752855"/>
            <a:chOff x="990219" y="2056448"/>
            <a:chExt cx="7873817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8738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独立教学例：报名信息中，string s保存"12"，表示当前有12人。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78738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又来1人。如果写s += "1"，会得到"121"，这不是新的报名人数。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143000" y="3067050"/>
            <a:ext cx="9525000" cy="2095500"/>
            <a:chOff x="1143000" y="3067050"/>
            <a:chExt cx="9525000" cy="2095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143000" y="3067050"/>
              <a:ext cx="1714500" cy="419100"/>
              <a:chOff x="1143000" y="3067050"/>
              <a:chExt cx="1714500" cy="4191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143000" y="3067050"/>
                <a:ext cx="17145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162050" y="3095625"/>
                <a:ext cx="1676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步骤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857500" y="3067050"/>
              <a:ext cx="4857750" cy="419100"/>
              <a:chOff x="2857500" y="3067050"/>
              <a:chExt cx="4857750" cy="4191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2857500" y="3067050"/>
                <a:ext cx="485775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2876550" y="3095625"/>
                <a:ext cx="4819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值或写法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715250" y="3067050"/>
              <a:ext cx="2952750" cy="419100"/>
              <a:chOff x="7715250" y="3067050"/>
              <a:chExt cx="2952750" cy="4191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715250" y="3067050"/>
                <a:ext cx="295275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734300" y="3095625"/>
                <a:ext cx="2914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含义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143000" y="3486150"/>
              <a:ext cx="1714500" cy="419100"/>
              <a:chOff x="1143000" y="3486150"/>
              <a:chExt cx="1714500" cy="4191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143000" y="3486150"/>
                <a:ext cx="1714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162050" y="3514725"/>
                <a:ext cx="1676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读文字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2857500" y="3486150"/>
              <a:ext cx="4857750" cy="419100"/>
              <a:chOff x="2857500" y="3486150"/>
              <a:chExt cx="4857750" cy="4191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2857500" y="3486150"/>
                <a:ext cx="48577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2876550" y="3514725"/>
                <a:ext cx="4819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s是"12"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715250" y="3486150"/>
              <a:ext cx="2952750" cy="419100"/>
              <a:chOff x="7715250" y="3486150"/>
              <a:chExt cx="2952750" cy="4191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715250" y="3486150"/>
                <a:ext cx="29527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734300" y="3514725"/>
                <a:ext cx="2914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保存两个字符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143000" y="3905250"/>
              <a:ext cx="1714500" cy="419100"/>
              <a:chOff x="1143000" y="3905250"/>
              <a:chExt cx="1714500" cy="4191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143000" y="3905250"/>
                <a:ext cx="1714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162050" y="3933825"/>
                <a:ext cx="1676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转整数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857500" y="3905250"/>
              <a:ext cx="4857750" cy="419100"/>
              <a:chOff x="2857500" y="3905250"/>
              <a:chExt cx="4857750" cy="4191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2857500" y="3905250"/>
                <a:ext cx="48577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2876550" y="3933825"/>
                <a:ext cx="4819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int n = stoi(s);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715250" y="3905250"/>
              <a:ext cx="2952750" cy="419100"/>
              <a:chOff x="7715250" y="3905250"/>
              <a:chExt cx="2952750" cy="4191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715250" y="3905250"/>
                <a:ext cx="29527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734300" y="3933825"/>
                <a:ext cx="2914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n的数值是12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143000" y="4324350"/>
              <a:ext cx="1714500" cy="419100"/>
              <a:chOff x="1143000" y="4324350"/>
              <a:chExt cx="1714500" cy="4191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143000" y="4324350"/>
                <a:ext cx="1714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162050" y="4352925"/>
                <a:ext cx="1676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计算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2857500" y="4324350"/>
              <a:ext cx="4857750" cy="419100"/>
              <a:chOff x="2857500" y="4324350"/>
              <a:chExt cx="4857750" cy="4191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2857500" y="4324350"/>
                <a:ext cx="48577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2876550" y="4352925"/>
                <a:ext cx="4819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n++;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7715250" y="4324350"/>
              <a:ext cx="2952750" cy="419100"/>
              <a:chOff x="7715250" y="4324350"/>
              <a:chExt cx="2952750" cy="4191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7715250" y="4324350"/>
                <a:ext cx="29527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7734300" y="4352925"/>
                <a:ext cx="2914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n变成13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143000" y="4743450"/>
              <a:ext cx="1714500" cy="419100"/>
              <a:chOff x="1143000" y="4743450"/>
              <a:chExt cx="1714500" cy="4191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1143000" y="4743450"/>
                <a:ext cx="1714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1162050" y="4772025"/>
                <a:ext cx="1676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转回文字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2857500" y="4743450"/>
              <a:ext cx="4857750" cy="419100"/>
              <a:chOff x="2857500" y="4743450"/>
              <a:chExt cx="4857750" cy="4191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2857500" y="4743450"/>
                <a:ext cx="48577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2876550" y="4772025"/>
                <a:ext cx="4819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 = to_string(n);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7715250" y="4743450"/>
              <a:ext cx="2952750" cy="419100"/>
              <a:chOff x="7715250" y="4743450"/>
              <a:chExt cx="2952750" cy="41910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7715250" y="4743450"/>
                <a:ext cx="29527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7734300" y="4772025"/>
                <a:ext cx="2914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s变成"13"</a:t>
                </a:r>
              </a:p>
            </p:txBody>
          </p:sp>
        </p:grpSp>
      </p:grpSp>
      <p:grpSp>
        <p:nvGrpSpPr>
          <p:cNvPr id="56" name="Group 56"/>
          <p:cNvGrpSpPr/>
          <p:nvPr/>
        </p:nvGrpSpPr>
        <p:grpSpPr>
          <a:xfrm>
            <a:off x="990219" y="5409248"/>
            <a:ext cx="10296906" cy="740854"/>
            <a:chOff x="990219" y="5409248"/>
            <a:chExt cx="10296906" cy="740854"/>
          </a:xfrm>
        </p:grpSpPr>
        <p:sp>
          <p:nvSpPr>
            <p:cNvPr id="54" name="TextBox 54"/>
            <p:cNvSpPr/>
            <p:nvPr/>
          </p:nvSpPr>
          <p:spPr>
            <a:xfrm>
              <a:off x="990219" y="5409248"/>
              <a:ext cx="78046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本例约定输入是0至1000的十进制整数字符串，使用C++11及以上。</a:t>
              </a:r>
            </a:p>
          </p:txBody>
        </p:sp>
        <p:sp>
          <p:nvSpPr>
            <p:cNvPr id="55" name="TextBox 55"/>
            <p:cNvSpPr/>
            <p:nvPr/>
          </p:nvSpPr>
          <p:spPr>
            <a:xfrm>
              <a:off x="990219" y="576872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已经存成文字时，可以做这种转换。若输入本来就是人数，直接读成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int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会更清楚。</a:t>
              </a:r>
            </a:p>
          </p:txBody>
        </p:sp>
      </p:grpSp>
      <p:sp>
        <p:nvSpPr>
          <p:cNvPr id="75" name="Line 7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6" name="Line 76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7" name="Line 77"/>
          <p:cNvSpPr/>
          <p:nvPr/>
        </p:nvSpPr>
        <p:spPr>
          <a:xfrm>
            <a:off x="838200" y="52846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6163056" cy="1062799"/>
            <a:chOff x="826008" y="814388"/>
            <a:chExt cx="6163056" cy="106279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数字与字符串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6008" y="1407795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选学：能转换出一个数，不代表整串都合法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010763" cy="752855"/>
            <a:chOff x="990219" y="2056448"/>
            <a:chExt cx="8010763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上一页已经约定了合法输入。换成任意文字时，还能直接照用吗？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801076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stoi会尝试转换开头能识别的数字，不能把它当成完整的格式检查。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143000" y="3067050"/>
            <a:ext cx="9525000" cy="2238375"/>
            <a:chOff x="1143000" y="3067050"/>
            <a:chExt cx="9525000" cy="2238375"/>
          </a:xfrm>
        </p:grpSpPr>
        <p:grpSp>
          <p:nvGrpSpPr>
            <p:cNvPr id="10" name="Group 10"/>
            <p:cNvGrpSpPr/>
            <p:nvPr/>
          </p:nvGrpSpPr>
          <p:grpSpPr>
            <a:xfrm>
              <a:off x="1143000" y="3067050"/>
              <a:ext cx="2857500" cy="447675"/>
              <a:chOff x="1143000" y="3067050"/>
              <a:chExt cx="2857500" cy="4476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143000" y="3067050"/>
                <a:ext cx="2857500" cy="4476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162050" y="3095625"/>
                <a:ext cx="28194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字符串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000500" y="3067050"/>
              <a:ext cx="2286000" cy="447675"/>
              <a:chOff x="4000500" y="3067050"/>
              <a:chExt cx="2286000" cy="4476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000500" y="3067050"/>
                <a:ext cx="2286000" cy="4476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019550" y="3095625"/>
                <a:ext cx="22479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stoi的结果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286500" y="3067050"/>
              <a:ext cx="4381500" cy="447675"/>
              <a:chOff x="6286500" y="3067050"/>
              <a:chExt cx="4381500" cy="4476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6286500" y="3067050"/>
                <a:ext cx="4381500" cy="4476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6305550" y="3095625"/>
                <a:ext cx="43434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说明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143000" y="3514725"/>
              <a:ext cx="2857500" cy="447675"/>
              <a:chOff x="1143000" y="3514725"/>
              <a:chExt cx="2857500" cy="4476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143000" y="3514725"/>
                <a:ext cx="2857500" cy="4476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162050" y="3543300"/>
                <a:ext cx="28194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"12"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000500" y="3514725"/>
              <a:ext cx="2286000" cy="447675"/>
              <a:chOff x="4000500" y="3514725"/>
              <a:chExt cx="2286000" cy="4476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000500" y="3514725"/>
                <a:ext cx="2286000" cy="4476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019550" y="3543300"/>
                <a:ext cx="22479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12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6286500" y="3514725"/>
              <a:ext cx="4381500" cy="447675"/>
              <a:chOff x="6286500" y="3514725"/>
              <a:chExt cx="4381500" cy="4476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6286500" y="3514725"/>
                <a:ext cx="4381500" cy="4476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6305550" y="3543300"/>
                <a:ext cx="43434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整个内容符合本例约定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143000" y="3962400"/>
              <a:ext cx="2857500" cy="447675"/>
              <a:chOff x="1143000" y="3962400"/>
              <a:chExt cx="2857500" cy="4476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143000" y="3962400"/>
                <a:ext cx="2857500" cy="4476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162050" y="3990975"/>
                <a:ext cx="28194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"12abc"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000500" y="3962400"/>
              <a:ext cx="2286000" cy="447675"/>
              <a:chOff x="4000500" y="3962400"/>
              <a:chExt cx="2286000" cy="4476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000500" y="3962400"/>
                <a:ext cx="2286000" cy="4476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019550" y="3990975"/>
                <a:ext cx="22479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12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6286500" y="3962400"/>
              <a:ext cx="4381500" cy="447675"/>
              <a:chOff x="6286500" y="3962400"/>
              <a:chExt cx="4381500" cy="4476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6286500" y="3962400"/>
                <a:ext cx="4381500" cy="4476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6305550" y="3990975"/>
                <a:ext cx="43434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后面的abc没有参与转换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143000" y="4410075"/>
              <a:ext cx="2857500" cy="447675"/>
              <a:chOff x="1143000" y="4410075"/>
              <a:chExt cx="2857500" cy="44767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143000" y="4410075"/>
                <a:ext cx="2857500" cy="4476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162050" y="4438650"/>
                <a:ext cx="28194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"abc"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4000500" y="4410075"/>
              <a:ext cx="2286000" cy="447675"/>
              <a:chOff x="4000500" y="4410075"/>
              <a:chExt cx="2286000" cy="44767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4000500" y="4410075"/>
                <a:ext cx="2286000" cy="4476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4019550" y="4438650"/>
                <a:ext cx="22479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抛出异常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6286500" y="4410075"/>
              <a:ext cx="4381500" cy="447675"/>
              <a:chOff x="6286500" y="4410075"/>
              <a:chExt cx="4381500" cy="44767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6286500" y="4410075"/>
                <a:ext cx="4381500" cy="4476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6305550" y="4438650"/>
                <a:ext cx="43434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开头没有可转换的数字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143000" y="4857750"/>
              <a:ext cx="2857500" cy="447675"/>
              <a:chOff x="1143000" y="4857750"/>
              <a:chExt cx="2857500" cy="447675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1143000" y="4857750"/>
                <a:ext cx="2857500" cy="4476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1162050" y="4886325"/>
                <a:ext cx="28194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超过int范围的整数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4000500" y="4857750"/>
              <a:ext cx="2286000" cy="447675"/>
              <a:chOff x="4000500" y="4857750"/>
              <a:chExt cx="2286000" cy="447675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4000500" y="4857750"/>
                <a:ext cx="2286000" cy="4476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4019550" y="4886325"/>
                <a:ext cx="22479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抛出异常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6286500" y="4857750"/>
              <a:ext cx="4381500" cy="447675"/>
              <a:chOff x="6286500" y="4857750"/>
              <a:chExt cx="4381500" cy="447675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6286500" y="4857750"/>
                <a:ext cx="4381500" cy="4476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6305550" y="4886325"/>
                <a:ext cx="43434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结果无法放进int</a:t>
                </a:r>
              </a:p>
            </p:txBody>
          </p:sp>
        </p:grpSp>
      </p:grpSp>
      <p:grpSp>
        <p:nvGrpSpPr>
          <p:cNvPr id="56" name="Group 56"/>
          <p:cNvGrpSpPr/>
          <p:nvPr/>
        </p:nvGrpSpPr>
        <p:grpSpPr>
          <a:xfrm>
            <a:off x="990219" y="5409248"/>
            <a:ext cx="7432548" cy="743331"/>
            <a:chOff x="990219" y="5409248"/>
            <a:chExt cx="7432548" cy="743331"/>
          </a:xfrm>
        </p:grpSpPr>
        <p:sp>
          <p:nvSpPr>
            <p:cNvPr id="54" name="TextBox 54"/>
            <p:cNvSpPr/>
            <p:nvPr/>
          </p:nvSpPr>
          <p:spPr>
            <a:xfrm>
              <a:off x="990219" y="540924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这里知道限制即可。完整的输入校验与异常处理留待后续课程。</a:t>
              </a:r>
            </a:p>
          </p:txBody>
        </p:sp>
        <p:sp>
          <p:nvSpPr>
            <p:cNvPr id="55" name="TextBox 55"/>
            <p:cNvSpPr/>
            <p:nvPr/>
          </p:nvSpPr>
          <p:spPr>
            <a:xfrm>
              <a:off x="990219" y="5771198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本节的教材例题不依赖这两个转换函数，可以跳过选学部分。</a:t>
              </a:r>
            </a:p>
          </p:txBody>
        </p:sp>
      </p:grpSp>
      <p:sp>
        <p:nvSpPr>
          <p:cNvPr id="75" name="Line 7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6" name="Line 76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4870704" cy="1062799"/>
            <a:chOff x="826008" y="814388"/>
            <a:chExt cx="4870704" cy="106279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23399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string操作对照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6008" y="1407795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修改文字时，先选操作，再填参数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093553" cy="752855"/>
            <a:chOff x="990219" y="2056448"/>
            <a:chExt cx="7093553" cy="752855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0935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下表各行都是独立例子：操作前都令string s = "Hello"。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27922"/>
              <a:ext cx="62583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黄色列提醒你检查：函数调用后，s是否真的改变了。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1143000" y="3038475"/>
            <a:ext cx="9525000" cy="2171700"/>
            <a:chOff x="1143000" y="3038475"/>
            <a:chExt cx="9525000" cy="2171700"/>
          </a:xfrm>
        </p:grpSpPr>
        <p:grpSp>
          <p:nvGrpSpPr>
            <p:cNvPr id="10" name="Group 10"/>
            <p:cNvGrpSpPr/>
            <p:nvPr/>
          </p:nvGrpSpPr>
          <p:grpSpPr>
            <a:xfrm>
              <a:off x="1143000" y="3038475"/>
              <a:ext cx="1428750" cy="361950"/>
              <a:chOff x="1143000" y="3038475"/>
              <a:chExt cx="1428750" cy="36195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143000" y="3038475"/>
                <a:ext cx="1428750" cy="3619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162050" y="3067050"/>
                <a:ext cx="13906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任务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571750" y="3038475"/>
              <a:ext cx="4381500" cy="361950"/>
              <a:chOff x="2571750" y="3038475"/>
              <a:chExt cx="4381500" cy="36195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2571750" y="3038475"/>
                <a:ext cx="4381500" cy="3619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2590800" y="3067050"/>
                <a:ext cx="4343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代码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953250" y="3038475"/>
              <a:ext cx="1905000" cy="361950"/>
              <a:chOff x="6953250" y="3038475"/>
              <a:chExt cx="1905000" cy="3619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6953250" y="3038475"/>
                <a:ext cx="1905000" cy="3619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6972300" y="3067050"/>
                <a:ext cx="18669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得到什么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8858250" y="3038475"/>
              <a:ext cx="1809750" cy="361950"/>
              <a:chOff x="8858250" y="3038475"/>
              <a:chExt cx="1809750" cy="3619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8858250" y="3038475"/>
                <a:ext cx="1809750" cy="3619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8877300" y="3067050"/>
                <a:ext cx="17716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s是否改变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143000" y="3400425"/>
              <a:ext cx="1428750" cy="361950"/>
              <a:chOff x="1143000" y="3400425"/>
              <a:chExt cx="1428750" cy="36195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143000" y="3400425"/>
                <a:ext cx="142875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162050" y="3429000"/>
                <a:ext cx="13906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追加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2571750" y="3400425"/>
              <a:ext cx="4381500" cy="361950"/>
              <a:chOff x="2571750" y="3400425"/>
              <a:chExt cx="4381500" cy="3619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2571750" y="3400425"/>
                <a:ext cx="438150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2590800" y="3429000"/>
                <a:ext cx="4343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5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 += "!";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6953250" y="3400425"/>
              <a:ext cx="1905000" cy="361950"/>
              <a:chOff x="6953250" y="3400425"/>
              <a:chExt cx="1905000" cy="3619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6953250" y="3400425"/>
                <a:ext cx="190500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6972300" y="3429000"/>
                <a:ext cx="18669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5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Hello!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8858250" y="3400425"/>
              <a:ext cx="1809750" cy="361950"/>
              <a:chOff x="8858250" y="3400425"/>
              <a:chExt cx="1809750" cy="36195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8858250" y="3400425"/>
                <a:ext cx="1809750" cy="36195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8877300" y="3429000"/>
                <a:ext cx="17716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1143000" y="3762375"/>
              <a:ext cx="1428750" cy="361950"/>
              <a:chOff x="1143000" y="3762375"/>
              <a:chExt cx="1428750" cy="36195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1143000" y="3762375"/>
                <a:ext cx="1428750" cy="3619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1162050" y="3790950"/>
                <a:ext cx="13906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截取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2571750" y="3762375"/>
              <a:ext cx="4381500" cy="361950"/>
              <a:chOff x="2571750" y="3762375"/>
              <a:chExt cx="4381500" cy="36195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2571750" y="3762375"/>
                <a:ext cx="4381500" cy="3619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2590800" y="3790950"/>
                <a:ext cx="4343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5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s.substr(1, 3)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6953250" y="3762375"/>
              <a:ext cx="1905000" cy="361950"/>
              <a:chOff x="6953250" y="3762375"/>
              <a:chExt cx="1905000" cy="36195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6953250" y="3762375"/>
                <a:ext cx="1905000" cy="3619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6972300" y="3790950"/>
                <a:ext cx="18669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5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ell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858250" y="3762375"/>
              <a:ext cx="1809750" cy="361950"/>
              <a:chOff x="8858250" y="3762375"/>
              <a:chExt cx="1809750" cy="36195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8858250" y="3762375"/>
                <a:ext cx="1809750" cy="36195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8877300" y="3790950"/>
                <a:ext cx="17716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143000" y="4124325"/>
              <a:ext cx="1428750" cy="361950"/>
              <a:chOff x="1143000" y="4124325"/>
              <a:chExt cx="1428750" cy="36195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1143000" y="4124325"/>
                <a:ext cx="142875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1162050" y="4152900"/>
                <a:ext cx="13906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删除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2571750" y="4124325"/>
              <a:ext cx="4381500" cy="361950"/>
              <a:chOff x="2571750" y="4124325"/>
              <a:chExt cx="4381500" cy="36195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2571750" y="4124325"/>
                <a:ext cx="438150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2590800" y="4152900"/>
                <a:ext cx="4343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5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s.erase(1, 2);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6953250" y="4124325"/>
              <a:ext cx="1905000" cy="361950"/>
              <a:chOff x="6953250" y="4124325"/>
              <a:chExt cx="1905000" cy="36195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6953250" y="4124325"/>
                <a:ext cx="190500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6972300" y="4152900"/>
                <a:ext cx="18669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5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Hlo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8858250" y="4124325"/>
              <a:ext cx="1809750" cy="361950"/>
              <a:chOff x="8858250" y="4124325"/>
              <a:chExt cx="1809750" cy="361950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8858250" y="4124325"/>
                <a:ext cx="1809750" cy="36195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8877300" y="4152900"/>
                <a:ext cx="17716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1143000" y="4486275"/>
              <a:ext cx="1428750" cy="361950"/>
              <a:chOff x="1143000" y="4486275"/>
              <a:chExt cx="1428750" cy="361950"/>
            </a:xfrm>
          </p:grpSpPr>
          <p:sp>
            <p:nvSpPr>
              <p:cNvPr id="56" name="Rectangle 56"/>
              <p:cNvSpPr/>
              <p:nvPr/>
            </p:nvSpPr>
            <p:spPr>
              <a:xfrm>
                <a:off x="1143000" y="4486275"/>
                <a:ext cx="1428750" cy="3619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7" name="TextBox 57"/>
              <p:cNvSpPr/>
              <p:nvPr/>
            </p:nvSpPr>
            <p:spPr>
              <a:xfrm>
                <a:off x="1162050" y="4514850"/>
                <a:ext cx="13906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插入</a:t>
                </a:r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2571750" y="4486275"/>
              <a:ext cx="4381500" cy="361950"/>
              <a:chOff x="2571750" y="4486275"/>
              <a:chExt cx="4381500" cy="361950"/>
            </a:xfrm>
          </p:grpSpPr>
          <p:sp>
            <p:nvSpPr>
              <p:cNvPr id="59" name="Rectangle 59"/>
              <p:cNvSpPr/>
              <p:nvPr/>
            </p:nvSpPr>
            <p:spPr>
              <a:xfrm>
                <a:off x="2571750" y="4486275"/>
                <a:ext cx="4381500" cy="3619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0" name="TextBox 60"/>
              <p:cNvSpPr/>
              <p:nvPr/>
            </p:nvSpPr>
            <p:spPr>
              <a:xfrm>
                <a:off x="2590800" y="4514850"/>
                <a:ext cx="4343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5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s.insert(1, "i");</a:t>
                </a:r>
              </a:p>
            </p:txBody>
          </p:sp>
        </p:grpSp>
        <p:grpSp>
          <p:nvGrpSpPr>
            <p:cNvPr id="64" name="Group 64"/>
            <p:cNvGrpSpPr/>
            <p:nvPr/>
          </p:nvGrpSpPr>
          <p:grpSpPr>
            <a:xfrm>
              <a:off x="6953250" y="4486275"/>
              <a:ext cx="1905000" cy="361950"/>
              <a:chOff x="6953250" y="4486275"/>
              <a:chExt cx="1905000" cy="361950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6953250" y="4486275"/>
                <a:ext cx="1905000" cy="3619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3" name="TextBox 63"/>
              <p:cNvSpPr/>
              <p:nvPr/>
            </p:nvSpPr>
            <p:spPr>
              <a:xfrm>
                <a:off x="6972300" y="4514850"/>
                <a:ext cx="18669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5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Hiello</a:t>
                </a:r>
              </a:p>
            </p:txBody>
          </p:sp>
        </p:grpSp>
        <p:grpSp>
          <p:nvGrpSpPr>
            <p:cNvPr id="67" name="Group 67"/>
            <p:cNvGrpSpPr/>
            <p:nvPr/>
          </p:nvGrpSpPr>
          <p:grpSpPr>
            <a:xfrm>
              <a:off x="8858250" y="4486275"/>
              <a:ext cx="1809750" cy="361950"/>
              <a:chOff x="8858250" y="4486275"/>
              <a:chExt cx="1809750" cy="361950"/>
            </a:xfrm>
          </p:grpSpPr>
          <p:sp>
            <p:nvSpPr>
              <p:cNvPr id="65" name="Rectangle 65"/>
              <p:cNvSpPr/>
              <p:nvPr/>
            </p:nvSpPr>
            <p:spPr>
              <a:xfrm>
                <a:off x="8858250" y="4486275"/>
                <a:ext cx="1809750" cy="36195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6" name="TextBox 66"/>
              <p:cNvSpPr/>
              <p:nvPr/>
            </p:nvSpPr>
            <p:spPr>
              <a:xfrm>
                <a:off x="8877300" y="4514850"/>
                <a:ext cx="17716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70" name="Group 70"/>
            <p:cNvGrpSpPr/>
            <p:nvPr/>
          </p:nvGrpSpPr>
          <p:grpSpPr>
            <a:xfrm>
              <a:off x="1143000" y="4848225"/>
              <a:ext cx="1428750" cy="361950"/>
              <a:chOff x="1143000" y="4848225"/>
              <a:chExt cx="1428750" cy="361950"/>
            </a:xfrm>
          </p:grpSpPr>
          <p:sp>
            <p:nvSpPr>
              <p:cNvPr id="68" name="Rectangle 68"/>
              <p:cNvSpPr/>
              <p:nvPr/>
            </p:nvSpPr>
            <p:spPr>
              <a:xfrm>
                <a:off x="1143000" y="4848225"/>
                <a:ext cx="142875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9" name="TextBox 69"/>
              <p:cNvSpPr/>
              <p:nvPr/>
            </p:nvSpPr>
            <p:spPr>
              <a:xfrm>
                <a:off x="1162050" y="4876800"/>
                <a:ext cx="13906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替换</a:t>
                </a:r>
              </a:p>
            </p:txBody>
          </p:sp>
        </p:grpSp>
        <p:grpSp>
          <p:nvGrpSpPr>
            <p:cNvPr id="73" name="Group 73"/>
            <p:cNvGrpSpPr/>
            <p:nvPr/>
          </p:nvGrpSpPr>
          <p:grpSpPr>
            <a:xfrm>
              <a:off x="2571750" y="4848225"/>
              <a:ext cx="4381500" cy="361950"/>
              <a:chOff x="2571750" y="4848225"/>
              <a:chExt cx="4381500" cy="361950"/>
            </a:xfrm>
          </p:grpSpPr>
          <p:sp>
            <p:nvSpPr>
              <p:cNvPr id="71" name="Rectangle 71"/>
              <p:cNvSpPr/>
              <p:nvPr/>
            </p:nvSpPr>
            <p:spPr>
              <a:xfrm>
                <a:off x="2571750" y="4848225"/>
                <a:ext cx="438150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2" name="TextBox 72"/>
              <p:cNvSpPr/>
              <p:nvPr/>
            </p:nvSpPr>
            <p:spPr>
              <a:xfrm>
                <a:off x="2590800" y="4876800"/>
                <a:ext cx="4343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5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s.replace(1, 2, "i");</a:t>
                </a:r>
              </a:p>
            </p:txBody>
          </p:sp>
        </p:grpSp>
        <p:grpSp>
          <p:nvGrpSpPr>
            <p:cNvPr id="76" name="Group 76"/>
            <p:cNvGrpSpPr/>
            <p:nvPr/>
          </p:nvGrpSpPr>
          <p:grpSpPr>
            <a:xfrm>
              <a:off x="6953250" y="4848225"/>
              <a:ext cx="1905000" cy="361950"/>
              <a:chOff x="6953250" y="4848225"/>
              <a:chExt cx="1905000" cy="361950"/>
            </a:xfrm>
          </p:grpSpPr>
          <p:sp>
            <p:nvSpPr>
              <p:cNvPr id="74" name="Rectangle 74"/>
              <p:cNvSpPr/>
              <p:nvPr/>
            </p:nvSpPr>
            <p:spPr>
              <a:xfrm>
                <a:off x="6953250" y="4848225"/>
                <a:ext cx="190500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5" name="TextBox 75"/>
              <p:cNvSpPr/>
              <p:nvPr/>
            </p:nvSpPr>
            <p:spPr>
              <a:xfrm>
                <a:off x="6972300" y="4876800"/>
                <a:ext cx="18669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5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Hilo</a:t>
                </a:r>
              </a:p>
            </p:txBody>
          </p:sp>
        </p:grpSp>
        <p:grpSp>
          <p:nvGrpSpPr>
            <p:cNvPr id="79" name="Group 79"/>
            <p:cNvGrpSpPr/>
            <p:nvPr/>
          </p:nvGrpSpPr>
          <p:grpSpPr>
            <a:xfrm>
              <a:off x="8858250" y="4848225"/>
              <a:ext cx="1809750" cy="361950"/>
              <a:chOff x="8858250" y="4848225"/>
              <a:chExt cx="1809750" cy="361950"/>
            </a:xfrm>
          </p:grpSpPr>
          <p:sp>
            <p:nvSpPr>
              <p:cNvPr id="77" name="Rectangle 77"/>
              <p:cNvSpPr/>
              <p:nvPr/>
            </p:nvSpPr>
            <p:spPr>
              <a:xfrm>
                <a:off x="8858250" y="4848225"/>
                <a:ext cx="1809750" cy="36195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8" name="TextBox 78"/>
              <p:cNvSpPr/>
              <p:nvPr/>
            </p:nvSpPr>
            <p:spPr>
              <a:xfrm>
                <a:off x="8877300" y="4876800"/>
                <a:ext cx="17716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</p:grpSp>
      <p:grpSp>
        <p:nvGrpSpPr>
          <p:cNvPr id="83" name="Group 83"/>
          <p:cNvGrpSpPr/>
          <p:nvPr/>
        </p:nvGrpSpPr>
        <p:grpSpPr>
          <a:xfrm>
            <a:off x="990219" y="5409248"/>
            <a:ext cx="8502753" cy="743331"/>
            <a:chOff x="990219" y="5409248"/>
            <a:chExt cx="8502753" cy="743331"/>
          </a:xfrm>
        </p:grpSpPr>
        <p:sp>
          <p:nvSpPr>
            <p:cNvPr id="81" name="TextBox 81"/>
            <p:cNvSpPr/>
            <p:nvPr/>
          </p:nvSpPr>
          <p:spPr>
            <a:xfrm>
              <a:off x="990219" y="5409248"/>
              <a:ext cx="67858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位置从0开始；截取、删除、替换中的第二参数表示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数量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82" name="TextBox 82"/>
            <p:cNvSpPr/>
            <p:nvPr/>
          </p:nvSpPr>
          <p:spPr>
            <a:xfrm>
              <a:off x="990219" y="5771198"/>
              <a:ext cx="85027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substr返回新串；如果要只留下子串，写s = s.substr(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起点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, 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数量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)。</a:t>
              </a:r>
            </a:p>
          </p:txBody>
        </p:sp>
      </p:grpSp>
      <p:sp>
        <p:nvSpPr>
          <p:cNvPr id="111" name="Line 11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12" name="Line 112"/>
          <p:cNvSpPr/>
          <p:nvPr/>
        </p:nvSpPr>
        <p:spPr>
          <a:xfrm>
            <a:off x="838200" y="28681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931099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string小练习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357835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别急着运行，先预测结果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90219" y="2218372"/>
            <a:ext cx="5481828" cy="1895857"/>
            <a:chOff x="990219" y="2218372"/>
            <a:chExt cx="5481828" cy="1895857"/>
          </a:xfrm>
        </p:grpSpPr>
        <p:sp>
          <p:nvSpPr>
            <p:cNvPr id="7" name="TextBox 7"/>
            <p:cNvSpPr/>
            <p:nvPr/>
          </p:nvSpPr>
          <p:spPr>
            <a:xfrm>
              <a:off x="990219" y="2218372"/>
              <a:ext cx="43183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同一行输入Hi Tom，分别单独运行：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181481" y="2663190"/>
              <a:ext cx="34834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cin &gt;&gt; s; getline(cin, s);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208972"/>
              <a:ext cx="54818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 = "Hello"时，s.substr(1, 3)得到什么？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90219" y="3732848"/>
              <a:ext cx="53093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s.find("cat")没有找到，应该与什么比较？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4542472"/>
            <a:ext cx="10296906" cy="1417130"/>
            <a:chOff x="990219" y="4542472"/>
            <a:chExt cx="10296906" cy="1417130"/>
          </a:xfrm>
        </p:grpSpPr>
        <p:sp>
          <p:nvSpPr>
            <p:cNvPr id="12" name="TextBox 12"/>
            <p:cNvSpPr/>
            <p:nvPr/>
          </p:nvSpPr>
          <p:spPr>
            <a:xfrm>
              <a:off x="990219" y="4542472"/>
              <a:ext cx="65184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核对：Hi　／　Hi Tom　／　ell　／　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string::npos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04729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读入方式决定保存了什么；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和长度决定取出了什么。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90219" y="557822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同一段文字还要反复测试，每次重敲很费事。把输入存成文件，就能让程序重新读取。</a:t>
              </a:r>
            </a:p>
          </p:txBody>
        </p:sp>
      </p:grpSp>
      <p:sp>
        <p:nvSpPr>
          <p:cNvPr id="22" name="Line 2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23"/>
          <p:cNvSpPr/>
          <p:nvPr/>
        </p:nvSpPr>
        <p:spPr>
          <a:xfrm>
            <a:off x="1057656" y="2672715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2713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307200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5839968" cy="1062799"/>
            <a:chOff x="826008" y="814388"/>
            <a:chExt cx="5839968" cy="106279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模拟练习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6008" y="1407795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模拟练习：这几条操作会留下什么文字？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831044" cy="381381"/>
            <a:chOff x="990219" y="2056448"/>
            <a:chExt cx="6831044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83104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下面三题彼此独立。每题都从string s = "Hello"开始。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36320" y="2862262"/>
            <a:ext cx="4354258" cy="1735455"/>
            <a:chOff x="1036320" y="2862262"/>
            <a:chExt cx="4354258" cy="1735455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862262"/>
              <a:ext cx="23551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s.erase(1, 2);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6320" y="3509962"/>
              <a:ext cx="352129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s.replace(1, 2, "i");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6320" y="4157662"/>
              <a:ext cx="435425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string t = s.substr(1, 3);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600" y="4855369"/>
            <a:ext cx="7186553" cy="1166812"/>
            <a:chOff x="990600" y="4855369"/>
            <a:chExt cx="7186553" cy="1166812"/>
          </a:xfrm>
        </p:grpSpPr>
        <p:sp>
          <p:nvSpPr>
            <p:cNvPr id="11" name="TextBox 11"/>
            <p:cNvSpPr/>
            <p:nvPr/>
          </p:nvSpPr>
          <p:spPr>
            <a:xfrm>
              <a:off x="990600" y="4855369"/>
              <a:ext cx="434619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s是Hlo。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1、2的e、l被删除。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600" y="5255419"/>
              <a:ext cx="5385971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s是Hilo。e、l被i替换；原后缀lo仍保留。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600" y="5655469"/>
              <a:ext cx="7186553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t是ell，s仍是Hello。把返回值交给t，没有给s重新赋值。</a:t>
              </a:r>
            </a:p>
          </p:txBody>
        </p:sp>
      </p:grpSp>
      <p:sp>
        <p:nvSpPr>
          <p:cNvPr id="16" name="Line 1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7" name="Line 17"/>
          <p:cNvSpPr/>
          <p:nvPr/>
        </p:nvSpPr>
        <p:spPr>
          <a:xfrm>
            <a:off x="912495" y="2871788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8" name="Line 18"/>
          <p:cNvSpPr/>
          <p:nvPr/>
        </p:nvSpPr>
        <p:spPr>
          <a:xfrm>
            <a:off x="912495" y="3519488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9" name="Line 19"/>
          <p:cNvSpPr/>
          <p:nvPr/>
        </p:nvSpPr>
        <p:spPr>
          <a:xfrm>
            <a:off x="912495" y="4167188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259432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6767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TotalTime>1</ns0:TotalTime>
  <ns0:Words>7186</ns0:Words>
  <ns0:Application>Microsoft Office PowerPoint</ns0:Application>
  <ns0:PresentationFormat>宽屏</ns0:PresentationFormat>
  <ns0:Paragraphs>463</ns0:Paragraphs>
  <ns0:Slides>44</ns0:Slides>
  <ns0:Notes>36</ns0:Notes>
  <ns0:HiddenSlides>0</ns0:HiddenSlides>
  <ns0:MMClips>0</ns0:MMClips>
  <ns0:ScaleCrop>false</ns0:ScaleCrop>
  <ns0:HeadingPairs>
    <ns1:vector size="6" baseType="variant">
      <ns1:variant>
        <ns1:lpstr>已用的字体</ns1:lpstr>
      </ns1:variant>
      <ns1:variant>
        <ns1:i4>2</ns1:i4>
      </ns1:variant>
      <ns1:variant>
        <ns1:lpstr>主题</ns1:lpstr>
      </ns1:variant>
      <ns1:variant>
        <ns1:i4>1</ns1:i4>
      </ns1:variant>
      <ns1:variant>
        <ns1:lpstr>幻灯片标题</ns1:lpstr>
      </ns1:variant>
      <ns1:variant>
        <ns1:i4>36</ns1:i4>
      </ns1:variant>
    </ns1:vector>
  </ns0:HeadingPairs>
  <ns0:TitlesOfParts>
    <ns1:vector size="39" baseType="lpstr">
      <ns1:lpstr>Arial</ns1:lpstr>
      <ns1:lpstr>Consolas</ns1:lpstr>
      <ns1:lpstr>Office Theme</ns1:lpstr>
      <ns1:lpstr>PowerPoint 演示文稿</ns1:lpstr>
      <ns1:lpstr>string类型字符串</ns1:lpstr>
      <ns1:lpstr>修改一段班级通知</ns1:lpstr>
      <ns1:lpstr>PowerPoint 演示文稿</ns1:lpstr>
      <ns1:lpstr>PowerPoint 演示文稿</ns1:lpstr>
      <ns1:lpstr>读单词还是读整行</ns1:lpstr>
      <ns1:lpstr>PowerPoint 演示文稿</ns1:lpstr>
      <ns1:lpstr>混用输入时，换行还在</ns1:lpstr>
      <ns1:lpstr>标题统计：完整任务</ns1:lpstr>
      <ns1:lpstr>按单词读取就避开空格</ns1:lpstr>
      <ns1:lpstr>标题统计：完整程序</ns1:lpstr>
      <ns1:lpstr>PowerPoint 演示文稿</ns1:lpstr>
      <ns1:lpstr>文字处理：插入与查找</ns1:lpstr>
      <ns1:lpstr>PowerPoint 演示文稿</ns1:lpstr>
      <ns1:lpstr>PowerPoint 演示文稿</ns1:lpstr>
      <ns1:lpstr>截取的第二参数是长度</ns1:lpstr>
      <ns1:lpstr>PowerPoint 演示文稿</ns1:lpstr>
      <ns1:lpstr>插入发生在下标之前</ns1:lpstr>
      <ns1:lpstr>PowerPoint 演示文稿</ns1:lpstr>
      <ns1:lpstr>find与找不到的标记</ns1:lpstr>
      <ns1:lpstr>四条指令连续执行</ns1:lpstr>
      <ns1:lpstr>文字处理：程序上半</ns1:lpstr>
      <ns1:lpstr>文字处理：程序下半</ns1:lpstr>
      <ns1:lpstr>PowerPoint 演示文稿</ns1:lpstr>
      <ns1:lpstr>统计单词数：完整任务</ns1:lpstr>
      <ns1:lpstr>找到子串还不够</ns1:lpstr>
      <ns1:lpstr>大小写先统一</ns1:lpstr>
      <ns1:lpstr>PowerPoint 演示文稿</ns1:lpstr>
      <ns1:lpstr>两端补空格，统一边界</ns1:lpstr>
      <ns1:lpstr>为什么首次位置不用减1</ns1:lpstr>
      <ns1:lpstr>相邻单词共用一个空格</ns1:lpstr>
      <ns1:lpstr>单词统计：程序上半</ns1:lpstr>
      <ns1:lpstr>单词统计：程序下半</ns1:lpstr>
      <ns1:lpstr>PowerPoint 演示文稿</ns1:lpstr>
      <ns1:lpstr>两种保存方式，怎样互相配合？</ns1:lpstr>
      <ns1:lpstr>别急着运行，先预测结果</ns1:lpstr>
    </ns1:vector>
  </ns0:TitlesOfParts>
  <ns0:Manager/>
  <ns0:Company/>
  <ns0:LinksUpToDate>false</ns0:LinksUpToDate>
  <ns0:SharedDoc>false</ns0:SharedDoc>
  <ns0:HyperlinkBase/>
  <ns0:HyperlinksChanged>false</ns0:HyperlinksChanged>
  <ns0:AppVersion>16.0000</ns0:AppVersion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2</cp:revision>
  <dcterms:created xsi:type="dcterms:W3CDTF">2026-10-02T14:53:39Z</dcterms:created>
  <dcterms:modified xsi:type="dcterms:W3CDTF">2026-10-02T19:06:06Z</dcterms:modified>
  <cp:category/>
  <cp:contentStatus/>
  <dc:language>zh-CN</dc:language>
</cp:coreProperties>
</file>