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38"/>
  </p:notesMasterIdLst>
  <p:sldIdLst>
    <p:sldId id="256" r:id="rId43"/>
    <p:sldId id="257" r:id="rId44"/>
    <p:sldId id="258" r:id="rId45"/>
    <p:sldId id="259" r:id="rId46"/>
    <p:sldId id="260" r:id="rId47"/>
    <p:sldId id="261" r:id="rId48"/>
    <p:sldId id="262" r:id="rId49"/>
    <p:sldId id="263" r:id="rId50"/>
    <p:sldId id="264" r:id="rId51"/>
    <p:sldId id="265" r:id="rId52"/>
    <p:sldId id="266" r:id="rId53"/>
    <p:sldId id="267" r:id="rId54"/>
    <p:sldId id="268" r:id="rId55"/>
    <p:sldId id="269" r:id="rId56"/>
    <p:sldId id="270" r:id="rId57"/>
    <p:sldId id="271" r:id="rId58"/>
    <p:sldId id="272" r:id="rId59"/>
    <p:sldId id="273" r:id="rId60"/>
    <p:sldId id="274" r:id="rId61"/>
    <p:sldId id="275" r:id="rId62"/>
    <p:sldId id="276" r:id="rId63"/>
    <p:sldId id="277" r:id="rId64"/>
    <p:sldId id="278" r:id="rId65"/>
    <p:sldId id="279" r:id="rId66"/>
    <p:sldId id="280" r:id="rId67"/>
    <p:sldId id="281" r:id="rId68"/>
    <p:sldId id="282" r:id="rId69"/>
    <p:sldId id="283" r:id="rId70"/>
    <p:sldId id="284" r:id="rId71"/>
    <p:sldId id="285" r:id="rId72"/>
    <p:sldId id="286" r:id="rId73"/>
    <p:sldId id="287" r:id="rId74"/>
    <p:sldId id="288" r:id="rId75"/>
    <p:sldId id="289" r:id="rId76"/>
    <p:sldId id="290" r:id="rId77"/>
    <p:sldId id="291" r:id="rId78"/>
    <p:sldId id="292" r:id="rId79"/>
    <p:sldId id="293" r:id="rId80"/>
    <p:sldId id="294" r:id="rId81"/>
    <p:sldId id="295" r:id="rId82"/>
    <p:sldId id="296" r:id="rId83"/>
    <p:sldId id="297" r:id="rId84"/>
    <p:sldId id="298" r:id="rId85"/>
    <p:sldId id="299" r:id="rId86"/>
    <p:sldId id="300" r:id="rId87"/>
    <p:sldId id="301" r:id="rId88"/>
    <p:sldId id="302" r:id="rId89"/>
    <p:sldId id="303" r:id="rId90"/>
    <p:sldId id="304" r:id="rId91"/>
    <p:sldId id="305" r:id="rId92"/>
    <p:sldId id="306" r:id="rId93"/>
    <p:sldId id="307" r:id="rId94"/>
    <p:sldId id="308" r:id="rId95"/>
    <p:sldId id="309" r:id="rId96"/>
    <p:sldId id="310" r:id="rId97"/>
    <p:sldId id="311" r:id="rId98"/>
    <p:sldId id="312" r:id="rId9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39" Type="http://schemas.openxmlformats.org/officeDocument/2006/relationships/presProps" Target="presProps.xml" /><Relationship Id="rId42" Type="http://schemas.openxmlformats.org/officeDocument/2006/relationships/tableStyles" Target="tableStyles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40" Type="http://schemas.openxmlformats.org/officeDocument/2006/relationships/viewProps" Target="viewProps.xml" /><Relationship Id="rId38" Type="http://schemas.openxmlformats.org/officeDocument/2006/relationships/notesMaster" Target="notesMasters/notesMaster1.xml" /><Relationship Id="rId43" Type="http://schemas.openxmlformats.org/officeDocument/2006/relationships/slide" Target="slides/slide1.xml" /><Relationship Id="rId44" Type="http://schemas.openxmlformats.org/officeDocument/2006/relationships/slide" Target="slides/slide2.xml" /><Relationship Id="rId45" Type="http://schemas.openxmlformats.org/officeDocument/2006/relationships/slide" Target="slides/slide3.xml" /><Relationship Id="rId46" Type="http://schemas.openxmlformats.org/officeDocument/2006/relationships/slide" Target="slides/slide4.xml" /><Relationship Id="rId47" Type="http://schemas.openxmlformats.org/officeDocument/2006/relationships/slide" Target="slides/slide5.xml" /><Relationship Id="rId48" Type="http://schemas.openxmlformats.org/officeDocument/2006/relationships/slide" Target="slides/slide6.xml" /><Relationship Id="rId49" Type="http://schemas.openxmlformats.org/officeDocument/2006/relationships/slide" Target="slides/slide7.xml" /><Relationship Id="rId50" Type="http://schemas.openxmlformats.org/officeDocument/2006/relationships/slide" Target="slides/slide8.xml" /><Relationship Id="rId51" Type="http://schemas.openxmlformats.org/officeDocument/2006/relationships/slide" Target="slides/slide9.xml" /><Relationship Id="rId52" Type="http://schemas.openxmlformats.org/officeDocument/2006/relationships/slide" Target="slides/slide10.xml" /><Relationship Id="rId53" Type="http://schemas.openxmlformats.org/officeDocument/2006/relationships/slide" Target="slides/slide11.xml" /><Relationship Id="rId54" Type="http://schemas.openxmlformats.org/officeDocument/2006/relationships/slide" Target="slides/slide12.xml" /><Relationship Id="rId55" Type="http://schemas.openxmlformats.org/officeDocument/2006/relationships/slide" Target="slides/slide13.xml" /><Relationship Id="rId56" Type="http://schemas.openxmlformats.org/officeDocument/2006/relationships/slide" Target="slides/slide14.xml" /><Relationship Id="rId57" Type="http://schemas.openxmlformats.org/officeDocument/2006/relationships/slide" Target="slides/slide15.xml" /><Relationship Id="rId58" Type="http://schemas.openxmlformats.org/officeDocument/2006/relationships/slide" Target="slides/slide16.xml" /><Relationship Id="rId59" Type="http://schemas.openxmlformats.org/officeDocument/2006/relationships/slide" Target="slides/slide17.xml" /><Relationship Id="rId60" Type="http://schemas.openxmlformats.org/officeDocument/2006/relationships/slide" Target="slides/slide18.xml" /><Relationship Id="rId61" Type="http://schemas.openxmlformats.org/officeDocument/2006/relationships/slide" Target="slides/slide19.xml" /><Relationship Id="rId62" Type="http://schemas.openxmlformats.org/officeDocument/2006/relationships/slide" Target="slides/slide20.xml" /><Relationship Id="rId63" Type="http://schemas.openxmlformats.org/officeDocument/2006/relationships/slide" Target="slides/slide21.xml" /><Relationship Id="rId64" Type="http://schemas.openxmlformats.org/officeDocument/2006/relationships/slide" Target="slides/slide22.xml" /><Relationship Id="rId65" Type="http://schemas.openxmlformats.org/officeDocument/2006/relationships/slide" Target="slides/slide23.xml" /><Relationship Id="rId66" Type="http://schemas.openxmlformats.org/officeDocument/2006/relationships/slide" Target="slides/slide24.xml" /><Relationship Id="rId67" Type="http://schemas.openxmlformats.org/officeDocument/2006/relationships/slide" Target="slides/slide25.xml" /><Relationship Id="rId68" Type="http://schemas.openxmlformats.org/officeDocument/2006/relationships/slide" Target="slides/slide26.xml" /><Relationship Id="rId69" Type="http://schemas.openxmlformats.org/officeDocument/2006/relationships/slide" Target="slides/slide27.xml" /><Relationship Id="rId70" Type="http://schemas.openxmlformats.org/officeDocument/2006/relationships/slide" Target="slides/slide28.xml" /><Relationship Id="rId71" Type="http://schemas.openxmlformats.org/officeDocument/2006/relationships/slide" Target="slides/slide29.xml" /><Relationship Id="rId72" Type="http://schemas.openxmlformats.org/officeDocument/2006/relationships/slide" Target="slides/slide30.xml" /><Relationship Id="rId73" Type="http://schemas.openxmlformats.org/officeDocument/2006/relationships/slide" Target="slides/slide31.xml" /><Relationship Id="rId74" Type="http://schemas.openxmlformats.org/officeDocument/2006/relationships/slide" Target="slides/slide32.xml" /><Relationship Id="rId75" Type="http://schemas.openxmlformats.org/officeDocument/2006/relationships/slide" Target="slides/slide33.xml" /><Relationship Id="rId76" Type="http://schemas.openxmlformats.org/officeDocument/2006/relationships/slide" Target="slides/slide34.xml" /><Relationship Id="rId77" Type="http://schemas.openxmlformats.org/officeDocument/2006/relationships/slide" Target="slides/slide35.xml" /><Relationship Id="rId78" Type="http://schemas.openxmlformats.org/officeDocument/2006/relationships/slide" Target="slides/slide36.xml" /><Relationship Id="rId79" Type="http://schemas.openxmlformats.org/officeDocument/2006/relationships/slide" Target="slides/slide37.xml" /><Relationship Id="rId80" Type="http://schemas.openxmlformats.org/officeDocument/2006/relationships/slide" Target="slides/slide38.xml" /><Relationship Id="rId81" Type="http://schemas.openxmlformats.org/officeDocument/2006/relationships/slide" Target="slides/slide39.xml" /><Relationship Id="rId82" Type="http://schemas.openxmlformats.org/officeDocument/2006/relationships/slide" Target="slides/slide40.xml" /><Relationship Id="rId83" Type="http://schemas.openxmlformats.org/officeDocument/2006/relationships/slide" Target="slides/slide41.xml" /><Relationship Id="rId84" Type="http://schemas.openxmlformats.org/officeDocument/2006/relationships/slide" Target="slides/slide42.xml" /><Relationship Id="rId85" Type="http://schemas.openxmlformats.org/officeDocument/2006/relationships/slide" Target="slides/slide43.xml" /><Relationship Id="rId86" Type="http://schemas.openxmlformats.org/officeDocument/2006/relationships/slide" Target="slides/slide44.xml" /><Relationship Id="rId87" Type="http://schemas.openxmlformats.org/officeDocument/2006/relationships/slide" Target="slides/slide45.xml" /><Relationship Id="rId88" Type="http://schemas.openxmlformats.org/officeDocument/2006/relationships/slide" Target="slides/slide46.xml" /><Relationship Id="rId89" Type="http://schemas.openxmlformats.org/officeDocument/2006/relationships/slide" Target="slides/slide47.xml" /><Relationship Id="rId90" Type="http://schemas.openxmlformats.org/officeDocument/2006/relationships/slide" Target="slides/slide48.xml" /><Relationship Id="rId91" Type="http://schemas.openxmlformats.org/officeDocument/2006/relationships/slide" Target="slides/slide49.xml" /><Relationship Id="rId92" Type="http://schemas.openxmlformats.org/officeDocument/2006/relationships/slide" Target="slides/slide50.xml" /><Relationship Id="rId93" Type="http://schemas.openxmlformats.org/officeDocument/2006/relationships/slide" Target="slides/slide51.xml" /><Relationship Id="rId94" Type="http://schemas.openxmlformats.org/officeDocument/2006/relationships/slide" Target="slides/slide52.xml" /><Relationship Id="rId95" Type="http://schemas.openxmlformats.org/officeDocument/2006/relationships/slide" Target="slides/slide53.xml" /><Relationship Id="rId96" Type="http://schemas.openxmlformats.org/officeDocument/2006/relationships/slide" Target="slides/slide54.xml" /><Relationship Id="rId97" Type="http://schemas.openxmlformats.org/officeDocument/2006/relationships/slide" Target="slides/slide55.xml" /><Relationship Id="rId98" Type="http://schemas.openxmlformats.org/officeDocument/2006/relationships/slide" Target="slides/slide56.xml" /><Relationship Id="rId99" Type="http://schemas.openxmlformats.org/officeDocument/2006/relationships/slide" Target="slides/slide57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通知原本只有 Meet。现在要接上空格和 Tom，如果还用字符数组，我们得先看容量够不够，再处理末尾的结束标记。字一多，这些小事很容易漏。我们想把整条通知当成一个整体来改，这正是 string 方便的地方。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这条通知叫 s，类型是 string。以后说给 s 接文字，改的是整条内容。它会管理存储空间，不过取第几个字符时，下标还是要我们自己看准。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新建通知时，可以让它先空着，也可以直接放进 Hello。创建变量的同时放入内容，叫初始化；变量已经有了，再写 s 等于 Hi，就是重新赋值。表里的 b 则是 a 的另一份内容。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这里每一行都从 Hello 重新开始。让大家先猜猜，末尾加感叹号、从中间取一段、在开头插入、查找 ll，分别会得到什么。别把上一行的结果带到下一行。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a 和 b 起初都保存 Luogu。现在只给 a 加感叹号，b 会跟着变吗？不会，b 已经有自己的那份文字。string 复制内容和追加文字，都可以直接写。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指着 Hello 的格子数一数，五个字符的下标是零到四。第二个 l 在哪里？它在下标三。size 返回的是字符数五，不是最后一个下标四。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同样敲入 Hi Tom，cin 读到空格就停，s 留下 Hi。getline 会一直读到行尾，s 留下 Hi Tom；它把换行读走，却不把换行存进字符串。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人数 3 已经读进 n。可 cin 留下了行尾的换行，getline 一上来就遇见它，于是拿到空串。真正的 Hi Tom 还在下一行等着呢。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问题就卡在那枚换行上。cin.ignore 把人数这一行剩余的内容丢掉，直到换行也被取走。这样再调用 getline，才能读到下一行的 Hi Tom。这里要包含 limits 头文件。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这道题只给一行标题，要数的是除空格以外的字符。先拿 234 试，答案是三；再看 Ca 45，虽然中间有一格空格，答案仍是四。题意弄清了，才轮到写程序。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Ca 45 被空格隔成两段。cin 第一次拿到 Ca，长度二；第二次拿到 45，长度也二。空格不会进入 s，我们把两次长度加起来就行。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这一段代码做一件事：读到一段连续文字，就把它的长度加进 ans。拿 Ca 45 跑一下，ans 先变二，再变四。没有下一段可读时，while 自己停下。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前面已经把长度累计好了，现在把 ans 输出。用 Ca 45 核对，二加二应是四。两步连起来，就是下一页的完整程序。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把读入、累计和输出连起来看。while 检查这一次有没有成功读到一段，而不是单独盯着文件结束标记。读不到了，循环停下，再输出 ans。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文字编辑器会一条接一条地改同一份文档。先读操作次数和初始文字，再看前两条指令：追加要读一段新文字，截取要读起点和数量。位置从零开始，题目保证操作合法。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第三条指令把新文字插在指定位置前，原来的后半段要留下。第四条只查第一次出现的位置，不改文档。无论做哪一条，下一条面对的都是当前这份 s。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文档现在是 ILove，想让末尾变成 ILoveLuogu。读入 Luogu 后，用加等于或 append 都能直接改 s。改好的内容会留给下一条指令继续使用。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这条校刊标题是 Art:Sun，我们只想抄出 Sun。沿着格子数，S 在下标四，往后共三个字符。这里的三是要取的数量，可不是最后一个下标。substr 会给出新串，原文仍在。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回到教材的 ILoveLuogu。从下标五起数五格，得到 Luogu。若编辑器要求当前文档只留下这一段，就把 substr 的结果重新赋给 s；只调用函数，原来的 s 不会变短。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现在要在 Meet Tom 中间补上时间。直接覆盖 Tom，名字就没了。T 在下标五，所以要在它前面插入“9am ”，让后半段往后挪。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还是看 Luogu 这个例子。下标三原来是 g，insert 会在它前面放进 guGugu。前面的 Luo 和后面的 gu 都保留，拼起来才是最后那串文字。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名单里第一次 Tom 就在下标零。若没找到 Ben，能不能也说位置是零？当然不行。所以查找失败另有标记 string::npos。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banana 中的 ana 可以从不同起点找到。find 第二个参数改变起点；如果查 xyz，才会得到 string::npos。判断失败时就与它比较，零仍然可能是合法位置。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四条指令必须接着做。ILove 先追加，变成 ILoveLuogu；随后截出 Luogu，再插入新文字。最后查找只输出下标，文档本身保持上一条指令留下的内容。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先把框架搭起来。s 放在循环外，是因为它要记住每次修改后的文档；循环里只读当前这条指令。opt 告诉程序该进哪个分支，接下来再补各分支需要的参数。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指令一后面给的是新文字 t。把它接到 s 末尾，题目要求输出修改后的整份文档，所以这里打印 s。下一条指令也继续用这个新 s。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指令二给起点 a 和数量 b。substr 会取出新串，却不会自动缩短 s；所以我们把返回结果赋回 s。拿 ILoveLuogu 的下标五、长度五试试，留下的是 Luogu。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指令三给插入位置 a 和新文字 t。insert 把 t 放在下标 a 的字符前面，不会盖掉原来的字符。文档改完，再输出新的 s。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最后一条只查找，不修改文档。find 找到就给首次位置，没找到才给 string::npos；位置零也可能有效。按题意输出下标或负一，然后换行。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完整程序的上半部分对应刚才三步：读文档、循环处理指令、写追加和截取。每轮读到 opt 后，才知道还要读文字还是读两个数字。截取返回的新串别忘了交回 s。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接着把插入和查找放进同一个循环。插入直接改 s；查找只读 s，找到给位置，找不到给负一。四个分支各自按题意输出一行结果。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在 HelloXXTom 里圈出两个多余的 X。它们从下标五开始，占两个位置。erase(5, 2) 删除后，Tom 会往前接上；别把第二个参数当成终点。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9am 要改成 10am，长度从三变四，直接覆盖很容易碰到后面的 Tom。replace 让我们指定旧片段的起点与数量，再交给它新文字。两侧保留，结果就是 Meet 10am Tom。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口令门还是同一个任务，只是现在用 string 保存设定口令和输入。两边都为 string 时，双等号直接比内容。字符数组那边仍需要 strcmp，别把两套写法混在一起。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比较 apple 和 apply，从左往右看，到了 e 和 y 才分出先后。app 与 apple 的公共部分一样，短串先结束。字符串“10”比“2”小，也只是因为第一个字符的顺序。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题目要找独立的单词，不是找一小段相同字母。比如 the 里的 he 不算。找到后输出次数和第一次的起始位置，空格也占位置；一次都没有，就只输出负一。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目标词 he，文章 the he HE。the 中的 he 左边还连着 t，所以不算；后面两个才是完整单词。这里有两件事要处理：大小写，以及单词左右的边界。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先解决大小写。目标词和文章都要统一成小写，HE 才能和 he 对上。只改大写字母，空格与原来的下标保持不动，后面还要用位置作答案。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只调用 find 查 he，the 里面也会命中。完整单词两侧要有分界；在这道题里，分界就是空格。文章开头和结尾少一侧空格，给两端各补一格，就能统一检查。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把目标词写成左右带空格的“ he ”。the 里面的 he 左边是 t，这回匹配不上；文章两头补了空格，首词和尾词又都能被找到。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给文章开头补了一格，位置似乎要往后移。可模式也从目标词前面的空格开始匹配，起点提前一格。拿 x he 对照图数一数，返回的二正好还是原文中 h 的位置。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相邻两个 he 共用中间的空格。第一次匹配从零开始，第二次从三开始；若直接按模式长度四跳过去，第二次就漏了。所以下一轮从 p 加一继续查。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目标词和文章分别占一行。文章含空格，用 cin 右移只会读到第一个词；getline 才能把整行收进 s。这样后面的词才有机会被统计。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题目说大小写不影响匹配。我们逐个看目标词里的字符，遇到大写字母才改成小写。HE 处理后是 he，小写字母本来就不用动。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目标词统一了，文章也要按同样的规则处理。把 HE 改成 he，但别删空格或挪字符。题目还要首次位置，原文的下标必须留下来。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查找模式左右都有空格，表示要找完整的词。文章开头和结尾原本没有外侧空格，我们给它们补上。现在首词、尾词和中间的词，都能按同一规则检查。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先做一次查找，first 记住第一次的位置。没找到时它等于 string::npos；此时按题意输出负一，程序就可以结束。零可是真实位置，别拿零判断失败。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找到一处，cnt 加一，再从 p 后面一格继续找。前面那张 he he 的图已经说明，相邻的词共用空格；若一次跳过整个模式，就会漏。最后输出次数和 first。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完整程序先读两行，再把目标词与文章里的大写字母变成小写。size_t 用来保存长度和下标，是无符号整数。空格不删，最后给两边补上边界，下一页再查找。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接上一页的程序。先找第一处，没找到就输出负一；找到了，first 留着首次位置，p 负责继续往后查。每找到一次就计数，最后一起输出次数和位置。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printf 的百分号 s 期待的是以零字符结束的字符序列，而 s 本身是一个 string 对象。要让这个函数读取现有文字，可以传 s.c_str()。若还想自己修改字符，就得另外复制。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这三段代码各管一件事。只交给 printf 读，用 c_str；复制到自己的数组里，要查容量、补结尾的零字符；反过来把字符数组交给 string，原数组也必须已经有效。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把字符串“12”直接接上“1”，会变成“121”，不是人数十三。若数据已经以文字保存，要先用 stoi 读成整数，算完再用 to_string 转回文字。若一开始就要算人数，直接用 int 更省事。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上一页的转换有个前提：文字本来就是合法数字。stoi 对“12abc”也能先读出十二，后面的字母并没有自动被检查。开头不是数字或数值超出 int 范围，还会抛异常。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看表时，每一行都从 Hello 重新开始。请盯住最右边：substr 给你一份新串，不会直接改 s；erase、insert、replace 会改 s。想让 s 只留下子串，得把返回值赋回去。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先别运行，自己预测。Hi Tom 用 cin 与 getline 分别会留下什么？从 Hello 的下标一取三个字符呢？find 失败时该和谁比？答案核对完，下一节我们再用文件保存输入。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三题都从 Hello 重新开始，别把上一题的结果带过来。erase 删掉 e、l，replace 把它们换成 i。第三题只是把截取结果交给 t，原来的 s 仍是 Hello。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7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2198560" y="3357562"/>
                <a:ext cx="698659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Meet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5454968" y="3357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追加文字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907875" y="3357562"/>
                <a:ext cx="1377125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Meet Tom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班级通知要补上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，字符数组会遇到什么麻烦？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96906" cy="1029081"/>
            <a:chOff x="980694" y="1980248"/>
            <a:chExt cx="10296906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10296906" cy="1029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通知原本写着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，现在要在后面接上空格和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数组也能做，但得检查空间够不够，还得照顾结尾的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通知再长一点，漏掉这些细节就很容易出错。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0694" y="4473321"/>
            <a:ext cx="10296906" cy="707708"/>
            <a:chOff x="980694" y="4473321"/>
            <a:chExt cx="10296906" cy="707708"/>
          </a:xfrm>
        </p:grpSpPr>
        <p:sp>
          <p:nvSpPr>
            <p:cNvPr id="23" name="TextBox 11"/>
            <p:cNvSpPr/>
            <p:nvPr/>
          </p:nvSpPr>
          <p:spPr>
            <a:xfrm>
              <a:off x="980694" y="4473321"/>
              <a:ext cx="10296906" cy="707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我们想直接把文字接到通知末尾，别每次都亲手搬字符。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C++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可以把整段文字作为一个整体保存。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5406771"/>
            <a:ext cx="10296906" cy="707708"/>
            <a:chOff x="980694" y="5406771"/>
            <a:chExt cx="10296906" cy="707708"/>
          </a:xfrm>
        </p:grpSpPr>
        <p:sp>
          <p:nvSpPr>
            <p:cNvPr id="26" name="TextBox 14"/>
            <p:cNvSpPr/>
            <p:nvPr/>
          </p:nvSpPr>
          <p:spPr>
            <a:xfrm>
              <a:off x="980694" y="5406771"/>
              <a:ext cx="10296906" cy="707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往后复制、拼接、截取，都能对这段文字直接操作。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会管理存储空间；按下标取字符时，位置仍要自己看准。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把整条通知交给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string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，省了哪些事？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516505"/>
            <a:ext cx="10249662" cy="1347597"/>
            <a:chOff x="1027938" y="2516505"/>
            <a:chExt cx="10249662" cy="1347597"/>
          </a:xfrm>
        </p:grpSpPr>
        <p:sp>
          <p:nvSpPr>
            <p:cNvPr id="7" name="TextBox 7"/>
            <p:cNvSpPr/>
            <p:nvPr/>
          </p:nvSpPr>
          <p:spPr>
            <a:xfrm>
              <a:off x="1029462" y="2516505"/>
              <a:ext cx="5367528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36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把一串字符当成一个整体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3482721"/>
              <a:ext cx="10249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给这条通知起名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，类型写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。以后说“给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接上一段”，改的就是整串文字。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4625721"/>
            <a:ext cx="10249281" cy="1219581"/>
            <a:chOff x="1037844" y="4625721"/>
            <a:chExt cx="10249281" cy="1219581"/>
          </a:xfrm>
        </p:grpSpPr>
        <p:sp>
          <p:nvSpPr>
            <p:cNvPr id="10" name="TextBox 10"/>
            <p:cNvSpPr/>
            <p:nvPr/>
          </p:nvSpPr>
          <p:spPr>
            <a:xfrm>
              <a:off x="1037844" y="4625721"/>
              <a:ext cx="10249281" cy="12195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string 属于标准库，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使用前包含 &lt;string&gt;。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它会管理存储；按下标取字符时，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仍得确认位置有效。</a:t>
              </a:r>
            </a:p>
          </p:txBody>
        </p:sp>
      </p:grpSp>
      <p:sp>
        <p:nvSpPr>
          <p:cNvPr id="14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1904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324878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58450" cy="1062799"/>
            <a:chOff x="826008" y="814388"/>
            <a:chExt cx="10458450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9310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string初始化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新建一条通知时，里面可以先放什么？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87381" cy="750380"/>
            <a:chOff x="990219" y="2056448"/>
            <a:chExt cx="10287381" cy="750380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87381" cy="7503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刚打开通知编辑器，内容可以是空白，也可以已经写着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创建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时就放进文字，这叫初始化。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43000" y="3067050"/>
            <a:ext cx="9525000" cy="2095500"/>
            <a:chOff x="1143000" y="3067050"/>
            <a:chExt cx="95250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67050"/>
              <a:ext cx="4000500" cy="523875"/>
              <a:chOff x="1143000" y="3067050"/>
              <a:chExt cx="400050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67050"/>
                <a:ext cx="4000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095625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写法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143500" y="3067050"/>
              <a:ext cx="4000500" cy="523875"/>
              <a:chOff x="5143500" y="3067050"/>
              <a:chExt cx="400050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143500" y="3067050"/>
                <a:ext cx="4000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162550" y="3095625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创建后保存的内容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9144000" y="3067050"/>
              <a:ext cx="1524000" cy="523875"/>
              <a:chOff x="9144000" y="3067050"/>
              <a:chExt cx="152400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9144000" y="3067050"/>
                <a:ext cx="1524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9163050" y="3095625"/>
                <a:ext cx="148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长度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590925"/>
              <a:ext cx="4000500" cy="523875"/>
              <a:chOff x="1143000" y="3590925"/>
              <a:chExt cx="400050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590925"/>
                <a:ext cx="4000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619500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 s;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143500" y="3590925"/>
              <a:ext cx="4000500" cy="523875"/>
              <a:chOff x="5143500" y="3590925"/>
              <a:chExt cx="400050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143500" y="3590925"/>
                <a:ext cx="4000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162550" y="3619500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空字符串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9144000" y="3590925"/>
              <a:ext cx="1524000" cy="523875"/>
              <a:chOff x="9144000" y="3590925"/>
              <a:chExt cx="152400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144000" y="3590925"/>
                <a:ext cx="1524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9163050" y="3619500"/>
                <a:ext cx="148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4114800"/>
              <a:ext cx="4000500" cy="523875"/>
              <a:chOff x="1143000" y="4114800"/>
              <a:chExt cx="400050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4114800"/>
                <a:ext cx="4000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4143375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 a = "Hello";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143500" y="4114800"/>
              <a:ext cx="4000500" cy="523875"/>
              <a:chOff x="5143500" y="4114800"/>
              <a:chExt cx="400050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143500" y="4114800"/>
                <a:ext cx="4000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162550" y="4143375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144000" y="4114800"/>
              <a:ext cx="1524000" cy="523875"/>
              <a:chOff x="9144000" y="4114800"/>
              <a:chExt cx="1524000" cy="523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9144000" y="4114800"/>
                <a:ext cx="1524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9163050" y="4143375"/>
                <a:ext cx="148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638675"/>
              <a:ext cx="4000500" cy="523875"/>
              <a:chOff x="1143000" y="4638675"/>
              <a:chExt cx="4000500" cy="5238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638675"/>
                <a:ext cx="4000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667250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 b = a;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143500" y="4638675"/>
              <a:ext cx="4000500" cy="523875"/>
              <a:chOff x="5143500" y="4638675"/>
              <a:chExt cx="4000500" cy="5238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143500" y="4638675"/>
                <a:ext cx="4000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162550" y="4667250"/>
                <a:ext cx="3962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Hello的另一份副本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144000" y="4638675"/>
              <a:ext cx="1524000" cy="523875"/>
              <a:chOff x="9144000" y="4638675"/>
              <a:chExt cx="1524000" cy="5238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144000" y="4638675"/>
                <a:ext cx="1524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163050" y="4667250"/>
                <a:ext cx="1485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87381" cy="743331"/>
            <a:chOff x="990219" y="5409248"/>
            <a:chExt cx="10287381" cy="743331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5610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需要#include &lt;string&gt;；本页写法均在using namespace std;之后。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1198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 xml:space="preserve">创建时把内容放进去，叫初始化；后来写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 = "Hi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"，是重新赋值。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52846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同一条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Hello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 通知，能怎么改、怎么找？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7938" y="2218372"/>
            <a:ext cx="10052304" cy="688467"/>
            <a:chOff x="1027938" y="2218372"/>
            <a:chExt cx="10052304" cy="688467"/>
          </a:xfrm>
        </p:grpSpPr>
        <p:grpSp>
          <p:nvGrpSpPr>
            <p:cNvPr id="20" name="Group 20"/>
            <p:cNvGrpSpPr/>
            <p:nvPr/>
          </p:nvGrpSpPr>
          <p:grpSpPr>
            <a:xfrm>
              <a:off x="1027938" y="2218372"/>
              <a:ext cx="10052304" cy="688467"/>
              <a:chOff x="1027938" y="2218372"/>
              <a:chExt cx="10052304" cy="688467"/>
            </a:xfrm>
          </p:grpSpPr>
          <p:sp>
            <p:nvSpPr>
              <p:cNvPr id="4" name="TextBox 4"/>
              <p:cNvSpPr/>
              <p:nvPr/>
            </p:nvSpPr>
            <p:spPr>
              <a:xfrm>
                <a:off x="1027938" y="2218372"/>
                <a:ext cx="10052304" cy="6884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用 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 s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保存通知。下面四个动作都从 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出发，彼此独立。</a:t>
                </a:r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1131570" y="3662362"/>
            <a:ext cx="7342632" cy="2040255"/>
            <a:chOff x="1131570" y="3662362"/>
            <a:chExt cx="7342632" cy="2040255"/>
          </a:xfrm>
        </p:grpSpPr>
        <p:sp>
          <p:nvSpPr>
            <p:cNvPr id="9" name="TextBox 9"/>
            <p:cNvSpPr/>
            <p:nvPr/>
          </p:nvSpPr>
          <p:spPr>
            <a:xfrm>
              <a:off x="1131570" y="36623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追加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322320" y="3662362"/>
              <a:ext cx="389229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　加 !　得到 Hello!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31570" y="41957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截取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322320" y="4195762"/>
              <a:ext cx="39850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　从1取3个　得到 ell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31570" y="47291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插入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322320" y="4729162"/>
              <a:ext cx="5151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　在0前插入Hi　得到 HiHello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131570" y="5262562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322320" y="5262562"/>
              <a:ext cx="39547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Hello　查找 ll　找到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38606" y="5844540"/>
            <a:ext cx="10238994" cy="352044"/>
            <a:chOff x="1038606" y="5844540"/>
            <a:chExt cx="10238994" cy="352044"/>
          </a:xfrm>
        </p:grpSpPr>
        <p:sp>
          <p:nvSpPr>
            <p:cNvPr id="18" name="TextBox 18"/>
            <p:cNvSpPr/>
            <p:nvPr/>
          </p:nvSpPr>
          <p:spPr>
            <a:xfrm>
              <a:off x="1038606" y="5844540"/>
              <a:ext cx="102389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四个动作都从 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出发。每一行单独算，别把结果接着往下带。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32274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7081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6320" y="2185988"/>
            <a:ext cx="3008948" cy="1487805"/>
            <a:chOff x="1036320" y="2185988"/>
            <a:chExt cx="3008948" cy="1487805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85988"/>
              <a:ext cx="3008948" cy="1487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string a = "Luogu";</a:t>
              </a:r>
              <a:br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string b = a;</a:t>
              </a:r>
              <a:br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 += "!";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71844" y="2218372"/>
            <a:ext cx="3489770" cy="1429131"/>
            <a:chOff x="6371844" y="2218372"/>
            <a:chExt cx="3489770" cy="1429131"/>
          </a:xfrm>
        </p:grpSpPr>
        <p:sp>
          <p:nvSpPr>
            <p:cNvPr id="9" name="TextBox 9"/>
            <p:cNvSpPr/>
            <p:nvPr/>
          </p:nvSpPr>
          <p:spPr>
            <a:xfrm>
              <a:off x="6371844" y="2218372"/>
              <a:ext cx="16818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a保存Luogu。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371844" y="2742248"/>
              <a:ext cx="25267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得到一份自己的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371844" y="3266122"/>
              <a:ext cx="3489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a变成Luogu!，b仍是Luogu。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4771072"/>
            <a:ext cx="10096500" cy="1200531"/>
            <a:chOff x="1037844" y="4771072"/>
            <a:chExt cx="10096500" cy="1200531"/>
          </a:xfrm>
        </p:grpSpPr>
        <p:sp>
          <p:nvSpPr>
            <p:cNvPr id="13" name="TextBox 13"/>
            <p:cNvSpPr/>
            <p:nvPr/>
          </p:nvSpPr>
          <p:spPr>
            <a:xfrm>
              <a:off x="1037844" y="4771072"/>
              <a:ext cx="10096500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拿到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的一份副本。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后来改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不会跟着变。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可以直接复制、追加，不必写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strcpy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复制一份通知后，改原件会影响副本吗？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912495" y="2195512"/>
            <a:ext cx="9525" cy="1486376"/>
          </a:xfrm>
          <a:custGeom>
            <a:avLst/>
            <a:gdLst/>
            <a:ahLst/>
            <a:cxnLst/>
            <a:rect l="l" t="t" r="r" b="b"/>
            <a:pathLst>
              <a:path w="9525" h="1486376">
                <a:moveTo>
                  <a:pt x="0" y="0"/>
                </a:moveTo>
                <a:lnTo>
                  <a:pt x="0" y="14863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22995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36320" y="2147888"/>
            <a:ext cx="8724043" cy="1871091"/>
            <a:chOff x="1036320" y="2147888"/>
            <a:chExt cx="8724043" cy="187109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47888"/>
              <a:ext cx="320304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string s = "Hello";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524000" y="2762250"/>
              <a:ext cx="6191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Freeform 9"/>
            <p:cNvSpPr/>
            <p:nvPr/>
          </p:nvSpPr>
          <p:spPr>
            <a:xfrm>
              <a:off x="2762250" y="2762250"/>
              <a:ext cx="3714750" cy="619125"/>
            </a:xfrm>
            <a:custGeom>
              <a:avLst/>
              <a:gdLst/>
              <a:ahLst/>
              <a:cxnLst/>
              <a:rect l="l" t="t" r="r" b="b"/>
              <a:pathLst>
                <a:path w="3714750" h="619125">
                  <a:moveTo>
                    <a:pt x="0" y="0"/>
                  </a:moveTo>
                  <a:lnTo>
                    <a:pt x="0" y="619125"/>
                  </a:lnTo>
                  <a:moveTo>
                    <a:pt x="1238250" y="0"/>
                  </a:moveTo>
                  <a:lnTo>
                    <a:pt x="1238250" y="619125"/>
                  </a:lnTo>
                  <a:moveTo>
                    <a:pt x="2476500" y="0"/>
                  </a:moveTo>
                  <a:lnTo>
                    <a:pt x="2476500" y="619125"/>
                  </a:lnTo>
                  <a:moveTo>
                    <a:pt x="3714750" y="0"/>
                  </a:moveTo>
                  <a:lnTo>
                    <a:pt x="3714750" y="619125"/>
                  </a:lnTo>
                </a:path>
              </a:pathLst>
            </a:custGeom>
            <a:solidFill>
              <a:schemeClr val="dk1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023777" y="28994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267742" y="2899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505992" y="2899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744242" y="2899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982492" y="2899410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06102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29927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53752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77577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014020" y="36375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467344" y="2980372"/>
              <a:ext cx="12930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size()是5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844" y="4644771"/>
            <a:ext cx="10239375" cy="1200531"/>
            <a:chOff x="1037844" y="4644771"/>
            <a:chExt cx="10239375" cy="1200531"/>
          </a:xfrm>
        </p:grpSpPr>
        <p:sp>
          <p:nvSpPr>
            <p:cNvPr id="22" name="TextBox 22"/>
            <p:cNvSpPr/>
            <p:nvPr/>
          </p:nvSpPr>
          <p:spPr>
            <a:xfrm>
              <a:off x="1037844" y="4644771"/>
              <a:ext cx="1023937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有五个字格，下标是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size()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和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length()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都返回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取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[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] 时，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必须小于长度；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空串没有普通字符可取。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想取出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Hello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 的一个字母，怎么报位置？</a:t>
              </a:r>
            </a:p>
          </p:txBody>
        </p:sp>
      </p:grpSp>
      <p:sp>
        <p:nvSpPr>
          <p:cNvPr id="37" name="Line 3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8" name="Line 38"/>
          <p:cNvSpPr/>
          <p:nvPr/>
        </p:nvSpPr>
        <p:spPr>
          <a:xfrm>
            <a:off x="912495" y="21574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9" name="Line 39"/>
          <p:cNvSpPr/>
          <p:nvPr/>
        </p:nvSpPr>
        <p:spPr>
          <a:xfrm>
            <a:off x="838200" y="42761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262651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Hi Tom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这一行，程序要读多少？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7938" y="2218372"/>
            <a:ext cx="10249662" cy="381381"/>
            <a:chOff x="1027938" y="2218372"/>
            <a:chExt cx="10249662" cy="381381"/>
          </a:xfrm>
        </p:grpSpPr>
        <p:sp>
          <p:nvSpPr>
            <p:cNvPr id="4" name="TextBox 4"/>
            <p:cNvSpPr/>
            <p:nvPr/>
          </p:nvSpPr>
          <p:spPr>
            <a:xfrm>
              <a:off x="1027938" y="2218372"/>
              <a:ext cx="10249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同样输入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并按回车。下面两段程序分开运行，看看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各留下什么。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6320" y="3281362"/>
            <a:ext cx="2011680" cy="2337816"/>
            <a:chOff x="1036320" y="3281362"/>
            <a:chExt cx="2011680" cy="2337816"/>
          </a:xfrm>
        </p:grpSpPr>
        <p:sp>
          <p:nvSpPr>
            <p:cNvPr id="9" name="TextBox 9"/>
            <p:cNvSpPr txBox="1"/>
            <p:nvPr/>
          </p:nvSpPr>
          <p:spPr>
            <a:xfrm>
              <a:off x="1036320" y="3281362"/>
              <a:ext cx="15221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cin &gt;&gt; s;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333500" y="3905250"/>
              <a:ext cx="1714500" cy="619125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1971484" y="4042410"/>
              <a:ext cx="43853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37844" y="4866322"/>
              <a:ext cx="1893856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遇到空白停止。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s只保存Hi。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370320" y="3281362"/>
            <a:ext cx="3622417" cy="2337816"/>
            <a:chOff x="6370320" y="3281362"/>
            <a:chExt cx="3622417" cy="2337816"/>
          </a:xfrm>
        </p:grpSpPr>
        <p:sp>
          <p:nvSpPr>
            <p:cNvPr id="14" name="TextBox 14"/>
            <p:cNvSpPr txBox="1"/>
            <p:nvPr/>
          </p:nvSpPr>
          <p:spPr>
            <a:xfrm>
              <a:off x="6370320" y="3281362"/>
              <a:ext cx="26883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getline(cin, s);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667500" y="3905250"/>
              <a:ext cx="323850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/>
            <p:nvPr/>
          </p:nvSpPr>
          <p:spPr>
            <a:xfrm>
              <a:off x="7659719" y="4042410"/>
              <a:ext cx="12540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371844" y="4866322"/>
              <a:ext cx="3620893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保留行内空格。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读走换行，但不把换行存进s。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7844" y="5790248"/>
            <a:ext cx="8096250" cy="381381"/>
            <a:chOff x="1037844" y="5790248"/>
            <a:chExt cx="8096250" cy="381381"/>
          </a:xfrm>
        </p:grpSpPr>
        <p:sp>
          <p:nvSpPr>
            <p:cNvPr id="19" name="TextBox 19"/>
            <p:cNvSpPr/>
            <p:nvPr/>
          </p:nvSpPr>
          <p:spPr>
            <a:xfrm>
              <a:off x="1037844" y="5790248"/>
              <a:ext cx="8096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和前面学的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fgets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都能读一行，但换行符的去留不同。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12495" y="3290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6246495" y="32908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8848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6106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1333500" y="3057525"/>
            <a:ext cx="9144000" cy="1160812"/>
            <a:chOff x="1333500" y="3057525"/>
            <a:chExt cx="9144000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016000" cy="1160812"/>
              <a:chOff x="1333500" y="3057525"/>
              <a:chExt cx="1016000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746790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769078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2349500" y="3057525"/>
              <a:ext cx="1016000" cy="1160812"/>
              <a:chOff x="2349500" y="3057525"/>
              <a:chExt cx="1016000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349500" y="3057525"/>
                <a:ext cx="1016000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79478" y="3233738"/>
                <a:ext cx="35604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\n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27850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3365500" y="3057525"/>
              <a:ext cx="1016000" cy="1160812"/>
              <a:chOff x="3365500" y="3057525"/>
              <a:chExt cx="1016000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365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774091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3801046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4381500" y="3057525"/>
              <a:ext cx="1016000" cy="1160812"/>
              <a:chOff x="4381500" y="3057525"/>
              <a:chExt cx="1016000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381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4794790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4817078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5397500" y="3057525"/>
              <a:ext cx="1016000" cy="1160812"/>
              <a:chOff x="5397500" y="3057525"/>
              <a:chExt cx="1016000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397500" y="3057525"/>
                <a:ext cx="1016000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5591175" y="3233738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58330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29" name="Group 29"/>
            <p:cNvGrpSpPr/>
            <p:nvPr/>
          </p:nvGrpSpPr>
          <p:grpSpPr>
            <a:xfrm>
              <a:off x="6413500" y="3057525"/>
              <a:ext cx="1016000" cy="1160812"/>
              <a:chOff x="6413500" y="3057525"/>
              <a:chExt cx="1016000" cy="1160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413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822091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6849046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33" name="Group 33"/>
            <p:cNvGrpSpPr/>
            <p:nvPr/>
          </p:nvGrpSpPr>
          <p:grpSpPr>
            <a:xfrm>
              <a:off x="7429500" y="3057525"/>
              <a:ext cx="1016000" cy="1160812"/>
              <a:chOff x="7429500" y="3057525"/>
              <a:chExt cx="1016000" cy="11608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429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7842790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7865078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37" name="Group 37"/>
            <p:cNvGrpSpPr/>
            <p:nvPr/>
          </p:nvGrpSpPr>
          <p:grpSpPr>
            <a:xfrm>
              <a:off x="8445500" y="3057525"/>
              <a:ext cx="1016000" cy="1160812"/>
              <a:chOff x="8445500" y="3057525"/>
              <a:chExt cx="1016000" cy="11608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445500" y="3057525"/>
                <a:ext cx="1016000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8858822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95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</a:t>
                </a:r>
              </a:p>
            </p:txBody>
          </p:sp>
          <p:sp>
            <p:nvSpPr>
              <p:cNvPr id="36" name="TextBox 36"/>
              <p:cNvSpPr/>
              <p:nvPr/>
            </p:nvSpPr>
            <p:spPr>
              <a:xfrm>
                <a:off x="8881015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9461500" y="3057525"/>
              <a:ext cx="1016000" cy="1160812"/>
              <a:chOff x="9461500" y="3057525"/>
              <a:chExt cx="1016000" cy="11608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461500" y="3057525"/>
                <a:ext cx="1016000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9791510" y="3233738"/>
                <a:ext cx="35604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\n</a:t>
                </a:r>
              </a:p>
            </p:txBody>
          </p:sp>
          <p:sp>
            <p:nvSpPr>
              <p:cNvPr id="40" name="TextBox 40"/>
              <p:cNvSpPr/>
              <p:nvPr/>
            </p:nvSpPr>
            <p:spPr>
              <a:xfrm>
                <a:off x="9897046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人数读进来了，姓名怎么成了空串？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80694" y="1980248"/>
            <a:ext cx="10296906" cy="1029081"/>
            <a:chOff x="980694" y="1980248"/>
            <a:chExt cx="10296906" cy="1029081"/>
          </a:xfrm>
        </p:grpSpPr>
        <p:sp>
          <p:nvSpPr>
            <p:cNvPr id="43" name="TextBox 43"/>
            <p:cNvSpPr/>
            <p:nvPr/>
          </p:nvSpPr>
          <p:spPr>
            <a:xfrm>
              <a:off x="980694" y="1980248"/>
              <a:ext cx="10296906" cy="1029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报名程序分两行输入：第一行是人数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，第二行是姓名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程序先用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cin &gt;&gt; 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读人数，再用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getline(cin, s)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读姓名。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图里每个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都表示按回车留下的换行符。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980694" y="4475798"/>
            <a:ext cx="10296906" cy="705231"/>
            <a:chOff x="980694" y="4475798"/>
            <a:chExt cx="10296906" cy="705231"/>
          </a:xfrm>
        </p:grpSpPr>
        <p:sp>
          <p:nvSpPr>
            <p:cNvPr id="65" name="TextBox 65"/>
            <p:cNvSpPr/>
            <p:nvPr/>
          </p:nvSpPr>
          <p:spPr>
            <a:xfrm>
              <a:off x="980694" y="4475798"/>
              <a:ext cx="10296906" cy="705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cin &gt;&gt; 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取走了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，却把行尾的换行留在输入中。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马上碰到它，得到空串；姓名那一行还没读。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980694" y="5406771"/>
            <a:ext cx="10296906" cy="705231"/>
            <a:chOff x="980694" y="5406771"/>
            <a:chExt cx="10296906" cy="705231"/>
          </a:xfrm>
        </p:grpSpPr>
        <p:sp>
          <p:nvSpPr>
            <p:cNvPr id="68" name="TextBox 68"/>
            <p:cNvSpPr/>
            <p:nvPr/>
          </p:nvSpPr>
          <p:spPr>
            <a:xfrm>
              <a:off x="980694" y="5406771"/>
              <a:ext cx="10296906" cy="705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要读到下一行姓名，得先丢掉人数这一行剩余的内容。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cin.ignore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做完这件事，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才能接着读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88" name="Line 8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40892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0" name="Line 9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怎么跳过那枚没读走的换行？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7938" y="2218372"/>
            <a:ext cx="8405812" cy="931545"/>
            <a:chOff x="1027938" y="2218372"/>
            <a:chExt cx="8405812" cy="931545"/>
          </a:xfrm>
        </p:grpSpPr>
        <p:sp>
          <p:nvSpPr>
            <p:cNvPr id="4" name="TextBox 4"/>
            <p:cNvSpPr/>
            <p:nvPr/>
          </p:nvSpPr>
          <p:spPr>
            <a:xfrm>
              <a:off x="1027938" y="2218372"/>
              <a:ext cx="76521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n保存人数，string s保存姓名；输入为两行：3和Hi Tom。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6320" y="2709862"/>
              <a:ext cx="34299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　\n　H i　T o m　\n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57594" y="2742248"/>
              <a:ext cx="27761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 &gt;&gt; n 只取走了3。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3818572"/>
            <a:ext cx="10239756" cy="381381"/>
            <a:chOff x="1037844" y="3818572"/>
            <a:chExt cx="10239756" cy="381381"/>
          </a:xfrm>
        </p:grpSpPr>
        <p:sp>
          <p:nvSpPr>
            <p:cNvPr id="11" name="TextBox 11"/>
            <p:cNvSpPr/>
            <p:nvPr/>
          </p:nvSpPr>
          <p:spPr>
            <a:xfrm>
              <a:off x="1037844" y="3818572"/>
              <a:ext cx="10239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直接调用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，它会遇到刚才留下的换行，于是读出空串。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8606" y="4901565"/>
            <a:ext cx="9093898" cy="980694"/>
            <a:chOff x="1038606" y="4901565"/>
            <a:chExt cx="9093898" cy="980694"/>
          </a:xfrm>
        </p:grpSpPr>
        <p:sp>
          <p:nvSpPr>
            <p:cNvPr id="13" name="TextBox 13"/>
            <p:cNvSpPr txBox="1"/>
            <p:nvPr/>
          </p:nvSpPr>
          <p:spPr>
            <a:xfrm>
              <a:off x="1038606" y="4901565"/>
              <a:ext cx="6556248" cy="9806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cin &gt;&gt; n;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cin.ignore(numeric_limits&lt;streamsize&gt;::max(), '\n');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getline(cin, s);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563356" y="4901565"/>
              <a:ext cx="1569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需要&lt;limits&gt;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4781" y="4911090"/>
            <a:ext cx="9525" cy="912876"/>
          </a:xfrm>
          <a:custGeom>
            <a:avLst/>
            <a:gdLst/>
            <a:ahLst/>
            <a:cxnLst/>
            <a:rect l="l" t="t" r="r" b="b"/>
            <a:pathLst>
              <a:path w="9525" h="912876">
                <a:moveTo>
                  <a:pt x="0" y="0"/>
                </a:moveTo>
                <a:lnTo>
                  <a:pt x="0" y="91287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49389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4187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标题统计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</a:t>
            </a:r>
            <a:r>
              <a:rPr lang="en-US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5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：作文标题里的空格算不算？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5896"/>
            <a:ext cx="10248900" cy="1610106"/>
            <a:chOff x="1037844" y="2215896"/>
            <a:chExt cx="10248900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215896"/>
              <a:ext cx="10248900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凯凯给作文拟了一行标题，请数出有效字符。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标题长度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，可能含英文字母、数字和空格。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空格与行末换行不计。输出有效字符数。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7844" y="4628198"/>
            <a:ext cx="2658142" cy="1037653"/>
            <a:chOff x="1037844" y="4628198"/>
            <a:chExt cx="2658142" cy="1037653"/>
          </a:xfrm>
        </p:grpSpPr>
        <p:sp>
          <p:nvSpPr>
            <p:cNvPr id="9" name="TextBox 9"/>
            <p:cNvSpPr/>
            <p:nvPr/>
          </p:nvSpPr>
          <p:spPr>
            <a:xfrm>
              <a:off x="1037844" y="46281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教材原题样例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5034" y="5137785"/>
              <a:ext cx="228095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234　　答案3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71844" y="4628198"/>
            <a:ext cx="3086290" cy="1037653"/>
            <a:chOff x="6371844" y="4628198"/>
            <a:chExt cx="3086290" cy="1037653"/>
          </a:xfrm>
        </p:grpSpPr>
        <p:sp>
          <p:nvSpPr>
            <p:cNvPr id="12" name="TextBox 12"/>
            <p:cNvSpPr/>
            <p:nvPr/>
          </p:nvSpPr>
          <p:spPr>
            <a:xfrm>
              <a:off x="6371844" y="46281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教材原题样例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9034" y="5137785"/>
              <a:ext cx="27091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Ca 45　　答案4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8541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标题统计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标题有空格，怎么数有效字符？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218372"/>
            <a:ext cx="10249662" cy="857631"/>
            <a:chOff x="1027938" y="2218372"/>
            <a:chExt cx="10249662" cy="857631"/>
          </a:xfrm>
        </p:grpSpPr>
        <p:sp>
          <p:nvSpPr>
            <p:cNvPr id="4" name="TextBox 4"/>
            <p:cNvSpPr/>
            <p:nvPr/>
          </p:nvSpPr>
          <p:spPr>
            <a:xfrm>
              <a:off x="1027938" y="2218372"/>
              <a:ext cx="10249662" cy="8576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拿标题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 45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试试：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每次读入一段连续文字。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空格本来就不计数，分开读正合适。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8344" y="3619500"/>
            <a:ext cx="2841784" cy="1275779"/>
            <a:chOff x="1228344" y="3619500"/>
            <a:chExt cx="2841784" cy="1275779"/>
          </a:xfrm>
        </p:grpSpPr>
        <p:sp>
          <p:nvSpPr>
            <p:cNvPr id="10" name="Rectangle 10"/>
            <p:cNvSpPr/>
            <p:nvPr/>
          </p:nvSpPr>
          <p:spPr>
            <a:xfrm>
              <a:off x="1238250" y="3619500"/>
              <a:ext cx="161925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1828610" y="3775710"/>
              <a:ext cx="43853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228594" y="3837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长度2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8344" y="4513898"/>
              <a:ext cx="28417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第一次：ans从0变成2。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562344" y="3619500"/>
            <a:ext cx="2841784" cy="1275779"/>
            <a:chOff x="6562344" y="3619500"/>
            <a:chExt cx="2841784" cy="1275779"/>
          </a:xfrm>
        </p:grpSpPr>
        <p:sp>
          <p:nvSpPr>
            <p:cNvPr id="15" name="Rectangle 15"/>
            <p:cNvSpPr/>
            <p:nvPr/>
          </p:nvSpPr>
          <p:spPr>
            <a:xfrm>
              <a:off x="6572250" y="3619500"/>
              <a:ext cx="161925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7168229" y="3775710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45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562594" y="3837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长度2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562344" y="4513898"/>
              <a:ext cx="28417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第二次：ans从2变成4。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7844" y="5437822"/>
            <a:ext cx="10239756" cy="381381"/>
            <a:chOff x="1037844" y="5437822"/>
            <a:chExt cx="10239756" cy="381381"/>
          </a:xfrm>
        </p:grpSpPr>
        <p:sp>
          <p:nvSpPr>
            <p:cNvPr id="20" name="TextBox 20"/>
            <p:cNvSpPr/>
            <p:nvPr/>
          </p:nvSpPr>
          <p:spPr>
            <a:xfrm>
              <a:off x="1037844" y="5437822"/>
              <a:ext cx="10239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再读一次，已经没有下一段了。循环停下，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ans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里正好是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32" name="Line 3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32920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1095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标题统计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6-5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第一步：每读一段，就记下它的长度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362075"/>
            <a:chOff x="990981" y="2186940"/>
            <a:chExt cx="6743700" cy="13620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3620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(cin &gt;&gt; s)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ans += s.length();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空格怎样被跳过？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cin</a:t>
                </a:r>
                <a:r>
                  <a:rPr lang="en-US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&gt;&gt;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每次读一段。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空格不会进入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读到一段，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长度就加给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ans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188720"/>
          </a:xfrm>
          <a:custGeom>
            <a:avLst/>
            <a:gdLst/>
            <a:ahLst/>
            <a:cxnLst/>
            <a:rect l="l" t="t" r="r" b="b"/>
            <a:pathLst>
              <a:path w="9525" h="1188720">
                <a:moveTo>
                  <a:pt x="0" y="0"/>
                </a:moveTo>
                <a:lnTo>
                  <a:pt x="0" y="11887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标题统计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6-5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第二步：输出累计的字符数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952500"/>
            <a:chOff x="990981" y="2186940"/>
            <a:chExt cx="6743700" cy="9525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ans &lt;&lt; '\n';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拿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 45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验一下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Ca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有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个字符，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45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也有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个。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ans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已累计成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这时输出就行。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514350"/>
          </a:xfrm>
          <a:custGeom>
            <a:avLst/>
            <a:gdLst/>
            <a:ahLst/>
            <a:cxnLst/>
            <a:rect l="l" t="t" r="r" b="b"/>
            <a:pathLst>
              <a:path w="9525" h="514350">
                <a:moveTo>
                  <a:pt x="0" y="0"/>
                </a:moveTo>
                <a:lnTo>
                  <a:pt x="0" y="5143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标题统计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6-5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：把读入、计数和输出接起来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3287268" cy="3400044"/>
            <a:chOff x="990981" y="2186940"/>
            <a:chExt cx="3287268" cy="34000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86940"/>
              <a:ext cx="3287268" cy="3400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&lt;iostream&gt;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ans =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(cin &gt;&gt; s)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ans += s.length();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cout &lt;&lt; ans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088196" cy="2810256"/>
            <a:chOff x="8028813" y="2408872"/>
            <a:chExt cx="3088196" cy="2810256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20542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38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到底检查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什么？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088196" cy="2257806"/>
              <a:chOff x="8028813" y="2961322"/>
              <a:chExt cx="3088196" cy="22578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016377" cy="16196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本次读入成功，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才把长度加给 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ans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读不到下一段，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循环就停。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3316319"/>
          </a:xfrm>
          <a:custGeom>
            <a:avLst/>
            <a:gdLst/>
            <a:ahLst/>
            <a:cxnLst/>
            <a:rect l="l" t="t" r="r" b="b"/>
            <a:pathLst>
              <a:path w="9525" h="3316319">
                <a:moveTo>
                  <a:pt x="0" y="0"/>
                </a:moveTo>
                <a:lnTo>
                  <a:pt x="0" y="33163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08848"/>
            <a:ext cx="10248900" cy="1285875"/>
            <a:chOff x="1037844" y="2208848"/>
            <a:chExt cx="10248900" cy="1285875"/>
          </a:xfrm>
        </p:grpSpPr>
        <p:sp>
          <p:nvSpPr>
            <p:cNvPr id="7" name="TextBox 7"/>
            <p:cNvSpPr/>
            <p:nvPr/>
          </p:nvSpPr>
          <p:spPr>
            <a:xfrm>
              <a:off x="1037844" y="2208848"/>
              <a:ext cx="10248900" cy="1285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程序拿到一份初始文档，再按顺序执行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q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条指令。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第一行给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q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，最多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条操作。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第二行给初始文档，最多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个字符，不含空白。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位置从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开始，操作保证合法。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4043362"/>
            <a:ext cx="7919264" cy="440055"/>
            <a:chOff x="1036320" y="4043362"/>
            <a:chExt cx="7919264" cy="440055"/>
          </a:xfrm>
        </p:grpSpPr>
        <p:sp>
          <p:nvSpPr>
            <p:cNvPr id="9" name="TextBox 9"/>
            <p:cNvSpPr/>
            <p:nvPr/>
          </p:nvSpPr>
          <p:spPr>
            <a:xfrm>
              <a:off x="1036320" y="404336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str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990594" y="4075748"/>
              <a:ext cx="49649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在文档末尾追加str，输出修改后的文档。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6320" y="5138738"/>
            <a:ext cx="6838914" cy="794765"/>
            <a:chOff x="1036320" y="5138738"/>
            <a:chExt cx="6838914" cy="794765"/>
          </a:xfrm>
        </p:grpSpPr>
        <p:sp>
          <p:nvSpPr>
            <p:cNvPr id="12" name="TextBox 12"/>
            <p:cNvSpPr/>
            <p:nvPr/>
          </p:nvSpPr>
          <p:spPr>
            <a:xfrm>
              <a:off x="1036320" y="5138738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a b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990594" y="5171122"/>
              <a:ext cx="388464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a开始，只保留b个字符。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输出保留后的文档。b表示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数量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例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6-6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：文字编辑器要听懂哪些指令？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5568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7453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6-6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：还要处理插入和查找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405062"/>
            <a:ext cx="9212640" cy="813817"/>
            <a:chOff x="1036320" y="2405062"/>
            <a:chExt cx="9212640" cy="813817"/>
          </a:xfrm>
        </p:grpSpPr>
        <p:sp>
          <p:nvSpPr>
            <p:cNvPr id="7" name="TextBox 7"/>
            <p:cNvSpPr/>
            <p:nvPr/>
          </p:nvSpPr>
          <p:spPr>
            <a:xfrm>
              <a:off x="1036320" y="2405062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a str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990594" y="2437448"/>
              <a:ext cx="6258366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a的字符前插入str。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输出修改后的文档。a等于长度时，就是在末尾插入。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3976688"/>
            <a:ext cx="8183011" cy="813815"/>
            <a:chOff x="1036320" y="3976688"/>
            <a:chExt cx="8183011" cy="813815"/>
          </a:xfrm>
        </p:grpSpPr>
        <p:sp>
          <p:nvSpPr>
            <p:cNvPr id="10" name="TextBox 10"/>
            <p:cNvSpPr/>
            <p:nvPr/>
          </p:nvSpPr>
          <p:spPr>
            <a:xfrm>
              <a:off x="1036320" y="3976688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str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990594" y="4009072"/>
              <a:ext cx="5228737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查找str首次出现的位置，找到就输出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找不到输出-1。查找本身不改变文档。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7938" y="5580698"/>
            <a:ext cx="10249662" cy="381381"/>
            <a:chOff x="1027938" y="5580698"/>
            <a:chExt cx="10249662" cy="381381"/>
          </a:xfrm>
        </p:grpSpPr>
        <p:sp>
          <p:nvSpPr>
            <p:cNvPr id="15" name="TextBox 8"/>
            <p:cNvSpPr/>
            <p:nvPr/>
          </p:nvSpPr>
          <p:spPr>
            <a:xfrm>
              <a:off x="1027938" y="5580698"/>
              <a:ext cx="10249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四条指令都作用在当前的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上。前面改过的内容，后面还得接着用。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0772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4891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33500" y="2286000"/>
            <a:ext cx="9239250" cy="665226"/>
            <a:chOff x="1333500" y="2286000"/>
            <a:chExt cx="9239250" cy="665226"/>
          </a:xfrm>
        </p:grpSpPr>
        <p:sp>
          <p:nvSpPr>
            <p:cNvPr id="7" name="Rectangle 7"/>
            <p:cNvSpPr/>
            <p:nvPr/>
          </p:nvSpPr>
          <p:spPr>
            <a:xfrm>
              <a:off x="1333500" y="2286000"/>
              <a:ext cx="33337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7239000" y="2286000"/>
              <a:ext cx="33337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TextBox 9"/>
            <p:cNvSpPr/>
            <p:nvPr/>
          </p:nvSpPr>
          <p:spPr>
            <a:xfrm>
              <a:off x="2475548" y="2423160"/>
              <a:ext cx="104965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ILove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386762" y="2423160"/>
              <a:ext cx="10383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585460" y="25041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追加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76500" y="3810000"/>
            <a:ext cx="6667500" cy="665226"/>
            <a:chOff x="2476500" y="3810000"/>
            <a:chExt cx="6667500" cy="665226"/>
          </a:xfrm>
        </p:grpSpPr>
        <p:sp>
          <p:nvSpPr>
            <p:cNvPr id="13" name="Rectangle 13"/>
            <p:cNvSpPr/>
            <p:nvPr/>
          </p:nvSpPr>
          <p:spPr>
            <a:xfrm>
              <a:off x="2476500" y="3810000"/>
              <a:ext cx="33337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810250" y="3810000"/>
              <a:ext cx="33337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/>
            <p:nvPr/>
          </p:nvSpPr>
          <p:spPr>
            <a:xfrm>
              <a:off x="3618548" y="3947160"/>
              <a:ext cx="104965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ILove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958012" y="3947160"/>
              <a:ext cx="10383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6320" y="5138738"/>
            <a:ext cx="10241280" cy="880491"/>
            <a:chOff x="1036320" y="5138738"/>
            <a:chExt cx="10241280" cy="880491"/>
          </a:xfrm>
        </p:grpSpPr>
        <p:sp>
          <p:nvSpPr>
            <p:cNvPr id="18" name="TextBox 18"/>
            <p:cNvSpPr txBox="1"/>
            <p:nvPr/>
          </p:nvSpPr>
          <p:spPr>
            <a:xfrm>
              <a:off x="1036320" y="5138738"/>
              <a:ext cx="542953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 += str;　　// 或 s.append(str);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1037844" y="5637848"/>
              <a:ext cx="10239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两种写法都会直接改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。后续指令看到的，就是已经接上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的文档。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当前文档是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ILove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，怎样接上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Luogu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495" y="51482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3703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7298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333500" y="3057525"/>
            <a:ext cx="8334375" cy="1160812"/>
            <a:chOff x="1333500" y="3057525"/>
            <a:chExt cx="8334375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90625" cy="1160812"/>
              <a:chOff x="1333500" y="3057525"/>
              <a:chExt cx="1190625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29372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563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24125" y="3057525"/>
              <a:ext cx="1190625" cy="1160812"/>
              <a:chOff x="2524125" y="3057525"/>
              <a:chExt cx="1190625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241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246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30469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4750" y="3057525"/>
              <a:ext cx="1190625" cy="1160812"/>
              <a:chOff x="3714750" y="3057525"/>
              <a:chExt cx="1190625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1475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21528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375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05375" y="3057525"/>
              <a:ext cx="1190625" cy="1160812"/>
              <a:chOff x="4905375" y="3057525"/>
              <a:chExt cx="1190625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90537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40591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: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42820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096000" y="3057525"/>
              <a:ext cx="1190625" cy="1160812"/>
              <a:chOff x="6096000" y="3057525"/>
              <a:chExt cx="1190625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960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591871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66188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286625" y="3057525"/>
              <a:ext cx="1190625" cy="1160812"/>
              <a:chOff x="7286625" y="3057525"/>
              <a:chExt cx="1190625" cy="11608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2866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7871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u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78094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477250" y="3057525"/>
              <a:ext cx="1190625" cy="1160812"/>
              <a:chOff x="8477250" y="3057525"/>
              <a:chExt cx="1190625" cy="11608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847725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897778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  <p:sp>
            <p:nvSpPr>
              <p:cNvPr id="32" name="TextBox 32"/>
              <p:cNvSpPr/>
              <p:nvPr/>
            </p:nvSpPr>
            <p:spPr>
              <a:xfrm>
                <a:off x="90000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只想取出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Sun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，要从哪里开始抄？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80694" y="1977771"/>
            <a:ext cx="10296906" cy="1031558"/>
            <a:chOff x="980694" y="1977771"/>
            <a:chExt cx="10296906" cy="1031558"/>
          </a:xfrm>
        </p:grpSpPr>
        <p:sp>
          <p:nvSpPr>
            <p:cNvPr id="36" name="TextBox 6"/>
            <p:cNvSpPr/>
            <p:nvPr/>
          </p:nvSpPr>
          <p:spPr>
            <a:xfrm>
              <a:off x="980694" y="1977771"/>
              <a:ext cx="10296906" cy="1031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7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就拿校刊标题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Art:Sun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来试。我们只想抄出作品名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图中每格是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的一个字符，下面标着从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开始的下标。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80694" y="4475798"/>
            <a:ext cx="10296906" cy="702754"/>
            <a:chOff x="980694" y="4475798"/>
            <a:chExt cx="10296906" cy="702754"/>
          </a:xfrm>
        </p:grpSpPr>
        <p:sp>
          <p:nvSpPr>
            <p:cNvPr id="40" name="TextBox 11"/>
            <p:cNvSpPr/>
            <p:nvPr/>
          </p:nvSpPr>
          <p:spPr>
            <a:xfrm>
              <a:off x="980694" y="4475798"/>
              <a:ext cx="10296906" cy="7027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从下标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开始，占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个字符，也就是下标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这里的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是数量，可别把它当成结束下标。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80694" y="5409248"/>
            <a:ext cx="10296906" cy="702754"/>
            <a:chOff x="980694" y="5409248"/>
            <a:chExt cx="10296906" cy="702754"/>
          </a:xfrm>
        </p:grpSpPr>
        <p:sp>
          <p:nvSpPr>
            <p:cNvPr id="43" name="TextBox 14"/>
            <p:cNvSpPr/>
            <p:nvPr/>
          </p:nvSpPr>
          <p:spPr>
            <a:xfrm>
              <a:off x="980694" y="5409248"/>
              <a:ext cx="10296906" cy="7027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substr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会返回抄出的新串，原来的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不会自动变短。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教材里的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ILoveLuogu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也按“起点＋数量”来截取。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从下标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5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 取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5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 个字符，会留下什么？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27938" y="2237422"/>
            <a:ext cx="9259062" cy="1769745"/>
            <a:chOff x="1027938" y="2237422"/>
            <a:chExt cx="9259062" cy="1769745"/>
          </a:xfrm>
        </p:grpSpPr>
        <p:sp>
          <p:nvSpPr>
            <p:cNvPr id="4" name="TextBox 4"/>
            <p:cNvSpPr/>
            <p:nvPr/>
          </p:nvSpPr>
          <p:spPr>
            <a:xfrm>
              <a:off x="1027938" y="2237422"/>
              <a:ext cx="81820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回到教材：string s保存ILoveLuogu，取出从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5开始的5个字符。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714500" y="2809875"/>
              <a:ext cx="4286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6000750" y="2809875"/>
              <a:ext cx="4286250" cy="6191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/>
            <p:nvPr/>
          </p:nvSpPr>
          <p:spPr>
            <a:xfrm>
              <a:off x="2043684" y="29956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20484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2900934" y="29956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9056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76294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7629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62019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v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6201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47744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4774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329934" y="2995612"/>
              <a:ext cx="1988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3346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19194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1919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04919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0491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90644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890644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763696" y="2995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u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9763696" y="35671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34034" y="4518660"/>
            <a:ext cx="10100310" cy="528066"/>
            <a:chOff x="1034034" y="4518660"/>
            <a:chExt cx="10100310" cy="528066"/>
          </a:xfrm>
        </p:grpSpPr>
        <p:sp>
          <p:nvSpPr>
            <p:cNvPr id="31" name="TextBox 31"/>
            <p:cNvSpPr/>
            <p:nvPr/>
          </p:nvSpPr>
          <p:spPr>
            <a:xfrm>
              <a:off x="1034034" y="4518660"/>
              <a:ext cx="23717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返回 "Luogu"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5705094" y="4599622"/>
              <a:ext cx="5429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从下标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取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个，得到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36320" y="5614988"/>
            <a:ext cx="7186327" cy="440055"/>
            <a:chOff x="1036320" y="5614988"/>
            <a:chExt cx="7186327" cy="440055"/>
          </a:xfrm>
        </p:grpSpPr>
        <p:sp>
          <p:nvSpPr>
            <p:cNvPr id="34" name="TextBox 34"/>
            <p:cNvSpPr txBox="1"/>
            <p:nvPr/>
          </p:nvSpPr>
          <p:spPr>
            <a:xfrm>
              <a:off x="1036320" y="5614988"/>
              <a:ext cx="718632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accent2"/>
                  </a:solidFill>
                  <a:latin typeface="Consolas"/>
                  <a:ea typeface="Microsoft YaHei"/>
                  <a:cs typeface="Consolas"/>
                </a:rPr>
                <a:t>s = s.substr(5, 5);　// 赋值回去，s才真正变短</a:t>
              </a:r>
            </a:p>
          </p:txBody>
        </p:sp>
      </p:grpSp>
      <p:sp>
        <p:nvSpPr>
          <p:cNvPr id="58" name="Line 5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9" name="Line 59"/>
          <p:cNvSpPr/>
          <p:nvPr/>
        </p:nvSpPr>
        <p:spPr>
          <a:xfrm>
            <a:off x="912495" y="56245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0" name="Line 60"/>
          <p:cNvSpPr/>
          <p:nvPr/>
        </p:nvSpPr>
        <p:spPr>
          <a:xfrm>
            <a:off x="838200" y="52537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1" name="Line 61"/>
          <p:cNvSpPr/>
          <p:nvPr/>
        </p:nvSpPr>
        <p:spPr>
          <a:xfrm>
            <a:off x="838200" y="41969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7339870" cy="1343025"/>
            <a:chOff x="1179957" y="2952750"/>
            <a:chExt cx="7339870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77828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原通知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28530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 Tom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补好时间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191062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 9am Tom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在通知中间补时间，怎么保留两边的文字？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77771"/>
            <a:ext cx="10296906" cy="1031558"/>
            <a:chOff x="980694" y="1977771"/>
            <a:chExt cx="10296906" cy="1031558"/>
          </a:xfrm>
        </p:grpSpPr>
        <p:sp>
          <p:nvSpPr>
            <p:cNvPr id="19" name="TextBox 6"/>
            <p:cNvSpPr/>
            <p:nvPr/>
          </p:nvSpPr>
          <p:spPr>
            <a:xfrm>
              <a:off x="980694" y="1977771"/>
              <a:ext cx="10296906" cy="1031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7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要在通知中补时间，原文两侧都得留下。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当前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，我们想在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前面加上“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9am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”。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直接覆盖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o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会弄坏名字，所以得把后半段挪开。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96906" cy="705231"/>
            <a:chOff x="980694" y="4475798"/>
            <a:chExt cx="10296906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10296906" cy="705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保留前面的“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”，把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后移，再填进“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9am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”。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的下标是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，插入位置就写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296906" cy="702754"/>
            <a:chOff x="980694" y="5409248"/>
            <a:chExt cx="10296906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10296906" cy="7027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insert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需要知道插入位置和新文字。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它把新文字放在指定字符前面，原来的两段都会保留。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在下标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前插入，原来的字会去哪儿？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7938" y="2166938"/>
            <a:ext cx="7132892" cy="956691"/>
            <a:chOff x="1027938" y="2166938"/>
            <a:chExt cx="7132892" cy="956691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166938"/>
              <a:ext cx="37038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s.insert(3, "guGugu");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27938" y="2742248"/>
              <a:ext cx="71328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现在是 "Luogu"；把新文字插在下标 3 的 g 前面。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8250" y="3714750"/>
            <a:ext cx="8382000" cy="1313879"/>
            <a:chOff x="1238250" y="3714750"/>
            <a:chExt cx="8382000" cy="1313879"/>
          </a:xfrm>
        </p:grpSpPr>
        <p:sp>
          <p:nvSpPr>
            <p:cNvPr id="10" name="Rectangle 10"/>
            <p:cNvSpPr/>
            <p:nvPr/>
          </p:nvSpPr>
          <p:spPr>
            <a:xfrm>
              <a:off x="1238250" y="3714750"/>
              <a:ext cx="22860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524250" y="3714750"/>
              <a:ext cx="457200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096250" y="3714750"/>
              <a:ext cx="15240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2061972" y="3861435"/>
              <a:ext cx="63846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5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191125" y="3861435"/>
              <a:ext cx="12382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guGugu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644604" y="3861435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977580" y="46472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原前缀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144071" y="46472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新插入片段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454580" y="46472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原后缀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6320" y="5538788"/>
            <a:ext cx="10193274" cy="440055"/>
            <a:chOff x="1036320" y="5538788"/>
            <a:chExt cx="10193274" cy="440055"/>
          </a:xfrm>
        </p:grpSpPr>
        <p:sp>
          <p:nvSpPr>
            <p:cNvPr id="20" name="TextBox 20"/>
            <p:cNvSpPr/>
            <p:nvPr/>
          </p:nvSpPr>
          <p:spPr>
            <a:xfrm>
              <a:off x="1036320" y="5538788"/>
              <a:ext cx="278291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结果：LuoguGugugu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371844" y="5571172"/>
              <a:ext cx="4857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insert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改动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，原后缀往后挪。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912495" y="21764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3634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2265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193185" cy="1355598"/>
            <a:chOff x="1179957" y="2952750"/>
            <a:chExt cx="7193185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95069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查找Tom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7639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Tom,Amy,Tom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15902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首次起点是0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95069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查找Ben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17639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Tom,Amy,Tom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没有找到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在报名名单里找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，程序该回答什么？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77771"/>
            <a:ext cx="10296906" cy="1029081"/>
            <a:chOff x="980694" y="1977771"/>
            <a:chExt cx="10296906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77771"/>
              <a:ext cx="10296906" cy="1029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7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在报名名单里找人，光说“找到了”还不够，程序得报出位置。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保存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,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Amy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,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，查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时要给出第一次出现的起点。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如果改查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Ben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，程序也要能说明没找到。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96906" cy="705231"/>
            <a:chOff x="980694" y="4475798"/>
            <a:chExt cx="10296906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10296906" cy="705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第一次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从下标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开始，所以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是有效答案。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查找失败时，需要另一个记号，不能也返回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296906" cy="702754"/>
            <a:chOff x="980694" y="5409248"/>
            <a:chExt cx="10296906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10296906" cy="7027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find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返回第一次出现的下标；没找到就返回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string::npos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像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banana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ana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，换个起点查，还能找到另一处。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find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 找不到时，会给出什么结果？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27938" y="2208848"/>
            <a:ext cx="10249662" cy="1398269"/>
            <a:chOff x="1027938" y="2208848"/>
            <a:chExt cx="10249662" cy="1398269"/>
          </a:xfrm>
        </p:grpSpPr>
        <p:sp>
          <p:nvSpPr>
            <p:cNvPr id="4" name="TextBox 4"/>
            <p:cNvSpPr/>
            <p:nvPr/>
          </p:nvSpPr>
          <p:spPr>
            <a:xfrm>
              <a:off x="1027938" y="2208848"/>
              <a:ext cx="10249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banana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试试。找同样的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ana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，起点一换，答案也会变。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467094" y="2666048"/>
              <a:ext cx="2973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s.find("ana") 返回1。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467094" y="3075622"/>
              <a:ext cx="34061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s.find("ana", 2) 返回3。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29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429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2191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191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953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953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715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715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477322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477322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239321" y="27574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5239321" y="316706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95" bIns="0" anchor="t" anchorCtr="0">
              <a:noAutofit/>
            </a:bodyPr>
            <a:lstStyle/>
            <a:p>
              <a:pPr algn="ctr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37844" y="4170998"/>
            <a:ext cx="10239756" cy="381381"/>
            <a:chOff x="1037844" y="4170998"/>
            <a:chExt cx="10239756" cy="381381"/>
          </a:xfrm>
        </p:grpSpPr>
        <p:sp>
          <p:nvSpPr>
            <p:cNvPr id="23" name="TextBox 23"/>
            <p:cNvSpPr/>
            <p:nvPr/>
          </p:nvSpPr>
          <p:spPr>
            <a:xfrm>
              <a:off x="1037844" y="4170998"/>
              <a:ext cx="10239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xyz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没有结果，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find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返回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string::npos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38606" y="5215890"/>
            <a:ext cx="10105644" cy="1093661"/>
            <a:chOff x="1038606" y="5215890"/>
            <a:chExt cx="10105644" cy="1093661"/>
          </a:xfrm>
        </p:grpSpPr>
        <p:sp>
          <p:nvSpPr>
            <p:cNvPr id="25" name="TextBox 25"/>
            <p:cNvSpPr txBox="1"/>
            <p:nvPr/>
          </p:nvSpPr>
          <p:spPr>
            <a:xfrm>
              <a:off x="1038606" y="5215890"/>
              <a:ext cx="4293108" cy="961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auto p = s.find(str);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if (p == string::npos) cout &lt;&lt; -1;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else cout &lt;&lt; p;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7219188" y="5313998"/>
              <a:ext cx="3925062" cy="995553"/>
              <a:chOff x="7219188" y="5313998"/>
              <a:chExt cx="3925062" cy="995553"/>
            </a:xfrm>
          </p:grpSpPr>
          <p:sp>
            <p:nvSpPr>
              <p:cNvPr id="41" name="TextBox 41"/>
              <p:cNvSpPr/>
              <p:nvPr/>
            </p:nvSpPr>
            <p:spPr>
              <a:xfrm>
                <a:off x="7219188" y="5313998"/>
                <a:ext cx="3925062" cy="99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是要找的片段。</a:t>
                </a:r>
                <a:br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auto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确定 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的类型；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没找到时，比 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string::npos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</p:grpSp>
      </p:grpSp>
      <p:sp>
        <p:nvSpPr>
          <p:cNvPr id="50" name="Line 5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1" name="Line 51"/>
          <p:cNvSpPr/>
          <p:nvPr/>
        </p:nvSpPr>
        <p:spPr>
          <a:xfrm>
            <a:off x="914781" y="5225415"/>
            <a:ext cx="9525" cy="877919"/>
          </a:xfrm>
          <a:custGeom>
            <a:avLst/>
            <a:gdLst/>
            <a:ahLst/>
            <a:cxnLst/>
            <a:rect l="l" t="t" r="r" b="b"/>
            <a:pathLst>
              <a:path w="9525" h="877919">
                <a:moveTo>
                  <a:pt x="0" y="0"/>
                </a:moveTo>
                <a:lnTo>
                  <a:pt x="0" y="8779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48284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38235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四条指令接连执行，文档怎样变化？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4603814" cy="381381"/>
            <a:chOff x="1037844" y="2218372"/>
            <a:chExt cx="4603814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46038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教材原题样例：q=4，初始文档ILove。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320" y="2995612"/>
            <a:ext cx="6479572" cy="440055"/>
            <a:chOff x="1036320" y="2995612"/>
            <a:chExt cx="6479572" cy="440055"/>
          </a:xfrm>
        </p:grpSpPr>
        <p:sp>
          <p:nvSpPr>
            <p:cNvPr id="9" name="TextBox 9"/>
            <p:cNvSpPr/>
            <p:nvPr/>
          </p:nvSpPr>
          <p:spPr>
            <a:xfrm>
              <a:off x="1036320" y="2995612"/>
              <a:ext cx="12022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Luogu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798820" y="2995612"/>
              <a:ext cx="17170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ILoveLuogu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6320" y="3757612"/>
            <a:ext cx="5627751" cy="440055"/>
            <a:chOff x="1036320" y="3757612"/>
            <a:chExt cx="5627751" cy="440055"/>
          </a:xfrm>
        </p:grpSpPr>
        <p:sp>
          <p:nvSpPr>
            <p:cNvPr id="12" name="TextBox 12"/>
            <p:cNvSpPr/>
            <p:nvPr/>
          </p:nvSpPr>
          <p:spPr>
            <a:xfrm>
              <a:off x="1036320" y="375761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2 5 5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798820" y="3757612"/>
              <a:ext cx="8652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6320" y="4519612"/>
            <a:ext cx="6636734" cy="440055"/>
            <a:chOff x="1036320" y="4519612"/>
            <a:chExt cx="6636734" cy="440055"/>
          </a:xfrm>
        </p:grpSpPr>
        <p:sp>
          <p:nvSpPr>
            <p:cNvPr id="15" name="TextBox 15"/>
            <p:cNvSpPr/>
            <p:nvPr/>
          </p:nvSpPr>
          <p:spPr>
            <a:xfrm>
              <a:off x="1036320" y="4519612"/>
              <a:ext cx="17044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3 guGugu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798820" y="4519612"/>
              <a:ext cx="187423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LuoguGugugu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36320" y="5281612"/>
            <a:ext cx="8955024" cy="440055"/>
            <a:chOff x="1036320" y="5281612"/>
            <a:chExt cx="8955024" cy="440055"/>
          </a:xfrm>
        </p:grpSpPr>
        <p:sp>
          <p:nvSpPr>
            <p:cNvPr id="18" name="TextBox 18"/>
            <p:cNvSpPr/>
            <p:nvPr/>
          </p:nvSpPr>
          <p:spPr>
            <a:xfrm>
              <a:off x="1036320" y="5281612"/>
              <a:ext cx="6892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gu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5798820" y="5281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562344" y="5313998"/>
              <a:ext cx="3429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只报位置；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保持原样。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7405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0549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6-6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第一步：保存文档，准备逐条读指令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2276475"/>
            <a:chOff x="990981" y="2186940"/>
            <a:chExt cx="6743700" cy="22764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2276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q, opt, a, b;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s, t;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cin &gt;&gt; q &gt;&gt; s;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(q--)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opt;</a:t>
              </a:r>
              <a:br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// 下面接上四种操作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为什么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放在循环外？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保存当前文档，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所以放在循环外。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每轮只读一条指令，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opt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决定进入哪个分支。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2080260"/>
          </a:xfrm>
          <a:custGeom>
            <a:avLst/>
            <a:gdLst/>
            <a:ahLst/>
            <a:cxnLst/>
            <a:rect l="l" t="t" r="r" b="b"/>
            <a:pathLst>
              <a:path w="9525" h="2080260">
                <a:moveTo>
                  <a:pt x="0" y="0"/>
                </a:moveTo>
                <a:lnTo>
                  <a:pt x="0" y="20802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6-6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第二步：指令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，把文字接到末尾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666875"/>
            <a:chOff x="990981" y="2186940"/>
            <a:chExt cx="6743700" cy="16668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666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(opt == 1)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t;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 += t;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为什么输出整份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指令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后面跟着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把它接到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末尾。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题目要看的，是改好后的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整份文档。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485900"/>
          </a:xfrm>
          <a:custGeom>
            <a:avLst/>
            <a:gdLst/>
            <a:ahLst/>
            <a:cxnLst/>
            <a:rect l="l" t="t" r="r" b="b"/>
            <a:pathLst>
              <a:path w="9525" h="1485900">
                <a:moveTo>
                  <a:pt x="0" y="0"/>
                </a:moveTo>
                <a:lnTo>
                  <a:pt x="0" y="14859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6-6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第三步：指令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2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，只留下指定片段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666875"/>
            <a:chOff x="990981" y="2186940"/>
            <a:chExt cx="6743700" cy="16668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666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(opt == 2)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a &gt;&gt; b;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 = s.substr(a, b);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为什么还要赋值回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是起点，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是数量。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substr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返回新串，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不会自动缩短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结果还得赋回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485900"/>
          </a:xfrm>
          <a:custGeom>
            <a:avLst/>
            <a:gdLst/>
            <a:ahLst/>
            <a:cxnLst/>
            <a:rect l="l" t="t" r="r" b="b"/>
            <a:pathLst>
              <a:path w="9525" h="1485900">
                <a:moveTo>
                  <a:pt x="0" y="0"/>
                </a:moveTo>
                <a:lnTo>
                  <a:pt x="0" y="14859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6-6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第四步：指令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3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，在指定位置插入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666875"/>
            <a:chOff x="990981" y="2186940"/>
            <a:chExt cx="6743700" cy="16668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666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(opt == 3)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a &gt;&gt; t;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s.insert(a, t);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后面的字符去哪儿？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是插入位置，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是新文字。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insert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把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放到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下标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的字符前。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485900"/>
          </a:xfrm>
          <a:custGeom>
            <a:avLst/>
            <a:gdLst/>
            <a:ahLst/>
            <a:cxnLst/>
            <a:rect l="l" t="t" r="r" b="b"/>
            <a:pathLst>
              <a:path w="9525" h="1485900">
                <a:moveTo>
                  <a:pt x="0" y="0"/>
                </a:moveTo>
                <a:lnTo>
                  <a:pt x="0" y="14859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6-6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第五步：指令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4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，只查询位置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2276475"/>
            <a:chOff x="990981" y="2186940"/>
            <a:chExt cx="6743700" cy="22764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2276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t;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auto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 = s.find(t);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(p ==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::npos) cout &lt;&lt; -1;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else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cout &lt;&lt; p;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能代表没找到吗？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也可能是有效位置。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没找到时，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find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返回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string::npos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查找不会改动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2080260"/>
          </a:xfrm>
          <a:custGeom>
            <a:avLst/>
            <a:gdLst/>
            <a:ahLst/>
            <a:cxnLst/>
            <a:rect l="l" t="t" r="r" b="b"/>
            <a:pathLst>
              <a:path w="9525" h="2080260">
                <a:moveTo>
                  <a:pt x="0" y="0"/>
                </a:moveTo>
                <a:lnTo>
                  <a:pt x="0" y="20802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6-6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：把读入、追加和截取接进程序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25015"/>
            <a:ext cx="3915918" cy="4066794"/>
            <a:chOff x="990981" y="2025015"/>
            <a:chExt cx="3915918" cy="406679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25015"/>
              <a:ext cx="3915918" cy="40667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&lt;iostream&gt;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q, opt, a, b;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s, 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cin &gt;&gt; q &gt;&gt; s;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(q--)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cin &gt;&gt; opt;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(opt == 1)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cin &gt;&gt; t; s += 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s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(opt == 2)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cin &gt;&gt; a &gt;&gt; b;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 = s.substr(a, b);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s &lt;&lt; '\n';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505063" y="2456498"/>
            <a:ext cx="2667190" cy="2276856"/>
            <a:chOff x="8505063" y="2456498"/>
            <a:chExt cx="2667190" cy="2276856"/>
          </a:xfrm>
        </p:grpSpPr>
        <p:grpSp>
          <p:nvGrpSpPr>
            <p:cNvPr id="12" name="Group 12"/>
            <p:cNvGrpSpPr/>
            <p:nvPr/>
          </p:nvGrpSpPr>
          <p:grpSpPr>
            <a:xfrm>
              <a:off x="8505063" y="2456498"/>
              <a:ext cx="2667190" cy="2276856"/>
              <a:chOff x="8505063" y="2456498"/>
              <a:chExt cx="2667190" cy="2276856"/>
            </a:xfrm>
          </p:grpSpPr>
          <p:sp>
            <p:nvSpPr>
              <p:cNvPr id="15" name="Freeform 7"/>
              <p:cNvSpPr/>
              <p:nvPr/>
            </p:nvSpPr>
            <p:spPr>
              <a:xfrm>
                <a:off x="8514969" y="2456498"/>
                <a:ext cx="2657284" cy="2276856"/>
              </a:xfrm>
              <a:custGeom>
                <a:avLst/>
                <a:gdLst/>
                <a:ahLst/>
                <a:cxnLst/>
                <a:rect l="l" t="t" r="r" b="b"/>
                <a:pathLst>
                  <a:path w="2657284" h="2276856">
                    <a:moveTo>
                      <a:pt x="0" y="0"/>
                    </a:moveTo>
                    <a:lnTo>
                      <a:pt x="2657284" y="0"/>
                    </a:lnTo>
                    <a:lnTo>
                      <a:pt x="2657284" y="2276856"/>
                    </a:lnTo>
                    <a:lnTo>
                      <a:pt x="0" y="227685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8505063" y="2456498"/>
                <a:ext cx="2409825" cy="1609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q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控制循环。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每轮读 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opt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再读对应参数。</a:t>
                </a:r>
                <a:br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substr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得到新串，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要交回 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</p:grpSp>
      </p:grpSp>
      <p:sp>
        <p:nvSpPr>
          <p:cNvPr id="13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4" name="Line 14"/>
          <p:cNvSpPr/>
          <p:nvPr/>
        </p:nvSpPr>
        <p:spPr>
          <a:xfrm>
            <a:off x="867156" y="2034540"/>
            <a:ext cx="9525" cy="4044982"/>
          </a:xfrm>
          <a:custGeom>
            <a:avLst/>
            <a:gdLst/>
            <a:ahLst/>
            <a:cxnLst/>
            <a:rect l="l" t="t" r="r" b="b"/>
            <a:pathLst>
              <a:path w="9525" h="4044982">
                <a:moveTo>
                  <a:pt x="0" y="0"/>
                </a:moveTo>
                <a:lnTo>
                  <a:pt x="0" y="40449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84023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文字处理软件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6-6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：再接上插入和查找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48840"/>
            <a:ext cx="5801868" cy="3942969"/>
            <a:chOff x="990981" y="2148840"/>
            <a:chExt cx="5801868" cy="3942969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148840"/>
              <a:ext cx="5801868" cy="3942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(opt == 3)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cin &gt;&gt; a &gt;&gt; 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s.insert(a, t);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s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cin &gt;&gt; 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auto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p = s.find(t);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(p ==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::npos) cout &lt;&lt; -1;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cout &lt;&lt; p;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'\n';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05063" y="2437448"/>
            <a:ext cx="2495550" cy="3105530"/>
            <a:chOff x="8505063" y="2437448"/>
            <a:chExt cx="2495550" cy="3105530"/>
          </a:xfrm>
        </p:grpSpPr>
        <p:sp>
          <p:nvSpPr>
            <p:cNvPr id="9" name="TextBox 9"/>
            <p:cNvSpPr/>
            <p:nvPr/>
          </p:nvSpPr>
          <p:spPr>
            <a:xfrm>
              <a:off x="8514969" y="24374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505063" y="2980372"/>
              <a:ext cx="2495550" cy="2562606"/>
              <a:chOff x="8505063" y="2980372"/>
              <a:chExt cx="2495550" cy="25626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514969" y="2980372"/>
                <a:ext cx="2384869" cy="2562606"/>
              </a:xfrm>
              <a:custGeom>
                <a:avLst/>
                <a:gdLst/>
                <a:ahLst/>
                <a:cxnLst/>
                <a:rect l="l" t="t" r="r" b="b"/>
                <a:pathLst>
                  <a:path w="2384869" h="2562606">
                    <a:moveTo>
                      <a:pt x="0" y="0"/>
                    </a:moveTo>
                    <a:lnTo>
                      <a:pt x="2384869" y="0"/>
                    </a:lnTo>
                    <a:lnTo>
                      <a:pt x="2384869" y="2562606"/>
                    </a:lnTo>
                    <a:lnTo>
                      <a:pt x="0" y="25626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505063" y="2980372"/>
                <a:ext cx="2495550" cy="19291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插入会改 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查找不会。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找到就报位置，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否则报 -</a:t>
                </a: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每条指令一行。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58365"/>
            <a:ext cx="9525" cy="3881533"/>
          </a:xfrm>
          <a:custGeom>
            <a:avLst/>
            <a:gdLst/>
            <a:ahLst/>
            <a:cxnLst/>
            <a:rect l="l" t="t" r="r" b="b"/>
            <a:pathLst>
              <a:path w="9525" h="3881533">
                <a:moveTo>
                  <a:pt x="0" y="0"/>
                </a:moveTo>
                <a:lnTo>
                  <a:pt x="0" y="3881533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58450" cy="1062799"/>
            <a:chOff x="826008" y="814388"/>
            <a:chExt cx="10458450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string删除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通知里多打了两个字，怎样只删掉它们？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87381" cy="752856"/>
            <a:chOff x="990219" y="2056448"/>
            <a:chExt cx="10287381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873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通知中存着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HelloXXTom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，多出来的两个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是误输入。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只删这两个字，留下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和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，结果应是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381125" y="3095625"/>
            <a:ext cx="9239250" cy="990600"/>
            <a:chOff x="1381125" y="3095625"/>
            <a:chExt cx="9239250" cy="990600"/>
          </a:xfrm>
        </p:grpSpPr>
        <p:grpSp>
          <p:nvGrpSpPr>
            <p:cNvPr id="10" name="Group 10"/>
            <p:cNvGrpSpPr/>
            <p:nvPr/>
          </p:nvGrpSpPr>
          <p:grpSpPr>
            <a:xfrm>
              <a:off x="1381125" y="3095625"/>
              <a:ext cx="1333500" cy="495300"/>
              <a:chOff x="1381125" y="3095625"/>
              <a:chExt cx="1333500" cy="4953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381125" y="3095625"/>
                <a:ext cx="1333500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00175" y="3124200"/>
                <a:ext cx="12954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下标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714625" y="3095625"/>
              <a:ext cx="790575" cy="495300"/>
              <a:chOff x="2714625" y="3095625"/>
              <a:chExt cx="790575" cy="4953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71462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73367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505200" y="3095625"/>
              <a:ext cx="790575" cy="495300"/>
              <a:chOff x="3505200" y="3095625"/>
              <a:chExt cx="790575" cy="4953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50520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52425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295775" y="3095625"/>
              <a:ext cx="790575" cy="495300"/>
              <a:chOff x="4295775" y="3095625"/>
              <a:chExt cx="790575" cy="4953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29577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31482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086350" y="3095625"/>
              <a:ext cx="790575" cy="495300"/>
              <a:chOff x="5086350" y="3095625"/>
              <a:chExt cx="790575" cy="4953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08635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10540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876925" y="3095625"/>
              <a:ext cx="790575" cy="495300"/>
              <a:chOff x="5876925" y="3095625"/>
              <a:chExt cx="790575" cy="4953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87692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89597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667500" y="3095625"/>
              <a:ext cx="790575" cy="495300"/>
              <a:chOff x="6667500" y="3095625"/>
              <a:chExt cx="790575" cy="4953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66750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68655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458075" y="3095625"/>
              <a:ext cx="790575" cy="495300"/>
              <a:chOff x="7458075" y="3095625"/>
              <a:chExt cx="790575" cy="4953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745807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747712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248650" y="3095625"/>
              <a:ext cx="790575" cy="495300"/>
              <a:chOff x="8248650" y="3095625"/>
              <a:chExt cx="790575" cy="4953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24865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26770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039225" y="3095625"/>
              <a:ext cx="790575" cy="495300"/>
              <a:chOff x="9039225" y="3095625"/>
              <a:chExt cx="790575" cy="4953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039225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058275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9829800" y="3095625"/>
              <a:ext cx="790575" cy="495300"/>
              <a:chOff x="9829800" y="3095625"/>
              <a:chExt cx="790575" cy="4953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829800" y="3095625"/>
                <a:ext cx="790575" cy="4953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9848850" y="31242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381125" y="3590925"/>
              <a:ext cx="1333500" cy="495300"/>
              <a:chOff x="1381125" y="3590925"/>
              <a:chExt cx="1333500" cy="4953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1381125" y="3590925"/>
                <a:ext cx="1333500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1400175" y="3619500"/>
                <a:ext cx="1295400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2714625" y="3590925"/>
              <a:ext cx="790575" cy="495300"/>
              <a:chOff x="2714625" y="3590925"/>
              <a:chExt cx="790575" cy="4953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2714625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273367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505200" y="3590925"/>
              <a:ext cx="790575" cy="495300"/>
              <a:chOff x="3505200" y="3590925"/>
              <a:chExt cx="790575" cy="4953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505200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52425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4295775" y="3590925"/>
              <a:ext cx="790575" cy="495300"/>
              <a:chOff x="4295775" y="3590925"/>
              <a:chExt cx="790575" cy="4953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295775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431482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5086350" y="3590925"/>
              <a:ext cx="790575" cy="495300"/>
              <a:chOff x="5086350" y="3590925"/>
              <a:chExt cx="790575" cy="4953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5086350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510540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l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5876925" y="3590925"/>
              <a:ext cx="790575" cy="495300"/>
              <a:chOff x="5876925" y="3590925"/>
              <a:chExt cx="790575" cy="4953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5876925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589597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6667500" y="3590925"/>
              <a:ext cx="790575" cy="495300"/>
              <a:chOff x="6667500" y="3590925"/>
              <a:chExt cx="790575" cy="4953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6667500" y="3590925"/>
                <a:ext cx="790575" cy="4953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668655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458075" y="3590925"/>
              <a:ext cx="790575" cy="495300"/>
              <a:chOff x="7458075" y="3590925"/>
              <a:chExt cx="790575" cy="4953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458075" y="3590925"/>
                <a:ext cx="790575" cy="4953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47712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248650" y="3590925"/>
              <a:ext cx="790575" cy="495300"/>
              <a:chOff x="8248650" y="3590925"/>
              <a:chExt cx="790575" cy="4953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248650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26770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T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9039225" y="3590925"/>
              <a:ext cx="790575" cy="495300"/>
              <a:chOff x="9039225" y="3590925"/>
              <a:chExt cx="790575" cy="49530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9039225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9058275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9829800" y="3590925"/>
              <a:ext cx="790575" cy="495300"/>
              <a:chOff x="9829800" y="3590925"/>
              <a:chExt cx="790575" cy="495300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9829800" y="3590925"/>
                <a:ext cx="790575" cy="4953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9848850" y="3619500"/>
                <a:ext cx="752475" cy="438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781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</a:t>
                </a:r>
              </a:p>
            </p:txBody>
          </p:sp>
        </p:grpSp>
      </p:grpSp>
      <p:grpSp>
        <p:nvGrpSpPr>
          <p:cNvPr id="76" name="Group 76"/>
          <p:cNvGrpSpPr/>
          <p:nvPr/>
        </p:nvGrpSpPr>
        <p:grpSpPr>
          <a:xfrm>
            <a:off x="1559814" y="4435316"/>
            <a:ext cx="2428474" cy="454724"/>
            <a:chOff x="1559814" y="4435316"/>
            <a:chExt cx="2428474" cy="454724"/>
          </a:xfrm>
        </p:grpSpPr>
        <p:sp>
          <p:nvSpPr>
            <p:cNvPr id="75" name="TextBox 75"/>
            <p:cNvSpPr txBox="1"/>
            <p:nvPr/>
          </p:nvSpPr>
          <p:spPr>
            <a:xfrm>
              <a:off x="1559814" y="4435316"/>
              <a:ext cx="242847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s.erase(5, 2);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5894832" y="4459605"/>
            <a:ext cx="3633573" cy="410718"/>
            <a:chOff x="5894832" y="4459605"/>
            <a:chExt cx="3633573" cy="410718"/>
          </a:xfrm>
        </p:grpSpPr>
        <p:sp>
          <p:nvSpPr>
            <p:cNvPr id="77" name="TextBox 77"/>
            <p:cNvSpPr/>
            <p:nvPr/>
          </p:nvSpPr>
          <p:spPr>
            <a:xfrm>
              <a:off x="5894832" y="4459605"/>
              <a:ext cx="36335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 + Tom → HelloTom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990219" y="5409248"/>
            <a:ext cx="10287381" cy="743331"/>
            <a:chOff x="990219" y="5409248"/>
            <a:chExt cx="10287381" cy="743331"/>
          </a:xfrm>
        </p:grpSpPr>
        <p:sp>
          <p:nvSpPr>
            <p:cNvPr id="79" name="TextBox 79"/>
            <p:cNvSpPr/>
            <p:nvPr/>
          </p:nvSpPr>
          <p:spPr>
            <a:xfrm>
              <a:off x="990219" y="5409248"/>
              <a:ext cx="10287381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erase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从下标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开始删除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个字符，直接修改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后面的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会接上来；第二个参数是数量，不是结束下标。</a:t>
              </a:r>
            </a:p>
          </p:txBody>
        </p:sp>
      </p:grpSp>
      <p:sp>
        <p:nvSpPr>
          <p:cNvPr id="108" name="Line 10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9" name="Line 109"/>
          <p:cNvSpPr/>
          <p:nvPr/>
        </p:nvSpPr>
        <p:spPr>
          <a:xfrm>
            <a:off x="1435989" y="4444841"/>
            <a:ext cx="9525" cy="334518"/>
          </a:xfrm>
          <a:custGeom>
            <a:avLst/>
            <a:gdLst/>
            <a:ahLst/>
            <a:cxnLst/>
            <a:rect l="l" t="t" r="r" b="b"/>
            <a:pathLst>
              <a:path w="9525" h="334518">
                <a:moveTo>
                  <a:pt x="0" y="0"/>
                </a:moveTo>
                <a:lnTo>
                  <a:pt x="0" y="33451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10" name="Line 110"/>
          <p:cNvSpPr/>
          <p:nvPr/>
        </p:nvSpPr>
        <p:spPr>
          <a:xfrm>
            <a:off x="838200" y="50977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11" name="Line 111"/>
          <p:cNvSpPr/>
          <p:nvPr/>
        </p:nvSpPr>
        <p:spPr>
          <a:xfrm>
            <a:off x="838200" y="28967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58450" cy="1062799"/>
            <a:chOff x="826008" y="814388"/>
            <a:chExt cx="10458450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string替换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时间写错了，怎样换掉中间那一段？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87381" cy="752856"/>
            <a:chOff x="990219" y="2056448"/>
            <a:chExt cx="10287381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873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通知现在写着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 9am 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，时间应改成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10am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旧时间占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格，新时间占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格，直接覆盖会碰到后面的文字。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90625" y="3086100"/>
            <a:ext cx="9810750" cy="1514475"/>
            <a:chOff x="1190625" y="3086100"/>
            <a:chExt cx="9810750" cy="1514475"/>
          </a:xfrm>
        </p:grpSpPr>
        <p:grpSp>
          <p:nvGrpSpPr>
            <p:cNvPr id="10" name="Group 10"/>
            <p:cNvGrpSpPr/>
            <p:nvPr/>
          </p:nvGrpSpPr>
          <p:grpSpPr>
            <a:xfrm>
              <a:off x="1190625" y="3086100"/>
              <a:ext cx="3048000" cy="504825"/>
              <a:chOff x="1190625" y="3086100"/>
              <a:chExt cx="3048000" cy="5048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90625" y="3086100"/>
                <a:ext cx="3048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209675" y="3114675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保留前缀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38625" y="3086100"/>
              <a:ext cx="3714750" cy="504825"/>
              <a:chOff x="4238625" y="3086100"/>
              <a:chExt cx="3714750" cy="5048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38625" y="3086100"/>
                <a:ext cx="371475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257675" y="3114675"/>
                <a:ext cx="3676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被替换的部分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953375" y="3086100"/>
              <a:ext cx="3048000" cy="504825"/>
              <a:chOff x="7953375" y="3086100"/>
              <a:chExt cx="3048000" cy="5048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953375" y="3086100"/>
                <a:ext cx="3048000" cy="5048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972425" y="3114675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保留后缀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90625" y="3590925"/>
              <a:ext cx="3048000" cy="504825"/>
              <a:chOff x="1190625" y="3590925"/>
              <a:chExt cx="3048000" cy="5048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90625" y="3590925"/>
                <a:ext cx="3048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209675" y="3619500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Meet空格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238625" y="3590925"/>
              <a:ext cx="3714750" cy="504825"/>
              <a:chOff x="4238625" y="3590925"/>
              <a:chExt cx="3714750" cy="5048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238625" y="3590925"/>
                <a:ext cx="371475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257675" y="3619500"/>
                <a:ext cx="3676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9am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953375" y="3590925"/>
              <a:ext cx="3048000" cy="504825"/>
              <a:chOff x="7953375" y="3590925"/>
              <a:chExt cx="3048000" cy="5048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953375" y="3590925"/>
                <a:ext cx="3048000" cy="5048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972425" y="3619500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空格Tom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90625" y="4095750"/>
              <a:ext cx="3048000" cy="504825"/>
              <a:chOff x="1190625" y="4095750"/>
              <a:chExt cx="3048000" cy="5048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90625" y="4095750"/>
                <a:ext cx="3048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209675" y="4124325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下标0至4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238625" y="4095750"/>
              <a:ext cx="3714750" cy="504825"/>
              <a:chOff x="4238625" y="4095750"/>
              <a:chExt cx="3714750" cy="5048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238625" y="4095750"/>
                <a:ext cx="371475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257675" y="4124325"/>
                <a:ext cx="367665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从下标5开始，共3个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953375" y="4095750"/>
              <a:ext cx="3048000" cy="504825"/>
              <a:chOff x="7953375" y="4095750"/>
              <a:chExt cx="3048000" cy="5048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953375" y="4095750"/>
                <a:ext cx="3048000" cy="5048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972425" y="4124325"/>
                <a:ext cx="3009900" cy="447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829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原下标8至11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1798320" y="4795838"/>
            <a:ext cx="4021074" cy="440055"/>
            <a:chOff x="1798320" y="4795838"/>
            <a:chExt cx="4021074" cy="440055"/>
          </a:xfrm>
        </p:grpSpPr>
        <p:sp>
          <p:nvSpPr>
            <p:cNvPr id="36" name="TextBox 36"/>
            <p:cNvSpPr txBox="1"/>
            <p:nvPr/>
          </p:nvSpPr>
          <p:spPr>
            <a:xfrm>
              <a:off x="1798320" y="4795838"/>
              <a:ext cx="40210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s.replace(5, 3, "10am");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219" y="5409248"/>
            <a:ext cx="10287381" cy="743331"/>
            <a:chOff x="990219" y="5409248"/>
            <a:chExt cx="10287381" cy="743331"/>
          </a:xfrm>
        </p:grpSpPr>
        <p:sp>
          <p:nvSpPr>
            <p:cNvPr id="38" name="TextBox 38"/>
            <p:cNvSpPr/>
            <p:nvPr/>
          </p:nvSpPr>
          <p:spPr>
            <a:xfrm>
              <a:off x="990219" y="5409248"/>
              <a:ext cx="10287381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replace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从下标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起，换掉原来的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个字符，直接修改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两边的文字留下，中间换成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10am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，得到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Meet 10am 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53" name="Line 5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4" name="Line 54"/>
          <p:cNvSpPr/>
          <p:nvPr/>
        </p:nvSpPr>
        <p:spPr>
          <a:xfrm>
            <a:off x="1674495" y="480536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28919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5272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58450" cy="1062799"/>
            <a:chOff x="826008" y="814388"/>
            <a:chExt cx="10458450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62820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string比较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口令改用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 保存，还要逐字比较吗？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87381" cy="752856"/>
            <a:chOff x="990219" y="2056448"/>
            <a:chExt cx="10287381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873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沿用口令门：设定口令仍是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c-language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，输入必须完全一样。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两份文字都用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保存后，可以直接比较内容。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6701" y="2937034"/>
            <a:ext cx="5715000" cy="1263586"/>
            <a:chOff x="1036701" y="2937034"/>
            <a:chExt cx="5715000" cy="1263586"/>
          </a:xfrm>
        </p:grpSpPr>
        <p:sp>
          <p:nvSpPr>
            <p:cNvPr id="8" name="TextBox 8"/>
            <p:cNvSpPr/>
            <p:nvPr/>
          </p:nvSpPr>
          <p:spPr>
            <a:xfrm>
              <a:off x="1036701" y="2937034"/>
              <a:ext cx="5715000" cy="12635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key = "c-language";</a:t>
              </a:r>
              <a:br/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input = "c-language";</a:t>
              </a:r>
              <a:br/>
              <a:r>
                <a:rPr lang="en-US" sz="218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(input == key) cout &lt;&lt; "PASS";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43000" y="4314825"/>
            <a:ext cx="9525000" cy="1057275"/>
            <a:chOff x="1143000" y="4314825"/>
            <a:chExt cx="9525000" cy="1057275"/>
          </a:xfrm>
        </p:grpSpPr>
        <p:grpSp>
          <p:nvGrpSpPr>
            <p:cNvPr id="14" name="Group 14"/>
            <p:cNvGrpSpPr/>
            <p:nvPr/>
          </p:nvGrpSpPr>
          <p:grpSpPr>
            <a:xfrm>
              <a:off x="1143000" y="4314825"/>
              <a:ext cx="3333750" cy="352425"/>
              <a:chOff x="1143000" y="4314825"/>
              <a:chExt cx="3333750" cy="352425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143000" y="4314825"/>
                <a:ext cx="33337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1162050" y="4343400"/>
                <a:ext cx="3295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保存方式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476750" y="4314825"/>
              <a:ext cx="6191250" cy="352425"/>
              <a:chOff x="4476750" y="4314825"/>
              <a:chExt cx="6191250" cy="35242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4476750" y="4314825"/>
                <a:ext cx="6191250" cy="3524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4495800" y="4343400"/>
                <a:ext cx="6153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5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判断内容相同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143000" y="4667250"/>
              <a:ext cx="3333750" cy="352425"/>
              <a:chOff x="1143000" y="4667250"/>
              <a:chExt cx="3333750" cy="3524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1143000" y="4667250"/>
                <a:ext cx="33337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1162050" y="4695825"/>
                <a:ext cx="3295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两个字符数组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4476750" y="4667250"/>
              <a:ext cx="6191250" cy="352425"/>
              <a:chOff x="4476750" y="4667250"/>
              <a:chExt cx="6191250" cy="352425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4476750" y="4667250"/>
                <a:ext cx="6191250" cy="3524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4495800" y="4695825"/>
                <a:ext cx="6153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strcmp(input, key) == 0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1143000" y="5019675"/>
              <a:ext cx="3333750" cy="352425"/>
              <a:chOff x="1143000" y="5019675"/>
              <a:chExt cx="3333750" cy="352425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1143000" y="5019675"/>
                <a:ext cx="33337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1162050" y="5048250"/>
                <a:ext cx="32956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5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两个string变量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4476750" y="5019675"/>
              <a:ext cx="6191250" cy="352425"/>
              <a:chOff x="4476750" y="5019675"/>
              <a:chExt cx="6191250" cy="352425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4476750" y="5019675"/>
                <a:ext cx="6191250" cy="3524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4495800" y="5048250"/>
                <a:ext cx="6153150" cy="295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675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input == key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990219" y="5406771"/>
            <a:ext cx="10287381" cy="745808"/>
            <a:chOff x="990219" y="5406771"/>
            <a:chExt cx="10287381" cy="745808"/>
          </a:xfrm>
        </p:grpSpPr>
        <p:sp>
          <p:nvSpPr>
            <p:cNvPr id="31" name="TextBox 31"/>
            <p:cNvSpPr/>
            <p:nvPr/>
          </p:nvSpPr>
          <p:spPr>
            <a:xfrm>
              <a:off x="990219" y="5406771"/>
              <a:ext cx="10287381" cy="7458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两个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变量可用 == 比内容；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数组仍用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strcmp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这里比较的是变量中保存的文字，别拿两个字符串字面量来试。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912876" y="2946559"/>
            <a:ext cx="9525" cy="1151382"/>
          </a:xfrm>
          <a:custGeom>
            <a:avLst/>
            <a:gdLst/>
            <a:ahLst/>
            <a:cxnLst/>
            <a:rect l="l" t="t" r="r" b="b"/>
            <a:pathLst>
              <a:path w="9525" h="1151382">
                <a:moveTo>
                  <a:pt x="0" y="0"/>
                </a:moveTo>
                <a:lnTo>
                  <a:pt x="0" y="11513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281749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string字符串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6320" y="2176462"/>
            <a:ext cx="9336024" cy="794767"/>
            <a:chOff x="1036320" y="2176462"/>
            <a:chExt cx="9336024" cy="794767"/>
          </a:xfrm>
        </p:grpSpPr>
        <p:sp>
          <p:nvSpPr>
            <p:cNvPr id="7" name="TextBox 7"/>
            <p:cNvSpPr/>
            <p:nvPr/>
          </p:nvSpPr>
          <p:spPr>
            <a:xfrm>
              <a:off x="1036320" y="2176462"/>
              <a:ext cx="259746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apple　与　apply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276594" y="2208848"/>
              <a:ext cx="409575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前四个字符相同。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y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前，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apple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更小。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320" y="3567112"/>
            <a:ext cx="9336024" cy="794767"/>
            <a:chOff x="1036320" y="3567112"/>
            <a:chExt cx="9336024" cy="794767"/>
          </a:xfrm>
        </p:grpSpPr>
        <p:sp>
          <p:nvSpPr>
            <p:cNvPr id="10" name="TextBox 10"/>
            <p:cNvSpPr/>
            <p:nvPr/>
          </p:nvSpPr>
          <p:spPr>
            <a:xfrm>
              <a:off x="1036320" y="3567112"/>
              <a:ext cx="226428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app　与　apple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276594" y="3599498"/>
              <a:ext cx="409575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前面一样，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app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先结束。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所以短串排在前面。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320" y="4948238"/>
            <a:ext cx="9526524" cy="794765"/>
            <a:chOff x="1036320" y="4948238"/>
            <a:chExt cx="9526524" cy="794765"/>
          </a:xfrm>
        </p:grpSpPr>
        <p:sp>
          <p:nvSpPr>
            <p:cNvPr id="13" name="TextBox 13"/>
            <p:cNvSpPr/>
            <p:nvPr/>
          </p:nvSpPr>
          <p:spPr>
            <a:xfrm>
              <a:off x="1036320" y="4948238"/>
              <a:ext cx="49530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284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string("10") &lt; string("2") 为真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276594" y="4980622"/>
              <a:ext cx="428625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 '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 排在 '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 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这是比文字，不是比数值。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4747"/>
            <a:ext cx="10458450" cy="469392"/>
            <a:chOff x="813816" y="1404747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4747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比较两串文字，程序从哪里开始看？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56828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1701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</a:t>
            </a:r>
            <a:r>
              <a:rPr lang="en-US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7</a:t>
            </a: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：找一个词，题目到底要我们数什么？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10248900" cy="1609725"/>
            <a:chOff x="1037844" y="2218372"/>
            <a:chExt cx="10248900" cy="1609725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10248900" cy="1609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给一个目标词和一篇文章。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数出它作为独立单词出现几次，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再报第一次的起始位置。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比较时忽略大小写，词的一部分不算。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目标词长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；文章长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～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1,000,000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，只含字母和空格。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7844" y="4513898"/>
            <a:ext cx="10248900" cy="1200150"/>
            <a:chOff x="1037844" y="4513898"/>
            <a:chExt cx="10248900" cy="1200150"/>
          </a:xfrm>
        </p:grpSpPr>
        <p:sp>
          <p:nvSpPr>
            <p:cNvPr id="9" name="TextBox 9"/>
            <p:cNvSpPr/>
            <p:nvPr/>
          </p:nvSpPr>
          <p:spPr>
            <a:xfrm>
              <a:off x="1037844" y="4513898"/>
              <a:ext cx="10248900" cy="12001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找到后输出“次数 首次位置”。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位置从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开始，空格也占一格。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找不到只输出 -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不算完整单词。</a:t>
              </a:r>
            </a:p>
          </p:txBody>
        </p:sp>
      </p:grpSp>
      <p:sp>
        <p:nvSpPr>
          <p:cNvPr id="12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" name="Line 13"/>
          <p:cNvSpPr/>
          <p:nvPr/>
        </p:nvSpPr>
        <p:spPr>
          <a:xfrm>
            <a:off x="838200" y="39456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the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里也有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he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，这一次能算吗？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37844" y="2218372"/>
            <a:ext cx="10239756" cy="381381"/>
            <a:chOff x="1037844" y="2218372"/>
            <a:chExt cx="10239756" cy="381381"/>
          </a:xfrm>
        </p:grpSpPr>
        <p:sp>
          <p:nvSpPr>
            <p:cNvPr id="7" name="TextBox 7"/>
            <p:cNvSpPr/>
            <p:nvPr/>
          </p:nvSpPr>
          <p:spPr>
            <a:xfrm>
              <a:off x="1037844" y="2218372"/>
              <a:ext cx="10239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目标是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，文章是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the he 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。哪两处才算完整单词？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8750" y="3333750"/>
            <a:ext cx="9144000" cy="1380553"/>
            <a:chOff x="1428750" y="3333750"/>
            <a:chExt cx="9144000" cy="1380553"/>
          </a:xfrm>
        </p:grpSpPr>
        <p:sp>
          <p:nvSpPr>
            <p:cNvPr id="9" name="Rectangle 9"/>
            <p:cNvSpPr/>
            <p:nvPr/>
          </p:nvSpPr>
          <p:spPr>
            <a:xfrm>
              <a:off x="1428750" y="3333750"/>
              <a:ext cx="2286000" cy="666750"/>
            </a:xfrm>
            <a:prstGeom prst="rect">
              <a:avLst/>
            </a:prstGeom>
            <a:solidFill>
              <a:srgbClr val="F2F4F7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4857750" y="3333750"/>
              <a:ext cx="2286000" cy="666750"/>
            </a:xfrm>
            <a:prstGeom prst="rect">
              <a:avLst/>
            </a:prstGeom>
            <a:solidFill>
              <a:srgbClr val="E9F1FA"/>
            </a:solidFill>
            <a:ln w="9525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286750" y="3333750"/>
              <a:ext cx="228600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258187" y="3509010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the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787104" y="3509010"/>
              <a:ext cx="4272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204770" y="3509010"/>
              <a:ext cx="44986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5" tIns="0" rIns="0" bIns="0" anchor="t" anchorCtr="0">
              <a:noAutofit/>
            </a:bodyPr>
            <a:lstStyle/>
            <a:p>
              <a:pPr algn="ctr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299335" y="43329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不算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597080" y="43329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算一次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026080" y="43329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算一次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37844" y="5237798"/>
            <a:ext cx="9525000" cy="762381"/>
            <a:chOff x="1037844" y="5237798"/>
            <a:chExt cx="9525000" cy="762381"/>
          </a:xfrm>
        </p:grpSpPr>
        <p:sp>
          <p:nvSpPr>
            <p:cNvPr id="19" name="TextBox 19"/>
            <p:cNvSpPr/>
            <p:nvPr/>
          </p:nvSpPr>
          <p:spPr>
            <a:xfrm>
              <a:off x="1037844" y="5237798"/>
              <a:ext cx="952500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里虽有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，左边还连着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，不算独立单词。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后面的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和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则要看大小写与两侧边界。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9110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919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HE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和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he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算同一个词，怎么统一？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36320" y="2185988"/>
            <a:ext cx="10011918" cy="1135379"/>
            <a:chOff x="1036320" y="2185988"/>
            <a:chExt cx="10011918" cy="1135379"/>
          </a:xfrm>
        </p:grpSpPr>
        <p:sp>
          <p:nvSpPr>
            <p:cNvPr id="7" name="TextBox 7"/>
            <p:cNvSpPr/>
            <p:nvPr/>
          </p:nvSpPr>
          <p:spPr>
            <a:xfrm>
              <a:off x="1036320" y="2185988"/>
              <a:ext cx="24551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原文：the he HE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6320" y="2881312"/>
              <a:ext cx="24308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处理：the he he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6171438" y="2570798"/>
              <a:ext cx="4876800" cy="688467"/>
              <a:chOff x="6171438" y="2570798"/>
              <a:chExt cx="4876800" cy="688467"/>
            </a:xfrm>
          </p:grpSpPr>
          <p:sp>
            <p:nvSpPr>
              <p:cNvPr id="17" name="TextBox 11"/>
              <p:cNvSpPr/>
              <p:nvPr/>
            </p:nvSpPr>
            <p:spPr>
              <a:xfrm>
                <a:off x="6171438" y="2570798"/>
                <a:ext cx="4876800" cy="6884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存着文章。只改大写字母，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空格和下标都留在原位。</a:t>
                </a:r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1036320" y="4195762"/>
            <a:ext cx="5821680" cy="868680"/>
            <a:chOff x="1036320" y="4195762"/>
            <a:chExt cx="5821680" cy="868680"/>
          </a:xfrm>
        </p:grpSpPr>
        <p:sp>
          <p:nvSpPr>
            <p:cNvPr id="11" name="TextBox 11"/>
            <p:cNvSpPr/>
            <p:nvPr/>
          </p:nvSpPr>
          <p:spPr>
            <a:xfrm>
              <a:off x="1036320" y="4195762"/>
              <a:ext cx="5821680" cy="8686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('A' &lt;= s[i] &amp;&amp; s[i] &lt;= 'Z')</a:t>
              </a:r>
              <a:br/>
              <a:r>
                <a:rPr lang="en-US" sz="225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s[i] += 'a' - 'A';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5571172"/>
            <a:ext cx="10239756" cy="381381"/>
            <a:chOff x="1037844" y="5571172"/>
            <a:chExt cx="10239756" cy="381381"/>
          </a:xfrm>
        </p:grpSpPr>
        <p:sp>
          <p:nvSpPr>
            <p:cNvPr id="14" name="TextBox 14"/>
            <p:cNvSpPr/>
            <p:nvPr/>
          </p:nvSpPr>
          <p:spPr>
            <a:xfrm>
              <a:off x="1037844" y="5571172"/>
              <a:ext cx="10239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目标词和文章都要按同一规则处理。只改一边，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和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还是可能对不上。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1341120" y="4633912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942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2679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9957" y="2952750"/>
            <a:ext cx="7994904" cy="1355598"/>
            <a:chOff x="1179957" y="2952750"/>
            <a:chExt cx="7994904" cy="1355598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30978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只找字母he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90128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the也会被匹配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179957" y="389763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不符合完整单词要求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10350" y="2969419"/>
              <a:ext cx="179060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还检查左右边界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609207" y="344043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内部看空格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609207" y="389763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两端也需要统一规则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只找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 会误中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the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，怎么办？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96906" cy="1029081"/>
            <a:chOff x="980694" y="1980248"/>
            <a:chExt cx="10296906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10296906" cy="1029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目标是完整单词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，文章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the he 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已统一成小写。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如果只找字母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中间那两个字母也会被找到。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所以还得看单词两侧是不是分界。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96906" cy="705231"/>
            <a:chOff x="980694" y="4475798"/>
            <a:chExt cx="10296906" cy="705231"/>
          </a:xfrm>
        </p:grpSpPr>
        <p:sp>
          <p:nvSpPr>
            <p:cNvPr id="22" name="TextBox 11"/>
            <p:cNvSpPr/>
            <p:nvPr/>
          </p:nvSpPr>
          <p:spPr>
            <a:xfrm>
              <a:off x="980694" y="4475798"/>
              <a:ext cx="10296906" cy="705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中间的词可以看两侧空格。开头和结尾却少一侧空格。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给文章两端各补一格，就能用同一条规则检查。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9248"/>
            <a:ext cx="10296906" cy="702754"/>
            <a:chOff x="980694" y="5409248"/>
            <a:chExt cx="10296906" cy="702754"/>
          </a:xfrm>
        </p:grpSpPr>
        <p:sp>
          <p:nvSpPr>
            <p:cNvPr id="15" name="TextBox 15"/>
            <p:cNvSpPr/>
            <p:nvPr/>
          </p:nvSpPr>
          <p:spPr>
            <a:xfrm>
              <a:off x="980694" y="5409248"/>
              <a:ext cx="10296906" cy="7027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把目标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word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也写成“空格＋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＋空格”，再到文章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里找。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不过，文章前面多了一格，首次位置会不会跟着变？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文章两端补空格，首尾的词还能查到吗？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37844" y="2199322"/>
            <a:ext cx="10239756" cy="905257"/>
            <a:chOff x="1037844" y="2199322"/>
            <a:chExt cx="10239756" cy="905257"/>
          </a:xfrm>
        </p:grpSpPr>
        <p:sp>
          <p:nvSpPr>
            <p:cNvPr id="7" name="TextBox 7"/>
            <p:cNvSpPr/>
            <p:nvPr/>
          </p:nvSpPr>
          <p:spPr>
            <a:xfrm>
              <a:off x="1037844" y="2199322"/>
              <a:ext cx="10239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把目标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写成“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”，两边都要求有空格。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37844" y="2723198"/>
              <a:ext cx="10239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前面是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，这回就匹配不上了。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33500" y="3714750"/>
            <a:ext cx="8788527" cy="932879"/>
            <a:chOff x="1333500" y="3714750"/>
            <a:chExt cx="8788527" cy="932879"/>
          </a:xfrm>
        </p:grpSpPr>
        <p:sp>
          <p:nvSpPr>
            <p:cNvPr id="10" name="Rectangle 10"/>
            <p:cNvSpPr/>
            <p:nvPr/>
          </p:nvSpPr>
          <p:spPr>
            <a:xfrm>
              <a:off x="1333500" y="3714750"/>
              <a:ext cx="742950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653159" y="3861435"/>
              <a:ext cx="44617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　he　空格　he　空格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9314688" y="3942398"/>
              <a:ext cx="807339" cy="705231"/>
              <a:chOff x="9314688" y="3942398"/>
              <a:chExt cx="807339" cy="705231"/>
            </a:xfrm>
          </p:grpSpPr>
          <p:sp>
            <p:nvSpPr>
              <p:cNvPr id="12" name="TextBox 12"/>
              <p:cNvSpPr/>
              <p:nvPr/>
            </p:nvSpPr>
            <p:spPr>
              <a:xfrm>
                <a:off x="9314688" y="3942398"/>
                <a:ext cx="80733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原文：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9314688" y="4266248"/>
                <a:ext cx="741712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 he</a:t>
                </a:r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1027938" y="5161598"/>
            <a:ext cx="8444389" cy="381381"/>
            <a:chOff x="1027938" y="5161598"/>
            <a:chExt cx="8444389" cy="381381"/>
          </a:xfrm>
        </p:grpSpPr>
        <p:sp>
          <p:nvSpPr>
            <p:cNvPr id="17" name="TextBox 17"/>
            <p:cNvSpPr/>
            <p:nvPr/>
          </p:nvSpPr>
          <p:spPr>
            <a:xfrm>
              <a:off x="1027938" y="5161598"/>
              <a:ext cx="84443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原文是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 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。两端各补一格后，开头和结尾的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都有了左右边界。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4255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前面多了一格，首次位置为什么不用减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1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37844" y="2185988"/>
            <a:ext cx="8188928" cy="985265"/>
            <a:chOff x="1037844" y="2185988"/>
            <a:chExt cx="8188928" cy="985265"/>
          </a:xfrm>
        </p:grpSpPr>
        <p:sp>
          <p:nvSpPr>
            <p:cNvPr id="7" name="TextBox 7"/>
            <p:cNvSpPr/>
            <p:nvPr/>
          </p:nvSpPr>
          <p:spPr>
            <a:xfrm>
              <a:off x="1037844" y="2208848"/>
              <a:ext cx="19098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教学原文：x he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465320" y="21859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800344" y="22183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465695" y="21859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037320" y="2185988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466844" y="27898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990844" y="27898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467219" y="27898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038844" y="27898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37844" y="3761422"/>
            <a:ext cx="9915906" cy="1039178"/>
            <a:chOff x="1037844" y="3761422"/>
            <a:chExt cx="9915906" cy="1039178"/>
          </a:xfrm>
        </p:grpSpPr>
        <p:sp>
          <p:nvSpPr>
            <p:cNvPr id="17" name="TextBox 17"/>
            <p:cNvSpPr/>
            <p:nvPr/>
          </p:nvSpPr>
          <p:spPr>
            <a:xfrm>
              <a:off x="1037844" y="37614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补空格后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942844" y="37614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4466844" y="3761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x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800344" y="37614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467219" y="3761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038844" y="3761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0372344" y="37614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31333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44668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59908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467219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0388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10562844" y="43329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5810250" y="4791075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037844" y="5380672"/>
            <a:ext cx="10239375" cy="952500"/>
            <a:chOff x="1037844" y="5380672"/>
            <a:chExt cx="10239375" cy="952500"/>
          </a:xfrm>
        </p:grpSpPr>
        <p:sp>
          <p:nvSpPr>
            <p:cNvPr id="32" name="TextBox 32"/>
            <p:cNvSpPr/>
            <p:nvPr/>
          </p:nvSpPr>
          <p:spPr>
            <a:xfrm>
              <a:off x="1037844" y="5380672"/>
              <a:ext cx="10239375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find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返回目标词前面那个空格的位置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原文中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也在位置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文章右移一格，匹配起点提前一格，刚好抵消。</a:t>
              </a:r>
            </a:p>
          </p:txBody>
        </p:sp>
      </p:grpSp>
      <p:sp>
        <p:nvSpPr>
          <p:cNvPr id="57" name="Line 5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8" name="Line 58"/>
          <p:cNvSpPr/>
          <p:nvPr/>
        </p:nvSpPr>
        <p:spPr>
          <a:xfrm>
            <a:off x="838200" y="34093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9" name="Line 59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相邻两个词共用空格，下次该从哪儿找？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27938" y="2208848"/>
            <a:ext cx="9103995" cy="2172081"/>
            <a:chOff x="1027938" y="2208848"/>
            <a:chExt cx="9103995" cy="2172081"/>
          </a:xfrm>
        </p:grpSpPr>
        <p:sp>
          <p:nvSpPr>
            <p:cNvPr id="4" name="TextBox 4"/>
            <p:cNvSpPr/>
            <p:nvPr/>
          </p:nvSpPr>
          <p:spPr>
            <a:xfrm>
              <a:off x="1027938" y="2208848"/>
              <a:ext cx="78484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s保存补空格后的文章，word=" he "。图中黄色格是共用的空格。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524000" y="2857500"/>
              <a:ext cx="7334250" cy="6667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4667250" y="2857500"/>
              <a:ext cx="1047750" cy="666750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1775460" y="3085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013520" y="3085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61270" y="3085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4918710" y="3085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156770" y="3085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204520" y="3085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061960" y="30851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空格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1524000" y="37909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4667250" y="4067175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9324594" y="36471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324594" y="39995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37844" y="4799648"/>
            <a:ext cx="10239375" cy="1200531"/>
            <a:chOff x="1037844" y="4799648"/>
            <a:chExt cx="10239375" cy="1200531"/>
          </a:xfrm>
        </p:grpSpPr>
        <p:sp>
          <p:nvSpPr>
            <p:cNvPr id="22" name="TextBox 22"/>
            <p:cNvSpPr/>
            <p:nvPr/>
          </p:nvSpPr>
          <p:spPr>
            <a:xfrm>
              <a:off x="1037844" y="4799648"/>
              <a:ext cx="1023937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第一次从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开始，模式长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；第二次却从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开始。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若直接从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0+4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继续找，就会漏掉第二处。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改从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p+1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找，才能用上共用的空格。</a:t>
              </a:r>
            </a:p>
          </p:txBody>
        </p:sp>
      </p:grpSp>
      <p:sp>
        <p:nvSpPr>
          <p:cNvPr id="37" name="Line 3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8" name="Line 38"/>
          <p:cNvSpPr/>
          <p:nvPr/>
        </p:nvSpPr>
        <p:spPr>
          <a:xfrm>
            <a:off x="838200" y="4533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9" name="Line 39"/>
          <p:cNvSpPr/>
          <p:nvPr/>
        </p:nvSpPr>
        <p:spPr>
          <a:xfrm>
            <a:off x="838200" y="266814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6-7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第一步：把单词和文章都读完整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057275"/>
            <a:chOff x="990981" y="2186940"/>
            <a:chExt cx="6743700" cy="10572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057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word, s;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getline(cin, word);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getline(cin, s);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为什么要用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word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存目标词，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存整篇文章。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文章有空格，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cin</a:t>
                </a:r>
                <a:r>
                  <a:rPr lang="en-US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&gt;&gt;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只读到首词。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getline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才能读完整行。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891540"/>
          </a:xfrm>
          <a:custGeom>
            <a:avLst/>
            <a:gdLst/>
            <a:ahLst/>
            <a:cxnLst/>
            <a:rect l="l" t="t" r="r" b="b"/>
            <a:pathLst>
              <a:path w="9525" h="891540">
                <a:moveTo>
                  <a:pt x="0" y="0"/>
                </a:moveTo>
                <a:lnTo>
                  <a:pt x="0" y="89154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6-7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第二步：统一目标词的大小写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057275"/>
            <a:chOff x="990981" y="2186940"/>
            <a:chExt cx="6743700" cy="10572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057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size_t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word.size();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('A' &lt;= word[i] &amp;&amp; word[i] &lt;= 'Z')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word[i] += 'a' - 'A';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哪些字符要改？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题目忽略大小写。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目标词里若有大写字母，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就把它改成小写。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会变成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891540"/>
          </a:xfrm>
          <a:custGeom>
            <a:avLst/>
            <a:gdLst/>
            <a:ahLst/>
            <a:cxnLst/>
            <a:rect l="l" t="t" r="r" b="b"/>
            <a:pathLst>
              <a:path w="9525" h="891540">
                <a:moveTo>
                  <a:pt x="0" y="0"/>
                </a:moveTo>
                <a:lnTo>
                  <a:pt x="0" y="89154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6-7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第三步：文章也按同样规则处理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057275"/>
            <a:chOff x="990981" y="2186940"/>
            <a:chExt cx="6743700" cy="10572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0572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size_t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0; i &lt; s.size(); i++)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('A' &lt;= s[i] &amp;&amp; s[i] &lt;= 'Z')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s[i] += 'a' - 'A';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为什么文章也要处理？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目标词变了，文章也要变。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只改大写字母，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空格和下标保持原样。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答案还要报首次位置。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891540"/>
          </a:xfrm>
          <a:custGeom>
            <a:avLst/>
            <a:gdLst/>
            <a:ahLst/>
            <a:cxnLst/>
            <a:rect l="l" t="t" r="r" b="b"/>
            <a:pathLst>
              <a:path w="9525" h="891540">
                <a:moveTo>
                  <a:pt x="0" y="0"/>
                </a:moveTo>
                <a:lnTo>
                  <a:pt x="0" y="89154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6-7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第四步：给首尾单词补上边界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952500"/>
            <a:chOff x="990981" y="2186940"/>
            <a:chExt cx="6743700" cy="95250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word = " " + word + " ";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 = " " + s + " ";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开头和结尾怎么办？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要找“空格＋词＋空格”。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文章两端也补空格，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首词和尾词才不会漏。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594360"/>
          </a:xfrm>
          <a:custGeom>
            <a:avLst/>
            <a:gdLst/>
            <a:ahLst/>
            <a:cxnLst/>
            <a:rect l="l" t="t" r="r" b="b"/>
            <a:pathLst>
              <a:path w="9525" h="594360">
                <a:moveTo>
                  <a:pt x="0" y="0"/>
                </a:moveTo>
                <a:lnTo>
                  <a:pt x="0" y="5943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6-7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第五步：没找到就输出 -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666875"/>
            <a:chOff x="990981" y="2186940"/>
            <a:chExt cx="6743700" cy="16668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666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auto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first = s.find(word);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(first ==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::npos)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-1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没找到时怎么收尾？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first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记首次位置。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若等于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string::npos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就输出 -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并结束。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后面不用再统计。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485900"/>
          </a:xfrm>
          <a:custGeom>
            <a:avLst/>
            <a:gdLst/>
            <a:ahLst/>
            <a:cxnLst/>
            <a:rect l="l" t="t" r="r" b="b"/>
            <a:pathLst>
              <a:path w="9525" h="1485900">
                <a:moveTo>
                  <a:pt x="0" y="0"/>
                </a:moveTo>
                <a:lnTo>
                  <a:pt x="0" y="14859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76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6-7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第六步：继续查找并累计次数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186940"/>
            <a:ext cx="6743700" cy="1666875"/>
            <a:chOff x="990981" y="2186940"/>
            <a:chExt cx="6743700" cy="1666875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743700" cy="1666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cnt = 0;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auto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 = first; p !=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::npos;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p = s.find(word, p + 1))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cnt++;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cnt &lt;&lt; ' ' &lt;&lt; first &lt;&lt; '\n';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28813" y="2408872"/>
            <a:ext cx="3105531" cy="3267075"/>
            <a:chOff x="8028813" y="2408872"/>
            <a:chExt cx="3105531" cy="3267075"/>
          </a:xfrm>
        </p:grpSpPr>
        <p:sp>
          <p:nvSpPr>
            <p:cNvPr id="9" name="TextBox 9"/>
            <p:cNvSpPr/>
            <p:nvPr/>
          </p:nvSpPr>
          <p:spPr>
            <a:xfrm>
              <a:off x="8038719" y="2408872"/>
              <a:ext cx="30956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为什么从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p+1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查？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8028813" y="2961322"/>
              <a:ext cx="3105150" cy="2714625"/>
              <a:chOff x="8028813" y="2961322"/>
              <a:chExt cx="3105150" cy="271462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8038719" y="2961322"/>
                <a:ext cx="3078290" cy="2257806"/>
              </a:xfrm>
              <a:custGeom>
                <a:avLst/>
                <a:gdLst/>
                <a:ahLst/>
                <a:cxnLst/>
                <a:rect l="l" t="t" r="r" b="b"/>
                <a:pathLst>
                  <a:path w="3078290" h="2257806">
                    <a:moveTo>
                      <a:pt x="0" y="0"/>
                    </a:moveTo>
                    <a:lnTo>
                      <a:pt x="3078290" y="0"/>
                    </a:lnTo>
                    <a:lnTo>
                      <a:pt x="3078290" y="2257806"/>
                    </a:lnTo>
                    <a:lnTo>
                      <a:pt x="0" y="22578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8028813" y="2961322"/>
                <a:ext cx="3105150" cy="2714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找到一处，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cnt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加一。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相邻单词共用空格；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从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p+1</a:t>
                </a:r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再找，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Microsoft YaHei"/>
                    <a:ea typeface="Microsoft YaHei"/>
                    <a:cs typeface="Microsoft YaHei"/>
                  </a:rPr>
                  <a:t>才不会漏掉下一处。</a:t>
                </a:r>
              </a:p>
            </p:txBody>
          </p:sp>
        </p:grpSp>
      </p:grpSp>
      <p:sp>
        <p:nvSpPr>
          <p:cNvPr id="15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7156" y="2196465"/>
            <a:ext cx="9525" cy="1485900"/>
          </a:xfrm>
          <a:custGeom>
            <a:avLst/>
            <a:gdLst/>
            <a:ahLst/>
            <a:cxnLst/>
            <a:rect l="l" t="t" r="r" b="b"/>
            <a:pathLst>
              <a:path w="9525" h="1485900">
                <a:moveTo>
                  <a:pt x="0" y="0"/>
                </a:moveTo>
                <a:lnTo>
                  <a:pt x="0" y="148590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6-7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：先读入，再处理大小写和边界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072640"/>
            <a:ext cx="5676138" cy="4085844"/>
            <a:chOff x="990981" y="2072640"/>
            <a:chExt cx="5676138" cy="4085844"/>
          </a:xfrm>
        </p:grpSpPr>
        <p:sp>
          <p:nvSpPr>
            <p:cNvPr id="7" name="TextBox 7"/>
            <p:cNvSpPr txBox="1"/>
            <p:nvPr/>
          </p:nvSpPr>
          <p:spPr>
            <a:xfrm>
              <a:off x="990981" y="2072640"/>
              <a:ext cx="5676138" cy="4085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&lt;iostream&gt;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#include &lt;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&gt;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  <a:br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string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word, s;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getline(cin, word);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getline(cin, s);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size_t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i &lt; word.size();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word[i] &amp;&amp; word[i]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word[i] +=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size_t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i = 0; i &lt; s.size(); i++)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('A' &lt;= s[i] &amp;&amp; s[i] &lt;= 'Z')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s[i] += 'a' - 'A';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word = " " + word + " ";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s = " " + s + " ";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647938" y="2361248"/>
            <a:ext cx="2714625" cy="3010281"/>
            <a:chOff x="8647938" y="2361248"/>
            <a:chExt cx="2714625" cy="3010281"/>
          </a:xfrm>
        </p:grpSpPr>
        <p:grpSp>
          <p:nvGrpSpPr>
            <p:cNvPr id="18" name="Group 18"/>
            <p:cNvGrpSpPr/>
            <p:nvPr/>
          </p:nvGrpSpPr>
          <p:grpSpPr>
            <a:xfrm>
              <a:off x="8647938" y="2361248"/>
              <a:ext cx="2714625" cy="3010281"/>
              <a:chOff x="8647938" y="2361248"/>
              <a:chExt cx="2714625" cy="3010281"/>
            </a:xfrm>
          </p:grpSpPr>
          <p:sp>
            <p:nvSpPr>
              <p:cNvPr id="21" name="Freeform 7"/>
              <p:cNvSpPr/>
              <p:nvPr/>
            </p:nvSpPr>
            <p:spPr>
              <a:xfrm>
                <a:off x="8657844" y="2361248"/>
                <a:ext cx="2248662" cy="3010281"/>
              </a:xfrm>
              <a:custGeom>
                <a:avLst/>
                <a:gdLst/>
                <a:ahLst/>
                <a:cxnLst/>
                <a:rect l="l" t="t" r="r" b="b"/>
                <a:pathLst>
                  <a:path w="2248662" h="3010281">
                    <a:moveTo>
                      <a:pt x="0" y="0"/>
                    </a:moveTo>
                    <a:lnTo>
                      <a:pt x="2248662" y="0"/>
                    </a:lnTo>
                    <a:lnTo>
                      <a:pt x="2248662" y="3010281"/>
                    </a:lnTo>
                    <a:lnTo>
                      <a:pt x="0" y="30102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8647938" y="2361248"/>
                <a:ext cx="2714625" cy="25645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2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size_t</a:t>
                </a:r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存长度和下标，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它是无符号整数。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只改大写字母，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保留空格。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两端补好空格再查。</a:t>
                </a:r>
              </a:p>
            </p:txBody>
          </p:sp>
        </p:grp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67156" y="2082165"/>
            <a:ext cx="9525" cy="3981450"/>
          </a:xfrm>
          <a:custGeom>
            <a:avLst/>
            <a:gdLst/>
            <a:ahLst/>
            <a:cxnLst/>
            <a:rect l="l" t="t" r="r" b="b"/>
            <a:pathLst>
              <a:path w="9525" h="3981450">
                <a:moveTo>
                  <a:pt x="0" y="0"/>
                </a:moveTo>
                <a:lnTo>
                  <a:pt x="0" y="39814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53733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统计单词数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例 </a:t>
            </a:r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6-7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：接着统计次数，交出首次位置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90981" y="2186940"/>
            <a:ext cx="6533769" cy="3813810"/>
            <a:chOff x="990981" y="2186940"/>
            <a:chExt cx="6533769" cy="3813810"/>
          </a:xfrm>
        </p:grpSpPr>
        <p:sp>
          <p:nvSpPr>
            <p:cNvPr id="7" name="TextBox 7"/>
            <p:cNvSpPr/>
            <p:nvPr/>
          </p:nvSpPr>
          <p:spPr>
            <a:xfrm>
              <a:off x="990981" y="2186940"/>
              <a:ext cx="6533769" cy="38138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auto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first = s.find(word);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(first ==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::npos) {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-1 &lt;&lt; '\n';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cnt = 0;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auto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 = first; p !=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::npos;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p = s.find(word, p + 1))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cnt++;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cnt &lt;&lt; ' ' &lt;&lt; first &lt;&lt; '\n';</a:t>
              </a:r>
              <a:br/>
              <a:r>
                <a:rPr lang="en-US" sz="18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80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457438" y="2361248"/>
            <a:ext cx="2686812" cy="3457955"/>
            <a:chOff x="8457438" y="2361248"/>
            <a:chExt cx="2686812" cy="3457955"/>
          </a:xfrm>
        </p:grpSpPr>
        <p:sp>
          <p:nvSpPr>
            <p:cNvPr id="20" name="TextBox 20"/>
            <p:cNvSpPr/>
            <p:nvPr/>
          </p:nvSpPr>
          <p:spPr>
            <a:xfrm>
              <a:off x="8467344" y="23612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</a:t>
              </a: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8457438" y="2923222"/>
              <a:ext cx="2686812" cy="2895981"/>
              <a:chOff x="8457438" y="2923222"/>
              <a:chExt cx="2686812" cy="289598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8467344" y="2923222"/>
                <a:ext cx="2434399" cy="2895981"/>
              </a:xfrm>
              <a:custGeom>
                <a:avLst/>
                <a:gdLst/>
                <a:ahLst/>
                <a:cxnLst/>
                <a:rect l="l" t="t" r="r" b="b"/>
                <a:pathLst>
                  <a:path w="2434399" h="2895981">
                    <a:moveTo>
                      <a:pt x="0" y="0"/>
                    </a:moveTo>
                    <a:lnTo>
                      <a:pt x="2434399" y="0"/>
                    </a:lnTo>
                    <a:lnTo>
                      <a:pt x="2434399" y="2895981"/>
                    </a:lnTo>
                    <a:lnTo>
                      <a:pt x="0" y="2895981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8457438" y="2923222"/>
                <a:ext cx="2686812" cy="27473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6193" rIns="0" bIns="0" anchor="t" anchorCtr="0">
                <a:noAutofit/>
              </a:bodyPr>
              <a:lstStyle/>
              <a:p>
                <a:pPr algn="l">
                  <a:lnSpc>
                    <a:spcPts val="2160"/>
                  </a:lnSpc>
                </a:pP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first</a:t>
                </a:r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留着首次位置。</a:t>
                </a:r>
                <a:br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</a:t>
                </a:r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继续往后查找，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直到再也找不到。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朴素查找最坏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O(LM)</a:t>
                </a:r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；</a:t>
                </a:r>
                <a:br/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目标词补空格后 </a:t>
                </a:r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M≤12</a:t>
                </a:r>
                <a:r>
                  <a:rPr lang="zh-CN" sz="180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。</a:t>
                </a:r>
              </a:p>
            </p:txBody>
          </p:sp>
        </p:grp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67156" y="2196465"/>
            <a:ext cx="9525" cy="3608070"/>
          </a:xfrm>
          <a:custGeom>
            <a:avLst/>
            <a:gdLst/>
            <a:ahLst/>
            <a:cxnLst/>
            <a:rect l="l" t="t" r="r" b="b"/>
            <a:pathLst>
              <a:path w="9525" h="3608070">
                <a:moveTo>
                  <a:pt x="0" y="0"/>
                </a:moveTo>
                <a:lnTo>
                  <a:pt x="0" y="3608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2536888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string的其他操作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0625" y="3143250"/>
            <a:ext cx="9763125" cy="704850"/>
            <a:chOff x="1190625" y="3143250"/>
            <a:chExt cx="9763125" cy="704850"/>
          </a:xfrm>
        </p:grpSpPr>
        <p:grpSp>
          <p:nvGrpSpPr>
            <p:cNvPr id="8" name="Group 8"/>
            <p:cNvGrpSpPr/>
            <p:nvPr/>
          </p:nvGrpSpPr>
          <p:grpSpPr>
            <a:xfrm>
              <a:off x="1190625" y="3143250"/>
              <a:ext cx="2714625" cy="704850"/>
              <a:chOff x="1190625" y="3143250"/>
              <a:chExt cx="2714625" cy="70485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1906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733836" y="3357562"/>
                <a:ext cx="1628204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string对象</a:t>
                </a:r>
              </a:p>
            </p:txBody>
          </p:sp>
        </p:grpSp>
        <p:sp>
          <p:nvSpPr>
            <p:cNvPr id="9" name="TextBox 9"/>
            <p:cNvSpPr/>
            <p:nvPr/>
          </p:nvSpPr>
          <p:spPr>
            <a:xfrm>
              <a:off x="417880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4714875" y="3143250"/>
              <a:ext cx="2714625" cy="704850"/>
              <a:chOff x="4714875" y="3143250"/>
              <a:chExt cx="2714625" cy="7048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714875" y="3143250"/>
                <a:ext cx="2714625" cy="704850"/>
              </a:xfrm>
              <a:prstGeom prst="rect">
                <a:avLst/>
              </a:prstGeom>
              <a:solidFill>
                <a:srgbClr val="FFF2CC"/>
              </a:solidFill>
              <a:ln>
                <a:noFill/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5227320" y="3357562"/>
                <a:ext cx="152219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s.c_str()</a:t>
                </a:r>
              </a:p>
            </p:txBody>
          </p:sp>
        </p:grpSp>
        <p:sp>
          <p:nvSpPr>
            <p:cNvPr id="13" name="TextBox 13"/>
            <p:cNvSpPr/>
            <p:nvPr/>
          </p:nvSpPr>
          <p:spPr>
            <a:xfrm>
              <a:off x="7703058" y="3360420"/>
              <a:ext cx="37223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8239125" y="3143250"/>
              <a:ext cx="2714625" cy="704850"/>
              <a:chOff x="8239125" y="3143250"/>
              <a:chExt cx="2714625" cy="7048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239125" y="3143250"/>
                <a:ext cx="2714625" cy="704850"/>
              </a:xfrm>
              <a:prstGeom prst="rect">
                <a:avLst/>
              </a:prstGeom>
              <a:solidFill>
                <a:srgbClr val="E9F1FA"/>
              </a:solidFill>
              <a:ln>
                <a:noFill/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979218" y="3357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字符序列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 里的文字，怎样交给 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printf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80694" y="1980248"/>
            <a:ext cx="10296906" cy="1029081"/>
            <a:chOff x="980694" y="1980248"/>
            <a:chExt cx="10296906" cy="1029081"/>
          </a:xfrm>
        </p:grpSpPr>
        <p:sp>
          <p:nvSpPr>
            <p:cNvPr id="30" name="TextBox 6"/>
            <p:cNvSpPr/>
            <p:nvPr/>
          </p:nvSpPr>
          <p:spPr>
            <a:xfrm>
              <a:off x="980694" y="1980248"/>
              <a:ext cx="10296906" cy="1029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假设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 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保存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，现在要用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printf("%s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", ...) 输出它。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%s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等着的是以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结尾的字符序列，不能直接把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对象传进去。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文字虽然一样，参数的类型要求可不能混。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80694" y="4475798"/>
            <a:ext cx="10296906" cy="705231"/>
            <a:chOff x="980694" y="4475798"/>
            <a:chExt cx="10296906" cy="705231"/>
          </a:xfrm>
        </p:grpSpPr>
        <p:sp>
          <p:nvSpPr>
            <p:cNvPr id="23" name="TextBox 23"/>
            <p:cNvSpPr/>
            <p:nvPr/>
          </p:nvSpPr>
          <p:spPr>
            <a:xfrm>
              <a:off x="980694" y="4475798"/>
              <a:ext cx="10296906" cy="705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只让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printf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读取文字，用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s.c_str()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就行。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如果还要在自己的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数组里改字符，就得真的复制一份。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694" y="5406771"/>
            <a:ext cx="10296906" cy="707708"/>
            <a:chOff x="980694" y="5406771"/>
            <a:chExt cx="10296906" cy="707708"/>
          </a:xfrm>
        </p:grpSpPr>
        <p:sp>
          <p:nvSpPr>
            <p:cNvPr id="26" name="TextBox 26"/>
            <p:cNvSpPr/>
            <p:nvPr/>
          </p:nvSpPr>
          <p:spPr>
            <a:xfrm>
              <a:off x="980694" y="5406771"/>
              <a:ext cx="10296906" cy="707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c_str()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提供可供读取的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字符串；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copy()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把字符抄到数组里。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copy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不会自动补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，目标数组也得留够空间。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16071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536888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string的其他操作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string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和字符数组，什么时候需要互相转换？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80313" y="2151698"/>
            <a:ext cx="10297287" cy="1088517"/>
            <a:chOff x="980313" y="2151698"/>
            <a:chExt cx="10297287" cy="1088517"/>
          </a:xfrm>
        </p:grpSpPr>
        <p:sp>
          <p:nvSpPr>
            <p:cNvPr id="4" name="TextBox 4"/>
            <p:cNvSpPr/>
            <p:nvPr/>
          </p:nvSpPr>
          <p:spPr>
            <a:xfrm>
              <a:off x="980313" y="2151698"/>
              <a:ext cx="1029728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存着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。若要交给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风格函数读取，该怎么做？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81" y="2567940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printf("%s", s.c_str());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6266688" y="2551748"/>
              <a:ext cx="4877562" cy="688467"/>
              <a:chOff x="6266688" y="2551748"/>
              <a:chExt cx="4877562" cy="688467"/>
            </a:xfrm>
          </p:grpSpPr>
          <p:sp>
            <p:nvSpPr>
              <p:cNvPr id="9" name="TextBox 9"/>
              <p:cNvSpPr/>
              <p:nvPr/>
            </p:nvSpPr>
            <p:spPr>
              <a:xfrm>
                <a:off x="6266688" y="2551748"/>
                <a:ext cx="4877562" cy="6884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340"/>
                  </a:lnSpc>
                </a:pPr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c_str()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 xml:space="preserve"> 提供的字符内容</a:t>
                </a:r>
                <a:br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只能读取。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990219" y="3285172"/>
            <a:ext cx="10287381" cy="1377887"/>
            <a:chOff x="990219" y="3285172"/>
            <a:chExt cx="10287381" cy="1377887"/>
          </a:xfrm>
        </p:grpSpPr>
        <p:sp>
          <p:nvSpPr>
            <p:cNvPr id="11" name="TextBox 11"/>
            <p:cNvSpPr/>
            <p:nvPr/>
          </p:nvSpPr>
          <p:spPr>
            <a:xfrm>
              <a:off x="990219" y="3285172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要复制到字符数组，结束标记得自己补。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981" y="3701415"/>
              <a:ext cx="3664458" cy="961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string s = "cat"; char a[10];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s.copy(a, s.size());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a[s.size()] = '\0';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276594" y="3713798"/>
              <a:ext cx="2786539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目标数组必须放得下。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copy不会自动补'\0'。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4980622"/>
            <a:ext cx="10296906" cy="1156526"/>
            <a:chOff x="990219" y="4980622"/>
            <a:chExt cx="10296906" cy="1156526"/>
          </a:xfrm>
        </p:grpSpPr>
        <p:sp>
          <p:nvSpPr>
            <p:cNvPr id="15" name="TextBox 15"/>
            <p:cNvSpPr/>
            <p:nvPr/>
          </p:nvSpPr>
          <p:spPr>
            <a:xfrm>
              <a:off x="990219" y="4980622"/>
              <a:ext cx="43380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字符数组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转string：string t = a;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990219" y="5418772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反过来，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必须已经是以 '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\0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' 结束的有效字符数组。这几段代码各自独立。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990981" y="5785104"/>
              <a:ext cx="102961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string 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需要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&lt;string&gt;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printf 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需要</a:t>
              </a: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&lt;cstdio&gt;</a:t>
              </a: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。先确定调用的函数要求哪种参数。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67156" y="257746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67156" y="3710940"/>
            <a:ext cx="9525" cy="877919"/>
          </a:xfrm>
          <a:custGeom>
            <a:avLst/>
            <a:gdLst/>
            <a:ahLst/>
            <a:cxnLst/>
            <a:rect l="l" t="t" r="r" b="b"/>
            <a:pathLst>
              <a:path w="9525" h="877919">
                <a:moveTo>
                  <a:pt x="0" y="0"/>
                </a:moveTo>
                <a:lnTo>
                  <a:pt x="0" y="8779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7883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58450" cy="1062799"/>
            <a:chOff x="826008" y="814388"/>
            <a:chExt cx="10458450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数字与字符串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选学：人数存成“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12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”，再来一人怎么算？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87381" cy="752856"/>
            <a:chOff x="990219" y="2056448"/>
            <a:chExt cx="10287381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873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报名人数存在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 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里，内容是“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”。现在又来了一人。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若写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 += "1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"，结果会是“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121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”，可不是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43000" y="3067050"/>
            <a:ext cx="9525000" cy="2095500"/>
            <a:chOff x="1143000" y="3067050"/>
            <a:chExt cx="95250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67050"/>
              <a:ext cx="1714500" cy="419100"/>
              <a:chOff x="1143000" y="3067050"/>
              <a:chExt cx="1714500" cy="4191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67050"/>
                <a:ext cx="1714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0956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步骤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857500" y="3067050"/>
              <a:ext cx="4857750" cy="419100"/>
              <a:chOff x="2857500" y="3067050"/>
              <a:chExt cx="4857750" cy="4191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857500" y="3067050"/>
                <a:ext cx="4857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876550" y="30956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值或写法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67050"/>
              <a:ext cx="2952750" cy="419100"/>
              <a:chOff x="7715250" y="3067050"/>
              <a:chExt cx="2952750" cy="4191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67050"/>
                <a:ext cx="2952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956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含义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486150"/>
              <a:ext cx="1714500" cy="419100"/>
              <a:chOff x="1143000" y="3486150"/>
              <a:chExt cx="1714500" cy="4191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486150"/>
                <a:ext cx="1714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5147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读文字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857500" y="3486150"/>
              <a:ext cx="4857750" cy="419100"/>
              <a:chOff x="2857500" y="3486150"/>
              <a:chExt cx="4857750" cy="4191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857500" y="3486150"/>
                <a:ext cx="4857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876550" y="35147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s是"12"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486150"/>
              <a:ext cx="2952750" cy="419100"/>
              <a:chOff x="7715250" y="3486150"/>
              <a:chExt cx="2952750" cy="4191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486150"/>
                <a:ext cx="2952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5147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保存两个字符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3905250"/>
              <a:ext cx="1714500" cy="419100"/>
              <a:chOff x="1143000" y="3905250"/>
              <a:chExt cx="1714500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3905250"/>
                <a:ext cx="1714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39338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转整数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857500" y="3905250"/>
              <a:ext cx="4857750" cy="419100"/>
              <a:chOff x="2857500" y="3905250"/>
              <a:chExt cx="4857750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857500" y="3905250"/>
                <a:ext cx="4857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2876550" y="39338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int n = stoi(s);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3905250"/>
              <a:ext cx="2952750" cy="419100"/>
              <a:chOff x="7715250" y="3905250"/>
              <a:chExt cx="2952750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3905250"/>
                <a:ext cx="2952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39338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n的数值是12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324350"/>
              <a:ext cx="1714500" cy="419100"/>
              <a:chOff x="1143000" y="4324350"/>
              <a:chExt cx="1714500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324350"/>
                <a:ext cx="1714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3529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857500" y="4324350"/>
              <a:ext cx="4857750" cy="419100"/>
              <a:chOff x="2857500" y="4324350"/>
              <a:chExt cx="4857750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2857500" y="4324350"/>
                <a:ext cx="4857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876550" y="43529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n++;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715250" y="4324350"/>
              <a:ext cx="2952750" cy="419100"/>
              <a:chOff x="7715250" y="4324350"/>
              <a:chExt cx="2952750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715250" y="4324350"/>
                <a:ext cx="2952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734300" y="43529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n变成13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143000" y="4743450"/>
              <a:ext cx="1714500" cy="419100"/>
              <a:chOff x="1143000" y="4743450"/>
              <a:chExt cx="1714500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143000" y="4743450"/>
                <a:ext cx="1714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162050" y="4772025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转回文字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2857500" y="4743450"/>
              <a:ext cx="4857750" cy="419100"/>
              <a:chOff x="2857500" y="4743450"/>
              <a:chExt cx="4857750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2857500" y="4743450"/>
                <a:ext cx="4857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2876550" y="4772025"/>
                <a:ext cx="4819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 = to_string(n);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715250" y="4743450"/>
              <a:ext cx="2952750" cy="419100"/>
              <a:chOff x="7715250" y="4743450"/>
              <a:chExt cx="2952750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715250" y="4743450"/>
                <a:ext cx="2952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7734300" y="4772025"/>
                <a:ext cx="2914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s变成"13"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10287381" cy="740854"/>
            <a:chOff x="990219" y="5409248"/>
            <a:chExt cx="10287381" cy="740854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10287381" cy="7408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已经存成文字，就先转整数，算完再转回去。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要是从一开始读的就是人数，直接用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更省事。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52846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58450" cy="1062799"/>
            <a:chOff x="826008" y="814388"/>
            <a:chExt cx="10458450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数字与字符串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选学：读出了数字，整串文字就合格吗？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87381" cy="752856"/>
            <a:chOff x="990219" y="2056448"/>
            <a:chExt cx="10287381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873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上一页约定输入是合法的数字文字。换成任意文字，还能照用吗？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stoi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从开头尝试读数；读出了数，不代表整串都合格。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143000" y="3067050"/>
            <a:ext cx="9525000" cy="2238375"/>
            <a:chOff x="1143000" y="3067050"/>
            <a:chExt cx="9525000" cy="2238375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67050"/>
              <a:ext cx="2857500" cy="447675"/>
              <a:chOff x="1143000" y="3067050"/>
              <a:chExt cx="2857500" cy="4476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67050"/>
                <a:ext cx="28575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095625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字符串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000500" y="3067050"/>
              <a:ext cx="2286000" cy="447675"/>
              <a:chOff x="4000500" y="3067050"/>
              <a:chExt cx="2286000" cy="4476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000500" y="3067050"/>
                <a:ext cx="22860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019550" y="3095625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stoi的结果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286500" y="3067050"/>
              <a:ext cx="4381500" cy="447675"/>
              <a:chOff x="6286500" y="3067050"/>
              <a:chExt cx="4381500" cy="4476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286500" y="3067050"/>
                <a:ext cx="4381500" cy="4476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305550" y="3095625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说明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143000" y="3514725"/>
              <a:ext cx="2857500" cy="447675"/>
              <a:chOff x="1143000" y="3514725"/>
              <a:chExt cx="2857500" cy="4476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143000" y="3514725"/>
                <a:ext cx="2857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162050" y="3543300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"12"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000500" y="3514725"/>
              <a:ext cx="2286000" cy="447675"/>
              <a:chOff x="4000500" y="3514725"/>
              <a:chExt cx="2286000" cy="4476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000500" y="3514725"/>
                <a:ext cx="22860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019550" y="3543300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286500" y="3514725"/>
              <a:ext cx="4381500" cy="447675"/>
              <a:chOff x="6286500" y="3514725"/>
              <a:chExt cx="4381500" cy="4476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286500" y="3514725"/>
                <a:ext cx="4381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305550" y="3543300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整个内容符合本例约定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143000" y="3962400"/>
              <a:ext cx="2857500" cy="447675"/>
              <a:chOff x="1143000" y="3962400"/>
              <a:chExt cx="2857500" cy="4476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143000" y="3962400"/>
                <a:ext cx="2857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162050" y="3990975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"12abc"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000500" y="3962400"/>
              <a:ext cx="2286000" cy="447675"/>
              <a:chOff x="4000500" y="3962400"/>
              <a:chExt cx="2286000" cy="4476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000500" y="3962400"/>
                <a:ext cx="22860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019550" y="3990975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286500" y="3962400"/>
              <a:ext cx="4381500" cy="447675"/>
              <a:chOff x="6286500" y="3962400"/>
              <a:chExt cx="4381500" cy="4476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286500" y="3962400"/>
                <a:ext cx="4381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305550" y="3990975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后面的abc没有参与转换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143000" y="4410075"/>
              <a:ext cx="2857500" cy="447675"/>
              <a:chOff x="1143000" y="4410075"/>
              <a:chExt cx="2857500" cy="4476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143000" y="4410075"/>
                <a:ext cx="2857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162050" y="4438650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"abc"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000500" y="4410075"/>
              <a:ext cx="2286000" cy="447675"/>
              <a:chOff x="4000500" y="4410075"/>
              <a:chExt cx="2286000" cy="4476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000500" y="4410075"/>
                <a:ext cx="22860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019550" y="4438650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抛出异常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6286500" y="4410075"/>
              <a:ext cx="4381500" cy="447675"/>
              <a:chOff x="6286500" y="4410075"/>
              <a:chExt cx="4381500" cy="4476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286500" y="4410075"/>
                <a:ext cx="4381500" cy="4476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305550" y="4438650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开头没有可转换的数字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143000" y="4857750"/>
              <a:ext cx="2857500" cy="447675"/>
              <a:chOff x="1143000" y="4857750"/>
              <a:chExt cx="2857500" cy="4476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143000" y="4857750"/>
                <a:ext cx="2857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162050" y="4886325"/>
                <a:ext cx="2819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超过int范围的整数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000500" y="4857750"/>
              <a:ext cx="2286000" cy="447675"/>
              <a:chOff x="4000500" y="4857750"/>
              <a:chExt cx="2286000" cy="4476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000500" y="4857750"/>
                <a:ext cx="22860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019550" y="4886325"/>
                <a:ext cx="22479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抛出异常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286500" y="4857750"/>
              <a:ext cx="4381500" cy="447675"/>
              <a:chOff x="6286500" y="4857750"/>
              <a:chExt cx="4381500" cy="4476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286500" y="4857750"/>
                <a:ext cx="4381500" cy="4476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305550" y="4886325"/>
                <a:ext cx="4343400" cy="3905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543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结果无法放进int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10287381" cy="743331"/>
            <a:chOff x="990219" y="5409248"/>
            <a:chExt cx="10287381" cy="743331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10287381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这里先记住限制。完整的输入校验和异常处理，后面再学。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本节教材例题不依赖这两个转换函数，选学部分可以略过。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58450" cy="1062799"/>
            <a:chOff x="826008" y="814388"/>
            <a:chExt cx="10458450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2339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string操作对照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改文字前，先想清：拿到新串，还是修改原串？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10287381" cy="752856"/>
            <a:chOff x="990219" y="2056448"/>
            <a:chExt cx="10287381" cy="752856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87381" cy="752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表里每一行都是独立例子，每次都让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重新等于“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看最右一列：运行这行代码后，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自己变了吗？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143000" y="3038475"/>
            <a:ext cx="9525000" cy="2171700"/>
            <a:chOff x="1143000" y="3038475"/>
            <a:chExt cx="9525000" cy="2171700"/>
          </a:xfrm>
        </p:grpSpPr>
        <p:grpSp>
          <p:nvGrpSpPr>
            <p:cNvPr id="10" name="Group 10"/>
            <p:cNvGrpSpPr/>
            <p:nvPr/>
          </p:nvGrpSpPr>
          <p:grpSpPr>
            <a:xfrm>
              <a:off x="1143000" y="3038475"/>
              <a:ext cx="1428750" cy="361950"/>
              <a:chOff x="1143000" y="3038475"/>
              <a:chExt cx="1428750" cy="3619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038475"/>
                <a:ext cx="142875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162050" y="306705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71750" y="3038475"/>
              <a:ext cx="4381500" cy="361950"/>
              <a:chOff x="2571750" y="3038475"/>
              <a:chExt cx="4381500" cy="3619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571750" y="3038475"/>
                <a:ext cx="438150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590800" y="306705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代码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953250" y="3038475"/>
              <a:ext cx="1905000" cy="361950"/>
              <a:chOff x="6953250" y="3038475"/>
              <a:chExt cx="1905000" cy="3619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953250" y="3038475"/>
                <a:ext cx="190500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972300" y="306705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得到什么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858250" y="3038475"/>
              <a:ext cx="1809750" cy="361950"/>
              <a:chOff x="8858250" y="3038475"/>
              <a:chExt cx="1809750" cy="3619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858250" y="3038475"/>
                <a:ext cx="1809750" cy="3619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877300" y="306705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s是否改变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43000" y="3400425"/>
              <a:ext cx="1428750" cy="361950"/>
              <a:chOff x="1143000" y="3400425"/>
              <a:chExt cx="1428750" cy="3619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143000" y="3400425"/>
                <a:ext cx="14287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162050" y="342900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追加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571750" y="3400425"/>
              <a:ext cx="4381500" cy="361950"/>
              <a:chOff x="2571750" y="3400425"/>
              <a:chExt cx="4381500" cy="3619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2571750" y="3400425"/>
                <a:ext cx="4381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2590800" y="342900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 += "!";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953250" y="3400425"/>
              <a:ext cx="1905000" cy="361950"/>
              <a:chOff x="6953250" y="3400425"/>
              <a:chExt cx="1905000" cy="3619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953250" y="3400425"/>
                <a:ext cx="1905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972300" y="342900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Hello!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858250" y="3400425"/>
              <a:ext cx="1809750" cy="361950"/>
              <a:chOff x="8858250" y="3400425"/>
              <a:chExt cx="1809750" cy="3619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858250" y="340042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877300" y="342900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143000" y="3762375"/>
              <a:ext cx="1428750" cy="361950"/>
              <a:chOff x="1143000" y="3762375"/>
              <a:chExt cx="1428750" cy="3619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143000" y="3762375"/>
                <a:ext cx="142875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162050" y="379095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截取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571750" y="3762375"/>
              <a:ext cx="4381500" cy="361950"/>
              <a:chOff x="2571750" y="3762375"/>
              <a:chExt cx="4381500" cy="3619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2571750" y="3762375"/>
                <a:ext cx="43815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2590800" y="379095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s.substr(1, 3)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953250" y="3762375"/>
              <a:ext cx="1905000" cy="361950"/>
              <a:chOff x="6953250" y="3762375"/>
              <a:chExt cx="1905000" cy="3619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953250" y="3762375"/>
                <a:ext cx="19050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972300" y="379095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ell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858250" y="3762375"/>
              <a:ext cx="1809750" cy="361950"/>
              <a:chOff x="8858250" y="3762375"/>
              <a:chExt cx="1809750" cy="3619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858250" y="376237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877300" y="379095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143000" y="4124325"/>
              <a:ext cx="1428750" cy="361950"/>
              <a:chOff x="1143000" y="4124325"/>
              <a:chExt cx="1428750" cy="3619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143000" y="4124325"/>
                <a:ext cx="14287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162050" y="415290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删除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2571750" y="4124325"/>
              <a:ext cx="4381500" cy="361950"/>
              <a:chOff x="2571750" y="4124325"/>
              <a:chExt cx="4381500" cy="3619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2571750" y="4124325"/>
                <a:ext cx="4381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2590800" y="415290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s.erase(1, 2);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953250" y="4124325"/>
              <a:ext cx="1905000" cy="361950"/>
              <a:chOff x="6953250" y="4124325"/>
              <a:chExt cx="1905000" cy="3619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953250" y="4124325"/>
                <a:ext cx="1905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972300" y="415290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Hlo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858250" y="4124325"/>
              <a:ext cx="1809750" cy="361950"/>
              <a:chOff x="8858250" y="4124325"/>
              <a:chExt cx="1809750" cy="36195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858250" y="412432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877300" y="415290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1143000" y="4486275"/>
              <a:ext cx="1428750" cy="361950"/>
              <a:chOff x="1143000" y="4486275"/>
              <a:chExt cx="1428750" cy="36195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1143000" y="4486275"/>
                <a:ext cx="142875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1162050" y="451485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插入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2571750" y="4486275"/>
              <a:ext cx="4381500" cy="361950"/>
              <a:chOff x="2571750" y="4486275"/>
              <a:chExt cx="4381500" cy="36195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2571750" y="4486275"/>
                <a:ext cx="43815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2590800" y="451485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s.insert(1, "i");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6953250" y="4486275"/>
              <a:ext cx="1905000" cy="361950"/>
              <a:chOff x="6953250" y="4486275"/>
              <a:chExt cx="1905000" cy="3619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6953250" y="4486275"/>
                <a:ext cx="1905000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6972300" y="451485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Hiello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858250" y="4486275"/>
              <a:ext cx="1809750" cy="361950"/>
              <a:chOff x="8858250" y="4486275"/>
              <a:chExt cx="1809750" cy="36195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858250" y="448627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877300" y="451485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1143000" y="4848225"/>
              <a:ext cx="1428750" cy="361950"/>
              <a:chOff x="1143000" y="4848225"/>
              <a:chExt cx="1428750" cy="36195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1143000" y="4848225"/>
                <a:ext cx="142875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1162050" y="4876800"/>
                <a:ext cx="1390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替换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2571750" y="4848225"/>
              <a:ext cx="4381500" cy="361950"/>
              <a:chOff x="2571750" y="4848225"/>
              <a:chExt cx="4381500" cy="361950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2571750" y="4848225"/>
                <a:ext cx="43815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2590800" y="4876800"/>
                <a:ext cx="43434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s.replace(1, 2, "i");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6953250" y="4848225"/>
              <a:ext cx="1905000" cy="361950"/>
              <a:chOff x="6953250" y="4848225"/>
              <a:chExt cx="1905000" cy="361950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6953250" y="4848225"/>
                <a:ext cx="1905000" cy="3619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5" name="TextBox 75"/>
              <p:cNvSpPr/>
              <p:nvPr/>
            </p:nvSpPr>
            <p:spPr>
              <a:xfrm>
                <a:off x="6972300" y="4876800"/>
                <a:ext cx="186690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Hilo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8858250" y="4848225"/>
              <a:ext cx="1809750" cy="361950"/>
              <a:chOff x="8858250" y="4848225"/>
              <a:chExt cx="1809750" cy="361950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8858250" y="4848225"/>
                <a:ext cx="1809750" cy="36195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8" name="TextBox 78"/>
              <p:cNvSpPr/>
              <p:nvPr/>
            </p:nvSpPr>
            <p:spPr>
              <a:xfrm>
                <a:off x="8877300" y="4876800"/>
                <a:ext cx="17716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115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</p:grpSp>
      <p:grpSp>
        <p:nvGrpSpPr>
          <p:cNvPr id="83" name="Group 83"/>
          <p:cNvGrpSpPr/>
          <p:nvPr/>
        </p:nvGrpSpPr>
        <p:grpSpPr>
          <a:xfrm>
            <a:off x="990219" y="5409248"/>
            <a:ext cx="10287381" cy="743331"/>
            <a:chOff x="990219" y="5409248"/>
            <a:chExt cx="10287381" cy="743331"/>
          </a:xfrm>
        </p:grpSpPr>
        <p:sp>
          <p:nvSpPr>
            <p:cNvPr id="81" name="TextBox 81"/>
            <p:cNvSpPr/>
            <p:nvPr/>
          </p:nvSpPr>
          <p:spPr>
            <a:xfrm>
              <a:off x="990219" y="5409248"/>
              <a:ext cx="10287381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位置从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开始；截取、删除、替换的第二参数都是数量。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substr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只返回新串。想让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留下子串，还得写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 = s.substr(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起点, 数量)。</a:t>
              </a:r>
            </a:p>
          </p:txBody>
        </p:sp>
      </p:grpSp>
      <p:sp>
        <p:nvSpPr>
          <p:cNvPr id="111" name="Line 1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12" name="Line 112"/>
          <p:cNvSpPr/>
          <p:nvPr/>
        </p:nvSpPr>
        <p:spPr>
          <a:xfrm>
            <a:off x="838200" y="28681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931099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string小练习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别急着运行，自己先猜一遍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218372"/>
            <a:ext cx="10287381" cy="1895857"/>
            <a:chOff x="990219" y="2218372"/>
            <a:chExt cx="10287381" cy="1895857"/>
          </a:xfrm>
        </p:grpSpPr>
        <p:sp>
          <p:nvSpPr>
            <p:cNvPr id="7" name="TextBox 7"/>
            <p:cNvSpPr/>
            <p:nvPr/>
          </p:nvSpPr>
          <p:spPr>
            <a:xfrm>
              <a:off x="990219" y="2218372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同样输入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 Tom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，下面两种读法分别运行，会留下什么？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81481" y="26631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cin &gt;&gt; s; getline(cin, s);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208972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 = "Hello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s.substr(1, 3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) 会得到什么？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732848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若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 = "Hello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s.find("cat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") 没找到，该和什么比较？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4542472"/>
            <a:ext cx="10296906" cy="1417130"/>
            <a:chOff x="990219" y="4542472"/>
            <a:chExt cx="10296906" cy="1417130"/>
          </a:xfrm>
        </p:grpSpPr>
        <p:sp>
          <p:nvSpPr>
            <p:cNvPr id="12" name="TextBox 12"/>
            <p:cNvSpPr/>
            <p:nvPr/>
          </p:nvSpPr>
          <p:spPr>
            <a:xfrm>
              <a:off x="990219" y="4542472"/>
              <a:ext cx="65184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核对：Hi　／　Hi Tom　／　ell　／　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string::npos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04729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读法决定留下什么；起点和数量决定截出哪一段。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7822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同一段输入要反复试，每回都重新敲太麻烦。下一节把输入放进文件。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1057656" y="2672715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2713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0720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58450" cy="1062799"/>
            <a:chOff x="826008" y="814388"/>
            <a:chExt cx="10458450" cy="106279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模拟练习：这三次操作会留下什么？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10287381" cy="381381"/>
            <a:chOff x="990219" y="2056448"/>
            <a:chExt cx="1028738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102873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三题互不影响。每题都重新令 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 s = "Hello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6320" y="2862262"/>
            <a:ext cx="4354258" cy="1735455"/>
            <a:chOff x="1036320" y="2862262"/>
            <a:chExt cx="4354258" cy="1735455"/>
          </a:xfrm>
        </p:grpSpPr>
        <p:sp>
          <p:nvSpPr>
            <p:cNvPr id="7" name="TextBox 7"/>
            <p:cNvSpPr txBox="1"/>
            <p:nvPr/>
          </p:nvSpPr>
          <p:spPr>
            <a:xfrm>
              <a:off x="1036320" y="2862262"/>
              <a:ext cx="2355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s.erase(1, 2);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320" y="3509962"/>
              <a:ext cx="35212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s.replace(1, 2, "i");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320" y="4157662"/>
              <a:ext cx="43542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string t = s.substr(1, 3);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600" y="4855369"/>
            <a:ext cx="10287000" cy="1166812"/>
            <a:chOff x="990600" y="4855369"/>
            <a:chExt cx="10287000" cy="1166812"/>
          </a:xfrm>
        </p:grpSpPr>
        <p:sp>
          <p:nvSpPr>
            <p:cNvPr id="11" name="TextBox 11"/>
            <p:cNvSpPr/>
            <p:nvPr/>
          </p:nvSpPr>
          <p:spPr>
            <a:xfrm>
              <a:off x="990600" y="4855369"/>
              <a:ext cx="1028700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① s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Hlo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erase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从下标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起删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个字符。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600" y="5255419"/>
              <a:ext cx="1028700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② s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Hilo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被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换掉，后面的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lo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保留下来。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600" y="5655469"/>
              <a:ext cx="1028700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③ t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ell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仍是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Hello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。结果给了 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没有重新赋值。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912495" y="28717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8"/>
          <p:cNvSpPr/>
          <p:nvPr/>
        </p:nvSpPr>
        <p:spPr>
          <a:xfrm>
            <a:off x="912495" y="35194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9" name="Line 19"/>
          <p:cNvSpPr/>
          <p:nvPr/>
        </p:nvSpPr>
        <p:spPr>
          <a:xfrm>
            <a:off x="912495" y="4167188"/>
            <a:ext cx="9525" cy="323850"/>
          </a:xfrm>
          <a:custGeom>
            <a:avLst/>
            <a:gdLst/>
            <a:ahLst/>
            <a:cxnLst/>
            <a:rect l="l" t="t" r="r" b="b"/>
            <a:pathLst>
              <a:path w="9525" h="323850">
                <a:moveTo>
                  <a:pt x="0" y="0"/>
                </a:moveTo>
                <a:lnTo>
                  <a:pt x="0" y="323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5943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676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7186</ns0:Words>
  <ns0:Application>Microsoft Office PowerPoint</ns0:Application>
  <ns0:PresentationFormat>宽屏</ns0:PresentationFormat>
  <ns0:Paragraphs>463</ns0:Paragraphs>
  <ns0:Slides>57</ns0:Slides>
  <ns0:Notes>36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2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36</ns1:i4>
      </ns1:variant>
    </ns1:vector>
  </ns0:HeadingPairs>
  <ns0:TitlesOfParts>
    <ns1:vector size="39" baseType="lpstr">
      <ns1:lpstr>Arial</ns1:lpstr>
      <ns1:lpstr>Consolas</ns1:lpstr>
      <ns1:lpstr>Office Theme</ns1:lpstr>
      <ns1:lpstr>PowerPoint 演示文稿</ns1:lpstr>
      <ns1:lpstr>string类型字符串</ns1:lpstr>
      <ns1:lpstr>修改一段班级通知</ns1:lpstr>
      <ns1:lpstr>PowerPoint 演示文稿</ns1:lpstr>
      <ns1:lpstr>PowerPoint 演示文稿</ns1:lpstr>
      <ns1:lpstr>读单词还是读整行</ns1:lpstr>
      <ns1:lpstr>PowerPoint 演示文稿</ns1:lpstr>
      <ns1:lpstr>混用输入时，换行还在</ns1:lpstr>
      <ns1:lpstr>标题统计：完整任务</ns1:lpstr>
      <ns1:lpstr>按单词读取就避开空格</ns1:lpstr>
      <ns1:lpstr>标题统计：完整程序</ns1:lpstr>
      <ns1:lpstr>PowerPoint 演示文稿</ns1:lpstr>
      <ns1:lpstr>文字处理：插入与查找</ns1:lpstr>
      <ns1:lpstr>PowerPoint 演示文稿</ns1:lpstr>
      <ns1:lpstr>PowerPoint 演示文稿</ns1:lpstr>
      <ns1:lpstr>截取的第二参数是长度</ns1:lpstr>
      <ns1:lpstr>PowerPoint 演示文稿</ns1:lpstr>
      <ns1:lpstr>插入发生在下标之前</ns1:lpstr>
      <ns1:lpstr>PowerPoint 演示文稿</ns1:lpstr>
      <ns1:lpstr>find与找不到的标记</ns1:lpstr>
      <ns1:lpstr>四条指令连续执行</ns1:lpstr>
      <ns1:lpstr>文字处理：程序上半</ns1:lpstr>
      <ns1:lpstr>文字处理：程序下半</ns1:lpstr>
      <ns1:lpstr>PowerPoint 演示文稿</ns1:lpstr>
      <ns1:lpstr>统计单词数：完整任务</ns1:lpstr>
      <ns1:lpstr>找到子串还不够</ns1:lpstr>
      <ns1:lpstr>大小写先统一</ns1:lpstr>
      <ns1:lpstr>PowerPoint 演示文稿</ns1:lpstr>
      <ns1:lpstr>两端补空格，统一边界</ns1:lpstr>
      <ns1:lpstr>为什么首次位置不用减1</ns1:lpstr>
      <ns1:lpstr>相邻单词共用一个空格</ns1:lpstr>
      <ns1:lpstr>单词统计：程序上半</ns1:lpstr>
      <ns1:lpstr>单词统计：程序下半</ns1:lpstr>
      <ns1:lpstr>PowerPoint 演示文稿</ns1:lpstr>
      <ns1:lpstr>两种保存方式，怎样互相配合？</ns1:lpstr>
      <ns1:lpstr>别急着运行，先预测结果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2026-10-02T14:53:39Z</dcterms:created>
  <dcterms:modified xsi:type="dcterms:W3CDTF">2026-10-02T19:06:06Z</dcterms:modified>
  <cp:category/>
  <cp:contentStatus/>
  <dc:language>zh-CN</dc:language>
</cp:coreProperties>
</file>