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345" r:id="rId2"/>
    <p:sldId id="346" r:id="rId3"/>
    <p:sldId id="347" r:id="rId4"/>
    <p:sldId id="348" r:id="rId5"/>
    <p:sldId id="349" r:id="rId6"/>
    <p:sldId id="350" r:id="rId7"/>
    <p:sldId id="351" r:id="rId8"/>
    <p:sldId id="352" r:id="rId9"/>
    <p:sldId id="353" r:id="rId10"/>
    <p:sldId id="354" r:id="rId11"/>
    <p:sldId id="355" r:id="rId12"/>
    <p:sldId id="356" r:id="rId13"/>
    <p:sldId id="357" r:id="rId14"/>
    <p:sldId id="358" r:id="rId15"/>
    <p:sldId id="359" r:id="rId16"/>
    <p:sldId id="360" r:id="rId17"/>
    <p:sldId id="361" r:id="rId18"/>
    <p:sldId id="362" r:id="rId19"/>
    <p:sldId id="363" r:id="rId20"/>
    <p:sldId id="36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调试时常常只改了一小段代码，却要重新输入完全相同的测试数据。把标题放进title.in，程序就能反复读取这一份输入。结果写到title.out后也可以再次打开检查，标题本身的统计规则没有变化。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通常标准输入连着键盘，标准输出连着屏幕。用freopen把它们连接到文件后，后面的读入和输出语句仍然沿着这两条通路工作。改变连接方向叫重定向，输入和输出可以分别设置。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教材使用NOIP二零一八标题统计的文件约定，说明源文件、输入文件和输出文件的名字。 这是历史背景，不代表所有今天的比赛都这样提交。 title.cpp写程序，title.in存数据，title.out存结果，文件名必须按说明一致。 实际提交前以当次比赛或平台约定为准。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三种文件逐次出现，让学生说出谁来准备、里面写什么。 源程序由我们编写并编译，输入文件由我们放测试数据，输出文件由运行中的程序产生。 教学输入Ca45包含四个有效字符，结果为四。 如果把代码放进输入文件，程序会把代码文本当数据读取，这与编译源代码完全不同。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标题统计先读title.in，再写title.out。 包含&lt;cstdio&gt;，在读写前调用。 对着两行代码逐个解释三个参数：文件名、读写模式、要连接的流。 r表示读取，w表示写入，分别配stdin和stdout。 包含cstdio，并在实际输入输出之前连接。 freopen失败会返回空指针，本课完整程序检查这个结果，失败时退出，避免误以为文件已接通。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继续运行标题统计程序。 实验文件放在D:\lab，备份放在D:\backup。 两个文件夹都有title.in，里面的文字却可能不同。 代码只写freopen("title.in", "r", stdin)，该从哪里找？ 只写文件名，属于相对路径，需要确定查找的起点。 像从当前所在的文件夹出发找文件，程序也有查找起点，叫运行时的工作目录。 如果工作目录是 D:\lab，这次实际查找的就是 D:\lab\title.in。 工作目录不一定等于.cpp或.exe所在的文件夹，需要确认运行设置。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仅写title.in是相对路径，从运行时工作目录寻找。 图中工作目录为D盘lab文件夹，所以目标是里面的title.in。 它不一定等于源文件目录，也不一定等于可执行文件目录，IDE运行设置可能另有安排。 课堂统一目录后再放文件，让学生记录自己实际使用的位置。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文件版标题统计：把title.in的一行文字读入string s。 教学输入为Ca 45，要数出其中4个字母或数字，不计空格。 图中是s里的5个字符。 判断当前字符是否计数，需要知道下标吗？ 不需要位置，只需要当前字符的值。 按下标循环也能完成。 就像逐字读纸上的标题，只要轮流拿到每个字符就能计数，不一定要记住它在第几格。 本例的c是副本，修改c不会改动s；这里只读取c来判断是否计数。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完整文件版先检查输入连接，再检查输出连接，失败返回一。 getline读入标题，范围for让c依次取得每个字符，字母或数字才累计。 这里用显式字符范围实现题目的有效字符规则，空格和换行都不计数。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按准备、运行、检查三个阶段单击。 把教学输入Ca45保存到title.in，在确认的工作目录编译运行，然后打开title.out，应看到四。 程序已经从文件读数据，不需要再在窗口输入。 原题的Ca 45也得到四，因为中间空格被排除；两种示例要区分清楚。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用旧结果九九九、新结果四说明w模式不是继续往后追加，而是清空后重写。 文件不存在时会尝试创建。 输入和输出文件名不能混用，否则原数据可能被清空。 本课先确认输入能打开再打开输出；检查结果时也要确认是本次产生的文件，避免看着旧答案判断新程序。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看到空窗口时，先沿数据通路判断输出去了哪里。 已经连接stdout，就查输出文件；没有结果则核对工作目录、完整扩展名、大小写和打开状态。 title.in.txt与title.in不同，隐藏扩展名容易让人看错。 让学生说明自己已确认哪一步，再修改对应位置，而不是随意改统计循环。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输入输出可以各自决定是否重定向。 只保留输入连接时，数据来自title.in，结果仍显示到屏幕，这很适合固定数据的反复调试。 图中只改变输入端，统计程序和输出语句不需要跟着改写。 完整提交方式仍由题目的输入输出约定决定。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本地调试标题统计，想读title.in并写title.out。 若提交的平台要求标准输入输出，就不能连接这两个本地文件。 反复手动删掉、加回freopen语句，容易忘记。 能按环境选择吗？ 可以在编译前检查一个约定的标记，决定哪些代码参与编译。 这种选择叫条件编译；作为标记的宏，可以理解为有名字的编译标记。 须确认平台是否提供这个宏；程序不会凭空知道自己在哪里运行。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这里把宏当编译标记。 #ifndef表示：该宏未定义时，保留中间代码。 这是条件编译的补充用法。 没有定义ONLINE_JUDGE时，中间的文件代码参与编译；定义后被排除。 它发生在编译阶段，与运行中的if不同。 不能假定每个平台都定义这个宏；明确知道平台约定再使用，要求文件读写的比赛则按比赛说明保留相应连接。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沿字符流经过AB、换行、CD、换行，换行后仍可以继续读取。 EOF表示读取到结束等情况的返回标记，不是字符数组的空字符，也不是一行末尾的换行。 循环检查本次getchar的结果，用int保存它。 这样读文件结束与读入一个普通字符就能明确区分。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安排学生动手，每次仅用一组数据覆盖保存输入文件，然后独立运行。 要求先写预测，再核对输出，不把三组拼成一行。 答案依次为三、四、一，单击后显示。 追加一个合法的含空格短标题，观察空格不计数，并记录工作目录以便复现实验。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让学生把现象分别归到文件名与路径、运行状态、统计规则。 返回一可能是打开失败；新输入却看见旧答案，要确认保存、运行与查看的是同一目录；把空格也计入就会让Ca 45错误得到五而不是四，这组输入符合原题的长度限制。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两种版本共享读入、判断、累加和输出的核心过程。 freopen只决定流连接到哪里，不改变标题的有效长度定义。 测试时可以使用文件，提交时必须按平台约定。 让学生指出自己改动的是通路还是算法，形成分层定位问题的习惯。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核对四项约定：名字、位置、内容和验证方法。 每项都要能回答到具体文件，而不是只说已经放好了。 先预测再运行，每次查看新的结果。 字符串工具和文件通路已经齐备，接下来用课后题练习根据规则选择操作。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0.xml"/>
</Relationships>
</file>

<file path=ppt/slides/slide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每次改完程序，都要把同一份数据重新敲一遍吗？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80313" y="2275522"/>
            <a:ext cx="10306812" cy="826580"/>
            <a:chOff x="980313" y="2275522"/>
            <a:chExt cx="10306812" cy="826580"/>
          </a:xfrm>
        </p:grpSpPr>
        <p:sp>
          <p:nvSpPr>
            <p:cNvPr id="4" name="TextBox 4"/>
            <p:cNvSpPr/>
            <p:nvPr/>
          </p:nvSpPr>
          <p:spPr>
            <a:xfrm>
              <a:off x="980313" y="2275522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继续调试标题统计程序：改一次代码，就得重新输入同一份标题。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72072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把标题存成文件，改完程序就重新读取。结果也能存下来，方便对照。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28750" y="3762375"/>
            <a:ext cx="9239250" cy="809625"/>
            <a:chOff x="1428750" y="3762375"/>
            <a:chExt cx="9239250" cy="809625"/>
          </a:xfrm>
        </p:grpSpPr>
        <p:sp>
          <p:nvSpPr>
            <p:cNvPr id="10" name="Rectangle 10"/>
            <p:cNvSpPr/>
            <p:nvPr/>
          </p:nvSpPr>
          <p:spPr>
            <a:xfrm>
              <a:off x="1428750" y="3762375"/>
              <a:ext cx="2286000" cy="809625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1" name="TextBox 11"/>
            <p:cNvSpPr/>
            <p:nvPr/>
          </p:nvSpPr>
          <p:spPr>
            <a:xfrm>
              <a:off x="1702308" y="3998595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输入文件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3986784" y="3985260"/>
              <a:ext cx="41281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4667250" y="3762375"/>
              <a:ext cx="2571750" cy="8096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14" name="TextBox 14"/>
            <p:cNvSpPr/>
            <p:nvPr/>
          </p:nvSpPr>
          <p:spPr>
            <a:xfrm>
              <a:off x="5083683" y="3998595"/>
              <a:ext cx="16398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原来的程序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7511034" y="3985260"/>
              <a:ext cx="41281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191500" y="3762375"/>
              <a:ext cx="2476500" cy="809625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7" name="TextBox 17"/>
            <p:cNvSpPr/>
            <p:nvPr/>
          </p:nvSpPr>
          <p:spPr>
            <a:xfrm>
              <a:off x="8607933" y="3998595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输出文件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80313" y="5409248"/>
            <a:ext cx="8571226" cy="381381"/>
            <a:chOff x="980313" y="5409248"/>
            <a:chExt cx="8571226" cy="381381"/>
          </a:xfrm>
        </p:grpSpPr>
        <p:sp>
          <p:nvSpPr>
            <p:cNvPr id="21" name="TextBox 11"/>
            <p:cNvSpPr/>
            <p:nvPr/>
          </p:nvSpPr>
          <p:spPr>
            <a:xfrm>
              <a:off x="980313" y="5409248"/>
              <a:ext cx="85712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把测试标题存入title.in，把统计结果写入title.out；统计规则不变。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38200" y="49893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33777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键盘换成文件，输入语句还能继续用吗？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90219" y="2208848"/>
            <a:ext cx="6364772" cy="988695"/>
            <a:chOff x="990219" y="2208848"/>
            <a:chExt cx="6364772" cy="988695"/>
          </a:xfrm>
        </p:grpSpPr>
        <p:sp>
          <p:nvSpPr>
            <p:cNvPr id="7" name="TextBox 7"/>
            <p:cNvSpPr/>
            <p:nvPr/>
          </p:nvSpPr>
          <p:spPr>
            <a:xfrm>
              <a:off x="990219" y="22088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通常运行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83945" y="2757488"/>
              <a:ext cx="627104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键盘 → stdin → 程序 → stdout → 屏幕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3694748"/>
            <a:ext cx="6364772" cy="1007745"/>
            <a:chOff x="990219" y="3694748"/>
            <a:chExt cx="6364772" cy="1007745"/>
          </a:xfrm>
        </p:grpSpPr>
        <p:sp>
          <p:nvSpPr>
            <p:cNvPr id="10" name="TextBox 10"/>
            <p:cNvSpPr/>
            <p:nvPr/>
          </p:nvSpPr>
          <p:spPr>
            <a:xfrm>
              <a:off x="990219" y="3694748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重定向之后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083945" y="4262438"/>
              <a:ext cx="627104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文件 → stdin → 程序 → stdout → 文件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313" y="5301996"/>
            <a:ext cx="10306812" cy="790956"/>
            <a:chOff x="980313" y="5301996"/>
            <a:chExt cx="10306812" cy="790956"/>
          </a:xfrm>
        </p:grpSpPr>
        <p:sp>
          <p:nvSpPr>
            <p:cNvPr id="16" name="TextBox 8"/>
            <p:cNvSpPr/>
            <p:nvPr/>
          </p:nvSpPr>
          <p:spPr>
            <a:xfrm>
              <a:off x="980313" y="5301996"/>
              <a:ext cx="1028776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stdin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像程序入口，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stdout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像出口。箭头表示数据从哪里来、到哪里去。</a:t>
              </a:r>
            </a:p>
          </p:txBody>
        </p:sp>
        <p:sp>
          <p:nvSpPr>
            <p:cNvPr id="17" name="TextBox 10"/>
            <p:cNvSpPr/>
            <p:nvPr/>
          </p:nvSpPr>
          <p:spPr>
            <a:xfrm>
              <a:off x="980313" y="5711571"/>
              <a:ext cx="10306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把进出口改接到文件，叫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重定向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freopen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负责完成这次连接。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9379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38061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文件操作与重定向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比赛说明中的文件约定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90219" y="2218372"/>
            <a:ext cx="7168801" cy="810007"/>
            <a:chOff x="990219" y="2218372"/>
            <a:chExt cx="7168801" cy="810007"/>
          </a:xfrm>
        </p:grpSpPr>
        <p:sp>
          <p:nvSpPr>
            <p:cNvPr id="7" name="TextBox 7"/>
            <p:cNvSpPr/>
            <p:nvPr/>
          </p:nvSpPr>
          <p:spPr>
            <a:xfrm>
              <a:off x="990219" y="2218372"/>
              <a:ext cx="68873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教材以NOIP 2018的“标题统计”为例，介绍文件名约定。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646998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这是当时的比赛背景。提交方式要看你正在参加的比赛说明。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24534" y="3618548"/>
            <a:ext cx="8684609" cy="1037653"/>
            <a:chOff x="1224534" y="3618548"/>
            <a:chExt cx="8684609" cy="1037653"/>
          </a:xfrm>
        </p:grpSpPr>
        <p:sp>
          <p:nvSpPr>
            <p:cNvPr id="10" name="TextBox 10"/>
            <p:cNvSpPr/>
            <p:nvPr/>
          </p:nvSpPr>
          <p:spPr>
            <a:xfrm>
              <a:off x="1228344" y="361854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源程序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562094" y="36185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输入文件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086344" y="36185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输出文件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224534" y="4128135"/>
              <a:ext cx="182660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title.cpp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558284" y="4128135"/>
              <a:ext cx="16266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title.in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082534" y="4128135"/>
              <a:ext cx="182660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title.out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219" y="5361622"/>
            <a:ext cx="7432548" cy="771907"/>
            <a:chOff x="990219" y="5361622"/>
            <a:chExt cx="7432548" cy="771907"/>
          </a:xfrm>
        </p:grpSpPr>
        <p:sp>
          <p:nvSpPr>
            <p:cNvPr id="17" name="TextBox 17"/>
            <p:cNvSpPr/>
            <p:nvPr/>
          </p:nvSpPr>
          <p:spPr>
            <a:xfrm>
              <a:off x="990219" y="5361622"/>
              <a:ext cx="58500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文件名是约定的一部分，拼错也可能读不到数据。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90219" y="575214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使用标准输入输出的题目，提交时按平台要求处理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重定向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代码。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493052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32665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文件操作与重定向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三个文件，各做什么？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90219" y="2208848"/>
            <a:ext cx="6481572" cy="771905"/>
            <a:chOff x="990219" y="2208848"/>
            <a:chExt cx="6481572" cy="771905"/>
          </a:xfrm>
        </p:grpSpPr>
        <p:sp>
          <p:nvSpPr>
            <p:cNvPr id="7" name="TextBox 7"/>
            <p:cNvSpPr/>
            <p:nvPr/>
          </p:nvSpPr>
          <p:spPr>
            <a:xfrm>
              <a:off x="990219" y="2208848"/>
              <a:ext cx="13192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title.cpp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514344" y="2208848"/>
              <a:ext cx="389010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写C++代码：读入、统计、输出。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3514344" y="2599372"/>
              <a:ext cx="39574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编译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器把它变成可以运行的程序。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3399472"/>
            <a:ext cx="5956554" cy="771907"/>
            <a:chOff x="990219" y="3399472"/>
            <a:chExt cx="5956554" cy="771907"/>
          </a:xfrm>
        </p:grpSpPr>
        <p:sp>
          <p:nvSpPr>
            <p:cNvPr id="11" name="TextBox 11"/>
            <p:cNvSpPr/>
            <p:nvPr/>
          </p:nvSpPr>
          <p:spPr>
            <a:xfrm>
              <a:off x="990219" y="3399472"/>
              <a:ext cx="11748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title.in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3514344" y="3399472"/>
              <a:ext cx="297627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测试数据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，例如Ca45。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3514344" y="3789998"/>
              <a:ext cx="34324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由我们准备，程序负责读取。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0219" y="4590098"/>
            <a:ext cx="5956554" cy="771905"/>
            <a:chOff x="990219" y="4590098"/>
            <a:chExt cx="5956554" cy="771905"/>
          </a:xfrm>
        </p:grpSpPr>
        <p:sp>
          <p:nvSpPr>
            <p:cNvPr id="15" name="TextBox 15"/>
            <p:cNvSpPr/>
            <p:nvPr/>
          </p:nvSpPr>
          <p:spPr>
            <a:xfrm>
              <a:off x="990219" y="4590098"/>
              <a:ext cx="13192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title.out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514344" y="4590098"/>
              <a:ext cx="30518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运行后保存答案，例如4。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3514344" y="4980622"/>
              <a:ext cx="34324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由程序写入，我们打开检查。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90219" y="5740146"/>
            <a:ext cx="10296906" cy="381381"/>
            <a:chOff x="990219" y="5740146"/>
            <a:chExt cx="10296906" cy="381381"/>
          </a:xfrm>
        </p:grpSpPr>
        <p:sp>
          <p:nvSpPr>
            <p:cNvPr id="19" name="TextBox 19"/>
            <p:cNvSpPr/>
            <p:nvPr/>
          </p:nvSpPr>
          <p:spPr>
            <a:xfrm>
              <a:off x="990219" y="57401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输入文件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放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测试数据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，像试卷；源文件写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C++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步骤，像解题方法。</a:t>
              </a:r>
            </a:p>
          </p:txBody>
        </p:sp>
      </p:grpSp>
      <p:sp>
        <p:nvSpPr>
          <p:cNvPr id="30" name="Line 3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31331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43237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5468417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rPr>
              <a:t>freopen的三个参数，分别指向什么？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83183" y="2331720"/>
            <a:ext cx="7192518" cy="1049083"/>
            <a:chOff x="1083183" y="2331720"/>
            <a:chExt cx="7192518" cy="1049083"/>
          </a:xfrm>
        </p:grpSpPr>
        <p:sp>
          <p:nvSpPr>
            <p:cNvPr id="7" name="TextBox 7"/>
            <p:cNvSpPr txBox="1"/>
            <p:nvPr/>
          </p:nvSpPr>
          <p:spPr>
            <a:xfrm>
              <a:off x="1083183" y="2331720"/>
              <a:ext cx="571073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freopen("title.in", "r", stdin);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276094" y="2999422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文件名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5133594" y="299942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读入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943344" y="2999422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标准输入流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83183" y="3950970"/>
            <a:ext cx="7383018" cy="1049083"/>
            <a:chOff x="1083183" y="3950970"/>
            <a:chExt cx="7383018" cy="1049083"/>
          </a:xfrm>
        </p:grpSpPr>
        <p:sp>
          <p:nvSpPr>
            <p:cNvPr id="12" name="TextBox 12"/>
            <p:cNvSpPr txBox="1"/>
            <p:nvPr/>
          </p:nvSpPr>
          <p:spPr>
            <a:xfrm>
              <a:off x="1083183" y="3950970"/>
              <a:ext cx="606613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freopen("title.out", "w", stdout);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276094" y="4618672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文件名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276469" y="46186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写入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7133844" y="4618672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标准输出流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80313" y="5466398"/>
            <a:ext cx="8936415" cy="711136"/>
            <a:chOff x="980313" y="5466398"/>
            <a:chExt cx="8936415" cy="711136"/>
          </a:xfrm>
        </p:grpSpPr>
        <p:sp>
          <p:nvSpPr>
            <p:cNvPr id="20" name="TextBox 8"/>
            <p:cNvSpPr/>
            <p:nvPr/>
          </p:nvSpPr>
          <p:spPr>
            <a:xfrm>
              <a:off x="980313" y="5466398"/>
              <a:ext cx="893641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标题统计先读title.in，再写title.out。包含&lt;cstdio&gt;，在读写前调用。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90981" y="5825490"/>
              <a:ext cx="75948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打开失败会返回空指针。课堂程序会检查，避免把失败当成正常运行。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959358" y="2341245"/>
            <a:ext cx="9525" cy="346710"/>
          </a:xfrm>
          <a:custGeom>
            <a:avLst/>
            <a:gdLst/>
            <a:ahLst/>
            <a:cxnLst/>
            <a:rect l="l" t="t" r="r" b="b"/>
            <a:pathLst>
              <a:path w="9525" h="346710">
                <a:moveTo>
                  <a:pt x="0" y="0"/>
                </a:moveTo>
                <a:lnTo>
                  <a:pt x="0" y="34671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959358" y="3960495"/>
            <a:ext cx="9525" cy="346710"/>
          </a:xfrm>
          <a:custGeom>
            <a:avLst/>
            <a:gdLst/>
            <a:ahLst/>
            <a:cxnLst/>
            <a:rect l="l" t="t" r="r" b="b"/>
            <a:pathLst>
              <a:path w="9525" h="346710">
                <a:moveTo>
                  <a:pt x="0" y="0"/>
                </a:moveTo>
                <a:lnTo>
                  <a:pt x="0" y="34671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36101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51762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79957" y="2952750"/>
            <a:ext cx="6712363" cy="1343025"/>
            <a:chOff x="1179957" y="2952750"/>
            <a:chExt cx="6712363" cy="1343025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866013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D:\lab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126520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title.in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10350" y="2969419"/>
              <a:ext cx="128197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D:\backup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09207" y="3440430"/>
              <a:ext cx="126520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title.in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6615398" cy="469392"/>
            <a:chOff x="978408" y="1407795"/>
            <a:chExt cx="6615398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6153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两个文件夹都有title.in，程序会读哪一个？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8245983" cy="1029081"/>
            <a:chOff x="980694" y="1980248"/>
            <a:chExt cx="8245983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824598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继续运行标题统计程序。实验文件放在D:\lab，备份放在D:\backup。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62152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两个文件夹都有title.in，里面的文字却可能不同。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73832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代码只写freopen("title.in", "r", stdin)，该从哪里找？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10287381" cy="702754"/>
            <a:chOff x="980694" y="4475798"/>
            <a:chExt cx="10287381" cy="702754"/>
          </a:xfrm>
        </p:grpSpPr>
        <p:sp>
          <p:nvSpPr>
            <p:cNvPr id="12" name="TextBox 12"/>
            <p:cNvSpPr/>
            <p:nvPr/>
          </p:nvSpPr>
          <p:spPr>
            <a:xfrm>
              <a:off x="980694" y="447579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只写文件名，属于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相对路径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，需要确定查找的起点。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80694" y="479717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像从当前所在的文件夹出发找文件，程序也有查找起点，叫运行时的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工作目录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如果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工作目录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是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D:\lab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，这次实际查找的就是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D:\lab\title.in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80614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工作目录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不一定等于.cpp或.exe所在的文件夹，需要确认运行设置。</a:t>
              </a:r>
            </a:p>
          </p:txBody>
        </p: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文件操作与重定向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454761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只写文件名，程序会去哪里找？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90219" y="2237422"/>
            <a:ext cx="7270242" cy="838581"/>
            <a:chOff x="990219" y="2237422"/>
            <a:chExt cx="7270242" cy="838581"/>
          </a:xfrm>
        </p:grpSpPr>
        <p:sp>
          <p:nvSpPr>
            <p:cNvPr id="7" name="TextBox 7"/>
            <p:cNvSpPr/>
            <p:nvPr/>
          </p:nvSpPr>
          <p:spPr>
            <a:xfrm>
              <a:off x="990219" y="2237422"/>
              <a:ext cx="5586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相对路径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从程序运行时的“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工作目录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”开始找。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694622"/>
              <a:ext cx="72702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工作目录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不一定是.cpp所在目录，也不一定是.exe所在目录。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95375" y="3667125"/>
            <a:ext cx="8332661" cy="1143000"/>
            <a:chOff x="1095375" y="3667125"/>
            <a:chExt cx="8332661" cy="1143000"/>
          </a:xfrm>
        </p:grpSpPr>
        <p:sp>
          <p:nvSpPr>
            <p:cNvPr id="10" name="Rectangle 10"/>
            <p:cNvSpPr/>
            <p:nvPr/>
          </p:nvSpPr>
          <p:spPr>
            <a:xfrm>
              <a:off x="1095375" y="3667125"/>
              <a:ext cx="3905250" cy="114300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/>
            <p:nvPr/>
          </p:nvSpPr>
          <p:spPr>
            <a:xfrm>
              <a:off x="1323594" y="3828098"/>
              <a:ext cx="2210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工作目录：D:\lab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323594" y="4313872"/>
              <a:ext cx="29993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title.in　　title.out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5320284" y="3985260"/>
              <a:ext cx="41281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←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181344" y="3828098"/>
              <a:ext cx="25136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程序读取"title.in"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181344" y="4313872"/>
              <a:ext cx="32466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实际寻找D:\lab\title.in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219" y="5361622"/>
            <a:ext cx="10296906" cy="769430"/>
            <a:chOff x="990219" y="5361622"/>
            <a:chExt cx="10296906" cy="769430"/>
          </a:xfrm>
        </p:grpSpPr>
        <p:sp>
          <p:nvSpPr>
            <p:cNvPr id="17" name="TextBox 17"/>
            <p:cNvSpPr/>
            <p:nvPr/>
          </p:nvSpPr>
          <p:spPr>
            <a:xfrm>
              <a:off x="990219" y="5361622"/>
              <a:ext cx="46776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从IDE启动时，检查它的运行目录设置。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90219" y="57496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先确认运行目录，再把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输入文件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放进去。文件存在，不代表程序正在那里查找。</a:t>
              </a:r>
            </a:p>
          </p:txBody>
        </p:sp>
      </p:grpSp>
      <p:sp>
        <p:nvSpPr>
          <p:cNvPr id="28" name="Line 2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33950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49714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标题统计的文件版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333500" y="3057525"/>
            <a:ext cx="5953125" cy="1160812"/>
            <a:chOff x="1333500" y="3057525"/>
            <a:chExt cx="5953125" cy="1160812"/>
          </a:xfrm>
        </p:grpSpPr>
        <p:grpSp>
          <p:nvGrpSpPr>
            <p:cNvPr id="9" name="Group 9"/>
            <p:cNvGrpSpPr/>
            <p:nvPr/>
          </p:nvGrpSpPr>
          <p:grpSpPr>
            <a:xfrm>
              <a:off x="1333500" y="3057525"/>
              <a:ext cx="1190625" cy="1160812"/>
              <a:chOff x="1333500" y="3057525"/>
              <a:chExt cx="1190625" cy="1160812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333500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1829372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  <p:sp>
            <p:nvSpPr>
              <p:cNvPr id="8" name="TextBox 8"/>
              <p:cNvSpPr/>
              <p:nvPr/>
            </p:nvSpPr>
            <p:spPr>
              <a:xfrm>
                <a:off x="1856327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524125" y="3057525"/>
              <a:ext cx="1190625" cy="1160812"/>
              <a:chOff x="2524125" y="3057525"/>
              <a:chExt cx="1190625" cy="1160812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524125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3024664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  <p:sp>
            <p:nvSpPr>
              <p:cNvPr id="12" name="TextBox 12"/>
              <p:cNvSpPr/>
              <p:nvPr/>
            </p:nvSpPr>
            <p:spPr>
              <a:xfrm>
                <a:off x="3046952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3714750" y="3057525"/>
              <a:ext cx="1190625" cy="1160812"/>
              <a:chOff x="3714750" y="3057525"/>
              <a:chExt cx="1190625" cy="1160812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714750" y="3057525"/>
                <a:ext cx="1190625" cy="6477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3995738" y="3233738"/>
                <a:ext cx="62865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空格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4237577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905375" y="3057525"/>
              <a:ext cx="1190625" cy="1160812"/>
              <a:chOff x="4905375" y="3057525"/>
              <a:chExt cx="1190625" cy="1160812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4905375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5405914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5428202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6096000" y="3057525"/>
              <a:ext cx="1190625" cy="1160812"/>
              <a:chOff x="6096000" y="3057525"/>
              <a:chExt cx="1190625" cy="1160812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096000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596539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  <p:sp>
            <p:nvSpPr>
              <p:cNvPr id="24" name="TextBox 24"/>
              <p:cNvSpPr/>
              <p:nvPr/>
            </p:nvSpPr>
            <p:spPr>
              <a:xfrm>
                <a:off x="6618827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6163056" cy="469392"/>
            <a:chOff x="978408" y="1407795"/>
            <a:chExt cx="6163056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逐字符统计标题，什么时候可以不用下标？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80694" y="1980248"/>
            <a:ext cx="7721656" cy="1029081"/>
            <a:chOff x="980694" y="1980248"/>
            <a:chExt cx="7721656" cy="1029081"/>
          </a:xfrm>
        </p:grpSpPr>
        <p:sp>
          <p:nvSpPr>
            <p:cNvPr id="28" name="TextBox 6"/>
            <p:cNvSpPr/>
            <p:nvPr/>
          </p:nvSpPr>
          <p:spPr>
            <a:xfrm>
              <a:off x="980694" y="1980248"/>
              <a:ext cx="684418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文件版标题统计：把title.in的一行文字读入string s。</a:t>
              </a:r>
            </a:p>
          </p:txBody>
        </p:sp>
        <p:sp>
          <p:nvSpPr>
            <p:cNvPr id="29" name="TextBox 7"/>
            <p:cNvSpPr/>
            <p:nvPr/>
          </p:nvSpPr>
          <p:spPr>
            <a:xfrm>
              <a:off x="980694" y="2304098"/>
              <a:ext cx="69442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教学输入为Ca 45，要数出其中4个字母或数字，不计空格。</a:t>
              </a:r>
            </a:p>
          </p:txBody>
        </p:sp>
        <p:sp>
          <p:nvSpPr>
            <p:cNvPr id="30" name="TextBox 8"/>
            <p:cNvSpPr/>
            <p:nvPr/>
          </p:nvSpPr>
          <p:spPr>
            <a:xfrm>
              <a:off x="980694" y="2627948"/>
              <a:ext cx="7721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图中是s里的5个字符。判断当前字符是否计数，需要知道下标吗？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80694" y="4475798"/>
            <a:ext cx="10287381" cy="702754"/>
            <a:chOff x="980694" y="4475798"/>
            <a:chExt cx="10287381" cy="702754"/>
          </a:xfrm>
        </p:grpSpPr>
        <p:sp>
          <p:nvSpPr>
            <p:cNvPr id="32" name="TextBox 11"/>
            <p:cNvSpPr/>
            <p:nvPr/>
          </p:nvSpPr>
          <p:spPr>
            <a:xfrm>
              <a:off x="980694" y="447579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不需要位置，只需要当前字符的值。按下标循环也能完成。</a:t>
              </a:r>
            </a:p>
          </p:txBody>
        </p:sp>
        <p:sp>
          <p:nvSpPr>
            <p:cNvPr id="33" name="TextBox 12"/>
            <p:cNvSpPr/>
            <p:nvPr/>
          </p:nvSpPr>
          <p:spPr>
            <a:xfrm>
              <a:off x="980694" y="4797171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就像逐字读纸上的标题，只要轮流拿到每个字符就能计数，不一定要记住它在第几格。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35" name="TextBox 14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这种逐个取得元素的写法叫范围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for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：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for (char c : s)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。空格也会被取到。</a:t>
              </a:r>
            </a:p>
          </p:txBody>
        </p:sp>
        <p:sp>
          <p:nvSpPr>
            <p:cNvPr id="36" name="TextBox 15"/>
            <p:cNvSpPr/>
            <p:nvPr/>
          </p:nvSpPr>
          <p:spPr>
            <a:xfrm>
              <a:off x="980694" y="5733098"/>
              <a:ext cx="77470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本例的c是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副本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，修改c不会改动s；这里只读取c来判断是否计数。</a:t>
              </a:r>
            </a:p>
          </p:txBody>
        </p:sp>
      </p:grpSp>
      <p:sp>
        <p:nvSpPr>
          <p:cNvPr id="60" name="Line 6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1" name="Line 61"/>
          <p:cNvSpPr/>
          <p:nvPr/>
        </p:nvSpPr>
        <p:spPr>
          <a:xfrm>
            <a:off x="838200" y="42961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2" name="Line 62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标题统计的文件版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完整程序：先接通文件，再统计标题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091690"/>
            <a:ext cx="6681978" cy="4066794"/>
            <a:chOff x="990981" y="2091690"/>
            <a:chExt cx="6681978" cy="406679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091690"/>
              <a:ext cx="6681978" cy="40667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&lt;cstdio&gt;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&lt;iostream&gt;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string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using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namespace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std;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(!freopen("title.in", "r", stdin))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1;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(!freopen("title.out", "w", stdout))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1;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string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s; getline(cin, s);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ans = 0;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char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c : s)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(('a' &lt;= c &amp;&amp; c &lt;= 'z') ||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('A' &lt;= c &amp;&amp; c &lt;= 'Z') ||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('0' &lt;= c &amp;&amp; c &lt;= '9')) ans++;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cout &lt;&lt; ans &lt;&lt; '\n';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505188" y="2380298"/>
            <a:ext cx="1594866" cy="3115056"/>
            <a:chOff x="9505188" y="2380298"/>
            <a:chExt cx="1594866" cy="3115056"/>
          </a:xfrm>
        </p:grpSpPr>
        <p:sp>
          <p:nvSpPr>
            <p:cNvPr id="9" name="TextBox 9"/>
            <p:cNvSpPr/>
            <p:nvPr/>
          </p:nvSpPr>
          <p:spPr>
            <a:xfrm>
              <a:off x="9515094" y="2380298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失败就退出</a:t>
              </a:r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9505188" y="2894648"/>
              <a:ext cx="1594866" cy="2600706"/>
              <a:chOff x="9505188" y="2894648"/>
              <a:chExt cx="1594866" cy="2600706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9515094" y="2894648"/>
                <a:ext cx="1505712" cy="2600706"/>
              </a:xfrm>
              <a:custGeom>
                <a:avLst/>
                <a:gdLst/>
                <a:ahLst/>
                <a:cxnLst/>
                <a:rect l="l" t="t" r="r" b="b"/>
                <a:pathLst>
                  <a:path w="1505712" h="2600706">
                    <a:moveTo>
                      <a:pt x="0" y="0"/>
                    </a:moveTo>
                    <a:lnTo>
                      <a:pt x="1505712" y="0"/>
                    </a:lnTo>
                    <a:lnTo>
                      <a:pt x="1505712" y="2600706"/>
                    </a:lnTo>
                    <a:lnTo>
                      <a:pt x="0" y="26007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9505188" y="2894648"/>
                <a:ext cx="133235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数字、字母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9505188" y="3191827"/>
                <a:ext cx="133235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各计一个。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9505188" y="3669982"/>
                <a:ext cx="124047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范围for：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9505188" y="3967162"/>
                <a:ext cx="121422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c依次取得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9505188" y="4264342"/>
                <a:ext cx="147673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s中的字符。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9505188" y="4742498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答案进文件。</a:t>
                </a:r>
              </a:p>
            </p:txBody>
          </p:sp>
        </p:grp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867156" y="2101215"/>
            <a:ext cx="9525" cy="4044982"/>
          </a:xfrm>
          <a:custGeom>
            <a:avLst/>
            <a:gdLst/>
            <a:ahLst/>
            <a:cxnLst/>
            <a:rect l="l" t="t" r="r" b="b"/>
            <a:pathLst>
              <a:path w="9525" h="4044982">
                <a:moveTo>
                  <a:pt x="0" y="0"/>
                </a:moveTo>
                <a:lnTo>
                  <a:pt x="0" y="404498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标题统计的文件版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93217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一次完整的本地运行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90219" y="2275522"/>
            <a:ext cx="7240524" cy="768287"/>
            <a:chOff x="990219" y="2275522"/>
            <a:chExt cx="7240524" cy="768287"/>
          </a:xfrm>
        </p:grpSpPr>
        <p:sp>
          <p:nvSpPr>
            <p:cNvPr id="7" name="TextBox 7"/>
            <p:cNvSpPr/>
            <p:nvPr/>
          </p:nvSpPr>
          <p:spPr>
            <a:xfrm>
              <a:off x="990219" y="2275522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准备输入文件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800094" y="2275522"/>
              <a:ext cx="413127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把Ca45写入title.in，然后保存。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3800856" y="2691765"/>
              <a:ext cx="44298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这四个字符都要计数。换行不计入答案。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3609022"/>
            <a:ext cx="7011829" cy="768287"/>
            <a:chOff x="990219" y="3609022"/>
            <a:chExt cx="7011829" cy="768287"/>
          </a:xfrm>
        </p:grpSpPr>
        <p:sp>
          <p:nvSpPr>
            <p:cNvPr id="11" name="TextBox 11"/>
            <p:cNvSpPr/>
            <p:nvPr/>
          </p:nvSpPr>
          <p:spPr>
            <a:xfrm>
              <a:off x="990219" y="3609022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编译并运行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3800094" y="3609022"/>
              <a:ext cx="31699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确认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工作目录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，启动程序。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3800856" y="4025265"/>
              <a:ext cx="420119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程序已从文件读入，不需要再敲Ca45。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219" y="4942522"/>
            <a:ext cx="9041892" cy="1177862"/>
            <a:chOff x="990219" y="4942522"/>
            <a:chExt cx="9041892" cy="1177862"/>
          </a:xfrm>
        </p:grpSpPr>
        <p:sp>
          <p:nvSpPr>
            <p:cNvPr id="15" name="TextBox 15"/>
            <p:cNvSpPr/>
            <p:nvPr/>
          </p:nvSpPr>
          <p:spPr>
            <a:xfrm>
              <a:off x="990219" y="4942522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打开结果文件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800094" y="4942522"/>
              <a:ext cx="25136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title.out应包含4。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3800094" y="5390198"/>
              <a:ext cx="36949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屏幕没有答案？先看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输出文件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！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3800856" y="5768340"/>
              <a:ext cx="623125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这里使用教学输入Ca45；原题另一组样例Ca 45也得到4。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327374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460724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418844" y="2332672"/>
            <a:ext cx="9344406" cy="1401128"/>
            <a:chOff x="1418844" y="2332672"/>
            <a:chExt cx="9344406" cy="1401128"/>
          </a:xfrm>
        </p:grpSpPr>
        <p:sp>
          <p:nvSpPr>
            <p:cNvPr id="7" name="TextBox 7"/>
            <p:cNvSpPr/>
            <p:nvPr/>
          </p:nvSpPr>
          <p:spPr>
            <a:xfrm>
              <a:off x="1418844" y="2332672"/>
              <a:ext cx="23692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运行前的title.out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7610094" y="2332672"/>
              <a:ext cx="23692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运行后的title.out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1476375" y="2781300"/>
              <a:ext cx="3143250" cy="95250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/>
            <p:nvPr/>
          </p:nvSpPr>
          <p:spPr>
            <a:xfrm>
              <a:off x="2601087" y="3011805"/>
              <a:ext cx="836200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999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5701284" y="3108960"/>
              <a:ext cx="41281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7620000" y="2781300"/>
              <a:ext cx="3143250" cy="95250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/>
            <p:nvPr/>
          </p:nvSpPr>
          <p:spPr>
            <a:xfrm>
              <a:off x="8982837" y="3011805"/>
              <a:ext cx="303086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0219" y="4418648"/>
            <a:ext cx="6785860" cy="790955"/>
            <a:chOff x="990219" y="4418648"/>
            <a:chExt cx="6785860" cy="790955"/>
          </a:xfrm>
        </p:grpSpPr>
        <p:sp>
          <p:nvSpPr>
            <p:cNvPr id="15" name="TextBox 15"/>
            <p:cNvSpPr/>
            <p:nvPr/>
          </p:nvSpPr>
          <p:spPr>
            <a:xfrm>
              <a:off x="990219" y="4418648"/>
              <a:ext cx="67858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文件存在时，w模式清空旧内容；不存在时，会尝试新建。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90219" y="4828222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别把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输入文件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名误写在输出位置，原来的数据会被清空。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90219" y="5504498"/>
            <a:ext cx="10277856" cy="689800"/>
            <a:chOff x="990219" y="5504498"/>
            <a:chExt cx="10277856" cy="689800"/>
          </a:xfrm>
        </p:grpSpPr>
        <p:sp>
          <p:nvSpPr>
            <p:cNvPr id="18" name="TextBox 18"/>
            <p:cNvSpPr/>
            <p:nvPr/>
          </p:nvSpPr>
          <p:spPr>
            <a:xfrm>
              <a:off x="990219" y="550449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本课程序先检查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输入文件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能否打开，再打开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输出文件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990981" y="5842254"/>
              <a:ext cx="102770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>
                <a:lnSpc>
                  <a:spcPts val="2232"/>
                </a:lnSpc>
              </a:pPr>
              <a:r>
                <a:rPr lang="zh-CN" sz="180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输出文件</a:t>
              </a:r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可能还留着上一次的答案。测试这次程序时，要确认文件已经被本次运行更新。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4747"/>
            <a:ext cx="10473309" cy="469392"/>
            <a:chOff x="813816" y="1404747"/>
            <a:chExt cx="10473309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4747"/>
              <a:ext cx="1047330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>
                <a:lnSpc>
                  <a:spcPts val="3072"/>
                </a:lnSpc>
              </a:pPr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重新运行时，旧答案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 xml:space="preserve"> 999 </a:t>
              </a:r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会怎样变成新答案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 xml:space="preserve"> 4</a:t>
              </a:r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？</a:t>
              </a:r>
            </a:p>
          </p:txBody>
        </p:sp>
      </p:grpSp>
      <p:sp>
        <p:nvSpPr>
          <p:cNvPr id="30" name="Line 3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396316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280492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文件操作与重定向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屏幕没有答案，怎样查到输出去了哪里？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90219" y="2246948"/>
            <a:ext cx="8168735" cy="800481"/>
            <a:chOff x="990219" y="2246948"/>
            <a:chExt cx="8168735" cy="800481"/>
          </a:xfrm>
        </p:grpSpPr>
        <p:sp>
          <p:nvSpPr>
            <p:cNvPr id="7" name="TextBox 7"/>
            <p:cNvSpPr/>
            <p:nvPr/>
          </p:nvSpPr>
          <p:spPr>
            <a:xfrm>
              <a:off x="990219" y="2246948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输出去了哪里？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4085844" y="2246948"/>
              <a:ext cx="50731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stdout已连到文件，就去查看title.out。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085844" y="2666048"/>
              <a:ext cx="45313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别因为屏幕空着，就断定程序没执行。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3504248"/>
            <a:ext cx="7626953" cy="800481"/>
            <a:chOff x="990219" y="3504248"/>
            <a:chExt cx="7626953" cy="800481"/>
          </a:xfrm>
        </p:grpSpPr>
        <p:sp>
          <p:nvSpPr>
            <p:cNvPr id="11" name="TextBox 11"/>
            <p:cNvSpPr/>
            <p:nvPr/>
          </p:nvSpPr>
          <p:spPr>
            <a:xfrm>
              <a:off x="990219" y="3504248"/>
              <a:ext cx="23823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程序找到文件了吗？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4085844" y="3504248"/>
              <a:ext cx="45313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核对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工作目录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、完整扩展名和大小写。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4085844" y="3923348"/>
              <a:ext cx="39574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title.in.txt并不是title.in。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219" y="4837748"/>
            <a:ext cx="10296906" cy="1257681"/>
            <a:chOff x="990219" y="4837748"/>
            <a:chExt cx="10296906" cy="1257681"/>
          </a:xfrm>
        </p:grpSpPr>
        <p:sp>
          <p:nvSpPr>
            <p:cNvPr id="15" name="TextBox 15"/>
            <p:cNvSpPr/>
            <p:nvPr/>
          </p:nvSpPr>
          <p:spPr>
            <a:xfrm>
              <a:off x="990219" y="4837748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是否成功打开？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4085844" y="4837748"/>
              <a:ext cx="49681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检查freopen的返回结果和程序退出状态。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4085844" y="5254371"/>
              <a:ext cx="72012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文件没打开，统计就没有可用输入。先检查这一段。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4085844" y="5714048"/>
              <a:ext cx="47950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先定位问题在哪一段，再动那一段代码。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45142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32188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90219" y="2329815"/>
            <a:ext cx="6717387" cy="774764"/>
            <a:chOff x="990219" y="2329815"/>
            <a:chExt cx="6717387" cy="77476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329815"/>
              <a:ext cx="62821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if (!freopen("title.in", "r", stdin)) return 1;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723198"/>
              <a:ext cx="671738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省去连接stdout的那一行，其余读入、统计、输出照旧。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38250" y="3667125"/>
            <a:ext cx="8313039" cy="857250"/>
            <a:chOff x="1238250" y="3667125"/>
            <a:chExt cx="8313039" cy="857250"/>
          </a:xfrm>
        </p:grpSpPr>
        <p:sp>
          <p:nvSpPr>
            <p:cNvPr id="10" name="Rectangle 10"/>
            <p:cNvSpPr/>
            <p:nvPr/>
          </p:nvSpPr>
          <p:spPr>
            <a:xfrm>
              <a:off x="1238250" y="3667125"/>
              <a:ext cx="2571750" cy="857250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1" name="TextBox 11"/>
            <p:cNvSpPr/>
            <p:nvPr/>
          </p:nvSpPr>
          <p:spPr>
            <a:xfrm>
              <a:off x="1654683" y="3931920"/>
              <a:ext cx="14459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title.in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4082034" y="3899535"/>
              <a:ext cx="41281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4762500" y="3667125"/>
              <a:ext cx="2571750" cy="857250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14" name="TextBox 14"/>
            <p:cNvSpPr/>
            <p:nvPr/>
          </p:nvSpPr>
          <p:spPr>
            <a:xfrm>
              <a:off x="5178933" y="393192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统计程序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7606284" y="3899535"/>
              <a:ext cx="41281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796909" y="3899535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屏幕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90219" y="5361622"/>
            <a:ext cx="6113812" cy="771907"/>
            <a:chOff x="990219" y="5361622"/>
            <a:chExt cx="6113812" cy="771907"/>
          </a:xfrm>
        </p:grpSpPr>
        <p:sp>
          <p:nvSpPr>
            <p:cNvPr id="18" name="TextBox 18"/>
            <p:cNvSpPr/>
            <p:nvPr/>
          </p:nvSpPr>
          <p:spPr>
            <a:xfrm>
              <a:off x="990219" y="5361622"/>
              <a:ext cx="53225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输入数据固定，调试结果直接显示在屏幕上。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990219" y="57521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输入与输出是两条通路，可以分别决定是否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重定向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5839968" cy="469392"/>
            <a:chOff x="813816" y="1407795"/>
            <a:chExt cx="5839968" cy="469392"/>
          </a:xfrm>
        </p:grpSpPr>
        <p:sp>
          <p:nvSpPr>
            <p:cNvPr id="3" name="TextBox 3"/>
            <p:cNvSpPr txBox="1"/>
            <p:nvPr/>
          </p:nvSpPr>
          <p:spPr>
            <a:xfrm>
              <a:off x="813816" y="1407795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调试时从文件读标题，把结果显示到屏幕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2" name="Line 32"/>
          <p:cNvSpPr/>
          <p:nvPr/>
        </p:nvSpPr>
        <p:spPr>
          <a:xfrm>
            <a:off x="867156" y="2339340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49417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33301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79957" y="2952750"/>
            <a:ext cx="8233410" cy="1343025"/>
            <a:chOff x="1179957" y="2952750"/>
            <a:chExt cx="8233410" cy="1343025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本地编译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25656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保留连接文件的代码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10350" y="2969419"/>
              <a:ext cx="280301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平台编译（须确认约定）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09207" y="3440430"/>
              <a:ext cx="25656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排除连接文件的代码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5193792" cy="469392"/>
            <a:chOff x="978408" y="1407795"/>
            <a:chExt cx="5193792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本地用文件调试，提交时怎样切换？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7653183" cy="1029081"/>
            <a:chOff x="980694" y="1980248"/>
            <a:chExt cx="7653183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61975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本地调试标题统计，想读title.in并写title.out。</a:t>
              </a:r>
            </a:p>
          </p:txBody>
        </p:sp>
        <p:sp>
          <p:nvSpPr>
            <p:cNvPr id="20" name="TextBox 7"/>
            <p:cNvSpPr/>
            <p:nvPr/>
          </p:nvSpPr>
          <p:spPr>
            <a:xfrm>
              <a:off x="980694" y="230409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若提交的平台要求标准输入输出，就不能连接这两个本地文件。</a:t>
              </a:r>
            </a:p>
          </p:txBody>
        </p:sp>
        <p:sp>
          <p:nvSpPr>
            <p:cNvPr id="21" name="TextBox 8"/>
            <p:cNvSpPr/>
            <p:nvPr/>
          </p:nvSpPr>
          <p:spPr>
            <a:xfrm>
              <a:off x="980694" y="2627948"/>
              <a:ext cx="765318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反复手动删掉、加回freopen语句，容易忘记。能按环境选择吗？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8223790" cy="705231"/>
            <a:chOff x="980694" y="4475798"/>
            <a:chExt cx="8223790" cy="705231"/>
          </a:xfrm>
        </p:grpSpPr>
        <p:sp>
          <p:nvSpPr>
            <p:cNvPr id="12" name="TextBox 12"/>
            <p:cNvSpPr/>
            <p:nvPr/>
          </p:nvSpPr>
          <p:spPr>
            <a:xfrm>
              <a:off x="980694" y="4475798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可以在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编译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前检查一个约定的标记，决定哪些代码参与编译。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80694" y="4799648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这种选择叫条件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编译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；作为标记的宏，可以理解为有名字的编译标记。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306431" cy="707708"/>
            <a:chOff x="980694" y="5406771"/>
            <a:chExt cx="1030643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检查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ONLINE_JUDGE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是否定义，再决定文件连接代码要不要参与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编译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80694" y="573309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须确认平台是否提供这个宏；程序不会凭空知道自己在哪里运行。</a:t>
              </a:r>
            </a:p>
          </p:txBody>
        </p: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518525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rPr>
              <a:t>ONLINE_JUDGE：有约定，才这样用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282190"/>
            <a:ext cx="6681978" cy="1266444"/>
            <a:chOff x="990981" y="2282190"/>
            <a:chExt cx="6681978" cy="12664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282190"/>
              <a:ext cx="6681978" cy="1266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#ifndef ONLINE_JUDGE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if (!freopen("title.in", "r", stdin)) return 1;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if (!freopen("title.out", "w", stdout)) return 1;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#endif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4047172"/>
            <a:ext cx="8180677" cy="829057"/>
            <a:chOff x="980313" y="4047172"/>
            <a:chExt cx="8180677" cy="829057"/>
          </a:xfrm>
        </p:grpSpPr>
        <p:sp>
          <p:nvSpPr>
            <p:cNvPr id="15" name="TextBox 7"/>
            <p:cNvSpPr/>
            <p:nvPr/>
          </p:nvSpPr>
          <p:spPr>
            <a:xfrm>
              <a:off x="980313" y="4047172"/>
              <a:ext cx="818067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这里把宏当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编译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标记。#ifndef表示：该宏未定义时，保留中间代码。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4494848"/>
              <a:ext cx="58754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编译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阶段的选择，不是程序运行时的if判断。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5361622"/>
            <a:ext cx="8223790" cy="771907"/>
            <a:chOff x="990219" y="5361622"/>
            <a:chExt cx="8223790" cy="771907"/>
          </a:xfrm>
        </p:grpSpPr>
        <p:sp>
          <p:nvSpPr>
            <p:cNvPr id="12" name="TextBox 12"/>
            <p:cNvSpPr/>
            <p:nvPr/>
          </p:nvSpPr>
          <p:spPr>
            <a:xfrm>
              <a:off x="990219" y="5361622"/>
              <a:ext cx="52630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不能假定每个平台都会定义ONLINE_JUDGE。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752148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确认平台约定再用；明确要求文件输入输出的比赛，按比赛要求保留。</a:t>
              </a:r>
            </a:p>
          </p:txBody>
        </p:sp>
      </p:grpSp>
      <p:sp>
        <p:nvSpPr>
          <p:cNvPr id="18" name="Line 1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9"/>
          <p:cNvSpPr/>
          <p:nvPr/>
        </p:nvSpPr>
        <p:spPr>
          <a:xfrm>
            <a:off x="867156" y="2291715"/>
            <a:ext cx="9525" cy="1182719"/>
          </a:xfrm>
          <a:custGeom>
            <a:avLst/>
            <a:gdLst/>
            <a:ahLst/>
            <a:cxnLst/>
            <a:rect l="l" t="t" r="r" b="b"/>
            <a:pathLst>
              <a:path w="9525" h="1182719">
                <a:moveTo>
                  <a:pt x="0" y="0"/>
                </a:moveTo>
                <a:lnTo>
                  <a:pt x="0" y="118271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50619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37643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文件操作与重定向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61117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读完第一行以后，文件是不是已经读完了？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228344" y="2237422"/>
            <a:ext cx="7140226" cy="1085279"/>
            <a:chOff x="1228344" y="2237422"/>
            <a:chExt cx="7140226" cy="1085279"/>
          </a:xfrm>
        </p:grpSpPr>
        <p:sp>
          <p:nvSpPr>
            <p:cNvPr id="7" name="TextBox 7"/>
            <p:cNvSpPr/>
            <p:nvPr/>
          </p:nvSpPr>
          <p:spPr>
            <a:xfrm>
              <a:off x="1228344" y="2237422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文件中的字符流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605534" y="2794635"/>
              <a:ext cx="676303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　B　\n　C　D　\n　→　没有更多字符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3885248"/>
            <a:ext cx="7355205" cy="790955"/>
            <a:chOff x="990219" y="3885248"/>
            <a:chExt cx="7355205" cy="790955"/>
          </a:xfrm>
        </p:grpSpPr>
        <p:sp>
          <p:nvSpPr>
            <p:cNvPr id="10" name="TextBox 10"/>
            <p:cNvSpPr/>
            <p:nvPr/>
          </p:nvSpPr>
          <p:spPr>
            <a:xfrm>
              <a:off x="990219" y="3885248"/>
              <a:ext cx="735520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'\n'是换行字符；EOF是读取到文件结束等情况时的返回标记。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90219" y="4294822"/>
              <a:ext cx="63576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EOF不是字符串末尾的'\0'，也不是每行末尾的'\n'。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139690"/>
            <a:ext cx="7082790" cy="784289"/>
            <a:chOff x="990219" y="5139690"/>
            <a:chExt cx="7082790" cy="784289"/>
          </a:xfrm>
        </p:grpSpPr>
        <p:sp>
          <p:nvSpPr>
            <p:cNvPr id="13" name="TextBox 13"/>
            <p:cNvSpPr/>
            <p:nvPr/>
          </p:nvSpPr>
          <p:spPr>
            <a:xfrm>
              <a:off x="990981" y="5139690"/>
              <a:ext cx="70820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int c; while ((c = getchar()) != EOF) { /* 处理c */ }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5542598"/>
              <a:ext cx="70318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循环依据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本次读取结果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继续；getchar的返回值用int接收。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52558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8510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文件操作实验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487070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自己准备输入文件，完成三次运行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90219" y="2265998"/>
            <a:ext cx="7533989" cy="829055"/>
            <a:chOff x="990219" y="2265998"/>
            <a:chExt cx="7533989" cy="829055"/>
          </a:xfrm>
        </p:grpSpPr>
        <p:sp>
          <p:nvSpPr>
            <p:cNvPr id="7" name="TextBox 7"/>
            <p:cNvSpPr/>
            <p:nvPr/>
          </p:nvSpPr>
          <p:spPr>
            <a:xfrm>
              <a:off x="990219" y="2265998"/>
              <a:ext cx="753398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使用标题统计的文件版程序。每次只把一组数据写入title.in。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713672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记录：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工作目录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、预测答案、实际结果、是否一致。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62659" y="3813810"/>
            <a:ext cx="7572946" cy="528066"/>
            <a:chOff x="1462659" y="3813810"/>
            <a:chExt cx="7572946" cy="528066"/>
          </a:xfrm>
        </p:grpSpPr>
        <p:sp>
          <p:nvSpPr>
            <p:cNvPr id="10" name="TextBox 10"/>
            <p:cNvSpPr/>
            <p:nvPr/>
          </p:nvSpPr>
          <p:spPr>
            <a:xfrm>
              <a:off x="1462659" y="3813810"/>
              <a:ext cx="62712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234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939284" y="3813810"/>
              <a:ext cx="84972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Ca45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796909" y="3813810"/>
              <a:ext cx="238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219" y="5113972"/>
            <a:ext cx="6905053" cy="829057"/>
            <a:chOff x="990219" y="5113972"/>
            <a:chExt cx="6905053" cy="829057"/>
          </a:xfrm>
        </p:grpSpPr>
        <p:sp>
          <p:nvSpPr>
            <p:cNvPr id="14" name="TextBox 14"/>
            <p:cNvSpPr/>
            <p:nvPr/>
          </p:nvSpPr>
          <p:spPr>
            <a:xfrm>
              <a:off x="990219" y="5113972"/>
              <a:ext cx="334051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核对答案：3　／　4　／　1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90219" y="556164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再自拟一个含空格的标题。空格是否改变答案？动手验证。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64953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33969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文件操作实验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实验讲评：问题出在哪一段？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90219" y="2304098"/>
            <a:ext cx="3991832" cy="1676781"/>
            <a:chOff x="990219" y="2304098"/>
            <a:chExt cx="3991832" cy="1676781"/>
          </a:xfrm>
        </p:grpSpPr>
        <p:sp>
          <p:nvSpPr>
            <p:cNvPr id="7" name="TextBox 7"/>
            <p:cNvSpPr/>
            <p:nvPr/>
          </p:nvSpPr>
          <p:spPr>
            <a:xfrm>
              <a:off x="990219" y="2304098"/>
              <a:ext cx="38393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文件已经放好了，程序却返回1。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951798"/>
              <a:ext cx="39918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刚换成A，结果文件还是上次的4。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599498"/>
              <a:ext cx="30065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输入Ca 45，程序输出5。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599622"/>
            <a:ext cx="7432548" cy="1371981"/>
            <a:chOff x="990219" y="4599622"/>
            <a:chExt cx="7432548" cy="1371981"/>
          </a:xfrm>
        </p:grpSpPr>
        <p:sp>
          <p:nvSpPr>
            <p:cNvPr id="11" name="TextBox 11"/>
            <p:cNvSpPr/>
            <p:nvPr/>
          </p:nvSpPr>
          <p:spPr>
            <a:xfrm>
              <a:off x="990219" y="4599622"/>
              <a:ext cx="73209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检查完整文件名和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工作目录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，例如是否误存为title.in.txt。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094922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确认文件已保存、程序确实运行，并查看本次产生的结果文件。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590222"/>
              <a:ext cx="63010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Ca 45应得4；若得5，可能把空格也算进了标题长度。</a:t>
              </a:r>
            </a:p>
          </p:txBody>
        </p: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2332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27616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文件操作与重定向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文件版与标准输入版，核心逻辑相同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275969" y="2332672"/>
            <a:ext cx="7859268" cy="1286257"/>
            <a:chOff x="1275969" y="2332672"/>
            <a:chExt cx="7859268" cy="1286257"/>
          </a:xfrm>
        </p:grpSpPr>
        <p:sp>
          <p:nvSpPr>
            <p:cNvPr id="7" name="TextBox 7"/>
            <p:cNvSpPr/>
            <p:nvPr/>
          </p:nvSpPr>
          <p:spPr>
            <a:xfrm>
              <a:off x="1275969" y="2332672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标准输入输出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6752844" y="2332672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指定文件输入输出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275969" y="2837498"/>
              <a:ext cx="24217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cin / getline读取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752844" y="2837498"/>
              <a:ext cx="23430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freopen先连接文件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275969" y="3237548"/>
              <a:ext cx="11223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cout输出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52844" y="3237548"/>
              <a:ext cx="23823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再用相同的读写语句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24000" y="4048125"/>
            <a:ext cx="9144000" cy="714375"/>
            <a:chOff x="1524000" y="4048125"/>
            <a:chExt cx="9144000" cy="714375"/>
          </a:xfrm>
        </p:grpSpPr>
        <p:sp>
          <p:nvSpPr>
            <p:cNvPr id="14" name="Rectangle 14"/>
            <p:cNvSpPr/>
            <p:nvPr/>
          </p:nvSpPr>
          <p:spPr>
            <a:xfrm>
              <a:off x="1524000" y="4048125"/>
              <a:ext cx="9144000" cy="71437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/>
            <p:nvPr/>
          </p:nvSpPr>
          <p:spPr>
            <a:xfrm>
              <a:off x="1845945" y="4271962"/>
              <a:ext cx="744269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读入标题 → 判断每个字符 → 累加个数 → 输出答案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219" y="5361622"/>
            <a:ext cx="6377559" cy="771907"/>
            <a:chOff x="990219" y="5361622"/>
            <a:chExt cx="6377559" cy="771907"/>
          </a:xfrm>
        </p:grpSpPr>
        <p:sp>
          <p:nvSpPr>
            <p:cNvPr id="17" name="TextBox 17"/>
            <p:cNvSpPr/>
            <p:nvPr/>
          </p:nvSpPr>
          <p:spPr>
            <a:xfrm>
              <a:off x="990219" y="5361622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测试方式可以变，题目要求计算的答案不会因此改变。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90219" y="57521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提交前核对平台说明，再决定是否保留文件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重定向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28" name="Line 2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49712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38882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文件操作小结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把输入输出约定写清楚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90219" y="2332672"/>
            <a:ext cx="6988743" cy="2181607"/>
            <a:chOff x="990219" y="2332672"/>
            <a:chExt cx="6988743" cy="2181607"/>
          </a:xfrm>
        </p:grpSpPr>
        <p:sp>
          <p:nvSpPr>
            <p:cNvPr id="7" name="TextBox 7"/>
            <p:cNvSpPr/>
            <p:nvPr/>
          </p:nvSpPr>
          <p:spPr>
            <a:xfrm>
              <a:off x="990219" y="2332672"/>
              <a:ext cx="69887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文件叫什么？　title.in、title.out，完整拼写要一致。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932748"/>
              <a:ext cx="5586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放在哪里？　　按程序运行时的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工作目录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确定。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532822"/>
              <a:ext cx="5586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里面写什么？　输入放数据，输出由程序产生。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413289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如何核对？　　先预测，再运行；每次检查新的结果。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5133022"/>
            <a:ext cx="10296906" cy="845630"/>
            <a:chOff x="990219" y="5133022"/>
            <a:chExt cx="10296906" cy="845630"/>
          </a:xfrm>
        </p:grpSpPr>
        <p:sp>
          <p:nvSpPr>
            <p:cNvPr id="12" name="TextBox 12"/>
            <p:cNvSpPr/>
            <p:nvPr/>
          </p:nvSpPr>
          <p:spPr>
            <a:xfrm>
              <a:off x="990219" y="5133022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现在我们能保存文字、处理文字，也能让文件参与读写。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5972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文件负责把数据送进来、把结果留下。读到以后怎么算，仍然按题目的规则来。</a:t>
              </a:r>
            </a:p>
          </p:txBody>
        </p: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7666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27664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3840</Words>
  <Application>Microsoft Office PowerPoint</Application>
  <PresentationFormat>宽屏</PresentationFormat>
  <Paragraphs>234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3" baseType="lpstr">
      <vt:lpstr>Arial</vt:lpstr>
      <vt:lpstr>Consolas</vt:lpstr>
      <vt:lpstr>Office Theme</vt:lpstr>
      <vt:lpstr>一百组数据，难道要敲一百遍？</vt:lpstr>
      <vt:lpstr>同一程序，两条数据通路</vt:lpstr>
      <vt:lpstr>比赛说明中的文件约定</vt:lpstr>
      <vt:lpstr>三个文件，各做什么？</vt:lpstr>
      <vt:lpstr>freopen的三个参数，分别指向什么？</vt:lpstr>
      <vt:lpstr>PowerPoint 演示文稿</vt:lpstr>
      <vt:lpstr>只写文件名，程序会去哪里找？</vt:lpstr>
      <vt:lpstr>PowerPoint 演示文稿</vt:lpstr>
      <vt:lpstr>完整程序：先接通文件，再统计标题</vt:lpstr>
      <vt:lpstr>一次完整的本地运行</vt:lpstr>
      <vt:lpstr>PowerPoint 演示文稿</vt:lpstr>
      <vt:lpstr>窗口没文字，沿着通路查</vt:lpstr>
      <vt:lpstr>PowerPoint 演示文稿</vt:lpstr>
      <vt:lpstr>PowerPoint 演示文稿</vt:lpstr>
      <vt:lpstr>ONLINE_JUDGE：有约定，才这样用</vt:lpstr>
      <vt:lpstr>换行之后还有数据，文件结束才真的没有了</vt:lpstr>
      <vt:lpstr>自己准备输入文件，完成三次运行</vt:lpstr>
      <vt:lpstr>实验讲评：问题出在哪一段？</vt:lpstr>
      <vt:lpstr>文件版与标准输入版，核心逻辑相同</vt:lpstr>
      <vt:lpstr>把输入输出约定写清楚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2</cp:revision>
  <dcterms:created xsi:type="dcterms:W3CDTF">2026-10-02T14:53:39Z</dcterms:created>
  <dcterms:modified xsi:type="dcterms:W3CDTF">2026-10-02T19:06:07Z</dcterms:modified>
  <cp:category/>
  <cp:contentStatus/>
  <dc:language>zh-CN</dc:language>
</cp:coreProperties>
</file>