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我们已经会写标题统计的计数代码了。可调试时只改一两行，却要把同一个标题再敲一遍，挺烦的。今天让文件帮我们保存输入，也把结果留下，试程序就省事多了。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想象输入和输出各有一条路。平时标题从键盘走进 stdin，答案经 stdout 到屏幕。现在把路的两端接到文件，cin 和 cout 仍沿着原来的路读写，变的是路连向哪里。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先把题目讲明白，我们再碰代码。凯凯要统计作文标题里有多少个有效字符；标题是一行，长度不超过五，字母和数字都算，空格与换行不算。拿 Ca 45 数给学生看：五个位置，真正计入的只有 C、a、4、5，所以输出 4。教材这里采用比赛文件版，输入文件叫 title.in，输出文件叫 title.out。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现在看教材里那场比赛的文件约定。标题统计这题，代码文件叫 title.cpp，输入是 title.in，输出是 title.out。文件名也是要求的一部分，别觉得算对答案就够了；做别的题要重新看它自己的说明。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把这三个名字分开看。title.cpp 是我们写的做题步骤；title.in 是准备好的标题；title.out 是程序跑完才写出的答案。Ca 45 中间有个空格，有效字符只有四个，所以输出文件应写 4。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这两行其实各做一次接线。r 表示读，title.in 接到 stdin；w 表示写，title.out 接到 stdout。代码里要有 cstdio，而且得在 cin、cout 工作前接好。文件打不开会返回空指针，后面的完整程序会检查。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文件名只有 title.in，还没交代在哪个文件夹找。D 盘 lab 和 backup 都有同名文件时，程序会从自己的工作目录起步。若工作目录是 D:\lab，这次就读那里的 title.in；别凭 .cpp 放在哪里来猜。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我们把刚才的疑问画成路径。工作目录是 D:\lab，代码只写 title.in，就等于在 D:\lab 里找它。IDE 的运行设置可能改变这个起点，所以文件放好了却打不开时，先查工作目录。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题目已经讲清楚了，现在想怎么数。Ca 45 有五个位置，但中间空格不计。每次拿到一个字符就能判断，不需要先问它的下标。范围 for 正好逐个取字符；本例中的 c 是副本，我们只读它的值。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先做文件连接。题目规定了 title.in 和 title.out，代码就得把 stdin 接到前者、stdout 接到后者。这里用返回值检查是否成功；打不开就退出，免得拿不到标题还继续计数。别忘了完整程序里要包含 cstdio。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接下来读标题。Ca 45 中间有空格，若用 cin &gt;&gt; s，只会先拿到 Ca。getline 能把这一行完整读进 s；前面已把输入通道接到 title.in，所以代码仍然使用 cin。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现在才开始算。范围 for 把标题里的字符一个个交给 c；若 c 是空格，就不加。题目保证这一行只有字母、数字和空格，而 getline 已经把换行留在字符串外，所以这条判断够用了。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算好以后照常用 cout 输出。因为 stdout 已连到 title.out，数字不会显示在屏幕上，而是写进结果文件。想核对这次的答案，就去打开 title.out。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四步已经学过，现在把前半段连起来看。包含需要的头文件后，程序把输入和输出接到指定文件；只要一边打不开，就返回 1。接着 getline 读整行标题，空格也能留在 s 里。下一页从 s 开始统计。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接着上一页的 s 往下写。ans 从零起步，范围 for 逐个取字符；碰到空格就跳过，其余字符加一。cout 虽然还是原来的写法，答案会经前面接好的 stdout 写进 title.out。最后返回 0，表示程序正常结束。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试跑时别把三件事混在一起。先把 Ca45 保存进工作目录下的 title.in，心里预测答案是 4；运行程序后，不用再敲输入。打开 title.out 核对。教材的 Ca 45 中间多了空格，答案仍是 4。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这里故意让旧文件写着 999。新的结果是 4，w 模式会清掉旧内容再写。若把 title.in 误写到输出端，原测试数据也可能被清空。看到旧答案时，还要确认这次确实运行，并打开的是同一个目录的结果文件。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屏幕没显示数字，沿着输出通道找就行。stdout 已接到文件，去看 title.out；程序若提前退出，再查 freopen 有没有打开成功。文件名、扩展名和工作目录都要核对，特别留意 title.in.txt 这种容易看错的名字。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调试时可以只把输入接到文件，这样不用重复敲标题，答案又能立刻在屏幕看到。把输出端那条 freopen 暂时省掉，cout 不需要改。两条通道各自决定连哪里；交卷仍按题目的要求来。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本地想用文件，平台可能只接受标准输入输出。来回手动改代码，最容易在提交前漏掉一行。条件编译让编译器按一个约定的标记选择代码，不过标记必须由平台真的提供，不能凭想象。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看 #ifndef：如果没有定义 ONLINE_JUDGE，中间的文件连接代码就会参与编译。若平台定义了这个宏，这段代码被跳过。这个判断发生在编译阶段，不是程序运行中的 if；使用前查平台约定，要求文件输入输出的比赛更要按比赛说明办。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文件不一定只有一行。读到换行，只是到下一行了，还能继续读 C、D。真正没有更多字符时，读取函数会给出 EOF 这样的结束标记。getchar 的返回值用 int 接，才装得下所有普通字符和 EOF。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轮到大家动手。每次只在 title.in 里留一组标题，保存、运行，再看 title.out；别把三组连成一行。先猜答案再核对，若加一个空格，看看结果会不会变。顺手记下工作目录，下次才能复现。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结果不对，先别把整个程序推倒重写。返回 1，重点看文件能不能打开；换了输入却仍看见旧答案，核对保存、运行和结果文件的位置。Ca 45 得 5，就回到计数规则：空格不能算。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把标准版和文件版并排看，统计的四个动作没有变。freopen 只是改变数据从哪里进、答案到哪里去。题目在平台上怎样评测，要看它的输入输出约定；不要把本地练习方式直接当成提交要求。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 wrap="square"/>
          <a:lstStyle/>
          <a:p>
            <a:pPr/>
            <a:r>
              <a:rPr lang="zh-CN" dirty="0"/>
              <a:t>最后请学生自己说清四件事：文件名写对没有，放在工作目录没有，文件里该装什么，运行后怎么确认结果是新的。能答到具体文件，比说一句“都弄好了”可靠得多。接下来做文件题，就按题目约定一步步核对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同一组数据要反复试，能不能省去重敲？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80313" y="2275522"/>
            <a:ext cx="10287762" cy="826580"/>
            <a:chOff x="980313" y="2275522"/>
            <a:chExt cx="10287762" cy="826580"/>
          </a:xfrm>
        </p:grpSpPr>
        <p:sp>
          <p:nvSpPr>
            <p:cNvPr id="4" name="TextBox 4"/>
            <p:cNvSpPr/>
            <p:nvPr/>
          </p:nvSpPr>
          <p:spPr>
            <a:xfrm>
              <a:off x="980313" y="2275522"/>
              <a:ext cx="10287762" cy="8265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调试“标题统计”时，代码刚改好，又得把同一行标题敲一遍。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把测试标题存进文件，程序每次运行都能自己读；答案也可以写进文件，留着核对。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428750" y="3762375"/>
            <a:ext cx="9239250" cy="809625"/>
            <a:chOff x="1428750" y="3762375"/>
            <a:chExt cx="9239250" cy="809625"/>
          </a:xfrm>
        </p:grpSpPr>
        <p:sp>
          <p:nvSpPr>
            <p:cNvPr id="10" name="Rectangle 10"/>
            <p:cNvSpPr/>
            <p:nvPr/>
          </p:nvSpPr>
          <p:spPr>
            <a:xfrm>
              <a:off x="1428750" y="3762375"/>
              <a:ext cx="2286000" cy="80962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702308" y="399859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输入文件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986784" y="39852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667250" y="3762375"/>
              <a:ext cx="2571750" cy="809625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083683" y="3998595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原来的程序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511034" y="39852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191500" y="3762375"/>
              <a:ext cx="2476500" cy="809625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7" name="TextBox 17"/>
            <p:cNvSpPr/>
            <p:nvPr/>
          </p:nvSpPr>
          <p:spPr>
            <a:xfrm>
              <a:off x="8607933" y="3998595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输出文件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80313" y="5409248"/>
            <a:ext cx="10287000" cy="381381"/>
            <a:chOff x="980313" y="5409248"/>
            <a:chExt cx="10287000" cy="381381"/>
          </a:xfrm>
        </p:grpSpPr>
        <p:sp>
          <p:nvSpPr>
            <p:cNvPr id="21" name="TextBox 11"/>
            <p:cNvSpPr/>
            <p:nvPr/>
          </p:nvSpPr>
          <p:spPr>
            <a:xfrm>
              <a:off x="980313" y="5409248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标题放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，答案进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；计数规则照旧。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38200" y="498938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3777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键盘换成文件，原来的读写语句还管用吗？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08848"/>
            <a:ext cx="6364772" cy="988695"/>
            <a:chOff x="990219" y="2208848"/>
            <a:chExt cx="6364772" cy="988695"/>
          </a:xfrm>
        </p:grpSpPr>
        <p:sp>
          <p:nvSpPr>
            <p:cNvPr id="7" name="TextBox 7"/>
            <p:cNvSpPr/>
            <p:nvPr/>
          </p:nvSpPr>
          <p:spPr>
            <a:xfrm>
              <a:off x="990219" y="2208848"/>
              <a:ext cx="138112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平常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083945" y="2757488"/>
              <a:ext cx="62710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键盘 → stdin → 程序 → stdout → 屏幕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694748"/>
            <a:ext cx="6364772" cy="1007745"/>
            <a:chOff x="990219" y="3694748"/>
            <a:chExt cx="6364772" cy="1007745"/>
          </a:xfrm>
        </p:grpSpPr>
        <p:sp>
          <p:nvSpPr>
            <p:cNvPr id="10" name="TextBox 10"/>
            <p:cNvSpPr/>
            <p:nvPr/>
          </p:nvSpPr>
          <p:spPr>
            <a:xfrm>
              <a:off x="990219" y="36947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改接文件后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083945" y="4262438"/>
              <a:ext cx="62710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 → stdin → 程序 → stdout → 文件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0313" y="5301996"/>
            <a:ext cx="10287762" cy="790956"/>
            <a:chOff x="980313" y="5301996"/>
            <a:chExt cx="10287762" cy="790956"/>
          </a:xfrm>
        </p:grpSpPr>
        <p:sp>
          <p:nvSpPr>
            <p:cNvPr id="16" name="TextBox 8"/>
            <p:cNvSpPr/>
            <p:nvPr/>
          </p:nvSpPr>
          <p:spPr>
            <a:xfrm>
              <a:off x="980313" y="5301996"/>
              <a:ext cx="10287762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是程序的输入通道，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是输出通道。箭头画出了数据走的路。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用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freopen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把通道接到文件，叫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。后面的 cin、cout 仍可照常使用。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93795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338061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6-8｜标题统计：题目到底要数什么？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18372"/>
            <a:ext cx="10277856" cy="810006"/>
            <a:chOff x="990219" y="2218372"/>
            <a:chExt cx="10277856" cy="810006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10277856" cy="8100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凯凯写好作文，要数标题里的有效字符。标题只有一行，最多 5 个字符。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字母、数字都算；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和按回车产生的换行不算。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4534" y="3618548"/>
            <a:ext cx="8684609" cy="1037653"/>
            <a:chOff x="1224534" y="3618548"/>
            <a:chExt cx="8684609" cy="1037653"/>
          </a:xfrm>
        </p:grpSpPr>
        <p:sp>
          <p:nvSpPr>
            <p:cNvPr id="10" name="TextBox 10"/>
            <p:cNvSpPr/>
            <p:nvPr/>
          </p:nvSpPr>
          <p:spPr>
            <a:xfrm>
              <a:off x="1228344" y="36185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562094" y="3618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086344" y="3618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样例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4534" y="4128135"/>
              <a:ext cx="18266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8578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一行标题 s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58284" y="4128135"/>
              <a:ext cx="16266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8578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一个整数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082534" y="4128135"/>
              <a:ext cx="18266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48578" rIns="0" bIns="0" anchor="t" anchorCtr="0">
              <a:noAutofit/>
            </a:bodyPr>
            <a:lstStyle/>
            <a:p>
              <a:pPr algn="l"/>
              <a:r>
                <a:rPr lang="en-US" sz="22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 45 → 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样例 Ca 45 里有 C、a、4、5 四个有效字符，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不计，所以答案是 4。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这份比赛题要求从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读入，把答案写到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9305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2665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题目还规定了</a:t>
            </a:r>
            <a:r>
              <a:rPr lang="zh-CN" sz="240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文件名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，漏看会怎样？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18372"/>
            <a:ext cx="10287000" cy="810006"/>
            <a:chOff x="990219" y="2218372"/>
            <a:chExt cx="10287000" cy="810006"/>
          </a:xfrm>
        </p:grpSpPr>
        <p:sp>
          <p:nvSpPr>
            <p:cNvPr id="7" name="TextBox 7"/>
            <p:cNvSpPr/>
            <p:nvPr/>
          </p:nvSpPr>
          <p:spPr>
            <a:xfrm>
              <a:off x="990219" y="2218372"/>
              <a:ext cx="10287000" cy="8100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教材用 NOIP 2018 的“标题统计”介绍文件名约定。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那场比赛给程序和数据规定了名字；做别的题还得看各自的说明。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24534" y="3618548"/>
            <a:ext cx="8684609" cy="1037653"/>
            <a:chOff x="1224534" y="3618548"/>
            <a:chExt cx="8684609" cy="1037653"/>
          </a:xfrm>
        </p:grpSpPr>
        <p:sp>
          <p:nvSpPr>
            <p:cNvPr id="10" name="TextBox 10"/>
            <p:cNvSpPr/>
            <p:nvPr/>
          </p:nvSpPr>
          <p:spPr>
            <a:xfrm>
              <a:off x="1228344" y="3618548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源程序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562094" y="3618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输入文件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086344" y="36185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输出文件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1224534" y="4128135"/>
              <a:ext cx="18266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title.cpp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4558284" y="4128135"/>
              <a:ext cx="16266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082534" y="4128135"/>
              <a:ext cx="182660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title.out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多一个字母，程序就可能找不到输入；输出名拼错，结果也会写到别处。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如果平台要求标准输入输出，提交时还要按它的约定处理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93052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26650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title.cpp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、</a:t>
            </a:r>
            <a:r>
              <a:rPr lang="en-US" sz="240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title.in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、</a:t>
            </a:r>
            <a:r>
              <a:rPr lang="en-US" sz="240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title.out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各管哪件事？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08848"/>
            <a:ext cx="10277856" cy="771906"/>
            <a:chOff x="990219" y="2208848"/>
            <a:chExt cx="10277856" cy="771906"/>
          </a:xfrm>
        </p:grpSpPr>
        <p:sp>
          <p:nvSpPr>
            <p:cNvPr id="7" name="TextBox 7"/>
            <p:cNvSpPr/>
            <p:nvPr/>
          </p:nvSpPr>
          <p:spPr>
            <a:xfrm>
              <a:off x="990219" y="2208848"/>
              <a:ext cx="1319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title.cpp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514344" y="2208848"/>
              <a:ext cx="7753731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这里写 C++ 代码：读标题、数字符、输出答案。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编译后，才会得到能够运行的程序。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3399472"/>
            <a:ext cx="10277856" cy="771906"/>
            <a:chOff x="990219" y="3399472"/>
            <a:chExt cx="10277856" cy="771906"/>
          </a:xfrm>
        </p:grpSpPr>
        <p:sp>
          <p:nvSpPr>
            <p:cNvPr id="11" name="TextBox 11"/>
            <p:cNvSpPr/>
            <p:nvPr/>
          </p:nvSpPr>
          <p:spPr>
            <a:xfrm>
              <a:off x="990219" y="3399472"/>
              <a:ext cx="117481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514344" y="3399472"/>
              <a:ext cx="7753731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这里放待统计的标题，例如 Ca 45。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文件由我们准备，运行时交给程序读取。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219" y="4590098"/>
            <a:ext cx="10277856" cy="771906"/>
            <a:chOff x="990219" y="4590098"/>
            <a:chExt cx="10277856" cy="771906"/>
          </a:xfrm>
        </p:grpSpPr>
        <p:sp>
          <p:nvSpPr>
            <p:cNvPr id="15" name="TextBox 15"/>
            <p:cNvSpPr/>
            <p:nvPr/>
          </p:nvSpPr>
          <p:spPr>
            <a:xfrm>
              <a:off x="990219" y="4590098"/>
              <a:ext cx="13192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title.out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514344" y="4590098"/>
              <a:ext cx="7753731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程序把答案写在这里。Ca 45 应得到 4。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运行结束后，我们打开文件检查结果。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740146"/>
            <a:ext cx="10296906" cy="381381"/>
            <a:chOff x="990219" y="5740146"/>
            <a:chExt cx="10296906" cy="381381"/>
          </a:xfrm>
        </p:grpSpPr>
        <p:sp>
          <p:nvSpPr>
            <p:cNvPr id="19" name="TextBox 19"/>
            <p:cNvSpPr/>
            <p:nvPr/>
          </p:nvSpPr>
          <p:spPr>
            <a:xfrm>
              <a:off x="990219" y="57401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记住：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title.cpp</a:t>
              </a:r>
              <a:r>
                <a:rPr lang="zh-CN" sz="1950" b="1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放做题的代码，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title.in</a:t>
              </a:r>
              <a:r>
                <a:rPr lang="zh-CN" sz="1950" b="1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放题目数据，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title.out</a:t>
              </a:r>
              <a:r>
                <a:rPr lang="zh-CN" sz="1950" b="1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 放运行结果。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1331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43237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把输入和输出接到文件，要写哪两行？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83183" y="2331720"/>
            <a:ext cx="7192518" cy="1049083"/>
            <a:chOff x="1083183" y="2331720"/>
            <a:chExt cx="7192518" cy="1049083"/>
          </a:xfrm>
        </p:grpSpPr>
        <p:sp>
          <p:nvSpPr>
            <p:cNvPr id="7" name="TextBox 7"/>
            <p:cNvSpPr txBox="1"/>
            <p:nvPr/>
          </p:nvSpPr>
          <p:spPr>
            <a:xfrm>
              <a:off x="1083183" y="2331720"/>
              <a:ext cx="571073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freopen("title.in", "r", stdin);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2276094" y="299942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5133594" y="29994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读取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943344" y="29994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输入通道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183" y="3950970"/>
            <a:ext cx="7383018" cy="1049083"/>
            <a:chOff x="1083183" y="3950970"/>
            <a:chExt cx="7383018" cy="1049083"/>
          </a:xfrm>
        </p:grpSpPr>
        <p:sp>
          <p:nvSpPr>
            <p:cNvPr id="12" name="TextBox 12"/>
            <p:cNvSpPr txBox="1"/>
            <p:nvPr/>
          </p:nvSpPr>
          <p:spPr>
            <a:xfrm>
              <a:off x="1083183" y="3950970"/>
              <a:ext cx="60661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Consolas"/>
                  <a:ea typeface="Microsoft YaHei"/>
                  <a:cs typeface="Consolas"/>
                </a:rPr>
                <a:t>freopen("title.out", "w", stdout);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2276094" y="4618672"/>
              <a:ext cx="807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276469" y="46186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写入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133844" y="46186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输出通道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80313" y="5466398"/>
            <a:ext cx="10287000" cy="711136"/>
            <a:chOff x="980313" y="5466398"/>
            <a:chExt cx="10287000" cy="711136"/>
          </a:xfrm>
        </p:grpSpPr>
        <p:sp>
          <p:nvSpPr>
            <p:cNvPr id="20" name="TextBox 8"/>
            <p:cNvSpPr/>
            <p:nvPr/>
          </p:nvSpPr>
          <p:spPr>
            <a:xfrm>
              <a:off x="980313" y="5466398"/>
              <a:ext cx="10287000" cy="7111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r 把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接到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；w 把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接到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记得包含 &lt;cstdio&gt;，在读写前调用；打开失败要检查。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959358" y="234124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1" name="Line 31"/>
          <p:cNvSpPr/>
          <p:nvPr/>
        </p:nvSpPr>
        <p:spPr>
          <a:xfrm>
            <a:off x="959358" y="3960495"/>
            <a:ext cx="9525" cy="346710"/>
          </a:xfrm>
          <a:custGeom>
            <a:avLst/>
            <a:gdLst/>
            <a:ahLst/>
            <a:cxnLst/>
            <a:rect l="l" t="t" r="r" b="b"/>
            <a:pathLst>
              <a:path w="9525" h="346710">
                <a:moveTo>
                  <a:pt x="0" y="0"/>
                </a:moveTo>
                <a:lnTo>
                  <a:pt x="0" y="34671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36101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51762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6712363" cy="1343025"/>
            <a:chOff x="1179957" y="2952750"/>
            <a:chExt cx="6712363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866013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D:\lab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128197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en-US" sz="188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D:\backup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12652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1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 xml:space="preserve">两个文件夹都有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，程序会读哪份？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87000" cy="1029081"/>
            <a:chOff x="980694" y="1980248"/>
            <a:chExt cx="10287000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287000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D:\lab 和 D:\backup 都有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，内容却不同。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代码只写文件名，程序究竟会读到哪一份？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10287381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，没有写完整地址。程序得知道从哪里起步，这个起点叫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它像你在某个文件夹里找“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”，并不会把整台电脑都翻一遍。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287381" cy="707708"/>
            <a:chOff x="980694" y="5406771"/>
            <a:chExt cx="1028738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287381" cy="707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是 D:\lab，程序找的就是 D:\lab\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</a:t>
              </a:r>
              <a:br/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未必与 .cpp 或 .exe 在同一处，运行前要看清软件的设置。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只写 </a:t>
            </a:r>
            <a:r>
              <a:rPr lang="en-US" sz="240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title.in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，程序从哪里开始找？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37422"/>
            <a:ext cx="10277856" cy="838581"/>
            <a:chOff x="990219" y="2237422"/>
            <a:chExt cx="10277856" cy="838581"/>
          </a:xfrm>
        </p:grpSpPr>
        <p:sp>
          <p:nvSpPr>
            <p:cNvPr id="7" name="TextBox 7"/>
            <p:cNvSpPr/>
            <p:nvPr/>
          </p:nvSpPr>
          <p:spPr>
            <a:xfrm>
              <a:off x="990219" y="2237422"/>
              <a:ext cx="10277856" cy="8385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 b="1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“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”是相对路径：从程序运行时的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开始找。</a:t>
              </a:r>
              <a:br/>
              <a:r>
                <a:rPr lang="zh-CN" sz="1950" b="1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这个目录不一定是源代码所在处，也不一定是可执行文件所在处。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95375" y="3667125"/>
            <a:ext cx="9086469" cy="1143000"/>
            <a:chOff x="1095375" y="3667125"/>
            <a:chExt cx="9086469" cy="1143000"/>
          </a:xfrm>
        </p:grpSpPr>
        <p:sp>
          <p:nvSpPr>
            <p:cNvPr id="10" name="Rectangle 10"/>
            <p:cNvSpPr/>
            <p:nvPr/>
          </p:nvSpPr>
          <p:spPr>
            <a:xfrm>
              <a:off x="1095375" y="3667125"/>
              <a:ext cx="3905250" cy="11430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323594" y="3828098"/>
              <a:ext cx="2210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：D:\lab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1323594" y="4313872"/>
              <a:ext cx="3524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输入、输出文件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5320284" y="39852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←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6181344" y="3828098"/>
              <a:ext cx="36195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 "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"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6181344" y="4313872"/>
              <a:ext cx="40005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查找 D:\lab\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10277856" cy="769430"/>
            <a:chOff x="990219" y="5361622"/>
            <a:chExt cx="10277856" cy="769430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10277856" cy="7694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图里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 D:\lab，所以读入的目标就是 D:\lab\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文件确实存在还不够。先核对程序从哪儿找，再把输入文件放到那里。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33950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9714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1333500" y="3057525"/>
            <a:ext cx="5953125" cy="1160812"/>
            <a:chOff x="1333500" y="3057525"/>
            <a:chExt cx="5953125" cy="1160812"/>
          </a:xfrm>
        </p:grpSpPr>
        <p:grpSp>
          <p:nvGrpSpPr>
            <p:cNvPr id="9" name="Group 9"/>
            <p:cNvGrpSpPr/>
            <p:nvPr/>
          </p:nvGrpSpPr>
          <p:grpSpPr>
            <a:xfrm>
              <a:off x="1333500" y="3057525"/>
              <a:ext cx="1190625" cy="1160812"/>
              <a:chOff x="1333500" y="3057525"/>
              <a:chExt cx="1190625" cy="1160812"/>
            </a:xfrm>
          </p:grpSpPr>
          <p:sp>
            <p:nvSpPr>
              <p:cNvPr id="6" name="Rectangle 6"/>
              <p:cNvSpPr/>
              <p:nvPr/>
            </p:nvSpPr>
            <p:spPr>
              <a:xfrm>
                <a:off x="13335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7" name="TextBox 7"/>
              <p:cNvSpPr/>
              <p:nvPr/>
            </p:nvSpPr>
            <p:spPr>
              <a:xfrm>
                <a:off x="1829372" y="3233738"/>
                <a:ext cx="19888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</a:t>
                </a:r>
              </a:p>
            </p:txBody>
          </p:sp>
          <p:sp>
            <p:nvSpPr>
              <p:cNvPr id="8" name="TextBox 8"/>
              <p:cNvSpPr/>
              <p:nvPr/>
            </p:nvSpPr>
            <p:spPr>
              <a:xfrm>
                <a:off x="18563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524125" y="3057525"/>
              <a:ext cx="1190625" cy="1160812"/>
              <a:chOff x="2524125" y="3057525"/>
              <a:chExt cx="1190625" cy="1160812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252412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02466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</a:t>
                </a:r>
              </a:p>
            </p:txBody>
          </p:sp>
          <p:sp>
            <p:nvSpPr>
              <p:cNvPr id="12" name="TextBox 12"/>
              <p:cNvSpPr/>
              <p:nvPr/>
            </p:nvSpPr>
            <p:spPr>
              <a:xfrm>
                <a:off x="304695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3714750" y="3057525"/>
              <a:ext cx="1190625" cy="1160812"/>
              <a:chOff x="3714750" y="3057525"/>
              <a:chExt cx="1190625" cy="1160812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3714750" y="3057525"/>
                <a:ext cx="1190625" cy="647700"/>
              </a:xfrm>
              <a:prstGeom prst="rect">
                <a:avLst/>
              </a:prstGeom>
              <a:solidFill>
                <a:srgbClr val="FFF2CC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3995738" y="3233738"/>
                <a:ext cx="628650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anchor="t" anchorCtr="0">
                <a:noAutofit/>
              </a:bodyPr>
              <a:lstStyle/>
              <a:p>
                <a:pPr algn="ctr"/>
                <a:r>
                  <a:rPr lang="zh-CN" sz="22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空格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423757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905375" y="3057525"/>
              <a:ext cx="1190625" cy="1160812"/>
              <a:chOff x="4905375" y="3057525"/>
              <a:chExt cx="1190625" cy="1160812"/>
            </a:xfrm>
          </p:grpSpPr>
          <p:sp>
            <p:nvSpPr>
              <p:cNvPr id="18" name="Rectangle 18"/>
              <p:cNvSpPr/>
              <p:nvPr/>
            </p:nvSpPr>
            <p:spPr>
              <a:xfrm>
                <a:off x="4905375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19" name="TextBox 19"/>
              <p:cNvSpPr/>
              <p:nvPr/>
            </p:nvSpPr>
            <p:spPr>
              <a:xfrm>
                <a:off x="5405914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  <p:sp>
            <p:nvSpPr>
              <p:cNvPr id="20" name="TextBox 20"/>
              <p:cNvSpPr/>
              <p:nvPr/>
            </p:nvSpPr>
            <p:spPr>
              <a:xfrm>
                <a:off x="5428202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96000" y="3057525"/>
              <a:ext cx="1190625" cy="1160812"/>
              <a:chOff x="6096000" y="3057525"/>
              <a:chExt cx="1190625" cy="1160812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096000" y="3057525"/>
                <a:ext cx="1190625" cy="647700"/>
              </a:xfrm>
              <a:prstGeom prst="rect">
                <a:avLst/>
              </a:prstGeom>
              <a:solidFill>
                <a:srgbClr val="E9F1FA"/>
              </a:solidFill>
              <a:ln w="9525">
                <a:solidFill>
                  <a:srgbClr val="244D87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6596539" y="3233738"/>
                <a:ext cx="189452" cy="44005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0" rIns="0" bIns="0" anchor="t" anchorCtr="0">
                <a:noAutofit/>
              </a:bodyPr>
              <a:lstStyle/>
              <a:p>
                <a:pPr algn="ctr"/>
                <a:r>
                  <a:rPr lang="en-US" sz="225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  <p:sp>
            <p:nvSpPr>
              <p:cNvPr id="24" name="TextBox 24"/>
              <p:cNvSpPr/>
              <p:nvPr/>
            </p:nvSpPr>
            <p:spPr>
              <a:xfrm>
                <a:off x="6618827" y="3880961"/>
                <a:ext cx="144875" cy="337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5" tIns="-5" rIns="0" bIns="0" anchor="t" anchorCtr="0">
                <a:noAutofit/>
              </a:bodyPr>
              <a:lstStyle/>
              <a:p>
                <a:pPr algn="ctr"/>
                <a:r>
                  <a:rPr lang="en-US" sz="172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标题里的字符，怎样一个个拿出来数？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980694" y="1980248"/>
            <a:ext cx="10287000" cy="1029081"/>
            <a:chOff x="980694" y="1980248"/>
            <a:chExt cx="10287000" cy="1029081"/>
          </a:xfrm>
        </p:grpSpPr>
        <p:sp>
          <p:nvSpPr>
            <p:cNvPr id="28" name="TextBox 6"/>
            <p:cNvSpPr/>
            <p:nvPr/>
          </p:nvSpPr>
          <p:spPr>
            <a:xfrm>
              <a:off x="980694" y="1980248"/>
              <a:ext cx="10287000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里是 Ca 45：五个位置，只有四个字符要算。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判断字符算不算，非得知道它排在第几格吗？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80694" y="4475798"/>
            <a:ext cx="10287381" cy="702754"/>
            <a:chOff x="980694" y="4475798"/>
            <a:chExt cx="10287381" cy="702754"/>
          </a:xfrm>
        </p:grpSpPr>
        <p:sp>
          <p:nvSpPr>
            <p:cNvPr id="32" name="TextBox 11"/>
            <p:cNvSpPr/>
            <p:nvPr/>
          </p:nvSpPr>
          <p:spPr>
            <a:xfrm>
              <a:off x="980694" y="4475798"/>
              <a:ext cx="10287381" cy="7027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这里只看字符本身，不必记下标。让程序从左到右逐个取，遇到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就跳过。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就像拿着标题挨个字读，读到哪一格并不影响计数。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80694" y="5406771"/>
            <a:ext cx="10287381" cy="707708"/>
            <a:chOff x="980694" y="5406771"/>
            <a:chExt cx="10287381" cy="707708"/>
          </a:xfrm>
        </p:grpSpPr>
        <p:sp>
          <p:nvSpPr>
            <p:cNvPr id="35" name="TextBox 14"/>
            <p:cNvSpPr/>
            <p:nvPr/>
          </p:nvSpPr>
          <p:spPr>
            <a:xfrm>
              <a:off x="980694" y="5406771"/>
              <a:ext cx="10287381" cy="707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for (char c : s) 会依次把 s 里的字符交给 c，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也会取到。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这里的 c 是字符的副本；我们只用它判断，不改原来的标题。</a:t>
              </a:r>
            </a:p>
          </p:txBody>
        </p:sp>
      </p:grpSp>
      <p:sp>
        <p:nvSpPr>
          <p:cNvPr id="60" name="Line 6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1" name="Line 61"/>
          <p:cNvSpPr/>
          <p:nvPr/>
        </p:nvSpPr>
        <p:spPr>
          <a:xfrm>
            <a:off x="838200" y="42961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600" y="2200275"/>
            <a:ext cx="10267950" cy="1219200"/>
            <a:chOff x="990600" y="2200275"/>
            <a:chExt cx="10267950" cy="1219200"/>
          </a:xfrm>
        </p:grpSpPr>
        <p:sp>
          <p:nvSpPr>
            <p:cNvPr id="7" name="TextBox 7"/>
            <p:cNvSpPr/>
            <p:nvPr/>
          </p:nvSpPr>
          <p:spPr>
            <a:xfrm>
              <a:off x="990600" y="2200275"/>
              <a:ext cx="1026795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137636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(!freopen("title.in", "r", stdin))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(!freopen("title.out", "w", stdout))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8250" y="3667125"/>
            <a:ext cx="9368409" cy="857250"/>
            <a:chOff x="1238250" y="3667125"/>
            <a:chExt cx="9368409" cy="857250"/>
          </a:xfrm>
        </p:grpSpPr>
        <p:sp>
          <p:nvSpPr>
            <p:cNvPr id="10" name="Rectangle 10"/>
            <p:cNvSpPr/>
            <p:nvPr/>
          </p:nvSpPr>
          <p:spPr>
            <a:xfrm>
              <a:off x="1238250" y="3667125"/>
              <a:ext cx="2571750" cy="85725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4683" y="3931920"/>
              <a:ext cx="14459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203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3667125"/>
              <a:ext cx="2571750" cy="85725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178933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freopen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0628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796909" y="3899535"/>
              <a:ext cx="1809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97155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8" name="TextBox 18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题目规定从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读、向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写，所以要在读写前接好两条通道。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只要有一边打不开，就先退出；继续算下去只会得到误导人的结果。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6-8 第一步：让程序找到输入和输出文件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2339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41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330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600" y="2200275"/>
            <a:ext cx="10267950" cy="1219200"/>
            <a:chOff x="990600" y="2200275"/>
            <a:chExt cx="10267950" cy="1219200"/>
          </a:xfrm>
        </p:grpSpPr>
        <p:sp>
          <p:nvSpPr>
            <p:cNvPr id="7" name="TextBox 7"/>
            <p:cNvSpPr/>
            <p:nvPr/>
          </p:nvSpPr>
          <p:spPr>
            <a:xfrm>
              <a:off x="990600" y="2200275"/>
              <a:ext cx="1026795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137636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getline(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8250" y="3667125"/>
            <a:ext cx="9368409" cy="857250"/>
            <a:chOff x="1238250" y="3667125"/>
            <a:chExt cx="9368409" cy="857250"/>
          </a:xfrm>
        </p:grpSpPr>
        <p:sp>
          <p:nvSpPr>
            <p:cNvPr id="10" name="Rectangle 10"/>
            <p:cNvSpPr/>
            <p:nvPr/>
          </p:nvSpPr>
          <p:spPr>
            <a:xfrm>
              <a:off x="1238250" y="3667125"/>
              <a:ext cx="2571750" cy="85725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4683" y="3931920"/>
              <a:ext cx="14459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203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3667125"/>
              <a:ext cx="2571750" cy="85725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178933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getline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0628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796909" y="3899535"/>
              <a:ext cx="1809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97155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string 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8" name="TextBox 18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标题可能含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会读完整的一行，让 Ca 45 留在同一个字符串里。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文件已接到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，所以这里仍写 cin，不必换一套读入语句。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6-8 第二步：把整行标题读进来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2339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41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330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600" y="2200275"/>
            <a:ext cx="10267950" cy="1219200"/>
            <a:chOff x="990600" y="2200275"/>
            <a:chExt cx="10267950" cy="1219200"/>
          </a:xfrm>
        </p:grpSpPr>
        <p:sp>
          <p:nvSpPr>
            <p:cNvPr id="7" name="TextBox 7"/>
            <p:cNvSpPr/>
            <p:nvPr/>
          </p:nvSpPr>
          <p:spPr>
            <a:xfrm>
              <a:off x="990600" y="2200275"/>
              <a:ext cx="1026795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137636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s) {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!= ' ') ++ans;</a:t>
              </a:r>
              <a:br/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8250" y="3667125"/>
            <a:ext cx="9368409" cy="857250"/>
            <a:chOff x="1238250" y="3667125"/>
            <a:chExt cx="9368409" cy="857250"/>
          </a:xfrm>
        </p:grpSpPr>
        <p:sp>
          <p:nvSpPr>
            <p:cNvPr id="10" name="Rectangle 10"/>
            <p:cNvSpPr/>
            <p:nvPr/>
          </p:nvSpPr>
          <p:spPr>
            <a:xfrm>
              <a:off x="1238250" y="3667125"/>
              <a:ext cx="2571750" cy="85725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4683" y="3931920"/>
              <a:ext cx="14459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标题 s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203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3667125"/>
              <a:ext cx="2571750" cy="85725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178933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zh-CN" sz="18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看字符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0628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796909" y="3899535"/>
              <a:ext cx="1809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97155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ans + 1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8" name="TextBox 18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这道题的标题只会有字母、数字和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getline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不把行末换行放进 s。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因此只要跳过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，其余每个字符都给 ans 加一。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6-8 第三步：逐个看字符，</a:t>
              </a:r>
              <a:r>
                <a:rPr lang="zh-CN" sz="24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不加一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2339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41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330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600" y="2200275"/>
            <a:ext cx="10267950" cy="1219200"/>
            <a:chOff x="990600" y="2200275"/>
            <a:chExt cx="10267950" cy="1219200"/>
          </a:xfrm>
        </p:grpSpPr>
        <p:sp>
          <p:nvSpPr>
            <p:cNvPr id="7" name="TextBox 7"/>
            <p:cNvSpPr/>
            <p:nvPr/>
          </p:nvSpPr>
          <p:spPr>
            <a:xfrm>
              <a:off x="990600" y="2200275"/>
              <a:ext cx="10267950" cy="1219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137636" rIns="0" bIns="0" anchor="t" anchorCtr="0">
              <a:noAutofit/>
            </a:bodyPr>
            <a:lstStyle/>
            <a:p>
              <a:pPr algn="l"/>
              <a:r>
                <a:rPr lang="en-US" sz="172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172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8250" y="3667125"/>
            <a:ext cx="9368409" cy="857250"/>
            <a:chOff x="1238250" y="3667125"/>
            <a:chExt cx="9368409" cy="857250"/>
          </a:xfrm>
        </p:grpSpPr>
        <p:sp>
          <p:nvSpPr>
            <p:cNvPr id="10" name="Rectangle 10"/>
            <p:cNvSpPr/>
            <p:nvPr/>
          </p:nvSpPr>
          <p:spPr>
            <a:xfrm>
              <a:off x="1238250" y="3667125"/>
              <a:ext cx="2571750" cy="85725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4683" y="3931920"/>
              <a:ext cx="14459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en-US" sz="18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ans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203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3667125"/>
              <a:ext cx="2571750" cy="85725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178933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6477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stdout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0628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796909" y="3899535"/>
              <a:ext cx="1809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97155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8" name="TextBox 18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cout 的写法没有变；前面已把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接到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，答案会进文件。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运行后打开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，别只盯着空白的屏幕。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例 6-8 第四步：把答案交给输出文件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2339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41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330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6-8：完整程序，先接文件、读标题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600" y="2095500"/>
            <a:ext cx="10267950" cy="4076700"/>
            <a:chOff x="990600" y="2095500"/>
            <a:chExt cx="10267950" cy="4076700"/>
          </a:xfrm>
        </p:grpSpPr>
        <p:sp>
          <p:nvSpPr>
            <p:cNvPr id="7" name="TextBox 7"/>
            <p:cNvSpPr/>
            <p:nvPr/>
          </p:nvSpPr>
          <p:spPr>
            <a:xfrm>
              <a:off x="990600" y="2095500"/>
              <a:ext cx="10267950" cy="40767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-20002" rIns="0" bIns="0" anchor="t" anchorCtr="0">
              <a:noAutofit/>
            </a:bodyPr>
            <a:lstStyle/>
            <a:p>
              <a:pPr algn="l">
                <a:lnSpc>
                  <a:spcPts val="2475"/>
                </a:lnSpc>
              </a:pP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&lt;cstdio&gt;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&lt;iostream&gt;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include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&gt;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using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namespace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std;</a:t>
              </a:r>
              <a:br/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main() {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(!freopen("title.in", "r", stdin))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(!freopen("title.out", "w", stdout))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string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s;</a:t>
              </a:r>
              <a:br/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getline(</a:t>
              </a:r>
              <a:r>
                <a:rPr lang="en-US" sz="19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cin</a:t>
              </a:r>
              <a:r>
                <a:rPr lang="en-US" sz="19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, s);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4" y="2894648"/>
            <a:ext cx="1505712" cy="2600706"/>
            <a:chOff x="9515094" y="2894648"/>
            <a:chExt cx="1505712" cy="2600706"/>
          </a:xfrm>
        </p:grpSpPr>
        <p:grpSp>
          <p:nvGrpSpPr>
            <p:cNvPr id="19" name="Group 19"/>
            <p:cNvGrpSpPr/>
            <p:nvPr/>
          </p:nvGrpSpPr>
          <p:grpSpPr>
            <a:xfrm>
              <a:off x="9515094" y="2894648"/>
              <a:ext cx="1505712" cy="2600706"/>
              <a:chOff x="9515094" y="2894648"/>
              <a:chExt cx="1505712" cy="26007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515094" y="2894648"/>
                <a:ext cx="150571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1505712" h="2600706">
                    <a:moveTo>
                      <a:pt x="0" y="0"/>
                    </a:moveTo>
                    <a:lnTo>
                      <a:pt x="1505712" y="0"/>
                    </a:lnTo>
                    <a:lnTo>
                      <a:pt x="150571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01215"/>
            <a:ext cx="9525" cy="2994660"/>
          </a:xfrm>
          <a:custGeom>
            <a:avLst/>
            <a:gdLst/>
            <a:ahLst/>
            <a:cxnLst/>
            <a:rect l="l" t="t" r="r" b="b"/>
            <a:pathLst>
              <a:path w="9525" h="2994660">
                <a:moveTo>
                  <a:pt x="0" y="0"/>
                </a:moveTo>
                <a:lnTo>
                  <a:pt x="0" y="29946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6-8：接着数有效字符，写出答案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600" y="2238375"/>
            <a:ext cx="10267950" cy="3857625"/>
            <a:chOff x="990600" y="2238375"/>
            <a:chExt cx="10267950" cy="3857625"/>
          </a:xfrm>
        </p:grpSpPr>
        <p:sp>
          <p:nvSpPr>
            <p:cNvPr id="7" name="TextBox 7"/>
            <p:cNvSpPr/>
            <p:nvPr/>
          </p:nvSpPr>
          <p:spPr>
            <a:xfrm>
              <a:off x="990600" y="2238375"/>
              <a:ext cx="10267950" cy="38576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-195262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2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ans = 0;</a:t>
              </a:r>
              <a:br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2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for</a:t>
              </a: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</a:t>
              </a:r>
              <a:r>
                <a:rPr lang="en-US" sz="22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char</a:t>
              </a: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 : s) {</a:t>
              </a:r>
              <a:br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    </a:t>
              </a:r>
              <a:r>
                <a:rPr lang="en-US" sz="22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(c != ' ') ++ans;</a:t>
              </a:r>
              <a:br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}</a:t>
              </a:r>
              <a:br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2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cout</a:t>
              </a: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&lt;&lt; ans &lt;&lt; '\n';</a:t>
              </a:r>
              <a:br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   </a:t>
              </a:r>
              <a:r>
                <a:rPr lang="en-US" sz="22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0;</a:t>
              </a:r>
              <a:br/>
              <a:r>
                <a:rPr lang="en-US" sz="225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}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15094" y="2894648"/>
            <a:ext cx="1505712" cy="2600706"/>
            <a:chOff x="9515094" y="2894648"/>
            <a:chExt cx="1505712" cy="2600706"/>
          </a:xfrm>
        </p:grpSpPr>
        <p:grpSp>
          <p:nvGrpSpPr>
            <p:cNvPr id="19" name="Group 19"/>
            <p:cNvGrpSpPr/>
            <p:nvPr/>
          </p:nvGrpSpPr>
          <p:grpSpPr>
            <a:xfrm>
              <a:off x="9515094" y="2894648"/>
              <a:ext cx="1505712" cy="2600706"/>
              <a:chOff x="9515094" y="2894648"/>
              <a:chExt cx="1505712" cy="260070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9515094" y="2894648"/>
                <a:ext cx="1505712" cy="2600706"/>
              </a:xfrm>
              <a:custGeom>
                <a:avLst/>
                <a:gdLst/>
                <a:ahLst/>
                <a:cxnLst/>
                <a:rect l="l" t="t" r="r" b="b"/>
                <a:pathLst>
                  <a:path w="1505712" h="2600706">
                    <a:moveTo>
                      <a:pt x="0" y="0"/>
                    </a:moveTo>
                    <a:lnTo>
                      <a:pt x="1505712" y="0"/>
                    </a:lnTo>
                    <a:lnTo>
                      <a:pt x="1505712" y="2600706"/>
                    </a:lnTo>
                    <a:lnTo>
                      <a:pt x="0" y="2600706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sp>
        </p:grp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67156" y="2101215"/>
            <a:ext cx="9525" cy="2994660"/>
          </a:xfrm>
          <a:custGeom>
            <a:avLst/>
            <a:gdLst/>
            <a:ahLst/>
            <a:cxnLst/>
            <a:rect l="l" t="t" r="r" b="b"/>
            <a:pathLst>
              <a:path w="9525" h="2994660">
                <a:moveTo>
                  <a:pt x="0" y="0"/>
                </a:moveTo>
                <a:lnTo>
                  <a:pt x="0" y="299466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6-8：怎样用文件试跑一次？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75522"/>
            <a:ext cx="10277856" cy="768286"/>
            <a:chOff x="990219" y="2275522"/>
            <a:chExt cx="10277856" cy="768286"/>
          </a:xfrm>
        </p:grpSpPr>
        <p:sp>
          <p:nvSpPr>
            <p:cNvPr id="7" name="TextBox 7"/>
            <p:cNvSpPr/>
            <p:nvPr/>
          </p:nvSpPr>
          <p:spPr>
            <a:xfrm>
              <a:off x="990219" y="227552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准备输入文件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3800094" y="2275522"/>
              <a:ext cx="7467981" cy="7682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把 Ca45 写进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，保存好。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先猜答案：四个字符都要算，所以应该输出 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3609022"/>
            <a:ext cx="10277856" cy="768286"/>
            <a:chOff x="990219" y="3609022"/>
            <a:chExt cx="10277856" cy="768286"/>
          </a:xfrm>
        </p:grpSpPr>
        <p:sp>
          <p:nvSpPr>
            <p:cNvPr id="11" name="TextBox 11"/>
            <p:cNvSpPr/>
            <p:nvPr/>
          </p:nvSpPr>
          <p:spPr>
            <a:xfrm>
              <a:off x="990219" y="36090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编译并运行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3800094" y="3609022"/>
              <a:ext cx="7467981" cy="7682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后，再编译、运行。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程序会自己读文件，这回不用在黑窗口里重敲 Ca45。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4942522"/>
            <a:ext cx="10277475" cy="1177862"/>
            <a:chOff x="990219" y="4942522"/>
            <a:chExt cx="10277475" cy="1177862"/>
          </a:xfrm>
        </p:grpSpPr>
        <p:sp>
          <p:nvSpPr>
            <p:cNvPr id="15" name="TextBox 15"/>
            <p:cNvSpPr/>
            <p:nvPr/>
          </p:nvSpPr>
          <p:spPr>
            <a:xfrm>
              <a:off x="990219" y="494252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打开结果文件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3800094" y="4942522"/>
              <a:ext cx="7467600" cy="11778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打开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，里面应是 4。屏幕空着，答案已经进文件。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样例 Ca 45 也得 4：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不计。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2737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46072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418844" y="2332672"/>
            <a:ext cx="9344406" cy="1401128"/>
            <a:chOff x="1418844" y="2332672"/>
            <a:chExt cx="9344406" cy="1401128"/>
          </a:xfrm>
        </p:grpSpPr>
        <p:sp>
          <p:nvSpPr>
            <p:cNvPr id="7" name="TextBox 7"/>
            <p:cNvSpPr/>
            <p:nvPr/>
          </p:nvSpPr>
          <p:spPr>
            <a:xfrm>
              <a:off x="1418844" y="233267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运行前的title.out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7610094" y="2332672"/>
              <a:ext cx="23692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运行后的title.out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476375" y="2781300"/>
              <a:ext cx="3143250" cy="952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0" name="TextBox 10"/>
            <p:cNvSpPr/>
            <p:nvPr/>
          </p:nvSpPr>
          <p:spPr>
            <a:xfrm>
              <a:off x="2601087" y="3011805"/>
              <a:ext cx="836200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999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5701284" y="3108960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7620000" y="2781300"/>
              <a:ext cx="3143250" cy="952500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3" name="TextBox 13"/>
            <p:cNvSpPr/>
            <p:nvPr/>
          </p:nvSpPr>
          <p:spPr>
            <a:xfrm>
              <a:off x="8982837" y="3011805"/>
              <a:ext cx="303086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36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90219" y="4418648"/>
            <a:ext cx="10277856" cy="790956"/>
            <a:chOff x="990219" y="4418648"/>
            <a:chExt cx="10277856" cy="790956"/>
          </a:xfrm>
        </p:grpSpPr>
        <p:sp>
          <p:nvSpPr>
            <p:cNvPr id="15" name="TextBox 15"/>
            <p:cNvSpPr/>
            <p:nvPr/>
          </p:nvSpPr>
          <p:spPr>
            <a:xfrm>
              <a:off x="990219" y="4418648"/>
              <a:ext cx="10277856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输出端使用 w 模式：文件已有内容，就清空后重新写；文件不存在，会尝试新建。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可别把输入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文件名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误填到输出位置，否则测试数据可能被清掉。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504498"/>
            <a:ext cx="10287000" cy="689800"/>
            <a:chOff x="990219" y="5504498"/>
            <a:chExt cx="10287000" cy="689800"/>
          </a:xfrm>
        </p:grpSpPr>
        <p:sp>
          <p:nvSpPr>
            <p:cNvPr id="18" name="TextBox 18"/>
            <p:cNvSpPr/>
            <p:nvPr/>
          </p:nvSpPr>
          <p:spPr>
            <a:xfrm>
              <a:off x="990219" y="5504498"/>
              <a:ext cx="10287000" cy="689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程序先检查输入文件能否打开，再打开输出文件。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若还看到 999，确认程序已运行，并打开了这次生成的结果文件。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4747"/>
            <a:ext cx="10458450" cy="469392"/>
            <a:chOff x="813816" y="1404747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4747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3048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Microsoft YaHei"/>
                  <a:ea typeface="Microsoft YaHei"/>
                  <a:cs typeface="Microsoft YaHei"/>
                </a:rPr>
                <a:t>重新运行后，旧答案 999 还会留着吗？</a:t>
              </a:r>
            </a:p>
          </p:txBody>
        </p:sp>
      </p:grpSp>
      <p:sp>
        <p:nvSpPr>
          <p:cNvPr id="30" name="Line 3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96316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2" name="Line 32"/>
          <p:cNvSpPr/>
          <p:nvPr/>
        </p:nvSpPr>
        <p:spPr>
          <a:xfrm>
            <a:off x="838200" y="280492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屏幕上没答案，去哪里找这次的结果？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246948"/>
            <a:ext cx="10277856" cy="800481"/>
            <a:chOff x="990219" y="2246948"/>
            <a:chExt cx="10277856" cy="800481"/>
          </a:xfrm>
        </p:grpSpPr>
        <p:sp>
          <p:nvSpPr>
            <p:cNvPr id="7" name="TextBox 7"/>
            <p:cNvSpPr/>
            <p:nvPr/>
          </p:nvSpPr>
          <p:spPr>
            <a:xfrm>
              <a:off x="990219" y="22469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答案去哪儿了？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4085844" y="2246948"/>
              <a:ext cx="7182231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已接到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，答案就往文件里走。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黑窗口没显示数字，不代表程序没有运行。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3504248"/>
            <a:ext cx="10277475" cy="800481"/>
            <a:chOff x="990219" y="3504248"/>
            <a:chExt cx="10277475" cy="800481"/>
          </a:xfrm>
        </p:grpSpPr>
        <p:sp>
          <p:nvSpPr>
            <p:cNvPr id="11" name="TextBox 11"/>
            <p:cNvSpPr/>
            <p:nvPr/>
          </p:nvSpPr>
          <p:spPr>
            <a:xfrm>
              <a:off x="990219" y="35042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程序找对文件了吗？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5844" y="3504248"/>
              <a:ext cx="7181850" cy="8004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核对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和完整文件名。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.txt 与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不是同一个文件。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4837748"/>
            <a:ext cx="10277475" cy="1257681"/>
            <a:chOff x="990219" y="4837748"/>
            <a:chExt cx="10277475" cy="1257681"/>
          </a:xfrm>
        </p:grpSpPr>
        <p:sp>
          <p:nvSpPr>
            <p:cNvPr id="15" name="TextBox 15"/>
            <p:cNvSpPr/>
            <p:nvPr/>
          </p:nvSpPr>
          <p:spPr>
            <a:xfrm>
              <a:off x="990219" y="4837748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文件打开了吗？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4085844" y="4837748"/>
              <a:ext cx="7181850" cy="12576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查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freopen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是否打开成功，程序是否提前退出。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文件没接通就读不到标题。找出问题，再改代码。</a:t>
              </a:r>
            </a:p>
          </p:txBody>
        </p:sp>
      </p:grpSp>
      <p:sp>
        <p:nvSpPr>
          <p:cNvPr id="29" name="Line 2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45142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1" name="Line 31"/>
          <p:cNvSpPr/>
          <p:nvPr/>
        </p:nvSpPr>
        <p:spPr>
          <a:xfrm>
            <a:off x="838200" y="32188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329815"/>
            <a:ext cx="10287000" cy="774764"/>
            <a:chOff x="990219" y="2329815"/>
            <a:chExt cx="10287000" cy="774764"/>
          </a:xfrm>
        </p:grpSpPr>
        <p:sp>
          <p:nvSpPr>
            <p:cNvPr id="7" name="TextBox 7"/>
            <p:cNvSpPr/>
            <p:nvPr/>
          </p:nvSpPr>
          <p:spPr>
            <a:xfrm>
              <a:off x="990981" y="2329815"/>
              <a:ext cx="62821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(!freopen("title.in", "r", stdin))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723198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去掉输出端那行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freopen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。读入、计数和 cout 都不用改。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238250" y="3667125"/>
            <a:ext cx="8313039" cy="857250"/>
            <a:chOff x="1238250" y="3667125"/>
            <a:chExt cx="8313039" cy="857250"/>
          </a:xfrm>
        </p:grpSpPr>
        <p:sp>
          <p:nvSpPr>
            <p:cNvPr id="10" name="Rectangle 10"/>
            <p:cNvSpPr/>
            <p:nvPr/>
          </p:nvSpPr>
          <p:spPr>
            <a:xfrm>
              <a:off x="1238250" y="3667125"/>
              <a:ext cx="2571750" cy="857250"/>
            </a:xfrm>
            <a:prstGeom prst="rect">
              <a:avLst/>
            </a:prstGeom>
            <a:solidFill>
              <a:srgbClr val="E9F1FA"/>
            </a:solidFill>
            <a:ln>
              <a:noFill/>
            </a:ln>
          </p:spPr>
        </p:sp>
        <p:sp>
          <p:nvSpPr>
            <p:cNvPr id="11" name="TextBox 11"/>
            <p:cNvSpPr/>
            <p:nvPr/>
          </p:nvSpPr>
          <p:spPr>
            <a:xfrm>
              <a:off x="1654683" y="3931920"/>
              <a:ext cx="144599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4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title.in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408203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4762500" y="3667125"/>
              <a:ext cx="2571750" cy="857250"/>
            </a:xfrm>
            <a:prstGeom prst="rect">
              <a:avLst/>
            </a:prstGeom>
            <a:solidFill>
              <a:srgbClr val="FFF2CC"/>
            </a:solidFill>
            <a:ln>
              <a:noFill/>
            </a:ln>
          </p:spPr>
        </p:sp>
        <p:sp>
          <p:nvSpPr>
            <p:cNvPr id="14" name="TextBox 14"/>
            <p:cNvSpPr/>
            <p:nvPr/>
          </p:nvSpPr>
          <p:spPr>
            <a:xfrm>
              <a:off x="5178933" y="39319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统计标题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7606284" y="3899535"/>
              <a:ext cx="41281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8796909" y="3899535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屏幕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8" name="TextBox 18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固定一组输入反复调试时，可以只把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接到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stdout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，cout 的答案就会直接出现在屏幕上。两条通道可以分别设置。</a:t>
              </a:r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13816" y="1407795"/>
            <a:ext cx="10458450" cy="469392"/>
            <a:chOff x="813816" y="1407795"/>
            <a:chExt cx="10458450" cy="469392"/>
          </a:xfrm>
        </p:grpSpPr>
        <p:sp>
          <p:nvSpPr>
            <p:cNvPr id="3" name="TextBox 3"/>
            <p:cNvSpPr/>
            <p:nvPr/>
          </p:nvSpPr>
          <p:spPr>
            <a:xfrm>
              <a:off x="813816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调试时只从文件读，答案还能留在屏幕上吗？</a:t>
              </a:r>
            </a:p>
          </p:txBody>
        </p:sp>
      </p:grpSp>
      <p:sp>
        <p:nvSpPr>
          <p:cNvPr id="31" name="Line 3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2" name="Line 32"/>
          <p:cNvSpPr/>
          <p:nvPr/>
        </p:nvSpPr>
        <p:spPr>
          <a:xfrm>
            <a:off x="867156" y="2339340"/>
            <a:ext cx="9525" cy="255270"/>
          </a:xfrm>
          <a:custGeom>
            <a:avLst/>
            <a:gdLst/>
            <a:ahLst/>
            <a:cxnLst/>
            <a:rect l="l" t="t" r="r" b="b"/>
            <a:pathLst>
              <a:path w="9525" h="255270">
                <a:moveTo>
                  <a:pt x="0" y="0"/>
                </a:moveTo>
                <a:lnTo>
                  <a:pt x="0" y="25527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33" name="Line 33"/>
          <p:cNvSpPr/>
          <p:nvPr/>
        </p:nvSpPr>
        <p:spPr>
          <a:xfrm>
            <a:off x="838200" y="494176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4" name="Line 34"/>
          <p:cNvSpPr/>
          <p:nvPr/>
        </p:nvSpPr>
        <p:spPr>
          <a:xfrm>
            <a:off x="838200" y="333013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79957" y="2952750"/>
            <a:ext cx="8233410" cy="1343025"/>
            <a:chOff x="1179957" y="2952750"/>
            <a:chExt cx="8233410" cy="1343025"/>
          </a:xfrm>
        </p:grpSpPr>
        <p:sp>
          <p:nvSpPr>
            <p:cNvPr id="6" name="Line 6"/>
            <p:cNvSpPr/>
            <p:nvPr/>
          </p:nvSpPr>
          <p:spPr>
            <a:xfrm>
              <a:off x="5905500" y="2952750"/>
              <a:ext cx="9525" cy="1343025"/>
            </a:xfrm>
            <a:custGeom>
              <a:avLst/>
              <a:gdLst/>
              <a:ahLst/>
              <a:cxnLst/>
              <a:rect l="l" t="t" r="r" b="b"/>
              <a:pathLst>
                <a:path w="9525" h="1343025">
                  <a:moveTo>
                    <a:pt x="0" y="0"/>
                  </a:moveTo>
                  <a:lnTo>
                    <a:pt x="0" y="1343025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7" name="TextBox 7"/>
            <p:cNvSpPr/>
            <p:nvPr/>
          </p:nvSpPr>
          <p:spPr>
            <a:xfrm>
              <a:off x="1181100" y="2969419"/>
              <a:ext cx="103136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本地编译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179957" y="34404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使用文件代码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6610350" y="2969419"/>
              <a:ext cx="2803017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平台编译（先核对约定）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609207" y="3440430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1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跳过文件代码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8408" y="1407795"/>
            <a:ext cx="10458450" cy="469392"/>
            <a:chOff x="978408" y="1407795"/>
            <a:chExt cx="10458450" cy="469392"/>
          </a:xfrm>
        </p:grpSpPr>
        <p:sp>
          <p:nvSpPr>
            <p:cNvPr id="4" name="TextBox 4"/>
            <p:cNvSpPr/>
            <p:nvPr/>
          </p:nvSpPr>
          <p:spPr>
            <a:xfrm>
              <a:off x="978408" y="1407795"/>
              <a:ext cx="104584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本地用文件，提交到平台时怎么切换？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80694" y="1980248"/>
            <a:ext cx="10287381" cy="1029081"/>
            <a:chOff x="980694" y="1980248"/>
            <a:chExt cx="10287381" cy="1029081"/>
          </a:xfrm>
        </p:grpSpPr>
        <p:sp>
          <p:nvSpPr>
            <p:cNvPr id="19" name="TextBox 6"/>
            <p:cNvSpPr/>
            <p:nvPr/>
          </p:nvSpPr>
          <p:spPr>
            <a:xfrm>
              <a:off x="980694" y="1980248"/>
              <a:ext cx="10287381" cy="10290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本地调试，标题从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进，答案写到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平台若要求标准输入输出，提交时就得跳过文件连接代码。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80694" y="4475798"/>
            <a:ext cx="10287381" cy="705231"/>
            <a:chOff x="980694" y="4475798"/>
            <a:chExt cx="10287381" cy="705231"/>
          </a:xfrm>
        </p:grpSpPr>
        <p:sp>
          <p:nvSpPr>
            <p:cNvPr id="12" name="TextBox 12"/>
            <p:cNvSpPr/>
            <p:nvPr/>
          </p:nvSpPr>
          <p:spPr>
            <a:xfrm>
              <a:off x="980694" y="4475798"/>
              <a:ext cx="10287381" cy="7052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编译前检查一个约定的标记，就能决定哪些代码参与编译。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这种写法叫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条件编译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；“宏”在这里可以先当作一个有名字的标记。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0694" y="5406771"/>
            <a:ext cx="10287381" cy="707708"/>
            <a:chOff x="980694" y="5406771"/>
            <a:chExt cx="10287381" cy="707708"/>
          </a:xfrm>
        </p:grpSpPr>
        <p:sp>
          <p:nvSpPr>
            <p:cNvPr id="15" name="TextBox 15"/>
            <p:cNvSpPr/>
            <p:nvPr/>
          </p:nvSpPr>
          <p:spPr>
            <a:xfrm>
              <a:off x="980694" y="5406771"/>
              <a:ext cx="10287381" cy="7077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2476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 xml:space="preserve">如果平台确实定义了 </a:t>
              </a:r>
              <a:r>
                <a:rPr lang="en-US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ONLINE_JUDGE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，就能用它区分两种编译环境。</a:t>
              </a:r>
              <a:br/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这个标记不是程序自己猜出来的，使用前要核对平台说明。</a:t>
              </a:r>
            </a:p>
          </p:txBody>
        </p:sp>
      </p:grpSp>
      <p:sp>
        <p:nvSpPr>
          <p:cNvPr id="35" name="Line 35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36" name="Line 36"/>
          <p:cNvSpPr/>
          <p:nvPr/>
        </p:nvSpPr>
        <p:spPr>
          <a:xfrm>
            <a:off x="838200" y="523817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2400" b="1" dirty="0">
                <a:solidFill>
                  <a:srgbClr val="C00000"/>
                </a:solidFill>
                <a:latin typeface="Consolas"/>
                <a:ea typeface="Consolas"/>
                <a:cs typeface="Consolas"/>
              </a:rPr>
              <a:t>ONLINE_JUDGE</a:t>
            </a:r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 xml:space="preserve"> 是谁给出的标记？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90981" y="2282190"/>
            <a:ext cx="9334500" cy="1333500"/>
            <a:chOff x="990981" y="2282190"/>
            <a:chExt cx="9334500" cy="1333500"/>
          </a:xfrm>
        </p:grpSpPr>
        <p:sp>
          <p:nvSpPr>
            <p:cNvPr id="7" name="TextBox 7"/>
            <p:cNvSpPr/>
            <p:nvPr/>
          </p:nvSpPr>
          <p:spPr>
            <a:xfrm>
              <a:off x="990981" y="2282190"/>
              <a:ext cx="9334500" cy="1333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550"/>
                </a:lnSpc>
              </a:pP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#ifndef ONLINE_JUDGE</a:t>
              </a:r>
              <a:br/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(!freopen("title.in", "r", stdin))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if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(!freopen("title.out", "w", stdout))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return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1;</a:t>
              </a:r>
              <a:br/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>#endif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80313" y="4047172"/>
            <a:ext cx="10287762" cy="829056"/>
            <a:chOff x="980313" y="4047172"/>
            <a:chExt cx="10287762" cy="829056"/>
          </a:xfrm>
        </p:grpSpPr>
        <p:sp>
          <p:nvSpPr>
            <p:cNvPr id="15" name="TextBox 7"/>
            <p:cNvSpPr/>
            <p:nvPr/>
          </p:nvSpPr>
          <p:spPr>
            <a:xfrm>
              <a:off x="980313" y="4047172"/>
              <a:ext cx="10287762" cy="8290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#ifndef 的意思是：没有定义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ONLINE_JUDGE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，才把中间的文件代码编进去。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选择发生在编译时，和程序运行到 if 时作判断不是一回事。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2" name="TextBox 12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别默认所有平台都会提供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ONLINE_JUDGE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确认平台确实定义了它再用；比赛明确要求文件读写，就照比赛说明保留文件代码。</a:t>
              </a:r>
            </a:p>
          </p:txBody>
        </p:sp>
      </p:grpSp>
      <p:sp>
        <p:nvSpPr>
          <p:cNvPr id="18" name="Line 1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9"/>
          <p:cNvSpPr/>
          <p:nvPr/>
        </p:nvSpPr>
        <p:spPr>
          <a:xfrm>
            <a:off x="867156" y="2291715"/>
            <a:ext cx="9525" cy="1182719"/>
          </a:xfrm>
          <a:custGeom>
            <a:avLst/>
            <a:gdLst/>
            <a:ahLst/>
            <a:cxnLst/>
            <a:rect l="l" t="t" r="r" b="b"/>
            <a:pathLst>
              <a:path w="9525" h="1182719">
                <a:moveTo>
                  <a:pt x="0" y="0"/>
                </a:moveTo>
                <a:lnTo>
                  <a:pt x="0" y="1182719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506196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3764375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4747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3048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Microsoft YaHei"/>
                <a:ea typeface="Microsoft YaHei"/>
                <a:cs typeface="Microsoft YaHei"/>
              </a:rPr>
              <a:t>读完一行不等于读完文件，怎样知道已到末尾？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28344" y="2237422"/>
            <a:ext cx="7520940" cy="1085279"/>
            <a:chOff x="1228344" y="2237422"/>
            <a:chExt cx="7520940" cy="1085279"/>
          </a:xfrm>
        </p:grpSpPr>
        <p:sp>
          <p:nvSpPr>
            <p:cNvPr id="7" name="TextBox 7"/>
            <p:cNvSpPr/>
            <p:nvPr/>
          </p:nvSpPr>
          <p:spPr>
            <a:xfrm>
              <a:off x="1228344" y="2237422"/>
              <a:ext cx="18573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文件里的字符流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1605534" y="2794635"/>
              <a:ext cx="7143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70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 B \n C D \n → 文件结束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90219" y="3885248"/>
            <a:ext cx="10277856" cy="790956"/>
            <a:chOff x="990219" y="3885248"/>
            <a:chExt cx="10277856" cy="790956"/>
          </a:xfrm>
        </p:grpSpPr>
        <p:sp>
          <p:nvSpPr>
            <p:cNvPr id="10" name="TextBox 10"/>
            <p:cNvSpPr/>
            <p:nvPr/>
          </p:nvSpPr>
          <p:spPr>
            <a:xfrm>
              <a:off x="990219" y="3885248"/>
              <a:ext cx="10277856" cy="7909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读到换行符 '\n'，只是这一行结束；文件后面可能还有内容。</a:t>
              </a:r>
              <a:br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表示这次读取已经到达文件末尾等状态。它不是字符 '\0'，也不是换行符。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143500"/>
            <a:ext cx="10001631" cy="780479"/>
            <a:chOff x="990219" y="5143500"/>
            <a:chExt cx="10001631" cy="780479"/>
          </a:xfrm>
        </p:grpSpPr>
        <p:sp>
          <p:nvSpPr>
            <p:cNvPr id="13" name="TextBox 13"/>
            <p:cNvSpPr/>
            <p:nvPr/>
          </p:nvSpPr>
          <p:spPr>
            <a:xfrm>
              <a:off x="990600" y="5143500"/>
              <a:ext cx="10001250" cy="371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381" tIns="-3810" rIns="0" bIns="0" anchor="t" anchorCtr="0">
              <a:noAutofit/>
            </a:bodyPr>
            <a:lstStyle/>
            <a:p>
              <a:pPr algn="l"/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int</a:t>
              </a:r>
              <a:r>
                <a:rPr lang="en-US" sz="1800" dirty="0">
                  <a:solidFill>
                    <a:srgbClr val="172B49"/>
                  </a:solidFill>
                  <a:latin typeface="Consolas"/>
                  <a:ea typeface="Consolas"/>
                  <a:cs typeface="Consolas"/>
                </a:rPr>
                <a:t xml:space="preserve"> c; </a:t>
              </a:r>
              <a:r>
                <a:rPr lang="en-US" sz="180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while</a:t>
              </a:r>
              <a:r>
                <a:rPr lang="zh-CN" sz="1800" dirty="0">
                  <a:solidFill>
                    <a:srgbClr val="172B49"/>
                  </a:solidFill>
                  <a:latin typeface="Consolas"/>
                  <a:ea typeface="Microsoft YaHei"/>
                  <a:cs typeface="Consolas"/>
                </a:rPr>
                <a:t xml:space="preserve"> ((c = getchar()) != EOF) { /* 处理 c */ }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542598"/>
              <a:ext cx="90487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先读一次，再与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EOF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比。getchar 的返回值用 int 接。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352558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48510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4792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自己换三组标题，看看文件版程序怎么答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90219" y="2265998"/>
            <a:ext cx="10277856" cy="829056"/>
            <a:chOff x="990219" y="2265998"/>
            <a:chExt cx="10277856" cy="829056"/>
          </a:xfrm>
        </p:grpSpPr>
        <p:sp>
          <p:nvSpPr>
            <p:cNvPr id="7" name="TextBox 7"/>
            <p:cNvSpPr/>
            <p:nvPr/>
          </p:nvSpPr>
          <p:spPr>
            <a:xfrm>
              <a:off x="990219" y="2265998"/>
              <a:ext cx="10277856" cy="8290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沿用刚才的文件版程序。每次只把一组标题放进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，保存后再运行。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记下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、你的预测、文件里的实际答案，看看是否一致。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62659" y="3813810"/>
            <a:ext cx="7572946" cy="528066"/>
            <a:chOff x="1462659" y="3813810"/>
            <a:chExt cx="7572946" cy="528066"/>
          </a:xfrm>
        </p:grpSpPr>
        <p:sp>
          <p:nvSpPr>
            <p:cNvPr id="10" name="TextBox 10"/>
            <p:cNvSpPr/>
            <p:nvPr/>
          </p:nvSpPr>
          <p:spPr>
            <a:xfrm>
              <a:off x="1462659" y="3813810"/>
              <a:ext cx="62712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234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4939284" y="3813810"/>
              <a:ext cx="84972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Ca45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8796909" y="3813810"/>
              <a:ext cx="2386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270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113972"/>
            <a:ext cx="10277856" cy="829056"/>
            <a:chOff x="990219" y="5113972"/>
            <a:chExt cx="10277856" cy="829056"/>
          </a:xfrm>
        </p:grpSpPr>
        <p:sp>
          <p:nvSpPr>
            <p:cNvPr id="14" name="TextBox 14"/>
            <p:cNvSpPr/>
            <p:nvPr/>
          </p:nvSpPr>
          <p:spPr>
            <a:xfrm>
              <a:off x="990219" y="5113972"/>
              <a:ext cx="10277856" cy="82905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三组答案应是 3、4、1。再试一个带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的短标题，比如 Ca 45。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你猜中间那格会不会改变答案？运行后到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核对。</a:t>
              </a:r>
            </a:p>
          </p:txBody>
        </p:sp>
      </p:grpSp>
      <p:sp>
        <p:nvSpPr>
          <p:cNvPr id="23" name="Line 2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4" name="Line 24"/>
          <p:cNvSpPr/>
          <p:nvPr/>
        </p:nvSpPr>
        <p:spPr>
          <a:xfrm>
            <a:off x="838200" y="464953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5" name="Line 25"/>
          <p:cNvSpPr/>
          <p:nvPr/>
        </p:nvSpPr>
        <p:spPr>
          <a:xfrm>
            <a:off x="838200" y="33969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4792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结果不对时，先查输入、运行，还是计数？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90219" y="2304098"/>
            <a:ext cx="10287000" cy="1676781"/>
            <a:chOff x="990219" y="2304098"/>
            <a:chExt cx="10287000" cy="1676781"/>
          </a:xfrm>
        </p:grpSpPr>
        <p:sp>
          <p:nvSpPr>
            <p:cNvPr id="7" name="TextBox 7"/>
            <p:cNvSpPr/>
            <p:nvPr/>
          </p:nvSpPr>
          <p:spPr>
            <a:xfrm>
              <a:off x="990219" y="2304098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文件放好了，程序却返回 1。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951798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刚换成 A，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里还是 4。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599498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输入 Ca 45，程序输出 5。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10287000" cy="1371981"/>
            <a:chOff x="990219" y="4599622"/>
            <a:chExt cx="10287000" cy="13719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先查文件名和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。是否误存为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.txt？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094922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确认新内容已保存、程序跑过，再打开这次的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590222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Ca 45 应得 4；得 5，可能把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也数进去了。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2332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616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1017270" y="814388"/>
            <a:ext cx="2446020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+mn-c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输入输出换了去处，计数规则也变了吗？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75969" y="2332672"/>
            <a:ext cx="7859268" cy="1286257"/>
            <a:chOff x="1275969" y="2332672"/>
            <a:chExt cx="7859268" cy="1286257"/>
          </a:xfrm>
        </p:grpSpPr>
        <p:sp>
          <p:nvSpPr>
            <p:cNvPr id="7" name="TextBox 7"/>
            <p:cNvSpPr/>
            <p:nvPr/>
          </p:nvSpPr>
          <p:spPr>
            <a:xfrm>
              <a:off x="1275969" y="23326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标准输入输出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6752844" y="2332672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指定文件读写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1275969" y="2837498"/>
              <a:ext cx="24288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cin 读入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6752844" y="2837498"/>
              <a:ext cx="23430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freopen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先接文件</a:t>
              </a:r>
            </a:p>
          </p:txBody>
        </p:sp>
        <p:sp>
          <p:nvSpPr>
            <p:cNvPr id="11" name="TextBox 11"/>
            <p:cNvSpPr/>
            <p:nvPr/>
          </p:nvSpPr>
          <p:spPr>
            <a:xfrm>
              <a:off x="1275969" y="3237548"/>
              <a:ext cx="24288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cout 写出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6752844" y="3237548"/>
              <a:ext cx="238239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再用原来的读写语句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524000" y="4048125"/>
            <a:ext cx="9144000" cy="714375"/>
            <a:chOff x="1524000" y="4048125"/>
            <a:chExt cx="9144000" cy="714375"/>
          </a:xfrm>
        </p:grpSpPr>
        <p:sp>
          <p:nvSpPr>
            <p:cNvPr id="14" name="Rectangle 14"/>
            <p:cNvSpPr/>
            <p:nvPr/>
          </p:nvSpPr>
          <p:spPr>
            <a:xfrm>
              <a:off x="1524000" y="4048125"/>
              <a:ext cx="9144000" cy="714375"/>
            </a:xfrm>
            <a:prstGeom prst="rect">
              <a:avLst/>
            </a:prstGeom>
            <a:noFill/>
            <a:ln>
              <a:noFill/>
            </a:ln>
          </p:spPr>
        </p:sp>
        <p:sp>
          <p:nvSpPr>
            <p:cNvPr id="15" name="TextBox 15"/>
            <p:cNvSpPr/>
            <p:nvPr/>
          </p:nvSpPr>
          <p:spPr>
            <a:xfrm>
              <a:off x="1845945" y="4271962"/>
              <a:ext cx="74426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读标题 → 看每个字符 → 累加个数 → 输出答案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219" y="5361622"/>
            <a:ext cx="10277856" cy="771906"/>
            <a:chOff x="990219" y="5361622"/>
            <a:chExt cx="10277856" cy="771906"/>
          </a:xfrm>
        </p:grpSpPr>
        <p:sp>
          <p:nvSpPr>
            <p:cNvPr id="17" name="TextBox 17"/>
            <p:cNvSpPr/>
            <p:nvPr/>
          </p:nvSpPr>
          <p:spPr>
            <a:xfrm>
              <a:off x="990219" y="5361622"/>
              <a:ext cx="10277856" cy="7719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数据从键盘来，还是从文件来，题目要数的字符都一样。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交卷前看平台要求，再决定要不要保留文件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重定向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28" name="Line 28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9" name="Line 29"/>
          <p:cNvSpPr/>
          <p:nvPr/>
        </p:nvSpPr>
        <p:spPr>
          <a:xfrm>
            <a:off x="838200" y="497128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30" name="Line 30"/>
          <p:cNvSpPr/>
          <p:nvPr/>
        </p:nvSpPr>
        <p:spPr>
          <a:xfrm>
            <a:off x="838200" y="388829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/>
          <p:nvPr/>
        </p:nvSpPr>
        <p:spPr>
          <a:xfrm>
            <a:off x="1017270" y="814388"/>
            <a:ext cx="2447925" cy="44005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2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文件操作与重定向</a:t>
            </a:r>
          </a:p>
        </p:txBody>
      </p:sp>
      <p:sp>
        <p:nvSpPr>
          <p:cNvPr id="6" name="title-slot Placeholder Carrier"/>
          <p:cNvSpPr/>
          <p:nvPr/>
        </p:nvSpPr>
        <p:spPr>
          <a:xfrm>
            <a:off x="826008" y="1407795"/>
            <a:ext cx="10458450" cy="4693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zh-CN" sz="24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下次做文件题，记住核对哪几件事？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90219" y="2332672"/>
            <a:ext cx="10287000" cy="2181607"/>
            <a:chOff x="990219" y="2332672"/>
            <a:chExt cx="10287000" cy="2181607"/>
          </a:xfrm>
        </p:grpSpPr>
        <p:sp>
          <p:nvSpPr>
            <p:cNvPr id="7" name="TextBox 7"/>
            <p:cNvSpPr/>
            <p:nvPr/>
          </p:nvSpPr>
          <p:spPr>
            <a:xfrm>
              <a:off x="990219" y="2332672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文件名对吗？  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title.in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title.out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 要和题目一致。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2932748"/>
              <a:ext cx="558631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放对地方了吗？  看程序运行时的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工作目录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532822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内容对吗？  输入放标题，输出由程序写。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132898"/>
              <a:ext cx="10287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核对了吗？  先猜答案，再打开最新结果。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133022"/>
            <a:ext cx="10277856" cy="845630"/>
            <a:chOff x="990219" y="5133022"/>
            <a:chExt cx="10277856" cy="845630"/>
          </a:xfrm>
        </p:grpSpPr>
        <p:sp>
          <p:nvSpPr>
            <p:cNvPr id="12" name="TextBox 12"/>
            <p:cNvSpPr/>
            <p:nvPr/>
          </p:nvSpPr>
          <p:spPr>
            <a:xfrm>
              <a:off x="990219" y="5133022"/>
              <a:ext cx="10277856" cy="8456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现在，标题可以存进文件，答案也能留在文件里；字符串的计数规则还是原来的规则。</a:t>
              </a:r>
              <a:br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以后遇到文件题，先看清输入输出约定，再动手写程序。</a:t>
              </a:r>
            </a:p>
          </p:txBody>
        </p:sp>
      </p:grpSp>
      <p:sp>
        <p:nvSpPr>
          <p:cNvPr id="20" name="Line 2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7666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27664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350">
        <p:fade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1</ns0:TotalTime>
  <ns0:Words>3840</ns0:Words>
  <ns0:Application>Microsoft Office PowerPoint</ns0:Application>
  <ns0:PresentationFormat>宽屏</ns0:PresentationFormat>
  <ns0:Paragraphs>234</ns0:Paragraphs>
  <ns0:Slides>26</ns0:Slides>
  <ns0:Notes>20</ns0:Notes>
  <ns0:HiddenSlides>0</ns0:HiddenSlides>
  <ns0:MMClips>0</ns0:MMClips>
  <ns0:ScaleCrop>false</ns0:ScaleCrop>
  <ns0:HeadingPairs>
    <ns1:vector size="6" baseType="variant">
      <ns1:variant>
        <ns1:lpstr>已用的字体</ns1:lpstr>
      </ns1:variant>
      <ns1:variant>
        <ns1:i4>2</ns1:i4>
      </ns1:variant>
      <ns1:variant>
        <ns1:lpstr>主题</ns1:lpstr>
      </ns1:variant>
      <ns1:variant>
        <ns1:i4>1</ns1:i4>
      </ns1:variant>
      <ns1:variant>
        <ns1:lpstr>幻灯片标题</ns1:lpstr>
      </ns1:variant>
      <ns1:variant>
        <ns1:i4>20</ns1:i4>
      </ns1:variant>
    </ns1:vector>
  </ns0:HeadingPairs>
  <ns0:TitlesOfParts>
    <ns1:vector size="23" baseType="lpstr">
      <ns1:lpstr>Arial</ns1:lpstr>
      <ns1:lpstr>Consolas</ns1:lpstr>
      <ns1:lpstr>Office Theme</ns1:lpstr>
      <ns1:lpstr>一百组数据，难道要敲一百遍？</ns1:lpstr>
      <ns1:lpstr>同一程序，两条数据通路</ns1:lpstr>
      <ns1:lpstr>比赛说明中的文件约定</ns1:lpstr>
      <ns1:lpstr>三个文件，各做什么？</ns1:lpstr>
      <ns1:lpstr>freopen的三个参数，分别指向什么？</ns1:lpstr>
      <ns1:lpstr>PowerPoint 演示文稿</ns1:lpstr>
      <ns1:lpstr>只写文件名，程序会去哪里找？</ns1:lpstr>
      <ns1:lpstr>PowerPoint 演示文稿</ns1:lpstr>
      <ns1:lpstr>完整程序：先接通文件，再统计标题</ns1:lpstr>
      <ns1:lpstr>一次完整的本地运行</ns1:lpstr>
      <ns1:lpstr>PowerPoint 演示文稿</ns1:lpstr>
      <ns1:lpstr>窗口没文字，沿着通路查</ns1:lpstr>
      <ns1:lpstr>PowerPoint 演示文稿</ns1:lpstr>
      <ns1:lpstr>PowerPoint 演示文稿</ns1:lpstr>
      <ns1:lpstr>ONLINE_JUDGE：有约定，才这样用</ns1:lpstr>
      <ns1:lpstr>换行之后还有数据，文件结束才真的没有了</ns1:lpstr>
      <ns1:lpstr>自己准备输入文件，完成三次运行</ns1:lpstr>
      <ns1:lpstr>实验讲评：问题出在哪一段？</ns1:lpstr>
      <ns1:lpstr>文件版与标准输入版，核心逻辑相同</ns1:lpstr>
      <ns1:lpstr>把输入输出约定写清楚</ns1:lpstr>
    </ns1:vector>
  </ns0:TitlesOfParts>
  <ns0:Manager/>
  <ns0:Company/>
  <ns0:LinksUpToDate>false</ns0:LinksUpToDate>
  <ns0:SharedDoc>false</ns0:SharedDoc>
  <ns0:HyperlinkBase/>
  <ns0:HyperlinksChanged>false</ns0:HyperlinksChanged>
  <ns0:AppVersion>16.0000</ns0:AppVersion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2</cp:revision>
  <dcterms:created xsi:type="dcterms:W3CDTF">2026-10-02T14:53:39Z</dcterms:created>
  <dcterms:modified xsi:type="dcterms:W3CDTF">2026-10-02T19:06:07Z</dcterms:modified>
  <cp:category/>
  <cp:contentStatus/>
  <dc:language>zh-CN</dc:language>
</cp:coreProperties>
</file>