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p15="http://schemas.microsoft.com/office/powerpoint/2012/main" xmlns:r="http://schemas.openxmlformats.org/officeDocument/2006/relationships" saveSubsetFonts="1" autoCompressPictures="0">
  <p:sldMasterIdLst>
    <p:sldMasterId id="2147483648" r:id="rId1"/>
  </p:sldMasterIdLst>
  <p:notesMasterIdLst>
    <p:notesMasterId r:id="rId41"/>
  </p:notesMasterIdLst>
  <p:sldIdLst>
    <p:sldId id="256" r:id="rId46"/>
    <p:sldId id="257" r:id="rId47"/>
    <p:sldId id="258" r:id="rId48"/>
    <p:sldId id="259" r:id="rId49"/>
    <p:sldId id="260" r:id="rId50"/>
    <p:sldId id="261" r:id="rId51"/>
    <p:sldId id="262" r:id="rId52"/>
    <p:sldId id="263" r:id="rId53"/>
    <p:sldId id="264" r:id="rId54"/>
    <p:sldId id="265" r:id="rId55"/>
    <p:sldId id="266" r:id="rId56"/>
    <p:sldId id="267" r:id="rId57"/>
    <p:sldId id="268" r:id="rId58"/>
    <p:sldId id="269" r:id="rId59"/>
    <p:sldId id="270" r:id="rId60"/>
    <p:sldId id="271" r:id="rId61"/>
    <p:sldId id="272" r:id="rId62"/>
    <p:sldId id="273" r:id="rId63"/>
    <p:sldId id="274" r:id="rId64"/>
    <p:sldId id="275" r:id="rId65"/>
    <p:sldId id="276" r:id="rId66"/>
    <p:sldId id="277" r:id="rId67"/>
    <p:sldId id="278" r:id="rId68"/>
    <p:sldId id="279" r:id="rId69"/>
    <p:sldId id="280" r:id="rId70"/>
    <p:sldId id="281" r:id="rId71"/>
    <p:sldId id="282" r:id="rId72"/>
    <p:sldId id="283" r:id="rId73"/>
    <p:sldId id="284" r:id="rId74"/>
    <p:sldId id="285" r:id="rId75"/>
    <p:sldId id="286" r:id="rId76"/>
    <p:sldId id="287" r:id="rId77"/>
    <p:sldId id="288" r:id="rId78"/>
    <p:sldId id="289" r:id="rId79"/>
    <p:sldId id="290" r:id="rId80"/>
    <p:sldId id="291" r:id="rId81"/>
    <p:sldId id="292" r:id="rId82"/>
    <p:sldId id="293" r:id="rId83"/>
    <p:sldId id="294" r:id="rId84"/>
    <p:sldId id="295" r:id="rId85"/>
    <p:sldId id="296" r:id="rId86"/>
    <p:sldId id="297" r:id="rId87"/>
    <p:sldId id="298" r:id="rId88"/>
    <p:sldId id="299" r:id="rId89"/>
    <p:sldId id="300" r:id="rId90"/>
    <p:sldId id="301" r:id="rId91"/>
    <p:sldId id="302" r:id="rId92"/>
    <p:sldId id="303" r:id="rId93"/>
    <p:sldId id="304" r:id="rId94"/>
    <p:sldId id="305" r:id="rId95"/>
    <p:sldId id="306" r:id="rId96"/>
    <p:sldId id="307" r:id="rId97"/>
    <p:sldId id="308" r:id="rId98"/>
    <p:sldId id="309" r:id="rId99"/>
    <p:sldId id="310" r:id="rId100"/>
  </p:sldIdLst>
  <p:sldSz cx="12192000" cy="6858000"/>
  <p:notesSz cx="6858000" cy="9144000"/>
  <p:defaultTextStyle>
    <a:defPPr>
      <a:defRPr lang="en-US"/>
    </a:defPPr>
    <a:lvl1pPr marL="0" algn="l" defTabSz="457200" rtl="0" eaLnBrk="1" latinLnBrk="0" hangingPunct="1">
      <a:defRPr sz="1800" kern="1200">
        <a:solidFill>
          <a:schemeClr val="tx1"/>
        </a:solidFill>
        <a:latin typeface="Consolas"/>
        <a:ea typeface="Microsoft YaHei"/>
        <a:cs typeface="+mn-cs"/>
      </a:defRPr>
    </a:lvl1pPr>
    <a:lvl2pPr marL="457200" algn="l" defTabSz="457200" rtl="0" eaLnBrk="1" latinLnBrk="0" hangingPunct="1">
      <a:defRPr sz="1800" kern="1200">
        <a:solidFill>
          <a:schemeClr val="tx1"/>
        </a:solidFill>
        <a:latin typeface="Consolas"/>
        <a:ea typeface="Microsoft YaHei"/>
        <a:cs typeface="+mn-cs"/>
      </a:defRPr>
    </a:lvl2pPr>
    <a:lvl3pPr marL="914400" algn="l" defTabSz="457200" rtl="0" eaLnBrk="1" latinLnBrk="0" hangingPunct="1">
      <a:defRPr sz="1800" kern="1200">
        <a:solidFill>
          <a:schemeClr val="tx1"/>
        </a:solidFill>
        <a:latin typeface="Consolas"/>
        <a:ea typeface="Microsoft YaHei"/>
        <a:cs typeface="+mn-cs"/>
      </a:defRPr>
    </a:lvl3pPr>
    <a:lvl4pPr marL="1371600" algn="l" defTabSz="457200" rtl="0" eaLnBrk="1" latinLnBrk="0" hangingPunct="1">
      <a:defRPr sz="1800" kern="1200">
        <a:solidFill>
          <a:schemeClr val="tx1"/>
        </a:solidFill>
        <a:latin typeface="Consolas"/>
        <a:ea typeface="Microsoft YaHei"/>
        <a:cs typeface="+mn-cs"/>
      </a:defRPr>
    </a:lvl4pPr>
    <a:lvl5pPr marL="1828800" algn="l" defTabSz="457200" rtl="0" eaLnBrk="1" latinLnBrk="0" hangingPunct="1">
      <a:defRPr sz="1800" kern="1200">
        <a:solidFill>
          <a:schemeClr val="tx1"/>
        </a:solidFill>
        <a:latin typeface="Consolas"/>
        <a:ea typeface="Microsoft YaHei"/>
        <a:cs typeface="+mn-cs"/>
      </a:defRPr>
    </a:lvl5pPr>
    <a:lvl6pPr marL="2286000" algn="l" defTabSz="457200" rtl="0" eaLnBrk="1" latinLnBrk="0" hangingPunct="1">
      <a:defRPr sz="1800" kern="1200">
        <a:solidFill>
          <a:schemeClr val="tx1"/>
        </a:solidFill>
        <a:latin typeface="Consolas"/>
        <a:ea typeface="Microsoft YaHei"/>
        <a:cs typeface="+mn-cs"/>
      </a:defRPr>
    </a:lvl6pPr>
    <a:lvl7pPr marL="2743200" algn="l" defTabSz="457200" rtl="0" eaLnBrk="1" latinLnBrk="0" hangingPunct="1">
      <a:defRPr sz="1800" kern="1200">
        <a:solidFill>
          <a:schemeClr val="tx1"/>
        </a:solidFill>
        <a:latin typeface="Consolas"/>
        <a:ea typeface="Microsoft YaHei"/>
        <a:cs typeface="+mn-cs"/>
      </a:defRPr>
    </a:lvl7pPr>
    <a:lvl8pPr marL="3200400" algn="l" defTabSz="457200" rtl="0" eaLnBrk="1" latinLnBrk="0" hangingPunct="1">
      <a:defRPr sz="1800" kern="1200">
        <a:solidFill>
          <a:schemeClr val="tx1"/>
        </a:solidFill>
        <a:latin typeface="Consolas"/>
        <a:ea typeface="Microsoft YaHei"/>
        <a:cs typeface="+mn-cs"/>
      </a:defRPr>
    </a:lvl8pPr>
    <a:lvl9pPr marL="3657600" algn="l" defTabSz="457200" rtl="0" eaLnBrk="1" latinLnBrk="0" hangingPunct="1">
      <a:defRPr sz="1800" kern="1200">
        <a:solidFill>
          <a:schemeClr val="tx1"/>
        </a:solidFill>
        <a:latin typeface="Consolas"/>
        <a:ea typeface="Microsoft YaHei"/>
        <a:cs typeface="+mn-cs"/>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Relationships xmlns="http://schemas.openxmlformats.org/package/2006/relationships"><Relationship Id="rId42" Type="http://schemas.openxmlformats.org/officeDocument/2006/relationships/presProps" Target="presProps.xml" /><Relationship Id="rId1" Type="http://schemas.openxmlformats.org/officeDocument/2006/relationships/slideMaster" Target="slideMasters/slideMaster1.xml" /><Relationship Id="rId45" Type="http://schemas.openxmlformats.org/officeDocument/2006/relationships/tableStyles" Target="tableStyles.xml" /><Relationship Id="rId44" Type="http://schemas.openxmlformats.org/officeDocument/2006/relationships/theme" Target="theme/theme1.xml" /><Relationship Id="rId43" Type="http://schemas.openxmlformats.org/officeDocument/2006/relationships/viewProps" Target="viewProps.xml" /><Relationship Id="rId41" Type="http://schemas.openxmlformats.org/officeDocument/2006/relationships/notesMaster" Target="notesMasters/notesMaster1.xml" /><Relationship Id="rId46" Type="http://schemas.openxmlformats.org/officeDocument/2006/relationships/slide" Target="slides/slide1.xml" /><Relationship Id="rId47" Type="http://schemas.openxmlformats.org/officeDocument/2006/relationships/slide" Target="slides/slide2.xml" /><Relationship Id="rId48" Type="http://schemas.openxmlformats.org/officeDocument/2006/relationships/slide" Target="slides/slide3.xml" /><Relationship Id="rId49" Type="http://schemas.openxmlformats.org/officeDocument/2006/relationships/slide" Target="slides/slide4.xml" /><Relationship Id="rId50" Type="http://schemas.openxmlformats.org/officeDocument/2006/relationships/slide" Target="slides/slide5.xml" /><Relationship Id="rId51" Type="http://schemas.openxmlformats.org/officeDocument/2006/relationships/slide" Target="slides/slide6.xml" /><Relationship Id="rId52" Type="http://schemas.openxmlformats.org/officeDocument/2006/relationships/slide" Target="slides/slide7.xml" /><Relationship Id="rId53" Type="http://schemas.openxmlformats.org/officeDocument/2006/relationships/slide" Target="slides/slide8.xml" /><Relationship Id="rId54" Type="http://schemas.openxmlformats.org/officeDocument/2006/relationships/slide" Target="slides/slide9.xml" /><Relationship Id="rId55" Type="http://schemas.openxmlformats.org/officeDocument/2006/relationships/slide" Target="slides/slide10.xml" /><Relationship Id="rId56" Type="http://schemas.openxmlformats.org/officeDocument/2006/relationships/slide" Target="slides/slide11.xml" /><Relationship Id="rId57" Type="http://schemas.openxmlformats.org/officeDocument/2006/relationships/slide" Target="slides/slide12.xml" /><Relationship Id="rId58" Type="http://schemas.openxmlformats.org/officeDocument/2006/relationships/slide" Target="slides/slide13.xml" /><Relationship Id="rId59" Type="http://schemas.openxmlformats.org/officeDocument/2006/relationships/slide" Target="slides/slide14.xml" /><Relationship Id="rId60" Type="http://schemas.openxmlformats.org/officeDocument/2006/relationships/slide" Target="slides/slide15.xml" /><Relationship Id="rId61" Type="http://schemas.openxmlformats.org/officeDocument/2006/relationships/slide" Target="slides/slide16.xml" /><Relationship Id="rId62" Type="http://schemas.openxmlformats.org/officeDocument/2006/relationships/slide" Target="slides/slide17.xml" /><Relationship Id="rId63" Type="http://schemas.openxmlformats.org/officeDocument/2006/relationships/slide" Target="slides/slide18.xml" /><Relationship Id="rId64" Type="http://schemas.openxmlformats.org/officeDocument/2006/relationships/slide" Target="slides/slide19.xml" /><Relationship Id="rId65" Type="http://schemas.openxmlformats.org/officeDocument/2006/relationships/slide" Target="slides/slide20.xml" /><Relationship Id="rId66" Type="http://schemas.openxmlformats.org/officeDocument/2006/relationships/slide" Target="slides/slide21.xml" /><Relationship Id="rId67" Type="http://schemas.openxmlformats.org/officeDocument/2006/relationships/slide" Target="slides/slide22.xml" /><Relationship Id="rId68" Type="http://schemas.openxmlformats.org/officeDocument/2006/relationships/slide" Target="slides/slide23.xml" /><Relationship Id="rId69" Type="http://schemas.openxmlformats.org/officeDocument/2006/relationships/slide" Target="slides/slide24.xml" /><Relationship Id="rId70" Type="http://schemas.openxmlformats.org/officeDocument/2006/relationships/slide" Target="slides/slide25.xml" /><Relationship Id="rId71" Type="http://schemas.openxmlformats.org/officeDocument/2006/relationships/slide" Target="slides/slide26.xml" /><Relationship Id="rId72" Type="http://schemas.openxmlformats.org/officeDocument/2006/relationships/slide" Target="slides/slide27.xml" /><Relationship Id="rId73" Type="http://schemas.openxmlformats.org/officeDocument/2006/relationships/slide" Target="slides/slide28.xml" /><Relationship Id="rId74" Type="http://schemas.openxmlformats.org/officeDocument/2006/relationships/slide" Target="slides/slide29.xml" /><Relationship Id="rId75" Type="http://schemas.openxmlformats.org/officeDocument/2006/relationships/slide" Target="slides/slide30.xml" /><Relationship Id="rId76" Type="http://schemas.openxmlformats.org/officeDocument/2006/relationships/slide" Target="slides/slide31.xml" /><Relationship Id="rId77" Type="http://schemas.openxmlformats.org/officeDocument/2006/relationships/slide" Target="slides/slide32.xml" /><Relationship Id="rId78" Type="http://schemas.openxmlformats.org/officeDocument/2006/relationships/slide" Target="slides/slide33.xml" /><Relationship Id="rId79" Type="http://schemas.openxmlformats.org/officeDocument/2006/relationships/slide" Target="slides/slide34.xml" /><Relationship Id="rId80" Type="http://schemas.openxmlformats.org/officeDocument/2006/relationships/slide" Target="slides/slide35.xml" /><Relationship Id="rId81" Type="http://schemas.openxmlformats.org/officeDocument/2006/relationships/slide" Target="slides/slide36.xml" /><Relationship Id="rId82" Type="http://schemas.openxmlformats.org/officeDocument/2006/relationships/slide" Target="slides/slide37.xml" /><Relationship Id="rId83" Type="http://schemas.openxmlformats.org/officeDocument/2006/relationships/slide" Target="slides/slide38.xml" /><Relationship Id="rId84" Type="http://schemas.openxmlformats.org/officeDocument/2006/relationships/slide" Target="slides/slide39.xml" /><Relationship Id="rId85" Type="http://schemas.openxmlformats.org/officeDocument/2006/relationships/slide" Target="slides/slide40.xml" /><Relationship Id="rId86" Type="http://schemas.openxmlformats.org/officeDocument/2006/relationships/slide" Target="slides/slide41.xml" /><Relationship Id="rId87" Type="http://schemas.openxmlformats.org/officeDocument/2006/relationships/slide" Target="slides/slide42.xml" /><Relationship Id="rId88" Type="http://schemas.openxmlformats.org/officeDocument/2006/relationships/slide" Target="slides/slide43.xml" /><Relationship Id="rId89" Type="http://schemas.openxmlformats.org/officeDocument/2006/relationships/slide" Target="slides/slide44.xml" /><Relationship Id="rId90" Type="http://schemas.openxmlformats.org/officeDocument/2006/relationships/slide" Target="slides/slide45.xml" /><Relationship Id="rId91" Type="http://schemas.openxmlformats.org/officeDocument/2006/relationships/slide" Target="slides/slide46.xml" /><Relationship Id="rId92" Type="http://schemas.openxmlformats.org/officeDocument/2006/relationships/slide" Target="slides/slide47.xml" /><Relationship Id="rId93" Type="http://schemas.openxmlformats.org/officeDocument/2006/relationships/slide" Target="slides/slide48.xml" /><Relationship Id="rId94" Type="http://schemas.openxmlformats.org/officeDocument/2006/relationships/slide" Target="slides/slide49.xml" /><Relationship Id="rId95" Type="http://schemas.openxmlformats.org/officeDocument/2006/relationships/slide" Target="slides/slide50.xml" /><Relationship Id="rId96" Type="http://schemas.openxmlformats.org/officeDocument/2006/relationships/slide" Target="slides/slide51.xml" /><Relationship Id="rId97" Type="http://schemas.openxmlformats.org/officeDocument/2006/relationships/slide" Target="slides/slide52.xml" /><Relationship Id="rId98" Type="http://schemas.openxmlformats.org/officeDocument/2006/relationships/slide" Target="slides/slide53.xml" /><Relationship Id="rId99" Type="http://schemas.openxmlformats.org/officeDocument/2006/relationships/slide" Target="slides/slide54.xml" /><Relationship Id="rId100" Type="http://schemas.openxmlformats.org/officeDocument/2006/relationships/slide" Target="slides/slide55.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wrap="square"/>
          <a:lstStyle/>
          <a:p>
            <a:endParaRPr lang="zh-CN"/>
          </a:p>
        </p:txBody>
      </p:sp>
      <p:sp>
        <p:nvSpPr>
          <p:cNvPr id="3" name="Date Placeholder 2"/>
          <p:cNvSpPr>
            <a:spLocks noGrp="1"/>
          </p:cNvSpPr>
          <p:nvPr>
            <p:ph type="dt" sz="half" idx="1"/>
          </p:nvPr>
        </p:nvSpPr>
        <p:spPr>
          <a:xfrm>
            <a:off x="3884613" y="0"/>
            <a:ext cx="2971800" cy="457200"/>
          </a:xfrm>
          <a:prstGeom prst="rect">
            <a:avLst/>
          </a:prstGeom>
        </p:spPr>
        <p:txBody>
          <a:bodyPr wrap="square"/>
          <a:lstStyle/>
          <a:p>
            <a:endParaRPr lang="zh-C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wrap="square"/>
          <a:lstStyle/>
          <a:p>
            <a:endParaRPr lang="zh-CN"/>
          </a:p>
        </p:txBody>
      </p:sp>
      <p:sp>
        <p:nvSpPr>
          <p:cNvPr id="6" name="Footer Placeholder 5"/>
          <p:cNvSpPr>
            <a:spLocks noGrp="1"/>
          </p:cNvSpPr>
          <p:nvPr>
            <p:ph type="ftr" sz="quarter" idx="4"/>
          </p:nvPr>
        </p:nvSpPr>
        <p:spPr>
          <a:xfrm>
            <a:off x="0" y="8685213"/>
            <a:ext cx="2971800" cy="457200"/>
          </a:xfrm>
          <a:prstGeom prst="rect">
            <a:avLst/>
          </a:prstGeom>
        </p:spPr>
        <p:txBody>
          <a:bodyPr wrap="square"/>
          <a:lstStyle/>
          <a:p>
            <a:endParaRPr 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wrap="square"/>
          <a:lstStyle/>
          <a:p>
            <a:endParaRPr lang="zh-CN"/>
          </a:p>
        </p:txBody>
      </p:sp>
    </p:spTree>
  </p:cSld>
  <p:clrMap bg1="lt1" tx1="dk1" bg2="lt2" tx2="dk2" accent1="accent1" accent2="accent2" accent3="accent3" accent4="accent4" accent5="accent5" accent6="accent6" hlink="hlink" folHlink="folHlink"/>
  <p:hf/>
  <p:notesStyle>
    <a:lvl1pPr marL="0" algn="l">
      <a:defRPr lang="zh-CN" sz="1200"/>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同一条班级通知，任务不同，空格的处理也不同。统计整行长度要数空格，删除空格则要把它们跳过。习题的重点是先读清规则，再组合已经学过的读取、查找、转换和输出操作。</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把教师的五道基础练习集中放在综合题之前，不打散到每个知识点之间。 学生较熟练时可以只做题目页，答案页由教师按需展开。 这里练的是之后综合题会反复使用的读入、下标、筛选与边界。</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保留教师练习的Hello world样例并完整说明空格、标点和换行的计数规则。 为了检查空串，教学版本显式允许零长度输入，字符范围限制为ASCII，避免把字节数当中文字符数。 先遮住样例答案，让学生分段数出十三。</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逐格对齐字符和下标，中间空格有自己的位置，不是没有东西。 换行是本次getline的结束分隔符，没进入string。 由读入后的实际内容推出size等于答案，而不是不看规则就直接套长度函数。</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按页面的代码顺序读完程序，再用上一页的输入核对输出。 请学生说明读入方式和循环边界，答案不能只靠背函数名。</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保留教师倒序练习，补充包含空格时的全串反转规则。 通过ab cd区分整串倒序与逐词倒序，避免学生自行猜测。 允许空行作为边界测试，输出仍需有一行。</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明确长度五对应下标零至四，再写出倒序访问序列。 用有符号int保存本题至多一千的长度，避免无符号零减一产生很大的数。 空串时循环入口条件已不成立，不应去访问最后一个字符。</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按页面的代码顺序读完程序，再用上一页的输入核对输出。 请学生说明读入方式和循环边界，答案不能只靠背函数名。</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保留教师programming统计g的原样例，补齐两行输入、大小写和未出现的规则。 为方便练习读入，目标明确限制为英文字母，因此cin提取char不会遗漏本题合法目标。</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沿表格从左向右读，重点停在遇到n的位置：ans保持一或二，不回到零。 比较对象是当前字符s[i]与目标c，不是下标i。 每个位置恰好检查一次，所有相等的位置各贡献一。</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按页面的代码顺序读完程序，再用上一页的输入核对输出。 请学生说明读入方式和循环边界，答案不能只靠背函数名。</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保留教师banana删除a的样例，并强调全部删除与原相对顺序。 第二个样例显示删除字母不等于删除空格，实际输出应是一个空格后跟感叹号，不输出解释文字。 结果为空时依然输出换行。</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让学生按顺序更新result，跳过时不删除前面已经保留的内容。 新串从空串开始，只有保留的字符才加入，扫描顺序保证它们的相对顺序不变。 相比一边正向扫描一边erase，这个基础版本更容易看清边界。</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按页面的代码顺序读完程序，再用上一页的输入核对输出。 请学生说明读入方式和循环边界，答案不能只靠背函数名。</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保留教师拆分句子的输入约定，明确一个或多个空格、无首尾空格及不输出空白行。 样例左栏是一行输入，右栏按实际输出分成三行，阅读顺序由上到下。 让学生预测连续两个空格能不能直接替换成两个换行，引出边界判断。</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对照两格连续空格，第一格前面是I，意味着一个单词刚结束；第二格前面仍是空格，不应重复换行。 解释i大于零的边界判断，避免读取负下标。 题目保证句尾没有空格，因此最后一个单词的换行由循环后的语句补上。</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按页面的代码顺序读完程序，再用上一页的输入核对输出。 请学生说明读入方式和循环边界，答案不能只靠背函数名。</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这题对应教材习题手机，洛谷P1765，原题地址为https://www.luogu.com.cn/problem/P1765。 老式按键上一键多个字母，按键次数由键内位置决定，空格需要一下；本题不计算等待时间。 输入一行不超过二百的文本，只含小写字母和空格，输出总次数。 空格既要读进来，也要参与统计。</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对照键盘图，依次说明abc对应一、二、三下，pqrs和wxyz各有四个字母，所以s与z都需要四下。 不能一律把二十六个字母每三个分组。 教学输入a空格z对应一加一加四，得到六，单击揭示算式。 按键数字七或九不表示按七下或九下。</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press保存每个字母的按键次数。 预先用二十六个位置存每个字母的次数，c减小写a把字母转换成数组下标。 getline保留空格，范围for逐个访问；空格单独加一，不参与字母下标计算。 数组中的数值来自上一页键盘图，可以让学生核对s和z对应的位置。</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停在三组输入上，让学生先预测。 a空格z是六，sz是八，三个空格是三。 getline读走行末换行但不把它存进字符串，所以回车不增加次数。 测试分别针对空格是否丢失、四字母按键是否写错、换行是否误算，比随意换几个普通字母更有效。</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这题对应洛谷P3741，原题地址为https://www.luogu.com.cn/problem/P3741。 长度一到一百，只包含V和K，统计的是相邻两字符组成的VK。 最多改一个字符意味着也可以不改，目标是最大出现次数。 教学例VKKK把下标二改成V得到VKVK，有两次</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每次试验只改一个位置。 每次计数后恢复原字符，再试下一个位置。 约n×n次检查；n≤100。 逐次单击展示不改和四个修改位置，次数依次为一、零、一、二、一，最大为二。 每次尝试都必须从原串出发，所以计数后恢复当前字符。 修改再统计再恢复是一次完整尝试，不能把多次修改累积起来。 最多一百个位置，每次扫描一百字符，规模足够小；长度一时没有字符对，答案为零。</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先读左栏，再接右栏。 p从负一开始表示不修改，非负时保存旧字符并翻转；问号冒号表达式根据条件选择K或V。 内层只在后一个下标仍小于n时比较相邻字符，更新答案后恢复旧值。</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这题对应洛谷P1321，原题地址为https://www.luogu.com.cn/problem/P1321。 最初是一行点号，放上boy或girl可互相覆盖，但每个单词至少留下一个字母。 输入长度三到二百五十五，输出两行，分别是boy与girl的数量。 完整词可能已看不见，因此不能直接统计完整子串；残留字母必须成为推理线索。</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按起点零放boy，再按起点一放girl，最后看到bgirl。 分步点击，原先的o和y被盖住，但b仍能指向起点零。 girl的四个残留字母都指向起点一，所以只算一个girl。 结果是两种词各一个。 让学生从任一残留字母反推起点，为下一页的或条件作准备。</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若boy从i开始，它的残留字母只能在i的b、i加一的o或i加二的y中找到。 至少一项成立就计一次，所以用逻辑或，不能每个字母分别加一。 girl也一样。 字母在这两个词里的归属和位置唯一，这是方法成立的关键；还必须检查完整单词能放进原字符串的边界。</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两个循环各自枚举合法起点，分别检查长度三和长度四的残留条件。 一个if成立只加一次，正好避免完整girl被计四次。 用bgirl验证得到一和一，再用全点号验证都为零。</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这题对应洛谷P1553，原题地址为https://www.luogu.com.cn/problem/P1553。 输入非负数的文本表示，整数整段反转，小数两部分各自反转，分数分子分母各自反转且不交换、不约分，百分数只反转数字部分。 整数最多二十位，另几种按页面范围，分母非零。 用字符串避开把长数字转成普通整数的溢出问题。</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去零规则按部分区分。 整数性质的部分反转后删除前导零，但至少留一位；小数点右侧反转后删除末尾多余零，也至少留一位。 六百反转为零零六再变六，小数部分零八四反转为四八零再变四八，所以得到六点四八。 分隔符留在原来的结构位置，不能把整个文本无差别倒转。</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用教材四个示例依次追踪。 整数得到二六四七八零五；小数两段反转并去相应的零得到六点四八；分数得到七比七十二，不约分；百分数得到百分之七百六十八的文本表示。 图中为了分段添加的空格只是讲解用，实际结果应按页面最右侧紧密输出。</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继续做“数字反转”。 string s保存输入600.084。 题目要求分别反转整数部分600和小数部分084，小数点仍分隔两段。 如果直接把整个s倒过来，会得到480.006，左右部分也被交换了。 应先找小数点，把两段存入字符串a和b，再分别反转。 图中006和480是刚反转完的内容，还没有按题意去掉多余的零。 begin()到end()表示这段字符串的整个范围，随后再处理零。</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程序上半段扫描点号、斜线或百分号，p保存位置，op保存符号；没有符号时整串都是a。 小数和分数还取出右段b，百分数右段保持空串。 reverse来自algorithm，begin到end表示整个字符串范围，空串反转仍是空串。 下一页在同一main里处理零并输出。</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接着处理反转后的a和b：a="006"，b="480"。 按本题规则，整数段a去开头的零，小数段b去末尾的零。 若某段全是0，也要至少保留一个0，不能删成空字符串。 图中左侧每次删开头，右侧每次删末尾，删除位置不同。 每次操作前都检查长度是否大于1，确保最后一个字符留得住。 这些操作直接修改字符串，循环处理到不再需要删零为止。</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接上一页，a反复删除首零；小数b删末零，分数b删首零，长度都大于一才允许删。 erase的两个参数是起点与数量，back取末字符，pop_back删除末字符。 输出a后有符号才输出符号和b，所以百分号也能保留。 频繁删除开头会移动后续字符，本写法最坏为长度平方，本题文本很短。</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这题对应洛谷P1603，原题地址为https://www.luogu.com.cn/problem/P1603。 六个词组成的句子以句号结束，总长不超过一千；识别规定数字词，将平方对一百取余，表示成固定两位块。 排列这些块使拼接后的整数最小，最后才删除整体前导零；无匹配或全零都输出零。 不能把每块的补零提前删掉。</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正规数字词按零到二十列全，再补六个特殊词。 a、another、first都按一，both与second按二，third按三。 当前原题补充了zero及another的约定，本课依照该口径，避免教材简写造成遗漏。 这些是本题编码规则，不要求按词在所有英语语境中的含义推断。</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图中只演示识别出的one、two、five；实际输入仍有六个单词。 用三个被识别的词one、two、five演示，分别变成零一、零四、二五。 按完整两位块连接得到零一零四二五，整体去前导零得到一零四二五。 若每块先去零，会错误得到一四二五，中间零被丢掉了。 实际输入仍有六个词，教学图只展示其中参与计算的三个。</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零四放在二五前形成零四二五，反过来是二五零四，前者更小。 所有块长度相同，遇到第一个不同数字就能决定大小，因此前大后小的相邻块交换后不会变大，最终按块升序即可。 零零可以排在前面，最后整体去零。 等长条件很关键，任意长数字串不能直接照搬这个比较方法。</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先左栏后右栏，字典下标就是对应的数值。 读取六个词，若末尾附着句号就先移除；v初始化为负一表示尚未匹配，正规词和特殊词按规则赋值。 找到数值才把平方模一百存入a，同时增加块数n。 数组中暂时保存数值，固定两位的拼接含义在下一页通过乘一百实现。</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接着逐个确定当前位置的最小块，看到更小的值就交换。 ans乘一百给新块留出两位，再加当前块，前面的中间零不会丢失。 最多六块、十二位，long long能保存；整数输出自然省略整体前导零，没有匹配时ans仍为零。 两页构成14_password.cpp，可以用零一、零四、二五手算每次累积值。</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这题对应洛谷P1200，原题地址为https://www.luogu.com.cn/problem/P1200。 两行分别是彗星名与小组名，各长一到六且全为大写字母。 A到Z映射为一到二十六，分别求乘积模四十七，余数相同输出GO，否则STAY。 累乘从1开始；如果初值写成0，后面的乘积也会一直是0。</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字符减大写A再加一，才能让A对应一而不是零。 教学例AB和BA都得到二，因此输出GO；AB和AC分别为二和三，输出STAY。 累乘从一开始，从零开始会让所有结果都变零。 每步取余不会改变最后的余数，因为丢弃的部分始终是四十七的倍数，中间数值也更小。</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两个字符串分别执行相同处理：读取字符、映射编号、乘到累计值、取余。 最后比较两个余数，输出题目要求的英文词及换行。 让学生用单字母A验证初值与映射是否正确，再用跨名字顺序相反的AB、BA验证比较的是乘积。</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s保存这些指令文字，v[3]分别保存题中a、b、c的当前值。 这题对应洛谷P1597，原题地址为https://www.luogu.com.cn/problem/P1597。 变量只有a、b、c，初始全零，右侧只可能是一位数字或一个变量，语句合法、无空格，总长最多二百五十五。 按从左到右的顺序执行，最后三个值用空格分隔。 输入中的冒号等号是题目语言的符号，C++实现赋值仍用等号。</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s[i]是左侧变量名字符；s[i+3]是右侧数字或变量名字符。 每次i加5。 每条语句固定五个字符，左变量在i，右侧在i加三，下一条从i加五开始。 冒号、等号、分号只是固定结构，题目保证合法，所以可以按固定位置提取。 a、b、c减小写a得到零、一、二，用三个数组格子保存当前值。 提醒这种简单解析依赖本题格式，不能代表完整编程语言的语法处理。</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逐次单击，初值零零零；a赋三后为三零零；b复制a后为三三零；a再赋五后为五三零；c复制b后为五三三。 最容易错的是以为b会随着a后来变成五。 赋值复制当时的值，不是建立永久关系。 最后答案单独出现，输出五、空格、三、空格、三。</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v的三个格子初始化为零，to由左变量转换而来。 右侧若是数字字符，减字符零得到数值；否则把变量字符转下标，读取那个格子的当前值再赋给目标。 每条语句走五个字符，最后按a、b、c顺序用空格分隔输出。</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这是教材选做实验，对应洛谷P1598，原题地址为https://www.luogu.com.cn/problem/P1598。 读取四行，每行至多一百字符，只统计大写A到Z；其他符号忽略。 用星号显示各列高度，列间一个空格，底部输出全部字母，不能带多余行尾空格和空白行。 教材文件约定为diagram.in和diagram.out，平台版本按提交说明切换。</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cnt[26]记录每种大写字母的出现次数。 教学四行依次是ABBA、CAB、A、B，合计A四次、B四次、C一次，其余为零。 每见到大写字母c，就把对应计数加一。 下标回答是哪种字母，数值回答有多少次。 先把计数检查正确，再考虑如何输出，避免边读边猜柱子的形状。</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继续画字母统计图：cnt[0]=4、cnt[1]=4、cnt[2]=1。 它们表示A出现4次、B出现4次、C出现1次，星号柱高度就是次数。 若按字母把4颗、4颗、1颗星依次输出，只会得到左图的横排。 文本输出从左往右，一行结束才换到下一行。 所以要从最高层往下画：每一层依次检查各字母的柱子是否够高。 层号h表示当前高度，cnt[c] &gt;= h的字母列才画星号。 用高度 4、4、1 逐层检查。 程序中 c 从 0 到 25，分别对应 A 到 Z。</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外层控制层号h；内层c从0到25，cnt[c]表示该字母的柱高。 最高次数是四，因此从第四层向第一层输出。 A和B在四层都有星号，C只有第一层满足次数大于等于当前层号。 逐层单击，让学生在每层判断三列应该写星号还是空格。 外层控制高度，内层访问字母；图中只放大前三列，实际底部仍需输出A到Z。</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用string变量row拼出当前层的一行；删掉行尾空格，再输出row和换行。 方框只是用来显示空格，真正输出不能打方框。 先按固定列位置拼完整行，再删最右星号后面的空格，列间与行首的对齐空格必须保留。 底部字母用单个空格隔开，Z后直接换行。 可以让学生比较删除行首空格会把原本属于后面字母的柱子挪到哪里。</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先左后右阅读完整程序。 连接文件后用四次getline读四行，累计大写字母频次，再求最高层。 右栏从高到低构造每行，逐列判断是否输出星号，删除末尾空格后换行，最后输出全部字母。 每个被输出的高度都至少有一个星号，所以row不会删空；最高次数为零则只输出字母行。</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回顾保存方式、位置边界、处理规则、数据通路和检验方法，让学生每项举出本章一个例子。 独立任务是选一道题，先画小数据的处理过程，再关闭答案自己实现，并说明测试为什么覆盖易错点。 能讲清每个位置和值的意义，比只记住函数名更有用。 后面学习函数时，可以把本章反复出现的处理过程单独整理出来。</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课程封面">
    <p:spTree>
      <p:nvGrpSpPr>
        <p:cNvPr id="1" name=""/>
        <p:cNvGrpSpPr/>
        <p:nvPr/>
      </p:nvGrpSpPr>
      <p:grpSpPr>
        <a:xfrm>
          <a:off x="0" y="0"/>
          <a:ext cx="0" cy="0"/>
          <a:chOff x="0" y="0"/>
          <a:chExt cx="0" cy="0"/>
        </a:xfrm>
      </p:grpSpPr>
      <p:sp>
        <p:nvSpPr>
          <p:cNvPr id="2" name="chapter-frame Layout"/>
          <p:cNvSpPr/>
          <p:nvPr/>
        </p:nvSpPr>
        <p:spPr>
          <a:xfrm>
            <a:off x="819150" y="704850"/>
            <a:ext cx="5715000" cy="514350"/>
          </a:xfrm>
          <a:prstGeom prst="roundRect">
            <a:avLst>
              <a:gd name="adj" fmla="val 27778"/>
            </a:avLst>
          </a:prstGeom>
          <a:solidFill>
            <a:schemeClr val="accent3"/>
          </a:solidFill>
          <a:ln>
            <a:noFill/>
          </a:ln>
        </p:spPr>
      </p:sp>
      <p:sp>
        <p:nvSpPr>
          <p:cNvPr id="3" name="title-slot Placeholder"/>
          <p:cNvSpPr>
            <a:spLocks noGrp="1"/>
          </p:cNvSpPr>
          <p:nvPr>
            <p:ph type="title"/>
          </p:nvPr>
        </p:nvSpPr>
        <p:spPr>
          <a:xfrm>
            <a:off x="952500" y="1952625"/>
            <a:ext cx="10287000" cy="1809750"/>
          </a:xfrm>
          <a:prstGeom prst="rect">
            <a:avLst/>
          </a:prstGeom>
          <a:noFill/>
          <a:ln>
            <a:noFill/>
          </a:ln>
        </p:spPr>
        <p:txBody>
          <a:bodyPr wrap="square" lIns="0" tIns="0" rIns="0" bIns="0" anchor="ctr" anchorCtr="0">
            <a:noAutofit/>
          </a:bodyPr>
          <a:lstStyle>
            <a:lvl1pPr>
              <a:defRPr sz="4800"/>
            </a:lvl1pPr>
          </a:lstStyle>
          <a:p>
            <a:pPr algn="l">
              <a:lnSpc>
                <a:spcPts val="6150"/>
              </a:lnSpc>
            </a:pPr>
            <a:r>
              <a:rPr lang="zh-CN" sz="4800" b="1" dirty="0">
                <a:solidFill>
                  <a:schemeClr val="accent1"/>
                </a:solidFill>
                <a:latin typeface="Consolas"/>
                <a:ea typeface="Microsoft YaHei"/>
                <a:cs typeface="+mj-cs"/>
              </a:rPr>
              <a:t>Click to add title</a:t>
            </a:r>
            <a:endParaRPr lang="en-US"/>
          </a:p>
        </p:txBody>
      </p:sp>
    </p:spTree>
    <p:extLst>
      <p:ext uri="{BB962C8B-B14F-4D97-AF65-F5344CB8AC3E}">
        <p14:creationId xmlns:p14="http://schemas.microsoft.com/office/powerpoint/2010/main" val="2645810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课堂内容">
    <p:spTree>
      <p:nvGrpSpPr>
        <p:cNvPr id="1" name=""/>
        <p:cNvGrpSpPr/>
        <p:nvPr/>
      </p:nvGrpSpPr>
      <p:grpSpPr>
        <a:xfrm>
          <a:off x="0" y="0"/>
          <a:ext cx="0" cy="0"/>
          <a:chOff x="0" y="0"/>
          <a:chExt cx="0" cy="0"/>
        </a:xfrm>
      </p:grpSpPr>
      <p:sp>
        <p:nvSpPr>
          <p:cNvPr id="2" name="chapter-frame Layout"/>
          <p:cNvSpPr/>
          <p:nvPr/>
        </p:nvSpPr>
        <p:spPr>
          <a:xfrm>
            <a:off x="819150" y="704850"/>
            <a:ext cx="5715000" cy="514350"/>
          </a:xfrm>
          <a:prstGeom prst="roundRect">
            <a:avLst>
              <a:gd name="adj" fmla="val 27778"/>
            </a:avLst>
          </a:prstGeom>
          <a:solidFill>
            <a:schemeClr val="accent3"/>
          </a:solidFill>
          <a:ln>
            <a:noFill/>
          </a:ln>
        </p:spPr>
      </p:sp>
      <p:sp>
        <p:nvSpPr>
          <p:cNvPr id="3" name="title-slot Placeholder"/>
          <p:cNvSpPr>
            <a:spLocks noGrp="1"/>
          </p:cNvSpPr>
          <p:nvPr>
            <p:ph type="title"/>
          </p:nvPr>
        </p:nvSpPr>
        <p:spPr>
          <a:xfrm>
            <a:off x="838200" y="1333500"/>
            <a:ext cx="10515600" cy="457200"/>
          </a:xfrm>
          <a:prstGeom prst="rect">
            <a:avLst/>
          </a:prstGeom>
          <a:noFill/>
          <a:ln>
            <a:noFill/>
          </a:ln>
        </p:spPr>
        <p:txBody>
          <a:bodyPr wrap="square" lIns="0" tIns="0" rIns="0" bIns="0" anchor="ctr" anchorCtr="0">
            <a:noAutofit/>
          </a:bodyPr>
          <a:lstStyle>
            <a:lvl1pPr>
              <a:defRPr sz="2400"/>
            </a:lvl1pPr>
          </a:lstStyle>
          <a:p>
            <a:pPr algn="l"/>
            <a:r>
              <a:rPr lang="zh-CN" sz="2400" b="1" dirty="0">
                <a:solidFill>
                  <a:schemeClr val="accent1"/>
                </a:solidFill>
                <a:latin typeface="Consolas"/>
                <a:ea typeface="Microsoft YaHei"/>
                <a:cs typeface="+mj-cs"/>
              </a:rPr>
              <a:t>Click to add title</a:t>
            </a:r>
            <a:endParaRPr lang="en-US"/>
          </a:p>
        </p:txBody>
      </p:sp>
    </p:spTree>
    <p:extLst>
      <p:ext uri="{BB962C8B-B14F-4D97-AF65-F5344CB8AC3E}">
        <p14:creationId xmlns:p14="http://schemas.microsoft.com/office/powerpoint/2010/main" val="7268092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星空编程课堂">
    <p:bg>
      <p:bgRef idx="1001">
        <a:schemeClr val="bg1"/>
      </p:bgRef>
    </p:bg>
    <p:spTree>
      <p:nvGrpSpPr>
        <p:cNvPr id="1" name=""/>
        <p:cNvGrpSpPr/>
        <p:nvPr/>
      </p:nvGrpSpPr>
      <p:grpSpPr>
        <a:xfrm>
          <a:off x="0" y="0"/>
          <a:ext cx="0" cy="0"/>
          <a:chOff x="0" y="0"/>
          <a:chExt cx="0" cy="0"/>
        </a:xfrm>
      </p:grpSpPr>
      <p:pic>
        <p:nvPicPr>
          <p:cNvPr id="2" name="star-bg Master"/>
          <p:cNvPicPr>
            <a:picLocks noChangeAspect="1"/>
          </p:cNvPicPr>
          <p:nvPr/>
        </p:nvPicPr>
        <p:blipFill>
          <a:blip r:embed="rId4"/>
          <a:stretch>
            <a:fillRect/>
          </a:stretch>
        </p:blipFill>
        <p:spPr>
          <a:xfrm>
            <a:off x="0" y="0"/>
            <a:ext cx="12192000" cy="6858000"/>
          </a:xfrm>
          <a:prstGeom prst="rect">
            <a:avLst/>
          </a:prstGeom>
        </p:spPr>
      </p:pic>
      <p:sp>
        <p:nvSpPr>
          <p:cNvPr id="3" name="white-panel Master"/>
          <p:cNvSpPr/>
          <p:nvPr/>
        </p:nvSpPr>
        <p:spPr>
          <a:xfrm>
            <a:off x="457200" y="457200"/>
            <a:ext cx="11277600" cy="5943600"/>
          </a:xfrm>
          <a:prstGeom prst="roundRect">
            <a:avLst>
              <a:gd name="adj" fmla="val 3846"/>
            </a:avLst>
          </a:prstGeom>
          <a:solidFill>
            <a:schemeClr val="lt2"/>
          </a:solidFill>
          <a:ln>
            <a:noFill/>
          </a:ln>
        </p:spPr>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60" r:id="rId1"/>
    <p:sldLayoutId id="2147483661" r:id="rId2"/>
  </p:sldLayoutIdLst>
  <p:txStyles>
    <p:titleStyle>
      <a:lvl1pPr algn="ctr" defTabSz="457200" rtl="0" eaLnBrk="1" latinLnBrk="0" hangingPunct="1">
        <a:spcBef>
          <a:spcPct val="0"/>
        </a:spcBef>
        <a:buNone/>
        <a:defRPr sz="2400" kern="1200">
          <a:solidFill>
            <a:schemeClr val="tx1"/>
          </a:solidFill>
          <a:latin typeface="Consolas"/>
          <a:ea typeface="Microsoft YaHei"/>
          <a:cs typeface="+mj-cs"/>
        </a:defRPr>
      </a:lvl1pPr>
    </p:titleStyle>
    <p:bodyStyle>
      <a:lvl1pPr marL="342900" indent="-342900" algn="l" defTabSz="457200" rtl="0" eaLnBrk="1" latinLnBrk="0" hangingPunct="1">
        <a:spcBef>
          <a:spcPct val="20000"/>
        </a:spcBef>
        <a:buFont typeface="Arial"/>
        <a:buChar char="•"/>
        <a:defRPr sz="1950" kern="1200">
          <a:solidFill>
            <a:schemeClr val="tx1"/>
          </a:solidFill>
          <a:latin typeface="Consolas"/>
          <a:ea typeface="Microsoft YaHei"/>
          <a:cs typeface="+mn-cs"/>
        </a:defRPr>
      </a:lvl1pPr>
      <a:lvl2pPr marL="742950" indent="-285750" algn="l" defTabSz="457200" rtl="0" eaLnBrk="1" latinLnBrk="0" hangingPunct="1">
        <a:spcBef>
          <a:spcPct val="20000"/>
        </a:spcBef>
        <a:buFont typeface="Arial"/>
        <a:buChar char="–"/>
        <a:defRPr sz="1850" kern="1200">
          <a:solidFill>
            <a:schemeClr val="tx1"/>
          </a:solidFill>
          <a:latin typeface="Consolas"/>
          <a:ea typeface="Microsoft YaHei"/>
          <a:cs typeface="+mn-cs"/>
        </a:defRPr>
      </a:lvl2pPr>
      <a:lvl3pPr marL="1143000" indent="-228600" algn="l" defTabSz="457200" rtl="0" eaLnBrk="1" latinLnBrk="0" hangingPunct="1">
        <a:spcBef>
          <a:spcPct val="20000"/>
        </a:spcBef>
        <a:buFont typeface="Arial"/>
        <a:buChar char="•"/>
        <a:defRPr sz="1700" kern="1200">
          <a:solidFill>
            <a:schemeClr val="tx1"/>
          </a:solidFill>
          <a:latin typeface="Consolas"/>
          <a:ea typeface="Microsoft YaHei"/>
          <a:cs typeface="+mn-cs"/>
        </a:defRPr>
      </a:lvl3pPr>
      <a:lvl4pPr marL="1600200" indent="-228600" algn="l" defTabSz="457200" rtl="0" eaLnBrk="1" latinLnBrk="0" hangingPunct="1">
        <a:spcBef>
          <a:spcPct val="20000"/>
        </a:spcBef>
        <a:buFont typeface="Arial"/>
        <a:buChar char="–"/>
        <a:defRPr sz="1600" kern="1200">
          <a:solidFill>
            <a:schemeClr val="tx1"/>
          </a:solidFill>
          <a:latin typeface="Consolas"/>
          <a:ea typeface="Microsoft YaHei"/>
          <a:cs typeface="+mn-cs"/>
        </a:defRPr>
      </a:lvl4pPr>
      <a:lvl5pPr marL="2057400" indent="-228600" algn="l" defTabSz="457200" rtl="0" eaLnBrk="1" latinLnBrk="0" hangingPunct="1">
        <a:spcBef>
          <a:spcPct val="20000"/>
        </a:spcBef>
        <a:buFont typeface="Arial"/>
        <a:buChar char="»"/>
        <a:defRPr sz="1450" kern="1200">
          <a:solidFill>
            <a:schemeClr val="tx1"/>
          </a:solidFill>
          <a:latin typeface="Consolas"/>
          <a:ea typeface="Microsoft YaHei"/>
          <a:cs typeface="+mn-cs"/>
        </a:defRPr>
      </a:lvl5pPr>
      <a:lvl6pPr marL="2514600" indent="-228600" algn="l" defTabSz="457200" rtl="0" eaLnBrk="1" latinLnBrk="0" hangingPunct="1">
        <a:spcBef>
          <a:spcPct val="20000"/>
        </a:spcBef>
        <a:buFont typeface="Arial"/>
        <a:buChar char="•"/>
        <a:defRPr sz="1350" kern="1200">
          <a:solidFill>
            <a:schemeClr val="tx1"/>
          </a:solidFill>
          <a:latin typeface="Consolas"/>
          <a:ea typeface="Microsoft YaHei"/>
          <a:cs typeface="+mn-cs"/>
        </a:defRPr>
      </a:lvl6pPr>
      <a:lvl7pPr marL="2971800" indent="-228600" algn="l" defTabSz="457200" rtl="0" eaLnBrk="1" latinLnBrk="0" hangingPunct="1">
        <a:spcBef>
          <a:spcPct val="20000"/>
        </a:spcBef>
        <a:buFont typeface="Arial"/>
        <a:buChar char="•"/>
        <a:defRPr sz="1200" kern="1200">
          <a:solidFill>
            <a:schemeClr val="tx1"/>
          </a:solidFill>
          <a:latin typeface="Consolas"/>
          <a:ea typeface="Microsoft YaHei"/>
          <a:cs typeface="+mn-cs"/>
        </a:defRPr>
      </a:lvl7pPr>
      <a:lvl8pPr marL="3429000" indent="-228600" algn="l" defTabSz="457200" rtl="0" eaLnBrk="1" latinLnBrk="0" hangingPunct="1">
        <a:spcBef>
          <a:spcPct val="20000"/>
        </a:spcBef>
        <a:buFont typeface="Arial"/>
        <a:buChar char="•"/>
        <a:defRPr sz="1100" kern="1200">
          <a:solidFill>
            <a:schemeClr val="tx1"/>
          </a:solidFill>
          <a:latin typeface="Consolas"/>
          <a:ea typeface="Microsoft YaHei"/>
          <a:cs typeface="+mn-cs"/>
        </a:defRPr>
      </a:lvl8pPr>
      <a:lvl9pPr marL="3886200" indent="-228600" algn="l" defTabSz="457200" rtl="0" eaLnBrk="1" latinLnBrk="0" hangingPunct="1">
        <a:spcBef>
          <a:spcPct val="20000"/>
        </a:spcBef>
        <a:buFont typeface="Arial"/>
        <a:buChar char="•"/>
        <a:defRPr sz="1000" kern="1200">
          <a:solidFill>
            <a:schemeClr val="tx1"/>
          </a:solidFill>
          <a:latin typeface="Consolas"/>
          <a:ea typeface="Microsoft YaHei"/>
          <a:cs typeface="+mn-cs"/>
        </a:defRPr>
      </a:lvl9pPr>
    </p:bodyStyle>
    <p:otherStyle>
      <a:defPPr>
        <a:defRPr lang="en-US"/>
      </a:defPPr>
      <a:lvl1pPr marL="0" algn="l" defTabSz="457200" rtl="0" eaLnBrk="1" latinLnBrk="0" hangingPunct="1">
        <a:defRPr sz="1950" kern="1200">
          <a:solidFill>
            <a:schemeClr val="tx1"/>
          </a:solidFill>
          <a:latin typeface="Consolas"/>
          <a:ea typeface="Microsoft YaHei"/>
          <a:cs typeface="+mn-cs"/>
        </a:defRPr>
      </a:lvl1pPr>
      <a:lvl2pPr marL="457200" algn="l" defTabSz="457200" rtl="0" eaLnBrk="1" latinLnBrk="0" hangingPunct="1">
        <a:defRPr sz="1850" kern="1200">
          <a:solidFill>
            <a:schemeClr val="tx1"/>
          </a:solidFill>
          <a:latin typeface="Consolas"/>
          <a:ea typeface="Microsoft YaHei"/>
          <a:cs typeface="+mn-cs"/>
        </a:defRPr>
      </a:lvl2pPr>
      <a:lvl3pPr marL="914400" algn="l" defTabSz="457200" rtl="0" eaLnBrk="1" latinLnBrk="0" hangingPunct="1">
        <a:defRPr sz="1700" kern="1200">
          <a:solidFill>
            <a:schemeClr val="tx1"/>
          </a:solidFill>
          <a:latin typeface="Consolas"/>
          <a:ea typeface="Microsoft YaHei"/>
          <a:cs typeface="+mn-cs"/>
        </a:defRPr>
      </a:lvl3pPr>
      <a:lvl4pPr marL="1371600" algn="l" defTabSz="457200" rtl="0" eaLnBrk="1" latinLnBrk="0" hangingPunct="1">
        <a:defRPr sz="1600" kern="1200">
          <a:solidFill>
            <a:schemeClr val="tx1"/>
          </a:solidFill>
          <a:latin typeface="Consolas"/>
          <a:ea typeface="Microsoft YaHei"/>
          <a:cs typeface="+mn-cs"/>
        </a:defRPr>
      </a:lvl4pPr>
      <a:lvl5pPr marL="1828800" algn="l" defTabSz="457200" rtl="0" eaLnBrk="1" latinLnBrk="0" hangingPunct="1">
        <a:defRPr sz="1450" kern="1200">
          <a:solidFill>
            <a:schemeClr val="tx1"/>
          </a:solidFill>
          <a:latin typeface="Consolas"/>
          <a:ea typeface="Microsoft YaHei"/>
          <a:cs typeface="+mn-cs"/>
        </a:defRPr>
      </a:lvl5pPr>
      <a:lvl6pPr marL="2286000" algn="l" defTabSz="457200" rtl="0" eaLnBrk="1" latinLnBrk="0" hangingPunct="1">
        <a:defRPr sz="1350" kern="1200">
          <a:solidFill>
            <a:schemeClr val="tx1"/>
          </a:solidFill>
          <a:latin typeface="Consolas"/>
          <a:ea typeface="Microsoft YaHei"/>
          <a:cs typeface="+mn-cs"/>
        </a:defRPr>
      </a:lvl6pPr>
      <a:lvl7pPr marL="2743200" algn="l" defTabSz="457200" rtl="0" eaLnBrk="1" latinLnBrk="0" hangingPunct="1">
        <a:defRPr sz="1200" kern="1200">
          <a:solidFill>
            <a:schemeClr val="tx1"/>
          </a:solidFill>
          <a:latin typeface="Consolas"/>
          <a:ea typeface="Microsoft YaHei"/>
          <a:cs typeface="+mn-cs"/>
        </a:defRPr>
      </a:lvl7pPr>
      <a:lvl8pPr marL="3200400" algn="l" defTabSz="457200" rtl="0" eaLnBrk="1" latinLnBrk="0" hangingPunct="1">
        <a:defRPr sz="1100" kern="1200">
          <a:solidFill>
            <a:schemeClr val="tx1"/>
          </a:solidFill>
          <a:latin typeface="Consolas"/>
          <a:ea typeface="Microsoft YaHei"/>
          <a:cs typeface="+mn-cs"/>
        </a:defRPr>
      </a:lvl8pPr>
      <a:lvl9pPr marL="3657600" algn="l" defTabSz="457200" rtl="0" eaLnBrk="1" latinLnBrk="0" hangingPunct="1">
        <a:defRPr sz="1000" kern="1200">
          <a:solidFill>
            <a:schemeClr val="tx1"/>
          </a:solidFill>
          <a:latin typeface="Consolas"/>
          <a:ea typeface="Microsoft YaHei"/>
          <a:cs typeface="+mn-c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21.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22.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2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24.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25.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26.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27.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28.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29.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30.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31.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32.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33.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34.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35.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36.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37.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38.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39.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40.xml"/>
</Relationships>
</file>

<file path=ppt/slides/_rels/slide41.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41.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42.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43.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44.xml"/>
</Relationships>
</file>

<file path=ppt/slides/_rels/slide45.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45.xml"/>
</Relationships>
</file>

<file path=ppt/slides/_rels/slide46.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46.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47.xml"/>
</Relationships>
</file>

<file path=ppt/slides/_rels/slide48.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48.xml"/>
</Relationships>
</file>

<file path=ppt/slides/_rels/slide49.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49.xml"/>
</Relationships>
</file>

<file path=ppt/slides/_rels/slide50.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50.xml"/>
</Relationships>
</file>

<file path=ppt/slides/_rels/slide51.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51.xml"/>
</Relationships>
</file>

<file path=ppt/slides/_rels/slide52.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52.xml"/>
</Relationships>
</file>

<file path=ppt/slides/_rels/slide53.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53.xml"/>
</Relationships>
</file>

<file path=ppt/slides/_rels/slide54.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54.xml"/>
</Relationships>
</file>

<file path=ppt/slides/_rels/slide55.xml.rels><?xml version='1.0' encoding='utf-8'?>
<Relationships xmlns="http://schemas.openxmlformats.org/package/2006/relationships"><Relationship Id="rId1" Type="http://schemas.openxmlformats.org/officeDocument/2006/relationships/slideLayout" Target="../slideLayouts/slideLayout2.xml" />  <Relationship Id="rId2" Type="http://schemas.openxmlformats.org/officeDocument/2006/relationships/notesSlide" Target="../notesSlides/notesSlide55.xml"/>
</Relationships>
</file>

<file path=ppt/slides/slide1.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214312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课后习题与实验</a:t>
            </a:r>
          </a:p>
        </p:txBody>
      </p:sp>
      <p:sp>
        <p:nvSpPr>
          <p:cNvPr id="6" name="title-slot Placeholder Carrier"/>
          <p:cNvSpPr/>
          <p:nvPr/>
        </p:nvSpPr>
        <p:spPr>
          <a:xfrm>
            <a:off x="826008" y="1404747"/>
            <a:ext cx="10461117" cy="469392"/>
          </a:xfrm>
          <a:prstGeom prst="rect">
            <a:avLst/>
          </a:prstGeom>
          <a:noFill/>
          <a:ln>
            <a:noFill/>
          </a:ln>
        </p:spPr>
        <p:txBody>
          <a:bodyPr wrap="none" lIns="0" tIns="3048" rIns="0" bIns="0" anchor="t" anchorCtr="0">
            <a:noAutofit/>
          </a:bodyPr>
          <a:lstStyle/>
          <a:p>
            <a:pPr algn="l">
              <a:lnSpc>
                <a:spcPts val="3072"/>
              </a:lnSpc>
            </a:pPr>
            <a:r>
              <a:rPr lang="zh-CN" sz="2400" b="1" dirty="0">
                <a:solidFill>
                  <a:srgbClr val="244D87"/>
                </a:solidFill>
                <a:latin typeface="Microsoft YaHei"/>
                <a:ea typeface="Microsoft YaHei"/>
                <a:cs typeface="Microsoft YaHei"/>
              </a:rPr>
              <a:t>同一段文字，换个任务，处理规则会怎样变？</a:t>
            </a:r>
          </a:p>
        </p:txBody>
      </p:sp>
      <p:grpSp>
        <p:nvGrpSpPr>
          <p:cNvPr id="15" name="Group 15"/>
          <p:cNvGrpSpPr/>
          <p:nvPr/>
        </p:nvGrpSpPr>
        <p:grpSpPr>
          <a:xfrm>
            <a:off x="1180719" y="2332672"/>
            <a:ext cx="5789295" cy="2095881"/>
            <a:chOff x="1180719" y="2332672"/>
            <a:chExt cx="5789295" cy="2095881"/>
          </a:xfrm>
        </p:grpSpPr>
        <p:sp>
          <p:nvSpPr>
            <p:cNvPr id="7" name="TextBox 7"/>
            <p:cNvSpPr/>
            <p:nvPr/>
          </p:nvSpPr>
          <p:spPr>
            <a:xfrm>
              <a:off x="1180719" y="2332672"/>
              <a:ext cx="10698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字符映射</a:t>
              </a:r>
            </a:p>
          </p:txBody>
        </p:sp>
        <p:sp>
          <p:nvSpPr>
            <p:cNvPr id="8" name="TextBox 8"/>
            <p:cNvSpPr/>
            <p:nvPr/>
          </p:nvSpPr>
          <p:spPr>
            <a:xfrm>
              <a:off x="3800094" y="2332672"/>
              <a:ext cx="264490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手机、你的飞碟在这儿</a:t>
              </a:r>
            </a:p>
          </p:txBody>
        </p:sp>
        <p:sp>
          <p:nvSpPr>
            <p:cNvPr id="9" name="TextBox 9"/>
            <p:cNvSpPr/>
            <p:nvPr/>
          </p:nvSpPr>
          <p:spPr>
            <a:xfrm>
              <a:off x="1180719" y="2904172"/>
              <a:ext cx="133235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位置与匹配</a:t>
              </a:r>
            </a:p>
          </p:txBody>
        </p:sp>
        <p:sp>
          <p:nvSpPr>
            <p:cNvPr id="10" name="TextBox 10"/>
            <p:cNvSpPr/>
            <p:nvPr/>
          </p:nvSpPr>
          <p:spPr>
            <a:xfrm>
              <a:off x="3800094" y="2904172"/>
              <a:ext cx="216246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VK、单词覆盖还原</a:t>
              </a:r>
            </a:p>
          </p:txBody>
        </p:sp>
        <p:sp>
          <p:nvSpPr>
            <p:cNvPr id="11" name="TextBox 11"/>
            <p:cNvSpPr/>
            <p:nvPr/>
          </p:nvSpPr>
          <p:spPr>
            <a:xfrm>
              <a:off x="1180719" y="3475672"/>
              <a:ext cx="133235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拆分与状态</a:t>
              </a:r>
            </a:p>
          </p:txBody>
        </p:sp>
        <p:sp>
          <p:nvSpPr>
            <p:cNvPr id="12" name="TextBox 12"/>
            <p:cNvSpPr/>
            <p:nvPr/>
          </p:nvSpPr>
          <p:spPr>
            <a:xfrm>
              <a:off x="3800094" y="3475672"/>
              <a:ext cx="316992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数字反转、密码、语句解析</a:t>
              </a:r>
            </a:p>
          </p:txBody>
        </p:sp>
        <p:sp>
          <p:nvSpPr>
            <p:cNvPr id="13" name="TextBox 13"/>
            <p:cNvSpPr/>
            <p:nvPr/>
          </p:nvSpPr>
          <p:spPr>
            <a:xfrm>
              <a:off x="1180719" y="4047172"/>
              <a:ext cx="133235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统计与输出</a:t>
              </a:r>
            </a:p>
          </p:txBody>
        </p:sp>
        <p:sp>
          <p:nvSpPr>
            <p:cNvPr id="14" name="TextBox 14"/>
            <p:cNvSpPr/>
            <p:nvPr/>
          </p:nvSpPr>
          <p:spPr>
            <a:xfrm>
              <a:off x="3800094" y="4047172"/>
              <a:ext cx="316992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垂直柱状图：选做综合实验</a:t>
              </a:r>
            </a:p>
          </p:txBody>
        </p:sp>
      </p:grpSp>
      <p:grpSp>
        <p:nvGrpSpPr>
          <p:cNvPr id="18" name="Group 18"/>
          <p:cNvGrpSpPr/>
          <p:nvPr/>
        </p:nvGrpSpPr>
        <p:grpSpPr>
          <a:xfrm>
            <a:off x="990219" y="5187696"/>
            <a:ext cx="10296906" cy="838581"/>
            <a:chOff x="990219" y="5187696"/>
            <a:chExt cx="10296906" cy="838581"/>
          </a:xfrm>
        </p:grpSpPr>
        <p:sp>
          <p:nvSpPr>
            <p:cNvPr id="16" name="TextBox 16"/>
            <p:cNvSpPr/>
            <p:nvPr/>
          </p:nvSpPr>
          <p:spPr>
            <a:xfrm>
              <a:off x="990219" y="5187696"/>
              <a:ext cx="10296906" cy="381381"/>
            </a:xfrm>
            <a:prstGeom prst="rect">
              <a:avLst/>
            </a:prstGeom>
            <a:noFill/>
            <a:ln>
              <a:noFill/>
            </a:ln>
          </p:spPr>
          <p:txBody>
            <a:bodyPr wrap="none" lIns="0" tIns="2476" rIns="0" bIns="0" anchor="t" anchorCtr="0">
              <a:noAutofit/>
            </a:bodyPr>
            <a:lstStyle/>
            <a:p>
              <a:pPr algn="l">
                <a:lnSpc>
                  <a:spcPts val="2496"/>
                </a:lnSpc>
              </a:pPr>
              <a:r>
                <a:rPr lang="zh-CN" sz="1950" dirty="0">
                  <a:solidFill>
                    <a:srgbClr val="243447"/>
                  </a:solidFill>
                  <a:latin typeface="Microsoft YaHei"/>
                  <a:ea typeface="Microsoft YaHei"/>
                  <a:cs typeface="Microsoft YaHei"/>
                </a:rPr>
                <a:t>班级通知里的</a:t>
              </a:r>
              <a:r>
                <a:rPr lang="zh-CN" sz="1950" b="1" dirty="0">
                  <a:solidFill>
                    <a:srgbClr val="C00000"/>
                  </a:solidFill>
                  <a:latin typeface="Microsoft YaHei"/>
                  <a:ea typeface="Microsoft YaHei"/>
                  <a:cs typeface="Microsoft YaHei"/>
                </a:rPr>
                <a:t>空格</a:t>
              </a:r>
              <a:r>
                <a:rPr lang="zh-CN" sz="1950" dirty="0">
                  <a:solidFill>
                    <a:srgbClr val="243447"/>
                  </a:solidFill>
                  <a:latin typeface="Microsoft YaHei"/>
                  <a:ea typeface="Microsoft YaHei"/>
                  <a:cs typeface="Microsoft YaHei"/>
                </a:rPr>
                <a:t>：统计整行长度时要数，删除空格时却要去掉。</a:t>
              </a:r>
            </a:p>
          </p:txBody>
        </p:sp>
        <p:sp>
          <p:nvSpPr>
            <p:cNvPr id="17" name="TextBox 17"/>
            <p:cNvSpPr/>
            <p:nvPr/>
          </p:nvSpPr>
          <p:spPr>
            <a:xfrm>
              <a:off x="990219" y="5644896"/>
              <a:ext cx="10296906" cy="381381"/>
            </a:xfrm>
            <a:prstGeom prst="rect">
              <a:avLst/>
            </a:prstGeom>
            <a:noFill/>
            <a:ln>
              <a:noFill/>
            </a:ln>
          </p:spPr>
          <p:txBody>
            <a:bodyPr wrap="none" lIns="0" tIns="2476" rIns="0" bIns="0" anchor="t" anchorCtr="0">
              <a:noAutofit/>
            </a:bodyPr>
            <a:lstStyle/>
            <a:p>
              <a:pPr algn="l">
                <a:lnSpc>
                  <a:spcPts val="2496"/>
                </a:lnSpc>
              </a:pPr>
              <a:r>
                <a:rPr lang="zh-CN" sz="1950" dirty="0">
                  <a:solidFill>
                    <a:srgbClr val="243447"/>
                  </a:solidFill>
                  <a:latin typeface="Microsoft YaHei"/>
                  <a:ea typeface="Microsoft YaHei"/>
                  <a:cs typeface="Microsoft YaHei"/>
                </a:rPr>
                <a:t>同一条通知，有时数字数，有时要删字。这节先读清规则，手算后再用程序核对。</a:t>
              </a:r>
            </a:p>
          </p:txBody>
        </p:sp>
      </p:grpSp>
      <p:sp>
        <p:nvSpPr>
          <p:cNvPr id="28" name="Line 28"/>
          <p:cNvSpPr/>
          <p:nvPr/>
        </p:nvSpPr>
        <p:spPr>
          <a:xfrm>
            <a:off x="838200" y="4752404"/>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9" name="Line 29"/>
          <p:cNvSpPr/>
          <p:nvPr/>
        </p:nvSpPr>
        <p:spPr>
          <a:xfrm>
            <a:off x="838200" y="2752154"/>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35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3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p="http://schemas.openxmlformats.org/presentationml/2006/main" xmlns:p14="http://schemas.microsoft.com/office/powerpoint/2010/main">
  <p:cSld>
    <p:spTree>
      <p:nvGrpSpPr>
        <p:cNvPr id="1" name=""/>
        <p:cNvGrpSpPr/>
        <p:nvPr/>
      </p:nvGrpSpPr>
      <p:grpSpPr>
        <a:xfrm>
          <a:off x="0" y="0"/>
          <a:ext cx="0" cy="0"/>
          <a:chOff x="0" y="0"/>
          <a:chExt cx="0" cy="0"/>
        </a:xfrm>
      </p:grpSpPr>
      <p:grpSp>
        <p:nvGrpSpPr>
          <p:cNvPr id="4" name="Group 4"/>
          <p:cNvGrpSpPr/>
          <p:nvPr/>
        </p:nvGrpSpPr>
        <p:grpSpPr>
          <a:xfrm>
            <a:off x="826008" y="814388"/>
            <a:ext cx="5193792" cy="1062799"/>
            <a:chOff x="826008" y="814388"/>
            <a:chExt cx="5193792" cy="1062799"/>
          </a:xfrm>
        </p:grpSpPr>
        <p:sp>
          <p:nvSpPr>
            <p:cNvPr id="2" name="TextBox 2"/>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基础练习</a:t>
              </a:r>
            </a:p>
          </p:txBody>
        </p:sp>
        <p:sp>
          <p:nvSpPr>
            <p:cNvPr id="3" name="TextBox 3"/>
            <p:cNvSpPr txBox="1"/>
            <p:nvPr/>
          </p:nvSpPr>
          <p:spPr>
            <a:xfrm>
              <a:off x="826008" y="1407795"/>
              <a:ext cx="5193792"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进入综合题前，把五种基本动作练熟</a:t>
              </a:r>
            </a:p>
          </p:txBody>
        </p:sp>
      </p:grpSp>
      <p:grpSp>
        <p:nvGrpSpPr>
          <p:cNvPr id="7" name="Group 7"/>
          <p:cNvGrpSpPr/>
          <p:nvPr/>
        </p:nvGrpSpPr>
        <p:grpSpPr>
          <a:xfrm>
            <a:off x="990219" y="2056448"/>
            <a:ext cx="10296906" cy="750379"/>
            <a:chOff x="990219" y="2056448"/>
            <a:chExt cx="10296906" cy="750379"/>
          </a:xfrm>
        </p:grpSpPr>
        <p:sp>
          <p:nvSpPr>
            <p:cNvPr id="5" name="TextBox 5"/>
            <p:cNvSpPr/>
            <p:nvPr/>
          </p:nvSpPr>
          <p:spPr>
            <a:xfrm>
              <a:off x="990219" y="2056448"/>
              <a:ext cx="74325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下面五题来自老师的</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串课件。每题只集中解决一个小问题。</a:t>
              </a:r>
            </a:p>
          </p:txBody>
        </p:sp>
        <p:sp>
          <p:nvSpPr>
            <p:cNvPr id="6" name="TextBox 6"/>
            <p:cNvSpPr/>
            <p:nvPr/>
          </p:nvSpPr>
          <p:spPr>
            <a:xfrm>
              <a:off x="990219" y="2425446"/>
              <a:ext cx="10296906" cy="381381"/>
            </a:xfrm>
            <a:prstGeom prst="rect">
              <a:avLst/>
            </a:prstGeom>
            <a:noFill/>
            <a:ln>
              <a:noFill/>
            </a:ln>
          </p:spPr>
          <p:txBody>
            <a:bodyPr wrap="none" lIns="0" tIns="2477" rIns="0" bIns="0" anchor="t" anchorCtr="0">
              <a:noAutofit/>
            </a:bodyPr>
            <a:lstStyle/>
            <a:p>
              <a:pPr algn="l">
                <a:lnSpc>
                  <a:spcPts val="2496"/>
                </a:lnSpc>
              </a:pPr>
              <a:r>
                <a:rPr lang="zh-CN" sz="1950" dirty="0">
                  <a:solidFill>
                    <a:srgbClr val="243447"/>
                  </a:solidFill>
                  <a:latin typeface="Microsoft YaHei"/>
                  <a:ea typeface="Microsoft YaHei"/>
                  <a:cs typeface="Microsoft YaHei"/>
                </a:rPr>
                <a:t>先手算一个例子：哪些</a:t>
              </a:r>
              <a:r>
                <a:rPr lang="zh-CN" sz="1950" b="1" dirty="0">
                  <a:solidFill>
                    <a:srgbClr val="C00000"/>
                  </a:solidFill>
                  <a:latin typeface="Microsoft YaHei"/>
                  <a:ea typeface="Microsoft YaHei"/>
                  <a:cs typeface="Microsoft YaHei"/>
                </a:rPr>
                <a:t>字符</a:t>
              </a:r>
              <a:r>
                <a:rPr lang="zh-CN" sz="1950" dirty="0">
                  <a:solidFill>
                    <a:srgbClr val="243447"/>
                  </a:solidFill>
                  <a:latin typeface="Microsoft YaHei"/>
                  <a:ea typeface="Microsoft YaHei"/>
                  <a:cs typeface="Microsoft YaHei"/>
                </a:rPr>
                <a:t>留下，哪些改变？这一步说得清，才知道程序该做什么。</a:t>
              </a:r>
            </a:p>
          </p:txBody>
        </p:sp>
      </p:grpSp>
      <p:grpSp>
        <p:nvGrpSpPr>
          <p:cNvPr id="62" name="Group 62"/>
          <p:cNvGrpSpPr/>
          <p:nvPr/>
        </p:nvGrpSpPr>
        <p:grpSpPr>
          <a:xfrm>
            <a:off x="1190625" y="3057525"/>
            <a:ext cx="9810750" cy="2171700"/>
            <a:chOff x="1190625" y="3057525"/>
            <a:chExt cx="9810750" cy="2171700"/>
          </a:xfrm>
        </p:grpSpPr>
        <p:grpSp>
          <p:nvGrpSpPr>
            <p:cNvPr id="10" name="Group 10"/>
            <p:cNvGrpSpPr/>
            <p:nvPr/>
          </p:nvGrpSpPr>
          <p:grpSpPr>
            <a:xfrm>
              <a:off x="1190625" y="3057525"/>
              <a:ext cx="2286000" cy="361950"/>
              <a:chOff x="1190625" y="3057525"/>
              <a:chExt cx="2286000" cy="361950"/>
            </a:xfrm>
          </p:grpSpPr>
          <p:sp>
            <p:nvSpPr>
              <p:cNvPr id="8" name="Rectangle 8"/>
              <p:cNvSpPr/>
              <p:nvPr/>
            </p:nvSpPr>
            <p:spPr>
              <a:xfrm>
                <a:off x="1190625" y="3057525"/>
                <a:ext cx="2286000" cy="361950"/>
              </a:xfrm>
              <a:prstGeom prst="rect">
                <a:avLst/>
              </a:prstGeom>
              <a:solidFill>
                <a:srgbClr val="244D87"/>
              </a:solidFill>
              <a:ln w="9525">
                <a:solidFill>
                  <a:srgbClr val="B8C8D9"/>
                </a:solidFill>
              </a:ln>
            </p:spPr>
          </p:sp>
          <p:sp>
            <p:nvSpPr>
              <p:cNvPr id="9" name="TextBox 9"/>
              <p:cNvSpPr/>
              <p:nvPr/>
            </p:nvSpPr>
            <p:spPr>
              <a:xfrm>
                <a:off x="1209675" y="3086100"/>
                <a:ext cx="2247900" cy="304800"/>
              </a:xfrm>
              <a:prstGeom prst="rect">
                <a:avLst/>
              </a:prstGeom>
              <a:noFill/>
              <a:ln>
                <a:noFill/>
              </a:ln>
            </p:spPr>
            <p:txBody>
              <a:bodyPr wrap="none" lIns="0" tIns="11513" rIns="0" bIns="0" anchor="t" anchorCtr="0">
                <a:noAutofit/>
              </a:bodyPr>
              <a:lstStyle/>
              <a:p>
                <a:pPr algn="ctr"/>
                <a:r>
                  <a:rPr lang="zh-CN" sz="1880" b="1" dirty="0">
                    <a:solidFill>
                      <a:srgbClr val="FFFFFF"/>
                    </a:solidFill>
                    <a:latin typeface="Consolas"/>
                    <a:ea typeface="Microsoft YaHei"/>
                    <a:cs typeface="Consolas"/>
                  </a:rPr>
                  <a:t>任务</a:t>
                </a:r>
              </a:p>
            </p:txBody>
          </p:sp>
        </p:grpSp>
        <p:grpSp>
          <p:nvGrpSpPr>
            <p:cNvPr id="13" name="Group 13"/>
            <p:cNvGrpSpPr/>
            <p:nvPr/>
          </p:nvGrpSpPr>
          <p:grpSpPr>
            <a:xfrm>
              <a:off x="3476625" y="3057525"/>
              <a:ext cx="4000500" cy="361950"/>
              <a:chOff x="3476625" y="3057525"/>
              <a:chExt cx="4000500" cy="361950"/>
            </a:xfrm>
          </p:grpSpPr>
          <p:sp>
            <p:nvSpPr>
              <p:cNvPr id="11" name="Rectangle 11"/>
              <p:cNvSpPr/>
              <p:nvPr/>
            </p:nvSpPr>
            <p:spPr>
              <a:xfrm>
                <a:off x="3476625" y="3057525"/>
                <a:ext cx="4000500" cy="361950"/>
              </a:xfrm>
              <a:prstGeom prst="rect">
                <a:avLst/>
              </a:prstGeom>
              <a:solidFill>
                <a:srgbClr val="244D87"/>
              </a:solidFill>
              <a:ln w="9525">
                <a:solidFill>
                  <a:srgbClr val="B8C8D9"/>
                </a:solidFill>
              </a:ln>
            </p:spPr>
          </p:sp>
          <p:sp>
            <p:nvSpPr>
              <p:cNvPr id="12" name="TextBox 12"/>
              <p:cNvSpPr/>
              <p:nvPr/>
            </p:nvSpPr>
            <p:spPr>
              <a:xfrm>
                <a:off x="3495675" y="3086100"/>
                <a:ext cx="3962400" cy="304800"/>
              </a:xfrm>
              <a:prstGeom prst="rect">
                <a:avLst/>
              </a:prstGeom>
              <a:noFill/>
              <a:ln>
                <a:noFill/>
              </a:ln>
            </p:spPr>
            <p:txBody>
              <a:bodyPr wrap="none" lIns="0" tIns="11513" rIns="0" bIns="0" anchor="t" anchorCtr="0">
                <a:noAutofit/>
              </a:bodyPr>
              <a:lstStyle/>
              <a:p>
                <a:pPr algn="ctr"/>
                <a:r>
                  <a:rPr lang="zh-CN" sz="1880" b="1" dirty="0">
                    <a:solidFill>
                      <a:srgbClr val="FFFFFF"/>
                    </a:solidFill>
                    <a:latin typeface="Consolas"/>
                    <a:ea typeface="Microsoft YaHei"/>
                    <a:cs typeface="Consolas"/>
                  </a:rPr>
                  <a:t>练习的动作</a:t>
                </a:r>
              </a:p>
            </p:txBody>
          </p:sp>
        </p:grpSp>
        <p:grpSp>
          <p:nvGrpSpPr>
            <p:cNvPr id="16" name="Group 16"/>
            <p:cNvGrpSpPr/>
            <p:nvPr/>
          </p:nvGrpSpPr>
          <p:grpSpPr>
            <a:xfrm>
              <a:off x="7477125" y="3057525"/>
              <a:ext cx="3524250" cy="361950"/>
              <a:chOff x="7477125" y="3057525"/>
              <a:chExt cx="3524250" cy="361950"/>
            </a:xfrm>
          </p:grpSpPr>
          <p:sp>
            <p:nvSpPr>
              <p:cNvPr id="14" name="Rectangle 14"/>
              <p:cNvSpPr/>
              <p:nvPr/>
            </p:nvSpPr>
            <p:spPr>
              <a:xfrm>
                <a:off x="7477125" y="3057525"/>
                <a:ext cx="3524250" cy="361950"/>
              </a:xfrm>
              <a:prstGeom prst="rect">
                <a:avLst/>
              </a:prstGeom>
              <a:solidFill>
                <a:srgbClr val="244D87"/>
              </a:solidFill>
              <a:ln w="9525">
                <a:solidFill>
                  <a:srgbClr val="B8C8D9"/>
                </a:solidFill>
              </a:ln>
            </p:spPr>
          </p:sp>
          <p:sp>
            <p:nvSpPr>
              <p:cNvPr id="15" name="TextBox 15"/>
              <p:cNvSpPr/>
              <p:nvPr/>
            </p:nvSpPr>
            <p:spPr>
              <a:xfrm>
                <a:off x="7496175" y="3086100"/>
                <a:ext cx="3486150" cy="304800"/>
              </a:xfrm>
              <a:prstGeom prst="rect">
                <a:avLst/>
              </a:prstGeom>
              <a:noFill/>
              <a:ln>
                <a:noFill/>
              </a:ln>
            </p:spPr>
            <p:txBody>
              <a:bodyPr wrap="none" lIns="0" tIns="11513" rIns="0" bIns="0" anchor="t" anchorCtr="0">
                <a:noAutofit/>
              </a:bodyPr>
              <a:lstStyle/>
              <a:p>
                <a:pPr algn="ctr"/>
                <a:r>
                  <a:rPr lang="zh-CN" sz="1880" b="1" dirty="0">
                    <a:solidFill>
                      <a:srgbClr val="FFFFFF"/>
                    </a:solidFill>
                    <a:latin typeface="Consolas"/>
                    <a:ea typeface="Microsoft YaHei"/>
                    <a:cs typeface="Consolas"/>
                  </a:rPr>
                  <a:t>后面会用在哪里</a:t>
                </a:r>
              </a:p>
            </p:txBody>
          </p:sp>
        </p:grpSp>
        <p:grpSp>
          <p:nvGrpSpPr>
            <p:cNvPr id="19" name="Group 19"/>
            <p:cNvGrpSpPr/>
            <p:nvPr/>
          </p:nvGrpSpPr>
          <p:grpSpPr>
            <a:xfrm>
              <a:off x="1190625" y="3419475"/>
              <a:ext cx="2286000" cy="361950"/>
              <a:chOff x="1190625" y="3419475"/>
              <a:chExt cx="2286000" cy="361950"/>
            </a:xfrm>
          </p:grpSpPr>
          <p:sp>
            <p:nvSpPr>
              <p:cNvPr id="17" name="Rectangle 17"/>
              <p:cNvSpPr/>
              <p:nvPr/>
            </p:nvSpPr>
            <p:spPr>
              <a:xfrm>
                <a:off x="1190625" y="3419475"/>
                <a:ext cx="2286000" cy="361950"/>
              </a:xfrm>
              <a:prstGeom prst="rect">
                <a:avLst/>
              </a:prstGeom>
              <a:solidFill>
                <a:srgbClr val="F4F7FB"/>
              </a:solidFill>
              <a:ln w="9525">
                <a:solidFill>
                  <a:srgbClr val="B8C8D9"/>
                </a:solidFill>
              </a:ln>
            </p:spPr>
          </p:sp>
          <p:sp>
            <p:nvSpPr>
              <p:cNvPr id="18" name="TextBox 18"/>
              <p:cNvSpPr/>
              <p:nvPr/>
            </p:nvSpPr>
            <p:spPr>
              <a:xfrm>
                <a:off x="1209675" y="3448050"/>
                <a:ext cx="2247900" cy="304800"/>
              </a:xfrm>
              <a:prstGeom prst="rect">
                <a:avLst/>
              </a:prstGeom>
              <a:noFill/>
              <a:ln>
                <a:noFill/>
              </a:ln>
            </p:spPr>
            <p:txBody>
              <a:bodyPr wrap="none" lIns="0" tIns="11513" rIns="0" bIns="0" anchor="t" anchorCtr="0">
                <a:noAutofit/>
              </a:bodyPr>
              <a:lstStyle/>
              <a:p>
                <a:pPr algn="ctr"/>
                <a:r>
                  <a:rPr lang="zh-CN" sz="1880" dirty="0">
                    <a:solidFill>
                      <a:srgbClr val="243447"/>
                    </a:solidFill>
                    <a:latin typeface="Consolas"/>
                    <a:ea typeface="Microsoft YaHei"/>
                    <a:cs typeface="Consolas"/>
                  </a:rPr>
                  <a:t>统计长度</a:t>
                </a:r>
              </a:p>
            </p:txBody>
          </p:sp>
        </p:grpSp>
        <p:grpSp>
          <p:nvGrpSpPr>
            <p:cNvPr id="22" name="Group 22"/>
            <p:cNvGrpSpPr/>
            <p:nvPr/>
          </p:nvGrpSpPr>
          <p:grpSpPr>
            <a:xfrm>
              <a:off x="3476625" y="3419475"/>
              <a:ext cx="4000500" cy="361950"/>
              <a:chOff x="3476625" y="3419475"/>
              <a:chExt cx="4000500" cy="361950"/>
            </a:xfrm>
          </p:grpSpPr>
          <p:sp>
            <p:nvSpPr>
              <p:cNvPr id="20" name="Rectangle 20"/>
              <p:cNvSpPr/>
              <p:nvPr/>
            </p:nvSpPr>
            <p:spPr>
              <a:xfrm>
                <a:off x="3476625" y="3419475"/>
                <a:ext cx="4000500" cy="361950"/>
              </a:xfrm>
              <a:prstGeom prst="rect">
                <a:avLst/>
              </a:prstGeom>
              <a:solidFill>
                <a:srgbClr val="F4F7FB"/>
              </a:solidFill>
              <a:ln w="9525">
                <a:solidFill>
                  <a:srgbClr val="B8C8D9"/>
                </a:solidFill>
              </a:ln>
            </p:spPr>
          </p:sp>
          <p:sp>
            <p:nvSpPr>
              <p:cNvPr id="21" name="TextBox 21"/>
              <p:cNvSpPr/>
              <p:nvPr/>
            </p:nvSpPr>
            <p:spPr>
              <a:xfrm>
                <a:off x="3495675" y="3448050"/>
                <a:ext cx="3962400" cy="304800"/>
              </a:xfrm>
              <a:prstGeom prst="rect">
                <a:avLst/>
              </a:prstGeom>
              <a:noFill/>
              <a:ln>
                <a:noFill/>
              </a:ln>
            </p:spPr>
            <p:txBody>
              <a:bodyPr wrap="none" lIns="0" tIns="11513" rIns="0" bIns="0" anchor="t" anchorCtr="0">
                <a:noAutofit/>
              </a:bodyPr>
              <a:lstStyle/>
              <a:p>
                <a:pPr algn="ctr"/>
                <a:r>
                  <a:rPr lang="zh-CN" sz="1880" dirty="0">
                    <a:solidFill>
                      <a:srgbClr val="243447"/>
                    </a:solidFill>
                    <a:latin typeface="Consolas"/>
                    <a:ea typeface="Microsoft YaHei"/>
                    <a:cs typeface="Consolas"/>
                  </a:rPr>
                  <a:t>整行读入，区分空格与换行</a:t>
                </a:r>
              </a:p>
            </p:txBody>
          </p:sp>
        </p:grpSp>
        <p:grpSp>
          <p:nvGrpSpPr>
            <p:cNvPr id="25" name="Group 25"/>
            <p:cNvGrpSpPr/>
            <p:nvPr/>
          </p:nvGrpSpPr>
          <p:grpSpPr>
            <a:xfrm>
              <a:off x="7477125" y="3419475"/>
              <a:ext cx="3524250" cy="361950"/>
              <a:chOff x="7477125" y="3419475"/>
              <a:chExt cx="3524250" cy="361950"/>
            </a:xfrm>
          </p:grpSpPr>
          <p:sp>
            <p:nvSpPr>
              <p:cNvPr id="23" name="Rectangle 23"/>
              <p:cNvSpPr/>
              <p:nvPr/>
            </p:nvSpPr>
            <p:spPr>
              <a:xfrm>
                <a:off x="7477125" y="3419475"/>
                <a:ext cx="3524250" cy="361950"/>
              </a:xfrm>
              <a:prstGeom prst="rect">
                <a:avLst/>
              </a:prstGeom>
              <a:solidFill>
                <a:srgbClr val="F4F7FB"/>
              </a:solidFill>
              <a:ln w="9525">
                <a:solidFill>
                  <a:srgbClr val="B8C8D9"/>
                </a:solidFill>
              </a:ln>
            </p:spPr>
          </p:sp>
          <p:sp>
            <p:nvSpPr>
              <p:cNvPr id="24" name="TextBox 24"/>
              <p:cNvSpPr/>
              <p:nvPr/>
            </p:nvSpPr>
            <p:spPr>
              <a:xfrm>
                <a:off x="7496175" y="3448050"/>
                <a:ext cx="3486150" cy="304800"/>
              </a:xfrm>
              <a:prstGeom prst="rect">
                <a:avLst/>
              </a:prstGeom>
              <a:noFill/>
              <a:ln>
                <a:noFill/>
              </a:ln>
            </p:spPr>
            <p:txBody>
              <a:bodyPr wrap="none" lIns="0" tIns="11513" rIns="0" bIns="0" anchor="t" anchorCtr="0">
                <a:noAutofit/>
              </a:bodyPr>
              <a:lstStyle/>
              <a:p>
                <a:pPr algn="ctr"/>
                <a:r>
                  <a:rPr lang="zh-CN" sz="1880" dirty="0">
                    <a:solidFill>
                      <a:srgbClr val="243447"/>
                    </a:solidFill>
                    <a:latin typeface="Consolas"/>
                    <a:ea typeface="Microsoft YaHei"/>
                    <a:cs typeface="Consolas"/>
                  </a:rPr>
                  <a:t>手机输入、标题统计</a:t>
                </a:r>
              </a:p>
            </p:txBody>
          </p:sp>
        </p:grpSp>
        <p:grpSp>
          <p:nvGrpSpPr>
            <p:cNvPr id="28" name="Group 28"/>
            <p:cNvGrpSpPr/>
            <p:nvPr/>
          </p:nvGrpSpPr>
          <p:grpSpPr>
            <a:xfrm>
              <a:off x="1190625" y="3781425"/>
              <a:ext cx="2286000" cy="361950"/>
              <a:chOff x="1190625" y="3781425"/>
              <a:chExt cx="2286000" cy="361950"/>
            </a:xfrm>
          </p:grpSpPr>
          <p:sp>
            <p:nvSpPr>
              <p:cNvPr id="26" name="Rectangle 26"/>
              <p:cNvSpPr/>
              <p:nvPr/>
            </p:nvSpPr>
            <p:spPr>
              <a:xfrm>
                <a:off x="1190625" y="3781425"/>
                <a:ext cx="2286000" cy="361950"/>
              </a:xfrm>
              <a:prstGeom prst="rect">
                <a:avLst/>
              </a:prstGeom>
              <a:solidFill>
                <a:srgbClr val="FFFFFF"/>
              </a:solidFill>
              <a:ln w="9525">
                <a:solidFill>
                  <a:srgbClr val="B8C8D9"/>
                </a:solidFill>
              </a:ln>
            </p:spPr>
          </p:sp>
          <p:sp>
            <p:nvSpPr>
              <p:cNvPr id="27" name="TextBox 27"/>
              <p:cNvSpPr/>
              <p:nvPr/>
            </p:nvSpPr>
            <p:spPr>
              <a:xfrm>
                <a:off x="1209675" y="3810000"/>
                <a:ext cx="2247900" cy="304800"/>
              </a:xfrm>
              <a:prstGeom prst="rect">
                <a:avLst/>
              </a:prstGeom>
              <a:noFill/>
              <a:ln>
                <a:noFill/>
              </a:ln>
            </p:spPr>
            <p:txBody>
              <a:bodyPr wrap="none" lIns="0" tIns="11513" rIns="0" bIns="0" anchor="t" anchorCtr="0">
                <a:noAutofit/>
              </a:bodyPr>
              <a:lstStyle/>
              <a:p>
                <a:pPr algn="ctr"/>
                <a:r>
                  <a:rPr lang="zh-CN" sz="1880" dirty="0">
                    <a:solidFill>
                      <a:srgbClr val="243447"/>
                    </a:solidFill>
                    <a:latin typeface="Consolas"/>
                    <a:ea typeface="Microsoft YaHei"/>
                    <a:cs typeface="Consolas"/>
                  </a:rPr>
                  <a:t>倒序输出</a:t>
                </a:r>
              </a:p>
            </p:txBody>
          </p:sp>
        </p:grpSp>
        <p:grpSp>
          <p:nvGrpSpPr>
            <p:cNvPr id="31" name="Group 31"/>
            <p:cNvGrpSpPr/>
            <p:nvPr/>
          </p:nvGrpSpPr>
          <p:grpSpPr>
            <a:xfrm>
              <a:off x="3476625" y="3781425"/>
              <a:ext cx="4000500" cy="361950"/>
              <a:chOff x="3476625" y="3781425"/>
              <a:chExt cx="4000500" cy="361950"/>
            </a:xfrm>
          </p:grpSpPr>
          <p:sp>
            <p:nvSpPr>
              <p:cNvPr id="29" name="Rectangle 29"/>
              <p:cNvSpPr/>
              <p:nvPr/>
            </p:nvSpPr>
            <p:spPr>
              <a:xfrm>
                <a:off x="3476625" y="3781425"/>
                <a:ext cx="4000500" cy="361950"/>
              </a:xfrm>
              <a:prstGeom prst="rect">
                <a:avLst/>
              </a:prstGeom>
              <a:solidFill>
                <a:srgbClr val="FFFFFF"/>
              </a:solidFill>
              <a:ln w="9525">
                <a:solidFill>
                  <a:srgbClr val="B8C8D9"/>
                </a:solidFill>
              </a:ln>
            </p:spPr>
          </p:sp>
          <p:sp>
            <p:nvSpPr>
              <p:cNvPr id="30" name="TextBox 30"/>
              <p:cNvSpPr/>
              <p:nvPr/>
            </p:nvSpPr>
            <p:spPr>
              <a:xfrm>
                <a:off x="3495675" y="3810000"/>
                <a:ext cx="3962400" cy="304800"/>
              </a:xfrm>
              <a:prstGeom prst="rect">
                <a:avLst/>
              </a:prstGeom>
              <a:noFill/>
              <a:ln>
                <a:noFill/>
              </a:ln>
            </p:spPr>
            <p:txBody>
              <a:bodyPr wrap="none" lIns="0" tIns="11513" rIns="0" bIns="0" anchor="t" anchorCtr="0">
                <a:noAutofit/>
              </a:bodyPr>
              <a:lstStyle/>
              <a:p>
                <a:pPr algn="ctr"/>
                <a:r>
                  <a:rPr lang="zh-CN" sz="1880" dirty="0">
                    <a:solidFill>
                      <a:srgbClr val="243447"/>
                    </a:solidFill>
                    <a:latin typeface="Consolas"/>
                    <a:ea typeface="Microsoft YaHei"/>
                    <a:cs typeface="Consolas"/>
                  </a:rPr>
                  <a:t>用下标确定访问顺序</a:t>
                </a:r>
              </a:p>
            </p:txBody>
          </p:sp>
        </p:grpSp>
        <p:grpSp>
          <p:nvGrpSpPr>
            <p:cNvPr id="34" name="Group 34"/>
            <p:cNvGrpSpPr/>
            <p:nvPr/>
          </p:nvGrpSpPr>
          <p:grpSpPr>
            <a:xfrm>
              <a:off x="7477125" y="3781425"/>
              <a:ext cx="3524250" cy="361950"/>
              <a:chOff x="7477125" y="3781425"/>
              <a:chExt cx="3524250" cy="361950"/>
            </a:xfrm>
          </p:grpSpPr>
          <p:sp>
            <p:nvSpPr>
              <p:cNvPr id="32" name="Rectangle 32"/>
              <p:cNvSpPr/>
              <p:nvPr/>
            </p:nvSpPr>
            <p:spPr>
              <a:xfrm>
                <a:off x="7477125" y="3781425"/>
                <a:ext cx="3524250" cy="361950"/>
              </a:xfrm>
              <a:prstGeom prst="rect">
                <a:avLst/>
              </a:prstGeom>
              <a:solidFill>
                <a:srgbClr val="FFFFFF"/>
              </a:solidFill>
              <a:ln w="9525">
                <a:solidFill>
                  <a:srgbClr val="B8C8D9"/>
                </a:solidFill>
              </a:ln>
            </p:spPr>
          </p:sp>
          <p:sp>
            <p:nvSpPr>
              <p:cNvPr id="33" name="TextBox 33"/>
              <p:cNvSpPr/>
              <p:nvPr/>
            </p:nvSpPr>
            <p:spPr>
              <a:xfrm>
                <a:off x="7496175" y="3810000"/>
                <a:ext cx="3486150" cy="304800"/>
              </a:xfrm>
              <a:prstGeom prst="rect">
                <a:avLst/>
              </a:prstGeom>
              <a:noFill/>
              <a:ln>
                <a:noFill/>
              </a:ln>
            </p:spPr>
            <p:txBody>
              <a:bodyPr wrap="none" lIns="0" tIns="11513" rIns="0" bIns="0" anchor="t" anchorCtr="0">
                <a:noAutofit/>
              </a:bodyPr>
              <a:lstStyle/>
              <a:p>
                <a:pPr algn="ctr"/>
                <a:r>
                  <a:rPr lang="zh-CN" sz="1880" dirty="0">
                    <a:solidFill>
                      <a:srgbClr val="243447"/>
                    </a:solidFill>
                    <a:latin typeface="Consolas"/>
                    <a:ea typeface="Microsoft YaHei"/>
                    <a:cs typeface="Consolas"/>
                  </a:rPr>
                  <a:t>字符位置与边界</a:t>
                </a:r>
              </a:p>
            </p:txBody>
          </p:sp>
        </p:grpSp>
        <p:grpSp>
          <p:nvGrpSpPr>
            <p:cNvPr id="37" name="Group 37"/>
            <p:cNvGrpSpPr/>
            <p:nvPr/>
          </p:nvGrpSpPr>
          <p:grpSpPr>
            <a:xfrm>
              <a:off x="1190625" y="4143375"/>
              <a:ext cx="2286000" cy="361950"/>
              <a:chOff x="1190625" y="4143375"/>
              <a:chExt cx="2286000" cy="361950"/>
            </a:xfrm>
          </p:grpSpPr>
          <p:sp>
            <p:nvSpPr>
              <p:cNvPr id="35" name="Rectangle 35"/>
              <p:cNvSpPr/>
              <p:nvPr/>
            </p:nvSpPr>
            <p:spPr>
              <a:xfrm>
                <a:off x="1190625" y="4143375"/>
                <a:ext cx="2286000" cy="361950"/>
              </a:xfrm>
              <a:prstGeom prst="rect">
                <a:avLst/>
              </a:prstGeom>
              <a:solidFill>
                <a:srgbClr val="F4F7FB"/>
              </a:solidFill>
              <a:ln w="9525">
                <a:solidFill>
                  <a:srgbClr val="B8C8D9"/>
                </a:solidFill>
              </a:ln>
            </p:spPr>
          </p:sp>
          <p:sp>
            <p:nvSpPr>
              <p:cNvPr id="36" name="TextBox 36"/>
              <p:cNvSpPr/>
              <p:nvPr/>
            </p:nvSpPr>
            <p:spPr>
              <a:xfrm>
                <a:off x="1209675" y="4171950"/>
                <a:ext cx="2247900" cy="304800"/>
              </a:xfrm>
              <a:prstGeom prst="rect">
                <a:avLst/>
              </a:prstGeom>
              <a:noFill/>
              <a:ln>
                <a:noFill/>
              </a:ln>
            </p:spPr>
            <p:txBody>
              <a:bodyPr wrap="none" lIns="0" tIns="11513" rIns="0" bIns="0" anchor="t" anchorCtr="0">
                <a:noAutofit/>
              </a:bodyPr>
              <a:lstStyle/>
              <a:p>
                <a:pPr algn="ctr"/>
                <a:r>
                  <a:rPr lang="zh-CN" sz="1880" dirty="0">
                    <a:solidFill>
                      <a:srgbClr val="243447"/>
                    </a:solidFill>
                    <a:latin typeface="Consolas"/>
                    <a:ea typeface="Microsoft YaHei"/>
                    <a:cs typeface="Consolas"/>
                  </a:rPr>
                  <a:t>次数统计</a:t>
                </a:r>
              </a:p>
            </p:txBody>
          </p:sp>
        </p:grpSp>
        <p:grpSp>
          <p:nvGrpSpPr>
            <p:cNvPr id="40" name="Group 40"/>
            <p:cNvGrpSpPr/>
            <p:nvPr/>
          </p:nvGrpSpPr>
          <p:grpSpPr>
            <a:xfrm>
              <a:off x="3476625" y="4143375"/>
              <a:ext cx="4000500" cy="361950"/>
              <a:chOff x="3476625" y="4143375"/>
              <a:chExt cx="4000500" cy="361950"/>
            </a:xfrm>
          </p:grpSpPr>
          <p:sp>
            <p:nvSpPr>
              <p:cNvPr id="38" name="Rectangle 38"/>
              <p:cNvSpPr/>
              <p:nvPr/>
            </p:nvSpPr>
            <p:spPr>
              <a:xfrm>
                <a:off x="3476625" y="4143375"/>
                <a:ext cx="4000500" cy="361950"/>
              </a:xfrm>
              <a:prstGeom prst="rect">
                <a:avLst/>
              </a:prstGeom>
              <a:solidFill>
                <a:srgbClr val="F4F7FB"/>
              </a:solidFill>
              <a:ln w="9525">
                <a:solidFill>
                  <a:srgbClr val="B8C8D9"/>
                </a:solidFill>
              </a:ln>
            </p:spPr>
          </p:sp>
          <p:sp>
            <p:nvSpPr>
              <p:cNvPr id="39" name="TextBox 39"/>
              <p:cNvSpPr/>
              <p:nvPr/>
            </p:nvSpPr>
            <p:spPr>
              <a:xfrm>
                <a:off x="3495675" y="4171950"/>
                <a:ext cx="3962400" cy="304800"/>
              </a:xfrm>
              <a:prstGeom prst="rect">
                <a:avLst/>
              </a:prstGeom>
              <a:noFill/>
              <a:ln>
                <a:noFill/>
              </a:ln>
            </p:spPr>
            <p:txBody>
              <a:bodyPr wrap="none" lIns="0" tIns="11513" rIns="0" bIns="0" anchor="t" anchorCtr="0">
                <a:noAutofit/>
              </a:bodyPr>
              <a:lstStyle/>
              <a:p>
                <a:pPr algn="ctr"/>
                <a:r>
                  <a:rPr lang="zh-CN" sz="1880" dirty="0">
                    <a:solidFill>
                      <a:srgbClr val="243447"/>
                    </a:solidFill>
                    <a:latin typeface="Consolas"/>
                    <a:ea typeface="Microsoft YaHei"/>
                    <a:cs typeface="Consolas"/>
                  </a:rPr>
                  <a:t>满足条件才累加</a:t>
                </a:r>
              </a:p>
            </p:txBody>
          </p:sp>
        </p:grpSp>
        <p:grpSp>
          <p:nvGrpSpPr>
            <p:cNvPr id="43" name="Group 43"/>
            <p:cNvGrpSpPr/>
            <p:nvPr/>
          </p:nvGrpSpPr>
          <p:grpSpPr>
            <a:xfrm>
              <a:off x="7477125" y="4143375"/>
              <a:ext cx="3524250" cy="361950"/>
              <a:chOff x="7477125" y="4143375"/>
              <a:chExt cx="3524250" cy="361950"/>
            </a:xfrm>
          </p:grpSpPr>
          <p:sp>
            <p:nvSpPr>
              <p:cNvPr id="41" name="Rectangle 41"/>
              <p:cNvSpPr/>
              <p:nvPr/>
            </p:nvSpPr>
            <p:spPr>
              <a:xfrm>
                <a:off x="7477125" y="4143375"/>
                <a:ext cx="3524250" cy="361950"/>
              </a:xfrm>
              <a:prstGeom prst="rect">
                <a:avLst/>
              </a:prstGeom>
              <a:solidFill>
                <a:srgbClr val="F4F7FB"/>
              </a:solidFill>
              <a:ln w="9525">
                <a:solidFill>
                  <a:srgbClr val="B8C8D9"/>
                </a:solidFill>
              </a:ln>
            </p:spPr>
          </p:sp>
          <p:sp>
            <p:nvSpPr>
              <p:cNvPr id="42" name="TextBox 42"/>
              <p:cNvSpPr/>
              <p:nvPr/>
            </p:nvSpPr>
            <p:spPr>
              <a:xfrm>
                <a:off x="7496175" y="4171950"/>
                <a:ext cx="3486150" cy="304800"/>
              </a:xfrm>
              <a:prstGeom prst="rect">
                <a:avLst/>
              </a:prstGeom>
              <a:noFill/>
              <a:ln>
                <a:noFill/>
              </a:ln>
            </p:spPr>
            <p:txBody>
              <a:bodyPr wrap="none" lIns="0" tIns="11513" rIns="0" bIns="0" anchor="t" anchorCtr="0">
                <a:noAutofit/>
              </a:bodyPr>
              <a:lstStyle/>
              <a:p>
                <a:pPr algn="ctr"/>
                <a:r>
                  <a:rPr lang="zh-CN" sz="1880" dirty="0">
                    <a:solidFill>
                      <a:srgbClr val="243447"/>
                    </a:solidFill>
                    <a:latin typeface="Consolas"/>
                    <a:ea typeface="Microsoft YaHei"/>
                    <a:cs typeface="Consolas"/>
                  </a:rPr>
                  <a:t>字母计数</a:t>
                </a:r>
              </a:p>
            </p:txBody>
          </p:sp>
        </p:grpSp>
        <p:grpSp>
          <p:nvGrpSpPr>
            <p:cNvPr id="46" name="Group 46"/>
            <p:cNvGrpSpPr/>
            <p:nvPr/>
          </p:nvGrpSpPr>
          <p:grpSpPr>
            <a:xfrm>
              <a:off x="1190625" y="4505325"/>
              <a:ext cx="2286000" cy="361950"/>
              <a:chOff x="1190625" y="4505325"/>
              <a:chExt cx="2286000" cy="361950"/>
            </a:xfrm>
          </p:grpSpPr>
          <p:sp>
            <p:nvSpPr>
              <p:cNvPr id="44" name="Rectangle 44"/>
              <p:cNvSpPr/>
              <p:nvPr/>
            </p:nvSpPr>
            <p:spPr>
              <a:xfrm>
                <a:off x="1190625" y="4505325"/>
                <a:ext cx="2286000" cy="361950"/>
              </a:xfrm>
              <a:prstGeom prst="rect">
                <a:avLst/>
              </a:prstGeom>
              <a:solidFill>
                <a:srgbClr val="FFFFFF"/>
              </a:solidFill>
              <a:ln w="9525">
                <a:solidFill>
                  <a:srgbClr val="B8C8D9"/>
                </a:solidFill>
              </a:ln>
            </p:spPr>
          </p:sp>
          <p:sp>
            <p:nvSpPr>
              <p:cNvPr id="45" name="TextBox 45"/>
              <p:cNvSpPr/>
              <p:nvPr/>
            </p:nvSpPr>
            <p:spPr>
              <a:xfrm>
                <a:off x="1209675" y="4533900"/>
                <a:ext cx="2247900" cy="304800"/>
              </a:xfrm>
              <a:prstGeom prst="rect">
                <a:avLst/>
              </a:prstGeom>
              <a:noFill/>
              <a:ln>
                <a:noFill/>
              </a:ln>
            </p:spPr>
            <p:txBody>
              <a:bodyPr wrap="none" lIns="0" tIns="11513" rIns="0" bIns="0" anchor="t" anchorCtr="0">
                <a:noAutofit/>
              </a:bodyPr>
              <a:lstStyle/>
              <a:p>
                <a:pPr algn="ctr"/>
                <a:r>
                  <a:rPr lang="zh-CN" sz="1880" dirty="0">
                    <a:solidFill>
                      <a:srgbClr val="243447"/>
                    </a:solidFill>
                    <a:latin typeface="Consolas"/>
                    <a:ea typeface="Microsoft YaHei"/>
                    <a:cs typeface="Consolas"/>
                  </a:rPr>
                  <a:t>删除字符</a:t>
                </a:r>
              </a:p>
            </p:txBody>
          </p:sp>
        </p:grpSp>
        <p:grpSp>
          <p:nvGrpSpPr>
            <p:cNvPr id="49" name="Group 49"/>
            <p:cNvGrpSpPr/>
            <p:nvPr/>
          </p:nvGrpSpPr>
          <p:grpSpPr>
            <a:xfrm>
              <a:off x="3476625" y="4505325"/>
              <a:ext cx="4000500" cy="361950"/>
              <a:chOff x="3476625" y="4505325"/>
              <a:chExt cx="4000500" cy="361950"/>
            </a:xfrm>
          </p:grpSpPr>
          <p:sp>
            <p:nvSpPr>
              <p:cNvPr id="47" name="Rectangle 47"/>
              <p:cNvSpPr/>
              <p:nvPr/>
            </p:nvSpPr>
            <p:spPr>
              <a:xfrm>
                <a:off x="3476625" y="4505325"/>
                <a:ext cx="4000500" cy="361950"/>
              </a:xfrm>
              <a:prstGeom prst="rect">
                <a:avLst/>
              </a:prstGeom>
              <a:solidFill>
                <a:srgbClr val="FFFFFF"/>
              </a:solidFill>
              <a:ln w="9525">
                <a:solidFill>
                  <a:srgbClr val="B8C8D9"/>
                </a:solidFill>
              </a:ln>
            </p:spPr>
          </p:sp>
          <p:sp>
            <p:nvSpPr>
              <p:cNvPr id="48" name="TextBox 48"/>
              <p:cNvSpPr/>
              <p:nvPr/>
            </p:nvSpPr>
            <p:spPr>
              <a:xfrm>
                <a:off x="3495675" y="4533900"/>
                <a:ext cx="3962400" cy="304800"/>
              </a:xfrm>
              <a:prstGeom prst="rect">
                <a:avLst/>
              </a:prstGeom>
              <a:noFill/>
              <a:ln>
                <a:noFill/>
              </a:ln>
            </p:spPr>
            <p:txBody>
              <a:bodyPr wrap="none" lIns="0" tIns="11513" rIns="0" bIns="0" anchor="t" anchorCtr="0">
                <a:noAutofit/>
              </a:bodyPr>
              <a:lstStyle/>
              <a:p>
                <a:pPr algn="ctr"/>
                <a:r>
                  <a:rPr lang="zh-CN" sz="1880" dirty="0">
                    <a:solidFill>
                      <a:srgbClr val="243447"/>
                    </a:solidFill>
                    <a:latin typeface="Consolas"/>
                    <a:ea typeface="Microsoft YaHei"/>
                    <a:cs typeface="Consolas"/>
                  </a:rPr>
                  <a:t>筛选并保留相对顺序</a:t>
                </a:r>
              </a:p>
            </p:txBody>
          </p:sp>
        </p:grpSp>
        <p:grpSp>
          <p:nvGrpSpPr>
            <p:cNvPr id="52" name="Group 52"/>
            <p:cNvGrpSpPr/>
            <p:nvPr/>
          </p:nvGrpSpPr>
          <p:grpSpPr>
            <a:xfrm>
              <a:off x="7477125" y="4505325"/>
              <a:ext cx="3524250" cy="361950"/>
              <a:chOff x="7477125" y="4505325"/>
              <a:chExt cx="3524250" cy="361950"/>
            </a:xfrm>
          </p:grpSpPr>
          <p:sp>
            <p:nvSpPr>
              <p:cNvPr id="50" name="Rectangle 50"/>
              <p:cNvSpPr/>
              <p:nvPr/>
            </p:nvSpPr>
            <p:spPr>
              <a:xfrm>
                <a:off x="7477125" y="4505325"/>
                <a:ext cx="3524250" cy="361950"/>
              </a:xfrm>
              <a:prstGeom prst="rect">
                <a:avLst/>
              </a:prstGeom>
              <a:solidFill>
                <a:srgbClr val="FFFFFF"/>
              </a:solidFill>
              <a:ln w="9525">
                <a:solidFill>
                  <a:srgbClr val="B8C8D9"/>
                </a:solidFill>
              </a:ln>
            </p:spPr>
          </p:sp>
          <p:sp>
            <p:nvSpPr>
              <p:cNvPr id="51" name="TextBox 51"/>
              <p:cNvSpPr/>
              <p:nvPr/>
            </p:nvSpPr>
            <p:spPr>
              <a:xfrm>
                <a:off x="7496175" y="4533900"/>
                <a:ext cx="3486150" cy="304800"/>
              </a:xfrm>
              <a:prstGeom prst="rect">
                <a:avLst/>
              </a:prstGeom>
              <a:noFill/>
              <a:ln>
                <a:noFill/>
              </a:ln>
            </p:spPr>
            <p:txBody>
              <a:bodyPr wrap="none" lIns="0" tIns="11513" rIns="0" bIns="0" anchor="t" anchorCtr="0">
                <a:noAutofit/>
              </a:bodyPr>
              <a:lstStyle/>
              <a:p>
                <a:pPr algn="ctr"/>
                <a:r>
                  <a:rPr lang="zh-CN" sz="1880" dirty="0">
                    <a:solidFill>
                      <a:srgbClr val="243447"/>
                    </a:solidFill>
                    <a:latin typeface="Consolas"/>
                    <a:ea typeface="Microsoft YaHei"/>
                    <a:cs typeface="Consolas"/>
                  </a:rPr>
                  <a:t>文字编辑</a:t>
                </a:r>
              </a:p>
            </p:txBody>
          </p:sp>
        </p:grpSp>
        <p:grpSp>
          <p:nvGrpSpPr>
            <p:cNvPr id="55" name="Group 55"/>
            <p:cNvGrpSpPr/>
            <p:nvPr/>
          </p:nvGrpSpPr>
          <p:grpSpPr>
            <a:xfrm>
              <a:off x="1190625" y="4867275"/>
              <a:ext cx="2286000" cy="361950"/>
              <a:chOff x="1190625" y="4867275"/>
              <a:chExt cx="2286000" cy="361950"/>
            </a:xfrm>
          </p:grpSpPr>
          <p:sp>
            <p:nvSpPr>
              <p:cNvPr id="53" name="Rectangle 53"/>
              <p:cNvSpPr/>
              <p:nvPr/>
            </p:nvSpPr>
            <p:spPr>
              <a:xfrm>
                <a:off x="1190625" y="4867275"/>
                <a:ext cx="2286000" cy="361950"/>
              </a:xfrm>
              <a:prstGeom prst="rect">
                <a:avLst/>
              </a:prstGeom>
              <a:solidFill>
                <a:srgbClr val="F4F7FB"/>
              </a:solidFill>
              <a:ln w="9525">
                <a:solidFill>
                  <a:srgbClr val="B8C8D9"/>
                </a:solidFill>
              </a:ln>
            </p:spPr>
          </p:sp>
          <p:sp>
            <p:nvSpPr>
              <p:cNvPr id="54" name="TextBox 54"/>
              <p:cNvSpPr/>
              <p:nvPr/>
            </p:nvSpPr>
            <p:spPr>
              <a:xfrm>
                <a:off x="1209675" y="4895850"/>
                <a:ext cx="2247900" cy="304800"/>
              </a:xfrm>
              <a:prstGeom prst="rect">
                <a:avLst/>
              </a:prstGeom>
              <a:noFill/>
              <a:ln>
                <a:noFill/>
              </a:ln>
            </p:spPr>
            <p:txBody>
              <a:bodyPr wrap="none" lIns="0" tIns="11513" rIns="0" bIns="0" anchor="t" anchorCtr="0">
                <a:noAutofit/>
              </a:bodyPr>
              <a:lstStyle/>
              <a:p>
                <a:pPr algn="ctr"/>
                <a:r>
                  <a:rPr lang="zh-CN" sz="1880" dirty="0">
                    <a:solidFill>
                      <a:srgbClr val="243447"/>
                    </a:solidFill>
                    <a:latin typeface="Consolas"/>
                    <a:ea typeface="Microsoft YaHei"/>
                    <a:cs typeface="Consolas"/>
                  </a:rPr>
                  <a:t>拆分单词</a:t>
                </a:r>
              </a:p>
            </p:txBody>
          </p:sp>
        </p:grpSp>
        <p:grpSp>
          <p:nvGrpSpPr>
            <p:cNvPr id="58" name="Group 58"/>
            <p:cNvGrpSpPr/>
            <p:nvPr/>
          </p:nvGrpSpPr>
          <p:grpSpPr>
            <a:xfrm>
              <a:off x="3476625" y="4867275"/>
              <a:ext cx="4000500" cy="361950"/>
              <a:chOff x="3476625" y="4867275"/>
              <a:chExt cx="4000500" cy="361950"/>
            </a:xfrm>
          </p:grpSpPr>
          <p:sp>
            <p:nvSpPr>
              <p:cNvPr id="56" name="Rectangle 56"/>
              <p:cNvSpPr/>
              <p:nvPr/>
            </p:nvSpPr>
            <p:spPr>
              <a:xfrm>
                <a:off x="3476625" y="4867275"/>
                <a:ext cx="4000500" cy="361950"/>
              </a:xfrm>
              <a:prstGeom prst="rect">
                <a:avLst/>
              </a:prstGeom>
              <a:solidFill>
                <a:srgbClr val="F4F7FB"/>
              </a:solidFill>
              <a:ln w="9525">
                <a:solidFill>
                  <a:srgbClr val="B8C8D9"/>
                </a:solidFill>
              </a:ln>
            </p:spPr>
          </p:sp>
          <p:sp>
            <p:nvSpPr>
              <p:cNvPr id="57" name="TextBox 57"/>
              <p:cNvSpPr/>
              <p:nvPr/>
            </p:nvSpPr>
            <p:spPr>
              <a:xfrm>
                <a:off x="3495675" y="4895850"/>
                <a:ext cx="3962400" cy="304800"/>
              </a:xfrm>
              <a:prstGeom prst="rect">
                <a:avLst/>
              </a:prstGeom>
              <a:noFill/>
              <a:ln>
                <a:noFill/>
              </a:ln>
            </p:spPr>
            <p:txBody>
              <a:bodyPr wrap="none" lIns="0" tIns="11513" rIns="0" bIns="0" anchor="t" anchorCtr="0">
                <a:noAutofit/>
              </a:bodyPr>
              <a:lstStyle/>
              <a:p>
                <a:pPr algn="ctr"/>
                <a:r>
                  <a:rPr lang="zh-CN" sz="1880" dirty="0">
                    <a:solidFill>
                      <a:srgbClr val="243447"/>
                    </a:solidFill>
                    <a:latin typeface="Consolas"/>
                    <a:ea typeface="Microsoft YaHei"/>
                    <a:cs typeface="Consolas"/>
                  </a:rPr>
                  <a:t>识别分隔符和单词边界</a:t>
                </a:r>
              </a:p>
            </p:txBody>
          </p:sp>
        </p:grpSp>
        <p:grpSp>
          <p:nvGrpSpPr>
            <p:cNvPr id="61" name="Group 61"/>
            <p:cNvGrpSpPr/>
            <p:nvPr/>
          </p:nvGrpSpPr>
          <p:grpSpPr>
            <a:xfrm>
              <a:off x="7477125" y="4867275"/>
              <a:ext cx="3524250" cy="361950"/>
              <a:chOff x="7477125" y="4867275"/>
              <a:chExt cx="3524250" cy="361950"/>
            </a:xfrm>
          </p:grpSpPr>
          <p:sp>
            <p:nvSpPr>
              <p:cNvPr id="59" name="Rectangle 59"/>
              <p:cNvSpPr/>
              <p:nvPr/>
            </p:nvSpPr>
            <p:spPr>
              <a:xfrm>
                <a:off x="7477125" y="4867275"/>
                <a:ext cx="3524250" cy="361950"/>
              </a:xfrm>
              <a:prstGeom prst="rect">
                <a:avLst/>
              </a:prstGeom>
              <a:solidFill>
                <a:srgbClr val="F4F7FB"/>
              </a:solidFill>
              <a:ln w="9525">
                <a:solidFill>
                  <a:srgbClr val="B8C8D9"/>
                </a:solidFill>
              </a:ln>
            </p:spPr>
          </p:sp>
          <p:sp>
            <p:nvSpPr>
              <p:cNvPr id="60" name="TextBox 60"/>
              <p:cNvSpPr/>
              <p:nvPr/>
            </p:nvSpPr>
            <p:spPr>
              <a:xfrm>
                <a:off x="7496175" y="4895850"/>
                <a:ext cx="3486150" cy="304800"/>
              </a:xfrm>
              <a:prstGeom prst="rect">
                <a:avLst/>
              </a:prstGeom>
              <a:noFill/>
              <a:ln>
                <a:noFill/>
              </a:ln>
            </p:spPr>
            <p:txBody>
              <a:bodyPr wrap="none" lIns="0" tIns="11513" rIns="0" bIns="0" anchor="t" anchorCtr="0">
                <a:noAutofit/>
              </a:bodyPr>
              <a:lstStyle/>
              <a:p>
                <a:pPr algn="ctr"/>
                <a:r>
                  <a:rPr lang="zh-CN" sz="1880" dirty="0">
                    <a:solidFill>
                      <a:srgbClr val="243447"/>
                    </a:solidFill>
                    <a:latin typeface="Consolas"/>
                    <a:ea typeface="Microsoft YaHei"/>
                    <a:cs typeface="Consolas"/>
                  </a:rPr>
                  <a:t>单词统计与匹配</a:t>
                </a:r>
              </a:p>
            </p:txBody>
          </p:sp>
        </p:grpSp>
      </p:grpSp>
      <p:grpSp>
        <p:nvGrpSpPr>
          <p:cNvPr id="65" name="Group 65"/>
          <p:cNvGrpSpPr/>
          <p:nvPr/>
        </p:nvGrpSpPr>
        <p:grpSpPr>
          <a:xfrm>
            <a:off x="990219" y="5409248"/>
            <a:ext cx="7960042" cy="743331"/>
            <a:chOff x="990219" y="5409248"/>
            <a:chExt cx="7960042" cy="743331"/>
          </a:xfrm>
        </p:grpSpPr>
        <p:sp>
          <p:nvSpPr>
            <p:cNvPr id="63" name="TextBox 63"/>
            <p:cNvSpPr/>
            <p:nvPr/>
          </p:nvSpPr>
          <p:spPr>
            <a:xfrm>
              <a:off x="990219" y="5409248"/>
              <a:ext cx="796004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每题都给出完整</a:t>
              </a:r>
              <a:r>
                <a:rPr lang="zh-CN" sz="1950" b="1" dirty="0">
                  <a:solidFill>
                    <a:srgbClr val="C00000"/>
                  </a:solidFill>
                  <a:latin typeface="Consolas"/>
                  <a:ea typeface="Microsoft YaHei"/>
                  <a:cs typeface="Consolas"/>
                </a:rPr>
                <a:t>输入输出</a:t>
              </a:r>
              <a:r>
                <a:rPr lang="zh-CN" sz="1950" dirty="0">
                  <a:solidFill>
                    <a:srgbClr val="243447"/>
                  </a:solidFill>
                  <a:latin typeface="Consolas"/>
                  <a:ea typeface="Microsoft YaHei"/>
                  <a:cs typeface="Consolas"/>
                </a:rPr>
                <a:t>约定。看清规则，才知道哪些</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该保留。</a:t>
              </a:r>
            </a:p>
          </p:txBody>
        </p:sp>
        <p:sp>
          <p:nvSpPr>
            <p:cNvPr id="64" name="TextBox 64"/>
            <p:cNvSpPr/>
            <p:nvPr/>
          </p:nvSpPr>
          <p:spPr>
            <a:xfrm>
              <a:off x="990219" y="5771198"/>
              <a:ext cx="531256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完成这一组，再进入手机、VK等教材综合题。</a:t>
              </a:r>
            </a:p>
          </p:txBody>
        </p:sp>
      </p:grpSp>
      <p:sp>
        <p:nvSpPr>
          <p:cNvPr id="87" name="Line 87"/>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88" name="Line 88"/>
          <p:cNvSpPr/>
          <p:nvPr/>
        </p:nvSpPr>
        <p:spPr>
          <a:xfrm>
            <a:off x="838200" y="2877693"/>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350"/>
                                        <p:tgtEl>
                                          <p:spTgt spid="6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fade">
                                      <p:cBhvr>
                                        <p:cTn id="12" dur="35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p="http://schemas.openxmlformats.org/presentationml/2006/main" xmlns:p14="http://schemas.microsoft.com/office/powerpoint/2010/main">
  <p:cSld>
    <p:spTree>
      <p:nvGrpSpPr>
        <p:cNvPr id="1" name=""/>
        <p:cNvGrpSpPr/>
        <p:nvPr/>
      </p:nvGrpSpPr>
      <p:grpSpPr>
        <a:xfrm>
          <a:off x="0" y="0"/>
          <a:ext cx="0" cy="0"/>
          <a:chOff x="0" y="0"/>
          <a:chExt cx="0" cy="0"/>
        </a:xfrm>
      </p:grpSpPr>
      <p:grpSp>
        <p:nvGrpSpPr>
          <p:cNvPr id="4" name="Group 4"/>
          <p:cNvGrpSpPr/>
          <p:nvPr/>
        </p:nvGrpSpPr>
        <p:grpSpPr>
          <a:xfrm>
            <a:off x="826008" y="814388"/>
            <a:ext cx="5839968" cy="1062799"/>
            <a:chOff x="826008" y="814388"/>
            <a:chExt cx="5839968" cy="1062799"/>
          </a:xfrm>
        </p:grpSpPr>
        <p:sp>
          <p:nvSpPr>
            <p:cNvPr id="2" name="TextBox 2"/>
            <p:cNvSpPr txBox="1"/>
            <p:nvPr/>
          </p:nvSpPr>
          <p:spPr>
            <a:xfrm>
              <a:off x="1017270" y="814388"/>
              <a:ext cx="274891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基础练习：统计长度</a:t>
              </a:r>
            </a:p>
          </p:txBody>
        </p:sp>
        <p:sp>
          <p:nvSpPr>
            <p:cNvPr id="3" name="TextBox 3"/>
            <p:cNvSpPr txBox="1"/>
            <p:nvPr/>
          </p:nvSpPr>
          <p:spPr>
            <a:xfrm>
              <a:off x="826008" y="1407795"/>
              <a:ext cx="5839968"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模拟练习：这行文字一共有多少个字符？</a:t>
              </a:r>
            </a:p>
          </p:txBody>
        </p:sp>
      </p:grpSp>
      <p:grpSp>
        <p:nvGrpSpPr>
          <p:cNvPr id="7" name="Group 7"/>
          <p:cNvGrpSpPr/>
          <p:nvPr/>
        </p:nvGrpSpPr>
        <p:grpSpPr>
          <a:xfrm>
            <a:off x="990219" y="2056448"/>
            <a:ext cx="7432548" cy="752855"/>
            <a:chOff x="990219" y="2056448"/>
            <a:chExt cx="7432548" cy="752855"/>
          </a:xfrm>
        </p:grpSpPr>
        <p:sp>
          <p:nvSpPr>
            <p:cNvPr id="5" name="TextBox 5"/>
            <p:cNvSpPr/>
            <p:nvPr/>
          </p:nvSpPr>
          <p:spPr>
            <a:xfrm>
              <a:off x="990219" y="2056448"/>
              <a:ext cx="74325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给班级通知做长度提示。输入一行文字，输出其中的</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个数。</a:t>
              </a:r>
            </a:p>
          </p:txBody>
        </p:sp>
        <p:sp>
          <p:nvSpPr>
            <p:cNvPr id="6" name="TextBox 6"/>
            <p:cNvSpPr/>
            <p:nvPr/>
          </p:nvSpPr>
          <p:spPr>
            <a:xfrm>
              <a:off x="990219" y="2427922"/>
              <a:ext cx="701716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范围：0至1000个ASCII可打印</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，可以包含</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和标点。</a:t>
              </a:r>
            </a:p>
          </p:txBody>
        </p:sp>
      </p:grpSp>
      <p:grpSp>
        <p:nvGrpSpPr>
          <p:cNvPr id="10" name="Group 10"/>
          <p:cNvGrpSpPr/>
          <p:nvPr/>
        </p:nvGrpSpPr>
        <p:grpSpPr>
          <a:xfrm>
            <a:off x="990219" y="2866072"/>
            <a:ext cx="6377559" cy="781431"/>
            <a:chOff x="990219" y="2866072"/>
            <a:chExt cx="6377559" cy="781431"/>
          </a:xfrm>
        </p:grpSpPr>
        <p:sp>
          <p:nvSpPr>
            <p:cNvPr id="8" name="TextBox 8"/>
            <p:cNvSpPr/>
            <p:nvPr/>
          </p:nvSpPr>
          <p:spPr>
            <a:xfrm>
              <a:off x="990219" y="2866072"/>
              <a:ext cx="479507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输入：一整行文字；按回车结束这一行。</a:t>
              </a:r>
            </a:p>
          </p:txBody>
        </p:sp>
        <p:sp>
          <p:nvSpPr>
            <p:cNvPr id="9" name="TextBox 9"/>
            <p:cNvSpPr/>
            <p:nvPr/>
          </p:nvSpPr>
          <p:spPr>
            <a:xfrm>
              <a:off x="990219" y="3266122"/>
              <a:ext cx="637755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输出：一个整数。</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和标点计数，行尾换行不计数。</a:t>
              </a:r>
            </a:p>
          </p:txBody>
        </p:sp>
      </p:grpSp>
      <p:grpSp>
        <p:nvGrpSpPr>
          <p:cNvPr id="29" name="Group 29"/>
          <p:cNvGrpSpPr/>
          <p:nvPr/>
        </p:nvGrpSpPr>
        <p:grpSpPr>
          <a:xfrm>
            <a:off x="1190625" y="4076700"/>
            <a:ext cx="9810750" cy="1028700"/>
            <a:chOff x="1190625" y="4076700"/>
            <a:chExt cx="9810750" cy="1028700"/>
          </a:xfrm>
        </p:grpSpPr>
        <p:grpSp>
          <p:nvGrpSpPr>
            <p:cNvPr id="13" name="Group 13"/>
            <p:cNvGrpSpPr/>
            <p:nvPr/>
          </p:nvGrpSpPr>
          <p:grpSpPr>
            <a:xfrm>
              <a:off x="1190625" y="4076700"/>
              <a:ext cx="2667000" cy="514350"/>
              <a:chOff x="1190625" y="4076700"/>
              <a:chExt cx="2667000" cy="514350"/>
            </a:xfrm>
          </p:grpSpPr>
          <p:sp>
            <p:nvSpPr>
              <p:cNvPr id="11" name="Rectangle 11"/>
              <p:cNvSpPr/>
              <p:nvPr/>
            </p:nvSpPr>
            <p:spPr>
              <a:xfrm>
                <a:off x="1190625" y="4076700"/>
                <a:ext cx="2667000" cy="514350"/>
              </a:xfrm>
              <a:prstGeom prst="rect">
                <a:avLst/>
              </a:prstGeom>
              <a:solidFill>
                <a:srgbClr val="244D87"/>
              </a:solidFill>
              <a:ln w="9525">
                <a:solidFill>
                  <a:srgbClr val="B8C8D9"/>
                </a:solidFill>
              </a:ln>
            </p:spPr>
          </p:sp>
          <p:sp>
            <p:nvSpPr>
              <p:cNvPr id="12" name="TextBox 12"/>
              <p:cNvSpPr/>
              <p:nvPr/>
            </p:nvSpPr>
            <p:spPr>
              <a:xfrm>
                <a:off x="1209675" y="4105275"/>
                <a:ext cx="2628900" cy="457200"/>
              </a:xfrm>
              <a:prstGeom prst="rect">
                <a:avLst/>
              </a:prstGeom>
              <a:noFill/>
              <a:ln>
                <a:noFill/>
              </a:ln>
            </p:spPr>
            <p:txBody>
              <a:bodyPr wrap="none" lIns="0" tIns="93726" rIns="0" bIns="0" anchor="t" anchorCtr="0">
                <a:noAutofit/>
              </a:bodyPr>
              <a:lstStyle/>
              <a:p>
                <a:pPr algn="ctr"/>
                <a:r>
                  <a:rPr lang="zh-CN" sz="1800" b="1" dirty="0">
                    <a:solidFill>
                      <a:srgbClr val="FFFFFF"/>
                    </a:solidFill>
                    <a:latin typeface="Consolas"/>
                    <a:ea typeface="Microsoft YaHei"/>
                    <a:cs typeface="Consolas"/>
                  </a:rPr>
                  <a:t>输入</a:t>
                </a:r>
              </a:p>
            </p:txBody>
          </p:sp>
        </p:grpSp>
        <p:grpSp>
          <p:nvGrpSpPr>
            <p:cNvPr id="16" name="Group 16"/>
            <p:cNvGrpSpPr/>
            <p:nvPr/>
          </p:nvGrpSpPr>
          <p:grpSpPr>
            <a:xfrm>
              <a:off x="3857625" y="4076700"/>
              <a:ext cx="1333500" cy="514350"/>
              <a:chOff x="3857625" y="4076700"/>
              <a:chExt cx="1333500" cy="514350"/>
            </a:xfrm>
          </p:grpSpPr>
          <p:sp>
            <p:nvSpPr>
              <p:cNvPr id="14" name="Rectangle 14"/>
              <p:cNvSpPr/>
              <p:nvPr/>
            </p:nvSpPr>
            <p:spPr>
              <a:xfrm>
                <a:off x="3857625" y="4076700"/>
                <a:ext cx="1333500" cy="514350"/>
              </a:xfrm>
              <a:prstGeom prst="rect">
                <a:avLst/>
              </a:prstGeom>
              <a:solidFill>
                <a:srgbClr val="244D87"/>
              </a:solidFill>
              <a:ln w="9525">
                <a:solidFill>
                  <a:srgbClr val="B8C8D9"/>
                </a:solidFill>
              </a:ln>
            </p:spPr>
          </p:sp>
          <p:sp>
            <p:nvSpPr>
              <p:cNvPr id="15" name="TextBox 15"/>
              <p:cNvSpPr/>
              <p:nvPr/>
            </p:nvSpPr>
            <p:spPr>
              <a:xfrm>
                <a:off x="3876675" y="4105275"/>
                <a:ext cx="1295400" cy="457200"/>
              </a:xfrm>
              <a:prstGeom prst="rect">
                <a:avLst/>
              </a:prstGeom>
              <a:noFill/>
              <a:ln>
                <a:noFill/>
              </a:ln>
            </p:spPr>
            <p:txBody>
              <a:bodyPr wrap="none" lIns="0" tIns="93726" rIns="0" bIns="0" anchor="t" anchorCtr="0">
                <a:noAutofit/>
              </a:bodyPr>
              <a:lstStyle/>
              <a:p>
                <a:pPr algn="ctr"/>
                <a:r>
                  <a:rPr lang="zh-CN" sz="1800" b="1" dirty="0">
                    <a:solidFill>
                      <a:srgbClr val="FFFFFF"/>
                    </a:solidFill>
                    <a:latin typeface="Consolas"/>
                    <a:ea typeface="Microsoft YaHei"/>
                    <a:cs typeface="Consolas"/>
                  </a:rPr>
                  <a:t>输出</a:t>
                </a:r>
              </a:p>
            </p:txBody>
          </p:sp>
        </p:grpSp>
        <p:grpSp>
          <p:nvGrpSpPr>
            <p:cNvPr id="19" name="Group 19"/>
            <p:cNvGrpSpPr/>
            <p:nvPr/>
          </p:nvGrpSpPr>
          <p:grpSpPr>
            <a:xfrm>
              <a:off x="5191125" y="4076700"/>
              <a:ext cx="5810250" cy="514350"/>
              <a:chOff x="5191125" y="4076700"/>
              <a:chExt cx="5810250" cy="514350"/>
            </a:xfrm>
          </p:grpSpPr>
          <p:sp>
            <p:nvSpPr>
              <p:cNvPr id="17" name="Rectangle 17"/>
              <p:cNvSpPr/>
              <p:nvPr/>
            </p:nvSpPr>
            <p:spPr>
              <a:xfrm>
                <a:off x="5191125" y="4076700"/>
                <a:ext cx="5810250" cy="514350"/>
              </a:xfrm>
              <a:prstGeom prst="rect">
                <a:avLst/>
              </a:prstGeom>
              <a:solidFill>
                <a:srgbClr val="244D87"/>
              </a:solidFill>
              <a:ln w="9525">
                <a:solidFill>
                  <a:srgbClr val="B8C8D9"/>
                </a:solidFill>
              </a:ln>
            </p:spPr>
          </p:sp>
          <p:sp>
            <p:nvSpPr>
              <p:cNvPr id="18" name="TextBox 18"/>
              <p:cNvSpPr/>
              <p:nvPr/>
            </p:nvSpPr>
            <p:spPr>
              <a:xfrm>
                <a:off x="5210175" y="4105275"/>
                <a:ext cx="5772150" cy="457200"/>
              </a:xfrm>
              <a:prstGeom prst="rect">
                <a:avLst/>
              </a:prstGeom>
              <a:noFill/>
              <a:ln>
                <a:noFill/>
              </a:ln>
            </p:spPr>
            <p:txBody>
              <a:bodyPr wrap="none" lIns="0" tIns="93726" rIns="0" bIns="0" anchor="t" anchorCtr="0">
                <a:noAutofit/>
              </a:bodyPr>
              <a:lstStyle/>
              <a:p>
                <a:pPr algn="ctr"/>
                <a:r>
                  <a:rPr lang="zh-CN" sz="1800" b="1" dirty="0">
                    <a:solidFill>
                      <a:srgbClr val="FFFFFF"/>
                    </a:solidFill>
                    <a:latin typeface="Consolas"/>
                    <a:ea typeface="Microsoft YaHei"/>
                    <a:cs typeface="Consolas"/>
                  </a:rPr>
                  <a:t>为什么</a:t>
                </a:r>
              </a:p>
            </p:txBody>
          </p:sp>
        </p:grpSp>
        <p:grpSp>
          <p:nvGrpSpPr>
            <p:cNvPr id="22" name="Group 22"/>
            <p:cNvGrpSpPr/>
            <p:nvPr/>
          </p:nvGrpSpPr>
          <p:grpSpPr>
            <a:xfrm>
              <a:off x="1190625" y="4591050"/>
              <a:ext cx="2667000" cy="514350"/>
              <a:chOff x="1190625" y="4591050"/>
              <a:chExt cx="2667000" cy="514350"/>
            </a:xfrm>
          </p:grpSpPr>
          <p:sp>
            <p:nvSpPr>
              <p:cNvPr id="20" name="Rectangle 20"/>
              <p:cNvSpPr/>
              <p:nvPr/>
            </p:nvSpPr>
            <p:spPr>
              <a:xfrm>
                <a:off x="1190625" y="4591050"/>
                <a:ext cx="2667000" cy="514350"/>
              </a:xfrm>
              <a:prstGeom prst="rect">
                <a:avLst/>
              </a:prstGeom>
              <a:solidFill>
                <a:srgbClr val="F4F7FB"/>
              </a:solidFill>
              <a:ln w="9525">
                <a:solidFill>
                  <a:srgbClr val="B8C8D9"/>
                </a:solidFill>
              </a:ln>
            </p:spPr>
          </p:sp>
          <p:sp>
            <p:nvSpPr>
              <p:cNvPr id="21" name="TextBox 21"/>
              <p:cNvSpPr/>
              <p:nvPr/>
            </p:nvSpPr>
            <p:spPr>
              <a:xfrm>
                <a:off x="1209675" y="4619625"/>
                <a:ext cx="2628900" cy="457200"/>
              </a:xfrm>
              <a:prstGeom prst="rect">
                <a:avLst/>
              </a:prstGeom>
              <a:noFill/>
              <a:ln>
                <a:noFill/>
              </a:ln>
            </p:spPr>
            <p:txBody>
              <a:bodyPr wrap="none" lIns="0" tIns="93726" rIns="0" bIns="0" anchor="t" anchorCtr="0">
                <a:noAutofit/>
              </a:bodyPr>
              <a:lstStyle/>
              <a:p>
                <a:pPr algn="ctr"/>
                <a:r>
                  <a:rPr lang="en-US" sz="1800" dirty="0">
                    <a:solidFill>
                      <a:srgbClr val="243447"/>
                    </a:solidFill>
                    <a:latin typeface="Consolas"/>
                    <a:ea typeface="Consolas"/>
                    <a:cs typeface="Consolas"/>
                  </a:rPr>
                  <a:t>Hello, world!</a:t>
                </a:r>
              </a:p>
            </p:txBody>
          </p:sp>
        </p:grpSp>
        <p:grpSp>
          <p:nvGrpSpPr>
            <p:cNvPr id="25" name="Group 25"/>
            <p:cNvGrpSpPr/>
            <p:nvPr/>
          </p:nvGrpSpPr>
          <p:grpSpPr>
            <a:xfrm>
              <a:off x="3857625" y="4591050"/>
              <a:ext cx="1333500" cy="514350"/>
              <a:chOff x="3857625" y="4591050"/>
              <a:chExt cx="1333500" cy="514350"/>
            </a:xfrm>
          </p:grpSpPr>
          <p:sp>
            <p:nvSpPr>
              <p:cNvPr id="23" name="Rectangle 23"/>
              <p:cNvSpPr/>
              <p:nvPr/>
            </p:nvSpPr>
            <p:spPr>
              <a:xfrm>
                <a:off x="3857625" y="4591050"/>
                <a:ext cx="1333500" cy="514350"/>
              </a:xfrm>
              <a:prstGeom prst="rect">
                <a:avLst/>
              </a:prstGeom>
              <a:solidFill>
                <a:srgbClr val="F4F7FB"/>
              </a:solidFill>
              <a:ln w="9525">
                <a:solidFill>
                  <a:srgbClr val="B8C8D9"/>
                </a:solidFill>
              </a:ln>
            </p:spPr>
          </p:sp>
          <p:sp>
            <p:nvSpPr>
              <p:cNvPr id="24" name="TextBox 24"/>
              <p:cNvSpPr/>
              <p:nvPr/>
            </p:nvSpPr>
            <p:spPr>
              <a:xfrm>
                <a:off x="3876675" y="4619625"/>
                <a:ext cx="1295400" cy="457200"/>
              </a:xfrm>
              <a:prstGeom prst="rect">
                <a:avLst/>
              </a:prstGeom>
              <a:noFill/>
              <a:ln>
                <a:noFill/>
              </a:ln>
            </p:spPr>
            <p:txBody>
              <a:bodyPr wrap="none" lIns="0" tIns="93726" rIns="0" bIns="0" anchor="t" anchorCtr="0">
                <a:noAutofit/>
              </a:bodyPr>
              <a:lstStyle/>
              <a:p>
                <a:pPr algn="ctr"/>
                <a:r>
                  <a:rPr lang="en-US" sz="1800" dirty="0">
                    <a:solidFill>
                      <a:srgbClr val="243447"/>
                    </a:solidFill>
                    <a:latin typeface="Consolas"/>
                    <a:ea typeface="Consolas"/>
                    <a:cs typeface="Consolas"/>
                  </a:rPr>
                  <a:t>13</a:t>
                </a:r>
              </a:p>
            </p:txBody>
          </p:sp>
        </p:grpSp>
        <p:grpSp>
          <p:nvGrpSpPr>
            <p:cNvPr id="28" name="Group 28"/>
            <p:cNvGrpSpPr/>
            <p:nvPr/>
          </p:nvGrpSpPr>
          <p:grpSpPr>
            <a:xfrm>
              <a:off x="5191125" y="4591050"/>
              <a:ext cx="5810250" cy="514350"/>
              <a:chOff x="5191125" y="4591050"/>
              <a:chExt cx="5810250" cy="514350"/>
            </a:xfrm>
          </p:grpSpPr>
          <p:sp>
            <p:nvSpPr>
              <p:cNvPr id="26" name="Rectangle 26"/>
              <p:cNvSpPr/>
              <p:nvPr/>
            </p:nvSpPr>
            <p:spPr>
              <a:xfrm>
                <a:off x="5191125" y="4591050"/>
                <a:ext cx="5810250" cy="514350"/>
              </a:xfrm>
              <a:prstGeom prst="rect">
                <a:avLst/>
              </a:prstGeom>
              <a:solidFill>
                <a:srgbClr val="F4F7FB"/>
              </a:solidFill>
              <a:ln w="9525">
                <a:solidFill>
                  <a:srgbClr val="B8C8D9"/>
                </a:solidFill>
              </a:ln>
            </p:spPr>
          </p:sp>
          <p:sp>
            <p:nvSpPr>
              <p:cNvPr id="27" name="TextBox 27"/>
              <p:cNvSpPr/>
              <p:nvPr/>
            </p:nvSpPr>
            <p:spPr>
              <a:xfrm>
                <a:off x="5210175" y="4619625"/>
                <a:ext cx="5772150" cy="457200"/>
              </a:xfrm>
              <a:prstGeom prst="rect">
                <a:avLst/>
              </a:prstGeom>
              <a:noFill/>
              <a:ln>
                <a:noFill/>
              </a:ln>
            </p:spPr>
            <p:txBody>
              <a:bodyPr wrap="none" lIns="0" tIns="93726" rIns="0" bIns="0" anchor="t" anchorCtr="0">
                <a:noAutofit/>
              </a:bodyPr>
              <a:lstStyle/>
              <a:p>
                <a:pPr algn="ctr"/>
                <a:r>
                  <a:rPr lang="zh-CN" sz="1800" dirty="0">
                    <a:solidFill>
                      <a:srgbClr val="243447"/>
                    </a:solidFill>
                    <a:latin typeface="Consolas"/>
                    <a:ea typeface="Microsoft YaHei"/>
                    <a:cs typeface="Consolas"/>
                  </a:rPr>
                  <a:t>Hello,共6个，空格1个，world!共6个</a:t>
                </a:r>
              </a:p>
            </p:txBody>
          </p:sp>
        </p:grpSp>
      </p:grpSp>
      <p:grpSp>
        <p:nvGrpSpPr>
          <p:cNvPr id="32" name="Group 32"/>
          <p:cNvGrpSpPr/>
          <p:nvPr/>
        </p:nvGrpSpPr>
        <p:grpSpPr>
          <a:xfrm>
            <a:off x="990219" y="5409248"/>
            <a:ext cx="7168801" cy="743331"/>
            <a:chOff x="990219" y="5409248"/>
            <a:chExt cx="7168801" cy="743331"/>
          </a:xfrm>
        </p:grpSpPr>
        <p:sp>
          <p:nvSpPr>
            <p:cNvPr id="30" name="TextBox 30"/>
            <p:cNvSpPr/>
            <p:nvPr/>
          </p:nvSpPr>
          <p:spPr>
            <a:xfrm>
              <a:off x="990219" y="5409248"/>
              <a:ext cx="716880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这是“整行长度”，与标题统计中“不数</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”的规则不同。</a:t>
              </a:r>
            </a:p>
          </p:txBody>
        </p:sp>
        <p:sp>
          <p:nvSpPr>
            <p:cNvPr id="31" name="TextBox 31"/>
            <p:cNvSpPr/>
            <p:nvPr/>
          </p:nvSpPr>
          <p:spPr>
            <a:xfrm>
              <a:off x="990219" y="5771198"/>
              <a:ext cx="546712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补充</a:t>
              </a:r>
              <a:r>
                <a:rPr lang="zh-CN" sz="1950" b="1" dirty="0">
                  <a:solidFill>
                    <a:srgbClr val="C00000"/>
                  </a:solidFill>
                  <a:latin typeface="Consolas"/>
                  <a:ea typeface="Microsoft YaHei"/>
                  <a:cs typeface="Consolas"/>
                </a:rPr>
                <a:t>边界</a:t>
              </a:r>
              <a:r>
                <a:rPr lang="zh-CN" sz="1950" dirty="0">
                  <a:solidFill>
                    <a:srgbClr val="243447"/>
                  </a:solidFill>
                  <a:latin typeface="Consolas"/>
                  <a:ea typeface="Microsoft YaHei"/>
                  <a:cs typeface="Consolas"/>
                </a:rPr>
                <a:t>：直接按回车输入空行，答案应为0。</a:t>
              </a:r>
            </a:p>
          </p:txBody>
        </p:sp>
      </p:grpSp>
      <p:sp>
        <p:nvSpPr>
          <p:cNvPr id="44" name="Line 44"/>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45" name="Line 45"/>
          <p:cNvSpPr/>
          <p:nvPr/>
        </p:nvSpPr>
        <p:spPr>
          <a:xfrm>
            <a:off x="838200" y="3806380"/>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46" name="Line 46"/>
          <p:cNvSpPr/>
          <p:nvPr/>
        </p:nvSpPr>
        <p:spPr>
          <a:xfrm>
            <a:off x="838200" y="5256086"/>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35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3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p="http://schemas.openxmlformats.org/presentationml/2006/main" xmlns:p14="http://schemas.microsoft.com/office/powerpoint/2010/main">
  <p:cSld>
    <p:spTree>
      <p:nvGrpSpPr>
        <p:cNvPr id="1" name=""/>
        <p:cNvGrpSpPr/>
        <p:nvPr/>
      </p:nvGrpSpPr>
      <p:grpSpPr>
        <a:xfrm>
          <a:off x="0" y="0"/>
          <a:ext cx="0" cy="0"/>
          <a:chOff x="0" y="0"/>
          <a:chExt cx="0" cy="0"/>
        </a:xfrm>
      </p:grpSpPr>
      <p:grpSp>
        <p:nvGrpSpPr>
          <p:cNvPr id="4" name="Group 4"/>
          <p:cNvGrpSpPr/>
          <p:nvPr/>
        </p:nvGrpSpPr>
        <p:grpSpPr>
          <a:xfrm>
            <a:off x="826008" y="814388"/>
            <a:ext cx="5581498" cy="1062799"/>
            <a:chOff x="826008" y="814388"/>
            <a:chExt cx="5581498" cy="1062799"/>
          </a:xfrm>
        </p:grpSpPr>
        <p:sp>
          <p:nvSpPr>
            <p:cNvPr id="2" name="TextBox 2"/>
            <p:cNvSpPr txBox="1"/>
            <p:nvPr/>
          </p:nvSpPr>
          <p:spPr>
            <a:xfrm>
              <a:off x="1017270" y="814388"/>
              <a:ext cx="214312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统计长度：推演</a:t>
              </a:r>
            </a:p>
          </p:txBody>
        </p:sp>
        <p:sp>
          <p:nvSpPr>
            <p:cNvPr id="3" name="TextBox 3"/>
            <p:cNvSpPr txBox="1"/>
            <p:nvPr/>
          </p:nvSpPr>
          <p:spPr>
            <a:xfrm>
              <a:off x="826008" y="1407795"/>
              <a:ext cx="5581498"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为什么读整行后，size就是本题答案？</a:t>
              </a:r>
            </a:p>
          </p:txBody>
        </p:sp>
      </p:grpSp>
      <p:grpSp>
        <p:nvGrpSpPr>
          <p:cNvPr id="7" name="Group 7"/>
          <p:cNvGrpSpPr/>
          <p:nvPr/>
        </p:nvGrpSpPr>
        <p:grpSpPr>
          <a:xfrm>
            <a:off x="990219" y="2056448"/>
            <a:ext cx="7227129" cy="752855"/>
            <a:chOff x="990219" y="2056448"/>
            <a:chExt cx="7227129" cy="752855"/>
          </a:xfrm>
        </p:grpSpPr>
        <p:sp>
          <p:nvSpPr>
            <p:cNvPr id="5" name="TextBox 5"/>
            <p:cNvSpPr/>
            <p:nvPr/>
          </p:nvSpPr>
          <p:spPr>
            <a:xfrm>
              <a:off x="990219" y="2056448"/>
              <a:ext cx="625268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缩小样例，输入A B后按回车；中间恰好有一个</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a:t>
              </a:r>
            </a:p>
          </p:txBody>
        </p:sp>
        <p:sp>
          <p:nvSpPr>
            <p:cNvPr id="6" name="TextBox 6"/>
            <p:cNvSpPr/>
            <p:nvPr/>
          </p:nvSpPr>
          <p:spPr>
            <a:xfrm>
              <a:off x="990219" y="2427922"/>
              <a:ext cx="722712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getline(cin, s)保留行内</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，并丢弃作为分隔符的换行。</a:t>
              </a:r>
            </a:p>
          </p:txBody>
        </p:sp>
      </p:grpSp>
      <p:grpSp>
        <p:nvGrpSpPr>
          <p:cNvPr id="32" name="Group 32"/>
          <p:cNvGrpSpPr/>
          <p:nvPr/>
        </p:nvGrpSpPr>
        <p:grpSpPr>
          <a:xfrm>
            <a:off x="2428875" y="3095625"/>
            <a:ext cx="7334250" cy="1085850"/>
            <a:chOff x="2428875" y="3095625"/>
            <a:chExt cx="7334250" cy="1085850"/>
          </a:xfrm>
        </p:grpSpPr>
        <p:grpSp>
          <p:nvGrpSpPr>
            <p:cNvPr id="10" name="Group 10"/>
            <p:cNvGrpSpPr/>
            <p:nvPr/>
          </p:nvGrpSpPr>
          <p:grpSpPr>
            <a:xfrm>
              <a:off x="2428875" y="3095625"/>
              <a:ext cx="2190750" cy="542925"/>
              <a:chOff x="2428875" y="3095625"/>
              <a:chExt cx="2190750" cy="542925"/>
            </a:xfrm>
          </p:grpSpPr>
          <p:sp>
            <p:nvSpPr>
              <p:cNvPr id="8" name="Rectangle 8"/>
              <p:cNvSpPr/>
              <p:nvPr/>
            </p:nvSpPr>
            <p:spPr>
              <a:xfrm>
                <a:off x="2428875" y="3095625"/>
                <a:ext cx="2190750" cy="542925"/>
              </a:xfrm>
              <a:prstGeom prst="rect">
                <a:avLst/>
              </a:prstGeom>
              <a:solidFill>
                <a:srgbClr val="244D87"/>
              </a:solidFill>
              <a:ln w="9525">
                <a:solidFill>
                  <a:srgbClr val="B8C8D9"/>
                </a:solidFill>
              </a:ln>
            </p:spPr>
          </p:sp>
          <p:sp>
            <p:nvSpPr>
              <p:cNvPr id="9" name="TextBox 9"/>
              <p:cNvSpPr/>
              <p:nvPr/>
            </p:nvSpPr>
            <p:spPr>
              <a:xfrm>
                <a:off x="2447925" y="3124200"/>
                <a:ext cx="2152650" cy="485775"/>
              </a:xfrm>
              <a:prstGeom prst="rect">
                <a:avLst/>
              </a:prstGeom>
              <a:noFill/>
              <a:ln>
                <a:noFill/>
              </a:ln>
            </p:spPr>
            <p:txBody>
              <a:bodyPr wrap="none" lIns="0" tIns="102000" rIns="0" bIns="0" anchor="t" anchorCtr="0">
                <a:noAutofit/>
              </a:bodyPr>
              <a:lstStyle/>
              <a:p>
                <a:pPr algn="ctr"/>
                <a:r>
                  <a:rPr lang="zh-CN" sz="1880" b="1" dirty="0">
                    <a:solidFill>
                      <a:srgbClr val="FFFFFF"/>
                    </a:solidFill>
                    <a:latin typeface="Consolas"/>
                    <a:ea typeface="Microsoft YaHei"/>
                    <a:cs typeface="Consolas"/>
                  </a:rPr>
                  <a:t>下标</a:t>
                </a:r>
              </a:p>
            </p:txBody>
          </p:sp>
        </p:grpSp>
        <p:grpSp>
          <p:nvGrpSpPr>
            <p:cNvPr id="13" name="Group 13"/>
            <p:cNvGrpSpPr/>
            <p:nvPr/>
          </p:nvGrpSpPr>
          <p:grpSpPr>
            <a:xfrm>
              <a:off x="4619625" y="3095625"/>
              <a:ext cx="1714500" cy="542925"/>
              <a:chOff x="4619625" y="3095625"/>
              <a:chExt cx="1714500" cy="542925"/>
            </a:xfrm>
          </p:grpSpPr>
          <p:sp>
            <p:nvSpPr>
              <p:cNvPr id="11" name="Rectangle 11"/>
              <p:cNvSpPr/>
              <p:nvPr/>
            </p:nvSpPr>
            <p:spPr>
              <a:xfrm>
                <a:off x="4619625" y="3095625"/>
                <a:ext cx="1714500" cy="542925"/>
              </a:xfrm>
              <a:prstGeom prst="rect">
                <a:avLst/>
              </a:prstGeom>
              <a:solidFill>
                <a:srgbClr val="244D87"/>
              </a:solidFill>
              <a:ln w="9525">
                <a:solidFill>
                  <a:srgbClr val="B8C8D9"/>
                </a:solidFill>
              </a:ln>
            </p:spPr>
          </p:sp>
          <p:sp>
            <p:nvSpPr>
              <p:cNvPr id="12" name="TextBox 12"/>
              <p:cNvSpPr/>
              <p:nvPr/>
            </p:nvSpPr>
            <p:spPr>
              <a:xfrm>
                <a:off x="4638675" y="3124200"/>
                <a:ext cx="1676400" cy="485775"/>
              </a:xfrm>
              <a:prstGeom prst="rect">
                <a:avLst/>
              </a:prstGeom>
              <a:noFill/>
              <a:ln>
                <a:noFill/>
              </a:ln>
            </p:spPr>
            <p:txBody>
              <a:bodyPr wrap="none" lIns="0" tIns="102000" rIns="0" bIns="0" anchor="t" anchorCtr="0">
                <a:noAutofit/>
              </a:bodyPr>
              <a:lstStyle/>
              <a:p>
                <a:pPr algn="ctr"/>
                <a:r>
                  <a:rPr lang="en-US" sz="1880" b="1" dirty="0">
                    <a:solidFill>
                      <a:srgbClr val="FFFFFF"/>
                    </a:solidFill>
                    <a:latin typeface="Consolas"/>
                    <a:ea typeface="Consolas"/>
                    <a:cs typeface="Consolas"/>
                  </a:rPr>
                  <a:t>0</a:t>
                </a:r>
              </a:p>
            </p:txBody>
          </p:sp>
        </p:grpSp>
        <p:grpSp>
          <p:nvGrpSpPr>
            <p:cNvPr id="16" name="Group 16"/>
            <p:cNvGrpSpPr/>
            <p:nvPr/>
          </p:nvGrpSpPr>
          <p:grpSpPr>
            <a:xfrm>
              <a:off x="6334125" y="3095625"/>
              <a:ext cx="1714500" cy="542925"/>
              <a:chOff x="6334125" y="3095625"/>
              <a:chExt cx="1714500" cy="542925"/>
            </a:xfrm>
          </p:grpSpPr>
          <p:sp>
            <p:nvSpPr>
              <p:cNvPr id="14" name="Rectangle 14"/>
              <p:cNvSpPr/>
              <p:nvPr/>
            </p:nvSpPr>
            <p:spPr>
              <a:xfrm>
                <a:off x="6334125" y="3095625"/>
                <a:ext cx="1714500" cy="542925"/>
              </a:xfrm>
              <a:prstGeom prst="rect">
                <a:avLst/>
              </a:prstGeom>
              <a:solidFill>
                <a:srgbClr val="244D87"/>
              </a:solidFill>
              <a:ln w="9525">
                <a:solidFill>
                  <a:srgbClr val="B8C8D9"/>
                </a:solidFill>
              </a:ln>
            </p:spPr>
          </p:sp>
          <p:sp>
            <p:nvSpPr>
              <p:cNvPr id="15" name="TextBox 15"/>
              <p:cNvSpPr/>
              <p:nvPr/>
            </p:nvSpPr>
            <p:spPr>
              <a:xfrm>
                <a:off x="6353175" y="3124200"/>
                <a:ext cx="1676400" cy="485775"/>
              </a:xfrm>
              <a:prstGeom prst="rect">
                <a:avLst/>
              </a:prstGeom>
              <a:noFill/>
              <a:ln>
                <a:noFill/>
              </a:ln>
            </p:spPr>
            <p:txBody>
              <a:bodyPr wrap="none" lIns="0" tIns="102000" rIns="0" bIns="0" anchor="t" anchorCtr="0">
                <a:noAutofit/>
              </a:bodyPr>
              <a:lstStyle/>
              <a:p>
                <a:pPr algn="ctr"/>
                <a:r>
                  <a:rPr lang="en-US" sz="1880" b="1" dirty="0">
                    <a:solidFill>
                      <a:srgbClr val="FFFFFF"/>
                    </a:solidFill>
                    <a:latin typeface="Consolas"/>
                    <a:ea typeface="Consolas"/>
                    <a:cs typeface="Consolas"/>
                  </a:rPr>
                  <a:t>1</a:t>
                </a:r>
              </a:p>
            </p:txBody>
          </p:sp>
        </p:grpSp>
        <p:grpSp>
          <p:nvGrpSpPr>
            <p:cNvPr id="19" name="Group 19"/>
            <p:cNvGrpSpPr/>
            <p:nvPr/>
          </p:nvGrpSpPr>
          <p:grpSpPr>
            <a:xfrm>
              <a:off x="8048625" y="3095625"/>
              <a:ext cx="1714500" cy="542925"/>
              <a:chOff x="8048625" y="3095625"/>
              <a:chExt cx="1714500" cy="542925"/>
            </a:xfrm>
          </p:grpSpPr>
          <p:sp>
            <p:nvSpPr>
              <p:cNvPr id="17" name="Rectangle 17"/>
              <p:cNvSpPr/>
              <p:nvPr/>
            </p:nvSpPr>
            <p:spPr>
              <a:xfrm>
                <a:off x="8048625" y="3095625"/>
                <a:ext cx="1714500" cy="542925"/>
              </a:xfrm>
              <a:prstGeom prst="rect">
                <a:avLst/>
              </a:prstGeom>
              <a:solidFill>
                <a:srgbClr val="244D87"/>
              </a:solidFill>
              <a:ln w="9525">
                <a:solidFill>
                  <a:srgbClr val="B8C8D9"/>
                </a:solidFill>
              </a:ln>
            </p:spPr>
          </p:sp>
          <p:sp>
            <p:nvSpPr>
              <p:cNvPr id="18" name="TextBox 18"/>
              <p:cNvSpPr/>
              <p:nvPr/>
            </p:nvSpPr>
            <p:spPr>
              <a:xfrm>
                <a:off x="8067675" y="3124200"/>
                <a:ext cx="1676400" cy="485775"/>
              </a:xfrm>
              <a:prstGeom prst="rect">
                <a:avLst/>
              </a:prstGeom>
              <a:noFill/>
              <a:ln>
                <a:noFill/>
              </a:ln>
            </p:spPr>
            <p:txBody>
              <a:bodyPr wrap="none" lIns="0" tIns="102000" rIns="0" bIns="0" anchor="t" anchorCtr="0">
                <a:noAutofit/>
              </a:bodyPr>
              <a:lstStyle/>
              <a:p>
                <a:pPr algn="ctr"/>
                <a:r>
                  <a:rPr lang="en-US" sz="1880" b="1" dirty="0">
                    <a:solidFill>
                      <a:srgbClr val="FFFFFF"/>
                    </a:solidFill>
                    <a:latin typeface="Consolas"/>
                    <a:ea typeface="Consolas"/>
                    <a:cs typeface="Consolas"/>
                  </a:rPr>
                  <a:t>2</a:t>
                </a:r>
              </a:p>
            </p:txBody>
          </p:sp>
        </p:grpSp>
        <p:grpSp>
          <p:nvGrpSpPr>
            <p:cNvPr id="22" name="Group 22"/>
            <p:cNvGrpSpPr/>
            <p:nvPr/>
          </p:nvGrpSpPr>
          <p:grpSpPr>
            <a:xfrm>
              <a:off x="2428875" y="3638550"/>
              <a:ext cx="2190750" cy="542925"/>
              <a:chOff x="2428875" y="3638550"/>
              <a:chExt cx="2190750" cy="542925"/>
            </a:xfrm>
          </p:grpSpPr>
          <p:sp>
            <p:nvSpPr>
              <p:cNvPr id="20" name="Rectangle 20"/>
              <p:cNvSpPr/>
              <p:nvPr/>
            </p:nvSpPr>
            <p:spPr>
              <a:xfrm>
                <a:off x="2428875" y="3638550"/>
                <a:ext cx="2190750" cy="542925"/>
              </a:xfrm>
              <a:prstGeom prst="rect">
                <a:avLst/>
              </a:prstGeom>
              <a:solidFill>
                <a:srgbClr val="F4F7FB"/>
              </a:solidFill>
              <a:ln w="9525">
                <a:solidFill>
                  <a:srgbClr val="B8C8D9"/>
                </a:solidFill>
              </a:ln>
            </p:spPr>
          </p:sp>
          <p:sp>
            <p:nvSpPr>
              <p:cNvPr id="21" name="TextBox 21"/>
              <p:cNvSpPr/>
              <p:nvPr/>
            </p:nvSpPr>
            <p:spPr>
              <a:xfrm>
                <a:off x="2447925" y="3667125"/>
                <a:ext cx="2152650" cy="485775"/>
              </a:xfrm>
              <a:prstGeom prst="rect">
                <a:avLst/>
              </a:prstGeom>
              <a:noFill/>
              <a:ln>
                <a:noFill/>
              </a:ln>
            </p:spPr>
            <p:txBody>
              <a:bodyPr wrap="none" lIns="0" tIns="102000" rIns="0" bIns="0" anchor="t" anchorCtr="0">
                <a:noAutofit/>
              </a:bodyPr>
              <a:lstStyle/>
              <a:p>
                <a:pPr algn="ctr"/>
                <a:r>
                  <a:rPr lang="zh-CN" sz="1880" dirty="0">
                    <a:solidFill>
                      <a:srgbClr val="243447"/>
                    </a:solidFill>
                    <a:latin typeface="Consolas"/>
                    <a:ea typeface="Microsoft YaHei"/>
                    <a:cs typeface="Consolas"/>
                  </a:rPr>
                  <a:t>s中的字符</a:t>
                </a:r>
              </a:p>
            </p:txBody>
          </p:sp>
        </p:grpSp>
        <p:grpSp>
          <p:nvGrpSpPr>
            <p:cNvPr id="25" name="Group 25"/>
            <p:cNvGrpSpPr/>
            <p:nvPr/>
          </p:nvGrpSpPr>
          <p:grpSpPr>
            <a:xfrm>
              <a:off x="4619625" y="3638550"/>
              <a:ext cx="1714500" cy="542925"/>
              <a:chOff x="4619625" y="3638550"/>
              <a:chExt cx="1714500" cy="542925"/>
            </a:xfrm>
          </p:grpSpPr>
          <p:sp>
            <p:nvSpPr>
              <p:cNvPr id="23" name="Rectangle 23"/>
              <p:cNvSpPr/>
              <p:nvPr/>
            </p:nvSpPr>
            <p:spPr>
              <a:xfrm>
                <a:off x="4619625" y="3638550"/>
                <a:ext cx="1714500" cy="542925"/>
              </a:xfrm>
              <a:prstGeom prst="rect">
                <a:avLst/>
              </a:prstGeom>
              <a:solidFill>
                <a:srgbClr val="F4F7FB"/>
              </a:solidFill>
              <a:ln w="9525">
                <a:solidFill>
                  <a:srgbClr val="B8C8D9"/>
                </a:solidFill>
              </a:ln>
            </p:spPr>
          </p:sp>
          <p:sp>
            <p:nvSpPr>
              <p:cNvPr id="24" name="TextBox 24"/>
              <p:cNvSpPr/>
              <p:nvPr/>
            </p:nvSpPr>
            <p:spPr>
              <a:xfrm>
                <a:off x="4638675" y="3667125"/>
                <a:ext cx="1676400" cy="485775"/>
              </a:xfrm>
              <a:prstGeom prst="rect">
                <a:avLst/>
              </a:prstGeom>
              <a:noFill/>
              <a:ln>
                <a:noFill/>
              </a:ln>
            </p:spPr>
            <p:txBody>
              <a:bodyPr wrap="none" lIns="0" tIns="102000" rIns="0" bIns="0" anchor="t" anchorCtr="0">
                <a:noAutofit/>
              </a:bodyPr>
              <a:lstStyle/>
              <a:p>
                <a:pPr algn="ctr"/>
                <a:r>
                  <a:rPr lang="en-US" sz="1880" dirty="0">
                    <a:solidFill>
                      <a:srgbClr val="243447"/>
                    </a:solidFill>
                    <a:latin typeface="Consolas"/>
                    <a:ea typeface="Consolas"/>
                    <a:cs typeface="Consolas"/>
                  </a:rPr>
                  <a:t>A</a:t>
                </a:r>
              </a:p>
            </p:txBody>
          </p:sp>
        </p:grpSp>
        <p:grpSp>
          <p:nvGrpSpPr>
            <p:cNvPr id="28" name="Group 28"/>
            <p:cNvGrpSpPr/>
            <p:nvPr/>
          </p:nvGrpSpPr>
          <p:grpSpPr>
            <a:xfrm>
              <a:off x="6334125" y="3638550"/>
              <a:ext cx="1714500" cy="542925"/>
              <a:chOff x="6334125" y="3638550"/>
              <a:chExt cx="1714500" cy="542925"/>
            </a:xfrm>
          </p:grpSpPr>
          <p:sp>
            <p:nvSpPr>
              <p:cNvPr id="26" name="Rectangle 26"/>
              <p:cNvSpPr/>
              <p:nvPr/>
            </p:nvSpPr>
            <p:spPr>
              <a:xfrm>
                <a:off x="6334125" y="3638550"/>
                <a:ext cx="1714500" cy="542925"/>
              </a:xfrm>
              <a:prstGeom prst="rect">
                <a:avLst/>
              </a:prstGeom>
              <a:solidFill>
                <a:srgbClr val="FFF2CC"/>
              </a:solidFill>
              <a:ln w="9525">
                <a:solidFill>
                  <a:srgbClr val="B8C8D9"/>
                </a:solidFill>
              </a:ln>
            </p:spPr>
          </p:sp>
          <p:sp>
            <p:nvSpPr>
              <p:cNvPr id="27" name="TextBox 27"/>
              <p:cNvSpPr/>
              <p:nvPr/>
            </p:nvSpPr>
            <p:spPr>
              <a:xfrm>
                <a:off x="6353175" y="3667125"/>
                <a:ext cx="1676400" cy="485775"/>
              </a:xfrm>
              <a:prstGeom prst="rect">
                <a:avLst/>
              </a:prstGeom>
              <a:noFill/>
              <a:ln>
                <a:noFill/>
              </a:ln>
            </p:spPr>
            <p:txBody>
              <a:bodyPr wrap="none" lIns="0" tIns="102000" rIns="0" bIns="0" anchor="t" anchorCtr="0">
                <a:noAutofit/>
              </a:bodyPr>
              <a:lstStyle/>
              <a:p>
                <a:pPr algn="ctr"/>
                <a:r>
                  <a:rPr lang="zh-CN" sz="1880" dirty="0">
                    <a:solidFill>
                      <a:srgbClr val="243447"/>
                    </a:solidFill>
                    <a:latin typeface="Consolas"/>
                    <a:ea typeface="Microsoft YaHei"/>
                    <a:cs typeface="Consolas"/>
                  </a:rPr>
                  <a:t>空格</a:t>
                </a:r>
              </a:p>
            </p:txBody>
          </p:sp>
        </p:grpSp>
        <p:grpSp>
          <p:nvGrpSpPr>
            <p:cNvPr id="31" name="Group 31"/>
            <p:cNvGrpSpPr/>
            <p:nvPr/>
          </p:nvGrpSpPr>
          <p:grpSpPr>
            <a:xfrm>
              <a:off x="8048625" y="3638550"/>
              <a:ext cx="1714500" cy="542925"/>
              <a:chOff x="8048625" y="3638550"/>
              <a:chExt cx="1714500" cy="542925"/>
            </a:xfrm>
          </p:grpSpPr>
          <p:sp>
            <p:nvSpPr>
              <p:cNvPr id="29" name="Rectangle 29"/>
              <p:cNvSpPr/>
              <p:nvPr/>
            </p:nvSpPr>
            <p:spPr>
              <a:xfrm>
                <a:off x="8048625" y="3638550"/>
                <a:ext cx="1714500" cy="542925"/>
              </a:xfrm>
              <a:prstGeom prst="rect">
                <a:avLst/>
              </a:prstGeom>
              <a:solidFill>
                <a:srgbClr val="F4F7FB"/>
              </a:solidFill>
              <a:ln w="9525">
                <a:solidFill>
                  <a:srgbClr val="B8C8D9"/>
                </a:solidFill>
              </a:ln>
            </p:spPr>
          </p:sp>
          <p:sp>
            <p:nvSpPr>
              <p:cNvPr id="30" name="TextBox 30"/>
              <p:cNvSpPr/>
              <p:nvPr/>
            </p:nvSpPr>
            <p:spPr>
              <a:xfrm>
                <a:off x="8067675" y="3667125"/>
                <a:ext cx="1676400" cy="485775"/>
              </a:xfrm>
              <a:prstGeom prst="rect">
                <a:avLst/>
              </a:prstGeom>
              <a:noFill/>
              <a:ln>
                <a:noFill/>
              </a:ln>
            </p:spPr>
            <p:txBody>
              <a:bodyPr wrap="none" lIns="0" tIns="102000" rIns="0" bIns="0" anchor="t" anchorCtr="0">
                <a:noAutofit/>
              </a:bodyPr>
              <a:lstStyle/>
              <a:p>
                <a:pPr algn="ctr"/>
                <a:r>
                  <a:rPr lang="en-US" sz="1880" dirty="0">
                    <a:solidFill>
                      <a:srgbClr val="243447"/>
                    </a:solidFill>
                    <a:latin typeface="Consolas"/>
                    <a:ea typeface="Consolas"/>
                    <a:cs typeface="Consolas"/>
                  </a:rPr>
                  <a:t>B</a:t>
                </a:r>
              </a:p>
            </p:txBody>
          </p:sp>
        </p:grpSp>
      </p:grpSp>
      <p:grpSp>
        <p:nvGrpSpPr>
          <p:cNvPr id="35" name="Group 35"/>
          <p:cNvGrpSpPr/>
          <p:nvPr/>
        </p:nvGrpSpPr>
        <p:grpSpPr>
          <a:xfrm>
            <a:off x="989838" y="4467701"/>
            <a:ext cx="7569494" cy="815150"/>
            <a:chOff x="989838" y="4467701"/>
            <a:chExt cx="7569494" cy="815150"/>
          </a:xfrm>
        </p:grpSpPr>
        <p:sp>
          <p:nvSpPr>
            <p:cNvPr id="33" name="TextBox 33"/>
            <p:cNvSpPr/>
            <p:nvPr/>
          </p:nvSpPr>
          <p:spPr>
            <a:xfrm>
              <a:off x="989838" y="4467701"/>
              <a:ext cx="4706314" cy="396050"/>
            </a:xfrm>
            <a:prstGeom prst="rect">
              <a:avLst/>
            </a:prstGeom>
            <a:noFill/>
            <a:ln>
              <a:noFill/>
            </a:ln>
          </p:spPr>
          <p:txBody>
            <a:bodyPr wrap="none" lIns="0" tIns="-5" rIns="0" bIns="0" anchor="t" anchorCtr="0">
              <a:noAutofit/>
            </a:bodyPr>
            <a:lstStyle/>
            <a:p>
              <a:pPr algn="l"/>
              <a:r>
                <a:rPr lang="zh-CN" sz="2020" dirty="0">
                  <a:solidFill>
                    <a:srgbClr val="243447"/>
                  </a:solidFill>
                  <a:latin typeface="Consolas"/>
                  <a:ea typeface="Microsoft YaHei"/>
                  <a:cs typeface="Consolas"/>
                </a:rPr>
                <a:t>s中共有3个</a:t>
              </a:r>
              <a:r>
                <a:rPr lang="zh-CN" sz="2020" b="1" dirty="0">
                  <a:solidFill>
                    <a:srgbClr val="C00000"/>
                  </a:solidFill>
                  <a:latin typeface="Consolas"/>
                  <a:ea typeface="Microsoft YaHei"/>
                  <a:cs typeface="Consolas"/>
                </a:rPr>
                <a:t>字符</a:t>
              </a:r>
              <a:r>
                <a:rPr lang="zh-CN" sz="2020" dirty="0">
                  <a:solidFill>
                    <a:srgbClr val="243447"/>
                  </a:solidFill>
                  <a:latin typeface="Consolas"/>
                  <a:ea typeface="Microsoft YaHei"/>
                  <a:cs typeface="Consolas"/>
                </a:rPr>
                <a:t>，因此s.size()为3。</a:t>
              </a:r>
            </a:p>
          </p:txBody>
        </p:sp>
        <p:sp>
          <p:nvSpPr>
            <p:cNvPr id="34" name="TextBox 34"/>
            <p:cNvSpPr/>
            <p:nvPr/>
          </p:nvSpPr>
          <p:spPr>
            <a:xfrm>
              <a:off x="989838" y="4886801"/>
              <a:ext cx="7569494" cy="396050"/>
            </a:xfrm>
            <a:prstGeom prst="rect">
              <a:avLst/>
            </a:prstGeom>
            <a:noFill/>
            <a:ln>
              <a:noFill/>
            </a:ln>
          </p:spPr>
          <p:txBody>
            <a:bodyPr wrap="none" lIns="0" tIns="-5" rIns="0" bIns="0" anchor="t" anchorCtr="0">
              <a:noAutofit/>
            </a:bodyPr>
            <a:lstStyle/>
            <a:p>
              <a:pPr algn="l"/>
              <a:r>
                <a:rPr lang="zh-CN" sz="2020" dirty="0">
                  <a:solidFill>
                    <a:srgbClr val="243447"/>
                  </a:solidFill>
                  <a:latin typeface="Consolas"/>
                  <a:ea typeface="Microsoft YaHei"/>
                  <a:cs typeface="Consolas"/>
                </a:rPr>
                <a:t>如果用cin &gt;&gt; s，只读到A，就会把本题所需的</a:t>
              </a:r>
              <a:r>
                <a:rPr lang="zh-CN" sz="2020" b="1" dirty="0">
                  <a:solidFill>
                    <a:srgbClr val="C00000"/>
                  </a:solidFill>
                  <a:latin typeface="Consolas"/>
                  <a:ea typeface="Microsoft YaHei"/>
                  <a:cs typeface="Consolas"/>
                </a:rPr>
                <a:t>空格</a:t>
              </a:r>
              <a:r>
                <a:rPr lang="zh-CN" sz="2020" dirty="0">
                  <a:solidFill>
                    <a:srgbClr val="243447"/>
                  </a:solidFill>
                  <a:latin typeface="Consolas"/>
                  <a:ea typeface="Microsoft YaHei"/>
                  <a:cs typeface="Consolas"/>
                </a:rPr>
                <a:t>和B丢掉。</a:t>
              </a:r>
            </a:p>
          </p:txBody>
        </p:sp>
      </p:grpSp>
      <p:grpSp>
        <p:nvGrpSpPr>
          <p:cNvPr id="37" name="Group 37"/>
          <p:cNvGrpSpPr/>
          <p:nvPr/>
        </p:nvGrpSpPr>
        <p:grpSpPr>
          <a:xfrm>
            <a:off x="990219" y="5406771"/>
            <a:ext cx="10277856" cy="381381"/>
            <a:chOff x="990219" y="5406771"/>
            <a:chExt cx="10277856" cy="381381"/>
          </a:xfrm>
        </p:grpSpPr>
        <p:sp>
          <p:nvSpPr>
            <p:cNvPr id="36" name="TextBox 36"/>
            <p:cNvSpPr/>
            <p:nvPr/>
          </p:nvSpPr>
          <p:spPr>
            <a:xfrm>
              <a:off x="990219" y="5406771"/>
              <a:ext cx="10277856" cy="381381"/>
            </a:xfrm>
            <a:prstGeom prst="rect">
              <a:avLst/>
            </a:prstGeom>
            <a:noFill/>
            <a:ln>
              <a:noFill/>
            </a:ln>
          </p:spPr>
          <p:txBody>
            <a:bodyPr wrap="none" lIns="0" tIns="2476" rIns="0" bIns="0" anchor="t" anchorCtr="0">
              <a:noAutofit/>
            </a:bodyPr>
            <a:lstStyle/>
            <a:p>
              <a:pPr algn="l">
                <a:lnSpc>
                  <a:spcPts val="2418"/>
                </a:lnSpc>
              </a:pPr>
              <a:r>
                <a:rPr lang="zh-CN" sz="1950" dirty="0">
                  <a:solidFill>
                    <a:srgbClr val="243447"/>
                  </a:solidFill>
                  <a:latin typeface="Microsoft YaHei"/>
                  <a:ea typeface="Microsoft YaHei"/>
                  <a:cs typeface="Microsoft YaHei"/>
                </a:rPr>
                <a:t>像先确认要抄整行还是只抄一个词，读入方式选对了，后面才有完整数据可数。</a:t>
              </a:r>
            </a:p>
          </p:txBody>
        </p:sp>
      </p:grpSp>
      <p:sp>
        <p:nvSpPr>
          <p:cNvPr id="50" name="Line 50"/>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51" name="Line 51"/>
          <p:cNvSpPr/>
          <p:nvPr/>
        </p:nvSpPr>
        <p:spPr>
          <a:xfrm>
            <a:off x="838200" y="2896743"/>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52" name="Line 52"/>
          <p:cNvSpPr/>
          <p:nvPr/>
        </p:nvSpPr>
        <p:spPr>
          <a:xfrm>
            <a:off x="838200" y="4323302"/>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35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35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3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p="http://schemas.openxmlformats.org/presentationml/2006/main" xmlns:p14="http://schemas.microsoft.com/office/powerpoint/2010/main">
  <p:cSld>
    <p:spTree>
      <p:nvGrpSpPr>
        <p:cNvPr id="1" name=""/>
        <p:cNvGrpSpPr/>
        <p:nvPr/>
      </p:nvGrpSpPr>
      <p:grpSpPr>
        <a:xfrm>
          <a:off x="0" y="0"/>
          <a:ext cx="0" cy="0"/>
          <a:chOff x="0" y="0"/>
          <a:chExt cx="0" cy="0"/>
        </a:xfrm>
      </p:grpSpPr>
      <p:grpSp>
        <p:nvGrpSpPr>
          <p:cNvPr id="4" name="Group 4"/>
          <p:cNvGrpSpPr/>
          <p:nvPr/>
        </p:nvGrpSpPr>
        <p:grpSpPr>
          <a:xfrm>
            <a:off x="826008" y="814388"/>
            <a:ext cx="4224528" cy="1062799"/>
            <a:chOff x="826008" y="814388"/>
            <a:chExt cx="4224528" cy="1062799"/>
          </a:xfrm>
        </p:grpSpPr>
        <p:sp>
          <p:nvSpPr>
            <p:cNvPr id="2" name="TextBox 2"/>
            <p:cNvSpPr txBox="1"/>
            <p:nvPr/>
          </p:nvSpPr>
          <p:spPr>
            <a:xfrm>
              <a:off x="1017270" y="814388"/>
              <a:ext cx="214312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统计长度：程序</a:t>
              </a:r>
            </a:p>
          </p:txBody>
        </p:sp>
        <p:sp>
          <p:nvSpPr>
            <p:cNvPr id="3" name="TextBox 3"/>
            <p:cNvSpPr txBox="1"/>
            <p:nvPr/>
          </p:nvSpPr>
          <p:spPr>
            <a:xfrm>
              <a:off x="826008" y="1407795"/>
              <a:ext cx="4224528"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完整程序：读整行，输出长度</a:t>
              </a:r>
            </a:p>
          </p:txBody>
        </p:sp>
      </p:grpSp>
      <p:grpSp>
        <p:nvGrpSpPr>
          <p:cNvPr id="14" name="Group 14"/>
          <p:cNvGrpSpPr/>
          <p:nvPr/>
        </p:nvGrpSpPr>
        <p:grpSpPr>
          <a:xfrm>
            <a:off x="1037844" y="1961198"/>
            <a:ext cx="4206831" cy="2514981"/>
            <a:chOff x="1037844" y="1961198"/>
            <a:chExt cx="4206831" cy="2514981"/>
          </a:xfrm>
        </p:grpSpPr>
        <p:sp>
          <p:nvSpPr>
            <p:cNvPr id="5" name="TextBox 5"/>
            <p:cNvSpPr txBox="1"/>
            <p:nvPr/>
          </p:nvSpPr>
          <p:spPr>
            <a:xfrm>
              <a:off x="1037844" y="1961198"/>
              <a:ext cx="276303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#include &lt;iostream&gt;</a:t>
              </a:r>
            </a:p>
          </p:txBody>
        </p:sp>
        <p:sp>
          <p:nvSpPr>
            <p:cNvPr id="6" name="TextBox 6"/>
            <p:cNvSpPr txBox="1"/>
            <p:nvPr/>
          </p:nvSpPr>
          <p:spPr>
            <a:xfrm>
              <a:off x="1037844" y="2227898"/>
              <a:ext cx="247427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#include &lt;string&gt;</a:t>
              </a:r>
            </a:p>
          </p:txBody>
        </p:sp>
        <p:sp>
          <p:nvSpPr>
            <p:cNvPr id="7" name="TextBox 7"/>
            <p:cNvSpPr txBox="1"/>
            <p:nvPr/>
          </p:nvSpPr>
          <p:spPr>
            <a:xfrm>
              <a:off x="1037844" y="2494598"/>
              <a:ext cx="2907411" cy="381381"/>
            </a:xfrm>
            <a:prstGeom prst="rect">
              <a:avLst/>
            </a:prstGeom>
            <a:noFill/>
            <a:ln>
              <a:noFill/>
            </a:ln>
          </p:spPr>
          <p:txBody>
            <a:bodyPr wrap="square" lIns="0" tIns="0" rIns="0" bIns="0" anchor="t" anchorCtr="0">
              <a:spAutoFit/>
            </a:bodyPr>
            <a:lstStyle/>
            <a:p>
              <a:pPr algn="l"/>
              <a:r>
                <a:rPr lang="en-US" sz="1950" dirty="0">
                  <a:solidFill>
                    <a:srgbClr val="0000FF"/>
                  </a:solidFill>
                  <a:latin typeface="Consolas"/>
                  <a:ea typeface="Microsoft YaHei"/>
                  <a:cs typeface="Consolas"/>
                </a:rPr>
                <a:t>using</a:t>
              </a:r>
              <a:r>
                <a:rPr lang="en-US" sz="1950" dirty="0">
                  <a:solidFill>
                    <a:srgbClr val="000000"/>
                  </a:solidFill>
                  <a:latin typeface="Consolas"/>
                  <a:ea typeface="Microsoft YaHei"/>
                  <a:cs typeface="Consolas"/>
                </a:rPr>
                <a:t xml:space="preserve"> </a:t>
              </a:r>
              <a:r>
                <a:rPr lang="en-US" sz="1950" dirty="0">
                  <a:solidFill>
                    <a:srgbClr val="0000FF"/>
                  </a:solidFill>
                  <a:latin typeface="Consolas"/>
                  <a:ea typeface="Microsoft YaHei"/>
                  <a:cs typeface="Consolas"/>
                </a:rPr>
                <a:t>namespace</a:t>
              </a:r>
              <a:r>
                <a:rPr lang="en-US" sz="1950" dirty="0">
                  <a:solidFill>
                    <a:srgbClr val="000000"/>
                  </a:solidFill>
                  <a:latin typeface="Consolas"/>
                  <a:ea typeface="Microsoft YaHei"/>
                  <a:cs typeface="Consolas"/>
                </a:rPr>
                <a:t xml:space="preserve"> std;</a:t>
              </a:r>
            </a:p>
          </p:txBody>
        </p:sp>
        <p:sp>
          <p:nvSpPr>
            <p:cNvPr id="8" name="TextBox 8"/>
            <p:cNvSpPr txBox="1"/>
            <p:nvPr/>
          </p:nvSpPr>
          <p:spPr>
            <a:xfrm>
              <a:off x="1037844" y="2761298"/>
              <a:ext cx="1752371" cy="381381"/>
            </a:xfrm>
            <a:prstGeom prst="rect">
              <a:avLst/>
            </a:prstGeom>
            <a:noFill/>
            <a:ln>
              <a:noFill/>
            </a:ln>
          </p:spPr>
          <p:txBody>
            <a:bodyPr wrap="square" lIns="0" tIns="0" rIns="0" bIns="0" anchor="t" anchorCtr="0">
              <a:spAutoFit/>
            </a:bodyPr>
            <a:lstStyle/>
            <a:p>
              <a:pPr algn="l"/>
              <a:r>
                <a:rPr lang="en-US" sz="1950" dirty="0">
                  <a:solidFill>
                    <a:srgbClr val="0000FF"/>
                  </a:solidFill>
                  <a:latin typeface="Consolas"/>
                  <a:ea typeface="Microsoft YaHei"/>
                  <a:cs typeface="Consolas"/>
                </a:rPr>
                <a:t>int</a:t>
              </a:r>
              <a:r>
                <a:rPr lang="en-US" sz="1950" dirty="0">
                  <a:solidFill>
                    <a:srgbClr val="000000"/>
                  </a:solidFill>
                  <a:latin typeface="Consolas"/>
                  <a:ea typeface="Microsoft YaHei"/>
                  <a:cs typeface="Consolas"/>
                </a:rPr>
                <a:t xml:space="preserve"> main() {</a:t>
              </a:r>
            </a:p>
          </p:txBody>
        </p:sp>
        <p:sp>
          <p:nvSpPr>
            <p:cNvPr id="9" name="TextBox 9"/>
            <p:cNvSpPr txBox="1"/>
            <p:nvPr/>
          </p:nvSpPr>
          <p:spPr>
            <a:xfrm>
              <a:off x="1037844" y="3027998"/>
              <a:ext cx="189675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string s;</a:t>
              </a:r>
            </a:p>
          </p:txBody>
        </p:sp>
        <p:sp>
          <p:nvSpPr>
            <p:cNvPr id="10" name="TextBox 10"/>
            <p:cNvSpPr txBox="1"/>
            <p:nvPr/>
          </p:nvSpPr>
          <p:spPr>
            <a:xfrm>
              <a:off x="1037844" y="3294698"/>
              <a:ext cx="290741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getline(cin, s);</a:t>
              </a:r>
            </a:p>
          </p:txBody>
        </p:sp>
        <p:sp>
          <p:nvSpPr>
            <p:cNvPr id="11" name="TextBox 11"/>
            <p:cNvSpPr txBox="1"/>
            <p:nvPr/>
          </p:nvSpPr>
          <p:spPr>
            <a:xfrm>
              <a:off x="1037844" y="3561398"/>
              <a:ext cx="420683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cout &lt;&lt; s.size() &lt;&lt; '\n';</a:t>
              </a:r>
            </a:p>
          </p:txBody>
        </p:sp>
        <p:sp>
          <p:nvSpPr>
            <p:cNvPr id="12" name="TextBox 12"/>
            <p:cNvSpPr txBox="1"/>
            <p:nvPr/>
          </p:nvSpPr>
          <p:spPr>
            <a:xfrm>
              <a:off x="1037844" y="3828098"/>
              <a:ext cx="189675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a:t>
              </a:r>
              <a:r>
                <a:rPr lang="en-US" sz="1950" dirty="0">
                  <a:solidFill>
                    <a:srgbClr val="0000FF"/>
                  </a:solidFill>
                  <a:latin typeface="Consolas"/>
                  <a:ea typeface="Microsoft YaHei"/>
                  <a:cs typeface="Consolas"/>
                </a:rPr>
                <a:t>return</a:t>
              </a:r>
              <a:r>
                <a:rPr lang="en-US" sz="1950" dirty="0">
                  <a:solidFill>
                    <a:srgbClr val="000000"/>
                  </a:solidFill>
                  <a:latin typeface="Consolas"/>
                  <a:ea typeface="Microsoft YaHei"/>
                  <a:cs typeface="Consolas"/>
                </a:rPr>
                <a:t xml:space="preserve"> 0;</a:t>
              </a:r>
            </a:p>
          </p:txBody>
        </p:sp>
        <p:sp>
          <p:nvSpPr>
            <p:cNvPr id="13" name="TextBox 13"/>
            <p:cNvSpPr txBox="1"/>
            <p:nvPr/>
          </p:nvSpPr>
          <p:spPr>
            <a:xfrm>
              <a:off x="1037844" y="4094798"/>
              <a:ext cx="164192"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a:t>
              </a:r>
            </a:p>
          </p:txBody>
        </p:sp>
      </p:grpSp>
      <p:grpSp>
        <p:nvGrpSpPr>
          <p:cNvPr id="19" name="Group 19"/>
          <p:cNvGrpSpPr/>
          <p:nvPr/>
        </p:nvGrpSpPr>
        <p:grpSpPr>
          <a:xfrm>
            <a:off x="7658100" y="2559844"/>
            <a:ext cx="2803017" cy="1566862"/>
            <a:chOff x="7658100" y="2559844"/>
            <a:chExt cx="2803017" cy="1566862"/>
          </a:xfrm>
        </p:grpSpPr>
        <p:sp>
          <p:nvSpPr>
            <p:cNvPr id="15" name="TextBox 15"/>
            <p:cNvSpPr/>
            <p:nvPr/>
          </p:nvSpPr>
          <p:spPr>
            <a:xfrm>
              <a:off x="7658100" y="2559844"/>
              <a:ext cx="1138118" cy="366712"/>
            </a:xfrm>
            <a:prstGeom prst="rect">
              <a:avLst/>
            </a:prstGeom>
            <a:noFill/>
            <a:ln>
              <a:noFill/>
            </a:ln>
          </p:spPr>
          <p:txBody>
            <a:bodyPr wrap="none" lIns="0" tIns="5" rIns="0" bIns="0" anchor="t" anchorCtr="0">
              <a:noAutofit/>
            </a:bodyPr>
            <a:lstStyle/>
            <a:p>
              <a:pPr algn="l"/>
              <a:r>
                <a:rPr lang="en-US" sz="1880" dirty="0">
                  <a:solidFill>
                    <a:srgbClr val="243447"/>
                  </a:solidFill>
                  <a:latin typeface="Consolas"/>
                  <a:ea typeface="Consolas"/>
                  <a:cs typeface="Consolas"/>
                </a:rPr>
                <a:t>A B → 3</a:t>
              </a:r>
            </a:p>
          </p:txBody>
        </p:sp>
        <p:sp>
          <p:nvSpPr>
            <p:cNvPr id="16" name="TextBox 16"/>
            <p:cNvSpPr/>
            <p:nvPr/>
          </p:nvSpPr>
          <p:spPr>
            <a:xfrm>
              <a:off x="7658100" y="2959894"/>
              <a:ext cx="2672417" cy="366712"/>
            </a:xfrm>
            <a:prstGeom prst="rect">
              <a:avLst/>
            </a:prstGeom>
            <a:noFill/>
            <a:ln>
              <a:noFill/>
            </a:ln>
          </p:spPr>
          <p:txBody>
            <a:bodyPr wrap="none" lIns="0" tIns="5" rIns="0" bIns="0" anchor="t" anchorCtr="0">
              <a:noAutofit/>
            </a:bodyPr>
            <a:lstStyle/>
            <a:p>
              <a:pPr algn="l"/>
              <a:r>
                <a:rPr lang="en-US" sz="1880" dirty="0">
                  <a:solidFill>
                    <a:srgbClr val="243447"/>
                  </a:solidFill>
                  <a:latin typeface="Consolas"/>
                  <a:ea typeface="Consolas"/>
                  <a:cs typeface="Consolas"/>
                </a:rPr>
                <a:t>Hello, world! → 13</a:t>
              </a:r>
            </a:p>
          </p:txBody>
        </p:sp>
        <p:sp>
          <p:nvSpPr>
            <p:cNvPr id="17" name="TextBox 17"/>
            <p:cNvSpPr/>
            <p:nvPr/>
          </p:nvSpPr>
          <p:spPr>
            <a:xfrm>
              <a:off x="7658100" y="3359944"/>
              <a:ext cx="1226880"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空行 → 0</a:t>
              </a:r>
            </a:p>
          </p:txBody>
        </p:sp>
        <p:sp>
          <p:nvSpPr>
            <p:cNvPr id="18" name="TextBox 18"/>
            <p:cNvSpPr/>
            <p:nvPr/>
          </p:nvSpPr>
          <p:spPr>
            <a:xfrm>
              <a:off x="7658100" y="3759994"/>
              <a:ext cx="2803017"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空格保留，换行不保存。</a:t>
              </a:r>
            </a:p>
          </p:txBody>
        </p:sp>
      </p:grpSp>
      <p:sp>
        <p:nvSpPr>
          <p:cNvPr id="20" name="Line 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1" name="Line 10"/>
          <p:cNvSpPr/>
          <p:nvPr/>
        </p:nvSpPr>
        <p:spPr>
          <a:xfrm>
            <a:off x="914019" y="1970722"/>
            <a:ext cx="9525" cy="2411730"/>
          </a:xfrm>
          <a:custGeom>
            <a:avLst/>
            <a:gdLst/>
            <a:ahLst/>
            <a:cxnLst/>
            <a:rect l="l" t="t" r="r" b="b"/>
            <a:pathLst>
              <a:path w="9525" h="2411730">
                <a:moveTo>
                  <a:pt x="0" y="0"/>
                </a:moveTo>
                <a:lnTo>
                  <a:pt x="0" y="2411730"/>
                </a:lnTo>
              </a:path>
            </a:pathLst>
          </a:custGeom>
          <a:noFill/>
          <a:ln w="19050">
            <a:solidFill>
              <a:srgbClr val="244D87"/>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3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p="http://schemas.openxmlformats.org/presentationml/2006/main" xmlns:p14="http://schemas.microsoft.com/office/powerpoint/2010/main">
  <p:cSld>
    <p:spTree>
      <p:nvGrpSpPr>
        <p:cNvPr id="1" name=""/>
        <p:cNvGrpSpPr/>
        <p:nvPr/>
      </p:nvGrpSpPr>
      <p:grpSpPr>
        <a:xfrm>
          <a:off x="0" y="0"/>
          <a:ext cx="0" cy="0"/>
          <a:chOff x="0" y="0"/>
          <a:chExt cx="0" cy="0"/>
        </a:xfrm>
      </p:grpSpPr>
      <p:grpSp>
        <p:nvGrpSpPr>
          <p:cNvPr id="4" name="Group 4"/>
          <p:cNvGrpSpPr/>
          <p:nvPr/>
        </p:nvGrpSpPr>
        <p:grpSpPr>
          <a:xfrm>
            <a:off x="826008" y="814388"/>
            <a:ext cx="5193792" cy="1062799"/>
            <a:chOff x="826008" y="814388"/>
            <a:chExt cx="5193792" cy="1062799"/>
          </a:xfrm>
        </p:grpSpPr>
        <p:sp>
          <p:nvSpPr>
            <p:cNvPr id="2" name="TextBox 2"/>
            <p:cNvSpPr txBox="1"/>
            <p:nvPr/>
          </p:nvSpPr>
          <p:spPr>
            <a:xfrm>
              <a:off x="1017270" y="814388"/>
              <a:ext cx="274891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基础练习：倒序输出</a:t>
              </a:r>
            </a:p>
          </p:txBody>
        </p:sp>
        <p:sp>
          <p:nvSpPr>
            <p:cNvPr id="3" name="TextBox 3"/>
            <p:cNvSpPr txBox="1"/>
            <p:nvPr/>
          </p:nvSpPr>
          <p:spPr>
            <a:xfrm>
              <a:off x="826008" y="1407795"/>
              <a:ext cx="5193792"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模拟练习：把一行文字从后往前输出</a:t>
              </a:r>
            </a:p>
          </p:txBody>
        </p:sp>
      </p:grpSp>
      <p:grpSp>
        <p:nvGrpSpPr>
          <p:cNvPr id="7" name="Group 7"/>
          <p:cNvGrpSpPr/>
          <p:nvPr/>
        </p:nvGrpSpPr>
        <p:grpSpPr>
          <a:xfrm>
            <a:off x="990219" y="2056448"/>
            <a:ext cx="8751284" cy="752855"/>
            <a:chOff x="990219" y="2056448"/>
            <a:chExt cx="8751284" cy="752855"/>
          </a:xfrm>
        </p:grpSpPr>
        <p:sp>
          <p:nvSpPr>
            <p:cNvPr id="5" name="TextBox 5"/>
            <p:cNvSpPr/>
            <p:nvPr/>
          </p:nvSpPr>
          <p:spPr>
            <a:xfrm>
              <a:off x="990219" y="2056448"/>
              <a:ext cx="875128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给班级小游戏制作“倒着读”的提示。输入一行文字，将</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顺序反过来。</a:t>
              </a:r>
            </a:p>
          </p:txBody>
        </p:sp>
        <p:sp>
          <p:nvSpPr>
            <p:cNvPr id="6" name="TextBox 6"/>
            <p:cNvSpPr/>
            <p:nvPr/>
          </p:nvSpPr>
          <p:spPr>
            <a:xfrm>
              <a:off x="990219" y="2427922"/>
              <a:ext cx="701716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范围：0至1000个ASCII可打印</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，可以包含</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和标点。</a:t>
              </a:r>
            </a:p>
          </p:txBody>
        </p:sp>
      </p:grpSp>
      <p:grpSp>
        <p:nvGrpSpPr>
          <p:cNvPr id="10" name="Group 10"/>
          <p:cNvGrpSpPr/>
          <p:nvPr/>
        </p:nvGrpSpPr>
        <p:grpSpPr>
          <a:xfrm>
            <a:off x="990219" y="2875598"/>
            <a:ext cx="7960042" cy="790955"/>
            <a:chOff x="990219" y="2875598"/>
            <a:chExt cx="7960042" cy="790955"/>
          </a:xfrm>
        </p:grpSpPr>
        <p:sp>
          <p:nvSpPr>
            <p:cNvPr id="8" name="TextBox 8"/>
            <p:cNvSpPr/>
            <p:nvPr/>
          </p:nvSpPr>
          <p:spPr>
            <a:xfrm>
              <a:off x="990219" y="2875598"/>
              <a:ext cx="637755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输入：一整行文字。输出：倒序后的文字，末尾换行。</a:t>
              </a:r>
            </a:p>
          </p:txBody>
        </p:sp>
        <p:sp>
          <p:nvSpPr>
            <p:cNvPr id="9" name="TextBox 9"/>
            <p:cNvSpPr/>
            <p:nvPr/>
          </p:nvSpPr>
          <p:spPr>
            <a:xfrm>
              <a:off x="990219" y="3285172"/>
              <a:ext cx="796004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所有原</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都要保留；只是位置改变，不是把每个单词单独倒过来。</a:t>
              </a:r>
            </a:p>
          </p:txBody>
        </p:sp>
      </p:grpSp>
      <p:grpSp>
        <p:nvGrpSpPr>
          <p:cNvPr id="29" name="Group 29"/>
          <p:cNvGrpSpPr/>
          <p:nvPr/>
        </p:nvGrpSpPr>
        <p:grpSpPr>
          <a:xfrm>
            <a:off x="1143000" y="4086225"/>
            <a:ext cx="9525000" cy="1143000"/>
            <a:chOff x="1143000" y="4086225"/>
            <a:chExt cx="9525000" cy="1143000"/>
          </a:xfrm>
        </p:grpSpPr>
        <p:grpSp>
          <p:nvGrpSpPr>
            <p:cNvPr id="13" name="Group 13"/>
            <p:cNvGrpSpPr/>
            <p:nvPr/>
          </p:nvGrpSpPr>
          <p:grpSpPr>
            <a:xfrm>
              <a:off x="1143000" y="4086225"/>
              <a:ext cx="4762500" cy="381000"/>
              <a:chOff x="1143000" y="4086225"/>
              <a:chExt cx="4762500" cy="381000"/>
            </a:xfrm>
          </p:grpSpPr>
          <p:sp>
            <p:nvSpPr>
              <p:cNvPr id="11" name="Rectangle 11"/>
              <p:cNvSpPr/>
              <p:nvPr/>
            </p:nvSpPr>
            <p:spPr>
              <a:xfrm>
                <a:off x="1143000" y="4086225"/>
                <a:ext cx="4762500" cy="381000"/>
              </a:xfrm>
              <a:prstGeom prst="rect">
                <a:avLst/>
              </a:prstGeom>
              <a:solidFill>
                <a:srgbClr val="244D87"/>
              </a:solidFill>
              <a:ln w="9525">
                <a:solidFill>
                  <a:srgbClr val="B8C8D9"/>
                </a:solidFill>
              </a:ln>
            </p:spPr>
          </p:sp>
          <p:sp>
            <p:nvSpPr>
              <p:cNvPr id="12" name="TextBox 12"/>
              <p:cNvSpPr/>
              <p:nvPr/>
            </p:nvSpPr>
            <p:spPr>
              <a:xfrm>
                <a:off x="1162050" y="4114800"/>
                <a:ext cx="4724400" cy="323850"/>
              </a:xfrm>
              <a:prstGeom prst="rect">
                <a:avLst/>
              </a:prstGeom>
              <a:noFill/>
              <a:ln>
                <a:noFill/>
              </a:ln>
            </p:spPr>
            <p:txBody>
              <a:bodyPr wrap="none" lIns="0" tIns="4572" rIns="0" bIns="0" anchor="t" anchorCtr="0">
                <a:noAutofit/>
              </a:bodyPr>
              <a:lstStyle/>
              <a:p>
                <a:pPr algn="ctr"/>
                <a:r>
                  <a:rPr lang="zh-CN" sz="2100" b="1" dirty="0">
                    <a:solidFill>
                      <a:srgbClr val="FFFFFF"/>
                    </a:solidFill>
                    <a:latin typeface="Consolas"/>
                    <a:ea typeface="Microsoft YaHei"/>
                    <a:cs typeface="Consolas"/>
                  </a:rPr>
                  <a:t>输入</a:t>
                </a:r>
              </a:p>
            </p:txBody>
          </p:sp>
        </p:grpSp>
        <p:grpSp>
          <p:nvGrpSpPr>
            <p:cNvPr id="16" name="Group 16"/>
            <p:cNvGrpSpPr/>
            <p:nvPr/>
          </p:nvGrpSpPr>
          <p:grpSpPr>
            <a:xfrm>
              <a:off x="5905500" y="4086225"/>
              <a:ext cx="4762500" cy="381000"/>
              <a:chOff x="5905500" y="4086225"/>
              <a:chExt cx="4762500" cy="381000"/>
            </a:xfrm>
          </p:grpSpPr>
          <p:sp>
            <p:nvSpPr>
              <p:cNvPr id="14" name="Rectangle 14"/>
              <p:cNvSpPr/>
              <p:nvPr/>
            </p:nvSpPr>
            <p:spPr>
              <a:xfrm>
                <a:off x="5905500" y="4086225"/>
                <a:ext cx="4762500" cy="381000"/>
              </a:xfrm>
              <a:prstGeom prst="rect">
                <a:avLst/>
              </a:prstGeom>
              <a:solidFill>
                <a:srgbClr val="244D87"/>
              </a:solidFill>
              <a:ln w="9525">
                <a:solidFill>
                  <a:srgbClr val="B8C8D9"/>
                </a:solidFill>
              </a:ln>
            </p:spPr>
          </p:sp>
          <p:sp>
            <p:nvSpPr>
              <p:cNvPr id="15" name="TextBox 15"/>
              <p:cNvSpPr/>
              <p:nvPr/>
            </p:nvSpPr>
            <p:spPr>
              <a:xfrm>
                <a:off x="5924550" y="4114800"/>
                <a:ext cx="4724400" cy="323850"/>
              </a:xfrm>
              <a:prstGeom prst="rect">
                <a:avLst/>
              </a:prstGeom>
              <a:noFill/>
              <a:ln>
                <a:noFill/>
              </a:ln>
            </p:spPr>
            <p:txBody>
              <a:bodyPr wrap="none" lIns="0" tIns="4572" rIns="0" bIns="0" anchor="t" anchorCtr="0">
                <a:noAutofit/>
              </a:bodyPr>
              <a:lstStyle/>
              <a:p>
                <a:pPr algn="ctr"/>
                <a:r>
                  <a:rPr lang="zh-CN" sz="2100" b="1" dirty="0">
                    <a:solidFill>
                      <a:srgbClr val="FFFFFF"/>
                    </a:solidFill>
                    <a:latin typeface="Consolas"/>
                    <a:ea typeface="Microsoft YaHei"/>
                    <a:cs typeface="Consolas"/>
                  </a:rPr>
                  <a:t>输出</a:t>
                </a:r>
              </a:p>
            </p:txBody>
          </p:sp>
        </p:grpSp>
        <p:grpSp>
          <p:nvGrpSpPr>
            <p:cNvPr id="19" name="Group 19"/>
            <p:cNvGrpSpPr/>
            <p:nvPr/>
          </p:nvGrpSpPr>
          <p:grpSpPr>
            <a:xfrm>
              <a:off x="1143000" y="4467225"/>
              <a:ext cx="4762500" cy="381000"/>
              <a:chOff x="1143000" y="4467225"/>
              <a:chExt cx="4762500" cy="381000"/>
            </a:xfrm>
          </p:grpSpPr>
          <p:sp>
            <p:nvSpPr>
              <p:cNvPr id="17" name="Rectangle 17"/>
              <p:cNvSpPr/>
              <p:nvPr/>
            </p:nvSpPr>
            <p:spPr>
              <a:xfrm>
                <a:off x="1143000" y="4467225"/>
                <a:ext cx="4762500" cy="381000"/>
              </a:xfrm>
              <a:prstGeom prst="rect">
                <a:avLst/>
              </a:prstGeom>
              <a:solidFill>
                <a:srgbClr val="F4F7FB"/>
              </a:solidFill>
              <a:ln w="9525">
                <a:solidFill>
                  <a:srgbClr val="B8C8D9"/>
                </a:solidFill>
              </a:ln>
            </p:spPr>
          </p:sp>
          <p:sp>
            <p:nvSpPr>
              <p:cNvPr id="18" name="TextBox 18"/>
              <p:cNvSpPr/>
              <p:nvPr/>
            </p:nvSpPr>
            <p:spPr>
              <a:xfrm>
                <a:off x="1162050" y="4495800"/>
                <a:ext cx="4724400" cy="323850"/>
              </a:xfrm>
              <a:prstGeom prst="rect">
                <a:avLst/>
              </a:prstGeom>
              <a:noFill/>
              <a:ln>
                <a:noFill/>
              </a:ln>
            </p:spPr>
            <p:txBody>
              <a:bodyPr wrap="none" lIns="0" tIns="4572" rIns="0" bIns="0" anchor="t" anchorCtr="0">
                <a:noAutofit/>
              </a:bodyPr>
              <a:lstStyle/>
              <a:p>
                <a:pPr algn="ctr"/>
                <a:r>
                  <a:rPr lang="en-US" sz="2100" dirty="0">
                    <a:solidFill>
                      <a:srgbClr val="243447"/>
                    </a:solidFill>
                    <a:latin typeface="Consolas"/>
                    <a:ea typeface="Consolas"/>
                    <a:cs typeface="Consolas"/>
                  </a:rPr>
                  <a:t>Hello</a:t>
                </a:r>
              </a:p>
            </p:txBody>
          </p:sp>
        </p:grpSp>
        <p:grpSp>
          <p:nvGrpSpPr>
            <p:cNvPr id="22" name="Group 22"/>
            <p:cNvGrpSpPr/>
            <p:nvPr/>
          </p:nvGrpSpPr>
          <p:grpSpPr>
            <a:xfrm>
              <a:off x="5905500" y="4467225"/>
              <a:ext cx="4762500" cy="381000"/>
              <a:chOff x="5905500" y="4467225"/>
              <a:chExt cx="4762500" cy="381000"/>
            </a:xfrm>
          </p:grpSpPr>
          <p:sp>
            <p:nvSpPr>
              <p:cNvPr id="20" name="Rectangle 20"/>
              <p:cNvSpPr/>
              <p:nvPr/>
            </p:nvSpPr>
            <p:spPr>
              <a:xfrm>
                <a:off x="5905500" y="4467225"/>
                <a:ext cx="4762500" cy="381000"/>
              </a:xfrm>
              <a:prstGeom prst="rect">
                <a:avLst/>
              </a:prstGeom>
              <a:solidFill>
                <a:srgbClr val="F4F7FB"/>
              </a:solidFill>
              <a:ln w="9525">
                <a:solidFill>
                  <a:srgbClr val="B8C8D9"/>
                </a:solidFill>
              </a:ln>
            </p:spPr>
          </p:sp>
          <p:sp>
            <p:nvSpPr>
              <p:cNvPr id="21" name="TextBox 21"/>
              <p:cNvSpPr/>
              <p:nvPr/>
            </p:nvSpPr>
            <p:spPr>
              <a:xfrm>
                <a:off x="5924550" y="4495800"/>
                <a:ext cx="4724400" cy="323850"/>
              </a:xfrm>
              <a:prstGeom prst="rect">
                <a:avLst/>
              </a:prstGeom>
              <a:noFill/>
              <a:ln>
                <a:noFill/>
              </a:ln>
            </p:spPr>
            <p:txBody>
              <a:bodyPr wrap="none" lIns="0" tIns="4572" rIns="0" bIns="0" anchor="t" anchorCtr="0">
                <a:noAutofit/>
              </a:bodyPr>
              <a:lstStyle/>
              <a:p>
                <a:pPr algn="ctr"/>
                <a:r>
                  <a:rPr lang="en-US" sz="2100" dirty="0">
                    <a:solidFill>
                      <a:srgbClr val="243447"/>
                    </a:solidFill>
                    <a:latin typeface="Consolas"/>
                    <a:ea typeface="Consolas"/>
                    <a:cs typeface="Consolas"/>
                  </a:rPr>
                  <a:t>olleH</a:t>
                </a:r>
              </a:p>
            </p:txBody>
          </p:sp>
        </p:grpSp>
        <p:grpSp>
          <p:nvGrpSpPr>
            <p:cNvPr id="25" name="Group 25"/>
            <p:cNvGrpSpPr/>
            <p:nvPr/>
          </p:nvGrpSpPr>
          <p:grpSpPr>
            <a:xfrm>
              <a:off x="1143000" y="4848225"/>
              <a:ext cx="4762500" cy="381000"/>
              <a:chOff x="1143000" y="4848225"/>
              <a:chExt cx="4762500" cy="381000"/>
            </a:xfrm>
          </p:grpSpPr>
          <p:sp>
            <p:nvSpPr>
              <p:cNvPr id="23" name="Rectangle 23"/>
              <p:cNvSpPr/>
              <p:nvPr/>
            </p:nvSpPr>
            <p:spPr>
              <a:xfrm>
                <a:off x="1143000" y="4848225"/>
                <a:ext cx="4762500" cy="381000"/>
              </a:xfrm>
              <a:prstGeom prst="rect">
                <a:avLst/>
              </a:prstGeom>
              <a:solidFill>
                <a:srgbClr val="FFFFFF"/>
              </a:solidFill>
              <a:ln w="9525">
                <a:solidFill>
                  <a:srgbClr val="B8C8D9"/>
                </a:solidFill>
              </a:ln>
            </p:spPr>
          </p:sp>
          <p:sp>
            <p:nvSpPr>
              <p:cNvPr id="24" name="TextBox 24"/>
              <p:cNvSpPr/>
              <p:nvPr/>
            </p:nvSpPr>
            <p:spPr>
              <a:xfrm>
                <a:off x="1162050" y="4876800"/>
                <a:ext cx="4724400" cy="323850"/>
              </a:xfrm>
              <a:prstGeom prst="rect">
                <a:avLst/>
              </a:prstGeom>
              <a:noFill/>
              <a:ln>
                <a:noFill/>
              </a:ln>
            </p:spPr>
            <p:txBody>
              <a:bodyPr wrap="none" lIns="0" tIns="4572" rIns="0" bIns="0" anchor="t" anchorCtr="0">
                <a:noAutofit/>
              </a:bodyPr>
              <a:lstStyle/>
              <a:p>
                <a:pPr algn="ctr"/>
                <a:r>
                  <a:rPr lang="en-US" sz="2100" dirty="0">
                    <a:solidFill>
                      <a:srgbClr val="243447"/>
                    </a:solidFill>
                    <a:latin typeface="Consolas"/>
                    <a:ea typeface="Consolas"/>
                    <a:cs typeface="Consolas"/>
                  </a:rPr>
                  <a:t>ab cd</a:t>
                </a:r>
              </a:p>
            </p:txBody>
          </p:sp>
        </p:grpSp>
        <p:grpSp>
          <p:nvGrpSpPr>
            <p:cNvPr id="28" name="Group 28"/>
            <p:cNvGrpSpPr/>
            <p:nvPr/>
          </p:nvGrpSpPr>
          <p:grpSpPr>
            <a:xfrm>
              <a:off x="5905500" y="4848225"/>
              <a:ext cx="4762500" cy="381000"/>
              <a:chOff x="5905500" y="4848225"/>
              <a:chExt cx="4762500" cy="381000"/>
            </a:xfrm>
          </p:grpSpPr>
          <p:sp>
            <p:nvSpPr>
              <p:cNvPr id="26" name="Rectangle 26"/>
              <p:cNvSpPr/>
              <p:nvPr/>
            </p:nvSpPr>
            <p:spPr>
              <a:xfrm>
                <a:off x="5905500" y="4848225"/>
                <a:ext cx="4762500" cy="381000"/>
              </a:xfrm>
              <a:prstGeom prst="rect">
                <a:avLst/>
              </a:prstGeom>
              <a:solidFill>
                <a:srgbClr val="FFFFFF"/>
              </a:solidFill>
              <a:ln w="9525">
                <a:solidFill>
                  <a:srgbClr val="B8C8D9"/>
                </a:solidFill>
              </a:ln>
            </p:spPr>
          </p:sp>
          <p:sp>
            <p:nvSpPr>
              <p:cNvPr id="27" name="TextBox 27"/>
              <p:cNvSpPr/>
              <p:nvPr/>
            </p:nvSpPr>
            <p:spPr>
              <a:xfrm>
                <a:off x="5924550" y="4876800"/>
                <a:ext cx="4724400" cy="323850"/>
              </a:xfrm>
              <a:prstGeom prst="rect">
                <a:avLst/>
              </a:prstGeom>
              <a:noFill/>
              <a:ln>
                <a:noFill/>
              </a:ln>
            </p:spPr>
            <p:txBody>
              <a:bodyPr wrap="none" lIns="0" tIns="4572" rIns="0" bIns="0" anchor="t" anchorCtr="0">
                <a:noAutofit/>
              </a:bodyPr>
              <a:lstStyle/>
              <a:p>
                <a:pPr algn="ctr"/>
                <a:r>
                  <a:rPr lang="en-US" sz="2100" dirty="0">
                    <a:solidFill>
                      <a:srgbClr val="243447"/>
                    </a:solidFill>
                    <a:latin typeface="Consolas"/>
                    <a:ea typeface="Consolas"/>
                    <a:cs typeface="Consolas"/>
                  </a:rPr>
                  <a:t>dc ba</a:t>
                </a:r>
              </a:p>
            </p:txBody>
          </p:sp>
        </p:grpSp>
      </p:grpSp>
      <p:grpSp>
        <p:nvGrpSpPr>
          <p:cNvPr id="32" name="Group 32"/>
          <p:cNvGrpSpPr/>
          <p:nvPr/>
        </p:nvGrpSpPr>
        <p:grpSpPr>
          <a:xfrm>
            <a:off x="990219" y="5409248"/>
            <a:ext cx="10296906" cy="740854"/>
            <a:chOff x="990219" y="5409248"/>
            <a:chExt cx="10296906" cy="740854"/>
          </a:xfrm>
        </p:grpSpPr>
        <p:sp>
          <p:nvSpPr>
            <p:cNvPr id="30" name="TextBox 30"/>
            <p:cNvSpPr/>
            <p:nvPr/>
          </p:nvSpPr>
          <p:spPr>
            <a:xfrm>
              <a:off x="990219" y="5409248"/>
              <a:ext cx="585006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第二例的</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也一起反转。空行的结果仍是空行。</a:t>
              </a:r>
            </a:p>
          </p:txBody>
        </p:sp>
        <p:sp>
          <p:nvSpPr>
            <p:cNvPr id="31" name="TextBox 31"/>
            <p:cNvSpPr/>
            <p:nvPr/>
          </p:nvSpPr>
          <p:spPr>
            <a:xfrm>
              <a:off x="990219" y="5768721"/>
              <a:ext cx="10296906" cy="381381"/>
            </a:xfrm>
            <a:prstGeom prst="rect">
              <a:avLst/>
            </a:prstGeom>
            <a:noFill/>
            <a:ln>
              <a:noFill/>
            </a:ln>
          </p:spPr>
          <p:txBody>
            <a:bodyPr wrap="none" lIns="0" tIns="2476" rIns="0" bIns="0" anchor="t" anchorCtr="0">
              <a:noAutofit/>
            </a:bodyPr>
            <a:lstStyle/>
            <a:p>
              <a:pPr algn="l">
                <a:lnSpc>
                  <a:spcPts val="2496"/>
                </a:lnSpc>
              </a:pPr>
              <a:r>
                <a:rPr lang="zh-CN" sz="1950" dirty="0">
                  <a:solidFill>
                    <a:srgbClr val="243447"/>
                  </a:solidFill>
                  <a:latin typeface="Microsoft YaHei"/>
                  <a:ea typeface="Microsoft YaHei"/>
                  <a:cs typeface="Microsoft YaHei"/>
                </a:rPr>
                <a:t>顺序要反过来，访问</a:t>
              </a:r>
              <a:r>
                <a:rPr lang="zh-CN" sz="1950" b="1" dirty="0">
                  <a:solidFill>
                    <a:srgbClr val="C00000"/>
                  </a:solidFill>
                  <a:latin typeface="Microsoft YaHei"/>
                  <a:ea typeface="Microsoft YaHei"/>
                  <a:cs typeface="Microsoft YaHei"/>
                </a:rPr>
                <a:t>下标</a:t>
              </a:r>
              <a:r>
                <a:rPr lang="zh-CN" sz="1950" dirty="0">
                  <a:solidFill>
                    <a:srgbClr val="243447"/>
                  </a:solidFill>
                  <a:latin typeface="Microsoft YaHei"/>
                  <a:ea typeface="Microsoft YaHei"/>
                  <a:cs typeface="Microsoft YaHei"/>
                </a:rPr>
                <a:t>就得从最后一个开始，一直走到</a:t>
              </a:r>
              <a:r>
                <a:rPr lang="en-US" sz="1950" dirty="0">
                  <a:solidFill>
                    <a:srgbClr val="243447"/>
                  </a:solidFill>
                  <a:latin typeface="Consolas"/>
                  <a:ea typeface="Consolas"/>
                  <a:cs typeface="Consolas"/>
                </a:rPr>
                <a:t xml:space="preserve"> 0</a:t>
              </a:r>
              <a:r>
                <a:rPr lang="zh-CN" sz="1950" dirty="0">
                  <a:solidFill>
                    <a:srgbClr val="243447"/>
                  </a:solidFill>
                  <a:latin typeface="Microsoft YaHei"/>
                  <a:ea typeface="Microsoft YaHei"/>
                  <a:cs typeface="Microsoft YaHei"/>
                </a:rPr>
                <a:t>。</a:t>
              </a:r>
            </a:p>
          </p:txBody>
        </p:sp>
      </p:grpSp>
      <p:sp>
        <p:nvSpPr>
          <p:cNvPr id="44" name="Line 44"/>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45" name="Line 45"/>
          <p:cNvSpPr/>
          <p:nvPr/>
        </p:nvSpPr>
        <p:spPr>
          <a:xfrm>
            <a:off x="838200" y="382066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35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3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p="http://schemas.openxmlformats.org/presentationml/2006/main" xmlns:p14="http://schemas.microsoft.com/office/powerpoint/2010/main">
  <p:cSld>
    <p:spTree>
      <p:nvGrpSpPr>
        <p:cNvPr id="1" name=""/>
        <p:cNvGrpSpPr/>
        <p:nvPr/>
      </p:nvGrpSpPr>
      <p:grpSpPr>
        <a:xfrm>
          <a:off x="0" y="0"/>
          <a:ext cx="0" cy="0"/>
          <a:chOff x="0" y="0"/>
          <a:chExt cx="0" cy="0"/>
        </a:xfrm>
      </p:grpSpPr>
      <p:grpSp>
        <p:nvGrpSpPr>
          <p:cNvPr id="4" name="Group 4"/>
          <p:cNvGrpSpPr/>
          <p:nvPr/>
        </p:nvGrpSpPr>
        <p:grpSpPr>
          <a:xfrm>
            <a:off x="826008" y="814388"/>
            <a:ext cx="6017666" cy="1062799"/>
            <a:chOff x="826008" y="814388"/>
            <a:chExt cx="6017666" cy="1062799"/>
          </a:xfrm>
        </p:grpSpPr>
        <p:sp>
          <p:nvSpPr>
            <p:cNvPr id="2" name="TextBox 2"/>
            <p:cNvSpPr txBox="1"/>
            <p:nvPr/>
          </p:nvSpPr>
          <p:spPr>
            <a:xfrm>
              <a:off x="1017270" y="814388"/>
              <a:ext cx="214312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倒序输出：推演</a:t>
              </a:r>
            </a:p>
          </p:txBody>
        </p:sp>
        <p:sp>
          <p:nvSpPr>
            <p:cNvPr id="3" name="TextBox 3"/>
            <p:cNvSpPr txBox="1"/>
            <p:nvPr/>
          </p:nvSpPr>
          <p:spPr>
            <a:xfrm>
              <a:off x="826008" y="1407795"/>
              <a:ext cx="6017666"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最后一个字符，为什么在长度减1的位置？</a:t>
              </a:r>
            </a:p>
          </p:txBody>
        </p:sp>
      </p:grpSp>
      <p:grpSp>
        <p:nvGrpSpPr>
          <p:cNvPr id="7" name="Group 7"/>
          <p:cNvGrpSpPr/>
          <p:nvPr/>
        </p:nvGrpSpPr>
        <p:grpSpPr>
          <a:xfrm>
            <a:off x="990219" y="2056448"/>
            <a:ext cx="7703903" cy="752855"/>
            <a:chOff x="990219" y="2056448"/>
            <a:chExt cx="7703903" cy="752855"/>
          </a:xfrm>
        </p:grpSpPr>
        <p:sp>
          <p:nvSpPr>
            <p:cNvPr id="5" name="TextBox 5"/>
            <p:cNvSpPr/>
            <p:nvPr/>
          </p:nvSpPr>
          <p:spPr>
            <a:xfrm>
              <a:off x="990219" y="2056448"/>
              <a:ext cx="770390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用s保存Hello，长度n=5。</a:t>
              </a:r>
              <a:r>
                <a:rPr lang="zh-CN" sz="1950" b="1" dirty="0">
                  <a:solidFill>
                    <a:srgbClr val="C00000"/>
                  </a:solidFill>
                  <a:latin typeface="Consolas"/>
                  <a:ea typeface="Microsoft YaHei"/>
                  <a:cs typeface="Consolas"/>
                </a:rPr>
                <a:t>下标</a:t>
              </a:r>
              <a:r>
                <a:rPr lang="zh-CN" sz="1950" dirty="0">
                  <a:solidFill>
                    <a:srgbClr val="243447"/>
                  </a:solidFill>
                  <a:latin typeface="Consolas"/>
                  <a:ea typeface="Microsoft YaHei"/>
                  <a:cs typeface="Consolas"/>
                </a:rPr>
                <a:t>从0开始，所以最后一个下标是4。</a:t>
              </a:r>
            </a:p>
          </p:txBody>
        </p:sp>
        <p:sp>
          <p:nvSpPr>
            <p:cNvPr id="6" name="TextBox 6"/>
            <p:cNvSpPr/>
            <p:nvPr/>
          </p:nvSpPr>
          <p:spPr>
            <a:xfrm>
              <a:off x="990219" y="2427922"/>
              <a:ext cx="566239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要从后往前输出，就让i依次取4、3、2、1、0。</a:t>
              </a:r>
            </a:p>
          </p:txBody>
        </p:sp>
      </p:grpSp>
      <p:grpSp>
        <p:nvGrpSpPr>
          <p:cNvPr id="62" name="Group 62"/>
          <p:cNvGrpSpPr/>
          <p:nvPr/>
        </p:nvGrpSpPr>
        <p:grpSpPr>
          <a:xfrm>
            <a:off x="1524000" y="3057525"/>
            <a:ext cx="9334500" cy="1428750"/>
            <a:chOff x="1524000" y="3057525"/>
            <a:chExt cx="9334500" cy="1428750"/>
          </a:xfrm>
        </p:grpSpPr>
        <p:grpSp>
          <p:nvGrpSpPr>
            <p:cNvPr id="10" name="Group 10"/>
            <p:cNvGrpSpPr/>
            <p:nvPr/>
          </p:nvGrpSpPr>
          <p:grpSpPr>
            <a:xfrm>
              <a:off x="1524000" y="3057525"/>
              <a:ext cx="1809750" cy="476250"/>
              <a:chOff x="1524000" y="3057525"/>
              <a:chExt cx="1809750" cy="476250"/>
            </a:xfrm>
          </p:grpSpPr>
          <p:sp>
            <p:nvSpPr>
              <p:cNvPr id="8" name="Rectangle 8"/>
              <p:cNvSpPr/>
              <p:nvPr/>
            </p:nvSpPr>
            <p:spPr>
              <a:xfrm>
                <a:off x="1524000" y="3057525"/>
                <a:ext cx="1809750" cy="476250"/>
              </a:xfrm>
              <a:prstGeom prst="rect">
                <a:avLst/>
              </a:prstGeom>
              <a:solidFill>
                <a:srgbClr val="244D87"/>
              </a:solidFill>
              <a:ln w="9525">
                <a:solidFill>
                  <a:srgbClr val="B8C8D9"/>
                </a:solidFill>
              </a:ln>
            </p:spPr>
          </p:sp>
          <p:sp>
            <p:nvSpPr>
              <p:cNvPr id="9" name="TextBox 9"/>
              <p:cNvSpPr/>
              <p:nvPr/>
            </p:nvSpPr>
            <p:spPr>
              <a:xfrm>
                <a:off x="1543050" y="3086100"/>
                <a:ext cx="1771650" cy="419100"/>
              </a:xfrm>
              <a:prstGeom prst="rect">
                <a:avLst/>
              </a:prstGeom>
              <a:noFill/>
              <a:ln>
                <a:noFill/>
              </a:ln>
            </p:spPr>
            <p:txBody>
              <a:bodyPr wrap="none" lIns="0" tIns="68663" rIns="0" bIns="0" anchor="t" anchorCtr="0">
                <a:noAutofit/>
              </a:bodyPr>
              <a:lstStyle/>
              <a:p>
                <a:pPr algn="ctr"/>
                <a:r>
                  <a:rPr lang="zh-CN" sz="1880" b="1" dirty="0">
                    <a:solidFill>
                      <a:srgbClr val="FFFFFF"/>
                    </a:solidFill>
                    <a:latin typeface="Consolas"/>
                    <a:ea typeface="Microsoft YaHei"/>
                    <a:cs typeface="Consolas"/>
                  </a:rPr>
                  <a:t>下标</a:t>
                </a:r>
              </a:p>
            </p:txBody>
          </p:sp>
        </p:grpSp>
        <p:grpSp>
          <p:nvGrpSpPr>
            <p:cNvPr id="13" name="Group 13"/>
            <p:cNvGrpSpPr/>
            <p:nvPr/>
          </p:nvGrpSpPr>
          <p:grpSpPr>
            <a:xfrm>
              <a:off x="3333750" y="3057525"/>
              <a:ext cx="1504950" cy="476250"/>
              <a:chOff x="3333750" y="3057525"/>
              <a:chExt cx="1504950" cy="476250"/>
            </a:xfrm>
          </p:grpSpPr>
          <p:sp>
            <p:nvSpPr>
              <p:cNvPr id="11" name="Rectangle 11"/>
              <p:cNvSpPr/>
              <p:nvPr/>
            </p:nvSpPr>
            <p:spPr>
              <a:xfrm>
                <a:off x="3333750" y="3057525"/>
                <a:ext cx="1504950" cy="476250"/>
              </a:xfrm>
              <a:prstGeom prst="rect">
                <a:avLst/>
              </a:prstGeom>
              <a:solidFill>
                <a:srgbClr val="244D87"/>
              </a:solidFill>
              <a:ln w="9525">
                <a:solidFill>
                  <a:srgbClr val="B8C8D9"/>
                </a:solidFill>
              </a:ln>
            </p:spPr>
          </p:sp>
          <p:sp>
            <p:nvSpPr>
              <p:cNvPr id="12" name="TextBox 12"/>
              <p:cNvSpPr/>
              <p:nvPr/>
            </p:nvSpPr>
            <p:spPr>
              <a:xfrm>
                <a:off x="3352800" y="3086100"/>
                <a:ext cx="1466850" cy="419100"/>
              </a:xfrm>
              <a:prstGeom prst="rect">
                <a:avLst/>
              </a:prstGeom>
              <a:noFill/>
              <a:ln>
                <a:noFill/>
              </a:ln>
            </p:spPr>
            <p:txBody>
              <a:bodyPr wrap="none" lIns="0" tIns="68663" rIns="0" bIns="0" anchor="t" anchorCtr="0">
                <a:noAutofit/>
              </a:bodyPr>
              <a:lstStyle/>
              <a:p>
                <a:pPr algn="ctr"/>
                <a:r>
                  <a:rPr lang="en-US" sz="1880" b="1" dirty="0">
                    <a:solidFill>
                      <a:srgbClr val="FFFFFF"/>
                    </a:solidFill>
                    <a:latin typeface="Consolas"/>
                    <a:ea typeface="Consolas"/>
                    <a:cs typeface="Consolas"/>
                  </a:rPr>
                  <a:t>0</a:t>
                </a:r>
              </a:p>
            </p:txBody>
          </p:sp>
        </p:grpSp>
        <p:grpSp>
          <p:nvGrpSpPr>
            <p:cNvPr id="16" name="Group 16"/>
            <p:cNvGrpSpPr/>
            <p:nvPr/>
          </p:nvGrpSpPr>
          <p:grpSpPr>
            <a:xfrm>
              <a:off x="4838700" y="3057525"/>
              <a:ext cx="1504950" cy="476250"/>
              <a:chOff x="4838700" y="3057525"/>
              <a:chExt cx="1504950" cy="476250"/>
            </a:xfrm>
          </p:grpSpPr>
          <p:sp>
            <p:nvSpPr>
              <p:cNvPr id="14" name="Rectangle 14"/>
              <p:cNvSpPr/>
              <p:nvPr/>
            </p:nvSpPr>
            <p:spPr>
              <a:xfrm>
                <a:off x="4838700" y="3057525"/>
                <a:ext cx="1504950" cy="476250"/>
              </a:xfrm>
              <a:prstGeom prst="rect">
                <a:avLst/>
              </a:prstGeom>
              <a:solidFill>
                <a:srgbClr val="244D87"/>
              </a:solidFill>
              <a:ln w="9525">
                <a:solidFill>
                  <a:srgbClr val="B8C8D9"/>
                </a:solidFill>
              </a:ln>
            </p:spPr>
          </p:sp>
          <p:sp>
            <p:nvSpPr>
              <p:cNvPr id="15" name="TextBox 15"/>
              <p:cNvSpPr/>
              <p:nvPr/>
            </p:nvSpPr>
            <p:spPr>
              <a:xfrm>
                <a:off x="4857750" y="3086100"/>
                <a:ext cx="1466850" cy="419100"/>
              </a:xfrm>
              <a:prstGeom prst="rect">
                <a:avLst/>
              </a:prstGeom>
              <a:noFill/>
              <a:ln>
                <a:noFill/>
              </a:ln>
            </p:spPr>
            <p:txBody>
              <a:bodyPr wrap="none" lIns="0" tIns="68663" rIns="0" bIns="0" anchor="t" anchorCtr="0">
                <a:noAutofit/>
              </a:bodyPr>
              <a:lstStyle/>
              <a:p>
                <a:pPr algn="ctr"/>
                <a:r>
                  <a:rPr lang="en-US" sz="1880" b="1" dirty="0">
                    <a:solidFill>
                      <a:srgbClr val="FFFFFF"/>
                    </a:solidFill>
                    <a:latin typeface="Consolas"/>
                    <a:ea typeface="Consolas"/>
                    <a:cs typeface="Consolas"/>
                  </a:rPr>
                  <a:t>1</a:t>
                </a:r>
              </a:p>
            </p:txBody>
          </p:sp>
        </p:grpSp>
        <p:grpSp>
          <p:nvGrpSpPr>
            <p:cNvPr id="19" name="Group 19"/>
            <p:cNvGrpSpPr/>
            <p:nvPr/>
          </p:nvGrpSpPr>
          <p:grpSpPr>
            <a:xfrm>
              <a:off x="6343650" y="3057525"/>
              <a:ext cx="1504950" cy="476250"/>
              <a:chOff x="6343650" y="3057525"/>
              <a:chExt cx="1504950" cy="476250"/>
            </a:xfrm>
          </p:grpSpPr>
          <p:sp>
            <p:nvSpPr>
              <p:cNvPr id="17" name="Rectangle 17"/>
              <p:cNvSpPr/>
              <p:nvPr/>
            </p:nvSpPr>
            <p:spPr>
              <a:xfrm>
                <a:off x="6343650" y="3057525"/>
                <a:ext cx="1504950" cy="476250"/>
              </a:xfrm>
              <a:prstGeom prst="rect">
                <a:avLst/>
              </a:prstGeom>
              <a:solidFill>
                <a:srgbClr val="244D87"/>
              </a:solidFill>
              <a:ln w="9525">
                <a:solidFill>
                  <a:srgbClr val="B8C8D9"/>
                </a:solidFill>
              </a:ln>
            </p:spPr>
          </p:sp>
          <p:sp>
            <p:nvSpPr>
              <p:cNvPr id="18" name="TextBox 18"/>
              <p:cNvSpPr/>
              <p:nvPr/>
            </p:nvSpPr>
            <p:spPr>
              <a:xfrm>
                <a:off x="6362700" y="3086100"/>
                <a:ext cx="1466850" cy="419100"/>
              </a:xfrm>
              <a:prstGeom prst="rect">
                <a:avLst/>
              </a:prstGeom>
              <a:noFill/>
              <a:ln>
                <a:noFill/>
              </a:ln>
            </p:spPr>
            <p:txBody>
              <a:bodyPr wrap="none" lIns="0" tIns="68663" rIns="0" bIns="0" anchor="t" anchorCtr="0">
                <a:noAutofit/>
              </a:bodyPr>
              <a:lstStyle/>
              <a:p>
                <a:pPr algn="ctr"/>
                <a:r>
                  <a:rPr lang="en-US" sz="1880" b="1" dirty="0">
                    <a:solidFill>
                      <a:srgbClr val="FFFFFF"/>
                    </a:solidFill>
                    <a:latin typeface="Consolas"/>
                    <a:ea typeface="Consolas"/>
                    <a:cs typeface="Consolas"/>
                  </a:rPr>
                  <a:t>2</a:t>
                </a:r>
              </a:p>
            </p:txBody>
          </p:sp>
        </p:grpSp>
        <p:grpSp>
          <p:nvGrpSpPr>
            <p:cNvPr id="22" name="Group 22"/>
            <p:cNvGrpSpPr/>
            <p:nvPr/>
          </p:nvGrpSpPr>
          <p:grpSpPr>
            <a:xfrm>
              <a:off x="7848600" y="3057525"/>
              <a:ext cx="1504950" cy="476250"/>
              <a:chOff x="7848600" y="3057525"/>
              <a:chExt cx="1504950" cy="476250"/>
            </a:xfrm>
          </p:grpSpPr>
          <p:sp>
            <p:nvSpPr>
              <p:cNvPr id="20" name="Rectangle 20"/>
              <p:cNvSpPr/>
              <p:nvPr/>
            </p:nvSpPr>
            <p:spPr>
              <a:xfrm>
                <a:off x="7848600" y="3057525"/>
                <a:ext cx="1504950" cy="476250"/>
              </a:xfrm>
              <a:prstGeom prst="rect">
                <a:avLst/>
              </a:prstGeom>
              <a:solidFill>
                <a:srgbClr val="244D87"/>
              </a:solidFill>
              <a:ln w="9525">
                <a:solidFill>
                  <a:srgbClr val="B8C8D9"/>
                </a:solidFill>
              </a:ln>
            </p:spPr>
          </p:sp>
          <p:sp>
            <p:nvSpPr>
              <p:cNvPr id="21" name="TextBox 21"/>
              <p:cNvSpPr/>
              <p:nvPr/>
            </p:nvSpPr>
            <p:spPr>
              <a:xfrm>
                <a:off x="7867650" y="3086100"/>
                <a:ext cx="1466850" cy="419100"/>
              </a:xfrm>
              <a:prstGeom prst="rect">
                <a:avLst/>
              </a:prstGeom>
              <a:noFill/>
              <a:ln>
                <a:noFill/>
              </a:ln>
            </p:spPr>
            <p:txBody>
              <a:bodyPr wrap="none" lIns="0" tIns="68663" rIns="0" bIns="0" anchor="t" anchorCtr="0">
                <a:noAutofit/>
              </a:bodyPr>
              <a:lstStyle/>
              <a:p>
                <a:pPr algn="ctr"/>
                <a:r>
                  <a:rPr lang="en-US" sz="1880" b="1" dirty="0">
                    <a:solidFill>
                      <a:srgbClr val="FFFFFF"/>
                    </a:solidFill>
                    <a:latin typeface="Consolas"/>
                    <a:ea typeface="Consolas"/>
                    <a:cs typeface="Consolas"/>
                  </a:rPr>
                  <a:t>3</a:t>
                </a:r>
              </a:p>
            </p:txBody>
          </p:sp>
        </p:grpSp>
        <p:grpSp>
          <p:nvGrpSpPr>
            <p:cNvPr id="25" name="Group 25"/>
            <p:cNvGrpSpPr/>
            <p:nvPr/>
          </p:nvGrpSpPr>
          <p:grpSpPr>
            <a:xfrm>
              <a:off x="9353550" y="3057525"/>
              <a:ext cx="1504950" cy="476250"/>
              <a:chOff x="9353550" y="3057525"/>
              <a:chExt cx="1504950" cy="476250"/>
            </a:xfrm>
          </p:grpSpPr>
          <p:sp>
            <p:nvSpPr>
              <p:cNvPr id="23" name="Rectangle 23"/>
              <p:cNvSpPr/>
              <p:nvPr/>
            </p:nvSpPr>
            <p:spPr>
              <a:xfrm>
                <a:off x="9353550" y="3057525"/>
                <a:ext cx="1504950" cy="476250"/>
              </a:xfrm>
              <a:prstGeom prst="rect">
                <a:avLst/>
              </a:prstGeom>
              <a:solidFill>
                <a:srgbClr val="244D87"/>
              </a:solidFill>
              <a:ln w="9525">
                <a:solidFill>
                  <a:srgbClr val="B8C8D9"/>
                </a:solidFill>
              </a:ln>
            </p:spPr>
          </p:sp>
          <p:sp>
            <p:nvSpPr>
              <p:cNvPr id="24" name="TextBox 24"/>
              <p:cNvSpPr/>
              <p:nvPr/>
            </p:nvSpPr>
            <p:spPr>
              <a:xfrm>
                <a:off x="9372600" y="3086100"/>
                <a:ext cx="1466850" cy="419100"/>
              </a:xfrm>
              <a:prstGeom prst="rect">
                <a:avLst/>
              </a:prstGeom>
              <a:noFill/>
              <a:ln>
                <a:noFill/>
              </a:ln>
            </p:spPr>
            <p:txBody>
              <a:bodyPr wrap="none" lIns="0" tIns="68663" rIns="0" bIns="0" anchor="t" anchorCtr="0">
                <a:noAutofit/>
              </a:bodyPr>
              <a:lstStyle/>
              <a:p>
                <a:pPr algn="ctr"/>
                <a:r>
                  <a:rPr lang="en-US" sz="1880" b="1" dirty="0">
                    <a:solidFill>
                      <a:srgbClr val="FFFFFF"/>
                    </a:solidFill>
                    <a:latin typeface="Consolas"/>
                    <a:ea typeface="Consolas"/>
                    <a:cs typeface="Consolas"/>
                  </a:rPr>
                  <a:t>4</a:t>
                </a:r>
              </a:p>
            </p:txBody>
          </p:sp>
        </p:grpSp>
        <p:grpSp>
          <p:nvGrpSpPr>
            <p:cNvPr id="28" name="Group 28"/>
            <p:cNvGrpSpPr/>
            <p:nvPr/>
          </p:nvGrpSpPr>
          <p:grpSpPr>
            <a:xfrm>
              <a:off x="1524000" y="3533775"/>
              <a:ext cx="1809750" cy="476250"/>
              <a:chOff x="1524000" y="3533775"/>
              <a:chExt cx="1809750" cy="476250"/>
            </a:xfrm>
          </p:grpSpPr>
          <p:sp>
            <p:nvSpPr>
              <p:cNvPr id="26" name="Rectangle 26"/>
              <p:cNvSpPr/>
              <p:nvPr/>
            </p:nvSpPr>
            <p:spPr>
              <a:xfrm>
                <a:off x="1524000" y="3533775"/>
                <a:ext cx="1809750" cy="476250"/>
              </a:xfrm>
              <a:prstGeom prst="rect">
                <a:avLst/>
              </a:prstGeom>
              <a:solidFill>
                <a:srgbClr val="F4F7FB"/>
              </a:solidFill>
              <a:ln w="9525">
                <a:solidFill>
                  <a:srgbClr val="B8C8D9"/>
                </a:solidFill>
              </a:ln>
            </p:spPr>
          </p:sp>
          <p:sp>
            <p:nvSpPr>
              <p:cNvPr id="27" name="TextBox 27"/>
              <p:cNvSpPr/>
              <p:nvPr/>
            </p:nvSpPr>
            <p:spPr>
              <a:xfrm>
                <a:off x="1543050" y="3562350"/>
                <a:ext cx="1771650" cy="419100"/>
              </a:xfrm>
              <a:prstGeom prst="rect">
                <a:avLst/>
              </a:prstGeom>
              <a:noFill/>
              <a:ln>
                <a:noFill/>
              </a:ln>
            </p:spPr>
            <p:txBody>
              <a:bodyPr wrap="none" lIns="0" tIns="68663" rIns="0" bIns="0" anchor="t" anchorCtr="0">
                <a:noAutofit/>
              </a:bodyPr>
              <a:lstStyle/>
              <a:p>
                <a:pPr algn="ctr"/>
                <a:r>
                  <a:rPr lang="zh-CN" sz="1880" dirty="0">
                    <a:solidFill>
                      <a:srgbClr val="243447"/>
                    </a:solidFill>
                    <a:latin typeface="Consolas"/>
                    <a:ea typeface="Microsoft YaHei"/>
                    <a:cs typeface="Consolas"/>
                  </a:rPr>
                  <a:t>字符</a:t>
                </a:r>
              </a:p>
            </p:txBody>
          </p:sp>
        </p:grpSp>
        <p:grpSp>
          <p:nvGrpSpPr>
            <p:cNvPr id="31" name="Group 31"/>
            <p:cNvGrpSpPr/>
            <p:nvPr/>
          </p:nvGrpSpPr>
          <p:grpSpPr>
            <a:xfrm>
              <a:off x="3333750" y="3533775"/>
              <a:ext cx="1504950" cy="476250"/>
              <a:chOff x="3333750" y="3533775"/>
              <a:chExt cx="1504950" cy="476250"/>
            </a:xfrm>
          </p:grpSpPr>
          <p:sp>
            <p:nvSpPr>
              <p:cNvPr id="29" name="Rectangle 29"/>
              <p:cNvSpPr/>
              <p:nvPr/>
            </p:nvSpPr>
            <p:spPr>
              <a:xfrm>
                <a:off x="3333750" y="3533775"/>
                <a:ext cx="1504950" cy="476250"/>
              </a:xfrm>
              <a:prstGeom prst="rect">
                <a:avLst/>
              </a:prstGeom>
              <a:solidFill>
                <a:srgbClr val="F4F7FB"/>
              </a:solidFill>
              <a:ln w="9525">
                <a:solidFill>
                  <a:srgbClr val="B8C8D9"/>
                </a:solidFill>
              </a:ln>
            </p:spPr>
          </p:sp>
          <p:sp>
            <p:nvSpPr>
              <p:cNvPr id="30" name="TextBox 30"/>
              <p:cNvSpPr/>
              <p:nvPr/>
            </p:nvSpPr>
            <p:spPr>
              <a:xfrm>
                <a:off x="3352800" y="3562350"/>
                <a:ext cx="1466850" cy="419100"/>
              </a:xfrm>
              <a:prstGeom prst="rect">
                <a:avLst/>
              </a:prstGeom>
              <a:noFill/>
              <a:ln>
                <a:noFill/>
              </a:ln>
            </p:spPr>
            <p:txBody>
              <a:bodyPr wrap="none" lIns="0" tIns="68663" rIns="0" bIns="0" anchor="t" anchorCtr="0">
                <a:noAutofit/>
              </a:bodyPr>
              <a:lstStyle/>
              <a:p>
                <a:pPr algn="ctr"/>
                <a:r>
                  <a:rPr lang="en-US" sz="1880" dirty="0">
                    <a:solidFill>
                      <a:srgbClr val="243447"/>
                    </a:solidFill>
                    <a:latin typeface="Consolas"/>
                    <a:ea typeface="Consolas"/>
                    <a:cs typeface="Consolas"/>
                  </a:rPr>
                  <a:t>H</a:t>
                </a:r>
              </a:p>
            </p:txBody>
          </p:sp>
        </p:grpSp>
        <p:grpSp>
          <p:nvGrpSpPr>
            <p:cNvPr id="34" name="Group 34"/>
            <p:cNvGrpSpPr/>
            <p:nvPr/>
          </p:nvGrpSpPr>
          <p:grpSpPr>
            <a:xfrm>
              <a:off x="4838700" y="3533775"/>
              <a:ext cx="1504950" cy="476250"/>
              <a:chOff x="4838700" y="3533775"/>
              <a:chExt cx="1504950" cy="476250"/>
            </a:xfrm>
          </p:grpSpPr>
          <p:sp>
            <p:nvSpPr>
              <p:cNvPr id="32" name="Rectangle 32"/>
              <p:cNvSpPr/>
              <p:nvPr/>
            </p:nvSpPr>
            <p:spPr>
              <a:xfrm>
                <a:off x="4838700" y="3533775"/>
                <a:ext cx="1504950" cy="476250"/>
              </a:xfrm>
              <a:prstGeom prst="rect">
                <a:avLst/>
              </a:prstGeom>
              <a:solidFill>
                <a:srgbClr val="F4F7FB"/>
              </a:solidFill>
              <a:ln w="9525">
                <a:solidFill>
                  <a:srgbClr val="B8C8D9"/>
                </a:solidFill>
              </a:ln>
            </p:spPr>
          </p:sp>
          <p:sp>
            <p:nvSpPr>
              <p:cNvPr id="33" name="TextBox 33"/>
              <p:cNvSpPr/>
              <p:nvPr/>
            </p:nvSpPr>
            <p:spPr>
              <a:xfrm>
                <a:off x="4857750" y="3562350"/>
                <a:ext cx="1466850" cy="419100"/>
              </a:xfrm>
              <a:prstGeom prst="rect">
                <a:avLst/>
              </a:prstGeom>
              <a:noFill/>
              <a:ln>
                <a:noFill/>
              </a:ln>
            </p:spPr>
            <p:txBody>
              <a:bodyPr wrap="none" lIns="0" tIns="68663" rIns="0" bIns="0" anchor="t" anchorCtr="0">
                <a:noAutofit/>
              </a:bodyPr>
              <a:lstStyle/>
              <a:p>
                <a:pPr algn="ctr"/>
                <a:r>
                  <a:rPr lang="en-US" sz="1880" dirty="0">
                    <a:solidFill>
                      <a:srgbClr val="243447"/>
                    </a:solidFill>
                    <a:latin typeface="Consolas"/>
                    <a:ea typeface="Consolas"/>
                    <a:cs typeface="Consolas"/>
                  </a:rPr>
                  <a:t>e</a:t>
                </a:r>
              </a:p>
            </p:txBody>
          </p:sp>
        </p:grpSp>
        <p:grpSp>
          <p:nvGrpSpPr>
            <p:cNvPr id="37" name="Group 37"/>
            <p:cNvGrpSpPr/>
            <p:nvPr/>
          </p:nvGrpSpPr>
          <p:grpSpPr>
            <a:xfrm>
              <a:off x="6343650" y="3533775"/>
              <a:ext cx="1504950" cy="476250"/>
              <a:chOff x="6343650" y="3533775"/>
              <a:chExt cx="1504950" cy="476250"/>
            </a:xfrm>
          </p:grpSpPr>
          <p:sp>
            <p:nvSpPr>
              <p:cNvPr id="35" name="Rectangle 35"/>
              <p:cNvSpPr/>
              <p:nvPr/>
            </p:nvSpPr>
            <p:spPr>
              <a:xfrm>
                <a:off x="6343650" y="3533775"/>
                <a:ext cx="1504950" cy="476250"/>
              </a:xfrm>
              <a:prstGeom prst="rect">
                <a:avLst/>
              </a:prstGeom>
              <a:solidFill>
                <a:srgbClr val="F4F7FB"/>
              </a:solidFill>
              <a:ln w="9525">
                <a:solidFill>
                  <a:srgbClr val="B8C8D9"/>
                </a:solidFill>
              </a:ln>
            </p:spPr>
          </p:sp>
          <p:sp>
            <p:nvSpPr>
              <p:cNvPr id="36" name="TextBox 36"/>
              <p:cNvSpPr/>
              <p:nvPr/>
            </p:nvSpPr>
            <p:spPr>
              <a:xfrm>
                <a:off x="6362700" y="3562350"/>
                <a:ext cx="1466850" cy="419100"/>
              </a:xfrm>
              <a:prstGeom prst="rect">
                <a:avLst/>
              </a:prstGeom>
              <a:noFill/>
              <a:ln>
                <a:noFill/>
              </a:ln>
            </p:spPr>
            <p:txBody>
              <a:bodyPr wrap="none" lIns="0" tIns="68663" rIns="0" bIns="0" anchor="t" anchorCtr="0">
                <a:noAutofit/>
              </a:bodyPr>
              <a:lstStyle/>
              <a:p>
                <a:pPr algn="ctr"/>
                <a:r>
                  <a:rPr lang="en-US" sz="1880" dirty="0">
                    <a:solidFill>
                      <a:srgbClr val="243447"/>
                    </a:solidFill>
                    <a:latin typeface="Consolas"/>
                    <a:ea typeface="Consolas"/>
                    <a:cs typeface="Consolas"/>
                  </a:rPr>
                  <a:t>l</a:t>
                </a:r>
              </a:p>
            </p:txBody>
          </p:sp>
        </p:grpSp>
        <p:grpSp>
          <p:nvGrpSpPr>
            <p:cNvPr id="40" name="Group 40"/>
            <p:cNvGrpSpPr/>
            <p:nvPr/>
          </p:nvGrpSpPr>
          <p:grpSpPr>
            <a:xfrm>
              <a:off x="7848600" y="3533775"/>
              <a:ext cx="1504950" cy="476250"/>
              <a:chOff x="7848600" y="3533775"/>
              <a:chExt cx="1504950" cy="476250"/>
            </a:xfrm>
          </p:grpSpPr>
          <p:sp>
            <p:nvSpPr>
              <p:cNvPr id="38" name="Rectangle 38"/>
              <p:cNvSpPr/>
              <p:nvPr/>
            </p:nvSpPr>
            <p:spPr>
              <a:xfrm>
                <a:off x="7848600" y="3533775"/>
                <a:ext cx="1504950" cy="476250"/>
              </a:xfrm>
              <a:prstGeom prst="rect">
                <a:avLst/>
              </a:prstGeom>
              <a:solidFill>
                <a:srgbClr val="F4F7FB"/>
              </a:solidFill>
              <a:ln w="9525">
                <a:solidFill>
                  <a:srgbClr val="B8C8D9"/>
                </a:solidFill>
              </a:ln>
            </p:spPr>
          </p:sp>
          <p:sp>
            <p:nvSpPr>
              <p:cNvPr id="39" name="TextBox 39"/>
              <p:cNvSpPr/>
              <p:nvPr/>
            </p:nvSpPr>
            <p:spPr>
              <a:xfrm>
                <a:off x="7867650" y="3562350"/>
                <a:ext cx="1466850" cy="419100"/>
              </a:xfrm>
              <a:prstGeom prst="rect">
                <a:avLst/>
              </a:prstGeom>
              <a:noFill/>
              <a:ln>
                <a:noFill/>
              </a:ln>
            </p:spPr>
            <p:txBody>
              <a:bodyPr wrap="none" lIns="0" tIns="68663" rIns="0" bIns="0" anchor="t" anchorCtr="0">
                <a:noAutofit/>
              </a:bodyPr>
              <a:lstStyle/>
              <a:p>
                <a:pPr algn="ctr"/>
                <a:r>
                  <a:rPr lang="en-US" sz="1880" dirty="0">
                    <a:solidFill>
                      <a:srgbClr val="243447"/>
                    </a:solidFill>
                    <a:latin typeface="Consolas"/>
                    <a:ea typeface="Consolas"/>
                    <a:cs typeface="Consolas"/>
                  </a:rPr>
                  <a:t>l</a:t>
                </a:r>
              </a:p>
            </p:txBody>
          </p:sp>
        </p:grpSp>
        <p:grpSp>
          <p:nvGrpSpPr>
            <p:cNvPr id="43" name="Group 43"/>
            <p:cNvGrpSpPr/>
            <p:nvPr/>
          </p:nvGrpSpPr>
          <p:grpSpPr>
            <a:xfrm>
              <a:off x="9353550" y="3533775"/>
              <a:ext cx="1504950" cy="476250"/>
              <a:chOff x="9353550" y="3533775"/>
              <a:chExt cx="1504950" cy="476250"/>
            </a:xfrm>
          </p:grpSpPr>
          <p:sp>
            <p:nvSpPr>
              <p:cNvPr id="41" name="Rectangle 41"/>
              <p:cNvSpPr/>
              <p:nvPr/>
            </p:nvSpPr>
            <p:spPr>
              <a:xfrm>
                <a:off x="9353550" y="3533775"/>
                <a:ext cx="1504950" cy="476250"/>
              </a:xfrm>
              <a:prstGeom prst="rect">
                <a:avLst/>
              </a:prstGeom>
              <a:solidFill>
                <a:srgbClr val="F4F7FB"/>
              </a:solidFill>
              <a:ln w="9525">
                <a:solidFill>
                  <a:srgbClr val="B8C8D9"/>
                </a:solidFill>
              </a:ln>
            </p:spPr>
          </p:sp>
          <p:sp>
            <p:nvSpPr>
              <p:cNvPr id="42" name="TextBox 42"/>
              <p:cNvSpPr/>
              <p:nvPr/>
            </p:nvSpPr>
            <p:spPr>
              <a:xfrm>
                <a:off x="9372600" y="3562350"/>
                <a:ext cx="1466850" cy="419100"/>
              </a:xfrm>
              <a:prstGeom prst="rect">
                <a:avLst/>
              </a:prstGeom>
              <a:noFill/>
              <a:ln>
                <a:noFill/>
              </a:ln>
            </p:spPr>
            <p:txBody>
              <a:bodyPr wrap="none" lIns="0" tIns="68663" rIns="0" bIns="0" anchor="t" anchorCtr="0">
                <a:noAutofit/>
              </a:bodyPr>
              <a:lstStyle/>
              <a:p>
                <a:pPr algn="ctr"/>
                <a:r>
                  <a:rPr lang="en-US" sz="1880" dirty="0">
                    <a:solidFill>
                      <a:srgbClr val="243447"/>
                    </a:solidFill>
                    <a:latin typeface="Consolas"/>
                    <a:ea typeface="Consolas"/>
                    <a:cs typeface="Consolas"/>
                  </a:rPr>
                  <a:t>o</a:t>
                </a:r>
              </a:p>
            </p:txBody>
          </p:sp>
        </p:grpSp>
        <p:grpSp>
          <p:nvGrpSpPr>
            <p:cNvPr id="46" name="Group 46"/>
            <p:cNvGrpSpPr/>
            <p:nvPr/>
          </p:nvGrpSpPr>
          <p:grpSpPr>
            <a:xfrm>
              <a:off x="1524000" y="4010025"/>
              <a:ext cx="1809750" cy="476250"/>
              <a:chOff x="1524000" y="4010025"/>
              <a:chExt cx="1809750" cy="476250"/>
            </a:xfrm>
          </p:grpSpPr>
          <p:sp>
            <p:nvSpPr>
              <p:cNvPr id="44" name="Rectangle 44"/>
              <p:cNvSpPr/>
              <p:nvPr/>
            </p:nvSpPr>
            <p:spPr>
              <a:xfrm>
                <a:off x="1524000" y="4010025"/>
                <a:ext cx="1809750" cy="476250"/>
              </a:xfrm>
              <a:prstGeom prst="rect">
                <a:avLst/>
              </a:prstGeom>
              <a:solidFill>
                <a:srgbClr val="FFFFFF"/>
              </a:solidFill>
              <a:ln w="9525">
                <a:solidFill>
                  <a:srgbClr val="B8C8D9"/>
                </a:solidFill>
              </a:ln>
            </p:spPr>
          </p:sp>
          <p:sp>
            <p:nvSpPr>
              <p:cNvPr id="45" name="TextBox 45"/>
              <p:cNvSpPr/>
              <p:nvPr/>
            </p:nvSpPr>
            <p:spPr>
              <a:xfrm>
                <a:off x="1543050" y="4038600"/>
                <a:ext cx="1771650" cy="419100"/>
              </a:xfrm>
              <a:prstGeom prst="rect">
                <a:avLst/>
              </a:prstGeom>
              <a:noFill/>
              <a:ln>
                <a:noFill/>
              </a:ln>
            </p:spPr>
            <p:txBody>
              <a:bodyPr wrap="none" lIns="0" tIns="68663" rIns="0" bIns="0" anchor="t" anchorCtr="0">
                <a:noAutofit/>
              </a:bodyPr>
              <a:lstStyle/>
              <a:p>
                <a:pPr algn="ctr"/>
                <a:r>
                  <a:rPr lang="zh-CN" sz="1880" dirty="0">
                    <a:solidFill>
                      <a:srgbClr val="243447"/>
                    </a:solidFill>
                    <a:latin typeface="Consolas"/>
                    <a:ea typeface="Microsoft YaHei"/>
                    <a:cs typeface="Consolas"/>
                  </a:rPr>
                  <a:t>输出次序</a:t>
                </a:r>
              </a:p>
            </p:txBody>
          </p:sp>
        </p:grpSp>
        <p:grpSp>
          <p:nvGrpSpPr>
            <p:cNvPr id="49" name="Group 49"/>
            <p:cNvGrpSpPr/>
            <p:nvPr/>
          </p:nvGrpSpPr>
          <p:grpSpPr>
            <a:xfrm>
              <a:off x="3333750" y="4010025"/>
              <a:ext cx="1504950" cy="476250"/>
              <a:chOff x="3333750" y="4010025"/>
              <a:chExt cx="1504950" cy="476250"/>
            </a:xfrm>
          </p:grpSpPr>
          <p:sp>
            <p:nvSpPr>
              <p:cNvPr id="47" name="Rectangle 47"/>
              <p:cNvSpPr/>
              <p:nvPr/>
            </p:nvSpPr>
            <p:spPr>
              <a:xfrm>
                <a:off x="3333750" y="4010025"/>
                <a:ext cx="1504950" cy="476250"/>
              </a:xfrm>
              <a:prstGeom prst="rect">
                <a:avLst/>
              </a:prstGeom>
              <a:solidFill>
                <a:srgbClr val="FFFFFF"/>
              </a:solidFill>
              <a:ln w="9525">
                <a:solidFill>
                  <a:srgbClr val="B8C8D9"/>
                </a:solidFill>
              </a:ln>
            </p:spPr>
          </p:sp>
          <p:sp>
            <p:nvSpPr>
              <p:cNvPr id="48" name="TextBox 48"/>
              <p:cNvSpPr/>
              <p:nvPr/>
            </p:nvSpPr>
            <p:spPr>
              <a:xfrm>
                <a:off x="3352800" y="4038600"/>
                <a:ext cx="1466850" cy="419100"/>
              </a:xfrm>
              <a:prstGeom prst="rect">
                <a:avLst/>
              </a:prstGeom>
              <a:noFill/>
              <a:ln>
                <a:noFill/>
              </a:ln>
            </p:spPr>
            <p:txBody>
              <a:bodyPr wrap="none" lIns="0" tIns="68663" rIns="0" bIns="0" anchor="t" anchorCtr="0">
                <a:noAutofit/>
              </a:bodyPr>
              <a:lstStyle/>
              <a:p>
                <a:pPr algn="ctr"/>
                <a:r>
                  <a:rPr lang="zh-CN" sz="1880" dirty="0">
                    <a:solidFill>
                      <a:srgbClr val="243447"/>
                    </a:solidFill>
                    <a:latin typeface="Consolas"/>
                    <a:ea typeface="Microsoft YaHei"/>
                    <a:cs typeface="Consolas"/>
                  </a:rPr>
                  <a:t>第5个</a:t>
                </a:r>
              </a:p>
            </p:txBody>
          </p:sp>
        </p:grpSp>
        <p:grpSp>
          <p:nvGrpSpPr>
            <p:cNvPr id="52" name="Group 52"/>
            <p:cNvGrpSpPr/>
            <p:nvPr/>
          </p:nvGrpSpPr>
          <p:grpSpPr>
            <a:xfrm>
              <a:off x="4838700" y="4010025"/>
              <a:ext cx="1504950" cy="476250"/>
              <a:chOff x="4838700" y="4010025"/>
              <a:chExt cx="1504950" cy="476250"/>
            </a:xfrm>
          </p:grpSpPr>
          <p:sp>
            <p:nvSpPr>
              <p:cNvPr id="50" name="Rectangle 50"/>
              <p:cNvSpPr/>
              <p:nvPr/>
            </p:nvSpPr>
            <p:spPr>
              <a:xfrm>
                <a:off x="4838700" y="4010025"/>
                <a:ext cx="1504950" cy="476250"/>
              </a:xfrm>
              <a:prstGeom prst="rect">
                <a:avLst/>
              </a:prstGeom>
              <a:solidFill>
                <a:srgbClr val="FFFFFF"/>
              </a:solidFill>
              <a:ln w="9525">
                <a:solidFill>
                  <a:srgbClr val="B8C8D9"/>
                </a:solidFill>
              </a:ln>
            </p:spPr>
          </p:sp>
          <p:sp>
            <p:nvSpPr>
              <p:cNvPr id="51" name="TextBox 51"/>
              <p:cNvSpPr/>
              <p:nvPr/>
            </p:nvSpPr>
            <p:spPr>
              <a:xfrm>
                <a:off x="4857750" y="4038600"/>
                <a:ext cx="1466850" cy="419100"/>
              </a:xfrm>
              <a:prstGeom prst="rect">
                <a:avLst/>
              </a:prstGeom>
              <a:noFill/>
              <a:ln>
                <a:noFill/>
              </a:ln>
            </p:spPr>
            <p:txBody>
              <a:bodyPr wrap="none" lIns="0" tIns="68663" rIns="0" bIns="0" anchor="t" anchorCtr="0">
                <a:noAutofit/>
              </a:bodyPr>
              <a:lstStyle/>
              <a:p>
                <a:pPr algn="ctr"/>
                <a:r>
                  <a:rPr lang="zh-CN" sz="1880" dirty="0">
                    <a:solidFill>
                      <a:srgbClr val="243447"/>
                    </a:solidFill>
                    <a:latin typeface="Consolas"/>
                    <a:ea typeface="Microsoft YaHei"/>
                    <a:cs typeface="Consolas"/>
                  </a:rPr>
                  <a:t>第4个</a:t>
                </a:r>
              </a:p>
            </p:txBody>
          </p:sp>
        </p:grpSp>
        <p:grpSp>
          <p:nvGrpSpPr>
            <p:cNvPr id="55" name="Group 55"/>
            <p:cNvGrpSpPr/>
            <p:nvPr/>
          </p:nvGrpSpPr>
          <p:grpSpPr>
            <a:xfrm>
              <a:off x="6343650" y="4010025"/>
              <a:ext cx="1504950" cy="476250"/>
              <a:chOff x="6343650" y="4010025"/>
              <a:chExt cx="1504950" cy="476250"/>
            </a:xfrm>
          </p:grpSpPr>
          <p:sp>
            <p:nvSpPr>
              <p:cNvPr id="53" name="Rectangle 53"/>
              <p:cNvSpPr/>
              <p:nvPr/>
            </p:nvSpPr>
            <p:spPr>
              <a:xfrm>
                <a:off x="6343650" y="4010025"/>
                <a:ext cx="1504950" cy="476250"/>
              </a:xfrm>
              <a:prstGeom prst="rect">
                <a:avLst/>
              </a:prstGeom>
              <a:solidFill>
                <a:srgbClr val="FFFFFF"/>
              </a:solidFill>
              <a:ln w="9525">
                <a:solidFill>
                  <a:srgbClr val="B8C8D9"/>
                </a:solidFill>
              </a:ln>
            </p:spPr>
          </p:sp>
          <p:sp>
            <p:nvSpPr>
              <p:cNvPr id="54" name="TextBox 54"/>
              <p:cNvSpPr/>
              <p:nvPr/>
            </p:nvSpPr>
            <p:spPr>
              <a:xfrm>
                <a:off x="6362700" y="4038600"/>
                <a:ext cx="1466850" cy="419100"/>
              </a:xfrm>
              <a:prstGeom prst="rect">
                <a:avLst/>
              </a:prstGeom>
              <a:noFill/>
              <a:ln>
                <a:noFill/>
              </a:ln>
            </p:spPr>
            <p:txBody>
              <a:bodyPr wrap="none" lIns="0" tIns="68663" rIns="0" bIns="0" anchor="t" anchorCtr="0">
                <a:noAutofit/>
              </a:bodyPr>
              <a:lstStyle/>
              <a:p>
                <a:pPr algn="ctr"/>
                <a:r>
                  <a:rPr lang="zh-CN" sz="1880" dirty="0">
                    <a:solidFill>
                      <a:srgbClr val="243447"/>
                    </a:solidFill>
                    <a:latin typeface="Consolas"/>
                    <a:ea typeface="Microsoft YaHei"/>
                    <a:cs typeface="Consolas"/>
                  </a:rPr>
                  <a:t>第3个</a:t>
                </a:r>
              </a:p>
            </p:txBody>
          </p:sp>
        </p:grpSp>
        <p:grpSp>
          <p:nvGrpSpPr>
            <p:cNvPr id="58" name="Group 58"/>
            <p:cNvGrpSpPr/>
            <p:nvPr/>
          </p:nvGrpSpPr>
          <p:grpSpPr>
            <a:xfrm>
              <a:off x="7848600" y="4010025"/>
              <a:ext cx="1504950" cy="476250"/>
              <a:chOff x="7848600" y="4010025"/>
              <a:chExt cx="1504950" cy="476250"/>
            </a:xfrm>
          </p:grpSpPr>
          <p:sp>
            <p:nvSpPr>
              <p:cNvPr id="56" name="Rectangle 56"/>
              <p:cNvSpPr/>
              <p:nvPr/>
            </p:nvSpPr>
            <p:spPr>
              <a:xfrm>
                <a:off x="7848600" y="4010025"/>
                <a:ext cx="1504950" cy="476250"/>
              </a:xfrm>
              <a:prstGeom prst="rect">
                <a:avLst/>
              </a:prstGeom>
              <a:solidFill>
                <a:srgbClr val="FFFFFF"/>
              </a:solidFill>
              <a:ln w="9525">
                <a:solidFill>
                  <a:srgbClr val="B8C8D9"/>
                </a:solidFill>
              </a:ln>
            </p:spPr>
          </p:sp>
          <p:sp>
            <p:nvSpPr>
              <p:cNvPr id="57" name="TextBox 57"/>
              <p:cNvSpPr/>
              <p:nvPr/>
            </p:nvSpPr>
            <p:spPr>
              <a:xfrm>
                <a:off x="7867650" y="4038600"/>
                <a:ext cx="1466850" cy="419100"/>
              </a:xfrm>
              <a:prstGeom prst="rect">
                <a:avLst/>
              </a:prstGeom>
              <a:noFill/>
              <a:ln>
                <a:noFill/>
              </a:ln>
            </p:spPr>
            <p:txBody>
              <a:bodyPr wrap="none" lIns="0" tIns="68663" rIns="0" bIns="0" anchor="t" anchorCtr="0">
                <a:noAutofit/>
              </a:bodyPr>
              <a:lstStyle/>
              <a:p>
                <a:pPr algn="ctr"/>
                <a:r>
                  <a:rPr lang="zh-CN" sz="1880" dirty="0">
                    <a:solidFill>
                      <a:srgbClr val="243447"/>
                    </a:solidFill>
                    <a:latin typeface="Consolas"/>
                    <a:ea typeface="Microsoft YaHei"/>
                    <a:cs typeface="Consolas"/>
                  </a:rPr>
                  <a:t>第2个</a:t>
                </a:r>
              </a:p>
            </p:txBody>
          </p:sp>
        </p:grpSp>
        <p:grpSp>
          <p:nvGrpSpPr>
            <p:cNvPr id="61" name="Group 61"/>
            <p:cNvGrpSpPr/>
            <p:nvPr/>
          </p:nvGrpSpPr>
          <p:grpSpPr>
            <a:xfrm>
              <a:off x="9353550" y="4010025"/>
              <a:ext cx="1504950" cy="476250"/>
              <a:chOff x="9353550" y="4010025"/>
              <a:chExt cx="1504950" cy="476250"/>
            </a:xfrm>
          </p:grpSpPr>
          <p:sp>
            <p:nvSpPr>
              <p:cNvPr id="59" name="Rectangle 59"/>
              <p:cNvSpPr/>
              <p:nvPr/>
            </p:nvSpPr>
            <p:spPr>
              <a:xfrm>
                <a:off x="9353550" y="4010025"/>
                <a:ext cx="1504950" cy="476250"/>
              </a:xfrm>
              <a:prstGeom prst="rect">
                <a:avLst/>
              </a:prstGeom>
              <a:solidFill>
                <a:srgbClr val="FFFFFF"/>
              </a:solidFill>
              <a:ln w="9525">
                <a:solidFill>
                  <a:srgbClr val="B8C8D9"/>
                </a:solidFill>
              </a:ln>
            </p:spPr>
          </p:sp>
          <p:sp>
            <p:nvSpPr>
              <p:cNvPr id="60" name="TextBox 60"/>
              <p:cNvSpPr/>
              <p:nvPr/>
            </p:nvSpPr>
            <p:spPr>
              <a:xfrm>
                <a:off x="9372600" y="4038600"/>
                <a:ext cx="1466850" cy="419100"/>
              </a:xfrm>
              <a:prstGeom prst="rect">
                <a:avLst/>
              </a:prstGeom>
              <a:noFill/>
              <a:ln>
                <a:noFill/>
              </a:ln>
            </p:spPr>
            <p:txBody>
              <a:bodyPr wrap="none" lIns="0" tIns="68663" rIns="0" bIns="0" anchor="t" anchorCtr="0">
                <a:noAutofit/>
              </a:bodyPr>
              <a:lstStyle/>
              <a:p>
                <a:pPr algn="ctr"/>
                <a:r>
                  <a:rPr lang="zh-CN" sz="1880" dirty="0">
                    <a:solidFill>
                      <a:srgbClr val="243447"/>
                    </a:solidFill>
                    <a:latin typeface="Consolas"/>
                    <a:ea typeface="Microsoft YaHei"/>
                    <a:cs typeface="Consolas"/>
                  </a:rPr>
                  <a:t>第1个</a:t>
                </a:r>
              </a:p>
            </p:txBody>
          </p:sp>
        </p:grpSp>
      </p:grpSp>
      <p:grpSp>
        <p:nvGrpSpPr>
          <p:cNvPr id="65" name="Group 65"/>
          <p:cNvGrpSpPr/>
          <p:nvPr/>
        </p:nvGrpSpPr>
        <p:grpSpPr>
          <a:xfrm>
            <a:off x="1037082" y="4678680"/>
            <a:ext cx="4996891" cy="763143"/>
            <a:chOff x="1037082" y="4678680"/>
            <a:chExt cx="4996891" cy="763143"/>
          </a:xfrm>
        </p:grpSpPr>
        <p:sp>
          <p:nvSpPr>
            <p:cNvPr id="63" name="TextBox 63"/>
            <p:cNvSpPr txBox="1"/>
            <p:nvPr/>
          </p:nvSpPr>
          <p:spPr>
            <a:xfrm>
              <a:off x="1037082" y="4678680"/>
              <a:ext cx="3442030" cy="410718"/>
            </a:xfrm>
            <a:prstGeom prst="rect">
              <a:avLst/>
            </a:prstGeom>
            <a:noFill/>
            <a:ln>
              <a:noFill/>
            </a:ln>
          </p:spPr>
          <p:txBody>
            <a:bodyPr wrap="square" lIns="0" tIns="0" rIns="0" bIns="0" anchor="t" anchorCtr="0">
              <a:spAutoFit/>
            </a:bodyPr>
            <a:lstStyle/>
            <a:p>
              <a:pPr algn="l"/>
              <a:r>
                <a:rPr lang="en-US" sz="2100" dirty="0">
                  <a:solidFill>
                    <a:srgbClr val="0000FF"/>
                  </a:solidFill>
                  <a:latin typeface="Consolas"/>
                  <a:ea typeface="Microsoft YaHei"/>
                  <a:cs typeface="Consolas"/>
                </a:rPr>
                <a:t>int</a:t>
              </a:r>
              <a:r>
                <a:rPr lang="en-US" sz="2100" dirty="0">
                  <a:solidFill>
                    <a:srgbClr val="000000"/>
                  </a:solidFill>
                  <a:latin typeface="Consolas"/>
                  <a:ea typeface="Microsoft YaHei"/>
                  <a:cs typeface="Consolas"/>
                </a:rPr>
                <a:t xml:space="preserve"> n = (</a:t>
              </a:r>
              <a:r>
                <a:rPr lang="en-US" sz="2100" dirty="0">
                  <a:solidFill>
                    <a:srgbClr val="0000FF"/>
                  </a:solidFill>
                  <a:latin typeface="Consolas"/>
                  <a:ea typeface="Microsoft YaHei"/>
                  <a:cs typeface="Consolas"/>
                </a:rPr>
                <a:t>int</a:t>
              </a:r>
              <a:r>
                <a:rPr lang="en-US" sz="2100" dirty="0">
                  <a:solidFill>
                    <a:srgbClr val="000000"/>
                  </a:solidFill>
                  <a:latin typeface="Consolas"/>
                  <a:ea typeface="Microsoft YaHei"/>
                  <a:cs typeface="Consolas"/>
                </a:rPr>
                <a:t>)s.size();</a:t>
              </a:r>
            </a:p>
          </p:txBody>
        </p:sp>
        <p:sp>
          <p:nvSpPr>
            <p:cNvPr id="64" name="TextBox 64"/>
            <p:cNvSpPr txBox="1"/>
            <p:nvPr/>
          </p:nvSpPr>
          <p:spPr>
            <a:xfrm>
              <a:off x="1037082" y="5031105"/>
              <a:ext cx="4996891" cy="410718"/>
            </a:xfrm>
            <a:prstGeom prst="rect">
              <a:avLst/>
            </a:prstGeom>
            <a:noFill/>
            <a:ln>
              <a:noFill/>
            </a:ln>
          </p:spPr>
          <p:txBody>
            <a:bodyPr wrap="square" lIns="0" tIns="0" rIns="0" bIns="0" anchor="t" anchorCtr="0">
              <a:spAutoFit/>
            </a:bodyPr>
            <a:lstStyle/>
            <a:p>
              <a:pPr algn="l"/>
              <a:r>
                <a:rPr lang="en-US" sz="2100" dirty="0">
                  <a:solidFill>
                    <a:srgbClr val="0000FF"/>
                  </a:solidFill>
                  <a:latin typeface="Consolas"/>
                  <a:ea typeface="Microsoft YaHei"/>
                  <a:cs typeface="Consolas"/>
                </a:rPr>
                <a:t>for</a:t>
              </a:r>
              <a:r>
                <a:rPr lang="en-US" sz="2100" dirty="0">
                  <a:solidFill>
                    <a:srgbClr val="000000"/>
                  </a:solidFill>
                  <a:latin typeface="Consolas"/>
                  <a:ea typeface="Microsoft YaHei"/>
                  <a:cs typeface="Consolas"/>
                </a:rPr>
                <a:t xml:space="preserve"> (</a:t>
              </a:r>
              <a:r>
                <a:rPr lang="en-US" sz="2100" dirty="0">
                  <a:solidFill>
                    <a:srgbClr val="0000FF"/>
                  </a:solidFill>
                  <a:latin typeface="Consolas"/>
                  <a:ea typeface="Microsoft YaHei"/>
                  <a:cs typeface="Consolas"/>
                </a:rPr>
                <a:t>int</a:t>
              </a:r>
              <a:r>
                <a:rPr lang="en-US" sz="2100" dirty="0">
                  <a:solidFill>
                    <a:srgbClr val="000000"/>
                  </a:solidFill>
                  <a:latin typeface="Consolas"/>
                  <a:ea typeface="Microsoft YaHei"/>
                  <a:cs typeface="Consolas"/>
                </a:rPr>
                <a:t xml:space="preserve"> i = n - 1; i &gt;= 0; i--)</a:t>
              </a:r>
            </a:p>
          </p:txBody>
        </p:sp>
      </p:grpSp>
      <p:grpSp>
        <p:nvGrpSpPr>
          <p:cNvPr id="67" name="Group 67"/>
          <p:cNvGrpSpPr/>
          <p:nvPr/>
        </p:nvGrpSpPr>
        <p:grpSpPr>
          <a:xfrm>
            <a:off x="990219" y="5409248"/>
            <a:ext cx="8665059" cy="381381"/>
            <a:chOff x="990219" y="5409248"/>
            <a:chExt cx="8665059" cy="381381"/>
          </a:xfrm>
        </p:grpSpPr>
        <p:sp>
          <p:nvSpPr>
            <p:cNvPr id="66" name="TextBox 66"/>
            <p:cNvSpPr/>
            <p:nvPr/>
          </p:nvSpPr>
          <p:spPr>
            <a:xfrm>
              <a:off x="990219" y="5409248"/>
              <a:ext cx="866505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i减到-1就停下，不访问s[-1]。n=0时，i从-1开始，循环一次也不执行。</a:t>
              </a:r>
            </a:p>
          </p:txBody>
        </p:sp>
      </p:grpSp>
      <p:sp>
        <p:nvSpPr>
          <p:cNvPr id="87" name="Line 87"/>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88" name="Line 88"/>
          <p:cNvSpPr/>
          <p:nvPr/>
        </p:nvSpPr>
        <p:spPr>
          <a:xfrm>
            <a:off x="913257" y="4688205"/>
            <a:ext cx="9525" cy="653415"/>
          </a:xfrm>
          <a:custGeom>
            <a:avLst/>
            <a:gdLst/>
            <a:ahLst/>
            <a:cxnLst/>
            <a:rect l="l" t="t" r="r" b="b"/>
            <a:pathLst>
              <a:path w="9525" h="653415">
                <a:moveTo>
                  <a:pt x="0" y="0"/>
                </a:moveTo>
                <a:lnTo>
                  <a:pt x="0" y="653415"/>
                </a:lnTo>
              </a:path>
            </a:pathLst>
          </a:custGeom>
          <a:noFill/>
          <a:ln w="19050">
            <a:solidFill>
              <a:srgbClr val="244D87"/>
            </a:solidFill>
          </a:ln>
        </p:spPr>
      </p:sp>
      <p:sp>
        <p:nvSpPr>
          <p:cNvPr id="89" name="Line 89"/>
          <p:cNvSpPr/>
          <p:nvPr/>
        </p:nvSpPr>
        <p:spPr>
          <a:xfrm>
            <a:off x="838200" y="2877693"/>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350"/>
                                        <p:tgtEl>
                                          <p:spTgt spid="6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fade">
                                      <p:cBhvr>
                                        <p:cTn id="12" dur="350"/>
                                        <p:tgtEl>
                                          <p:spTgt spid="6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fade">
                                      <p:cBhvr>
                                        <p:cTn id="17" dur="35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p="http://schemas.openxmlformats.org/presentationml/2006/main" xmlns:p14="http://schemas.microsoft.com/office/powerpoint/2010/main">
  <p:cSld>
    <p:spTree>
      <p:nvGrpSpPr>
        <p:cNvPr id="1" name=""/>
        <p:cNvGrpSpPr/>
        <p:nvPr/>
      </p:nvGrpSpPr>
      <p:grpSpPr>
        <a:xfrm>
          <a:off x="0" y="0"/>
          <a:ext cx="0" cy="0"/>
          <a:chOff x="0" y="0"/>
          <a:chExt cx="0" cy="0"/>
        </a:xfrm>
      </p:grpSpPr>
      <p:grpSp>
        <p:nvGrpSpPr>
          <p:cNvPr id="4" name="Group 4"/>
          <p:cNvGrpSpPr/>
          <p:nvPr/>
        </p:nvGrpSpPr>
        <p:grpSpPr>
          <a:xfrm>
            <a:off x="826008" y="814388"/>
            <a:ext cx="4547616" cy="1062799"/>
            <a:chOff x="826008" y="814388"/>
            <a:chExt cx="4547616" cy="1062799"/>
          </a:xfrm>
        </p:grpSpPr>
        <p:sp>
          <p:nvSpPr>
            <p:cNvPr id="2" name="TextBox 2"/>
            <p:cNvSpPr txBox="1"/>
            <p:nvPr/>
          </p:nvSpPr>
          <p:spPr>
            <a:xfrm>
              <a:off x="1017270" y="814388"/>
              <a:ext cx="214312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倒序输出：程序</a:t>
              </a:r>
            </a:p>
          </p:txBody>
        </p:sp>
        <p:sp>
          <p:nvSpPr>
            <p:cNvPr id="3" name="TextBox 3"/>
            <p:cNvSpPr txBox="1"/>
            <p:nvPr/>
          </p:nvSpPr>
          <p:spPr>
            <a:xfrm>
              <a:off x="826008" y="1407795"/>
              <a:ext cx="4547616"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完整程序：沿着下标从右往左读</a:t>
              </a:r>
            </a:p>
          </p:txBody>
        </p:sp>
      </p:grpSp>
      <p:grpSp>
        <p:nvGrpSpPr>
          <p:cNvPr id="17" name="Group 17"/>
          <p:cNvGrpSpPr/>
          <p:nvPr/>
        </p:nvGrpSpPr>
        <p:grpSpPr>
          <a:xfrm>
            <a:off x="1037844" y="1961198"/>
            <a:ext cx="5217490" cy="3315081"/>
            <a:chOff x="1037844" y="1961198"/>
            <a:chExt cx="5217490" cy="3315081"/>
          </a:xfrm>
        </p:grpSpPr>
        <p:sp>
          <p:nvSpPr>
            <p:cNvPr id="5" name="TextBox 5"/>
            <p:cNvSpPr txBox="1"/>
            <p:nvPr/>
          </p:nvSpPr>
          <p:spPr>
            <a:xfrm>
              <a:off x="1037844" y="1961198"/>
              <a:ext cx="276303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#include &lt;iostream&gt;</a:t>
              </a:r>
            </a:p>
          </p:txBody>
        </p:sp>
        <p:sp>
          <p:nvSpPr>
            <p:cNvPr id="6" name="TextBox 6"/>
            <p:cNvSpPr txBox="1"/>
            <p:nvPr/>
          </p:nvSpPr>
          <p:spPr>
            <a:xfrm>
              <a:off x="1037844" y="2227898"/>
              <a:ext cx="247427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#include &lt;string&gt;</a:t>
              </a:r>
            </a:p>
          </p:txBody>
        </p:sp>
        <p:sp>
          <p:nvSpPr>
            <p:cNvPr id="7" name="TextBox 7"/>
            <p:cNvSpPr txBox="1"/>
            <p:nvPr/>
          </p:nvSpPr>
          <p:spPr>
            <a:xfrm>
              <a:off x="1037844" y="2494598"/>
              <a:ext cx="2907411" cy="381381"/>
            </a:xfrm>
            <a:prstGeom prst="rect">
              <a:avLst/>
            </a:prstGeom>
            <a:noFill/>
            <a:ln>
              <a:noFill/>
            </a:ln>
          </p:spPr>
          <p:txBody>
            <a:bodyPr wrap="square" lIns="0" tIns="0" rIns="0" bIns="0" anchor="t" anchorCtr="0">
              <a:spAutoFit/>
            </a:bodyPr>
            <a:lstStyle/>
            <a:p>
              <a:pPr algn="l"/>
              <a:r>
                <a:rPr lang="en-US" sz="1950" dirty="0">
                  <a:solidFill>
                    <a:srgbClr val="0000FF"/>
                  </a:solidFill>
                  <a:latin typeface="Consolas"/>
                  <a:ea typeface="Microsoft YaHei"/>
                  <a:cs typeface="Consolas"/>
                </a:rPr>
                <a:t>using</a:t>
              </a:r>
              <a:r>
                <a:rPr lang="en-US" sz="1950" dirty="0">
                  <a:solidFill>
                    <a:srgbClr val="000000"/>
                  </a:solidFill>
                  <a:latin typeface="Consolas"/>
                  <a:ea typeface="Microsoft YaHei"/>
                  <a:cs typeface="Consolas"/>
                </a:rPr>
                <a:t xml:space="preserve"> </a:t>
              </a:r>
              <a:r>
                <a:rPr lang="en-US" sz="1950" dirty="0">
                  <a:solidFill>
                    <a:srgbClr val="0000FF"/>
                  </a:solidFill>
                  <a:latin typeface="Consolas"/>
                  <a:ea typeface="Microsoft YaHei"/>
                  <a:cs typeface="Consolas"/>
                </a:rPr>
                <a:t>namespace</a:t>
              </a:r>
              <a:r>
                <a:rPr lang="en-US" sz="1950" dirty="0">
                  <a:solidFill>
                    <a:srgbClr val="000000"/>
                  </a:solidFill>
                  <a:latin typeface="Consolas"/>
                  <a:ea typeface="Microsoft YaHei"/>
                  <a:cs typeface="Consolas"/>
                </a:rPr>
                <a:t xml:space="preserve"> std;</a:t>
              </a:r>
            </a:p>
          </p:txBody>
        </p:sp>
        <p:sp>
          <p:nvSpPr>
            <p:cNvPr id="8" name="TextBox 8"/>
            <p:cNvSpPr txBox="1"/>
            <p:nvPr/>
          </p:nvSpPr>
          <p:spPr>
            <a:xfrm>
              <a:off x="1037844" y="2761298"/>
              <a:ext cx="1752371" cy="381381"/>
            </a:xfrm>
            <a:prstGeom prst="rect">
              <a:avLst/>
            </a:prstGeom>
            <a:noFill/>
            <a:ln>
              <a:noFill/>
            </a:ln>
          </p:spPr>
          <p:txBody>
            <a:bodyPr wrap="square" lIns="0" tIns="0" rIns="0" bIns="0" anchor="t" anchorCtr="0">
              <a:spAutoFit/>
            </a:bodyPr>
            <a:lstStyle/>
            <a:p>
              <a:pPr algn="l"/>
              <a:r>
                <a:rPr lang="en-US" sz="1950" dirty="0">
                  <a:solidFill>
                    <a:srgbClr val="0000FF"/>
                  </a:solidFill>
                  <a:latin typeface="Consolas"/>
                  <a:ea typeface="Microsoft YaHei"/>
                  <a:cs typeface="Consolas"/>
                </a:rPr>
                <a:t>int</a:t>
              </a:r>
              <a:r>
                <a:rPr lang="en-US" sz="1950" dirty="0">
                  <a:solidFill>
                    <a:srgbClr val="000000"/>
                  </a:solidFill>
                  <a:latin typeface="Consolas"/>
                  <a:ea typeface="Microsoft YaHei"/>
                  <a:cs typeface="Consolas"/>
                </a:rPr>
                <a:t xml:space="preserve"> main() {</a:t>
              </a:r>
            </a:p>
          </p:txBody>
        </p:sp>
        <p:sp>
          <p:nvSpPr>
            <p:cNvPr id="9" name="TextBox 9"/>
            <p:cNvSpPr txBox="1"/>
            <p:nvPr/>
          </p:nvSpPr>
          <p:spPr>
            <a:xfrm>
              <a:off x="1037844" y="3027998"/>
              <a:ext cx="189675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string s;</a:t>
              </a:r>
            </a:p>
          </p:txBody>
        </p:sp>
        <p:sp>
          <p:nvSpPr>
            <p:cNvPr id="10" name="TextBox 10"/>
            <p:cNvSpPr txBox="1"/>
            <p:nvPr/>
          </p:nvSpPr>
          <p:spPr>
            <a:xfrm>
              <a:off x="1037844" y="3294698"/>
              <a:ext cx="290741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getline(cin, s);</a:t>
              </a:r>
            </a:p>
          </p:txBody>
        </p:sp>
        <p:sp>
          <p:nvSpPr>
            <p:cNvPr id="11" name="TextBox 11"/>
            <p:cNvSpPr txBox="1"/>
            <p:nvPr/>
          </p:nvSpPr>
          <p:spPr>
            <a:xfrm>
              <a:off x="1037844" y="3561398"/>
              <a:ext cx="377369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a:t>
              </a:r>
              <a:r>
                <a:rPr lang="en-US" sz="1950" dirty="0">
                  <a:solidFill>
                    <a:srgbClr val="0000FF"/>
                  </a:solidFill>
                  <a:latin typeface="Consolas"/>
                  <a:ea typeface="Microsoft YaHei"/>
                  <a:cs typeface="Consolas"/>
                </a:rPr>
                <a:t>int</a:t>
              </a:r>
              <a:r>
                <a:rPr lang="en-US" sz="1950" dirty="0">
                  <a:solidFill>
                    <a:srgbClr val="000000"/>
                  </a:solidFill>
                  <a:latin typeface="Consolas"/>
                  <a:ea typeface="Microsoft YaHei"/>
                  <a:cs typeface="Consolas"/>
                </a:rPr>
                <a:t xml:space="preserve"> n = (</a:t>
              </a:r>
              <a:r>
                <a:rPr lang="en-US" sz="1950" dirty="0">
                  <a:solidFill>
                    <a:srgbClr val="0000FF"/>
                  </a:solidFill>
                  <a:latin typeface="Consolas"/>
                  <a:ea typeface="Microsoft YaHei"/>
                  <a:cs typeface="Consolas"/>
                </a:rPr>
                <a:t>int</a:t>
              </a:r>
              <a:r>
                <a:rPr lang="en-US" sz="1950" dirty="0">
                  <a:solidFill>
                    <a:srgbClr val="000000"/>
                  </a:solidFill>
                  <a:latin typeface="Consolas"/>
                  <a:ea typeface="Microsoft YaHei"/>
                  <a:cs typeface="Consolas"/>
                </a:rPr>
                <a:t>)s.size();</a:t>
              </a:r>
            </a:p>
          </p:txBody>
        </p:sp>
        <p:sp>
          <p:nvSpPr>
            <p:cNvPr id="12" name="TextBox 12"/>
            <p:cNvSpPr txBox="1"/>
            <p:nvPr/>
          </p:nvSpPr>
          <p:spPr>
            <a:xfrm>
              <a:off x="1037844" y="3828098"/>
              <a:ext cx="5217490"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a:t>
              </a:r>
              <a:r>
                <a:rPr lang="en-US" sz="1950" dirty="0">
                  <a:solidFill>
                    <a:srgbClr val="0000FF"/>
                  </a:solidFill>
                  <a:latin typeface="Consolas"/>
                  <a:ea typeface="Microsoft YaHei"/>
                  <a:cs typeface="Consolas"/>
                </a:rPr>
                <a:t>for</a:t>
              </a:r>
              <a:r>
                <a:rPr lang="en-US" sz="1950" dirty="0">
                  <a:solidFill>
                    <a:srgbClr val="000000"/>
                  </a:solidFill>
                  <a:latin typeface="Consolas"/>
                  <a:ea typeface="Microsoft YaHei"/>
                  <a:cs typeface="Consolas"/>
                </a:rPr>
                <a:t xml:space="preserve"> (</a:t>
              </a:r>
              <a:r>
                <a:rPr lang="en-US" sz="1950" dirty="0">
                  <a:solidFill>
                    <a:srgbClr val="0000FF"/>
                  </a:solidFill>
                  <a:latin typeface="Consolas"/>
                  <a:ea typeface="Microsoft YaHei"/>
                  <a:cs typeface="Consolas"/>
                </a:rPr>
                <a:t>int</a:t>
              </a:r>
              <a:r>
                <a:rPr lang="en-US" sz="1950" dirty="0">
                  <a:solidFill>
                    <a:srgbClr val="000000"/>
                  </a:solidFill>
                  <a:latin typeface="Consolas"/>
                  <a:ea typeface="Microsoft YaHei"/>
                  <a:cs typeface="Consolas"/>
                </a:rPr>
                <a:t xml:space="preserve"> i = n - 1; i &gt;= 0; i--)</a:t>
              </a:r>
            </a:p>
          </p:txBody>
        </p:sp>
        <p:sp>
          <p:nvSpPr>
            <p:cNvPr id="13" name="TextBox 13"/>
            <p:cNvSpPr txBox="1"/>
            <p:nvPr/>
          </p:nvSpPr>
          <p:spPr>
            <a:xfrm>
              <a:off x="1037844" y="4094798"/>
              <a:ext cx="305179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cout &lt;&lt; s[i];</a:t>
              </a:r>
            </a:p>
          </p:txBody>
        </p:sp>
        <p:sp>
          <p:nvSpPr>
            <p:cNvPr id="14" name="TextBox 14"/>
            <p:cNvSpPr txBox="1"/>
            <p:nvPr/>
          </p:nvSpPr>
          <p:spPr>
            <a:xfrm>
              <a:off x="1037844" y="4361498"/>
              <a:ext cx="247427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cout &lt;&lt; '\n';</a:t>
              </a:r>
            </a:p>
          </p:txBody>
        </p:sp>
        <p:sp>
          <p:nvSpPr>
            <p:cNvPr id="15" name="TextBox 15"/>
            <p:cNvSpPr txBox="1"/>
            <p:nvPr/>
          </p:nvSpPr>
          <p:spPr>
            <a:xfrm>
              <a:off x="1037844" y="4628198"/>
              <a:ext cx="189675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a:t>
              </a:r>
              <a:r>
                <a:rPr lang="en-US" sz="1950" dirty="0">
                  <a:solidFill>
                    <a:srgbClr val="0000FF"/>
                  </a:solidFill>
                  <a:latin typeface="Consolas"/>
                  <a:ea typeface="Microsoft YaHei"/>
                  <a:cs typeface="Consolas"/>
                </a:rPr>
                <a:t>return</a:t>
              </a:r>
              <a:r>
                <a:rPr lang="en-US" sz="1950" dirty="0">
                  <a:solidFill>
                    <a:srgbClr val="000000"/>
                  </a:solidFill>
                  <a:latin typeface="Consolas"/>
                  <a:ea typeface="Microsoft YaHei"/>
                  <a:cs typeface="Consolas"/>
                </a:rPr>
                <a:t xml:space="preserve"> 0;</a:t>
              </a:r>
            </a:p>
          </p:txBody>
        </p:sp>
        <p:sp>
          <p:nvSpPr>
            <p:cNvPr id="16" name="TextBox 16"/>
            <p:cNvSpPr txBox="1"/>
            <p:nvPr/>
          </p:nvSpPr>
          <p:spPr>
            <a:xfrm>
              <a:off x="1037844" y="4894898"/>
              <a:ext cx="164192"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a:t>
              </a:r>
            </a:p>
          </p:txBody>
        </p:sp>
      </p:grpSp>
      <p:grpSp>
        <p:nvGrpSpPr>
          <p:cNvPr id="22" name="Group 22"/>
          <p:cNvGrpSpPr/>
          <p:nvPr/>
        </p:nvGrpSpPr>
        <p:grpSpPr>
          <a:xfrm>
            <a:off x="7658100" y="2559844"/>
            <a:ext cx="2689098" cy="1566862"/>
            <a:chOff x="7658100" y="2559844"/>
            <a:chExt cx="2689098" cy="1566862"/>
          </a:xfrm>
        </p:grpSpPr>
        <p:sp>
          <p:nvSpPr>
            <p:cNvPr id="18" name="TextBox 18"/>
            <p:cNvSpPr/>
            <p:nvPr/>
          </p:nvSpPr>
          <p:spPr>
            <a:xfrm>
              <a:off x="7658100" y="2559844"/>
              <a:ext cx="2689098"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s保存原文，内容不变。</a:t>
              </a:r>
            </a:p>
          </p:txBody>
        </p:sp>
        <p:sp>
          <p:nvSpPr>
            <p:cNvPr id="19" name="TextBox 19"/>
            <p:cNvSpPr/>
            <p:nvPr/>
          </p:nvSpPr>
          <p:spPr>
            <a:xfrm>
              <a:off x="7658100" y="2959894"/>
              <a:ext cx="2043779"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只改变访问顺序。</a:t>
              </a:r>
            </a:p>
          </p:txBody>
        </p:sp>
        <p:sp>
          <p:nvSpPr>
            <p:cNvPr id="20" name="TextBox 20"/>
            <p:cNvSpPr/>
            <p:nvPr/>
          </p:nvSpPr>
          <p:spPr>
            <a:xfrm>
              <a:off x="7658100" y="3359944"/>
              <a:ext cx="2084832"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单字符A仍输出A。</a:t>
              </a:r>
            </a:p>
          </p:txBody>
        </p:sp>
        <p:sp>
          <p:nvSpPr>
            <p:cNvPr id="21" name="TextBox 21"/>
            <p:cNvSpPr/>
            <p:nvPr/>
          </p:nvSpPr>
          <p:spPr>
            <a:xfrm>
              <a:off x="7658100" y="3759994"/>
              <a:ext cx="2549938"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循环后统一输出换行。</a:t>
              </a:r>
            </a:p>
          </p:txBody>
        </p:sp>
      </p:grpSp>
      <p:sp>
        <p:nvSpPr>
          <p:cNvPr id="23" name="Line 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10"/>
          <p:cNvSpPr/>
          <p:nvPr/>
        </p:nvSpPr>
        <p:spPr>
          <a:xfrm>
            <a:off x="914019" y="1970722"/>
            <a:ext cx="9525" cy="3211830"/>
          </a:xfrm>
          <a:custGeom>
            <a:avLst/>
            <a:gdLst/>
            <a:ahLst/>
            <a:cxnLst/>
            <a:rect l="l" t="t" r="r" b="b"/>
            <a:pathLst>
              <a:path w="9525" h="3211830">
                <a:moveTo>
                  <a:pt x="0" y="0"/>
                </a:moveTo>
                <a:lnTo>
                  <a:pt x="0" y="3211830"/>
                </a:lnTo>
              </a:path>
            </a:pathLst>
          </a:custGeom>
          <a:noFill/>
          <a:ln w="19050">
            <a:solidFill>
              <a:srgbClr val="244D87"/>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3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p="http://schemas.openxmlformats.org/presentationml/2006/main" xmlns:p14="http://schemas.microsoft.com/office/powerpoint/2010/main">
  <p:cSld>
    <p:spTree>
      <p:nvGrpSpPr>
        <p:cNvPr id="1" name=""/>
        <p:cNvGrpSpPr/>
        <p:nvPr/>
      </p:nvGrpSpPr>
      <p:grpSpPr>
        <a:xfrm>
          <a:off x="0" y="0"/>
          <a:ext cx="0" cy="0"/>
          <a:chOff x="0" y="0"/>
          <a:chExt cx="0" cy="0"/>
        </a:xfrm>
      </p:grpSpPr>
      <p:grpSp>
        <p:nvGrpSpPr>
          <p:cNvPr id="4" name="Group 4"/>
          <p:cNvGrpSpPr/>
          <p:nvPr/>
        </p:nvGrpSpPr>
        <p:grpSpPr>
          <a:xfrm>
            <a:off x="826008" y="814388"/>
            <a:ext cx="6163056" cy="1062799"/>
            <a:chOff x="826008" y="814388"/>
            <a:chExt cx="6163056" cy="1062799"/>
          </a:xfrm>
        </p:grpSpPr>
        <p:sp>
          <p:nvSpPr>
            <p:cNvPr id="2" name="TextBox 2"/>
            <p:cNvSpPr txBox="1"/>
            <p:nvPr/>
          </p:nvSpPr>
          <p:spPr>
            <a:xfrm>
              <a:off x="1017270" y="814388"/>
              <a:ext cx="274891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基础练习：次数统计</a:t>
              </a:r>
            </a:p>
          </p:txBody>
        </p:sp>
        <p:sp>
          <p:nvSpPr>
            <p:cNvPr id="3" name="TextBox 3"/>
            <p:cNvSpPr txBox="1"/>
            <p:nvPr/>
          </p:nvSpPr>
          <p:spPr>
            <a:xfrm>
              <a:off x="826008" y="1407795"/>
              <a:ext cx="6163056"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模拟练习：一个字母在文字中出现了几次？</a:t>
              </a:r>
            </a:p>
          </p:txBody>
        </p:sp>
      </p:grpSp>
      <p:grpSp>
        <p:nvGrpSpPr>
          <p:cNvPr id="7" name="Group 7"/>
          <p:cNvGrpSpPr/>
          <p:nvPr/>
        </p:nvGrpSpPr>
        <p:grpSpPr>
          <a:xfrm>
            <a:off x="990219" y="2056448"/>
            <a:ext cx="8223790" cy="752855"/>
            <a:chOff x="990219" y="2056448"/>
            <a:chExt cx="8223790" cy="752855"/>
          </a:xfrm>
        </p:grpSpPr>
        <p:sp>
          <p:nvSpPr>
            <p:cNvPr id="5" name="TextBox 5"/>
            <p:cNvSpPr/>
            <p:nvPr/>
          </p:nvSpPr>
          <p:spPr>
            <a:xfrm>
              <a:off x="990219" y="2056448"/>
              <a:ext cx="822379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老师要统计一句英文中某个字母的使用</a:t>
              </a:r>
              <a:r>
                <a:rPr lang="zh-CN" sz="1950" b="1" dirty="0">
                  <a:solidFill>
                    <a:srgbClr val="C00000"/>
                  </a:solidFill>
                  <a:latin typeface="Consolas"/>
                  <a:ea typeface="Microsoft YaHei"/>
                  <a:cs typeface="Consolas"/>
                </a:rPr>
                <a:t>次数</a:t>
              </a:r>
              <a:r>
                <a:rPr lang="zh-CN" sz="1950" dirty="0">
                  <a:solidFill>
                    <a:srgbClr val="243447"/>
                  </a:solidFill>
                  <a:latin typeface="Consolas"/>
                  <a:ea typeface="Microsoft YaHei"/>
                  <a:cs typeface="Consolas"/>
                </a:rPr>
                <a:t>。同一个位置只检查一次。</a:t>
              </a:r>
            </a:p>
          </p:txBody>
        </p:sp>
        <p:sp>
          <p:nvSpPr>
            <p:cNvPr id="6" name="TextBox 6"/>
            <p:cNvSpPr/>
            <p:nvPr/>
          </p:nvSpPr>
          <p:spPr>
            <a:xfrm>
              <a:off x="990219" y="2427922"/>
              <a:ext cx="768658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第一行是0至1000个ASCII可打印</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，第二行是一个英文字母c。</a:t>
              </a:r>
            </a:p>
          </p:txBody>
        </p:sp>
      </p:grpSp>
      <p:grpSp>
        <p:nvGrpSpPr>
          <p:cNvPr id="10" name="Group 10"/>
          <p:cNvGrpSpPr/>
          <p:nvPr/>
        </p:nvGrpSpPr>
        <p:grpSpPr>
          <a:xfrm>
            <a:off x="990219" y="2866072"/>
            <a:ext cx="7457908" cy="790957"/>
            <a:chOff x="990219" y="2866072"/>
            <a:chExt cx="7457908" cy="790957"/>
          </a:xfrm>
        </p:grpSpPr>
        <p:sp>
          <p:nvSpPr>
            <p:cNvPr id="8" name="TextBox 8"/>
            <p:cNvSpPr/>
            <p:nvPr/>
          </p:nvSpPr>
          <p:spPr>
            <a:xfrm>
              <a:off x="990219" y="2866072"/>
              <a:ext cx="745790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输出：c在第一行中出现的</a:t>
              </a:r>
              <a:r>
                <a:rPr lang="zh-CN" sz="1950" b="1" dirty="0">
                  <a:solidFill>
                    <a:srgbClr val="C00000"/>
                  </a:solidFill>
                  <a:latin typeface="Consolas"/>
                  <a:ea typeface="Microsoft YaHei"/>
                  <a:cs typeface="Consolas"/>
                </a:rPr>
                <a:t>次数</a:t>
              </a:r>
              <a:r>
                <a:rPr lang="zh-CN" sz="1950" dirty="0">
                  <a:solidFill>
                    <a:srgbClr val="243447"/>
                  </a:solidFill>
                  <a:latin typeface="Consolas"/>
                  <a:ea typeface="Microsoft YaHei"/>
                  <a:cs typeface="Consolas"/>
                </a:rPr>
                <a:t>。区分大小写，找不到就输出0。</a:t>
              </a:r>
            </a:p>
          </p:txBody>
        </p:sp>
        <p:sp>
          <p:nvSpPr>
            <p:cNvPr id="9" name="TextBox 9"/>
            <p:cNvSpPr/>
            <p:nvPr/>
          </p:nvSpPr>
          <p:spPr>
            <a:xfrm>
              <a:off x="990219" y="3275648"/>
              <a:ext cx="731335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读整行后再读c；第二行给出的字母不是被统计文本的一部分。</a:t>
              </a:r>
            </a:p>
          </p:txBody>
        </p:sp>
      </p:grpSp>
      <p:grpSp>
        <p:nvGrpSpPr>
          <p:cNvPr id="38" name="Group 38"/>
          <p:cNvGrpSpPr/>
          <p:nvPr/>
        </p:nvGrpSpPr>
        <p:grpSpPr>
          <a:xfrm>
            <a:off x="1143000" y="4057650"/>
            <a:ext cx="9525000" cy="1143000"/>
            <a:chOff x="1143000" y="4057650"/>
            <a:chExt cx="9525000" cy="1143000"/>
          </a:xfrm>
        </p:grpSpPr>
        <p:grpSp>
          <p:nvGrpSpPr>
            <p:cNvPr id="13" name="Group 13"/>
            <p:cNvGrpSpPr/>
            <p:nvPr/>
          </p:nvGrpSpPr>
          <p:grpSpPr>
            <a:xfrm>
              <a:off x="1143000" y="4057650"/>
              <a:ext cx="4762500" cy="381000"/>
              <a:chOff x="1143000" y="4057650"/>
              <a:chExt cx="4762500" cy="381000"/>
            </a:xfrm>
          </p:grpSpPr>
          <p:sp>
            <p:nvSpPr>
              <p:cNvPr id="11" name="Rectangle 11"/>
              <p:cNvSpPr/>
              <p:nvPr/>
            </p:nvSpPr>
            <p:spPr>
              <a:xfrm>
                <a:off x="1143000" y="4057650"/>
                <a:ext cx="4762500" cy="381000"/>
              </a:xfrm>
              <a:prstGeom prst="rect">
                <a:avLst/>
              </a:prstGeom>
              <a:solidFill>
                <a:srgbClr val="244D87"/>
              </a:solidFill>
              <a:ln w="9525">
                <a:solidFill>
                  <a:srgbClr val="B8C8D9"/>
                </a:solidFill>
              </a:ln>
            </p:spPr>
          </p:sp>
          <p:sp>
            <p:nvSpPr>
              <p:cNvPr id="12" name="TextBox 12"/>
              <p:cNvSpPr/>
              <p:nvPr/>
            </p:nvSpPr>
            <p:spPr>
              <a:xfrm>
                <a:off x="1162050" y="4086225"/>
                <a:ext cx="4724400" cy="323850"/>
              </a:xfrm>
              <a:prstGeom prst="rect">
                <a:avLst/>
              </a:prstGeom>
              <a:noFill/>
              <a:ln>
                <a:noFill/>
              </a:ln>
            </p:spPr>
            <p:txBody>
              <a:bodyPr wrap="none" lIns="0" tIns="10585" rIns="0" bIns="0" anchor="t" anchorCtr="0">
                <a:noAutofit/>
              </a:bodyPr>
              <a:lstStyle/>
              <a:p>
                <a:pPr algn="ctr"/>
                <a:r>
                  <a:rPr lang="zh-CN" sz="2020" b="1" dirty="0">
                    <a:solidFill>
                      <a:srgbClr val="FFFFFF"/>
                    </a:solidFill>
                    <a:latin typeface="Consolas"/>
                    <a:ea typeface="Microsoft YaHei"/>
                    <a:cs typeface="Consolas"/>
                  </a:rPr>
                  <a:t>第一行</a:t>
                </a:r>
              </a:p>
            </p:txBody>
          </p:sp>
        </p:grpSp>
        <p:grpSp>
          <p:nvGrpSpPr>
            <p:cNvPr id="16" name="Group 16"/>
            <p:cNvGrpSpPr/>
            <p:nvPr/>
          </p:nvGrpSpPr>
          <p:grpSpPr>
            <a:xfrm>
              <a:off x="5905500" y="4057650"/>
              <a:ext cx="2381250" cy="381000"/>
              <a:chOff x="5905500" y="4057650"/>
              <a:chExt cx="2381250" cy="381000"/>
            </a:xfrm>
          </p:grpSpPr>
          <p:sp>
            <p:nvSpPr>
              <p:cNvPr id="14" name="Rectangle 14"/>
              <p:cNvSpPr/>
              <p:nvPr/>
            </p:nvSpPr>
            <p:spPr>
              <a:xfrm>
                <a:off x="5905500" y="4057650"/>
                <a:ext cx="2381250" cy="381000"/>
              </a:xfrm>
              <a:prstGeom prst="rect">
                <a:avLst/>
              </a:prstGeom>
              <a:solidFill>
                <a:srgbClr val="244D87"/>
              </a:solidFill>
              <a:ln w="9525">
                <a:solidFill>
                  <a:srgbClr val="B8C8D9"/>
                </a:solidFill>
              </a:ln>
            </p:spPr>
          </p:sp>
          <p:sp>
            <p:nvSpPr>
              <p:cNvPr id="15" name="TextBox 15"/>
              <p:cNvSpPr/>
              <p:nvPr/>
            </p:nvSpPr>
            <p:spPr>
              <a:xfrm>
                <a:off x="5924550" y="4086225"/>
                <a:ext cx="2343150" cy="323850"/>
              </a:xfrm>
              <a:prstGeom prst="rect">
                <a:avLst/>
              </a:prstGeom>
              <a:noFill/>
              <a:ln>
                <a:noFill/>
              </a:ln>
            </p:spPr>
            <p:txBody>
              <a:bodyPr wrap="none" lIns="0" tIns="10585" rIns="0" bIns="0" anchor="t" anchorCtr="0">
                <a:noAutofit/>
              </a:bodyPr>
              <a:lstStyle/>
              <a:p>
                <a:pPr algn="ctr"/>
                <a:r>
                  <a:rPr lang="zh-CN" sz="2020" b="1" dirty="0">
                    <a:solidFill>
                      <a:srgbClr val="FFFFFF"/>
                    </a:solidFill>
                    <a:latin typeface="Consolas"/>
                    <a:ea typeface="Microsoft YaHei"/>
                    <a:cs typeface="Consolas"/>
                  </a:rPr>
                  <a:t>第二行</a:t>
                </a:r>
              </a:p>
            </p:txBody>
          </p:sp>
        </p:grpSp>
        <p:grpSp>
          <p:nvGrpSpPr>
            <p:cNvPr id="19" name="Group 19"/>
            <p:cNvGrpSpPr/>
            <p:nvPr/>
          </p:nvGrpSpPr>
          <p:grpSpPr>
            <a:xfrm>
              <a:off x="8286750" y="4057650"/>
              <a:ext cx="2381250" cy="381000"/>
              <a:chOff x="8286750" y="4057650"/>
              <a:chExt cx="2381250" cy="381000"/>
            </a:xfrm>
          </p:grpSpPr>
          <p:sp>
            <p:nvSpPr>
              <p:cNvPr id="17" name="Rectangle 17"/>
              <p:cNvSpPr/>
              <p:nvPr/>
            </p:nvSpPr>
            <p:spPr>
              <a:xfrm>
                <a:off x="8286750" y="4057650"/>
                <a:ext cx="2381250" cy="381000"/>
              </a:xfrm>
              <a:prstGeom prst="rect">
                <a:avLst/>
              </a:prstGeom>
              <a:solidFill>
                <a:srgbClr val="244D87"/>
              </a:solidFill>
              <a:ln w="9525">
                <a:solidFill>
                  <a:srgbClr val="B8C8D9"/>
                </a:solidFill>
              </a:ln>
            </p:spPr>
          </p:sp>
          <p:sp>
            <p:nvSpPr>
              <p:cNvPr id="18" name="TextBox 18"/>
              <p:cNvSpPr/>
              <p:nvPr/>
            </p:nvSpPr>
            <p:spPr>
              <a:xfrm>
                <a:off x="8305800" y="4086225"/>
                <a:ext cx="2343150" cy="323850"/>
              </a:xfrm>
              <a:prstGeom prst="rect">
                <a:avLst/>
              </a:prstGeom>
              <a:noFill/>
              <a:ln>
                <a:noFill/>
              </a:ln>
            </p:spPr>
            <p:txBody>
              <a:bodyPr wrap="none" lIns="0" tIns="10585" rIns="0" bIns="0" anchor="t" anchorCtr="0">
                <a:noAutofit/>
              </a:bodyPr>
              <a:lstStyle/>
              <a:p>
                <a:pPr algn="ctr"/>
                <a:r>
                  <a:rPr lang="zh-CN" sz="2020" b="1" dirty="0">
                    <a:solidFill>
                      <a:srgbClr val="FFFFFF"/>
                    </a:solidFill>
                    <a:latin typeface="Consolas"/>
                    <a:ea typeface="Microsoft YaHei"/>
                    <a:cs typeface="Consolas"/>
                  </a:rPr>
                  <a:t>输出</a:t>
                </a:r>
              </a:p>
            </p:txBody>
          </p:sp>
        </p:grpSp>
        <p:grpSp>
          <p:nvGrpSpPr>
            <p:cNvPr id="22" name="Group 22"/>
            <p:cNvGrpSpPr/>
            <p:nvPr/>
          </p:nvGrpSpPr>
          <p:grpSpPr>
            <a:xfrm>
              <a:off x="1143000" y="4438650"/>
              <a:ext cx="4762500" cy="381000"/>
              <a:chOff x="1143000" y="4438650"/>
              <a:chExt cx="4762500" cy="381000"/>
            </a:xfrm>
          </p:grpSpPr>
          <p:sp>
            <p:nvSpPr>
              <p:cNvPr id="20" name="Rectangle 20"/>
              <p:cNvSpPr/>
              <p:nvPr/>
            </p:nvSpPr>
            <p:spPr>
              <a:xfrm>
                <a:off x="1143000" y="4438650"/>
                <a:ext cx="4762500" cy="381000"/>
              </a:xfrm>
              <a:prstGeom prst="rect">
                <a:avLst/>
              </a:prstGeom>
              <a:solidFill>
                <a:srgbClr val="F4F7FB"/>
              </a:solidFill>
              <a:ln w="9525">
                <a:solidFill>
                  <a:srgbClr val="B8C8D9"/>
                </a:solidFill>
              </a:ln>
            </p:spPr>
          </p:sp>
          <p:sp>
            <p:nvSpPr>
              <p:cNvPr id="21" name="TextBox 21"/>
              <p:cNvSpPr/>
              <p:nvPr/>
            </p:nvSpPr>
            <p:spPr>
              <a:xfrm>
                <a:off x="1162050" y="4467225"/>
                <a:ext cx="4724400" cy="323850"/>
              </a:xfrm>
              <a:prstGeom prst="rect">
                <a:avLst/>
              </a:prstGeom>
              <a:noFill/>
              <a:ln>
                <a:noFill/>
              </a:ln>
            </p:spPr>
            <p:txBody>
              <a:bodyPr wrap="none" lIns="0" tIns="10585" rIns="0" bIns="0" anchor="t" anchorCtr="0">
                <a:noAutofit/>
              </a:bodyPr>
              <a:lstStyle/>
              <a:p>
                <a:pPr algn="ctr"/>
                <a:r>
                  <a:rPr lang="en-US" sz="2020" dirty="0">
                    <a:solidFill>
                      <a:srgbClr val="243447"/>
                    </a:solidFill>
                    <a:latin typeface="Consolas"/>
                    <a:ea typeface="Consolas"/>
                    <a:cs typeface="Consolas"/>
                  </a:rPr>
                  <a:t>programming</a:t>
                </a:r>
              </a:p>
            </p:txBody>
          </p:sp>
        </p:grpSp>
        <p:grpSp>
          <p:nvGrpSpPr>
            <p:cNvPr id="25" name="Group 25"/>
            <p:cNvGrpSpPr/>
            <p:nvPr/>
          </p:nvGrpSpPr>
          <p:grpSpPr>
            <a:xfrm>
              <a:off x="5905500" y="4438650"/>
              <a:ext cx="2381250" cy="381000"/>
              <a:chOff x="5905500" y="4438650"/>
              <a:chExt cx="2381250" cy="381000"/>
            </a:xfrm>
          </p:grpSpPr>
          <p:sp>
            <p:nvSpPr>
              <p:cNvPr id="23" name="Rectangle 23"/>
              <p:cNvSpPr/>
              <p:nvPr/>
            </p:nvSpPr>
            <p:spPr>
              <a:xfrm>
                <a:off x="5905500" y="4438650"/>
                <a:ext cx="2381250" cy="381000"/>
              </a:xfrm>
              <a:prstGeom prst="rect">
                <a:avLst/>
              </a:prstGeom>
              <a:solidFill>
                <a:srgbClr val="F4F7FB"/>
              </a:solidFill>
              <a:ln w="9525">
                <a:solidFill>
                  <a:srgbClr val="B8C8D9"/>
                </a:solidFill>
              </a:ln>
            </p:spPr>
          </p:sp>
          <p:sp>
            <p:nvSpPr>
              <p:cNvPr id="24" name="TextBox 24"/>
              <p:cNvSpPr/>
              <p:nvPr/>
            </p:nvSpPr>
            <p:spPr>
              <a:xfrm>
                <a:off x="5924550" y="4467225"/>
                <a:ext cx="2343150" cy="323850"/>
              </a:xfrm>
              <a:prstGeom prst="rect">
                <a:avLst/>
              </a:prstGeom>
              <a:noFill/>
              <a:ln>
                <a:noFill/>
              </a:ln>
            </p:spPr>
            <p:txBody>
              <a:bodyPr wrap="none" lIns="0" tIns="10585" rIns="0" bIns="0" anchor="t" anchorCtr="0">
                <a:noAutofit/>
              </a:bodyPr>
              <a:lstStyle/>
              <a:p>
                <a:pPr algn="ctr"/>
                <a:r>
                  <a:rPr lang="en-US" sz="2020" dirty="0">
                    <a:solidFill>
                      <a:srgbClr val="243447"/>
                    </a:solidFill>
                    <a:latin typeface="Consolas"/>
                    <a:ea typeface="Consolas"/>
                    <a:cs typeface="Consolas"/>
                  </a:rPr>
                  <a:t>g</a:t>
                </a:r>
              </a:p>
            </p:txBody>
          </p:sp>
        </p:grpSp>
        <p:grpSp>
          <p:nvGrpSpPr>
            <p:cNvPr id="28" name="Group 28"/>
            <p:cNvGrpSpPr/>
            <p:nvPr/>
          </p:nvGrpSpPr>
          <p:grpSpPr>
            <a:xfrm>
              <a:off x="8286750" y="4438650"/>
              <a:ext cx="2381250" cy="381000"/>
              <a:chOff x="8286750" y="4438650"/>
              <a:chExt cx="2381250" cy="381000"/>
            </a:xfrm>
          </p:grpSpPr>
          <p:sp>
            <p:nvSpPr>
              <p:cNvPr id="26" name="Rectangle 26"/>
              <p:cNvSpPr/>
              <p:nvPr/>
            </p:nvSpPr>
            <p:spPr>
              <a:xfrm>
                <a:off x="8286750" y="4438650"/>
                <a:ext cx="2381250" cy="381000"/>
              </a:xfrm>
              <a:prstGeom prst="rect">
                <a:avLst/>
              </a:prstGeom>
              <a:solidFill>
                <a:srgbClr val="F4F7FB"/>
              </a:solidFill>
              <a:ln w="9525">
                <a:solidFill>
                  <a:srgbClr val="B8C8D9"/>
                </a:solidFill>
              </a:ln>
            </p:spPr>
          </p:sp>
          <p:sp>
            <p:nvSpPr>
              <p:cNvPr id="27" name="TextBox 27"/>
              <p:cNvSpPr/>
              <p:nvPr/>
            </p:nvSpPr>
            <p:spPr>
              <a:xfrm>
                <a:off x="8305800" y="4467225"/>
                <a:ext cx="2343150" cy="323850"/>
              </a:xfrm>
              <a:prstGeom prst="rect">
                <a:avLst/>
              </a:prstGeom>
              <a:noFill/>
              <a:ln>
                <a:noFill/>
              </a:ln>
            </p:spPr>
            <p:txBody>
              <a:bodyPr wrap="none" lIns="0" tIns="10585" rIns="0" bIns="0" anchor="t" anchorCtr="0">
                <a:noAutofit/>
              </a:bodyPr>
              <a:lstStyle/>
              <a:p>
                <a:pPr algn="ctr"/>
                <a:r>
                  <a:rPr lang="en-US" sz="2020" dirty="0">
                    <a:solidFill>
                      <a:srgbClr val="243447"/>
                    </a:solidFill>
                    <a:latin typeface="Consolas"/>
                    <a:ea typeface="Consolas"/>
                    <a:cs typeface="Consolas"/>
                  </a:rPr>
                  <a:t>2</a:t>
                </a:r>
              </a:p>
            </p:txBody>
          </p:sp>
        </p:grpSp>
        <p:grpSp>
          <p:nvGrpSpPr>
            <p:cNvPr id="31" name="Group 31"/>
            <p:cNvGrpSpPr/>
            <p:nvPr/>
          </p:nvGrpSpPr>
          <p:grpSpPr>
            <a:xfrm>
              <a:off x="1143000" y="4819650"/>
              <a:ext cx="4762500" cy="381000"/>
              <a:chOff x="1143000" y="4819650"/>
              <a:chExt cx="4762500" cy="381000"/>
            </a:xfrm>
          </p:grpSpPr>
          <p:sp>
            <p:nvSpPr>
              <p:cNvPr id="29" name="Rectangle 29"/>
              <p:cNvSpPr/>
              <p:nvPr/>
            </p:nvSpPr>
            <p:spPr>
              <a:xfrm>
                <a:off x="1143000" y="4819650"/>
                <a:ext cx="4762500" cy="381000"/>
              </a:xfrm>
              <a:prstGeom prst="rect">
                <a:avLst/>
              </a:prstGeom>
              <a:solidFill>
                <a:srgbClr val="FFFFFF"/>
              </a:solidFill>
              <a:ln w="9525">
                <a:solidFill>
                  <a:srgbClr val="B8C8D9"/>
                </a:solidFill>
              </a:ln>
            </p:spPr>
          </p:sp>
          <p:sp>
            <p:nvSpPr>
              <p:cNvPr id="30" name="TextBox 30"/>
              <p:cNvSpPr/>
              <p:nvPr/>
            </p:nvSpPr>
            <p:spPr>
              <a:xfrm>
                <a:off x="1162050" y="4848225"/>
                <a:ext cx="4724400" cy="323850"/>
              </a:xfrm>
              <a:prstGeom prst="rect">
                <a:avLst/>
              </a:prstGeom>
              <a:noFill/>
              <a:ln>
                <a:noFill/>
              </a:ln>
            </p:spPr>
            <p:txBody>
              <a:bodyPr wrap="none" lIns="0" tIns="10585" rIns="0" bIns="0" anchor="t" anchorCtr="0">
                <a:noAutofit/>
              </a:bodyPr>
              <a:lstStyle/>
              <a:p>
                <a:pPr algn="ctr"/>
                <a:r>
                  <a:rPr lang="en-US" sz="2020" dirty="0">
                    <a:solidFill>
                      <a:srgbClr val="243447"/>
                    </a:solidFill>
                    <a:latin typeface="Consolas"/>
                    <a:ea typeface="Consolas"/>
                    <a:cs typeface="Consolas"/>
                  </a:rPr>
                  <a:t>AaA</a:t>
                </a:r>
              </a:p>
            </p:txBody>
          </p:sp>
        </p:grpSp>
        <p:grpSp>
          <p:nvGrpSpPr>
            <p:cNvPr id="34" name="Group 34"/>
            <p:cNvGrpSpPr/>
            <p:nvPr/>
          </p:nvGrpSpPr>
          <p:grpSpPr>
            <a:xfrm>
              <a:off x="5905500" y="4819650"/>
              <a:ext cx="2381250" cy="381000"/>
              <a:chOff x="5905500" y="4819650"/>
              <a:chExt cx="2381250" cy="381000"/>
            </a:xfrm>
          </p:grpSpPr>
          <p:sp>
            <p:nvSpPr>
              <p:cNvPr id="32" name="Rectangle 32"/>
              <p:cNvSpPr/>
              <p:nvPr/>
            </p:nvSpPr>
            <p:spPr>
              <a:xfrm>
                <a:off x="5905500" y="4819650"/>
                <a:ext cx="2381250" cy="381000"/>
              </a:xfrm>
              <a:prstGeom prst="rect">
                <a:avLst/>
              </a:prstGeom>
              <a:solidFill>
                <a:srgbClr val="FFFFFF"/>
              </a:solidFill>
              <a:ln w="9525">
                <a:solidFill>
                  <a:srgbClr val="B8C8D9"/>
                </a:solidFill>
              </a:ln>
            </p:spPr>
          </p:sp>
          <p:sp>
            <p:nvSpPr>
              <p:cNvPr id="33" name="TextBox 33"/>
              <p:cNvSpPr/>
              <p:nvPr/>
            </p:nvSpPr>
            <p:spPr>
              <a:xfrm>
                <a:off x="5924550" y="4848225"/>
                <a:ext cx="2343150" cy="323850"/>
              </a:xfrm>
              <a:prstGeom prst="rect">
                <a:avLst/>
              </a:prstGeom>
              <a:noFill/>
              <a:ln>
                <a:noFill/>
              </a:ln>
            </p:spPr>
            <p:txBody>
              <a:bodyPr wrap="none" lIns="0" tIns="10585" rIns="0" bIns="0" anchor="t" anchorCtr="0">
                <a:noAutofit/>
              </a:bodyPr>
              <a:lstStyle/>
              <a:p>
                <a:pPr algn="ctr"/>
                <a:r>
                  <a:rPr lang="en-US" sz="2020" dirty="0">
                    <a:solidFill>
                      <a:srgbClr val="243447"/>
                    </a:solidFill>
                    <a:latin typeface="Consolas"/>
                    <a:ea typeface="Consolas"/>
                    <a:cs typeface="Consolas"/>
                  </a:rPr>
                  <a:t>a</a:t>
                </a:r>
              </a:p>
            </p:txBody>
          </p:sp>
        </p:grpSp>
        <p:grpSp>
          <p:nvGrpSpPr>
            <p:cNvPr id="37" name="Group 37"/>
            <p:cNvGrpSpPr/>
            <p:nvPr/>
          </p:nvGrpSpPr>
          <p:grpSpPr>
            <a:xfrm>
              <a:off x="8286750" y="4819650"/>
              <a:ext cx="2381250" cy="381000"/>
              <a:chOff x="8286750" y="4819650"/>
              <a:chExt cx="2381250" cy="381000"/>
            </a:xfrm>
          </p:grpSpPr>
          <p:sp>
            <p:nvSpPr>
              <p:cNvPr id="35" name="Rectangle 35"/>
              <p:cNvSpPr/>
              <p:nvPr/>
            </p:nvSpPr>
            <p:spPr>
              <a:xfrm>
                <a:off x="8286750" y="4819650"/>
                <a:ext cx="2381250" cy="381000"/>
              </a:xfrm>
              <a:prstGeom prst="rect">
                <a:avLst/>
              </a:prstGeom>
              <a:solidFill>
                <a:srgbClr val="FFFFFF"/>
              </a:solidFill>
              <a:ln w="9525">
                <a:solidFill>
                  <a:srgbClr val="B8C8D9"/>
                </a:solidFill>
              </a:ln>
            </p:spPr>
          </p:sp>
          <p:sp>
            <p:nvSpPr>
              <p:cNvPr id="36" name="TextBox 36"/>
              <p:cNvSpPr/>
              <p:nvPr/>
            </p:nvSpPr>
            <p:spPr>
              <a:xfrm>
                <a:off x="8305800" y="4848225"/>
                <a:ext cx="2343150" cy="323850"/>
              </a:xfrm>
              <a:prstGeom prst="rect">
                <a:avLst/>
              </a:prstGeom>
              <a:noFill/>
              <a:ln>
                <a:noFill/>
              </a:ln>
            </p:spPr>
            <p:txBody>
              <a:bodyPr wrap="none" lIns="0" tIns="10585" rIns="0" bIns="0" anchor="t" anchorCtr="0">
                <a:noAutofit/>
              </a:bodyPr>
              <a:lstStyle/>
              <a:p>
                <a:pPr algn="ctr"/>
                <a:r>
                  <a:rPr lang="en-US" sz="2020" dirty="0">
                    <a:solidFill>
                      <a:srgbClr val="243447"/>
                    </a:solidFill>
                    <a:latin typeface="Consolas"/>
                    <a:ea typeface="Consolas"/>
                    <a:cs typeface="Consolas"/>
                  </a:rPr>
                  <a:t>1</a:t>
                </a:r>
              </a:p>
            </p:txBody>
          </p:sp>
        </p:grpSp>
      </p:grpSp>
      <p:grpSp>
        <p:nvGrpSpPr>
          <p:cNvPr id="41" name="Group 41"/>
          <p:cNvGrpSpPr/>
          <p:nvPr/>
        </p:nvGrpSpPr>
        <p:grpSpPr>
          <a:xfrm>
            <a:off x="990219" y="5409248"/>
            <a:ext cx="7074968" cy="743331"/>
            <a:chOff x="990219" y="5409248"/>
            <a:chExt cx="7074968" cy="743331"/>
          </a:xfrm>
        </p:grpSpPr>
        <p:sp>
          <p:nvSpPr>
            <p:cNvPr id="39" name="TextBox 39"/>
            <p:cNvSpPr/>
            <p:nvPr/>
          </p:nvSpPr>
          <p:spPr>
            <a:xfrm>
              <a:off x="990219" y="5409248"/>
              <a:ext cx="561167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只要求统计指定字母，不必同时统计26种字母。</a:t>
              </a:r>
            </a:p>
          </p:txBody>
        </p:sp>
        <p:sp>
          <p:nvSpPr>
            <p:cNvPr id="40" name="TextBox 40"/>
            <p:cNvSpPr/>
            <p:nvPr/>
          </p:nvSpPr>
          <p:spPr>
            <a:xfrm>
              <a:off x="990219" y="5771198"/>
              <a:ext cx="707496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先用一个计数变量ans记录已经遇到几次，再逐个检查</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a:t>
              </a:r>
            </a:p>
          </p:txBody>
        </p:sp>
      </p:grpSp>
      <p:sp>
        <p:nvSpPr>
          <p:cNvPr id="56" name="Line 56"/>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57" name="Line 57"/>
          <p:cNvSpPr/>
          <p:nvPr/>
        </p:nvSpPr>
        <p:spPr>
          <a:xfrm>
            <a:off x="838200" y="380161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35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3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p="http://schemas.openxmlformats.org/presentationml/2006/main" xmlns:p14="http://schemas.microsoft.com/office/powerpoint/2010/main">
  <p:cSld>
    <p:spTree>
      <p:nvGrpSpPr>
        <p:cNvPr id="1" name=""/>
        <p:cNvGrpSpPr/>
        <p:nvPr/>
      </p:nvGrpSpPr>
      <p:grpSpPr>
        <a:xfrm>
          <a:off x="0" y="0"/>
          <a:ext cx="0" cy="0"/>
          <a:chOff x="0" y="0"/>
          <a:chExt cx="0" cy="0"/>
        </a:xfrm>
      </p:grpSpPr>
      <p:grpSp>
        <p:nvGrpSpPr>
          <p:cNvPr id="4" name="Group 4"/>
          <p:cNvGrpSpPr/>
          <p:nvPr/>
        </p:nvGrpSpPr>
        <p:grpSpPr>
          <a:xfrm>
            <a:off x="826008" y="814388"/>
            <a:ext cx="5694578" cy="1062799"/>
            <a:chOff x="826008" y="814388"/>
            <a:chExt cx="5694578" cy="1062799"/>
          </a:xfrm>
        </p:grpSpPr>
        <p:sp>
          <p:nvSpPr>
            <p:cNvPr id="2" name="TextBox 2"/>
            <p:cNvSpPr txBox="1"/>
            <p:nvPr/>
          </p:nvSpPr>
          <p:spPr>
            <a:xfrm>
              <a:off x="1017270" y="814388"/>
              <a:ext cx="214312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次数统计：推演</a:t>
              </a:r>
            </a:p>
          </p:txBody>
        </p:sp>
        <p:sp>
          <p:nvSpPr>
            <p:cNvPr id="3" name="TextBox 3"/>
            <p:cNvSpPr txBox="1"/>
            <p:nvPr/>
          </p:nvSpPr>
          <p:spPr>
            <a:xfrm>
              <a:off x="826008" y="1407795"/>
              <a:ext cx="5694578"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读到目标字母才加1，其他字符怎么办？</a:t>
              </a:r>
            </a:p>
          </p:txBody>
        </p:sp>
      </p:grpSp>
      <p:grpSp>
        <p:nvGrpSpPr>
          <p:cNvPr id="7" name="Group 7"/>
          <p:cNvGrpSpPr/>
          <p:nvPr/>
        </p:nvGrpSpPr>
        <p:grpSpPr>
          <a:xfrm>
            <a:off x="990219" y="2056448"/>
            <a:ext cx="7364075" cy="752855"/>
            <a:chOff x="990219" y="2056448"/>
            <a:chExt cx="7364075" cy="752855"/>
          </a:xfrm>
        </p:grpSpPr>
        <p:sp>
          <p:nvSpPr>
            <p:cNvPr id="5" name="TextBox 5"/>
            <p:cNvSpPr/>
            <p:nvPr/>
          </p:nvSpPr>
          <p:spPr>
            <a:xfrm>
              <a:off x="990219" y="2056448"/>
              <a:ext cx="638516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教学小数据：第一行banana，第二行a。ans开始为0。</a:t>
              </a:r>
            </a:p>
          </p:txBody>
        </p:sp>
        <p:sp>
          <p:nvSpPr>
            <p:cNvPr id="6" name="TextBox 6"/>
            <p:cNvSpPr/>
            <p:nvPr/>
          </p:nvSpPr>
          <p:spPr>
            <a:xfrm>
              <a:off x="990219" y="2427922"/>
              <a:ext cx="736407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i指出正在检查的位置；ans记录到当前位置为止，见过几个a。</a:t>
              </a:r>
            </a:p>
          </p:txBody>
        </p:sp>
      </p:grpSp>
      <p:grpSp>
        <p:nvGrpSpPr>
          <p:cNvPr id="92" name="Group 92"/>
          <p:cNvGrpSpPr/>
          <p:nvPr/>
        </p:nvGrpSpPr>
        <p:grpSpPr>
          <a:xfrm>
            <a:off x="1381125" y="3076575"/>
            <a:ext cx="9715500" cy="1945481"/>
            <a:chOff x="1381125" y="3076575"/>
            <a:chExt cx="9715500" cy="1945481"/>
          </a:xfrm>
        </p:grpSpPr>
        <p:grpSp>
          <p:nvGrpSpPr>
            <p:cNvPr id="10" name="Group 10"/>
            <p:cNvGrpSpPr/>
            <p:nvPr/>
          </p:nvGrpSpPr>
          <p:grpSpPr>
            <a:xfrm>
              <a:off x="1381125" y="3076575"/>
              <a:ext cx="2000250" cy="488156"/>
              <a:chOff x="1381125" y="3076575"/>
              <a:chExt cx="2000250" cy="488156"/>
            </a:xfrm>
          </p:grpSpPr>
          <p:sp>
            <p:nvSpPr>
              <p:cNvPr id="8" name="Rectangle 8"/>
              <p:cNvSpPr/>
              <p:nvPr/>
            </p:nvSpPr>
            <p:spPr>
              <a:xfrm>
                <a:off x="1381125" y="3076575"/>
                <a:ext cx="2000250" cy="485775"/>
              </a:xfrm>
              <a:prstGeom prst="rect">
                <a:avLst/>
              </a:prstGeom>
              <a:solidFill>
                <a:srgbClr val="E9F1FA"/>
              </a:solidFill>
              <a:ln w="11430">
                <a:solidFill>
                  <a:srgbClr val="244D87"/>
                </a:solidFill>
              </a:ln>
            </p:spPr>
          </p:sp>
          <p:sp>
            <p:nvSpPr>
              <p:cNvPr id="9" name="TextBox 9"/>
              <p:cNvSpPr/>
              <p:nvPr/>
            </p:nvSpPr>
            <p:spPr>
              <a:xfrm>
                <a:off x="2302097" y="319801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i</a:t>
                </a:r>
              </a:p>
            </p:txBody>
          </p:sp>
        </p:grpSp>
        <p:grpSp>
          <p:nvGrpSpPr>
            <p:cNvPr id="13" name="Group 13"/>
            <p:cNvGrpSpPr/>
            <p:nvPr/>
          </p:nvGrpSpPr>
          <p:grpSpPr>
            <a:xfrm>
              <a:off x="3381375" y="3076575"/>
              <a:ext cx="1285875" cy="488156"/>
              <a:chOff x="3381375" y="3076575"/>
              <a:chExt cx="1285875" cy="488156"/>
            </a:xfrm>
          </p:grpSpPr>
          <p:sp>
            <p:nvSpPr>
              <p:cNvPr id="11" name="Rectangle 11"/>
              <p:cNvSpPr/>
              <p:nvPr/>
            </p:nvSpPr>
            <p:spPr>
              <a:xfrm>
                <a:off x="3381375" y="3076575"/>
                <a:ext cx="1285875" cy="485775"/>
              </a:xfrm>
              <a:prstGeom prst="rect">
                <a:avLst/>
              </a:prstGeom>
              <a:solidFill>
                <a:srgbClr val="E9F1FA"/>
              </a:solidFill>
              <a:ln w="11430">
                <a:solidFill>
                  <a:srgbClr val="244D87"/>
                </a:solidFill>
              </a:ln>
            </p:spPr>
          </p:sp>
          <p:sp>
            <p:nvSpPr>
              <p:cNvPr id="12" name="TextBox 12"/>
              <p:cNvSpPr/>
              <p:nvPr/>
            </p:nvSpPr>
            <p:spPr>
              <a:xfrm>
                <a:off x="3945160" y="319801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0</a:t>
                </a:r>
              </a:p>
            </p:txBody>
          </p:sp>
        </p:grpSp>
        <p:grpSp>
          <p:nvGrpSpPr>
            <p:cNvPr id="16" name="Group 16"/>
            <p:cNvGrpSpPr/>
            <p:nvPr/>
          </p:nvGrpSpPr>
          <p:grpSpPr>
            <a:xfrm>
              <a:off x="4667250" y="3076575"/>
              <a:ext cx="1285875" cy="488156"/>
              <a:chOff x="4667250" y="3076575"/>
              <a:chExt cx="1285875" cy="488156"/>
            </a:xfrm>
          </p:grpSpPr>
          <p:sp>
            <p:nvSpPr>
              <p:cNvPr id="14" name="Rectangle 14"/>
              <p:cNvSpPr/>
              <p:nvPr/>
            </p:nvSpPr>
            <p:spPr>
              <a:xfrm>
                <a:off x="4667250" y="3076575"/>
                <a:ext cx="1285875" cy="485775"/>
              </a:xfrm>
              <a:prstGeom prst="rect">
                <a:avLst/>
              </a:prstGeom>
              <a:solidFill>
                <a:srgbClr val="E9F1FA"/>
              </a:solidFill>
              <a:ln w="11430">
                <a:solidFill>
                  <a:srgbClr val="244D87"/>
                </a:solidFill>
              </a:ln>
            </p:spPr>
          </p:sp>
          <p:sp>
            <p:nvSpPr>
              <p:cNvPr id="15" name="TextBox 15"/>
              <p:cNvSpPr/>
              <p:nvPr/>
            </p:nvSpPr>
            <p:spPr>
              <a:xfrm>
                <a:off x="5231035" y="319801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1</a:t>
                </a:r>
              </a:p>
            </p:txBody>
          </p:sp>
        </p:grpSp>
        <p:grpSp>
          <p:nvGrpSpPr>
            <p:cNvPr id="19" name="Group 19"/>
            <p:cNvGrpSpPr/>
            <p:nvPr/>
          </p:nvGrpSpPr>
          <p:grpSpPr>
            <a:xfrm>
              <a:off x="5953125" y="3076575"/>
              <a:ext cx="1285875" cy="488156"/>
              <a:chOff x="5953125" y="3076575"/>
              <a:chExt cx="1285875" cy="488156"/>
            </a:xfrm>
          </p:grpSpPr>
          <p:sp>
            <p:nvSpPr>
              <p:cNvPr id="17" name="Rectangle 17"/>
              <p:cNvSpPr/>
              <p:nvPr/>
            </p:nvSpPr>
            <p:spPr>
              <a:xfrm>
                <a:off x="5953125" y="3076575"/>
                <a:ext cx="1285875" cy="485775"/>
              </a:xfrm>
              <a:prstGeom prst="rect">
                <a:avLst/>
              </a:prstGeom>
              <a:solidFill>
                <a:srgbClr val="E9F1FA"/>
              </a:solidFill>
              <a:ln w="11430">
                <a:solidFill>
                  <a:srgbClr val="244D87"/>
                </a:solidFill>
              </a:ln>
            </p:spPr>
          </p:sp>
          <p:sp>
            <p:nvSpPr>
              <p:cNvPr id="18" name="TextBox 18"/>
              <p:cNvSpPr/>
              <p:nvPr/>
            </p:nvSpPr>
            <p:spPr>
              <a:xfrm>
                <a:off x="6516910" y="319801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2</a:t>
                </a:r>
              </a:p>
            </p:txBody>
          </p:sp>
        </p:grpSp>
        <p:grpSp>
          <p:nvGrpSpPr>
            <p:cNvPr id="22" name="Group 22"/>
            <p:cNvGrpSpPr/>
            <p:nvPr/>
          </p:nvGrpSpPr>
          <p:grpSpPr>
            <a:xfrm>
              <a:off x="7239000" y="3076575"/>
              <a:ext cx="1285875" cy="488156"/>
              <a:chOff x="7239000" y="3076575"/>
              <a:chExt cx="1285875" cy="488156"/>
            </a:xfrm>
          </p:grpSpPr>
          <p:sp>
            <p:nvSpPr>
              <p:cNvPr id="20" name="Rectangle 20"/>
              <p:cNvSpPr/>
              <p:nvPr/>
            </p:nvSpPr>
            <p:spPr>
              <a:xfrm>
                <a:off x="7239000" y="3076575"/>
                <a:ext cx="1285875" cy="485775"/>
              </a:xfrm>
              <a:prstGeom prst="rect">
                <a:avLst/>
              </a:prstGeom>
              <a:solidFill>
                <a:srgbClr val="E9F1FA"/>
              </a:solidFill>
              <a:ln w="11430">
                <a:solidFill>
                  <a:srgbClr val="244D87"/>
                </a:solidFill>
              </a:ln>
            </p:spPr>
          </p:sp>
          <p:sp>
            <p:nvSpPr>
              <p:cNvPr id="21" name="TextBox 21"/>
              <p:cNvSpPr/>
              <p:nvPr/>
            </p:nvSpPr>
            <p:spPr>
              <a:xfrm>
                <a:off x="7802785" y="319801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3</a:t>
                </a:r>
              </a:p>
            </p:txBody>
          </p:sp>
        </p:grpSp>
        <p:grpSp>
          <p:nvGrpSpPr>
            <p:cNvPr id="25" name="Group 25"/>
            <p:cNvGrpSpPr/>
            <p:nvPr/>
          </p:nvGrpSpPr>
          <p:grpSpPr>
            <a:xfrm>
              <a:off x="8524875" y="3076575"/>
              <a:ext cx="1285875" cy="488156"/>
              <a:chOff x="8524875" y="3076575"/>
              <a:chExt cx="1285875" cy="488156"/>
            </a:xfrm>
          </p:grpSpPr>
          <p:sp>
            <p:nvSpPr>
              <p:cNvPr id="23" name="Rectangle 23"/>
              <p:cNvSpPr/>
              <p:nvPr/>
            </p:nvSpPr>
            <p:spPr>
              <a:xfrm>
                <a:off x="8524875" y="3076575"/>
                <a:ext cx="1285875" cy="485775"/>
              </a:xfrm>
              <a:prstGeom prst="rect">
                <a:avLst/>
              </a:prstGeom>
              <a:solidFill>
                <a:srgbClr val="E9F1FA"/>
              </a:solidFill>
              <a:ln w="11430">
                <a:solidFill>
                  <a:srgbClr val="244D87"/>
                </a:solidFill>
              </a:ln>
            </p:spPr>
          </p:sp>
          <p:sp>
            <p:nvSpPr>
              <p:cNvPr id="24" name="TextBox 24"/>
              <p:cNvSpPr/>
              <p:nvPr/>
            </p:nvSpPr>
            <p:spPr>
              <a:xfrm>
                <a:off x="9088660" y="319801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4</a:t>
                </a:r>
              </a:p>
            </p:txBody>
          </p:sp>
        </p:grpSp>
        <p:grpSp>
          <p:nvGrpSpPr>
            <p:cNvPr id="28" name="Group 28"/>
            <p:cNvGrpSpPr/>
            <p:nvPr/>
          </p:nvGrpSpPr>
          <p:grpSpPr>
            <a:xfrm>
              <a:off x="9810750" y="3076575"/>
              <a:ext cx="1285875" cy="488156"/>
              <a:chOff x="9810750" y="3076575"/>
              <a:chExt cx="1285875" cy="488156"/>
            </a:xfrm>
          </p:grpSpPr>
          <p:sp>
            <p:nvSpPr>
              <p:cNvPr id="26" name="Rectangle 26"/>
              <p:cNvSpPr/>
              <p:nvPr/>
            </p:nvSpPr>
            <p:spPr>
              <a:xfrm>
                <a:off x="9810750" y="3076575"/>
                <a:ext cx="1285875" cy="485775"/>
              </a:xfrm>
              <a:prstGeom prst="rect">
                <a:avLst/>
              </a:prstGeom>
              <a:solidFill>
                <a:srgbClr val="E9F1FA"/>
              </a:solidFill>
              <a:ln w="11430">
                <a:solidFill>
                  <a:srgbClr val="244D87"/>
                </a:solidFill>
              </a:ln>
            </p:spPr>
          </p:sp>
          <p:sp>
            <p:nvSpPr>
              <p:cNvPr id="27" name="TextBox 27"/>
              <p:cNvSpPr/>
              <p:nvPr/>
            </p:nvSpPr>
            <p:spPr>
              <a:xfrm>
                <a:off x="10374535" y="3198019"/>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5</a:t>
                </a:r>
              </a:p>
            </p:txBody>
          </p:sp>
        </p:grpSp>
        <p:grpSp>
          <p:nvGrpSpPr>
            <p:cNvPr id="31" name="Group 31"/>
            <p:cNvGrpSpPr/>
            <p:nvPr/>
          </p:nvGrpSpPr>
          <p:grpSpPr>
            <a:xfrm>
              <a:off x="1381125" y="3562350"/>
              <a:ext cx="2000250" cy="488156"/>
              <a:chOff x="1381125" y="3562350"/>
              <a:chExt cx="2000250" cy="488156"/>
            </a:xfrm>
          </p:grpSpPr>
          <p:sp>
            <p:nvSpPr>
              <p:cNvPr id="29" name="Rectangle 29"/>
              <p:cNvSpPr/>
              <p:nvPr/>
            </p:nvSpPr>
            <p:spPr>
              <a:xfrm>
                <a:off x="1381125" y="3562350"/>
                <a:ext cx="2000250" cy="485775"/>
              </a:xfrm>
              <a:prstGeom prst="rect">
                <a:avLst/>
              </a:prstGeom>
              <a:solidFill>
                <a:srgbClr val="FFFFFF"/>
              </a:solidFill>
              <a:ln w="11430">
                <a:solidFill>
                  <a:srgbClr val="244D87"/>
                </a:solidFill>
              </a:ln>
            </p:spPr>
          </p:sp>
          <p:sp>
            <p:nvSpPr>
              <p:cNvPr id="30" name="TextBox 30"/>
              <p:cNvSpPr/>
              <p:nvPr/>
            </p:nvSpPr>
            <p:spPr>
              <a:xfrm>
                <a:off x="2093309" y="3683794"/>
                <a:ext cx="575882" cy="366712"/>
              </a:xfrm>
              <a:prstGeom prst="rect">
                <a:avLst/>
              </a:prstGeom>
              <a:noFill/>
              <a:ln>
                <a:noFill/>
              </a:ln>
            </p:spPr>
            <p:txBody>
              <a:bodyPr wrap="none" lIns="0" tIns="5" rIns="0" bIns="0" anchor="t" anchorCtr="0">
                <a:noAutofit/>
              </a:bodyPr>
              <a:lstStyle/>
              <a:p>
                <a:pPr algn="ctr"/>
                <a:r>
                  <a:rPr lang="en-US" sz="1880" dirty="0">
                    <a:solidFill>
                      <a:srgbClr val="243447"/>
                    </a:solidFill>
                    <a:latin typeface="Consolas"/>
                    <a:ea typeface="Consolas"/>
                    <a:cs typeface="Consolas"/>
                  </a:rPr>
                  <a:t>s[i]</a:t>
                </a:r>
              </a:p>
            </p:txBody>
          </p:sp>
        </p:grpSp>
        <p:grpSp>
          <p:nvGrpSpPr>
            <p:cNvPr id="34" name="Group 34"/>
            <p:cNvGrpSpPr/>
            <p:nvPr/>
          </p:nvGrpSpPr>
          <p:grpSpPr>
            <a:xfrm>
              <a:off x="3381375" y="3562350"/>
              <a:ext cx="1285875" cy="488156"/>
              <a:chOff x="3381375" y="3562350"/>
              <a:chExt cx="1285875" cy="488156"/>
            </a:xfrm>
          </p:grpSpPr>
          <p:sp>
            <p:nvSpPr>
              <p:cNvPr id="32" name="Rectangle 32"/>
              <p:cNvSpPr/>
              <p:nvPr/>
            </p:nvSpPr>
            <p:spPr>
              <a:xfrm>
                <a:off x="3381375" y="3562350"/>
                <a:ext cx="1285875" cy="485775"/>
              </a:xfrm>
              <a:prstGeom prst="rect">
                <a:avLst/>
              </a:prstGeom>
              <a:solidFill>
                <a:srgbClr val="FFFFFF"/>
              </a:solidFill>
              <a:ln w="11430">
                <a:solidFill>
                  <a:srgbClr val="244D87"/>
                </a:solidFill>
              </a:ln>
            </p:spPr>
          </p:sp>
          <p:sp>
            <p:nvSpPr>
              <p:cNvPr id="33" name="TextBox 33"/>
              <p:cNvSpPr/>
              <p:nvPr/>
            </p:nvSpPr>
            <p:spPr>
              <a:xfrm>
                <a:off x="3945160" y="36837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b</a:t>
                </a:r>
              </a:p>
            </p:txBody>
          </p:sp>
        </p:grpSp>
        <p:grpSp>
          <p:nvGrpSpPr>
            <p:cNvPr id="37" name="Group 37"/>
            <p:cNvGrpSpPr/>
            <p:nvPr/>
          </p:nvGrpSpPr>
          <p:grpSpPr>
            <a:xfrm>
              <a:off x="4667250" y="3562350"/>
              <a:ext cx="1285875" cy="488156"/>
              <a:chOff x="4667250" y="3562350"/>
              <a:chExt cx="1285875" cy="488156"/>
            </a:xfrm>
          </p:grpSpPr>
          <p:sp>
            <p:nvSpPr>
              <p:cNvPr id="35" name="Rectangle 35"/>
              <p:cNvSpPr/>
              <p:nvPr/>
            </p:nvSpPr>
            <p:spPr>
              <a:xfrm>
                <a:off x="4667250" y="3562350"/>
                <a:ext cx="1285875" cy="485775"/>
              </a:xfrm>
              <a:prstGeom prst="rect">
                <a:avLst/>
              </a:prstGeom>
              <a:solidFill>
                <a:srgbClr val="FFF2CC"/>
              </a:solidFill>
              <a:ln w="11430">
                <a:solidFill>
                  <a:srgbClr val="244D87"/>
                </a:solidFill>
              </a:ln>
            </p:spPr>
          </p:sp>
          <p:sp>
            <p:nvSpPr>
              <p:cNvPr id="36" name="TextBox 36"/>
              <p:cNvSpPr/>
              <p:nvPr/>
            </p:nvSpPr>
            <p:spPr>
              <a:xfrm>
                <a:off x="5231035" y="3683794"/>
                <a:ext cx="158210" cy="366712"/>
              </a:xfrm>
              <a:prstGeom prst="rect">
                <a:avLst/>
              </a:prstGeom>
              <a:noFill/>
              <a:ln>
                <a:noFill/>
              </a:ln>
            </p:spPr>
            <p:txBody>
              <a:bodyPr wrap="none" lIns="95" tIns="5" rIns="0" bIns="0" anchor="t" anchorCtr="0">
                <a:noAutofit/>
              </a:bodyPr>
              <a:lstStyle/>
              <a:p>
                <a:pPr algn="ctr"/>
                <a:r>
                  <a:rPr lang="en-US" sz="1880" b="1" dirty="0">
                    <a:solidFill>
                      <a:srgbClr val="C00000"/>
                    </a:solidFill>
                    <a:latin typeface="Consolas"/>
                    <a:ea typeface="Consolas"/>
                    <a:cs typeface="Consolas"/>
                  </a:rPr>
                  <a:t>a</a:t>
                </a:r>
              </a:p>
            </p:txBody>
          </p:sp>
        </p:grpSp>
        <p:grpSp>
          <p:nvGrpSpPr>
            <p:cNvPr id="40" name="Group 40"/>
            <p:cNvGrpSpPr/>
            <p:nvPr/>
          </p:nvGrpSpPr>
          <p:grpSpPr>
            <a:xfrm>
              <a:off x="5953125" y="3562350"/>
              <a:ext cx="1285875" cy="488156"/>
              <a:chOff x="5953125" y="3562350"/>
              <a:chExt cx="1285875" cy="488156"/>
            </a:xfrm>
          </p:grpSpPr>
          <p:sp>
            <p:nvSpPr>
              <p:cNvPr id="38" name="Rectangle 38"/>
              <p:cNvSpPr/>
              <p:nvPr/>
            </p:nvSpPr>
            <p:spPr>
              <a:xfrm>
                <a:off x="5953125" y="3562350"/>
                <a:ext cx="1285875" cy="485775"/>
              </a:xfrm>
              <a:prstGeom prst="rect">
                <a:avLst/>
              </a:prstGeom>
              <a:solidFill>
                <a:srgbClr val="FFFFFF"/>
              </a:solidFill>
              <a:ln w="11430">
                <a:solidFill>
                  <a:srgbClr val="244D87"/>
                </a:solidFill>
              </a:ln>
            </p:spPr>
          </p:sp>
          <p:sp>
            <p:nvSpPr>
              <p:cNvPr id="39" name="TextBox 39"/>
              <p:cNvSpPr/>
              <p:nvPr/>
            </p:nvSpPr>
            <p:spPr>
              <a:xfrm>
                <a:off x="6516910" y="36837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n</a:t>
                </a:r>
              </a:p>
            </p:txBody>
          </p:sp>
        </p:grpSp>
        <p:grpSp>
          <p:nvGrpSpPr>
            <p:cNvPr id="43" name="Group 43"/>
            <p:cNvGrpSpPr/>
            <p:nvPr/>
          </p:nvGrpSpPr>
          <p:grpSpPr>
            <a:xfrm>
              <a:off x="7239000" y="3562350"/>
              <a:ext cx="1285875" cy="488156"/>
              <a:chOff x="7239000" y="3562350"/>
              <a:chExt cx="1285875" cy="488156"/>
            </a:xfrm>
          </p:grpSpPr>
          <p:sp>
            <p:nvSpPr>
              <p:cNvPr id="41" name="Rectangle 41"/>
              <p:cNvSpPr/>
              <p:nvPr/>
            </p:nvSpPr>
            <p:spPr>
              <a:xfrm>
                <a:off x="7239000" y="3562350"/>
                <a:ext cx="1285875" cy="485775"/>
              </a:xfrm>
              <a:prstGeom prst="rect">
                <a:avLst/>
              </a:prstGeom>
              <a:solidFill>
                <a:srgbClr val="FFF2CC"/>
              </a:solidFill>
              <a:ln w="11430">
                <a:solidFill>
                  <a:srgbClr val="244D87"/>
                </a:solidFill>
              </a:ln>
            </p:spPr>
          </p:sp>
          <p:sp>
            <p:nvSpPr>
              <p:cNvPr id="42" name="TextBox 42"/>
              <p:cNvSpPr/>
              <p:nvPr/>
            </p:nvSpPr>
            <p:spPr>
              <a:xfrm>
                <a:off x="7802785" y="3683794"/>
                <a:ext cx="158210" cy="366712"/>
              </a:xfrm>
              <a:prstGeom prst="rect">
                <a:avLst/>
              </a:prstGeom>
              <a:noFill/>
              <a:ln>
                <a:noFill/>
              </a:ln>
            </p:spPr>
            <p:txBody>
              <a:bodyPr wrap="none" lIns="95" tIns="5" rIns="0" bIns="0" anchor="t" anchorCtr="0">
                <a:noAutofit/>
              </a:bodyPr>
              <a:lstStyle/>
              <a:p>
                <a:pPr algn="ctr"/>
                <a:r>
                  <a:rPr lang="en-US" sz="1880" b="1" dirty="0">
                    <a:solidFill>
                      <a:srgbClr val="C00000"/>
                    </a:solidFill>
                    <a:latin typeface="Consolas"/>
                    <a:ea typeface="Consolas"/>
                    <a:cs typeface="Consolas"/>
                  </a:rPr>
                  <a:t>a</a:t>
                </a:r>
              </a:p>
            </p:txBody>
          </p:sp>
        </p:grpSp>
        <p:grpSp>
          <p:nvGrpSpPr>
            <p:cNvPr id="46" name="Group 46"/>
            <p:cNvGrpSpPr/>
            <p:nvPr/>
          </p:nvGrpSpPr>
          <p:grpSpPr>
            <a:xfrm>
              <a:off x="8524875" y="3562350"/>
              <a:ext cx="1285875" cy="488156"/>
              <a:chOff x="8524875" y="3562350"/>
              <a:chExt cx="1285875" cy="488156"/>
            </a:xfrm>
          </p:grpSpPr>
          <p:sp>
            <p:nvSpPr>
              <p:cNvPr id="44" name="Rectangle 44"/>
              <p:cNvSpPr/>
              <p:nvPr/>
            </p:nvSpPr>
            <p:spPr>
              <a:xfrm>
                <a:off x="8524875" y="3562350"/>
                <a:ext cx="1285875" cy="485775"/>
              </a:xfrm>
              <a:prstGeom prst="rect">
                <a:avLst/>
              </a:prstGeom>
              <a:solidFill>
                <a:srgbClr val="FFFFFF"/>
              </a:solidFill>
              <a:ln w="11430">
                <a:solidFill>
                  <a:srgbClr val="244D87"/>
                </a:solidFill>
              </a:ln>
            </p:spPr>
          </p:sp>
          <p:sp>
            <p:nvSpPr>
              <p:cNvPr id="45" name="TextBox 45"/>
              <p:cNvSpPr/>
              <p:nvPr/>
            </p:nvSpPr>
            <p:spPr>
              <a:xfrm>
                <a:off x="9088660" y="368379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n</a:t>
                </a:r>
              </a:p>
            </p:txBody>
          </p:sp>
        </p:grpSp>
        <p:grpSp>
          <p:nvGrpSpPr>
            <p:cNvPr id="49" name="Group 49"/>
            <p:cNvGrpSpPr/>
            <p:nvPr/>
          </p:nvGrpSpPr>
          <p:grpSpPr>
            <a:xfrm>
              <a:off x="9810750" y="3562350"/>
              <a:ext cx="1285875" cy="488156"/>
              <a:chOff x="9810750" y="3562350"/>
              <a:chExt cx="1285875" cy="488156"/>
            </a:xfrm>
          </p:grpSpPr>
          <p:sp>
            <p:nvSpPr>
              <p:cNvPr id="47" name="Rectangle 47"/>
              <p:cNvSpPr/>
              <p:nvPr/>
            </p:nvSpPr>
            <p:spPr>
              <a:xfrm>
                <a:off x="9810750" y="3562350"/>
                <a:ext cx="1285875" cy="485775"/>
              </a:xfrm>
              <a:prstGeom prst="rect">
                <a:avLst/>
              </a:prstGeom>
              <a:solidFill>
                <a:srgbClr val="FFF2CC"/>
              </a:solidFill>
              <a:ln w="11430">
                <a:solidFill>
                  <a:srgbClr val="244D87"/>
                </a:solidFill>
              </a:ln>
            </p:spPr>
          </p:sp>
          <p:sp>
            <p:nvSpPr>
              <p:cNvPr id="48" name="TextBox 48"/>
              <p:cNvSpPr/>
              <p:nvPr/>
            </p:nvSpPr>
            <p:spPr>
              <a:xfrm>
                <a:off x="10374535" y="3683794"/>
                <a:ext cx="158210" cy="366712"/>
              </a:xfrm>
              <a:prstGeom prst="rect">
                <a:avLst/>
              </a:prstGeom>
              <a:noFill/>
              <a:ln>
                <a:noFill/>
              </a:ln>
            </p:spPr>
            <p:txBody>
              <a:bodyPr wrap="none" lIns="95" tIns="5" rIns="0" bIns="0" anchor="t" anchorCtr="0">
                <a:noAutofit/>
              </a:bodyPr>
              <a:lstStyle/>
              <a:p>
                <a:pPr algn="ctr"/>
                <a:r>
                  <a:rPr lang="en-US" sz="1880" b="1" dirty="0">
                    <a:solidFill>
                      <a:srgbClr val="C00000"/>
                    </a:solidFill>
                    <a:latin typeface="Consolas"/>
                    <a:ea typeface="Consolas"/>
                    <a:cs typeface="Consolas"/>
                  </a:rPr>
                  <a:t>a</a:t>
                </a:r>
              </a:p>
            </p:txBody>
          </p:sp>
        </p:grpSp>
        <p:grpSp>
          <p:nvGrpSpPr>
            <p:cNvPr id="52" name="Group 52"/>
            <p:cNvGrpSpPr/>
            <p:nvPr/>
          </p:nvGrpSpPr>
          <p:grpSpPr>
            <a:xfrm>
              <a:off x="1381125" y="4048125"/>
              <a:ext cx="2000250" cy="488156"/>
              <a:chOff x="1381125" y="4048125"/>
              <a:chExt cx="2000250" cy="488156"/>
            </a:xfrm>
          </p:grpSpPr>
          <p:sp>
            <p:nvSpPr>
              <p:cNvPr id="50" name="Rectangle 50"/>
              <p:cNvSpPr/>
              <p:nvPr/>
            </p:nvSpPr>
            <p:spPr>
              <a:xfrm>
                <a:off x="1381125" y="4048125"/>
                <a:ext cx="2000250" cy="485775"/>
              </a:xfrm>
              <a:prstGeom prst="rect">
                <a:avLst/>
              </a:prstGeom>
              <a:solidFill>
                <a:srgbClr val="FFFFFF"/>
              </a:solidFill>
              <a:ln w="11430">
                <a:solidFill>
                  <a:srgbClr val="244D87"/>
                </a:solidFill>
              </a:ln>
            </p:spPr>
          </p:sp>
          <p:sp>
            <p:nvSpPr>
              <p:cNvPr id="51" name="TextBox 51"/>
              <p:cNvSpPr/>
              <p:nvPr/>
            </p:nvSpPr>
            <p:spPr>
              <a:xfrm>
                <a:off x="1795939" y="4169569"/>
                <a:ext cx="1170622" cy="366712"/>
              </a:xfrm>
              <a:prstGeom prst="rect">
                <a:avLst/>
              </a:prstGeom>
              <a:noFill/>
              <a:ln>
                <a:noFill/>
              </a:ln>
            </p:spPr>
            <p:txBody>
              <a:bodyPr wrap="none" lIns="0" tIns="5" rIns="0" bIns="0" anchor="t" anchorCtr="0">
                <a:noAutofit/>
              </a:bodyPr>
              <a:lstStyle/>
              <a:p>
                <a:pPr algn="ctr"/>
                <a:r>
                  <a:rPr lang="zh-CN" sz="1880" dirty="0">
                    <a:solidFill>
                      <a:srgbClr val="243447"/>
                    </a:solidFill>
                    <a:latin typeface="Consolas"/>
                    <a:ea typeface="Microsoft YaHei"/>
                    <a:cs typeface="Consolas"/>
                  </a:rPr>
                  <a:t>是否等于a</a:t>
                </a:r>
              </a:p>
            </p:txBody>
          </p:sp>
        </p:grpSp>
        <p:grpSp>
          <p:nvGrpSpPr>
            <p:cNvPr id="55" name="Group 55"/>
            <p:cNvGrpSpPr/>
            <p:nvPr/>
          </p:nvGrpSpPr>
          <p:grpSpPr>
            <a:xfrm>
              <a:off x="3381375" y="4048125"/>
              <a:ext cx="1285875" cy="488156"/>
              <a:chOff x="3381375" y="4048125"/>
              <a:chExt cx="1285875" cy="488156"/>
            </a:xfrm>
          </p:grpSpPr>
          <p:sp>
            <p:nvSpPr>
              <p:cNvPr id="53" name="Rectangle 53"/>
              <p:cNvSpPr/>
              <p:nvPr/>
            </p:nvSpPr>
            <p:spPr>
              <a:xfrm>
                <a:off x="3381375" y="4048125"/>
                <a:ext cx="1285875" cy="485775"/>
              </a:xfrm>
              <a:prstGeom prst="rect">
                <a:avLst/>
              </a:prstGeom>
              <a:solidFill>
                <a:srgbClr val="FFFFFF"/>
              </a:solidFill>
              <a:ln w="11430">
                <a:solidFill>
                  <a:srgbClr val="244D87"/>
                </a:solidFill>
              </a:ln>
            </p:spPr>
          </p:sp>
          <p:sp>
            <p:nvSpPr>
              <p:cNvPr id="54" name="TextBox 54"/>
              <p:cNvSpPr/>
              <p:nvPr/>
            </p:nvSpPr>
            <p:spPr>
              <a:xfrm>
                <a:off x="3888200" y="4169569"/>
                <a:ext cx="272129" cy="366712"/>
              </a:xfrm>
              <a:prstGeom prst="rect">
                <a:avLst/>
              </a:prstGeom>
              <a:noFill/>
              <a:ln>
                <a:noFill/>
              </a:ln>
            </p:spPr>
            <p:txBody>
              <a:bodyPr wrap="none" lIns="95" tIns="5" rIns="0" bIns="0" anchor="t" anchorCtr="0">
                <a:noAutofit/>
              </a:bodyPr>
              <a:lstStyle/>
              <a:p>
                <a:pPr algn="ctr"/>
                <a:r>
                  <a:rPr lang="zh-CN" sz="1880" dirty="0">
                    <a:solidFill>
                      <a:srgbClr val="243447"/>
                    </a:solidFill>
                    <a:latin typeface="Consolas"/>
                    <a:ea typeface="Microsoft YaHei"/>
                    <a:cs typeface="Consolas"/>
                  </a:rPr>
                  <a:t>否</a:t>
                </a:r>
              </a:p>
            </p:txBody>
          </p:sp>
        </p:grpSp>
        <p:grpSp>
          <p:nvGrpSpPr>
            <p:cNvPr id="58" name="Group 58"/>
            <p:cNvGrpSpPr/>
            <p:nvPr/>
          </p:nvGrpSpPr>
          <p:grpSpPr>
            <a:xfrm>
              <a:off x="4667250" y="4048125"/>
              <a:ext cx="1285875" cy="488156"/>
              <a:chOff x="4667250" y="4048125"/>
              <a:chExt cx="1285875" cy="488156"/>
            </a:xfrm>
          </p:grpSpPr>
          <p:sp>
            <p:nvSpPr>
              <p:cNvPr id="56" name="Rectangle 56"/>
              <p:cNvSpPr/>
              <p:nvPr/>
            </p:nvSpPr>
            <p:spPr>
              <a:xfrm>
                <a:off x="4667250" y="4048125"/>
                <a:ext cx="1285875" cy="485775"/>
              </a:xfrm>
              <a:prstGeom prst="rect">
                <a:avLst/>
              </a:prstGeom>
              <a:solidFill>
                <a:srgbClr val="FFFFFF"/>
              </a:solidFill>
              <a:ln w="11430">
                <a:solidFill>
                  <a:srgbClr val="244D87"/>
                </a:solidFill>
              </a:ln>
            </p:spPr>
          </p:sp>
          <p:sp>
            <p:nvSpPr>
              <p:cNvPr id="57" name="TextBox 57"/>
              <p:cNvSpPr/>
              <p:nvPr/>
            </p:nvSpPr>
            <p:spPr>
              <a:xfrm>
                <a:off x="5174075" y="4169569"/>
                <a:ext cx="272129" cy="366712"/>
              </a:xfrm>
              <a:prstGeom prst="rect">
                <a:avLst/>
              </a:prstGeom>
              <a:noFill/>
              <a:ln>
                <a:noFill/>
              </a:ln>
            </p:spPr>
            <p:txBody>
              <a:bodyPr wrap="none" lIns="95" tIns="5" rIns="0" bIns="0" anchor="t" anchorCtr="0">
                <a:noAutofit/>
              </a:bodyPr>
              <a:lstStyle/>
              <a:p>
                <a:pPr algn="ctr"/>
                <a:r>
                  <a:rPr lang="zh-CN" sz="1880" dirty="0">
                    <a:solidFill>
                      <a:srgbClr val="243447"/>
                    </a:solidFill>
                    <a:latin typeface="Consolas"/>
                    <a:ea typeface="Microsoft YaHei"/>
                    <a:cs typeface="Consolas"/>
                  </a:rPr>
                  <a:t>是</a:t>
                </a:r>
              </a:p>
            </p:txBody>
          </p:sp>
        </p:grpSp>
        <p:grpSp>
          <p:nvGrpSpPr>
            <p:cNvPr id="61" name="Group 61"/>
            <p:cNvGrpSpPr/>
            <p:nvPr/>
          </p:nvGrpSpPr>
          <p:grpSpPr>
            <a:xfrm>
              <a:off x="5953125" y="4048125"/>
              <a:ext cx="1285875" cy="488156"/>
              <a:chOff x="5953125" y="4048125"/>
              <a:chExt cx="1285875" cy="488156"/>
            </a:xfrm>
          </p:grpSpPr>
          <p:sp>
            <p:nvSpPr>
              <p:cNvPr id="59" name="Rectangle 59"/>
              <p:cNvSpPr/>
              <p:nvPr/>
            </p:nvSpPr>
            <p:spPr>
              <a:xfrm>
                <a:off x="5953125" y="4048125"/>
                <a:ext cx="1285875" cy="485775"/>
              </a:xfrm>
              <a:prstGeom prst="rect">
                <a:avLst/>
              </a:prstGeom>
              <a:solidFill>
                <a:srgbClr val="FFFFFF"/>
              </a:solidFill>
              <a:ln w="11430">
                <a:solidFill>
                  <a:srgbClr val="244D87"/>
                </a:solidFill>
              </a:ln>
            </p:spPr>
          </p:sp>
          <p:sp>
            <p:nvSpPr>
              <p:cNvPr id="60" name="TextBox 60"/>
              <p:cNvSpPr/>
              <p:nvPr/>
            </p:nvSpPr>
            <p:spPr>
              <a:xfrm>
                <a:off x="6459950" y="4169569"/>
                <a:ext cx="272129" cy="366712"/>
              </a:xfrm>
              <a:prstGeom prst="rect">
                <a:avLst/>
              </a:prstGeom>
              <a:noFill/>
              <a:ln>
                <a:noFill/>
              </a:ln>
            </p:spPr>
            <p:txBody>
              <a:bodyPr wrap="none" lIns="95" tIns="5" rIns="0" bIns="0" anchor="t" anchorCtr="0">
                <a:noAutofit/>
              </a:bodyPr>
              <a:lstStyle/>
              <a:p>
                <a:pPr algn="ctr"/>
                <a:r>
                  <a:rPr lang="zh-CN" sz="1880" dirty="0">
                    <a:solidFill>
                      <a:srgbClr val="243447"/>
                    </a:solidFill>
                    <a:latin typeface="Consolas"/>
                    <a:ea typeface="Microsoft YaHei"/>
                    <a:cs typeface="Consolas"/>
                  </a:rPr>
                  <a:t>否</a:t>
                </a:r>
              </a:p>
            </p:txBody>
          </p:sp>
        </p:grpSp>
        <p:grpSp>
          <p:nvGrpSpPr>
            <p:cNvPr id="64" name="Group 64"/>
            <p:cNvGrpSpPr/>
            <p:nvPr/>
          </p:nvGrpSpPr>
          <p:grpSpPr>
            <a:xfrm>
              <a:off x="7239000" y="4048125"/>
              <a:ext cx="1285875" cy="488156"/>
              <a:chOff x="7239000" y="4048125"/>
              <a:chExt cx="1285875" cy="488156"/>
            </a:xfrm>
          </p:grpSpPr>
          <p:sp>
            <p:nvSpPr>
              <p:cNvPr id="62" name="Rectangle 62"/>
              <p:cNvSpPr/>
              <p:nvPr/>
            </p:nvSpPr>
            <p:spPr>
              <a:xfrm>
                <a:off x="7239000" y="4048125"/>
                <a:ext cx="1285875" cy="485775"/>
              </a:xfrm>
              <a:prstGeom prst="rect">
                <a:avLst/>
              </a:prstGeom>
              <a:solidFill>
                <a:srgbClr val="FFFFFF"/>
              </a:solidFill>
              <a:ln w="11430">
                <a:solidFill>
                  <a:srgbClr val="244D87"/>
                </a:solidFill>
              </a:ln>
            </p:spPr>
          </p:sp>
          <p:sp>
            <p:nvSpPr>
              <p:cNvPr id="63" name="TextBox 63"/>
              <p:cNvSpPr/>
              <p:nvPr/>
            </p:nvSpPr>
            <p:spPr>
              <a:xfrm>
                <a:off x="7745825" y="4169569"/>
                <a:ext cx="272129" cy="366712"/>
              </a:xfrm>
              <a:prstGeom prst="rect">
                <a:avLst/>
              </a:prstGeom>
              <a:noFill/>
              <a:ln>
                <a:noFill/>
              </a:ln>
            </p:spPr>
            <p:txBody>
              <a:bodyPr wrap="none" lIns="95" tIns="5" rIns="0" bIns="0" anchor="t" anchorCtr="0">
                <a:noAutofit/>
              </a:bodyPr>
              <a:lstStyle/>
              <a:p>
                <a:pPr algn="ctr"/>
                <a:r>
                  <a:rPr lang="zh-CN" sz="1880" dirty="0">
                    <a:solidFill>
                      <a:srgbClr val="243447"/>
                    </a:solidFill>
                    <a:latin typeface="Consolas"/>
                    <a:ea typeface="Microsoft YaHei"/>
                    <a:cs typeface="Consolas"/>
                  </a:rPr>
                  <a:t>是</a:t>
                </a:r>
              </a:p>
            </p:txBody>
          </p:sp>
        </p:grpSp>
        <p:grpSp>
          <p:nvGrpSpPr>
            <p:cNvPr id="67" name="Group 67"/>
            <p:cNvGrpSpPr/>
            <p:nvPr/>
          </p:nvGrpSpPr>
          <p:grpSpPr>
            <a:xfrm>
              <a:off x="8524875" y="4048125"/>
              <a:ext cx="1285875" cy="488156"/>
              <a:chOff x="8524875" y="4048125"/>
              <a:chExt cx="1285875" cy="488156"/>
            </a:xfrm>
          </p:grpSpPr>
          <p:sp>
            <p:nvSpPr>
              <p:cNvPr id="65" name="Rectangle 65"/>
              <p:cNvSpPr/>
              <p:nvPr/>
            </p:nvSpPr>
            <p:spPr>
              <a:xfrm>
                <a:off x="8524875" y="4048125"/>
                <a:ext cx="1285875" cy="485775"/>
              </a:xfrm>
              <a:prstGeom prst="rect">
                <a:avLst/>
              </a:prstGeom>
              <a:solidFill>
                <a:srgbClr val="FFFFFF"/>
              </a:solidFill>
              <a:ln w="11430">
                <a:solidFill>
                  <a:srgbClr val="244D87"/>
                </a:solidFill>
              </a:ln>
            </p:spPr>
          </p:sp>
          <p:sp>
            <p:nvSpPr>
              <p:cNvPr id="66" name="TextBox 66"/>
              <p:cNvSpPr/>
              <p:nvPr/>
            </p:nvSpPr>
            <p:spPr>
              <a:xfrm>
                <a:off x="9031700" y="4169569"/>
                <a:ext cx="272129" cy="366712"/>
              </a:xfrm>
              <a:prstGeom prst="rect">
                <a:avLst/>
              </a:prstGeom>
              <a:noFill/>
              <a:ln>
                <a:noFill/>
              </a:ln>
            </p:spPr>
            <p:txBody>
              <a:bodyPr wrap="none" lIns="95" tIns="5" rIns="0" bIns="0" anchor="t" anchorCtr="0">
                <a:noAutofit/>
              </a:bodyPr>
              <a:lstStyle/>
              <a:p>
                <a:pPr algn="ctr"/>
                <a:r>
                  <a:rPr lang="zh-CN" sz="1880" dirty="0">
                    <a:solidFill>
                      <a:srgbClr val="243447"/>
                    </a:solidFill>
                    <a:latin typeface="Consolas"/>
                    <a:ea typeface="Microsoft YaHei"/>
                    <a:cs typeface="Consolas"/>
                  </a:rPr>
                  <a:t>否</a:t>
                </a:r>
              </a:p>
            </p:txBody>
          </p:sp>
        </p:grpSp>
        <p:grpSp>
          <p:nvGrpSpPr>
            <p:cNvPr id="70" name="Group 70"/>
            <p:cNvGrpSpPr/>
            <p:nvPr/>
          </p:nvGrpSpPr>
          <p:grpSpPr>
            <a:xfrm>
              <a:off x="9810750" y="4048125"/>
              <a:ext cx="1285875" cy="488156"/>
              <a:chOff x="9810750" y="4048125"/>
              <a:chExt cx="1285875" cy="488156"/>
            </a:xfrm>
          </p:grpSpPr>
          <p:sp>
            <p:nvSpPr>
              <p:cNvPr id="68" name="Rectangle 68"/>
              <p:cNvSpPr/>
              <p:nvPr/>
            </p:nvSpPr>
            <p:spPr>
              <a:xfrm>
                <a:off x="9810750" y="4048125"/>
                <a:ext cx="1285875" cy="485775"/>
              </a:xfrm>
              <a:prstGeom prst="rect">
                <a:avLst/>
              </a:prstGeom>
              <a:solidFill>
                <a:srgbClr val="FFFFFF"/>
              </a:solidFill>
              <a:ln w="11430">
                <a:solidFill>
                  <a:srgbClr val="244D87"/>
                </a:solidFill>
              </a:ln>
            </p:spPr>
          </p:sp>
          <p:sp>
            <p:nvSpPr>
              <p:cNvPr id="69" name="TextBox 69"/>
              <p:cNvSpPr/>
              <p:nvPr/>
            </p:nvSpPr>
            <p:spPr>
              <a:xfrm>
                <a:off x="10317575" y="4169569"/>
                <a:ext cx="272129" cy="366712"/>
              </a:xfrm>
              <a:prstGeom prst="rect">
                <a:avLst/>
              </a:prstGeom>
              <a:noFill/>
              <a:ln>
                <a:noFill/>
              </a:ln>
            </p:spPr>
            <p:txBody>
              <a:bodyPr wrap="none" lIns="95" tIns="5" rIns="0" bIns="0" anchor="t" anchorCtr="0">
                <a:noAutofit/>
              </a:bodyPr>
              <a:lstStyle/>
              <a:p>
                <a:pPr algn="ctr"/>
                <a:r>
                  <a:rPr lang="zh-CN" sz="1880" dirty="0">
                    <a:solidFill>
                      <a:srgbClr val="243447"/>
                    </a:solidFill>
                    <a:latin typeface="Consolas"/>
                    <a:ea typeface="Microsoft YaHei"/>
                    <a:cs typeface="Consolas"/>
                  </a:rPr>
                  <a:t>是</a:t>
                </a:r>
              </a:p>
            </p:txBody>
          </p:sp>
        </p:grpSp>
        <p:grpSp>
          <p:nvGrpSpPr>
            <p:cNvPr id="73" name="Group 73"/>
            <p:cNvGrpSpPr/>
            <p:nvPr/>
          </p:nvGrpSpPr>
          <p:grpSpPr>
            <a:xfrm>
              <a:off x="1381125" y="4533900"/>
              <a:ext cx="2000250" cy="488156"/>
              <a:chOff x="1381125" y="4533900"/>
              <a:chExt cx="2000250" cy="488156"/>
            </a:xfrm>
          </p:grpSpPr>
          <p:sp>
            <p:nvSpPr>
              <p:cNvPr id="71" name="Rectangle 71"/>
              <p:cNvSpPr/>
              <p:nvPr/>
            </p:nvSpPr>
            <p:spPr>
              <a:xfrm>
                <a:off x="1381125" y="4533900"/>
                <a:ext cx="2000250" cy="485775"/>
              </a:xfrm>
              <a:prstGeom prst="rect">
                <a:avLst/>
              </a:prstGeom>
              <a:solidFill>
                <a:srgbClr val="FFFFFF"/>
              </a:solidFill>
              <a:ln w="11430">
                <a:solidFill>
                  <a:srgbClr val="244D87"/>
                </a:solidFill>
              </a:ln>
            </p:spPr>
          </p:sp>
          <p:sp>
            <p:nvSpPr>
              <p:cNvPr id="72" name="TextBox 72"/>
              <p:cNvSpPr/>
              <p:nvPr/>
            </p:nvSpPr>
            <p:spPr>
              <a:xfrm>
                <a:off x="1783270" y="4655344"/>
                <a:ext cx="1195864" cy="366712"/>
              </a:xfrm>
              <a:prstGeom prst="rect">
                <a:avLst/>
              </a:prstGeom>
              <a:noFill/>
              <a:ln>
                <a:noFill/>
              </a:ln>
            </p:spPr>
            <p:txBody>
              <a:bodyPr wrap="none" lIns="95" tIns="5" rIns="0" bIns="0" anchor="t" anchorCtr="0">
                <a:noAutofit/>
              </a:bodyPr>
              <a:lstStyle/>
              <a:p>
                <a:pPr algn="ctr"/>
                <a:r>
                  <a:rPr lang="zh-CN" sz="1880" dirty="0">
                    <a:solidFill>
                      <a:srgbClr val="243447"/>
                    </a:solidFill>
                    <a:latin typeface="Consolas"/>
                    <a:ea typeface="Microsoft YaHei"/>
                    <a:cs typeface="Consolas"/>
                  </a:rPr>
                  <a:t>处理后ans</a:t>
                </a:r>
              </a:p>
            </p:txBody>
          </p:sp>
        </p:grpSp>
        <p:grpSp>
          <p:nvGrpSpPr>
            <p:cNvPr id="76" name="Group 76"/>
            <p:cNvGrpSpPr/>
            <p:nvPr/>
          </p:nvGrpSpPr>
          <p:grpSpPr>
            <a:xfrm>
              <a:off x="3381375" y="4533900"/>
              <a:ext cx="1285875" cy="488156"/>
              <a:chOff x="3381375" y="4533900"/>
              <a:chExt cx="1285875" cy="488156"/>
            </a:xfrm>
          </p:grpSpPr>
          <p:sp>
            <p:nvSpPr>
              <p:cNvPr id="74" name="Rectangle 74"/>
              <p:cNvSpPr/>
              <p:nvPr/>
            </p:nvSpPr>
            <p:spPr>
              <a:xfrm>
                <a:off x="3381375" y="4533900"/>
                <a:ext cx="1285875" cy="485775"/>
              </a:xfrm>
              <a:prstGeom prst="rect">
                <a:avLst/>
              </a:prstGeom>
              <a:solidFill>
                <a:srgbClr val="FFFFFF"/>
              </a:solidFill>
              <a:ln w="11430">
                <a:solidFill>
                  <a:srgbClr val="244D87"/>
                </a:solidFill>
              </a:ln>
            </p:spPr>
          </p:sp>
          <p:sp>
            <p:nvSpPr>
              <p:cNvPr id="75" name="TextBox 75"/>
              <p:cNvSpPr/>
              <p:nvPr/>
            </p:nvSpPr>
            <p:spPr>
              <a:xfrm>
                <a:off x="3945160" y="46553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0</a:t>
                </a:r>
              </a:p>
            </p:txBody>
          </p:sp>
        </p:grpSp>
        <p:grpSp>
          <p:nvGrpSpPr>
            <p:cNvPr id="79" name="Group 79"/>
            <p:cNvGrpSpPr/>
            <p:nvPr/>
          </p:nvGrpSpPr>
          <p:grpSpPr>
            <a:xfrm>
              <a:off x="4667250" y="4533900"/>
              <a:ext cx="1285875" cy="488156"/>
              <a:chOff x="4667250" y="4533900"/>
              <a:chExt cx="1285875" cy="488156"/>
            </a:xfrm>
          </p:grpSpPr>
          <p:sp>
            <p:nvSpPr>
              <p:cNvPr id="77" name="Rectangle 77"/>
              <p:cNvSpPr/>
              <p:nvPr/>
            </p:nvSpPr>
            <p:spPr>
              <a:xfrm>
                <a:off x="4667250" y="4533900"/>
                <a:ext cx="1285875" cy="485775"/>
              </a:xfrm>
              <a:prstGeom prst="rect">
                <a:avLst/>
              </a:prstGeom>
              <a:solidFill>
                <a:srgbClr val="FFFFFF"/>
              </a:solidFill>
              <a:ln w="11430">
                <a:solidFill>
                  <a:srgbClr val="244D87"/>
                </a:solidFill>
              </a:ln>
            </p:spPr>
          </p:sp>
          <p:sp>
            <p:nvSpPr>
              <p:cNvPr id="78" name="TextBox 78"/>
              <p:cNvSpPr/>
              <p:nvPr/>
            </p:nvSpPr>
            <p:spPr>
              <a:xfrm>
                <a:off x="5231035" y="46553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1</a:t>
                </a:r>
              </a:p>
            </p:txBody>
          </p:sp>
        </p:grpSp>
        <p:grpSp>
          <p:nvGrpSpPr>
            <p:cNvPr id="82" name="Group 82"/>
            <p:cNvGrpSpPr/>
            <p:nvPr/>
          </p:nvGrpSpPr>
          <p:grpSpPr>
            <a:xfrm>
              <a:off x="5953125" y="4533900"/>
              <a:ext cx="1285875" cy="488156"/>
              <a:chOff x="5953125" y="4533900"/>
              <a:chExt cx="1285875" cy="488156"/>
            </a:xfrm>
          </p:grpSpPr>
          <p:sp>
            <p:nvSpPr>
              <p:cNvPr id="80" name="Rectangle 80"/>
              <p:cNvSpPr/>
              <p:nvPr/>
            </p:nvSpPr>
            <p:spPr>
              <a:xfrm>
                <a:off x="5953125" y="4533900"/>
                <a:ext cx="1285875" cy="485775"/>
              </a:xfrm>
              <a:prstGeom prst="rect">
                <a:avLst/>
              </a:prstGeom>
              <a:solidFill>
                <a:srgbClr val="FFFFFF"/>
              </a:solidFill>
              <a:ln w="11430">
                <a:solidFill>
                  <a:srgbClr val="244D87"/>
                </a:solidFill>
              </a:ln>
            </p:spPr>
          </p:sp>
          <p:sp>
            <p:nvSpPr>
              <p:cNvPr id="81" name="TextBox 81"/>
              <p:cNvSpPr/>
              <p:nvPr/>
            </p:nvSpPr>
            <p:spPr>
              <a:xfrm>
                <a:off x="6516910" y="46553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1</a:t>
                </a:r>
              </a:p>
            </p:txBody>
          </p:sp>
        </p:grpSp>
        <p:grpSp>
          <p:nvGrpSpPr>
            <p:cNvPr id="85" name="Group 85"/>
            <p:cNvGrpSpPr/>
            <p:nvPr/>
          </p:nvGrpSpPr>
          <p:grpSpPr>
            <a:xfrm>
              <a:off x="7239000" y="4533900"/>
              <a:ext cx="1285875" cy="488156"/>
              <a:chOff x="7239000" y="4533900"/>
              <a:chExt cx="1285875" cy="488156"/>
            </a:xfrm>
          </p:grpSpPr>
          <p:sp>
            <p:nvSpPr>
              <p:cNvPr id="83" name="Rectangle 83"/>
              <p:cNvSpPr/>
              <p:nvPr/>
            </p:nvSpPr>
            <p:spPr>
              <a:xfrm>
                <a:off x="7239000" y="4533900"/>
                <a:ext cx="1285875" cy="485775"/>
              </a:xfrm>
              <a:prstGeom prst="rect">
                <a:avLst/>
              </a:prstGeom>
              <a:solidFill>
                <a:srgbClr val="FFFFFF"/>
              </a:solidFill>
              <a:ln w="11430">
                <a:solidFill>
                  <a:srgbClr val="244D87"/>
                </a:solidFill>
              </a:ln>
            </p:spPr>
          </p:sp>
          <p:sp>
            <p:nvSpPr>
              <p:cNvPr id="84" name="TextBox 84"/>
              <p:cNvSpPr/>
              <p:nvPr/>
            </p:nvSpPr>
            <p:spPr>
              <a:xfrm>
                <a:off x="7802785" y="46553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2</a:t>
                </a:r>
              </a:p>
            </p:txBody>
          </p:sp>
        </p:grpSp>
        <p:grpSp>
          <p:nvGrpSpPr>
            <p:cNvPr id="88" name="Group 88"/>
            <p:cNvGrpSpPr/>
            <p:nvPr/>
          </p:nvGrpSpPr>
          <p:grpSpPr>
            <a:xfrm>
              <a:off x="8524875" y="4533900"/>
              <a:ext cx="1285875" cy="488156"/>
              <a:chOff x="8524875" y="4533900"/>
              <a:chExt cx="1285875" cy="488156"/>
            </a:xfrm>
          </p:grpSpPr>
          <p:sp>
            <p:nvSpPr>
              <p:cNvPr id="86" name="Rectangle 86"/>
              <p:cNvSpPr/>
              <p:nvPr/>
            </p:nvSpPr>
            <p:spPr>
              <a:xfrm>
                <a:off x="8524875" y="4533900"/>
                <a:ext cx="1285875" cy="485775"/>
              </a:xfrm>
              <a:prstGeom prst="rect">
                <a:avLst/>
              </a:prstGeom>
              <a:solidFill>
                <a:srgbClr val="FFFFFF"/>
              </a:solidFill>
              <a:ln w="11430">
                <a:solidFill>
                  <a:srgbClr val="244D87"/>
                </a:solidFill>
              </a:ln>
            </p:spPr>
          </p:sp>
          <p:sp>
            <p:nvSpPr>
              <p:cNvPr id="87" name="TextBox 87"/>
              <p:cNvSpPr/>
              <p:nvPr/>
            </p:nvSpPr>
            <p:spPr>
              <a:xfrm>
                <a:off x="9088660" y="46553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2</a:t>
                </a:r>
              </a:p>
            </p:txBody>
          </p:sp>
        </p:grpSp>
        <p:grpSp>
          <p:nvGrpSpPr>
            <p:cNvPr id="91" name="Group 91"/>
            <p:cNvGrpSpPr/>
            <p:nvPr/>
          </p:nvGrpSpPr>
          <p:grpSpPr>
            <a:xfrm>
              <a:off x="9810750" y="4533900"/>
              <a:ext cx="1285875" cy="488156"/>
              <a:chOff x="9810750" y="4533900"/>
              <a:chExt cx="1285875" cy="488156"/>
            </a:xfrm>
          </p:grpSpPr>
          <p:sp>
            <p:nvSpPr>
              <p:cNvPr id="89" name="Rectangle 89"/>
              <p:cNvSpPr/>
              <p:nvPr/>
            </p:nvSpPr>
            <p:spPr>
              <a:xfrm>
                <a:off x="9810750" y="4533900"/>
                <a:ext cx="1285875" cy="485775"/>
              </a:xfrm>
              <a:prstGeom prst="rect">
                <a:avLst/>
              </a:prstGeom>
              <a:solidFill>
                <a:srgbClr val="FFFFFF"/>
              </a:solidFill>
              <a:ln w="11430">
                <a:solidFill>
                  <a:srgbClr val="244D87"/>
                </a:solidFill>
              </a:ln>
            </p:spPr>
          </p:sp>
          <p:sp>
            <p:nvSpPr>
              <p:cNvPr id="90" name="TextBox 90"/>
              <p:cNvSpPr/>
              <p:nvPr/>
            </p:nvSpPr>
            <p:spPr>
              <a:xfrm>
                <a:off x="10374535" y="4655344"/>
                <a:ext cx="158210" cy="366712"/>
              </a:xfrm>
              <a:prstGeom prst="rect">
                <a:avLst/>
              </a:prstGeom>
              <a:noFill/>
              <a:ln>
                <a:noFill/>
              </a:ln>
            </p:spPr>
            <p:txBody>
              <a:bodyPr wrap="none" lIns="95" tIns="5" rIns="0" bIns="0" anchor="t" anchorCtr="0">
                <a:noAutofit/>
              </a:bodyPr>
              <a:lstStyle/>
              <a:p>
                <a:pPr algn="ctr"/>
                <a:r>
                  <a:rPr lang="en-US" sz="1880" dirty="0">
                    <a:solidFill>
                      <a:srgbClr val="243447"/>
                    </a:solidFill>
                    <a:latin typeface="Consolas"/>
                    <a:ea typeface="Consolas"/>
                    <a:cs typeface="Consolas"/>
                  </a:rPr>
                  <a:t>3</a:t>
                </a:r>
              </a:p>
            </p:txBody>
          </p:sp>
        </p:grpSp>
      </p:grpSp>
      <p:grpSp>
        <p:nvGrpSpPr>
          <p:cNvPr id="95" name="Group 95"/>
          <p:cNvGrpSpPr/>
          <p:nvPr/>
        </p:nvGrpSpPr>
        <p:grpSpPr>
          <a:xfrm>
            <a:off x="990219" y="5409248"/>
            <a:ext cx="7533989" cy="743331"/>
            <a:chOff x="990219" y="5409248"/>
            <a:chExt cx="7533989" cy="743331"/>
          </a:xfrm>
        </p:grpSpPr>
        <p:sp>
          <p:nvSpPr>
            <p:cNvPr id="93" name="TextBox 93"/>
            <p:cNvSpPr/>
            <p:nvPr/>
          </p:nvSpPr>
          <p:spPr>
            <a:xfrm>
              <a:off x="990219" y="5409248"/>
              <a:ext cx="753398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条件成立才执行ans++；不相等时保留已有计数，不把ans</a:t>
              </a:r>
              <a:r>
                <a:rPr lang="zh-CN" sz="1950" b="1" dirty="0">
                  <a:solidFill>
                    <a:srgbClr val="C00000"/>
                  </a:solidFill>
                  <a:latin typeface="Consolas"/>
                  <a:ea typeface="Microsoft YaHei"/>
                  <a:cs typeface="Consolas"/>
                </a:rPr>
                <a:t>清零</a:t>
              </a:r>
              <a:r>
                <a:rPr lang="zh-CN" sz="1950" dirty="0">
                  <a:solidFill>
                    <a:srgbClr val="243447"/>
                  </a:solidFill>
                  <a:latin typeface="Consolas"/>
                  <a:ea typeface="Microsoft YaHei"/>
                  <a:cs typeface="Consolas"/>
                </a:rPr>
                <a:t>。</a:t>
              </a:r>
            </a:p>
          </p:txBody>
        </p:sp>
        <p:sp>
          <p:nvSpPr>
            <p:cNvPr id="94" name="TextBox 94"/>
            <p:cNvSpPr/>
            <p:nvPr/>
          </p:nvSpPr>
          <p:spPr>
            <a:xfrm>
              <a:off x="990219" y="5771198"/>
              <a:ext cx="733871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扫描完全部</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，ans就是本题答案。时间与输入长度成正比。</a:t>
              </a:r>
            </a:p>
          </p:txBody>
        </p:sp>
      </p:grpSp>
      <p:sp>
        <p:nvSpPr>
          <p:cNvPr id="155" name="Line 15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156" name="Line 156"/>
          <p:cNvSpPr/>
          <p:nvPr/>
        </p:nvSpPr>
        <p:spPr>
          <a:xfrm>
            <a:off x="838200" y="5213223"/>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157" name="Line 157"/>
          <p:cNvSpPr/>
          <p:nvPr/>
        </p:nvSpPr>
        <p:spPr>
          <a:xfrm>
            <a:off x="838200" y="288721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350"/>
                                        <p:tgtEl>
                                          <p:spTgt spid="9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5"/>
                                        </p:tgtEl>
                                        <p:attrNameLst>
                                          <p:attrName>style.visibility</p:attrName>
                                        </p:attrNameLst>
                                      </p:cBhvr>
                                      <p:to>
                                        <p:strVal val="visible"/>
                                      </p:to>
                                    </p:set>
                                    <p:animEffect transition="in" filter="fade">
                                      <p:cBhvr>
                                        <p:cTn id="12" dur="35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p="http://schemas.openxmlformats.org/presentationml/2006/main" xmlns:p14="http://schemas.microsoft.com/office/powerpoint/2010/main">
  <p:cSld>
    <p:spTree>
      <p:nvGrpSpPr>
        <p:cNvPr id="1" name=""/>
        <p:cNvGrpSpPr/>
        <p:nvPr/>
      </p:nvGrpSpPr>
      <p:grpSpPr>
        <a:xfrm>
          <a:off x="0" y="0"/>
          <a:ext cx="0" cy="0"/>
          <a:chOff x="0" y="0"/>
          <a:chExt cx="0" cy="0"/>
        </a:xfrm>
      </p:grpSpPr>
      <p:grpSp>
        <p:nvGrpSpPr>
          <p:cNvPr id="4" name="Group 4"/>
          <p:cNvGrpSpPr/>
          <p:nvPr/>
        </p:nvGrpSpPr>
        <p:grpSpPr>
          <a:xfrm>
            <a:off x="826008" y="814388"/>
            <a:ext cx="4870704" cy="1062799"/>
            <a:chOff x="826008" y="814388"/>
            <a:chExt cx="4870704" cy="1062799"/>
          </a:xfrm>
        </p:grpSpPr>
        <p:sp>
          <p:nvSpPr>
            <p:cNvPr id="2" name="TextBox 2"/>
            <p:cNvSpPr txBox="1"/>
            <p:nvPr/>
          </p:nvSpPr>
          <p:spPr>
            <a:xfrm>
              <a:off x="1017270" y="814388"/>
              <a:ext cx="214312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次数统计：程序</a:t>
              </a:r>
            </a:p>
          </p:txBody>
        </p:sp>
        <p:sp>
          <p:nvSpPr>
            <p:cNvPr id="3" name="TextBox 3"/>
            <p:cNvSpPr txBox="1"/>
            <p:nvPr/>
          </p:nvSpPr>
          <p:spPr>
            <a:xfrm>
              <a:off x="826008" y="1407795"/>
              <a:ext cx="4870704"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完整程序：满足条件，才增加次数</a:t>
              </a:r>
            </a:p>
          </p:txBody>
        </p:sp>
      </p:grpSp>
      <p:grpSp>
        <p:nvGrpSpPr>
          <p:cNvPr id="19" name="Group 19"/>
          <p:cNvGrpSpPr/>
          <p:nvPr/>
        </p:nvGrpSpPr>
        <p:grpSpPr>
          <a:xfrm>
            <a:off x="1037844" y="1961198"/>
            <a:ext cx="6228150" cy="3848481"/>
            <a:chOff x="1037844" y="1961198"/>
            <a:chExt cx="6228150" cy="3848481"/>
          </a:xfrm>
        </p:grpSpPr>
        <p:sp>
          <p:nvSpPr>
            <p:cNvPr id="5" name="TextBox 5"/>
            <p:cNvSpPr txBox="1"/>
            <p:nvPr/>
          </p:nvSpPr>
          <p:spPr>
            <a:xfrm>
              <a:off x="1037844" y="1961198"/>
              <a:ext cx="276303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#include &lt;iostream&gt;</a:t>
              </a:r>
            </a:p>
          </p:txBody>
        </p:sp>
        <p:sp>
          <p:nvSpPr>
            <p:cNvPr id="6" name="TextBox 6"/>
            <p:cNvSpPr txBox="1"/>
            <p:nvPr/>
          </p:nvSpPr>
          <p:spPr>
            <a:xfrm>
              <a:off x="1037844" y="2227898"/>
              <a:ext cx="247427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#include &lt;string&gt;</a:t>
              </a:r>
            </a:p>
          </p:txBody>
        </p:sp>
        <p:sp>
          <p:nvSpPr>
            <p:cNvPr id="7" name="TextBox 7"/>
            <p:cNvSpPr txBox="1"/>
            <p:nvPr/>
          </p:nvSpPr>
          <p:spPr>
            <a:xfrm>
              <a:off x="1037844" y="2494598"/>
              <a:ext cx="2907411" cy="381381"/>
            </a:xfrm>
            <a:prstGeom prst="rect">
              <a:avLst/>
            </a:prstGeom>
            <a:noFill/>
            <a:ln>
              <a:noFill/>
            </a:ln>
          </p:spPr>
          <p:txBody>
            <a:bodyPr wrap="square" lIns="0" tIns="0" rIns="0" bIns="0" anchor="t" anchorCtr="0">
              <a:spAutoFit/>
            </a:bodyPr>
            <a:lstStyle/>
            <a:p>
              <a:pPr algn="l"/>
              <a:r>
                <a:rPr lang="en-US" sz="1950" dirty="0">
                  <a:solidFill>
                    <a:srgbClr val="0000FF"/>
                  </a:solidFill>
                  <a:latin typeface="Consolas"/>
                  <a:ea typeface="Microsoft YaHei"/>
                  <a:cs typeface="Consolas"/>
                </a:rPr>
                <a:t>using</a:t>
              </a:r>
              <a:r>
                <a:rPr lang="en-US" sz="1950" dirty="0">
                  <a:solidFill>
                    <a:srgbClr val="000000"/>
                  </a:solidFill>
                  <a:latin typeface="Consolas"/>
                  <a:ea typeface="Microsoft YaHei"/>
                  <a:cs typeface="Consolas"/>
                </a:rPr>
                <a:t xml:space="preserve"> </a:t>
              </a:r>
              <a:r>
                <a:rPr lang="en-US" sz="1950" dirty="0">
                  <a:solidFill>
                    <a:srgbClr val="0000FF"/>
                  </a:solidFill>
                  <a:latin typeface="Consolas"/>
                  <a:ea typeface="Microsoft YaHei"/>
                  <a:cs typeface="Consolas"/>
                </a:rPr>
                <a:t>namespace</a:t>
              </a:r>
              <a:r>
                <a:rPr lang="en-US" sz="1950" dirty="0">
                  <a:solidFill>
                    <a:srgbClr val="000000"/>
                  </a:solidFill>
                  <a:latin typeface="Consolas"/>
                  <a:ea typeface="Microsoft YaHei"/>
                  <a:cs typeface="Consolas"/>
                </a:rPr>
                <a:t xml:space="preserve"> std;</a:t>
              </a:r>
            </a:p>
          </p:txBody>
        </p:sp>
        <p:sp>
          <p:nvSpPr>
            <p:cNvPr id="8" name="TextBox 8"/>
            <p:cNvSpPr txBox="1"/>
            <p:nvPr/>
          </p:nvSpPr>
          <p:spPr>
            <a:xfrm>
              <a:off x="1037844" y="2761298"/>
              <a:ext cx="1752371" cy="381381"/>
            </a:xfrm>
            <a:prstGeom prst="rect">
              <a:avLst/>
            </a:prstGeom>
            <a:noFill/>
            <a:ln>
              <a:noFill/>
            </a:ln>
          </p:spPr>
          <p:txBody>
            <a:bodyPr wrap="square" lIns="0" tIns="0" rIns="0" bIns="0" anchor="t" anchorCtr="0">
              <a:spAutoFit/>
            </a:bodyPr>
            <a:lstStyle/>
            <a:p>
              <a:pPr algn="l"/>
              <a:r>
                <a:rPr lang="en-US" sz="1950" dirty="0">
                  <a:solidFill>
                    <a:srgbClr val="0000FF"/>
                  </a:solidFill>
                  <a:latin typeface="Consolas"/>
                  <a:ea typeface="Microsoft YaHei"/>
                  <a:cs typeface="Consolas"/>
                </a:rPr>
                <a:t>int</a:t>
              </a:r>
              <a:r>
                <a:rPr lang="en-US" sz="1950" dirty="0">
                  <a:solidFill>
                    <a:srgbClr val="000000"/>
                  </a:solidFill>
                  <a:latin typeface="Consolas"/>
                  <a:ea typeface="Microsoft YaHei"/>
                  <a:cs typeface="Consolas"/>
                </a:rPr>
                <a:t xml:space="preserve"> main() {</a:t>
              </a:r>
            </a:p>
          </p:txBody>
        </p:sp>
        <p:sp>
          <p:nvSpPr>
            <p:cNvPr id="9" name="TextBox 9"/>
            <p:cNvSpPr txBox="1"/>
            <p:nvPr/>
          </p:nvSpPr>
          <p:spPr>
            <a:xfrm>
              <a:off x="1037844" y="3027998"/>
              <a:ext cx="189675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string s;</a:t>
              </a:r>
            </a:p>
          </p:txBody>
        </p:sp>
        <p:sp>
          <p:nvSpPr>
            <p:cNvPr id="10" name="TextBox 10"/>
            <p:cNvSpPr txBox="1"/>
            <p:nvPr/>
          </p:nvSpPr>
          <p:spPr>
            <a:xfrm>
              <a:off x="1037844" y="3294698"/>
              <a:ext cx="160799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a:t>
              </a:r>
              <a:r>
                <a:rPr lang="en-US" sz="1950" dirty="0">
                  <a:solidFill>
                    <a:srgbClr val="0000FF"/>
                  </a:solidFill>
                  <a:latin typeface="Consolas"/>
                  <a:ea typeface="Microsoft YaHei"/>
                  <a:cs typeface="Consolas"/>
                </a:rPr>
                <a:t>char</a:t>
              </a:r>
              <a:r>
                <a:rPr lang="en-US" sz="1950" dirty="0">
                  <a:solidFill>
                    <a:srgbClr val="000000"/>
                  </a:solidFill>
                  <a:latin typeface="Consolas"/>
                  <a:ea typeface="Microsoft YaHei"/>
                  <a:cs typeface="Consolas"/>
                </a:rPr>
                <a:t xml:space="preserve"> c;</a:t>
              </a:r>
            </a:p>
          </p:txBody>
        </p:sp>
        <p:sp>
          <p:nvSpPr>
            <p:cNvPr id="11" name="TextBox 11"/>
            <p:cNvSpPr txBox="1"/>
            <p:nvPr/>
          </p:nvSpPr>
          <p:spPr>
            <a:xfrm>
              <a:off x="1037844" y="3561398"/>
              <a:ext cx="290741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getline(cin, s);</a:t>
              </a:r>
            </a:p>
          </p:txBody>
        </p:sp>
        <p:sp>
          <p:nvSpPr>
            <p:cNvPr id="12" name="TextBox 12"/>
            <p:cNvSpPr txBox="1"/>
            <p:nvPr/>
          </p:nvSpPr>
          <p:spPr>
            <a:xfrm>
              <a:off x="1037844" y="3828098"/>
              <a:ext cx="189675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cin &gt;&gt; c;</a:t>
              </a:r>
            </a:p>
          </p:txBody>
        </p:sp>
        <p:sp>
          <p:nvSpPr>
            <p:cNvPr id="13" name="TextBox 13"/>
            <p:cNvSpPr txBox="1"/>
            <p:nvPr/>
          </p:nvSpPr>
          <p:spPr>
            <a:xfrm>
              <a:off x="1037844" y="4094798"/>
              <a:ext cx="232989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a:t>
              </a:r>
              <a:r>
                <a:rPr lang="en-US" sz="1950" dirty="0">
                  <a:solidFill>
                    <a:srgbClr val="0000FF"/>
                  </a:solidFill>
                  <a:latin typeface="Consolas"/>
                  <a:ea typeface="Microsoft YaHei"/>
                  <a:cs typeface="Consolas"/>
                </a:rPr>
                <a:t>int</a:t>
              </a:r>
              <a:r>
                <a:rPr lang="en-US" sz="1950" dirty="0">
                  <a:solidFill>
                    <a:srgbClr val="000000"/>
                  </a:solidFill>
                  <a:latin typeface="Consolas"/>
                  <a:ea typeface="Microsoft YaHei"/>
                  <a:cs typeface="Consolas"/>
                </a:rPr>
                <a:t xml:space="preserve"> ans = 0;</a:t>
              </a:r>
            </a:p>
          </p:txBody>
        </p:sp>
        <p:sp>
          <p:nvSpPr>
            <p:cNvPr id="14" name="TextBox 14"/>
            <p:cNvSpPr txBox="1"/>
            <p:nvPr/>
          </p:nvSpPr>
          <p:spPr>
            <a:xfrm>
              <a:off x="1037844" y="4361498"/>
              <a:ext cx="6228150"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a:t>
              </a:r>
              <a:r>
                <a:rPr lang="en-US" sz="1950" dirty="0">
                  <a:solidFill>
                    <a:srgbClr val="0000FF"/>
                  </a:solidFill>
                  <a:latin typeface="Consolas"/>
                  <a:ea typeface="Microsoft YaHei"/>
                  <a:cs typeface="Consolas"/>
                </a:rPr>
                <a:t>for</a:t>
              </a:r>
              <a:r>
                <a:rPr lang="en-US" sz="1950" dirty="0">
                  <a:solidFill>
                    <a:srgbClr val="000000"/>
                  </a:solidFill>
                  <a:latin typeface="Consolas"/>
                  <a:ea typeface="Microsoft YaHei"/>
                  <a:cs typeface="Consolas"/>
                </a:rPr>
                <a:t xml:space="preserve"> (</a:t>
              </a:r>
              <a:r>
                <a:rPr lang="en-US" sz="1950" dirty="0">
                  <a:solidFill>
                    <a:srgbClr val="0000FF"/>
                  </a:solidFill>
                  <a:latin typeface="Consolas"/>
                  <a:ea typeface="Microsoft YaHei"/>
                  <a:cs typeface="Consolas"/>
                </a:rPr>
                <a:t>int</a:t>
              </a:r>
              <a:r>
                <a:rPr lang="en-US" sz="1950" dirty="0">
                  <a:solidFill>
                    <a:srgbClr val="000000"/>
                  </a:solidFill>
                  <a:latin typeface="Consolas"/>
                  <a:ea typeface="Microsoft YaHei"/>
                  <a:cs typeface="Consolas"/>
                </a:rPr>
                <a:t xml:space="preserve"> i = 0; i &lt; (</a:t>
              </a:r>
              <a:r>
                <a:rPr lang="en-US" sz="1950" dirty="0">
                  <a:solidFill>
                    <a:srgbClr val="0000FF"/>
                  </a:solidFill>
                  <a:latin typeface="Consolas"/>
                  <a:ea typeface="Microsoft YaHei"/>
                  <a:cs typeface="Consolas"/>
                </a:rPr>
                <a:t>int</a:t>
              </a:r>
              <a:r>
                <a:rPr lang="en-US" sz="1950" dirty="0">
                  <a:solidFill>
                    <a:srgbClr val="000000"/>
                  </a:solidFill>
                  <a:latin typeface="Consolas"/>
                  <a:ea typeface="Microsoft YaHei"/>
                  <a:cs typeface="Consolas"/>
                </a:rPr>
                <a:t>)s.size(); i++)</a:t>
              </a:r>
            </a:p>
          </p:txBody>
        </p:sp>
        <p:sp>
          <p:nvSpPr>
            <p:cNvPr id="15" name="TextBox 15"/>
            <p:cNvSpPr txBox="1"/>
            <p:nvPr/>
          </p:nvSpPr>
          <p:spPr>
            <a:xfrm>
              <a:off x="1037844" y="4628198"/>
              <a:ext cx="420683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a:t>
              </a:r>
              <a:r>
                <a:rPr lang="en-US" sz="1950" dirty="0">
                  <a:solidFill>
                    <a:srgbClr val="0000FF"/>
                  </a:solidFill>
                  <a:latin typeface="Consolas"/>
                  <a:ea typeface="Microsoft YaHei"/>
                  <a:cs typeface="Consolas"/>
                </a:rPr>
                <a:t>if</a:t>
              </a:r>
              <a:r>
                <a:rPr lang="en-US" sz="1950" dirty="0">
                  <a:solidFill>
                    <a:srgbClr val="000000"/>
                  </a:solidFill>
                  <a:latin typeface="Consolas"/>
                  <a:ea typeface="Microsoft YaHei"/>
                  <a:cs typeface="Consolas"/>
                </a:rPr>
                <a:t xml:space="preserve"> (s[i] == c) ans++;</a:t>
              </a:r>
            </a:p>
          </p:txBody>
        </p:sp>
        <p:sp>
          <p:nvSpPr>
            <p:cNvPr id="16" name="TextBox 16"/>
            <p:cNvSpPr txBox="1"/>
            <p:nvPr/>
          </p:nvSpPr>
          <p:spPr>
            <a:xfrm>
              <a:off x="1037844" y="4894898"/>
              <a:ext cx="348493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cout &lt;&lt; ans &lt;&lt; '\n';</a:t>
              </a:r>
            </a:p>
          </p:txBody>
        </p:sp>
        <p:sp>
          <p:nvSpPr>
            <p:cNvPr id="17" name="TextBox 17"/>
            <p:cNvSpPr txBox="1"/>
            <p:nvPr/>
          </p:nvSpPr>
          <p:spPr>
            <a:xfrm>
              <a:off x="1037844" y="5161598"/>
              <a:ext cx="189675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a:t>
              </a:r>
              <a:r>
                <a:rPr lang="en-US" sz="1950" dirty="0">
                  <a:solidFill>
                    <a:srgbClr val="0000FF"/>
                  </a:solidFill>
                  <a:latin typeface="Consolas"/>
                  <a:ea typeface="Microsoft YaHei"/>
                  <a:cs typeface="Consolas"/>
                </a:rPr>
                <a:t>return</a:t>
              </a:r>
              <a:r>
                <a:rPr lang="en-US" sz="1950" dirty="0">
                  <a:solidFill>
                    <a:srgbClr val="000000"/>
                  </a:solidFill>
                  <a:latin typeface="Consolas"/>
                  <a:ea typeface="Microsoft YaHei"/>
                  <a:cs typeface="Consolas"/>
                </a:rPr>
                <a:t xml:space="preserve"> 0;</a:t>
              </a:r>
            </a:p>
          </p:txBody>
        </p:sp>
        <p:sp>
          <p:nvSpPr>
            <p:cNvPr id="18" name="TextBox 18"/>
            <p:cNvSpPr txBox="1"/>
            <p:nvPr/>
          </p:nvSpPr>
          <p:spPr>
            <a:xfrm>
              <a:off x="1037844" y="5428298"/>
              <a:ext cx="164192"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a:t>
              </a:r>
            </a:p>
          </p:txBody>
        </p:sp>
      </p:grpSp>
      <p:grpSp>
        <p:nvGrpSpPr>
          <p:cNvPr id="25" name="Group 25"/>
          <p:cNvGrpSpPr/>
          <p:nvPr/>
        </p:nvGrpSpPr>
        <p:grpSpPr>
          <a:xfrm>
            <a:off x="7658100" y="2559844"/>
            <a:ext cx="2296858" cy="1966912"/>
            <a:chOff x="7658100" y="2559844"/>
            <a:chExt cx="2296858" cy="1966912"/>
          </a:xfrm>
        </p:grpSpPr>
        <p:sp>
          <p:nvSpPr>
            <p:cNvPr id="20" name="TextBox 20"/>
            <p:cNvSpPr/>
            <p:nvPr/>
          </p:nvSpPr>
          <p:spPr>
            <a:xfrm>
              <a:off x="7658100" y="2559844"/>
              <a:ext cx="2094357"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ans在循环前置0。</a:t>
              </a:r>
            </a:p>
          </p:txBody>
        </p:sp>
        <p:sp>
          <p:nvSpPr>
            <p:cNvPr id="21" name="TextBox 21"/>
            <p:cNvSpPr/>
            <p:nvPr/>
          </p:nvSpPr>
          <p:spPr>
            <a:xfrm>
              <a:off x="7658100" y="2959894"/>
              <a:ext cx="2296858"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每个位置检查一次。</a:t>
              </a:r>
            </a:p>
          </p:txBody>
        </p:sp>
        <p:sp>
          <p:nvSpPr>
            <p:cNvPr id="22" name="TextBox 22"/>
            <p:cNvSpPr/>
            <p:nvPr/>
          </p:nvSpPr>
          <p:spPr>
            <a:xfrm>
              <a:off x="7658100" y="3359944"/>
              <a:ext cx="1531203"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aaa找a → 3</a:t>
              </a:r>
            </a:p>
          </p:txBody>
        </p:sp>
        <p:sp>
          <p:nvSpPr>
            <p:cNvPr id="23" name="TextBox 23"/>
            <p:cNvSpPr/>
            <p:nvPr/>
          </p:nvSpPr>
          <p:spPr>
            <a:xfrm>
              <a:off x="7658100" y="3759994"/>
              <a:ext cx="1531203"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aaa找b → 0</a:t>
              </a:r>
            </a:p>
          </p:txBody>
        </p:sp>
        <p:sp>
          <p:nvSpPr>
            <p:cNvPr id="24" name="TextBox 24"/>
            <p:cNvSpPr/>
            <p:nvPr/>
          </p:nvSpPr>
          <p:spPr>
            <a:xfrm>
              <a:off x="7658100" y="4160044"/>
              <a:ext cx="1531203"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AaA找a → 1</a:t>
              </a:r>
            </a:p>
          </p:txBody>
        </p:sp>
      </p:grpSp>
      <p:sp>
        <p:nvSpPr>
          <p:cNvPr id="26" name="Line 10"/>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7" name="Line 11"/>
          <p:cNvSpPr/>
          <p:nvPr/>
        </p:nvSpPr>
        <p:spPr>
          <a:xfrm>
            <a:off x="914019" y="1970722"/>
            <a:ext cx="9525" cy="3745230"/>
          </a:xfrm>
          <a:custGeom>
            <a:avLst/>
            <a:gdLst/>
            <a:ahLst/>
            <a:cxnLst/>
            <a:rect l="l" t="t" r="r" b="b"/>
            <a:pathLst>
              <a:path w="9525" h="3745230">
                <a:moveTo>
                  <a:pt x="0" y="0"/>
                </a:moveTo>
                <a:lnTo>
                  <a:pt x="0" y="3745230"/>
                </a:lnTo>
              </a:path>
            </a:pathLst>
          </a:custGeom>
          <a:noFill/>
          <a:ln w="19050">
            <a:solidFill>
              <a:srgbClr val="244D87"/>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3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p="http://schemas.openxmlformats.org/presentationml/2006/main" xmlns:p14="http://schemas.microsoft.com/office/powerpoint/2010/main">
  <p:cSld>
    <p:spTree>
      <p:nvGrpSpPr>
        <p:cNvPr id="1" name=""/>
        <p:cNvGrpSpPr/>
        <p:nvPr/>
      </p:nvGrpSpPr>
      <p:grpSpPr>
        <a:xfrm>
          <a:off x="0" y="0"/>
          <a:ext cx="0" cy="0"/>
          <a:chOff x="0" y="0"/>
          <a:chExt cx="0" cy="0"/>
        </a:xfrm>
      </p:grpSpPr>
      <p:grpSp>
        <p:nvGrpSpPr>
          <p:cNvPr id="4" name="Group 4"/>
          <p:cNvGrpSpPr/>
          <p:nvPr/>
        </p:nvGrpSpPr>
        <p:grpSpPr>
          <a:xfrm>
            <a:off x="826008" y="814388"/>
            <a:ext cx="6486144" cy="1062799"/>
            <a:chOff x="826008" y="814388"/>
            <a:chExt cx="6486144" cy="1062799"/>
          </a:xfrm>
        </p:grpSpPr>
        <p:sp>
          <p:nvSpPr>
            <p:cNvPr id="2" name="TextBox 2"/>
            <p:cNvSpPr txBox="1"/>
            <p:nvPr/>
          </p:nvSpPr>
          <p:spPr>
            <a:xfrm>
              <a:off x="1017270" y="814388"/>
              <a:ext cx="274891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基础练习：删除字符</a:t>
              </a:r>
            </a:p>
          </p:txBody>
        </p:sp>
        <p:sp>
          <p:nvSpPr>
            <p:cNvPr id="3" name="TextBox 3"/>
            <p:cNvSpPr txBox="1"/>
            <p:nvPr/>
          </p:nvSpPr>
          <p:spPr>
            <a:xfrm>
              <a:off x="826008" y="1407795"/>
              <a:ext cx="6486144"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模拟练习：删去所有指定字母，留下其余文字</a:t>
              </a:r>
            </a:p>
          </p:txBody>
        </p:sp>
      </p:grpSp>
      <p:grpSp>
        <p:nvGrpSpPr>
          <p:cNvPr id="7" name="Group 7"/>
          <p:cNvGrpSpPr/>
          <p:nvPr/>
        </p:nvGrpSpPr>
        <p:grpSpPr>
          <a:xfrm>
            <a:off x="990219" y="2056448"/>
            <a:ext cx="8223790" cy="752855"/>
            <a:chOff x="990219" y="2056448"/>
            <a:chExt cx="8223790" cy="752855"/>
          </a:xfrm>
        </p:grpSpPr>
        <p:sp>
          <p:nvSpPr>
            <p:cNvPr id="5" name="TextBox 5"/>
            <p:cNvSpPr/>
            <p:nvPr/>
          </p:nvSpPr>
          <p:spPr>
            <a:xfrm>
              <a:off x="990219" y="2056448"/>
              <a:ext cx="822379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文字清理程序要删除每一个指定字母，其他</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保持原来的相对顺序。</a:t>
              </a:r>
            </a:p>
          </p:txBody>
        </p:sp>
        <p:sp>
          <p:nvSpPr>
            <p:cNvPr id="6" name="TextBox 6"/>
            <p:cNvSpPr/>
            <p:nvPr/>
          </p:nvSpPr>
          <p:spPr>
            <a:xfrm>
              <a:off x="990219" y="2427922"/>
              <a:ext cx="768658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第一行是0至1000个ASCII可打印</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，第二行是一个英文字母c。</a:t>
              </a:r>
            </a:p>
          </p:txBody>
        </p:sp>
      </p:grpSp>
      <p:grpSp>
        <p:nvGrpSpPr>
          <p:cNvPr id="10" name="Group 10"/>
          <p:cNvGrpSpPr/>
          <p:nvPr/>
        </p:nvGrpSpPr>
        <p:grpSpPr>
          <a:xfrm>
            <a:off x="990219" y="2866072"/>
            <a:ext cx="7577102" cy="790957"/>
            <a:chOff x="990219" y="2866072"/>
            <a:chExt cx="7577102" cy="790957"/>
          </a:xfrm>
        </p:grpSpPr>
        <p:sp>
          <p:nvSpPr>
            <p:cNvPr id="8" name="TextBox 8"/>
            <p:cNvSpPr/>
            <p:nvPr/>
          </p:nvSpPr>
          <p:spPr>
            <a:xfrm>
              <a:off x="990219" y="2866072"/>
              <a:ext cx="625836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输出：删除全部c后的文字，末尾换行。区分大小写。</a:t>
              </a:r>
            </a:p>
          </p:txBody>
        </p:sp>
        <p:sp>
          <p:nvSpPr>
            <p:cNvPr id="9" name="TextBox 9"/>
            <p:cNvSpPr/>
            <p:nvPr/>
          </p:nvSpPr>
          <p:spPr>
            <a:xfrm>
              <a:off x="990219" y="3275648"/>
              <a:ext cx="7577102" cy="381381"/>
            </a:xfrm>
            <a:prstGeom prst="rect">
              <a:avLst/>
            </a:prstGeom>
            <a:noFill/>
            <a:ln>
              <a:noFill/>
            </a:ln>
          </p:spPr>
          <p:txBody>
            <a:bodyPr wrap="none" lIns="0" tIns="0" rIns="0" bIns="0" anchor="t" anchorCtr="0">
              <a:noAutofit/>
            </a:bodyPr>
            <a:lstStyle/>
            <a:p>
              <a:pPr algn="l"/>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和标点都要保留；没有c时原样输出，全被删掉时输出空行。</a:t>
              </a:r>
            </a:p>
          </p:txBody>
        </p:sp>
      </p:grpSp>
      <p:grpSp>
        <p:nvGrpSpPr>
          <p:cNvPr id="38" name="Group 38"/>
          <p:cNvGrpSpPr/>
          <p:nvPr/>
        </p:nvGrpSpPr>
        <p:grpSpPr>
          <a:xfrm>
            <a:off x="1143000" y="4057650"/>
            <a:ext cx="9525000" cy="1143000"/>
            <a:chOff x="1143000" y="4057650"/>
            <a:chExt cx="9525000" cy="1143000"/>
          </a:xfrm>
        </p:grpSpPr>
        <p:grpSp>
          <p:nvGrpSpPr>
            <p:cNvPr id="13" name="Group 13"/>
            <p:cNvGrpSpPr/>
            <p:nvPr/>
          </p:nvGrpSpPr>
          <p:grpSpPr>
            <a:xfrm>
              <a:off x="1143000" y="4057650"/>
              <a:ext cx="3810000" cy="381000"/>
              <a:chOff x="1143000" y="4057650"/>
              <a:chExt cx="3810000" cy="381000"/>
            </a:xfrm>
          </p:grpSpPr>
          <p:sp>
            <p:nvSpPr>
              <p:cNvPr id="11" name="Rectangle 11"/>
              <p:cNvSpPr/>
              <p:nvPr/>
            </p:nvSpPr>
            <p:spPr>
              <a:xfrm>
                <a:off x="1143000" y="4057650"/>
                <a:ext cx="3810000" cy="381000"/>
              </a:xfrm>
              <a:prstGeom prst="rect">
                <a:avLst/>
              </a:prstGeom>
              <a:solidFill>
                <a:srgbClr val="244D87"/>
              </a:solidFill>
              <a:ln w="9525">
                <a:solidFill>
                  <a:srgbClr val="B8C8D9"/>
                </a:solidFill>
              </a:ln>
            </p:spPr>
          </p:sp>
          <p:sp>
            <p:nvSpPr>
              <p:cNvPr id="12" name="TextBox 12"/>
              <p:cNvSpPr/>
              <p:nvPr/>
            </p:nvSpPr>
            <p:spPr>
              <a:xfrm>
                <a:off x="1162050" y="4086225"/>
                <a:ext cx="3771900" cy="323850"/>
              </a:xfrm>
              <a:prstGeom prst="rect">
                <a:avLst/>
              </a:prstGeom>
              <a:noFill/>
              <a:ln>
                <a:noFill/>
              </a:ln>
            </p:spPr>
            <p:txBody>
              <a:bodyPr wrap="none" lIns="0" tIns="10585" rIns="0" bIns="0" anchor="t" anchorCtr="0">
                <a:noAutofit/>
              </a:bodyPr>
              <a:lstStyle/>
              <a:p>
                <a:pPr algn="ctr"/>
                <a:r>
                  <a:rPr lang="zh-CN" sz="2020" b="1" dirty="0">
                    <a:solidFill>
                      <a:srgbClr val="FFFFFF"/>
                    </a:solidFill>
                    <a:latin typeface="Consolas"/>
                    <a:ea typeface="Microsoft YaHei"/>
                    <a:cs typeface="Consolas"/>
                  </a:rPr>
                  <a:t>第一行</a:t>
                </a:r>
              </a:p>
            </p:txBody>
          </p:sp>
        </p:grpSp>
        <p:grpSp>
          <p:nvGrpSpPr>
            <p:cNvPr id="16" name="Group 16"/>
            <p:cNvGrpSpPr/>
            <p:nvPr/>
          </p:nvGrpSpPr>
          <p:grpSpPr>
            <a:xfrm>
              <a:off x="4953000" y="4057650"/>
              <a:ext cx="2095500" cy="381000"/>
              <a:chOff x="4953000" y="4057650"/>
              <a:chExt cx="2095500" cy="381000"/>
            </a:xfrm>
          </p:grpSpPr>
          <p:sp>
            <p:nvSpPr>
              <p:cNvPr id="14" name="Rectangle 14"/>
              <p:cNvSpPr/>
              <p:nvPr/>
            </p:nvSpPr>
            <p:spPr>
              <a:xfrm>
                <a:off x="4953000" y="4057650"/>
                <a:ext cx="2095500" cy="381000"/>
              </a:xfrm>
              <a:prstGeom prst="rect">
                <a:avLst/>
              </a:prstGeom>
              <a:solidFill>
                <a:srgbClr val="244D87"/>
              </a:solidFill>
              <a:ln w="9525">
                <a:solidFill>
                  <a:srgbClr val="B8C8D9"/>
                </a:solidFill>
              </a:ln>
            </p:spPr>
          </p:sp>
          <p:sp>
            <p:nvSpPr>
              <p:cNvPr id="15" name="TextBox 15"/>
              <p:cNvSpPr/>
              <p:nvPr/>
            </p:nvSpPr>
            <p:spPr>
              <a:xfrm>
                <a:off x="4972050" y="4086225"/>
                <a:ext cx="2057400" cy="323850"/>
              </a:xfrm>
              <a:prstGeom prst="rect">
                <a:avLst/>
              </a:prstGeom>
              <a:noFill/>
              <a:ln>
                <a:noFill/>
              </a:ln>
            </p:spPr>
            <p:txBody>
              <a:bodyPr wrap="none" lIns="0" tIns="10585" rIns="0" bIns="0" anchor="t" anchorCtr="0">
                <a:noAutofit/>
              </a:bodyPr>
              <a:lstStyle/>
              <a:p>
                <a:pPr algn="ctr"/>
                <a:r>
                  <a:rPr lang="zh-CN" sz="2020" b="1" dirty="0">
                    <a:solidFill>
                      <a:srgbClr val="FFFFFF"/>
                    </a:solidFill>
                    <a:latin typeface="Consolas"/>
                    <a:ea typeface="Microsoft YaHei"/>
                    <a:cs typeface="Consolas"/>
                  </a:rPr>
                  <a:t>第二行</a:t>
                </a:r>
              </a:p>
            </p:txBody>
          </p:sp>
        </p:grpSp>
        <p:grpSp>
          <p:nvGrpSpPr>
            <p:cNvPr id="19" name="Group 19"/>
            <p:cNvGrpSpPr/>
            <p:nvPr/>
          </p:nvGrpSpPr>
          <p:grpSpPr>
            <a:xfrm>
              <a:off x="7048500" y="4057650"/>
              <a:ext cx="3619500" cy="381000"/>
              <a:chOff x="7048500" y="4057650"/>
              <a:chExt cx="3619500" cy="381000"/>
            </a:xfrm>
          </p:grpSpPr>
          <p:sp>
            <p:nvSpPr>
              <p:cNvPr id="17" name="Rectangle 17"/>
              <p:cNvSpPr/>
              <p:nvPr/>
            </p:nvSpPr>
            <p:spPr>
              <a:xfrm>
                <a:off x="7048500" y="4057650"/>
                <a:ext cx="3619500" cy="381000"/>
              </a:xfrm>
              <a:prstGeom prst="rect">
                <a:avLst/>
              </a:prstGeom>
              <a:solidFill>
                <a:srgbClr val="244D87"/>
              </a:solidFill>
              <a:ln w="9525">
                <a:solidFill>
                  <a:srgbClr val="B8C8D9"/>
                </a:solidFill>
              </a:ln>
            </p:spPr>
          </p:sp>
          <p:sp>
            <p:nvSpPr>
              <p:cNvPr id="18" name="TextBox 18"/>
              <p:cNvSpPr/>
              <p:nvPr/>
            </p:nvSpPr>
            <p:spPr>
              <a:xfrm>
                <a:off x="7067550" y="4086225"/>
                <a:ext cx="3581400" cy="323850"/>
              </a:xfrm>
              <a:prstGeom prst="rect">
                <a:avLst/>
              </a:prstGeom>
              <a:noFill/>
              <a:ln>
                <a:noFill/>
              </a:ln>
            </p:spPr>
            <p:txBody>
              <a:bodyPr wrap="none" lIns="0" tIns="10585" rIns="0" bIns="0" anchor="t" anchorCtr="0">
                <a:noAutofit/>
              </a:bodyPr>
              <a:lstStyle/>
              <a:p>
                <a:pPr algn="ctr"/>
                <a:r>
                  <a:rPr lang="zh-CN" sz="2020" b="1" dirty="0">
                    <a:solidFill>
                      <a:srgbClr val="FFFFFF"/>
                    </a:solidFill>
                    <a:latin typeface="Consolas"/>
                    <a:ea typeface="Microsoft YaHei"/>
                    <a:cs typeface="Consolas"/>
                  </a:rPr>
                  <a:t>输出</a:t>
                </a:r>
              </a:p>
            </p:txBody>
          </p:sp>
        </p:grpSp>
        <p:grpSp>
          <p:nvGrpSpPr>
            <p:cNvPr id="22" name="Group 22"/>
            <p:cNvGrpSpPr/>
            <p:nvPr/>
          </p:nvGrpSpPr>
          <p:grpSpPr>
            <a:xfrm>
              <a:off x="1143000" y="4438650"/>
              <a:ext cx="3810000" cy="381000"/>
              <a:chOff x="1143000" y="4438650"/>
              <a:chExt cx="3810000" cy="381000"/>
            </a:xfrm>
          </p:grpSpPr>
          <p:sp>
            <p:nvSpPr>
              <p:cNvPr id="20" name="Rectangle 20"/>
              <p:cNvSpPr/>
              <p:nvPr/>
            </p:nvSpPr>
            <p:spPr>
              <a:xfrm>
                <a:off x="1143000" y="4438650"/>
                <a:ext cx="3810000" cy="381000"/>
              </a:xfrm>
              <a:prstGeom prst="rect">
                <a:avLst/>
              </a:prstGeom>
              <a:solidFill>
                <a:srgbClr val="F4F7FB"/>
              </a:solidFill>
              <a:ln w="9525">
                <a:solidFill>
                  <a:srgbClr val="B8C8D9"/>
                </a:solidFill>
              </a:ln>
            </p:spPr>
          </p:sp>
          <p:sp>
            <p:nvSpPr>
              <p:cNvPr id="21" name="TextBox 21"/>
              <p:cNvSpPr/>
              <p:nvPr/>
            </p:nvSpPr>
            <p:spPr>
              <a:xfrm>
                <a:off x="1162050" y="4467225"/>
                <a:ext cx="3771900" cy="323850"/>
              </a:xfrm>
              <a:prstGeom prst="rect">
                <a:avLst/>
              </a:prstGeom>
              <a:noFill/>
              <a:ln>
                <a:noFill/>
              </a:ln>
            </p:spPr>
            <p:txBody>
              <a:bodyPr wrap="none" lIns="0" tIns="10585" rIns="0" bIns="0" anchor="t" anchorCtr="0">
                <a:noAutofit/>
              </a:bodyPr>
              <a:lstStyle/>
              <a:p>
                <a:pPr algn="ctr"/>
                <a:r>
                  <a:rPr lang="en-US" sz="2020" dirty="0">
                    <a:solidFill>
                      <a:srgbClr val="243447"/>
                    </a:solidFill>
                    <a:latin typeface="Consolas"/>
                    <a:ea typeface="Consolas"/>
                    <a:cs typeface="Consolas"/>
                  </a:rPr>
                  <a:t>banana</a:t>
                </a:r>
              </a:p>
            </p:txBody>
          </p:sp>
        </p:grpSp>
        <p:grpSp>
          <p:nvGrpSpPr>
            <p:cNvPr id="25" name="Group 25"/>
            <p:cNvGrpSpPr/>
            <p:nvPr/>
          </p:nvGrpSpPr>
          <p:grpSpPr>
            <a:xfrm>
              <a:off x="4953000" y="4438650"/>
              <a:ext cx="2095500" cy="381000"/>
              <a:chOff x="4953000" y="4438650"/>
              <a:chExt cx="2095500" cy="381000"/>
            </a:xfrm>
          </p:grpSpPr>
          <p:sp>
            <p:nvSpPr>
              <p:cNvPr id="23" name="Rectangle 23"/>
              <p:cNvSpPr/>
              <p:nvPr/>
            </p:nvSpPr>
            <p:spPr>
              <a:xfrm>
                <a:off x="4953000" y="4438650"/>
                <a:ext cx="2095500" cy="381000"/>
              </a:xfrm>
              <a:prstGeom prst="rect">
                <a:avLst/>
              </a:prstGeom>
              <a:solidFill>
                <a:srgbClr val="F4F7FB"/>
              </a:solidFill>
              <a:ln w="9525">
                <a:solidFill>
                  <a:srgbClr val="B8C8D9"/>
                </a:solidFill>
              </a:ln>
            </p:spPr>
          </p:sp>
          <p:sp>
            <p:nvSpPr>
              <p:cNvPr id="24" name="TextBox 24"/>
              <p:cNvSpPr/>
              <p:nvPr/>
            </p:nvSpPr>
            <p:spPr>
              <a:xfrm>
                <a:off x="4972050" y="4467225"/>
                <a:ext cx="2057400" cy="323850"/>
              </a:xfrm>
              <a:prstGeom prst="rect">
                <a:avLst/>
              </a:prstGeom>
              <a:noFill/>
              <a:ln>
                <a:noFill/>
              </a:ln>
            </p:spPr>
            <p:txBody>
              <a:bodyPr wrap="none" lIns="0" tIns="10585" rIns="0" bIns="0" anchor="t" anchorCtr="0">
                <a:noAutofit/>
              </a:bodyPr>
              <a:lstStyle/>
              <a:p>
                <a:pPr algn="ctr"/>
                <a:r>
                  <a:rPr lang="en-US" sz="2020" dirty="0">
                    <a:solidFill>
                      <a:srgbClr val="243447"/>
                    </a:solidFill>
                    <a:latin typeface="Consolas"/>
                    <a:ea typeface="Consolas"/>
                    <a:cs typeface="Consolas"/>
                  </a:rPr>
                  <a:t>a</a:t>
                </a:r>
              </a:p>
            </p:txBody>
          </p:sp>
        </p:grpSp>
        <p:grpSp>
          <p:nvGrpSpPr>
            <p:cNvPr id="28" name="Group 28"/>
            <p:cNvGrpSpPr/>
            <p:nvPr/>
          </p:nvGrpSpPr>
          <p:grpSpPr>
            <a:xfrm>
              <a:off x="7048500" y="4438650"/>
              <a:ext cx="3619500" cy="381000"/>
              <a:chOff x="7048500" y="4438650"/>
              <a:chExt cx="3619500" cy="381000"/>
            </a:xfrm>
          </p:grpSpPr>
          <p:sp>
            <p:nvSpPr>
              <p:cNvPr id="26" name="Rectangle 26"/>
              <p:cNvSpPr/>
              <p:nvPr/>
            </p:nvSpPr>
            <p:spPr>
              <a:xfrm>
                <a:off x="7048500" y="4438650"/>
                <a:ext cx="3619500" cy="381000"/>
              </a:xfrm>
              <a:prstGeom prst="rect">
                <a:avLst/>
              </a:prstGeom>
              <a:solidFill>
                <a:srgbClr val="F4F7FB"/>
              </a:solidFill>
              <a:ln w="9525">
                <a:solidFill>
                  <a:srgbClr val="B8C8D9"/>
                </a:solidFill>
              </a:ln>
            </p:spPr>
          </p:sp>
          <p:sp>
            <p:nvSpPr>
              <p:cNvPr id="27" name="TextBox 27"/>
              <p:cNvSpPr/>
              <p:nvPr/>
            </p:nvSpPr>
            <p:spPr>
              <a:xfrm>
                <a:off x="7067550" y="4467225"/>
                <a:ext cx="3581400" cy="323850"/>
              </a:xfrm>
              <a:prstGeom prst="rect">
                <a:avLst/>
              </a:prstGeom>
              <a:noFill/>
              <a:ln>
                <a:noFill/>
              </a:ln>
            </p:spPr>
            <p:txBody>
              <a:bodyPr wrap="none" lIns="0" tIns="10585" rIns="0" bIns="0" anchor="t" anchorCtr="0">
                <a:noAutofit/>
              </a:bodyPr>
              <a:lstStyle/>
              <a:p>
                <a:pPr algn="ctr"/>
                <a:r>
                  <a:rPr lang="en-US" sz="2020" dirty="0">
                    <a:solidFill>
                      <a:srgbClr val="243447"/>
                    </a:solidFill>
                    <a:latin typeface="Consolas"/>
                    <a:ea typeface="Consolas"/>
                    <a:cs typeface="Consolas"/>
                  </a:rPr>
                  <a:t>bnn</a:t>
                </a:r>
              </a:p>
            </p:txBody>
          </p:sp>
        </p:grpSp>
        <p:grpSp>
          <p:nvGrpSpPr>
            <p:cNvPr id="31" name="Group 31"/>
            <p:cNvGrpSpPr/>
            <p:nvPr/>
          </p:nvGrpSpPr>
          <p:grpSpPr>
            <a:xfrm>
              <a:off x="1143000" y="4819650"/>
              <a:ext cx="3810000" cy="381000"/>
              <a:chOff x="1143000" y="4819650"/>
              <a:chExt cx="3810000" cy="381000"/>
            </a:xfrm>
          </p:grpSpPr>
          <p:sp>
            <p:nvSpPr>
              <p:cNvPr id="29" name="Rectangle 29"/>
              <p:cNvSpPr/>
              <p:nvPr/>
            </p:nvSpPr>
            <p:spPr>
              <a:xfrm>
                <a:off x="1143000" y="4819650"/>
                <a:ext cx="3810000" cy="381000"/>
              </a:xfrm>
              <a:prstGeom prst="rect">
                <a:avLst/>
              </a:prstGeom>
              <a:solidFill>
                <a:srgbClr val="FFFFFF"/>
              </a:solidFill>
              <a:ln w="9525">
                <a:solidFill>
                  <a:srgbClr val="B8C8D9"/>
                </a:solidFill>
              </a:ln>
            </p:spPr>
          </p:sp>
          <p:sp>
            <p:nvSpPr>
              <p:cNvPr id="30" name="TextBox 30"/>
              <p:cNvSpPr/>
              <p:nvPr/>
            </p:nvSpPr>
            <p:spPr>
              <a:xfrm>
                <a:off x="1162050" y="4848225"/>
                <a:ext cx="3771900" cy="323850"/>
              </a:xfrm>
              <a:prstGeom prst="rect">
                <a:avLst/>
              </a:prstGeom>
              <a:noFill/>
              <a:ln>
                <a:noFill/>
              </a:ln>
            </p:spPr>
            <p:txBody>
              <a:bodyPr wrap="none" lIns="0" tIns="10585" rIns="0" bIns="0" anchor="t" anchorCtr="0">
                <a:noAutofit/>
              </a:bodyPr>
              <a:lstStyle/>
              <a:p>
                <a:pPr algn="ctr"/>
                <a:r>
                  <a:rPr lang="en-US" sz="2020" dirty="0">
                    <a:solidFill>
                      <a:srgbClr val="243447"/>
                    </a:solidFill>
                    <a:latin typeface="Consolas"/>
                    <a:ea typeface="Consolas"/>
                    <a:cs typeface="Consolas"/>
                  </a:rPr>
                  <a:t>a a!</a:t>
                </a:r>
              </a:p>
            </p:txBody>
          </p:sp>
        </p:grpSp>
        <p:grpSp>
          <p:nvGrpSpPr>
            <p:cNvPr id="34" name="Group 34"/>
            <p:cNvGrpSpPr/>
            <p:nvPr/>
          </p:nvGrpSpPr>
          <p:grpSpPr>
            <a:xfrm>
              <a:off x="4953000" y="4819650"/>
              <a:ext cx="2095500" cy="381000"/>
              <a:chOff x="4953000" y="4819650"/>
              <a:chExt cx="2095500" cy="381000"/>
            </a:xfrm>
          </p:grpSpPr>
          <p:sp>
            <p:nvSpPr>
              <p:cNvPr id="32" name="Rectangle 32"/>
              <p:cNvSpPr/>
              <p:nvPr/>
            </p:nvSpPr>
            <p:spPr>
              <a:xfrm>
                <a:off x="4953000" y="4819650"/>
                <a:ext cx="2095500" cy="381000"/>
              </a:xfrm>
              <a:prstGeom prst="rect">
                <a:avLst/>
              </a:prstGeom>
              <a:solidFill>
                <a:srgbClr val="FFFFFF"/>
              </a:solidFill>
              <a:ln w="9525">
                <a:solidFill>
                  <a:srgbClr val="B8C8D9"/>
                </a:solidFill>
              </a:ln>
            </p:spPr>
          </p:sp>
          <p:sp>
            <p:nvSpPr>
              <p:cNvPr id="33" name="TextBox 33"/>
              <p:cNvSpPr/>
              <p:nvPr/>
            </p:nvSpPr>
            <p:spPr>
              <a:xfrm>
                <a:off x="4972050" y="4848225"/>
                <a:ext cx="2057400" cy="323850"/>
              </a:xfrm>
              <a:prstGeom prst="rect">
                <a:avLst/>
              </a:prstGeom>
              <a:noFill/>
              <a:ln>
                <a:noFill/>
              </a:ln>
            </p:spPr>
            <p:txBody>
              <a:bodyPr wrap="none" lIns="0" tIns="10585" rIns="0" bIns="0" anchor="t" anchorCtr="0">
                <a:noAutofit/>
              </a:bodyPr>
              <a:lstStyle/>
              <a:p>
                <a:pPr algn="ctr"/>
                <a:r>
                  <a:rPr lang="en-US" sz="2020" dirty="0">
                    <a:solidFill>
                      <a:srgbClr val="243447"/>
                    </a:solidFill>
                    <a:latin typeface="Consolas"/>
                    <a:ea typeface="Consolas"/>
                    <a:cs typeface="Consolas"/>
                  </a:rPr>
                  <a:t>a</a:t>
                </a:r>
              </a:p>
            </p:txBody>
          </p:sp>
        </p:grpSp>
        <p:grpSp>
          <p:nvGrpSpPr>
            <p:cNvPr id="37" name="Group 37"/>
            <p:cNvGrpSpPr/>
            <p:nvPr/>
          </p:nvGrpSpPr>
          <p:grpSpPr>
            <a:xfrm>
              <a:off x="7048500" y="4819650"/>
              <a:ext cx="3619500" cy="381000"/>
              <a:chOff x="7048500" y="4819650"/>
              <a:chExt cx="3619500" cy="381000"/>
            </a:xfrm>
          </p:grpSpPr>
          <p:sp>
            <p:nvSpPr>
              <p:cNvPr id="35" name="Rectangle 35"/>
              <p:cNvSpPr/>
              <p:nvPr/>
            </p:nvSpPr>
            <p:spPr>
              <a:xfrm>
                <a:off x="7048500" y="4819650"/>
                <a:ext cx="3619500" cy="381000"/>
              </a:xfrm>
              <a:prstGeom prst="rect">
                <a:avLst/>
              </a:prstGeom>
              <a:solidFill>
                <a:srgbClr val="FFFFFF"/>
              </a:solidFill>
              <a:ln w="9525">
                <a:solidFill>
                  <a:srgbClr val="B8C8D9"/>
                </a:solidFill>
              </a:ln>
            </p:spPr>
          </p:sp>
          <p:sp>
            <p:nvSpPr>
              <p:cNvPr id="36" name="TextBox 36"/>
              <p:cNvSpPr/>
              <p:nvPr/>
            </p:nvSpPr>
            <p:spPr>
              <a:xfrm>
                <a:off x="7067550" y="4848225"/>
                <a:ext cx="3581400" cy="323850"/>
              </a:xfrm>
              <a:prstGeom prst="rect">
                <a:avLst/>
              </a:prstGeom>
              <a:noFill/>
              <a:ln>
                <a:noFill/>
              </a:ln>
            </p:spPr>
            <p:txBody>
              <a:bodyPr wrap="none" lIns="0" tIns="10585" rIns="0" bIns="0" anchor="t" anchorCtr="0">
                <a:noAutofit/>
              </a:bodyPr>
              <a:lstStyle/>
              <a:p>
                <a:pPr algn="ctr"/>
                <a:r>
                  <a:rPr lang="zh-CN" sz="2020" dirty="0">
                    <a:solidFill>
                      <a:srgbClr val="243447"/>
                    </a:solidFill>
                    <a:latin typeface="Consolas"/>
                    <a:ea typeface="Microsoft YaHei"/>
                    <a:cs typeface="Consolas"/>
                  </a:rPr>
                  <a:t>空格后跟!</a:t>
                </a:r>
              </a:p>
            </p:txBody>
          </p:sp>
        </p:grpSp>
      </p:grpSp>
      <p:grpSp>
        <p:nvGrpSpPr>
          <p:cNvPr id="41" name="Group 41"/>
          <p:cNvGrpSpPr/>
          <p:nvPr/>
        </p:nvGrpSpPr>
        <p:grpSpPr>
          <a:xfrm>
            <a:off x="990219" y="5406771"/>
            <a:ext cx="10296906" cy="743331"/>
            <a:chOff x="990219" y="5406771"/>
            <a:chExt cx="10296906" cy="743331"/>
          </a:xfrm>
        </p:grpSpPr>
        <p:sp>
          <p:nvSpPr>
            <p:cNvPr id="39" name="TextBox 39"/>
            <p:cNvSpPr/>
            <p:nvPr/>
          </p:nvSpPr>
          <p:spPr>
            <a:xfrm>
              <a:off x="990219" y="5406771"/>
              <a:ext cx="10277856" cy="381381"/>
            </a:xfrm>
            <a:prstGeom prst="rect">
              <a:avLst/>
            </a:prstGeom>
            <a:noFill/>
            <a:ln>
              <a:noFill/>
            </a:ln>
          </p:spPr>
          <p:txBody>
            <a:bodyPr wrap="none" lIns="0" tIns="2476" rIns="0" bIns="0" anchor="t" anchorCtr="0">
              <a:noAutofit/>
            </a:bodyPr>
            <a:lstStyle/>
            <a:p>
              <a:pPr algn="l">
                <a:lnSpc>
                  <a:spcPts val="2418"/>
                </a:lnSpc>
              </a:pPr>
              <a:r>
                <a:rPr lang="zh-CN" sz="1950" dirty="0">
                  <a:solidFill>
                    <a:srgbClr val="243447"/>
                  </a:solidFill>
                  <a:latin typeface="Microsoft YaHei"/>
                  <a:ea typeface="Microsoft YaHei"/>
                  <a:cs typeface="Microsoft YaHei"/>
                </a:rPr>
                <a:t>像重新抄一张纸，遇到不想要的字就跳过。把保留的</a:t>
              </a:r>
              <a:r>
                <a:rPr lang="zh-CN" sz="1950" b="1" dirty="0">
                  <a:solidFill>
                    <a:srgbClr val="C00000"/>
                  </a:solidFill>
                  <a:latin typeface="Microsoft YaHei"/>
                  <a:ea typeface="Microsoft YaHei"/>
                  <a:cs typeface="Microsoft YaHei"/>
                </a:rPr>
                <a:t>字符</a:t>
              </a:r>
              <a:r>
                <a:rPr lang="zh-CN" sz="1950" dirty="0">
                  <a:solidFill>
                    <a:srgbClr val="243447"/>
                  </a:solidFill>
                  <a:latin typeface="Microsoft YaHei"/>
                  <a:ea typeface="Microsoft YaHei"/>
                  <a:cs typeface="Microsoft YaHei"/>
                </a:rPr>
                <a:t>依次写进新串，也能完成删除。</a:t>
              </a:r>
            </a:p>
          </p:txBody>
        </p:sp>
        <p:sp>
          <p:nvSpPr>
            <p:cNvPr id="40" name="TextBox 40"/>
            <p:cNvSpPr/>
            <p:nvPr/>
          </p:nvSpPr>
          <p:spPr>
            <a:xfrm>
              <a:off x="990219" y="5768721"/>
              <a:ext cx="10296906" cy="381381"/>
            </a:xfrm>
            <a:prstGeom prst="rect">
              <a:avLst/>
            </a:prstGeom>
            <a:noFill/>
            <a:ln>
              <a:noFill/>
            </a:ln>
          </p:spPr>
          <p:txBody>
            <a:bodyPr wrap="none" lIns="0" tIns="2476" rIns="0" bIns="0" anchor="t" anchorCtr="0">
              <a:noAutofit/>
            </a:bodyPr>
            <a:lstStyle/>
            <a:p>
              <a:pPr algn="l">
                <a:lnSpc>
                  <a:spcPts val="2496"/>
                </a:lnSpc>
              </a:pPr>
              <a:r>
                <a:rPr lang="zh-CN" sz="1950" dirty="0">
                  <a:solidFill>
                    <a:srgbClr val="243447"/>
                  </a:solidFill>
                  <a:latin typeface="Microsoft YaHei"/>
                  <a:ea typeface="Microsoft YaHei"/>
                  <a:cs typeface="Microsoft YaHei"/>
                </a:rPr>
                <a:t>以</a:t>
              </a:r>
              <a:r>
                <a:rPr lang="en-US" sz="1950" dirty="0">
                  <a:solidFill>
                    <a:srgbClr val="243447"/>
                  </a:solidFill>
                  <a:latin typeface="Consolas"/>
                  <a:ea typeface="Consolas"/>
                  <a:cs typeface="Consolas"/>
                </a:rPr>
                <a:t xml:space="preserve"> banana </a:t>
              </a:r>
              <a:r>
                <a:rPr lang="zh-CN" sz="1950" dirty="0">
                  <a:solidFill>
                    <a:srgbClr val="243447"/>
                  </a:solidFill>
                  <a:latin typeface="Microsoft YaHei"/>
                  <a:ea typeface="Microsoft YaHei"/>
                  <a:cs typeface="Microsoft YaHei"/>
                </a:rPr>
                <a:t>为例：遇到</a:t>
              </a:r>
              <a:r>
                <a:rPr lang="en-US" sz="1950" dirty="0">
                  <a:solidFill>
                    <a:srgbClr val="243447"/>
                  </a:solidFill>
                  <a:latin typeface="Consolas"/>
                  <a:ea typeface="Consolas"/>
                  <a:cs typeface="Consolas"/>
                </a:rPr>
                <a:t xml:space="preserve"> a </a:t>
              </a:r>
              <a:r>
                <a:rPr lang="zh-CN" sz="1950" dirty="0">
                  <a:solidFill>
                    <a:srgbClr val="243447"/>
                  </a:solidFill>
                  <a:latin typeface="Microsoft YaHei"/>
                  <a:ea typeface="Microsoft YaHei"/>
                  <a:cs typeface="Microsoft YaHei"/>
                </a:rPr>
                <a:t>就跳过，遇到其他</a:t>
              </a:r>
              <a:r>
                <a:rPr lang="zh-CN" sz="1950" b="1" dirty="0">
                  <a:solidFill>
                    <a:srgbClr val="C00000"/>
                  </a:solidFill>
                  <a:latin typeface="Microsoft YaHei"/>
                  <a:ea typeface="Microsoft YaHei"/>
                  <a:cs typeface="Microsoft YaHei"/>
                </a:rPr>
                <a:t>字符</a:t>
              </a:r>
              <a:r>
                <a:rPr lang="zh-CN" sz="1950" dirty="0">
                  <a:solidFill>
                    <a:srgbClr val="243447"/>
                  </a:solidFill>
                  <a:latin typeface="Microsoft YaHei"/>
                  <a:ea typeface="Microsoft YaHei"/>
                  <a:cs typeface="Microsoft YaHei"/>
                </a:rPr>
                <a:t>才收进结果串。</a:t>
              </a:r>
            </a:p>
          </p:txBody>
        </p:sp>
      </p:grpSp>
      <p:sp>
        <p:nvSpPr>
          <p:cNvPr id="56" name="Line 56"/>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57" name="Line 57"/>
          <p:cNvSpPr/>
          <p:nvPr/>
        </p:nvSpPr>
        <p:spPr>
          <a:xfrm>
            <a:off x="838200" y="380161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35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3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p="http://schemas.openxmlformats.org/presentationml/2006/main" xmlns:p14="http://schemas.microsoft.com/office/powerpoint/2010/main">
  <p:cSld>
    <p:spTree>
      <p:nvGrpSpPr>
        <p:cNvPr id="1" name=""/>
        <p:cNvGrpSpPr/>
        <p:nvPr/>
      </p:nvGrpSpPr>
      <p:grpSpPr>
        <a:xfrm>
          <a:off x="0" y="0"/>
          <a:ext cx="0" cy="0"/>
          <a:chOff x="0" y="0"/>
          <a:chExt cx="0" cy="0"/>
        </a:xfrm>
      </p:grpSpPr>
      <p:grpSp>
        <p:nvGrpSpPr>
          <p:cNvPr id="4" name="Group 4"/>
          <p:cNvGrpSpPr/>
          <p:nvPr/>
        </p:nvGrpSpPr>
        <p:grpSpPr>
          <a:xfrm>
            <a:off x="826008" y="814388"/>
            <a:ext cx="5516880" cy="1062799"/>
            <a:chOff x="826008" y="814388"/>
            <a:chExt cx="5516880" cy="1062799"/>
          </a:xfrm>
        </p:grpSpPr>
        <p:sp>
          <p:nvSpPr>
            <p:cNvPr id="2" name="TextBox 2"/>
            <p:cNvSpPr txBox="1"/>
            <p:nvPr/>
          </p:nvSpPr>
          <p:spPr>
            <a:xfrm>
              <a:off x="1017270" y="814388"/>
              <a:ext cx="214312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删除字符：推演</a:t>
              </a:r>
            </a:p>
          </p:txBody>
        </p:sp>
        <p:sp>
          <p:nvSpPr>
            <p:cNvPr id="3" name="TextBox 3"/>
            <p:cNvSpPr txBox="1"/>
            <p:nvPr/>
          </p:nvSpPr>
          <p:spPr>
            <a:xfrm>
              <a:off x="826008" y="1407795"/>
              <a:ext cx="5516880"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不想要的跳过，想保留的接到新串后面</a:t>
              </a:r>
            </a:p>
          </p:txBody>
        </p:sp>
      </p:grpSp>
      <p:grpSp>
        <p:nvGrpSpPr>
          <p:cNvPr id="7" name="Group 7"/>
          <p:cNvGrpSpPr/>
          <p:nvPr/>
        </p:nvGrpSpPr>
        <p:grpSpPr>
          <a:xfrm>
            <a:off x="990219" y="2056448"/>
            <a:ext cx="7422404" cy="752855"/>
            <a:chOff x="990219" y="2056448"/>
            <a:chExt cx="7422404" cy="752855"/>
          </a:xfrm>
        </p:grpSpPr>
        <p:sp>
          <p:nvSpPr>
            <p:cNvPr id="5" name="TextBox 5"/>
            <p:cNvSpPr/>
            <p:nvPr/>
          </p:nvSpPr>
          <p:spPr>
            <a:xfrm>
              <a:off x="990219" y="2056448"/>
              <a:ext cx="742240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仍处理banana，目标字母是a。令string result初始为空串。</a:t>
              </a:r>
            </a:p>
          </p:txBody>
        </p:sp>
        <p:sp>
          <p:nvSpPr>
            <p:cNvPr id="6" name="TextBox 6"/>
            <p:cNvSpPr/>
            <p:nvPr/>
          </p:nvSpPr>
          <p:spPr>
            <a:xfrm>
              <a:off x="990219" y="2427922"/>
              <a:ext cx="67427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从左往右扫描：不是a，就追加到result；是a，就跳过。</a:t>
              </a:r>
            </a:p>
          </p:txBody>
        </p:sp>
      </p:grpSp>
      <p:grpSp>
        <p:nvGrpSpPr>
          <p:cNvPr id="71" name="Group 71"/>
          <p:cNvGrpSpPr/>
          <p:nvPr/>
        </p:nvGrpSpPr>
        <p:grpSpPr>
          <a:xfrm>
            <a:off x="1381125" y="3076575"/>
            <a:ext cx="9715500" cy="1714500"/>
            <a:chOff x="1381125" y="3076575"/>
            <a:chExt cx="9715500" cy="1714500"/>
          </a:xfrm>
        </p:grpSpPr>
        <p:grpSp>
          <p:nvGrpSpPr>
            <p:cNvPr id="10" name="Group 10"/>
            <p:cNvGrpSpPr/>
            <p:nvPr/>
          </p:nvGrpSpPr>
          <p:grpSpPr>
            <a:xfrm>
              <a:off x="1381125" y="3076575"/>
              <a:ext cx="1714500" cy="571500"/>
              <a:chOff x="1381125" y="3076575"/>
              <a:chExt cx="1714500" cy="571500"/>
            </a:xfrm>
          </p:grpSpPr>
          <p:sp>
            <p:nvSpPr>
              <p:cNvPr id="8" name="Rectangle 8"/>
              <p:cNvSpPr/>
              <p:nvPr/>
            </p:nvSpPr>
            <p:spPr>
              <a:xfrm>
                <a:off x="1381125" y="3076575"/>
                <a:ext cx="1714500" cy="571500"/>
              </a:xfrm>
              <a:prstGeom prst="rect">
                <a:avLst/>
              </a:prstGeom>
              <a:solidFill>
                <a:srgbClr val="244D87"/>
              </a:solidFill>
              <a:ln w="9525">
                <a:solidFill>
                  <a:srgbClr val="B8C8D9"/>
                </a:solidFill>
              </a:ln>
            </p:spPr>
          </p:sp>
          <p:sp>
            <p:nvSpPr>
              <p:cNvPr id="9" name="TextBox 9"/>
              <p:cNvSpPr/>
              <p:nvPr/>
            </p:nvSpPr>
            <p:spPr>
              <a:xfrm>
                <a:off x="1400175" y="3105150"/>
                <a:ext cx="1676400" cy="514350"/>
              </a:xfrm>
              <a:prstGeom prst="rect">
                <a:avLst/>
              </a:prstGeom>
              <a:noFill/>
              <a:ln>
                <a:noFill/>
              </a:ln>
            </p:spPr>
            <p:txBody>
              <a:bodyPr wrap="none" lIns="0" tIns="116288" rIns="0" bIns="0" anchor="t" anchorCtr="0">
                <a:noAutofit/>
              </a:bodyPr>
              <a:lstStyle/>
              <a:p>
                <a:pPr algn="ctr"/>
                <a:r>
                  <a:rPr lang="zh-CN" sz="1880" b="1" dirty="0">
                    <a:solidFill>
                      <a:srgbClr val="FFFFFF"/>
                    </a:solidFill>
                    <a:latin typeface="Consolas"/>
                    <a:ea typeface="Microsoft YaHei"/>
                    <a:cs typeface="Consolas"/>
                  </a:rPr>
                  <a:t>读到</a:t>
                </a:r>
              </a:p>
            </p:txBody>
          </p:sp>
        </p:grpSp>
        <p:grpSp>
          <p:nvGrpSpPr>
            <p:cNvPr id="13" name="Group 13"/>
            <p:cNvGrpSpPr/>
            <p:nvPr/>
          </p:nvGrpSpPr>
          <p:grpSpPr>
            <a:xfrm>
              <a:off x="3095625" y="3076575"/>
              <a:ext cx="1333500" cy="571500"/>
              <a:chOff x="3095625" y="3076575"/>
              <a:chExt cx="1333500" cy="571500"/>
            </a:xfrm>
          </p:grpSpPr>
          <p:sp>
            <p:nvSpPr>
              <p:cNvPr id="11" name="Rectangle 11"/>
              <p:cNvSpPr/>
              <p:nvPr/>
            </p:nvSpPr>
            <p:spPr>
              <a:xfrm>
                <a:off x="3095625" y="3076575"/>
                <a:ext cx="1333500" cy="571500"/>
              </a:xfrm>
              <a:prstGeom prst="rect">
                <a:avLst/>
              </a:prstGeom>
              <a:solidFill>
                <a:srgbClr val="244D87"/>
              </a:solidFill>
              <a:ln w="9525">
                <a:solidFill>
                  <a:srgbClr val="B8C8D9"/>
                </a:solidFill>
              </a:ln>
            </p:spPr>
          </p:sp>
          <p:sp>
            <p:nvSpPr>
              <p:cNvPr id="12" name="TextBox 12"/>
              <p:cNvSpPr/>
              <p:nvPr/>
            </p:nvSpPr>
            <p:spPr>
              <a:xfrm>
                <a:off x="3114675" y="3105150"/>
                <a:ext cx="1295400" cy="514350"/>
              </a:xfrm>
              <a:prstGeom prst="rect">
                <a:avLst/>
              </a:prstGeom>
              <a:noFill/>
              <a:ln>
                <a:noFill/>
              </a:ln>
            </p:spPr>
            <p:txBody>
              <a:bodyPr wrap="none" lIns="0" tIns="116288" rIns="0" bIns="0" anchor="t" anchorCtr="0">
                <a:noAutofit/>
              </a:bodyPr>
              <a:lstStyle/>
              <a:p>
                <a:pPr algn="ctr"/>
                <a:r>
                  <a:rPr lang="en-US" sz="1880" b="1" dirty="0">
                    <a:solidFill>
                      <a:srgbClr val="FFFFFF"/>
                    </a:solidFill>
                    <a:latin typeface="Consolas"/>
                    <a:ea typeface="Consolas"/>
                    <a:cs typeface="Consolas"/>
                  </a:rPr>
                  <a:t>b</a:t>
                </a:r>
              </a:p>
            </p:txBody>
          </p:sp>
        </p:grpSp>
        <p:grpSp>
          <p:nvGrpSpPr>
            <p:cNvPr id="16" name="Group 16"/>
            <p:cNvGrpSpPr/>
            <p:nvPr/>
          </p:nvGrpSpPr>
          <p:grpSpPr>
            <a:xfrm>
              <a:off x="4429125" y="3076575"/>
              <a:ext cx="1333500" cy="571500"/>
              <a:chOff x="4429125" y="3076575"/>
              <a:chExt cx="1333500" cy="571500"/>
            </a:xfrm>
          </p:grpSpPr>
          <p:sp>
            <p:nvSpPr>
              <p:cNvPr id="14" name="Rectangle 14"/>
              <p:cNvSpPr/>
              <p:nvPr/>
            </p:nvSpPr>
            <p:spPr>
              <a:xfrm>
                <a:off x="4429125" y="3076575"/>
                <a:ext cx="1333500" cy="571500"/>
              </a:xfrm>
              <a:prstGeom prst="rect">
                <a:avLst/>
              </a:prstGeom>
              <a:solidFill>
                <a:srgbClr val="244D87"/>
              </a:solidFill>
              <a:ln w="9525">
                <a:solidFill>
                  <a:srgbClr val="B8C8D9"/>
                </a:solidFill>
              </a:ln>
            </p:spPr>
          </p:sp>
          <p:sp>
            <p:nvSpPr>
              <p:cNvPr id="15" name="TextBox 15"/>
              <p:cNvSpPr/>
              <p:nvPr/>
            </p:nvSpPr>
            <p:spPr>
              <a:xfrm>
                <a:off x="4448175" y="3105150"/>
                <a:ext cx="1295400" cy="514350"/>
              </a:xfrm>
              <a:prstGeom prst="rect">
                <a:avLst/>
              </a:prstGeom>
              <a:noFill/>
              <a:ln>
                <a:noFill/>
              </a:ln>
            </p:spPr>
            <p:txBody>
              <a:bodyPr wrap="none" lIns="0" tIns="116288" rIns="0" bIns="0" anchor="t" anchorCtr="0">
                <a:noAutofit/>
              </a:bodyPr>
              <a:lstStyle/>
              <a:p>
                <a:pPr algn="ctr"/>
                <a:r>
                  <a:rPr lang="en-US" sz="1880" b="1" dirty="0">
                    <a:solidFill>
                      <a:srgbClr val="FFFFFF"/>
                    </a:solidFill>
                    <a:latin typeface="Consolas"/>
                    <a:ea typeface="Consolas"/>
                    <a:cs typeface="Consolas"/>
                  </a:rPr>
                  <a:t>a</a:t>
                </a:r>
              </a:p>
            </p:txBody>
          </p:sp>
        </p:grpSp>
        <p:grpSp>
          <p:nvGrpSpPr>
            <p:cNvPr id="19" name="Group 19"/>
            <p:cNvGrpSpPr/>
            <p:nvPr/>
          </p:nvGrpSpPr>
          <p:grpSpPr>
            <a:xfrm>
              <a:off x="5762625" y="3076575"/>
              <a:ext cx="1333500" cy="571500"/>
              <a:chOff x="5762625" y="3076575"/>
              <a:chExt cx="1333500" cy="571500"/>
            </a:xfrm>
          </p:grpSpPr>
          <p:sp>
            <p:nvSpPr>
              <p:cNvPr id="17" name="Rectangle 17"/>
              <p:cNvSpPr/>
              <p:nvPr/>
            </p:nvSpPr>
            <p:spPr>
              <a:xfrm>
                <a:off x="5762625" y="3076575"/>
                <a:ext cx="1333500" cy="571500"/>
              </a:xfrm>
              <a:prstGeom prst="rect">
                <a:avLst/>
              </a:prstGeom>
              <a:solidFill>
                <a:srgbClr val="244D87"/>
              </a:solidFill>
              <a:ln w="9525">
                <a:solidFill>
                  <a:srgbClr val="B8C8D9"/>
                </a:solidFill>
              </a:ln>
            </p:spPr>
          </p:sp>
          <p:sp>
            <p:nvSpPr>
              <p:cNvPr id="18" name="TextBox 18"/>
              <p:cNvSpPr/>
              <p:nvPr/>
            </p:nvSpPr>
            <p:spPr>
              <a:xfrm>
                <a:off x="5781675" y="3105150"/>
                <a:ext cx="1295400" cy="514350"/>
              </a:xfrm>
              <a:prstGeom prst="rect">
                <a:avLst/>
              </a:prstGeom>
              <a:noFill/>
              <a:ln>
                <a:noFill/>
              </a:ln>
            </p:spPr>
            <p:txBody>
              <a:bodyPr wrap="none" lIns="0" tIns="116288" rIns="0" bIns="0" anchor="t" anchorCtr="0">
                <a:noAutofit/>
              </a:bodyPr>
              <a:lstStyle/>
              <a:p>
                <a:pPr algn="ctr"/>
                <a:r>
                  <a:rPr lang="en-US" sz="1880" b="1" dirty="0">
                    <a:solidFill>
                      <a:srgbClr val="FFFFFF"/>
                    </a:solidFill>
                    <a:latin typeface="Consolas"/>
                    <a:ea typeface="Consolas"/>
                    <a:cs typeface="Consolas"/>
                  </a:rPr>
                  <a:t>n</a:t>
                </a:r>
              </a:p>
            </p:txBody>
          </p:sp>
        </p:grpSp>
        <p:grpSp>
          <p:nvGrpSpPr>
            <p:cNvPr id="22" name="Group 22"/>
            <p:cNvGrpSpPr/>
            <p:nvPr/>
          </p:nvGrpSpPr>
          <p:grpSpPr>
            <a:xfrm>
              <a:off x="7096125" y="3076575"/>
              <a:ext cx="1333500" cy="571500"/>
              <a:chOff x="7096125" y="3076575"/>
              <a:chExt cx="1333500" cy="571500"/>
            </a:xfrm>
          </p:grpSpPr>
          <p:sp>
            <p:nvSpPr>
              <p:cNvPr id="20" name="Rectangle 20"/>
              <p:cNvSpPr/>
              <p:nvPr/>
            </p:nvSpPr>
            <p:spPr>
              <a:xfrm>
                <a:off x="7096125" y="3076575"/>
                <a:ext cx="1333500" cy="571500"/>
              </a:xfrm>
              <a:prstGeom prst="rect">
                <a:avLst/>
              </a:prstGeom>
              <a:solidFill>
                <a:srgbClr val="244D87"/>
              </a:solidFill>
              <a:ln w="9525">
                <a:solidFill>
                  <a:srgbClr val="B8C8D9"/>
                </a:solidFill>
              </a:ln>
            </p:spPr>
          </p:sp>
          <p:sp>
            <p:nvSpPr>
              <p:cNvPr id="21" name="TextBox 21"/>
              <p:cNvSpPr/>
              <p:nvPr/>
            </p:nvSpPr>
            <p:spPr>
              <a:xfrm>
                <a:off x="7115175" y="3105150"/>
                <a:ext cx="1295400" cy="514350"/>
              </a:xfrm>
              <a:prstGeom prst="rect">
                <a:avLst/>
              </a:prstGeom>
              <a:noFill/>
              <a:ln>
                <a:noFill/>
              </a:ln>
            </p:spPr>
            <p:txBody>
              <a:bodyPr wrap="none" lIns="0" tIns="116288" rIns="0" bIns="0" anchor="t" anchorCtr="0">
                <a:noAutofit/>
              </a:bodyPr>
              <a:lstStyle/>
              <a:p>
                <a:pPr algn="ctr"/>
                <a:r>
                  <a:rPr lang="en-US" sz="1880" b="1" dirty="0">
                    <a:solidFill>
                      <a:srgbClr val="FFFFFF"/>
                    </a:solidFill>
                    <a:latin typeface="Consolas"/>
                    <a:ea typeface="Consolas"/>
                    <a:cs typeface="Consolas"/>
                  </a:rPr>
                  <a:t>a</a:t>
                </a:r>
              </a:p>
            </p:txBody>
          </p:sp>
        </p:grpSp>
        <p:grpSp>
          <p:nvGrpSpPr>
            <p:cNvPr id="25" name="Group 25"/>
            <p:cNvGrpSpPr/>
            <p:nvPr/>
          </p:nvGrpSpPr>
          <p:grpSpPr>
            <a:xfrm>
              <a:off x="8429625" y="3076575"/>
              <a:ext cx="1333500" cy="571500"/>
              <a:chOff x="8429625" y="3076575"/>
              <a:chExt cx="1333500" cy="571500"/>
            </a:xfrm>
          </p:grpSpPr>
          <p:sp>
            <p:nvSpPr>
              <p:cNvPr id="23" name="Rectangle 23"/>
              <p:cNvSpPr/>
              <p:nvPr/>
            </p:nvSpPr>
            <p:spPr>
              <a:xfrm>
                <a:off x="8429625" y="3076575"/>
                <a:ext cx="1333500" cy="571500"/>
              </a:xfrm>
              <a:prstGeom prst="rect">
                <a:avLst/>
              </a:prstGeom>
              <a:solidFill>
                <a:srgbClr val="244D87"/>
              </a:solidFill>
              <a:ln w="9525">
                <a:solidFill>
                  <a:srgbClr val="B8C8D9"/>
                </a:solidFill>
              </a:ln>
            </p:spPr>
          </p:sp>
          <p:sp>
            <p:nvSpPr>
              <p:cNvPr id="24" name="TextBox 24"/>
              <p:cNvSpPr/>
              <p:nvPr/>
            </p:nvSpPr>
            <p:spPr>
              <a:xfrm>
                <a:off x="8448675" y="3105150"/>
                <a:ext cx="1295400" cy="514350"/>
              </a:xfrm>
              <a:prstGeom prst="rect">
                <a:avLst/>
              </a:prstGeom>
              <a:noFill/>
              <a:ln>
                <a:noFill/>
              </a:ln>
            </p:spPr>
            <p:txBody>
              <a:bodyPr wrap="none" lIns="0" tIns="116288" rIns="0" bIns="0" anchor="t" anchorCtr="0">
                <a:noAutofit/>
              </a:bodyPr>
              <a:lstStyle/>
              <a:p>
                <a:pPr algn="ctr"/>
                <a:r>
                  <a:rPr lang="en-US" sz="1880" b="1" dirty="0">
                    <a:solidFill>
                      <a:srgbClr val="FFFFFF"/>
                    </a:solidFill>
                    <a:latin typeface="Consolas"/>
                    <a:ea typeface="Consolas"/>
                    <a:cs typeface="Consolas"/>
                  </a:rPr>
                  <a:t>n</a:t>
                </a:r>
              </a:p>
            </p:txBody>
          </p:sp>
        </p:grpSp>
        <p:grpSp>
          <p:nvGrpSpPr>
            <p:cNvPr id="28" name="Group 28"/>
            <p:cNvGrpSpPr/>
            <p:nvPr/>
          </p:nvGrpSpPr>
          <p:grpSpPr>
            <a:xfrm>
              <a:off x="9763125" y="3076575"/>
              <a:ext cx="1333500" cy="571500"/>
              <a:chOff x="9763125" y="3076575"/>
              <a:chExt cx="1333500" cy="571500"/>
            </a:xfrm>
          </p:grpSpPr>
          <p:sp>
            <p:nvSpPr>
              <p:cNvPr id="26" name="Rectangle 26"/>
              <p:cNvSpPr/>
              <p:nvPr/>
            </p:nvSpPr>
            <p:spPr>
              <a:xfrm>
                <a:off x="9763125" y="3076575"/>
                <a:ext cx="1333500" cy="571500"/>
              </a:xfrm>
              <a:prstGeom prst="rect">
                <a:avLst/>
              </a:prstGeom>
              <a:solidFill>
                <a:srgbClr val="244D87"/>
              </a:solidFill>
              <a:ln w="9525">
                <a:solidFill>
                  <a:srgbClr val="B8C8D9"/>
                </a:solidFill>
              </a:ln>
            </p:spPr>
          </p:sp>
          <p:sp>
            <p:nvSpPr>
              <p:cNvPr id="27" name="TextBox 27"/>
              <p:cNvSpPr/>
              <p:nvPr/>
            </p:nvSpPr>
            <p:spPr>
              <a:xfrm>
                <a:off x="9782175" y="3105150"/>
                <a:ext cx="1295400" cy="514350"/>
              </a:xfrm>
              <a:prstGeom prst="rect">
                <a:avLst/>
              </a:prstGeom>
              <a:noFill/>
              <a:ln>
                <a:noFill/>
              </a:ln>
            </p:spPr>
            <p:txBody>
              <a:bodyPr wrap="none" lIns="0" tIns="116288" rIns="0" bIns="0" anchor="t" anchorCtr="0">
                <a:noAutofit/>
              </a:bodyPr>
              <a:lstStyle/>
              <a:p>
                <a:pPr algn="ctr"/>
                <a:r>
                  <a:rPr lang="en-US" sz="1880" b="1" dirty="0">
                    <a:solidFill>
                      <a:srgbClr val="FFFFFF"/>
                    </a:solidFill>
                    <a:latin typeface="Consolas"/>
                    <a:ea typeface="Consolas"/>
                    <a:cs typeface="Consolas"/>
                  </a:rPr>
                  <a:t>a</a:t>
                </a:r>
              </a:p>
            </p:txBody>
          </p:sp>
        </p:grpSp>
        <p:grpSp>
          <p:nvGrpSpPr>
            <p:cNvPr id="31" name="Group 31"/>
            <p:cNvGrpSpPr/>
            <p:nvPr/>
          </p:nvGrpSpPr>
          <p:grpSpPr>
            <a:xfrm>
              <a:off x="1381125" y="3648075"/>
              <a:ext cx="1714500" cy="571500"/>
              <a:chOff x="1381125" y="3648075"/>
              <a:chExt cx="1714500" cy="571500"/>
            </a:xfrm>
          </p:grpSpPr>
          <p:sp>
            <p:nvSpPr>
              <p:cNvPr id="29" name="Rectangle 29"/>
              <p:cNvSpPr/>
              <p:nvPr/>
            </p:nvSpPr>
            <p:spPr>
              <a:xfrm>
                <a:off x="1381125" y="3648075"/>
                <a:ext cx="1714500" cy="571500"/>
              </a:xfrm>
              <a:prstGeom prst="rect">
                <a:avLst/>
              </a:prstGeom>
              <a:solidFill>
                <a:srgbClr val="F4F7FB"/>
              </a:solidFill>
              <a:ln w="9525">
                <a:solidFill>
                  <a:srgbClr val="B8C8D9"/>
                </a:solidFill>
              </a:ln>
            </p:spPr>
          </p:sp>
          <p:sp>
            <p:nvSpPr>
              <p:cNvPr id="30" name="TextBox 30"/>
              <p:cNvSpPr/>
              <p:nvPr/>
            </p:nvSpPr>
            <p:spPr>
              <a:xfrm>
                <a:off x="1400175" y="3676650"/>
                <a:ext cx="1676400" cy="514350"/>
              </a:xfrm>
              <a:prstGeom prst="rect">
                <a:avLst/>
              </a:prstGeom>
              <a:noFill/>
              <a:ln>
                <a:noFill/>
              </a:ln>
            </p:spPr>
            <p:txBody>
              <a:bodyPr wrap="none" lIns="0" tIns="116288" rIns="0" bIns="0" anchor="t" anchorCtr="0">
                <a:noAutofit/>
              </a:bodyPr>
              <a:lstStyle/>
              <a:p>
                <a:pPr algn="ctr"/>
                <a:r>
                  <a:rPr lang="zh-CN" sz="1880" dirty="0">
                    <a:solidFill>
                      <a:srgbClr val="243447"/>
                    </a:solidFill>
                    <a:latin typeface="Consolas"/>
                    <a:ea typeface="Microsoft YaHei"/>
                    <a:cs typeface="Consolas"/>
                  </a:rPr>
                  <a:t>操作</a:t>
                </a:r>
              </a:p>
            </p:txBody>
          </p:sp>
        </p:grpSp>
        <p:grpSp>
          <p:nvGrpSpPr>
            <p:cNvPr id="34" name="Group 34"/>
            <p:cNvGrpSpPr/>
            <p:nvPr/>
          </p:nvGrpSpPr>
          <p:grpSpPr>
            <a:xfrm>
              <a:off x="3095625" y="3648075"/>
              <a:ext cx="1333500" cy="571500"/>
              <a:chOff x="3095625" y="3648075"/>
              <a:chExt cx="1333500" cy="571500"/>
            </a:xfrm>
          </p:grpSpPr>
          <p:sp>
            <p:nvSpPr>
              <p:cNvPr id="32" name="Rectangle 32"/>
              <p:cNvSpPr/>
              <p:nvPr/>
            </p:nvSpPr>
            <p:spPr>
              <a:xfrm>
                <a:off x="3095625" y="3648075"/>
                <a:ext cx="1333500" cy="571500"/>
              </a:xfrm>
              <a:prstGeom prst="rect">
                <a:avLst/>
              </a:prstGeom>
              <a:solidFill>
                <a:srgbClr val="F4F7FB"/>
              </a:solidFill>
              <a:ln w="9525">
                <a:solidFill>
                  <a:srgbClr val="B8C8D9"/>
                </a:solidFill>
              </a:ln>
            </p:spPr>
          </p:sp>
          <p:sp>
            <p:nvSpPr>
              <p:cNvPr id="33" name="TextBox 33"/>
              <p:cNvSpPr/>
              <p:nvPr/>
            </p:nvSpPr>
            <p:spPr>
              <a:xfrm>
                <a:off x="3114675" y="3676650"/>
                <a:ext cx="1295400" cy="514350"/>
              </a:xfrm>
              <a:prstGeom prst="rect">
                <a:avLst/>
              </a:prstGeom>
              <a:noFill/>
              <a:ln>
                <a:noFill/>
              </a:ln>
            </p:spPr>
            <p:txBody>
              <a:bodyPr wrap="none" lIns="0" tIns="116288" rIns="0" bIns="0" anchor="t" anchorCtr="0">
                <a:noAutofit/>
              </a:bodyPr>
              <a:lstStyle/>
              <a:p>
                <a:pPr algn="ctr"/>
                <a:r>
                  <a:rPr lang="zh-CN" sz="1880" dirty="0">
                    <a:solidFill>
                      <a:srgbClr val="243447"/>
                    </a:solidFill>
                    <a:latin typeface="Consolas"/>
                    <a:ea typeface="Microsoft YaHei"/>
                    <a:cs typeface="Consolas"/>
                  </a:rPr>
                  <a:t>保留</a:t>
                </a:r>
              </a:p>
            </p:txBody>
          </p:sp>
        </p:grpSp>
        <p:grpSp>
          <p:nvGrpSpPr>
            <p:cNvPr id="37" name="Group 37"/>
            <p:cNvGrpSpPr/>
            <p:nvPr/>
          </p:nvGrpSpPr>
          <p:grpSpPr>
            <a:xfrm>
              <a:off x="4429125" y="3648075"/>
              <a:ext cx="1333500" cy="571500"/>
              <a:chOff x="4429125" y="3648075"/>
              <a:chExt cx="1333500" cy="571500"/>
            </a:xfrm>
          </p:grpSpPr>
          <p:sp>
            <p:nvSpPr>
              <p:cNvPr id="35" name="Rectangle 35"/>
              <p:cNvSpPr/>
              <p:nvPr/>
            </p:nvSpPr>
            <p:spPr>
              <a:xfrm>
                <a:off x="4429125" y="3648075"/>
                <a:ext cx="1333500" cy="571500"/>
              </a:xfrm>
              <a:prstGeom prst="rect">
                <a:avLst/>
              </a:prstGeom>
              <a:solidFill>
                <a:srgbClr val="FFF2CC"/>
              </a:solidFill>
              <a:ln w="9525">
                <a:solidFill>
                  <a:srgbClr val="B8C8D9"/>
                </a:solidFill>
              </a:ln>
            </p:spPr>
          </p:sp>
          <p:sp>
            <p:nvSpPr>
              <p:cNvPr id="36" name="TextBox 36"/>
              <p:cNvSpPr/>
              <p:nvPr/>
            </p:nvSpPr>
            <p:spPr>
              <a:xfrm>
                <a:off x="4448175" y="3676650"/>
                <a:ext cx="1295400" cy="514350"/>
              </a:xfrm>
              <a:prstGeom prst="rect">
                <a:avLst/>
              </a:prstGeom>
              <a:noFill/>
              <a:ln>
                <a:noFill/>
              </a:ln>
            </p:spPr>
            <p:txBody>
              <a:bodyPr wrap="none" lIns="0" tIns="116288" rIns="0" bIns="0" anchor="t" anchorCtr="0">
                <a:noAutofit/>
              </a:bodyPr>
              <a:lstStyle/>
              <a:p>
                <a:pPr algn="ctr"/>
                <a:r>
                  <a:rPr lang="zh-CN" sz="1880" dirty="0">
                    <a:solidFill>
                      <a:srgbClr val="243447"/>
                    </a:solidFill>
                    <a:latin typeface="Consolas"/>
                    <a:ea typeface="Microsoft YaHei"/>
                    <a:cs typeface="Consolas"/>
                  </a:rPr>
                  <a:t>跳过</a:t>
                </a:r>
              </a:p>
            </p:txBody>
          </p:sp>
        </p:grpSp>
        <p:grpSp>
          <p:nvGrpSpPr>
            <p:cNvPr id="40" name="Group 40"/>
            <p:cNvGrpSpPr/>
            <p:nvPr/>
          </p:nvGrpSpPr>
          <p:grpSpPr>
            <a:xfrm>
              <a:off x="5762625" y="3648075"/>
              <a:ext cx="1333500" cy="571500"/>
              <a:chOff x="5762625" y="3648075"/>
              <a:chExt cx="1333500" cy="571500"/>
            </a:xfrm>
          </p:grpSpPr>
          <p:sp>
            <p:nvSpPr>
              <p:cNvPr id="38" name="Rectangle 38"/>
              <p:cNvSpPr/>
              <p:nvPr/>
            </p:nvSpPr>
            <p:spPr>
              <a:xfrm>
                <a:off x="5762625" y="3648075"/>
                <a:ext cx="1333500" cy="571500"/>
              </a:xfrm>
              <a:prstGeom prst="rect">
                <a:avLst/>
              </a:prstGeom>
              <a:solidFill>
                <a:srgbClr val="F4F7FB"/>
              </a:solidFill>
              <a:ln w="9525">
                <a:solidFill>
                  <a:srgbClr val="B8C8D9"/>
                </a:solidFill>
              </a:ln>
            </p:spPr>
          </p:sp>
          <p:sp>
            <p:nvSpPr>
              <p:cNvPr id="39" name="TextBox 39"/>
              <p:cNvSpPr/>
              <p:nvPr/>
            </p:nvSpPr>
            <p:spPr>
              <a:xfrm>
                <a:off x="5781675" y="3676650"/>
                <a:ext cx="1295400" cy="514350"/>
              </a:xfrm>
              <a:prstGeom prst="rect">
                <a:avLst/>
              </a:prstGeom>
              <a:noFill/>
              <a:ln>
                <a:noFill/>
              </a:ln>
            </p:spPr>
            <p:txBody>
              <a:bodyPr wrap="none" lIns="0" tIns="116288" rIns="0" bIns="0" anchor="t" anchorCtr="0">
                <a:noAutofit/>
              </a:bodyPr>
              <a:lstStyle/>
              <a:p>
                <a:pPr algn="ctr"/>
                <a:r>
                  <a:rPr lang="zh-CN" sz="1880" dirty="0">
                    <a:solidFill>
                      <a:srgbClr val="243447"/>
                    </a:solidFill>
                    <a:latin typeface="Consolas"/>
                    <a:ea typeface="Microsoft YaHei"/>
                    <a:cs typeface="Consolas"/>
                  </a:rPr>
                  <a:t>保留</a:t>
                </a:r>
              </a:p>
            </p:txBody>
          </p:sp>
        </p:grpSp>
        <p:grpSp>
          <p:nvGrpSpPr>
            <p:cNvPr id="43" name="Group 43"/>
            <p:cNvGrpSpPr/>
            <p:nvPr/>
          </p:nvGrpSpPr>
          <p:grpSpPr>
            <a:xfrm>
              <a:off x="7096125" y="3648075"/>
              <a:ext cx="1333500" cy="571500"/>
              <a:chOff x="7096125" y="3648075"/>
              <a:chExt cx="1333500" cy="571500"/>
            </a:xfrm>
          </p:grpSpPr>
          <p:sp>
            <p:nvSpPr>
              <p:cNvPr id="41" name="Rectangle 41"/>
              <p:cNvSpPr/>
              <p:nvPr/>
            </p:nvSpPr>
            <p:spPr>
              <a:xfrm>
                <a:off x="7096125" y="3648075"/>
                <a:ext cx="1333500" cy="571500"/>
              </a:xfrm>
              <a:prstGeom prst="rect">
                <a:avLst/>
              </a:prstGeom>
              <a:solidFill>
                <a:srgbClr val="FFF2CC"/>
              </a:solidFill>
              <a:ln w="9525">
                <a:solidFill>
                  <a:srgbClr val="B8C8D9"/>
                </a:solidFill>
              </a:ln>
            </p:spPr>
          </p:sp>
          <p:sp>
            <p:nvSpPr>
              <p:cNvPr id="42" name="TextBox 42"/>
              <p:cNvSpPr/>
              <p:nvPr/>
            </p:nvSpPr>
            <p:spPr>
              <a:xfrm>
                <a:off x="7115175" y="3676650"/>
                <a:ext cx="1295400" cy="514350"/>
              </a:xfrm>
              <a:prstGeom prst="rect">
                <a:avLst/>
              </a:prstGeom>
              <a:noFill/>
              <a:ln>
                <a:noFill/>
              </a:ln>
            </p:spPr>
            <p:txBody>
              <a:bodyPr wrap="none" lIns="0" tIns="116288" rIns="0" bIns="0" anchor="t" anchorCtr="0">
                <a:noAutofit/>
              </a:bodyPr>
              <a:lstStyle/>
              <a:p>
                <a:pPr algn="ctr"/>
                <a:r>
                  <a:rPr lang="zh-CN" sz="1880" dirty="0">
                    <a:solidFill>
                      <a:srgbClr val="243447"/>
                    </a:solidFill>
                    <a:latin typeface="Consolas"/>
                    <a:ea typeface="Microsoft YaHei"/>
                    <a:cs typeface="Consolas"/>
                  </a:rPr>
                  <a:t>跳过</a:t>
                </a:r>
              </a:p>
            </p:txBody>
          </p:sp>
        </p:grpSp>
        <p:grpSp>
          <p:nvGrpSpPr>
            <p:cNvPr id="46" name="Group 46"/>
            <p:cNvGrpSpPr/>
            <p:nvPr/>
          </p:nvGrpSpPr>
          <p:grpSpPr>
            <a:xfrm>
              <a:off x="8429625" y="3648075"/>
              <a:ext cx="1333500" cy="571500"/>
              <a:chOff x="8429625" y="3648075"/>
              <a:chExt cx="1333500" cy="571500"/>
            </a:xfrm>
          </p:grpSpPr>
          <p:sp>
            <p:nvSpPr>
              <p:cNvPr id="44" name="Rectangle 44"/>
              <p:cNvSpPr/>
              <p:nvPr/>
            </p:nvSpPr>
            <p:spPr>
              <a:xfrm>
                <a:off x="8429625" y="3648075"/>
                <a:ext cx="1333500" cy="571500"/>
              </a:xfrm>
              <a:prstGeom prst="rect">
                <a:avLst/>
              </a:prstGeom>
              <a:solidFill>
                <a:srgbClr val="F4F7FB"/>
              </a:solidFill>
              <a:ln w="9525">
                <a:solidFill>
                  <a:srgbClr val="B8C8D9"/>
                </a:solidFill>
              </a:ln>
            </p:spPr>
          </p:sp>
          <p:sp>
            <p:nvSpPr>
              <p:cNvPr id="45" name="TextBox 45"/>
              <p:cNvSpPr/>
              <p:nvPr/>
            </p:nvSpPr>
            <p:spPr>
              <a:xfrm>
                <a:off x="8448675" y="3676650"/>
                <a:ext cx="1295400" cy="514350"/>
              </a:xfrm>
              <a:prstGeom prst="rect">
                <a:avLst/>
              </a:prstGeom>
              <a:noFill/>
              <a:ln>
                <a:noFill/>
              </a:ln>
            </p:spPr>
            <p:txBody>
              <a:bodyPr wrap="none" lIns="0" tIns="116288" rIns="0" bIns="0" anchor="t" anchorCtr="0">
                <a:noAutofit/>
              </a:bodyPr>
              <a:lstStyle/>
              <a:p>
                <a:pPr algn="ctr"/>
                <a:r>
                  <a:rPr lang="zh-CN" sz="1880" dirty="0">
                    <a:solidFill>
                      <a:srgbClr val="243447"/>
                    </a:solidFill>
                    <a:latin typeface="Consolas"/>
                    <a:ea typeface="Microsoft YaHei"/>
                    <a:cs typeface="Consolas"/>
                  </a:rPr>
                  <a:t>保留</a:t>
                </a:r>
              </a:p>
            </p:txBody>
          </p:sp>
        </p:grpSp>
        <p:grpSp>
          <p:nvGrpSpPr>
            <p:cNvPr id="49" name="Group 49"/>
            <p:cNvGrpSpPr/>
            <p:nvPr/>
          </p:nvGrpSpPr>
          <p:grpSpPr>
            <a:xfrm>
              <a:off x="9763125" y="3648075"/>
              <a:ext cx="1333500" cy="571500"/>
              <a:chOff x="9763125" y="3648075"/>
              <a:chExt cx="1333500" cy="571500"/>
            </a:xfrm>
          </p:grpSpPr>
          <p:sp>
            <p:nvSpPr>
              <p:cNvPr id="47" name="Rectangle 47"/>
              <p:cNvSpPr/>
              <p:nvPr/>
            </p:nvSpPr>
            <p:spPr>
              <a:xfrm>
                <a:off x="9763125" y="3648075"/>
                <a:ext cx="1333500" cy="571500"/>
              </a:xfrm>
              <a:prstGeom prst="rect">
                <a:avLst/>
              </a:prstGeom>
              <a:solidFill>
                <a:srgbClr val="FFF2CC"/>
              </a:solidFill>
              <a:ln w="9525">
                <a:solidFill>
                  <a:srgbClr val="B8C8D9"/>
                </a:solidFill>
              </a:ln>
            </p:spPr>
          </p:sp>
          <p:sp>
            <p:nvSpPr>
              <p:cNvPr id="48" name="TextBox 48"/>
              <p:cNvSpPr/>
              <p:nvPr/>
            </p:nvSpPr>
            <p:spPr>
              <a:xfrm>
                <a:off x="9782175" y="3676650"/>
                <a:ext cx="1295400" cy="514350"/>
              </a:xfrm>
              <a:prstGeom prst="rect">
                <a:avLst/>
              </a:prstGeom>
              <a:noFill/>
              <a:ln>
                <a:noFill/>
              </a:ln>
            </p:spPr>
            <p:txBody>
              <a:bodyPr wrap="none" lIns="0" tIns="116288" rIns="0" bIns="0" anchor="t" anchorCtr="0">
                <a:noAutofit/>
              </a:bodyPr>
              <a:lstStyle/>
              <a:p>
                <a:pPr algn="ctr"/>
                <a:r>
                  <a:rPr lang="zh-CN" sz="1880" dirty="0">
                    <a:solidFill>
                      <a:srgbClr val="243447"/>
                    </a:solidFill>
                    <a:latin typeface="Consolas"/>
                    <a:ea typeface="Microsoft YaHei"/>
                    <a:cs typeface="Consolas"/>
                  </a:rPr>
                  <a:t>跳过</a:t>
                </a:r>
              </a:p>
            </p:txBody>
          </p:sp>
        </p:grpSp>
        <p:grpSp>
          <p:nvGrpSpPr>
            <p:cNvPr id="52" name="Group 52"/>
            <p:cNvGrpSpPr/>
            <p:nvPr/>
          </p:nvGrpSpPr>
          <p:grpSpPr>
            <a:xfrm>
              <a:off x="1381125" y="4219575"/>
              <a:ext cx="1714500" cy="571500"/>
              <a:chOff x="1381125" y="4219575"/>
              <a:chExt cx="1714500" cy="571500"/>
            </a:xfrm>
          </p:grpSpPr>
          <p:sp>
            <p:nvSpPr>
              <p:cNvPr id="50" name="Rectangle 50"/>
              <p:cNvSpPr/>
              <p:nvPr/>
            </p:nvSpPr>
            <p:spPr>
              <a:xfrm>
                <a:off x="1381125" y="4219575"/>
                <a:ext cx="1714500" cy="571500"/>
              </a:xfrm>
              <a:prstGeom prst="rect">
                <a:avLst/>
              </a:prstGeom>
              <a:solidFill>
                <a:srgbClr val="FFFFFF"/>
              </a:solidFill>
              <a:ln w="9525">
                <a:solidFill>
                  <a:srgbClr val="B8C8D9"/>
                </a:solidFill>
              </a:ln>
            </p:spPr>
          </p:sp>
          <p:sp>
            <p:nvSpPr>
              <p:cNvPr id="51" name="TextBox 51"/>
              <p:cNvSpPr/>
              <p:nvPr/>
            </p:nvSpPr>
            <p:spPr>
              <a:xfrm>
                <a:off x="1400175" y="4248150"/>
                <a:ext cx="1676400" cy="514350"/>
              </a:xfrm>
              <a:prstGeom prst="rect">
                <a:avLst/>
              </a:prstGeom>
              <a:noFill/>
              <a:ln>
                <a:noFill/>
              </a:ln>
            </p:spPr>
            <p:txBody>
              <a:bodyPr wrap="none" lIns="0" tIns="116288" rIns="0" bIns="0" anchor="t" anchorCtr="0">
                <a:noAutofit/>
              </a:bodyPr>
              <a:lstStyle/>
              <a:p>
                <a:pPr algn="ctr"/>
                <a:r>
                  <a:rPr lang="en-US" sz="1880" dirty="0">
                    <a:solidFill>
                      <a:srgbClr val="243447"/>
                    </a:solidFill>
                    <a:latin typeface="Consolas"/>
                    <a:ea typeface="Consolas"/>
                    <a:cs typeface="Consolas"/>
                  </a:rPr>
                  <a:t>result</a:t>
                </a:r>
              </a:p>
            </p:txBody>
          </p:sp>
        </p:grpSp>
        <p:grpSp>
          <p:nvGrpSpPr>
            <p:cNvPr id="55" name="Group 55"/>
            <p:cNvGrpSpPr/>
            <p:nvPr/>
          </p:nvGrpSpPr>
          <p:grpSpPr>
            <a:xfrm>
              <a:off x="3095625" y="4219575"/>
              <a:ext cx="1333500" cy="571500"/>
              <a:chOff x="3095625" y="4219575"/>
              <a:chExt cx="1333500" cy="571500"/>
            </a:xfrm>
          </p:grpSpPr>
          <p:sp>
            <p:nvSpPr>
              <p:cNvPr id="53" name="Rectangle 53"/>
              <p:cNvSpPr/>
              <p:nvPr/>
            </p:nvSpPr>
            <p:spPr>
              <a:xfrm>
                <a:off x="3095625" y="4219575"/>
                <a:ext cx="1333500" cy="571500"/>
              </a:xfrm>
              <a:prstGeom prst="rect">
                <a:avLst/>
              </a:prstGeom>
              <a:solidFill>
                <a:srgbClr val="FFFFFF"/>
              </a:solidFill>
              <a:ln w="9525">
                <a:solidFill>
                  <a:srgbClr val="B8C8D9"/>
                </a:solidFill>
              </a:ln>
            </p:spPr>
          </p:sp>
          <p:sp>
            <p:nvSpPr>
              <p:cNvPr id="54" name="TextBox 54"/>
              <p:cNvSpPr/>
              <p:nvPr/>
            </p:nvSpPr>
            <p:spPr>
              <a:xfrm>
                <a:off x="3114675" y="4248150"/>
                <a:ext cx="1295400" cy="514350"/>
              </a:xfrm>
              <a:prstGeom prst="rect">
                <a:avLst/>
              </a:prstGeom>
              <a:noFill/>
              <a:ln>
                <a:noFill/>
              </a:ln>
            </p:spPr>
            <p:txBody>
              <a:bodyPr wrap="none" lIns="0" tIns="116288" rIns="0" bIns="0" anchor="t" anchorCtr="0">
                <a:noAutofit/>
              </a:bodyPr>
              <a:lstStyle/>
              <a:p>
                <a:pPr algn="ctr"/>
                <a:r>
                  <a:rPr lang="en-US" sz="1880" dirty="0">
                    <a:solidFill>
                      <a:srgbClr val="243447"/>
                    </a:solidFill>
                    <a:latin typeface="Consolas"/>
                    <a:ea typeface="Consolas"/>
                    <a:cs typeface="Consolas"/>
                  </a:rPr>
                  <a:t>b</a:t>
                </a:r>
              </a:p>
            </p:txBody>
          </p:sp>
        </p:grpSp>
        <p:grpSp>
          <p:nvGrpSpPr>
            <p:cNvPr id="58" name="Group 58"/>
            <p:cNvGrpSpPr/>
            <p:nvPr/>
          </p:nvGrpSpPr>
          <p:grpSpPr>
            <a:xfrm>
              <a:off x="4429125" y="4219575"/>
              <a:ext cx="1333500" cy="571500"/>
              <a:chOff x="4429125" y="4219575"/>
              <a:chExt cx="1333500" cy="571500"/>
            </a:xfrm>
          </p:grpSpPr>
          <p:sp>
            <p:nvSpPr>
              <p:cNvPr id="56" name="Rectangle 56"/>
              <p:cNvSpPr/>
              <p:nvPr/>
            </p:nvSpPr>
            <p:spPr>
              <a:xfrm>
                <a:off x="4429125" y="4219575"/>
                <a:ext cx="1333500" cy="571500"/>
              </a:xfrm>
              <a:prstGeom prst="rect">
                <a:avLst/>
              </a:prstGeom>
              <a:solidFill>
                <a:srgbClr val="FFFFFF"/>
              </a:solidFill>
              <a:ln w="9525">
                <a:solidFill>
                  <a:srgbClr val="B8C8D9"/>
                </a:solidFill>
              </a:ln>
            </p:spPr>
          </p:sp>
          <p:sp>
            <p:nvSpPr>
              <p:cNvPr id="57" name="TextBox 57"/>
              <p:cNvSpPr/>
              <p:nvPr/>
            </p:nvSpPr>
            <p:spPr>
              <a:xfrm>
                <a:off x="4448175" y="4248150"/>
                <a:ext cx="1295400" cy="514350"/>
              </a:xfrm>
              <a:prstGeom prst="rect">
                <a:avLst/>
              </a:prstGeom>
              <a:noFill/>
              <a:ln>
                <a:noFill/>
              </a:ln>
            </p:spPr>
            <p:txBody>
              <a:bodyPr wrap="none" lIns="0" tIns="116288" rIns="0" bIns="0" anchor="t" anchorCtr="0">
                <a:noAutofit/>
              </a:bodyPr>
              <a:lstStyle/>
              <a:p>
                <a:pPr algn="ctr"/>
                <a:r>
                  <a:rPr lang="en-US" sz="1880" dirty="0">
                    <a:solidFill>
                      <a:srgbClr val="243447"/>
                    </a:solidFill>
                    <a:latin typeface="Consolas"/>
                    <a:ea typeface="Consolas"/>
                    <a:cs typeface="Consolas"/>
                  </a:rPr>
                  <a:t>b</a:t>
                </a:r>
              </a:p>
            </p:txBody>
          </p:sp>
        </p:grpSp>
        <p:grpSp>
          <p:nvGrpSpPr>
            <p:cNvPr id="61" name="Group 61"/>
            <p:cNvGrpSpPr/>
            <p:nvPr/>
          </p:nvGrpSpPr>
          <p:grpSpPr>
            <a:xfrm>
              <a:off x="5762625" y="4219575"/>
              <a:ext cx="1333500" cy="571500"/>
              <a:chOff x="5762625" y="4219575"/>
              <a:chExt cx="1333500" cy="571500"/>
            </a:xfrm>
          </p:grpSpPr>
          <p:sp>
            <p:nvSpPr>
              <p:cNvPr id="59" name="Rectangle 59"/>
              <p:cNvSpPr/>
              <p:nvPr/>
            </p:nvSpPr>
            <p:spPr>
              <a:xfrm>
                <a:off x="5762625" y="4219575"/>
                <a:ext cx="1333500" cy="571500"/>
              </a:xfrm>
              <a:prstGeom prst="rect">
                <a:avLst/>
              </a:prstGeom>
              <a:solidFill>
                <a:srgbClr val="FFFFFF"/>
              </a:solidFill>
              <a:ln w="9525">
                <a:solidFill>
                  <a:srgbClr val="B8C8D9"/>
                </a:solidFill>
              </a:ln>
            </p:spPr>
          </p:sp>
          <p:sp>
            <p:nvSpPr>
              <p:cNvPr id="60" name="TextBox 60"/>
              <p:cNvSpPr/>
              <p:nvPr/>
            </p:nvSpPr>
            <p:spPr>
              <a:xfrm>
                <a:off x="5781675" y="4248150"/>
                <a:ext cx="1295400" cy="514350"/>
              </a:xfrm>
              <a:prstGeom prst="rect">
                <a:avLst/>
              </a:prstGeom>
              <a:noFill/>
              <a:ln>
                <a:noFill/>
              </a:ln>
            </p:spPr>
            <p:txBody>
              <a:bodyPr wrap="none" lIns="0" tIns="116288" rIns="0" bIns="0" anchor="t" anchorCtr="0">
                <a:noAutofit/>
              </a:bodyPr>
              <a:lstStyle/>
              <a:p>
                <a:pPr algn="ctr"/>
                <a:r>
                  <a:rPr lang="en-US" sz="1880" dirty="0">
                    <a:solidFill>
                      <a:srgbClr val="243447"/>
                    </a:solidFill>
                    <a:latin typeface="Consolas"/>
                    <a:ea typeface="Consolas"/>
                    <a:cs typeface="Consolas"/>
                  </a:rPr>
                  <a:t>bn</a:t>
                </a:r>
              </a:p>
            </p:txBody>
          </p:sp>
        </p:grpSp>
        <p:grpSp>
          <p:nvGrpSpPr>
            <p:cNvPr id="64" name="Group 64"/>
            <p:cNvGrpSpPr/>
            <p:nvPr/>
          </p:nvGrpSpPr>
          <p:grpSpPr>
            <a:xfrm>
              <a:off x="7096125" y="4219575"/>
              <a:ext cx="1333500" cy="571500"/>
              <a:chOff x="7096125" y="4219575"/>
              <a:chExt cx="1333500" cy="571500"/>
            </a:xfrm>
          </p:grpSpPr>
          <p:sp>
            <p:nvSpPr>
              <p:cNvPr id="62" name="Rectangle 62"/>
              <p:cNvSpPr/>
              <p:nvPr/>
            </p:nvSpPr>
            <p:spPr>
              <a:xfrm>
                <a:off x="7096125" y="4219575"/>
                <a:ext cx="1333500" cy="571500"/>
              </a:xfrm>
              <a:prstGeom prst="rect">
                <a:avLst/>
              </a:prstGeom>
              <a:solidFill>
                <a:srgbClr val="FFFFFF"/>
              </a:solidFill>
              <a:ln w="9525">
                <a:solidFill>
                  <a:srgbClr val="B8C8D9"/>
                </a:solidFill>
              </a:ln>
            </p:spPr>
          </p:sp>
          <p:sp>
            <p:nvSpPr>
              <p:cNvPr id="63" name="TextBox 63"/>
              <p:cNvSpPr/>
              <p:nvPr/>
            </p:nvSpPr>
            <p:spPr>
              <a:xfrm>
                <a:off x="7115175" y="4248150"/>
                <a:ext cx="1295400" cy="514350"/>
              </a:xfrm>
              <a:prstGeom prst="rect">
                <a:avLst/>
              </a:prstGeom>
              <a:noFill/>
              <a:ln>
                <a:noFill/>
              </a:ln>
            </p:spPr>
            <p:txBody>
              <a:bodyPr wrap="none" lIns="0" tIns="116288" rIns="0" bIns="0" anchor="t" anchorCtr="0">
                <a:noAutofit/>
              </a:bodyPr>
              <a:lstStyle/>
              <a:p>
                <a:pPr algn="ctr"/>
                <a:r>
                  <a:rPr lang="en-US" sz="1880" dirty="0">
                    <a:solidFill>
                      <a:srgbClr val="243447"/>
                    </a:solidFill>
                    <a:latin typeface="Consolas"/>
                    <a:ea typeface="Consolas"/>
                    <a:cs typeface="Consolas"/>
                  </a:rPr>
                  <a:t>bn</a:t>
                </a:r>
              </a:p>
            </p:txBody>
          </p:sp>
        </p:grpSp>
        <p:grpSp>
          <p:nvGrpSpPr>
            <p:cNvPr id="67" name="Group 67"/>
            <p:cNvGrpSpPr/>
            <p:nvPr/>
          </p:nvGrpSpPr>
          <p:grpSpPr>
            <a:xfrm>
              <a:off x="8429625" y="4219575"/>
              <a:ext cx="1333500" cy="571500"/>
              <a:chOff x="8429625" y="4219575"/>
              <a:chExt cx="1333500" cy="571500"/>
            </a:xfrm>
          </p:grpSpPr>
          <p:sp>
            <p:nvSpPr>
              <p:cNvPr id="65" name="Rectangle 65"/>
              <p:cNvSpPr/>
              <p:nvPr/>
            </p:nvSpPr>
            <p:spPr>
              <a:xfrm>
                <a:off x="8429625" y="4219575"/>
                <a:ext cx="1333500" cy="571500"/>
              </a:xfrm>
              <a:prstGeom prst="rect">
                <a:avLst/>
              </a:prstGeom>
              <a:solidFill>
                <a:srgbClr val="FFFFFF"/>
              </a:solidFill>
              <a:ln w="9525">
                <a:solidFill>
                  <a:srgbClr val="B8C8D9"/>
                </a:solidFill>
              </a:ln>
            </p:spPr>
          </p:sp>
          <p:sp>
            <p:nvSpPr>
              <p:cNvPr id="66" name="TextBox 66"/>
              <p:cNvSpPr/>
              <p:nvPr/>
            </p:nvSpPr>
            <p:spPr>
              <a:xfrm>
                <a:off x="8448675" y="4248150"/>
                <a:ext cx="1295400" cy="514350"/>
              </a:xfrm>
              <a:prstGeom prst="rect">
                <a:avLst/>
              </a:prstGeom>
              <a:noFill/>
              <a:ln>
                <a:noFill/>
              </a:ln>
            </p:spPr>
            <p:txBody>
              <a:bodyPr wrap="none" lIns="0" tIns="116288" rIns="0" bIns="0" anchor="t" anchorCtr="0">
                <a:noAutofit/>
              </a:bodyPr>
              <a:lstStyle/>
              <a:p>
                <a:pPr algn="ctr"/>
                <a:r>
                  <a:rPr lang="en-US" sz="1880" dirty="0">
                    <a:solidFill>
                      <a:srgbClr val="243447"/>
                    </a:solidFill>
                    <a:latin typeface="Consolas"/>
                    <a:ea typeface="Consolas"/>
                    <a:cs typeface="Consolas"/>
                  </a:rPr>
                  <a:t>bnn</a:t>
                </a:r>
              </a:p>
            </p:txBody>
          </p:sp>
        </p:grpSp>
        <p:grpSp>
          <p:nvGrpSpPr>
            <p:cNvPr id="70" name="Group 70"/>
            <p:cNvGrpSpPr/>
            <p:nvPr/>
          </p:nvGrpSpPr>
          <p:grpSpPr>
            <a:xfrm>
              <a:off x="9763125" y="4219575"/>
              <a:ext cx="1333500" cy="571500"/>
              <a:chOff x="9763125" y="4219575"/>
              <a:chExt cx="1333500" cy="571500"/>
            </a:xfrm>
          </p:grpSpPr>
          <p:sp>
            <p:nvSpPr>
              <p:cNvPr id="68" name="Rectangle 68"/>
              <p:cNvSpPr/>
              <p:nvPr/>
            </p:nvSpPr>
            <p:spPr>
              <a:xfrm>
                <a:off x="9763125" y="4219575"/>
                <a:ext cx="1333500" cy="571500"/>
              </a:xfrm>
              <a:prstGeom prst="rect">
                <a:avLst/>
              </a:prstGeom>
              <a:solidFill>
                <a:srgbClr val="FFFFFF"/>
              </a:solidFill>
              <a:ln w="9525">
                <a:solidFill>
                  <a:srgbClr val="B8C8D9"/>
                </a:solidFill>
              </a:ln>
            </p:spPr>
          </p:sp>
          <p:sp>
            <p:nvSpPr>
              <p:cNvPr id="69" name="TextBox 69"/>
              <p:cNvSpPr/>
              <p:nvPr/>
            </p:nvSpPr>
            <p:spPr>
              <a:xfrm>
                <a:off x="9782175" y="4248150"/>
                <a:ext cx="1295400" cy="514350"/>
              </a:xfrm>
              <a:prstGeom prst="rect">
                <a:avLst/>
              </a:prstGeom>
              <a:noFill/>
              <a:ln>
                <a:noFill/>
              </a:ln>
            </p:spPr>
            <p:txBody>
              <a:bodyPr wrap="none" lIns="0" tIns="116288" rIns="0" bIns="0" anchor="t" anchorCtr="0">
                <a:noAutofit/>
              </a:bodyPr>
              <a:lstStyle/>
              <a:p>
                <a:pPr algn="ctr"/>
                <a:r>
                  <a:rPr lang="en-US" sz="1880" dirty="0">
                    <a:solidFill>
                      <a:srgbClr val="243447"/>
                    </a:solidFill>
                    <a:latin typeface="Consolas"/>
                    <a:ea typeface="Consolas"/>
                    <a:cs typeface="Consolas"/>
                  </a:rPr>
                  <a:t>bnn</a:t>
                </a:r>
              </a:p>
            </p:txBody>
          </p:sp>
        </p:grpSp>
      </p:grpSp>
      <p:grpSp>
        <p:nvGrpSpPr>
          <p:cNvPr id="74" name="Group 74"/>
          <p:cNvGrpSpPr/>
          <p:nvPr/>
        </p:nvGrpSpPr>
        <p:grpSpPr>
          <a:xfrm>
            <a:off x="990219" y="5409248"/>
            <a:ext cx="9091112" cy="743331"/>
            <a:chOff x="990219" y="5409248"/>
            <a:chExt cx="9091112" cy="743331"/>
          </a:xfrm>
        </p:grpSpPr>
        <p:sp>
          <p:nvSpPr>
            <p:cNvPr id="72" name="TextBox 72"/>
            <p:cNvSpPr/>
            <p:nvPr/>
          </p:nvSpPr>
          <p:spPr>
            <a:xfrm>
              <a:off x="990219" y="5409248"/>
              <a:ext cx="909111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原串不动，扫描</a:t>
              </a:r>
              <a:r>
                <a:rPr lang="zh-CN" sz="1950" b="1" dirty="0">
                  <a:solidFill>
                    <a:srgbClr val="C00000"/>
                  </a:solidFill>
                  <a:latin typeface="Consolas"/>
                  <a:ea typeface="Microsoft YaHei"/>
                  <a:cs typeface="Consolas"/>
                </a:rPr>
                <a:t>下标</a:t>
              </a:r>
              <a:r>
                <a:rPr lang="zh-CN" sz="1950" dirty="0">
                  <a:solidFill>
                    <a:srgbClr val="243447"/>
                  </a:solidFill>
                  <a:latin typeface="Consolas"/>
                  <a:ea typeface="Microsoft YaHei"/>
                  <a:cs typeface="Consolas"/>
                </a:rPr>
                <a:t>也不会因为删除而错位。result保存目前该留下的内容。</a:t>
              </a:r>
            </a:p>
          </p:txBody>
        </p:sp>
        <p:sp>
          <p:nvSpPr>
            <p:cNvPr id="73" name="TextBox 73"/>
            <p:cNvSpPr/>
            <p:nvPr/>
          </p:nvSpPr>
          <p:spPr>
            <a:xfrm>
              <a:off x="990219" y="5771198"/>
              <a:ext cx="704960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即使连续多个a，也会逐个被检查，不会跳过紧挨着的</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a:t>
              </a:r>
            </a:p>
          </p:txBody>
        </p:sp>
      </p:grpSp>
      <p:sp>
        <p:nvSpPr>
          <p:cNvPr id="99" name="Line 9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100" name="Line 100"/>
          <p:cNvSpPr/>
          <p:nvPr/>
        </p:nvSpPr>
        <p:spPr>
          <a:xfrm>
            <a:off x="838200" y="5098923"/>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101" name="Line 101"/>
          <p:cNvSpPr/>
          <p:nvPr/>
        </p:nvSpPr>
        <p:spPr>
          <a:xfrm>
            <a:off x="838200" y="288721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35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35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p="http://schemas.openxmlformats.org/presentationml/2006/main" xmlns:p14="http://schemas.microsoft.com/office/powerpoint/2010/main">
  <p:cSld>
    <p:spTree>
      <p:nvGrpSpPr>
        <p:cNvPr id="1" name=""/>
        <p:cNvGrpSpPr/>
        <p:nvPr/>
      </p:nvGrpSpPr>
      <p:grpSpPr>
        <a:xfrm>
          <a:off x="0" y="0"/>
          <a:ext cx="0" cy="0"/>
          <a:chOff x="0" y="0"/>
          <a:chExt cx="0" cy="0"/>
        </a:xfrm>
      </p:grpSpPr>
      <p:grpSp>
        <p:nvGrpSpPr>
          <p:cNvPr id="4" name="Group 4"/>
          <p:cNvGrpSpPr/>
          <p:nvPr/>
        </p:nvGrpSpPr>
        <p:grpSpPr>
          <a:xfrm>
            <a:off x="826008" y="814388"/>
            <a:ext cx="5516880" cy="1062799"/>
            <a:chOff x="826008" y="814388"/>
            <a:chExt cx="5516880" cy="1062799"/>
          </a:xfrm>
        </p:grpSpPr>
        <p:sp>
          <p:nvSpPr>
            <p:cNvPr id="2" name="TextBox 2"/>
            <p:cNvSpPr txBox="1"/>
            <p:nvPr/>
          </p:nvSpPr>
          <p:spPr>
            <a:xfrm>
              <a:off x="1017270" y="814388"/>
              <a:ext cx="214312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删除字符：程序</a:t>
              </a:r>
            </a:p>
          </p:txBody>
        </p:sp>
        <p:sp>
          <p:nvSpPr>
            <p:cNvPr id="3" name="TextBox 3"/>
            <p:cNvSpPr txBox="1"/>
            <p:nvPr/>
          </p:nvSpPr>
          <p:spPr>
            <a:xfrm>
              <a:off x="826008" y="1407795"/>
              <a:ext cx="5516880"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完整程序：用新字符串收集保留的字符</a:t>
              </a:r>
            </a:p>
          </p:txBody>
        </p:sp>
      </p:grpSp>
      <p:grpSp>
        <p:nvGrpSpPr>
          <p:cNvPr id="18" name="Group 18"/>
          <p:cNvGrpSpPr/>
          <p:nvPr/>
        </p:nvGrpSpPr>
        <p:grpSpPr>
          <a:xfrm>
            <a:off x="1037844" y="1961198"/>
            <a:ext cx="6228150" cy="3581781"/>
            <a:chOff x="1037844" y="1961198"/>
            <a:chExt cx="6228150" cy="3581781"/>
          </a:xfrm>
        </p:grpSpPr>
        <p:sp>
          <p:nvSpPr>
            <p:cNvPr id="5" name="TextBox 5"/>
            <p:cNvSpPr txBox="1"/>
            <p:nvPr/>
          </p:nvSpPr>
          <p:spPr>
            <a:xfrm>
              <a:off x="1037844" y="1961198"/>
              <a:ext cx="276303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#include &lt;iostream&gt;</a:t>
              </a:r>
            </a:p>
          </p:txBody>
        </p:sp>
        <p:sp>
          <p:nvSpPr>
            <p:cNvPr id="6" name="TextBox 6"/>
            <p:cNvSpPr txBox="1"/>
            <p:nvPr/>
          </p:nvSpPr>
          <p:spPr>
            <a:xfrm>
              <a:off x="1037844" y="2227898"/>
              <a:ext cx="247427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#include &lt;string&gt;</a:t>
              </a:r>
            </a:p>
          </p:txBody>
        </p:sp>
        <p:sp>
          <p:nvSpPr>
            <p:cNvPr id="7" name="TextBox 7"/>
            <p:cNvSpPr txBox="1"/>
            <p:nvPr/>
          </p:nvSpPr>
          <p:spPr>
            <a:xfrm>
              <a:off x="1037844" y="2494598"/>
              <a:ext cx="2907411" cy="381381"/>
            </a:xfrm>
            <a:prstGeom prst="rect">
              <a:avLst/>
            </a:prstGeom>
            <a:noFill/>
            <a:ln>
              <a:noFill/>
            </a:ln>
          </p:spPr>
          <p:txBody>
            <a:bodyPr wrap="square" lIns="0" tIns="0" rIns="0" bIns="0" anchor="t" anchorCtr="0">
              <a:spAutoFit/>
            </a:bodyPr>
            <a:lstStyle/>
            <a:p>
              <a:pPr algn="l"/>
              <a:r>
                <a:rPr lang="en-US" sz="1950" dirty="0">
                  <a:solidFill>
                    <a:srgbClr val="0000FF"/>
                  </a:solidFill>
                  <a:latin typeface="Consolas"/>
                  <a:ea typeface="Microsoft YaHei"/>
                  <a:cs typeface="Consolas"/>
                </a:rPr>
                <a:t>using</a:t>
              </a:r>
              <a:r>
                <a:rPr lang="en-US" sz="1950" dirty="0">
                  <a:solidFill>
                    <a:srgbClr val="000000"/>
                  </a:solidFill>
                  <a:latin typeface="Consolas"/>
                  <a:ea typeface="Microsoft YaHei"/>
                  <a:cs typeface="Consolas"/>
                </a:rPr>
                <a:t xml:space="preserve"> </a:t>
              </a:r>
              <a:r>
                <a:rPr lang="en-US" sz="1950" dirty="0">
                  <a:solidFill>
                    <a:srgbClr val="0000FF"/>
                  </a:solidFill>
                  <a:latin typeface="Consolas"/>
                  <a:ea typeface="Microsoft YaHei"/>
                  <a:cs typeface="Consolas"/>
                </a:rPr>
                <a:t>namespace</a:t>
              </a:r>
              <a:r>
                <a:rPr lang="en-US" sz="1950" dirty="0">
                  <a:solidFill>
                    <a:srgbClr val="000000"/>
                  </a:solidFill>
                  <a:latin typeface="Consolas"/>
                  <a:ea typeface="Microsoft YaHei"/>
                  <a:cs typeface="Consolas"/>
                </a:rPr>
                <a:t xml:space="preserve"> std;</a:t>
              </a:r>
            </a:p>
          </p:txBody>
        </p:sp>
        <p:sp>
          <p:nvSpPr>
            <p:cNvPr id="8" name="TextBox 8"/>
            <p:cNvSpPr txBox="1"/>
            <p:nvPr/>
          </p:nvSpPr>
          <p:spPr>
            <a:xfrm>
              <a:off x="1037844" y="2761298"/>
              <a:ext cx="1752371" cy="381381"/>
            </a:xfrm>
            <a:prstGeom prst="rect">
              <a:avLst/>
            </a:prstGeom>
            <a:noFill/>
            <a:ln>
              <a:noFill/>
            </a:ln>
          </p:spPr>
          <p:txBody>
            <a:bodyPr wrap="square" lIns="0" tIns="0" rIns="0" bIns="0" anchor="t" anchorCtr="0">
              <a:spAutoFit/>
            </a:bodyPr>
            <a:lstStyle/>
            <a:p>
              <a:pPr algn="l"/>
              <a:r>
                <a:rPr lang="en-US" sz="1950" dirty="0">
                  <a:solidFill>
                    <a:srgbClr val="0000FF"/>
                  </a:solidFill>
                  <a:latin typeface="Consolas"/>
                  <a:ea typeface="Microsoft YaHei"/>
                  <a:cs typeface="Consolas"/>
                </a:rPr>
                <a:t>int</a:t>
              </a:r>
              <a:r>
                <a:rPr lang="en-US" sz="1950" dirty="0">
                  <a:solidFill>
                    <a:srgbClr val="000000"/>
                  </a:solidFill>
                  <a:latin typeface="Consolas"/>
                  <a:ea typeface="Microsoft YaHei"/>
                  <a:cs typeface="Consolas"/>
                </a:rPr>
                <a:t xml:space="preserve"> main() {</a:t>
              </a:r>
            </a:p>
          </p:txBody>
        </p:sp>
        <p:sp>
          <p:nvSpPr>
            <p:cNvPr id="9" name="TextBox 9"/>
            <p:cNvSpPr txBox="1"/>
            <p:nvPr/>
          </p:nvSpPr>
          <p:spPr>
            <a:xfrm>
              <a:off x="1037844" y="3027998"/>
              <a:ext cx="305179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string s, result;</a:t>
              </a:r>
            </a:p>
          </p:txBody>
        </p:sp>
        <p:sp>
          <p:nvSpPr>
            <p:cNvPr id="10" name="TextBox 10"/>
            <p:cNvSpPr txBox="1"/>
            <p:nvPr/>
          </p:nvSpPr>
          <p:spPr>
            <a:xfrm>
              <a:off x="1037844" y="3294698"/>
              <a:ext cx="160799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a:t>
              </a:r>
              <a:r>
                <a:rPr lang="en-US" sz="1950" dirty="0">
                  <a:solidFill>
                    <a:srgbClr val="0000FF"/>
                  </a:solidFill>
                  <a:latin typeface="Consolas"/>
                  <a:ea typeface="Microsoft YaHei"/>
                  <a:cs typeface="Consolas"/>
                </a:rPr>
                <a:t>char</a:t>
              </a:r>
              <a:r>
                <a:rPr lang="en-US" sz="1950" dirty="0">
                  <a:solidFill>
                    <a:srgbClr val="000000"/>
                  </a:solidFill>
                  <a:latin typeface="Consolas"/>
                  <a:ea typeface="Microsoft YaHei"/>
                  <a:cs typeface="Consolas"/>
                </a:rPr>
                <a:t xml:space="preserve"> c;</a:t>
              </a:r>
            </a:p>
          </p:txBody>
        </p:sp>
        <p:sp>
          <p:nvSpPr>
            <p:cNvPr id="11" name="TextBox 11"/>
            <p:cNvSpPr txBox="1"/>
            <p:nvPr/>
          </p:nvSpPr>
          <p:spPr>
            <a:xfrm>
              <a:off x="1037844" y="3561398"/>
              <a:ext cx="290741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getline(cin, s);</a:t>
              </a:r>
            </a:p>
          </p:txBody>
        </p:sp>
        <p:sp>
          <p:nvSpPr>
            <p:cNvPr id="12" name="TextBox 12"/>
            <p:cNvSpPr txBox="1"/>
            <p:nvPr/>
          </p:nvSpPr>
          <p:spPr>
            <a:xfrm>
              <a:off x="1037844" y="3828098"/>
              <a:ext cx="189675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cin &gt;&gt; c;</a:t>
              </a:r>
            </a:p>
          </p:txBody>
        </p:sp>
        <p:sp>
          <p:nvSpPr>
            <p:cNvPr id="13" name="TextBox 13"/>
            <p:cNvSpPr txBox="1"/>
            <p:nvPr/>
          </p:nvSpPr>
          <p:spPr>
            <a:xfrm>
              <a:off x="1037844" y="4094798"/>
              <a:ext cx="6228150"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a:t>
              </a:r>
              <a:r>
                <a:rPr lang="en-US" sz="1950" dirty="0">
                  <a:solidFill>
                    <a:srgbClr val="0000FF"/>
                  </a:solidFill>
                  <a:latin typeface="Consolas"/>
                  <a:ea typeface="Microsoft YaHei"/>
                  <a:cs typeface="Consolas"/>
                </a:rPr>
                <a:t>for</a:t>
              </a:r>
              <a:r>
                <a:rPr lang="en-US" sz="1950" dirty="0">
                  <a:solidFill>
                    <a:srgbClr val="000000"/>
                  </a:solidFill>
                  <a:latin typeface="Consolas"/>
                  <a:ea typeface="Microsoft YaHei"/>
                  <a:cs typeface="Consolas"/>
                </a:rPr>
                <a:t xml:space="preserve"> (</a:t>
              </a:r>
              <a:r>
                <a:rPr lang="en-US" sz="1950" dirty="0">
                  <a:solidFill>
                    <a:srgbClr val="0000FF"/>
                  </a:solidFill>
                  <a:latin typeface="Consolas"/>
                  <a:ea typeface="Microsoft YaHei"/>
                  <a:cs typeface="Consolas"/>
                </a:rPr>
                <a:t>int</a:t>
              </a:r>
              <a:r>
                <a:rPr lang="en-US" sz="1950" dirty="0">
                  <a:solidFill>
                    <a:srgbClr val="000000"/>
                  </a:solidFill>
                  <a:latin typeface="Consolas"/>
                  <a:ea typeface="Microsoft YaHei"/>
                  <a:cs typeface="Consolas"/>
                </a:rPr>
                <a:t xml:space="preserve"> i = 0; i &lt; (</a:t>
              </a:r>
              <a:r>
                <a:rPr lang="en-US" sz="1950" dirty="0">
                  <a:solidFill>
                    <a:srgbClr val="0000FF"/>
                  </a:solidFill>
                  <a:latin typeface="Consolas"/>
                  <a:ea typeface="Microsoft YaHei"/>
                  <a:cs typeface="Consolas"/>
                </a:rPr>
                <a:t>int</a:t>
              </a:r>
              <a:r>
                <a:rPr lang="en-US" sz="1950" dirty="0">
                  <a:solidFill>
                    <a:srgbClr val="000000"/>
                  </a:solidFill>
                  <a:latin typeface="Consolas"/>
                  <a:ea typeface="Microsoft YaHei"/>
                  <a:cs typeface="Consolas"/>
                </a:rPr>
                <a:t>)s.size(); i++)</a:t>
              </a:r>
            </a:p>
          </p:txBody>
        </p:sp>
        <p:sp>
          <p:nvSpPr>
            <p:cNvPr id="14" name="TextBox 14"/>
            <p:cNvSpPr txBox="1"/>
            <p:nvPr/>
          </p:nvSpPr>
          <p:spPr>
            <a:xfrm>
              <a:off x="1037844" y="4361498"/>
              <a:ext cx="5506250"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a:t>
              </a:r>
              <a:r>
                <a:rPr lang="en-US" sz="1950" dirty="0">
                  <a:solidFill>
                    <a:srgbClr val="0000FF"/>
                  </a:solidFill>
                  <a:latin typeface="Consolas"/>
                  <a:ea typeface="Microsoft YaHei"/>
                  <a:cs typeface="Consolas"/>
                </a:rPr>
                <a:t>if</a:t>
              </a:r>
              <a:r>
                <a:rPr lang="en-US" sz="1950" dirty="0">
                  <a:solidFill>
                    <a:srgbClr val="000000"/>
                  </a:solidFill>
                  <a:latin typeface="Consolas"/>
                  <a:ea typeface="Microsoft YaHei"/>
                  <a:cs typeface="Consolas"/>
                </a:rPr>
                <a:t xml:space="preserve"> (s[i] != c) result += s[i];</a:t>
              </a:r>
            </a:p>
          </p:txBody>
        </p:sp>
        <p:sp>
          <p:nvSpPr>
            <p:cNvPr id="15" name="TextBox 15"/>
            <p:cNvSpPr txBox="1"/>
            <p:nvPr/>
          </p:nvSpPr>
          <p:spPr>
            <a:xfrm>
              <a:off x="1037844" y="4628198"/>
              <a:ext cx="391807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cout &lt;&lt; result &lt;&lt; '\n';</a:t>
              </a:r>
            </a:p>
          </p:txBody>
        </p:sp>
        <p:sp>
          <p:nvSpPr>
            <p:cNvPr id="16" name="TextBox 16"/>
            <p:cNvSpPr txBox="1"/>
            <p:nvPr/>
          </p:nvSpPr>
          <p:spPr>
            <a:xfrm>
              <a:off x="1037844" y="4894898"/>
              <a:ext cx="189675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a:t>
              </a:r>
              <a:r>
                <a:rPr lang="en-US" sz="1950" dirty="0">
                  <a:solidFill>
                    <a:srgbClr val="0000FF"/>
                  </a:solidFill>
                  <a:latin typeface="Consolas"/>
                  <a:ea typeface="Microsoft YaHei"/>
                  <a:cs typeface="Consolas"/>
                </a:rPr>
                <a:t>return</a:t>
              </a:r>
              <a:r>
                <a:rPr lang="en-US" sz="1950" dirty="0">
                  <a:solidFill>
                    <a:srgbClr val="000000"/>
                  </a:solidFill>
                  <a:latin typeface="Consolas"/>
                  <a:ea typeface="Microsoft YaHei"/>
                  <a:cs typeface="Consolas"/>
                </a:rPr>
                <a:t xml:space="preserve"> 0;</a:t>
              </a:r>
            </a:p>
          </p:txBody>
        </p:sp>
        <p:sp>
          <p:nvSpPr>
            <p:cNvPr id="17" name="TextBox 17"/>
            <p:cNvSpPr txBox="1"/>
            <p:nvPr/>
          </p:nvSpPr>
          <p:spPr>
            <a:xfrm>
              <a:off x="1037844" y="5161598"/>
              <a:ext cx="164192"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a:t>
              </a:r>
            </a:p>
          </p:txBody>
        </p:sp>
      </p:grpSp>
      <p:grpSp>
        <p:nvGrpSpPr>
          <p:cNvPr id="24" name="Group 24"/>
          <p:cNvGrpSpPr/>
          <p:nvPr/>
        </p:nvGrpSpPr>
        <p:grpSpPr>
          <a:xfrm>
            <a:off x="7658100" y="2559844"/>
            <a:ext cx="2372773" cy="1966912"/>
            <a:chOff x="7658100" y="2559844"/>
            <a:chExt cx="2372773" cy="1966912"/>
          </a:xfrm>
        </p:grpSpPr>
        <p:sp>
          <p:nvSpPr>
            <p:cNvPr id="19" name="TextBox 19"/>
            <p:cNvSpPr/>
            <p:nvPr/>
          </p:nvSpPr>
          <p:spPr>
            <a:xfrm>
              <a:off x="7658100" y="2559844"/>
              <a:ext cx="2355413"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!=表示“不相等”。</a:t>
              </a:r>
            </a:p>
          </p:txBody>
        </p:sp>
        <p:sp>
          <p:nvSpPr>
            <p:cNvPr id="20" name="TextBox 20"/>
            <p:cNvSpPr/>
            <p:nvPr/>
          </p:nvSpPr>
          <p:spPr>
            <a:xfrm>
              <a:off x="7658100" y="2959894"/>
              <a:ext cx="2372773"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result默认是空串。</a:t>
              </a:r>
            </a:p>
          </p:txBody>
        </p:sp>
        <p:sp>
          <p:nvSpPr>
            <p:cNvPr id="21" name="TextBox 21"/>
            <p:cNvSpPr/>
            <p:nvPr/>
          </p:nvSpPr>
          <p:spPr>
            <a:xfrm>
              <a:off x="7658100" y="3359944"/>
              <a:ext cx="1898928"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aaa删a → 空行</a:t>
              </a:r>
            </a:p>
          </p:txBody>
        </p:sp>
        <p:sp>
          <p:nvSpPr>
            <p:cNvPr id="22" name="TextBox 22"/>
            <p:cNvSpPr/>
            <p:nvPr/>
          </p:nvSpPr>
          <p:spPr>
            <a:xfrm>
              <a:off x="7658100" y="3759994"/>
              <a:ext cx="1810167"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abc删x → abc</a:t>
              </a:r>
            </a:p>
          </p:txBody>
        </p:sp>
        <p:sp>
          <p:nvSpPr>
            <p:cNvPr id="23" name="TextBox 23"/>
            <p:cNvSpPr/>
            <p:nvPr/>
          </p:nvSpPr>
          <p:spPr>
            <a:xfrm>
              <a:off x="7658100" y="4160044"/>
              <a:ext cx="1949648"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baaab删a → bb</a:t>
              </a:r>
            </a:p>
          </p:txBody>
        </p:sp>
      </p:grpSp>
      <p:sp>
        <p:nvSpPr>
          <p:cNvPr id="25" name="Line 10"/>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6" name="Line 11"/>
          <p:cNvSpPr/>
          <p:nvPr/>
        </p:nvSpPr>
        <p:spPr>
          <a:xfrm>
            <a:off x="914019" y="1970722"/>
            <a:ext cx="9525" cy="3478530"/>
          </a:xfrm>
          <a:custGeom>
            <a:avLst/>
            <a:gdLst/>
            <a:ahLst/>
            <a:cxnLst/>
            <a:rect l="l" t="t" r="r" b="b"/>
            <a:pathLst>
              <a:path w="9525" h="3478530">
                <a:moveTo>
                  <a:pt x="0" y="0"/>
                </a:moveTo>
                <a:lnTo>
                  <a:pt x="0" y="3478530"/>
                </a:lnTo>
              </a:path>
            </a:pathLst>
          </a:custGeom>
          <a:noFill/>
          <a:ln w="19050">
            <a:solidFill>
              <a:srgbClr val="244D87"/>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3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p="http://schemas.openxmlformats.org/presentationml/2006/main" xmlns:p14="http://schemas.microsoft.com/office/powerpoint/2010/main">
  <p:cSld>
    <p:spTree>
      <p:nvGrpSpPr>
        <p:cNvPr id="1" name=""/>
        <p:cNvGrpSpPr/>
        <p:nvPr/>
      </p:nvGrpSpPr>
      <p:grpSpPr>
        <a:xfrm>
          <a:off x="0" y="0"/>
          <a:ext cx="0" cy="0"/>
          <a:chOff x="0" y="0"/>
          <a:chExt cx="0" cy="0"/>
        </a:xfrm>
      </p:grpSpPr>
      <p:grpSp>
        <p:nvGrpSpPr>
          <p:cNvPr id="4" name="Group 4"/>
          <p:cNvGrpSpPr/>
          <p:nvPr/>
        </p:nvGrpSpPr>
        <p:grpSpPr>
          <a:xfrm>
            <a:off x="826008" y="814388"/>
            <a:ext cx="5516880" cy="1062799"/>
            <a:chOff x="826008" y="814388"/>
            <a:chExt cx="5516880" cy="1062799"/>
          </a:xfrm>
        </p:grpSpPr>
        <p:sp>
          <p:nvSpPr>
            <p:cNvPr id="2" name="TextBox 2"/>
            <p:cNvSpPr txBox="1"/>
            <p:nvPr/>
          </p:nvSpPr>
          <p:spPr>
            <a:xfrm>
              <a:off x="1017270" y="814388"/>
              <a:ext cx="274891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基础练习：拆分单词</a:t>
              </a:r>
            </a:p>
          </p:txBody>
        </p:sp>
        <p:sp>
          <p:nvSpPr>
            <p:cNvPr id="3" name="TextBox 3"/>
            <p:cNvSpPr txBox="1"/>
            <p:nvPr/>
          </p:nvSpPr>
          <p:spPr>
            <a:xfrm>
              <a:off x="826008" y="1407795"/>
              <a:ext cx="5516880"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模拟练习：把一句英文按单词分行显示</a:t>
              </a:r>
            </a:p>
          </p:txBody>
        </p:sp>
      </p:grpSp>
      <p:grpSp>
        <p:nvGrpSpPr>
          <p:cNvPr id="7" name="Group 7"/>
          <p:cNvGrpSpPr/>
          <p:nvPr/>
        </p:nvGrpSpPr>
        <p:grpSpPr>
          <a:xfrm>
            <a:off x="990219" y="2056448"/>
            <a:ext cx="7432548" cy="752855"/>
            <a:chOff x="990219" y="2056448"/>
            <a:chExt cx="7432548" cy="752855"/>
          </a:xfrm>
        </p:grpSpPr>
        <p:sp>
          <p:nvSpPr>
            <p:cNvPr id="5" name="TextBox 5"/>
            <p:cNvSpPr/>
            <p:nvPr/>
          </p:nvSpPr>
          <p:spPr>
            <a:xfrm>
              <a:off x="990219" y="2056448"/>
              <a:ext cx="74325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给单词卡片程序输入一句英文，每个单词需要单独显示在一行。</a:t>
              </a:r>
            </a:p>
          </p:txBody>
        </p:sp>
        <p:sp>
          <p:nvSpPr>
            <p:cNvPr id="6" name="TextBox 6"/>
            <p:cNvSpPr/>
            <p:nvPr/>
          </p:nvSpPr>
          <p:spPr>
            <a:xfrm>
              <a:off x="990219" y="2427922"/>
              <a:ext cx="710032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输入总长1至1000，只含英文字母和</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，至少有一个单词。</a:t>
              </a:r>
            </a:p>
          </p:txBody>
        </p:sp>
      </p:grpSp>
      <p:grpSp>
        <p:nvGrpSpPr>
          <p:cNvPr id="10" name="Group 10"/>
          <p:cNvGrpSpPr/>
          <p:nvPr/>
        </p:nvGrpSpPr>
        <p:grpSpPr>
          <a:xfrm>
            <a:off x="990219" y="2866072"/>
            <a:ext cx="7960042" cy="790957"/>
            <a:chOff x="990219" y="2866072"/>
            <a:chExt cx="7960042" cy="790957"/>
          </a:xfrm>
        </p:grpSpPr>
        <p:sp>
          <p:nvSpPr>
            <p:cNvPr id="8" name="TextBox 8"/>
            <p:cNvSpPr/>
            <p:nvPr/>
          </p:nvSpPr>
          <p:spPr>
            <a:xfrm>
              <a:off x="990219" y="2866072"/>
              <a:ext cx="637755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相邻单词之间有一个或多个</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，句首句尾没有空格。</a:t>
              </a:r>
            </a:p>
          </p:txBody>
        </p:sp>
        <p:sp>
          <p:nvSpPr>
            <p:cNvPr id="9" name="TextBox 9"/>
            <p:cNvSpPr/>
            <p:nvPr/>
          </p:nvSpPr>
          <p:spPr>
            <a:xfrm>
              <a:off x="990219" y="3275648"/>
              <a:ext cx="796004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按</a:t>
              </a:r>
              <a:r>
                <a:rPr lang="zh-CN" sz="1950" b="1" dirty="0">
                  <a:solidFill>
                    <a:srgbClr val="C00000"/>
                  </a:solidFill>
                  <a:latin typeface="Consolas"/>
                  <a:ea typeface="Microsoft YaHei"/>
                  <a:cs typeface="Consolas"/>
                </a:rPr>
                <a:t>原顺序</a:t>
              </a:r>
              <a:r>
                <a:rPr lang="zh-CN" sz="1950" dirty="0">
                  <a:solidFill>
                    <a:srgbClr val="243447"/>
                  </a:solidFill>
                  <a:latin typeface="Consolas"/>
                  <a:ea typeface="Microsoft YaHei"/>
                  <a:cs typeface="Consolas"/>
                </a:rPr>
                <a:t>输出单词，每行一个。不输出分隔</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，也不插入空白行。</a:t>
              </a:r>
            </a:p>
          </p:txBody>
        </p:sp>
      </p:grpSp>
      <p:grpSp>
        <p:nvGrpSpPr>
          <p:cNvPr id="31" name="Group 31"/>
          <p:cNvGrpSpPr/>
          <p:nvPr/>
        </p:nvGrpSpPr>
        <p:grpSpPr>
          <a:xfrm>
            <a:off x="1143000" y="3924300"/>
            <a:ext cx="9525000" cy="1371600"/>
            <a:chOff x="1143000" y="3924300"/>
            <a:chExt cx="9525000" cy="1371600"/>
          </a:xfrm>
        </p:grpSpPr>
        <p:grpSp>
          <p:nvGrpSpPr>
            <p:cNvPr id="13" name="Group 13"/>
            <p:cNvGrpSpPr/>
            <p:nvPr/>
          </p:nvGrpSpPr>
          <p:grpSpPr>
            <a:xfrm>
              <a:off x="1143000" y="3924300"/>
              <a:ext cx="4857750" cy="342900"/>
              <a:chOff x="1143000" y="3924300"/>
              <a:chExt cx="4857750" cy="342900"/>
            </a:xfrm>
          </p:grpSpPr>
          <p:sp>
            <p:nvSpPr>
              <p:cNvPr id="11" name="Rectangle 11"/>
              <p:cNvSpPr/>
              <p:nvPr/>
            </p:nvSpPr>
            <p:spPr>
              <a:xfrm>
                <a:off x="1143000" y="3924300"/>
                <a:ext cx="4857750" cy="342900"/>
              </a:xfrm>
              <a:prstGeom prst="rect">
                <a:avLst/>
              </a:prstGeom>
              <a:solidFill>
                <a:srgbClr val="244D87"/>
              </a:solidFill>
              <a:ln w="9525">
                <a:solidFill>
                  <a:srgbClr val="B8C8D9"/>
                </a:solidFill>
              </a:ln>
            </p:spPr>
          </p:sp>
          <p:sp>
            <p:nvSpPr>
              <p:cNvPr id="12" name="TextBox 12"/>
              <p:cNvSpPr/>
              <p:nvPr/>
            </p:nvSpPr>
            <p:spPr>
              <a:xfrm>
                <a:off x="1162050" y="3952875"/>
                <a:ext cx="4819650" cy="285750"/>
              </a:xfrm>
              <a:prstGeom prst="rect">
                <a:avLst/>
              </a:prstGeom>
              <a:noFill/>
              <a:ln>
                <a:noFill/>
              </a:ln>
            </p:spPr>
            <p:txBody>
              <a:bodyPr wrap="none" lIns="0" tIns="-8465" rIns="0" bIns="0" anchor="t" anchorCtr="0">
                <a:noAutofit/>
              </a:bodyPr>
              <a:lstStyle/>
              <a:p>
                <a:pPr algn="ctr"/>
                <a:r>
                  <a:rPr lang="zh-CN" sz="2020" b="1" dirty="0">
                    <a:solidFill>
                      <a:srgbClr val="FFFFFF"/>
                    </a:solidFill>
                    <a:latin typeface="Consolas"/>
                    <a:ea typeface="Microsoft YaHei"/>
                    <a:cs typeface="Consolas"/>
                  </a:rPr>
                  <a:t>输入</a:t>
                </a:r>
              </a:p>
            </p:txBody>
          </p:sp>
        </p:grpSp>
        <p:grpSp>
          <p:nvGrpSpPr>
            <p:cNvPr id="16" name="Group 16"/>
            <p:cNvGrpSpPr/>
            <p:nvPr/>
          </p:nvGrpSpPr>
          <p:grpSpPr>
            <a:xfrm>
              <a:off x="6000750" y="3924300"/>
              <a:ext cx="4667250" cy="342900"/>
              <a:chOff x="6000750" y="3924300"/>
              <a:chExt cx="4667250" cy="342900"/>
            </a:xfrm>
          </p:grpSpPr>
          <p:sp>
            <p:nvSpPr>
              <p:cNvPr id="14" name="Rectangle 14"/>
              <p:cNvSpPr/>
              <p:nvPr/>
            </p:nvSpPr>
            <p:spPr>
              <a:xfrm>
                <a:off x="6000750" y="3924300"/>
                <a:ext cx="4667250" cy="342900"/>
              </a:xfrm>
              <a:prstGeom prst="rect">
                <a:avLst/>
              </a:prstGeom>
              <a:solidFill>
                <a:srgbClr val="244D87"/>
              </a:solidFill>
              <a:ln w="9525">
                <a:solidFill>
                  <a:srgbClr val="B8C8D9"/>
                </a:solidFill>
              </a:ln>
            </p:spPr>
          </p:sp>
          <p:sp>
            <p:nvSpPr>
              <p:cNvPr id="15" name="TextBox 15"/>
              <p:cNvSpPr/>
              <p:nvPr/>
            </p:nvSpPr>
            <p:spPr>
              <a:xfrm>
                <a:off x="6019800" y="3952875"/>
                <a:ext cx="4629150" cy="285750"/>
              </a:xfrm>
              <a:prstGeom prst="rect">
                <a:avLst/>
              </a:prstGeom>
              <a:noFill/>
              <a:ln>
                <a:noFill/>
              </a:ln>
            </p:spPr>
            <p:txBody>
              <a:bodyPr wrap="none" lIns="0" tIns="-8465" rIns="0" bIns="0" anchor="t" anchorCtr="0">
                <a:noAutofit/>
              </a:bodyPr>
              <a:lstStyle/>
              <a:p>
                <a:pPr algn="ctr"/>
                <a:r>
                  <a:rPr lang="zh-CN" sz="2020" b="1" dirty="0">
                    <a:solidFill>
                      <a:srgbClr val="FFFFFF"/>
                    </a:solidFill>
                    <a:latin typeface="Consolas"/>
                    <a:ea typeface="Microsoft YaHei"/>
                    <a:cs typeface="Consolas"/>
                  </a:rPr>
                  <a:t>输出（每行一个词）</a:t>
                </a:r>
              </a:p>
            </p:txBody>
          </p:sp>
        </p:grpSp>
        <p:grpSp>
          <p:nvGrpSpPr>
            <p:cNvPr id="19" name="Group 19"/>
            <p:cNvGrpSpPr/>
            <p:nvPr/>
          </p:nvGrpSpPr>
          <p:grpSpPr>
            <a:xfrm>
              <a:off x="1143000" y="4267200"/>
              <a:ext cx="4857750" cy="342900"/>
              <a:chOff x="1143000" y="4267200"/>
              <a:chExt cx="4857750" cy="342900"/>
            </a:xfrm>
          </p:grpSpPr>
          <p:sp>
            <p:nvSpPr>
              <p:cNvPr id="17" name="Rectangle 17"/>
              <p:cNvSpPr/>
              <p:nvPr/>
            </p:nvSpPr>
            <p:spPr>
              <a:xfrm>
                <a:off x="1143000" y="4267200"/>
                <a:ext cx="4857750" cy="342900"/>
              </a:xfrm>
              <a:prstGeom prst="rect">
                <a:avLst/>
              </a:prstGeom>
              <a:solidFill>
                <a:srgbClr val="F4F7FB"/>
              </a:solidFill>
              <a:ln w="9525">
                <a:solidFill>
                  <a:srgbClr val="B8C8D9"/>
                </a:solidFill>
              </a:ln>
            </p:spPr>
          </p:sp>
          <p:sp>
            <p:nvSpPr>
              <p:cNvPr id="18" name="TextBox 18"/>
              <p:cNvSpPr/>
              <p:nvPr/>
            </p:nvSpPr>
            <p:spPr>
              <a:xfrm>
                <a:off x="1162050" y="4295775"/>
                <a:ext cx="4819650" cy="285750"/>
              </a:xfrm>
              <a:prstGeom prst="rect">
                <a:avLst/>
              </a:prstGeom>
              <a:noFill/>
              <a:ln>
                <a:noFill/>
              </a:ln>
            </p:spPr>
            <p:txBody>
              <a:bodyPr wrap="none" lIns="0" tIns="-8465" rIns="0" bIns="0" anchor="t" anchorCtr="0">
                <a:noAutofit/>
              </a:bodyPr>
              <a:lstStyle/>
              <a:p>
                <a:pPr algn="ctr"/>
                <a:r>
                  <a:rPr lang="en-US" sz="2020" dirty="0">
                    <a:solidFill>
                      <a:srgbClr val="243447"/>
                    </a:solidFill>
                    <a:latin typeface="Consolas"/>
                    <a:ea typeface="Consolas"/>
                    <a:cs typeface="Consolas"/>
                  </a:rPr>
                  <a:t>I love programming</a:t>
                </a:r>
              </a:p>
            </p:txBody>
          </p:sp>
        </p:grpSp>
        <p:grpSp>
          <p:nvGrpSpPr>
            <p:cNvPr id="22" name="Group 22"/>
            <p:cNvGrpSpPr/>
            <p:nvPr/>
          </p:nvGrpSpPr>
          <p:grpSpPr>
            <a:xfrm>
              <a:off x="6000750" y="4267200"/>
              <a:ext cx="4667250" cy="342900"/>
              <a:chOff x="6000750" y="4267200"/>
              <a:chExt cx="4667250" cy="342900"/>
            </a:xfrm>
          </p:grpSpPr>
          <p:sp>
            <p:nvSpPr>
              <p:cNvPr id="20" name="Rectangle 20"/>
              <p:cNvSpPr/>
              <p:nvPr/>
            </p:nvSpPr>
            <p:spPr>
              <a:xfrm>
                <a:off x="6000750" y="4267200"/>
                <a:ext cx="4667250" cy="342900"/>
              </a:xfrm>
              <a:prstGeom prst="rect">
                <a:avLst/>
              </a:prstGeom>
              <a:solidFill>
                <a:srgbClr val="F4F7FB"/>
              </a:solidFill>
              <a:ln w="9525">
                <a:solidFill>
                  <a:srgbClr val="B8C8D9"/>
                </a:solidFill>
              </a:ln>
            </p:spPr>
          </p:sp>
          <p:sp>
            <p:nvSpPr>
              <p:cNvPr id="21" name="TextBox 21"/>
              <p:cNvSpPr/>
              <p:nvPr/>
            </p:nvSpPr>
            <p:spPr>
              <a:xfrm>
                <a:off x="6019800" y="4295775"/>
                <a:ext cx="4629150" cy="285750"/>
              </a:xfrm>
              <a:prstGeom prst="rect">
                <a:avLst/>
              </a:prstGeom>
              <a:noFill/>
              <a:ln>
                <a:noFill/>
              </a:ln>
            </p:spPr>
            <p:txBody>
              <a:bodyPr wrap="none" lIns="0" tIns="-8465" rIns="0" bIns="0" anchor="t" anchorCtr="0">
                <a:noAutofit/>
              </a:bodyPr>
              <a:lstStyle/>
              <a:p>
                <a:pPr algn="ctr"/>
                <a:r>
                  <a:rPr lang="en-US" sz="2020" dirty="0">
                    <a:solidFill>
                      <a:srgbClr val="243447"/>
                    </a:solidFill>
                    <a:latin typeface="Consolas"/>
                    <a:ea typeface="Consolas"/>
                    <a:cs typeface="Consolas"/>
                  </a:rPr>
                  <a:t>I</a:t>
                </a:r>
              </a:p>
            </p:txBody>
          </p:sp>
        </p:grpSp>
        <p:sp>
          <p:nvSpPr>
            <p:cNvPr id="23" name="Rectangle 23"/>
            <p:cNvSpPr/>
            <p:nvPr/>
          </p:nvSpPr>
          <p:spPr>
            <a:xfrm>
              <a:off x="1143000" y="4610100"/>
              <a:ext cx="4857750" cy="342900"/>
            </a:xfrm>
            <a:prstGeom prst="rect">
              <a:avLst/>
            </a:prstGeom>
            <a:solidFill>
              <a:srgbClr val="FFFFFF"/>
            </a:solidFill>
            <a:ln w="11430">
              <a:solidFill>
                <a:srgbClr val="244D87"/>
              </a:solidFill>
            </a:ln>
          </p:spPr>
        </p:sp>
        <p:grpSp>
          <p:nvGrpSpPr>
            <p:cNvPr id="26" name="Group 26"/>
            <p:cNvGrpSpPr/>
            <p:nvPr/>
          </p:nvGrpSpPr>
          <p:grpSpPr>
            <a:xfrm>
              <a:off x="6000750" y="4610100"/>
              <a:ext cx="4667250" cy="342900"/>
              <a:chOff x="6000750" y="4610100"/>
              <a:chExt cx="4667250" cy="342900"/>
            </a:xfrm>
          </p:grpSpPr>
          <p:sp>
            <p:nvSpPr>
              <p:cNvPr id="24" name="Rectangle 24"/>
              <p:cNvSpPr/>
              <p:nvPr/>
            </p:nvSpPr>
            <p:spPr>
              <a:xfrm>
                <a:off x="6000750" y="4610100"/>
                <a:ext cx="4667250" cy="342900"/>
              </a:xfrm>
              <a:prstGeom prst="rect">
                <a:avLst/>
              </a:prstGeom>
              <a:solidFill>
                <a:srgbClr val="FFFFFF"/>
              </a:solidFill>
              <a:ln w="9525">
                <a:solidFill>
                  <a:srgbClr val="B8C8D9"/>
                </a:solidFill>
              </a:ln>
            </p:spPr>
          </p:sp>
          <p:sp>
            <p:nvSpPr>
              <p:cNvPr id="25" name="TextBox 25"/>
              <p:cNvSpPr/>
              <p:nvPr/>
            </p:nvSpPr>
            <p:spPr>
              <a:xfrm>
                <a:off x="6019800" y="4638675"/>
                <a:ext cx="4629150" cy="285750"/>
              </a:xfrm>
              <a:prstGeom prst="rect">
                <a:avLst/>
              </a:prstGeom>
              <a:noFill/>
              <a:ln>
                <a:noFill/>
              </a:ln>
            </p:spPr>
            <p:txBody>
              <a:bodyPr wrap="none" lIns="0" tIns="-8465" rIns="0" bIns="0" anchor="t" anchorCtr="0">
                <a:noAutofit/>
              </a:bodyPr>
              <a:lstStyle/>
              <a:p>
                <a:pPr algn="ctr"/>
                <a:r>
                  <a:rPr lang="en-US" sz="2020" dirty="0">
                    <a:solidFill>
                      <a:srgbClr val="243447"/>
                    </a:solidFill>
                    <a:latin typeface="Consolas"/>
                    <a:ea typeface="Consolas"/>
                    <a:cs typeface="Consolas"/>
                  </a:rPr>
                  <a:t>love</a:t>
                </a:r>
              </a:p>
            </p:txBody>
          </p:sp>
        </p:grpSp>
        <p:sp>
          <p:nvSpPr>
            <p:cNvPr id="27" name="Rectangle 27"/>
            <p:cNvSpPr/>
            <p:nvPr/>
          </p:nvSpPr>
          <p:spPr>
            <a:xfrm>
              <a:off x="1143000" y="4953000"/>
              <a:ext cx="4857750" cy="342900"/>
            </a:xfrm>
            <a:prstGeom prst="rect">
              <a:avLst/>
            </a:prstGeom>
            <a:solidFill>
              <a:srgbClr val="FFFFFF"/>
            </a:solidFill>
            <a:ln w="11430">
              <a:solidFill>
                <a:srgbClr val="244D87"/>
              </a:solidFill>
            </a:ln>
          </p:spPr>
        </p:sp>
        <p:grpSp>
          <p:nvGrpSpPr>
            <p:cNvPr id="30" name="Group 30"/>
            <p:cNvGrpSpPr/>
            <p:nvPr/>
          </p:nvGrpSpPr>
          <p:grpSpPr>
            <a:xfrm>
              <a:off x="6000750" y="4953000"/>
              <a:ext cx="4667250" cy="342900"/>
              <a:chOff x="6000750" y="4953000"/>
              <a:chExt cx="4667250" cy="342900"/>
            </a:xfrm>
          </p:grpSpPr>
          <p:sp>
            <p:nvSpPr>
              <p:cNvPr id="28" name="Rectangle 28"/>
              <p:cNvSpPr/>
              <p:nvPr/>
            </p:nvSpPr>
            <p:spPr>
              <a:xfrm>
                <a:off x="6000750" y="4953000"/>
                <a:ext cx="4667250" cy="342900"/>
              </a:xfrm>
              <a:prstGeom prst="rect">
                <a:avLst/>
              </a:prstGeom>
              <a:solidFill>
                <a:srgbClr val="F4F7FB"/>
              </a:solidFill>
              <a:ln w="9525">
                <a:solidFill>
                  <a:srgbClr val="B8C8D9"/>
                </a:solidFill>
              </a:ln>
            </p:spPr>
          </p:sp>
          <p:sp>
            <p:nvSpPr>
              <p:cNvPr id="29" name="TextBox 29"/>
              <p:cNvSpPr/>
              <p:nvPr/>
            </p:nvSpPr>
            <p:spPr>
              <a:xfrm>
                <a:off x="6019800" y="4981575"/>
                <a:ext cx="4629150" cy="285750"/>
              </a:xfrm>
              <a:prstGeom prst="rect">
                <a:avLst/>
              </a:prstGeom>
              <a:noFill/>
              <a:ln>
                <a:noFill/>
              </a:ln>
            </p:spPr>
            <p:txBody>
              <a:bodyPr wrap="none" lIns="0" tIns="-8465" rIns="0" bIns="0" anchor="t" anchorCtr="0">
                <a:noAutofit/>
              </a:bodyPr>
              <a:lstStyle/>
              <a:p>
                <a:pPr algn="ctr"/>
                <a:r>
                  <a:rPr lang="en-US" sz="2020" dirty="0">
                    <a:solidFill>
                      <a:srgbClr val="243447"/>
                    </a:solidFill>
                    <a:latin typeface="Consolas"/>
                    <a:ea typeface="Consolas"/>
                    <a:cs typeface="Consolas"/>
                  </a:rPr>
                  <a:t>programming</a:t>
                </a:r>
              </a:p>
            </p:txBody>
          </p:sp>
        </p:grpSp>
      </p:grpSp>
      <p:grpSp>
        <p:nvGrpSpPr>
          <p:cNvPr id="34" name="Group 34"/>
          <p:cNvGrpSpPr/>
          <p:nvPr/>
        </p:nvGrpSpPr>
        <p:grpSpPr>
          <a:xfrm>
            <a:off x="990219" y="5409248"/>
            <a:ext cx="10277856" cy="740854"/>
            <a:chOff x="990219" y="5409248"/>
            <a:chExt cx="10277856" cy="740854"/>
          </a:xfrm>
        </p:grpSpPr>
        <p:sp>
          <p:nvSpPr>
            <p:cNvPr id="32" name="TextBox 32"/>
            <p:cNvSpPr/>
            <p:nvPr/>
          </p:nvSpPr>
          <p:spPr>
            <a:xfrm>
              <a:off x="990219" y="5409248"/>
              <a:ext cx="707496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输入只有一行；右栏从上往下，分别是输出的第1、2、3行。</a:t>
              </a:r>
            </a:p>
          </p:txBody>
        </p:sp>
        <p:sp>
          <p:nvSpPr>
            <p:cNvPr id="33" name="TextBox 33"/>
            <p:cNvSpPr/>
            <p:nvPr/>
          </p:nvSpPr>
          <p:spPr>
            <a:xfrm>
              <a:off x="990219" y="5768721"/>
              <a:ext cx="10277856" cy="381381"/>
            </a:xfrm>
            <a:prstGeom prst="rect">
              <a:avLst/>
            </a:prstGeom>
            <a:noFill/>
            <a:ln>
              <a:noFill/>
            </a:ln>
          </p:spPr>
          <p:txBody>
            <a:bodyPr wrap="none" lIns="0" tIns="2476" rIns="0" bIns="0" anchor="t" anchorCtr="0">
              <a:noAutofit/>
            </a:bodyPr>
            <a:lstStyle/>
            <a:p>
              <a:pPr algn="l">
                <a:lnSpc>
                  <a:spcPts val="2418"/>
                </a:lnSpc>
              </a:pPr>
              <a:r>
                <a:rPr lang="en-US" sz="1950" dirty="0">
                  <a:solidFill>
                    <a:srgbClr val="243447"/>
                  </a:solidFill>
                  <a:latin typeface="Consolas"/>
                  <a:ea typeface="Consolas"/>
                  <a:cs typeface="Consolas"/>
                </a:rPr>
                <a:t>I</a:t>
              </a:r>
              <a:r>
                <a:rPr lang="zh-CN" sz="1950" dirty="0">
                  <a:solidFill>
                    <a:srgbClr val="243447"/>
                  </a:solidFill>
                  <a:latin typeface="Microsoft YaHei"/>
                  <a:ea typeface="Microsoft YaHei"/>
                  <a:cs typeface="Microsoft YaHei"/>
                </a:rPr>
                <a:t>和</a:t>
              </a:r>
              <a:r>
                <a:rPr lang="en-US" sz="1950" dirty="0">
                  <a:solidFill>
                    <a:srgbClr val="243447"/>
                  </a:solidFill>
                  <a:latin typeface="Consolas"/>
                  <a:ea typeface="Consolas"/>
                  <a:cs typeface="Consolas"/>
                </a:rPr>
                <a:t>love</a:t>
              </a:r>
              <a:r>
                <a:rPr lang="zh-CN" sz="1950" dirty="0">
                  <a:solidFill>
                    <a:srgbClr val="243447"/>
                  </a:solidFill>
                  <a:latin typeface="Microsoft YaHei"/>
                  <a:ea typeface="Microsoft YaHei"/>
                  <a:cs typeface="Microsoft YaHei"/>
                </a:rPr>
                <a:t>之间即使有两个</a:t>
              </a:r>
              <a:r>
                <a:rPr lang="zh-CN" sz="1950" b="1" dirty="0">
                  <a:solidFill>
                    <a:srgbClr val="C00000"/>
                  </a:solidFill>
                  <a:latin typeface="Microsoft YaHei"/>
                  <a:ea typeface="Microsoft YaHei"/>
                  <a:cs typeface="Microsoft YaHei"/>
                </a:rPr>
                <a:t>空格</a:t>
              </a:r>
              <a:r>
                <a:rPr lang="zh-CN" sz="1950" dirty="0">
                  <a:solidFill>
                    <a:srgbClr val="243447"/>
                  </a:solidFill>
                  <a:latin typeface="Microsoft YaHei"/>
                  <a:ea typeface="Microsoft YaHei"/>
                  <a:cs typeface="Microsoft YaHei"/>
                </a:rPr>
                <a:t>，也没有多出单词，仍是这三个词。</a:t>
              </a:r>
            </a:p>
          </p:txBody>
        </p:sp>
      </p:grpSp>
      <p:sp>
        <p:nvSpPr>
          <p:cNvPr id="48" name="Line 48"/>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49" name="Line 49"/>
          <p:cNvSpPr/>
          <p:nvPr/>
        </p:nvSpPr>
        <p:spPr>
          <a:xfrm>
            <a:off x="838200" y="3734943"/>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35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3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p="http://schemas.openxmlformats.org/presentationml/2006/main" xmlns:p14="http://schemas.microsoft.com/office/powerpoint/2010/main">
  <p:cSld>
    <p:spTree>
      <p:nvGrpSpPr>
        <p:cNvPr id="1" name=""/>
        <p:cNvGrpSpPr/>
        <p:nvPr/>
      </p:nvGrpSpPr>
      <p:grpSpPr>
        <a:xfrm>
          <a:off x="0" y="0"/>
          <a:ext cx="0" cy="0"/>
          <a:chOff x="0" y="0"/>
          <a:chExt cx="0" cy="0"/>
        </a:xfrm>
      </p:grpSpPr>
      <p:grpSp>
        <p:nvGrpSpPr>
          <p:cNvPr id="4" name="Group 4"/>
          <p:cNvGrpSpPr/>
          <p:nvPr/>
        </p:nvGrpSpPr>
        <p:grpSpPr>
          <a:xfrm>
            <a:off x="826008" y="814388"/>
            <a:ext cx="5193792" cy="1062799"/>
            <a:chOff x="826008" y="814388"/>
            <a:chExt cx="5193792" cy="1062799"/>
          </a:xfrm>
        </p:grpSpPr>
        <p:sp>
          <p:nvSpPr>
            <p:cNvPr id="2" name="TextBox 2"/>
            <p:cNvSpPr txBox="1"/>
            <p:nvPr/>
          </p:nvSpPr>
          <p:spPr>
            <a:xfrm>
              <a:off x="1017270" y="814388"/>
              <a:ext cx="214312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拆分单词：推演</a:t>
              </a:r>
            </a:p>
          </p:txBody>
        </p:sp>
        <p:sp>
          <p:nvSpPr>
            <p:cNvPr id="3" name="TextBox 3"/>
            <p:cNvSpPr txBox="1"/>
            <p:nvPr/>
          </p:nvSpPr>
          <p:spPr>
            <a:xfrm>
              <a:off x="826008" y="1407795"/>
              <a:ext cx="5193792"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连续两个空格，为什么只换一次行？</a:t>
              </a:r>
            </a:p>
          </p:txBody>
        </p:sp>
      </p:grpSp>
      <p:grpSp>
        <p:nvGrpSpPr>
          <p:cNvPr id="7" name="Group 7"/>
          <p:cNvGrpSpPr/>
          <p:nvPr/>
        </p:nvGrpSpPr>
        <p:grpSpPr>
          <a:xfrm>
            <a:off x="990219" y="2056448"/>
            <a:ext cx="7696295" cy="752855"/>
            <a:chOff x="990219" y="2056448"/>
            <a:chExt cx="7696295" cy="752855"/>
          </a:xfrm>
        </p:grpSpPr>
        <p:sp>
          <p:nvSpPr>
            <p:cNvPr id="5" name="TextBox 5"/>
            <p:cNvSpPr/>
            <p:nvPr/>
          </p:nvSpPr>
          <p:spPr>
            <a:xfrm>
              <a:off x="990219" y="2056448"/>
              <a:ext cx="535857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教学小数据是I love，两词中间有两个</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a:t>
              </a:r>
            </a:p>
          </p:txBody>
        </p:sp>
        <p:sp>
          <p:nvSpPr>
            <p:cNvPr id="6" name="TextBox 6"/>
            <p:cNvSpPr/>
            <p:nvPr/>
          </p:nvSpPr>
          <p:spPr>
            <a:xfrm>
              <a:off x="990219" y="2427922"/>
              <a:ext cx="769629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若每见一个</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就换行，中间会多出空白行。应只在词尾换一次。</a:t>
              </a:r>
            </a:p>
          </p:txBody>
        </p:sp>
      </p:grpSp>
      <p:grpSp>
        <p:nvGrpSpPr>
          <p:cNvPr id="68" name="Group 68"/>
          <p:cNvGrpSpPr/>
          <p:nvPr/>
        </p:nvGrpSpPr>
        <p:grpSpPr>
          <a:xfrm>
            <a:off x="1714500" y="3086100"/>
            <a:ext cx="9620250" cy="1943100"/>
            <a:chOff x="1714500" y="3086100"/>
            <a:chExt cx="9620250" cy="1943100"/>
          </a:xfrm>
        </p:grpSpPr>
        <p:grpSp>
          <p:nvGrpSpPr>
            <p:cNvPr id="10" name="Group 10"/>
            <p:cNvGrpSpPr/>
            <p:nvPr/>
          </p:nvGrpSpPr>
          <p:grpSpPr>
            <a:xfrm>
              <a:off x="1714500" y="3086100"/>
              <a:ext cx="2000250" cy="485775"/>
              <a:chOff x="1714500" y="3086100"/>
              <a:chExt cx="2000250" cy="485775"/>
            </a:xfrm>
          </p:grpSpPr>
          <p:sp>
            <p:nvSpPr>
              <p:cNvPr id="8" name="Rectangle 8"/>
              <p:cNvSpPr/>
              <p:nvPr/>
            </p:nvSpPr>
            <p:spPr>
              <a:xfrm>
                <a:off x="1714500" y="3086100"/>
                <a:ext cx="2000250" cy="485775"/>
              </a:xfrm>
              <a:prstGeom prst="rect">
                <a:avLst/>
              </a:prstGeom>
              <a:solidFill>
                <a:srgbClr val="244D87"/>
              </a:solidFill>
              <a:ln w="9525">
                <a:solidFill>
                  <a:srgbClr val="B8C8D9"/>
                </a:solidFill>
              </a:ln>
            </p:spPr>
          </p:sp>
          <p:sp>
            <p:nvSpPr>
              <p:cNvPr id="9" name="TextBox 9"/>
              <p:cNvSpPr/>
              <p:nvPr/>
            </p:nvSpPr>
            <p:spPr>
              <a:xfrm>
                <a:off x="1733550" y="3114675"/>
                <a:ext cx="1962150" cy="428625"/>
              </a:xfrm>
              <a:prstGeom prst="rect">
                <a:avLst/>
              </a:prstGeom>
              <a:noFill/>
              <a:ln>
                <a:noFill/>
              </a:ln>
            </p:spPr>
            <p:txBody>
              <a:bodyPr wrap="none" lIns="0" tIns="73425" rIns="0" bIns="0" anchor="t" anchorCtr="0">
                <a:noAutofit/>
              </a:bodyPr>
              <a:lstStyle/>
              <a:p>
                <a:pPr algn="ctr"/>
                <a:r>
                  <a:rPr lang="zh-CN" sz="1880" b="1" dirty="0">
                    <a:solidFill>
                      <a:srgbClr val="FFFFFF"/>
                    </a:solidFill>
                    <a:latin typeface="Consolas"/>
                    <a:ea typeface="Microsoft YaHei"/>
                    <a:cs typeface="Consolas"/>
                  </a:rPr>
                  <a:t>下标i</a:t>
                </a:r>
              </a:p>
            </p:txBody>
          </p:sp>
        </p:grpSp>
        <p:grpSp>
          <p:nvGrpSpPr>
            <p:cNvPr id="13" name="Group 13"/>
            <p:cNvGrpSpPr/>
            <p:nvPr/>
          </p:nvGrpSpPr>
          <p:grpSpPr>
            <a:xfrm>
              <a:off x="3714750" y="3086100"/>
              <a:ext cx="1905000" cy="485775"/>
              <a:chOff x="3714750" y="3086100"/>
              <a:chExt cx="1905000" cy="485775"/>
            </a:xfrm>
          </p:grpSpPr>
          <p:sp>
            <p:nvSpPr>
              <p:cNvPr id="11" name="Rectangle 11"/>
              <p:cNvSpPr/>
              <p:nvPr/>
            </p:nvSpPr>
            <p:spPr>
              <a:xfrm>
                <a:off x="3714750" y="3086100"/>
                <a:ext cx="1905000" cy="485775"/>
              </a:xfrm>
              <a:prstGeom prst="rect">
                <a:avLst/>
              </a:prstGeom>
              <a:solidFill>
                <a:srgbClr val="244D87"/>
              </a:solidFill>
              <a:ln w="9525">
                <a:solidFill>
                  <a:srgbClr val="B8C8D9"/>
                </a:solidFill>
              </a:ln>
            </p:spPr>
          </p:sp>
          <p:sp>
            <p:nvSpPr>
              <p:cNvPr id="12" name="TextBox 12"/>
              <p:cNvSpPr/>
              <p:nvPr/>
            </p:nvSpPr>
            <p:spPr>
              <a:xfrm>
                <a:off x="3733800" y="3114675"/>
                <a:ext cx="1866900" cy="428625"/>
              </a:xfrm>
              <a:prstGeom prst="rect">
                <a:avLst/>
              </a:prstGeom>
              <a:noFill/>
              <a:ln>
                <a:noFill/>
              </a:ln>
            </p:spPr>
            <p:txBody>
              <a:bodyPr wrap="none" lIns="0" tIns="73425" rIns="0" bIns="0" anchor="t" anchorCtr="0">
                <a:noAutofit/>
              </a:bodyPr>
              <a:lstStyle/>
              <a:p>
                <a:pPr algn="ctr"/>
                <a:r>
                  <a:rPr lang="en-US" sz="1880" b="1" dirty="0">
                    <a:solidFill>
                      <a:srgbClr val="FFFFFF"/>
                    </a:solidFill>
                    <a:latin typeface="Consolas"/>
                    <a:ea typeface="Consolas"/>
                    <a:cs typeface="Consolas"/>
                  </a:rPr>
                  <a:t>0</a:t>
                </a:r>
              </a:p>
            </p:txBody>
          </p:sp>
        </p:grpSp>
        <p:grpSp>
          <p:nvGrpSpPr>
            <p:cNvPr id="16" name="Group 16"/>
            <p:cNvGrpSpPr/>
            <p:nvPr/>
          </p:nvGrpSpPr>
          <p:grpSpPr>
            <a:xfrm>
              <a:off x="5619750" y="3086100"/>
              <a:ext cx="1905000" cy="485775"/>
              <a:chOff x="5619750" y="3086100"/>
              <a:chExt cx="1905000" cy="485775"/>
            </a:xfrm>
          </p:grpSpPr>
          <p:sp>
            <p:nvSpPr>
              <p:cNvPr id="14" name="Rectangle 14"/>
              <p:cNvSpPr/>
              <p:nvPr/>
            </p:nvSpPr>
            <p:spPr>
              <a:xfrm>
                <a:off x="5619750" y="3086100"/>
                <a:ext cx="1905000" cy="485775"/>
              </a:xfrm>
              <a:prstGeom prst="rect">
                <a:avLst/>
              </a:prstGeom>
              <a:solidFill>
                <a:srgbClr val="244D87"/>
              </a:solidFill>
              <a:ln w="9525">
                <a:solidFill>
                  <a:srgbClr val="B8C8D9"/>
                </a:solidFill>
              </a:ln>
            </p:spPr>
          </p:sp>
          <p:sp>
            <p:nvSpPr>
              <p:cNvPr id="15" name="TextBox 15"/>
              <p:cNvSpPr/>
              <p:nvPr/>
            </p:nvSpPr>
            <p:spPr>
              <a:xfrm>
                <a:off x="5638800" y="3114675"/>
                <a:ext cx="1866900" cy="428625"/>
              </a:xfrm>
              <a:prstGeom prst="rect">
                <a:avLst/>
              </a:prstGeom>
              <a:noFill/>
              <a:ln>
                <a:noFill/>
              </a:ln>
            </p:spPr>
            <p:txBody>
              <a:bodyPr wrap="none" lIns="0" tIns="73425" rIns="0" bIns="0" anchor="t" anchorCtr="0">
                <a:noAutofit/>
              </a:bodyPr>
              <a:lstStyle/>
              <a:p>
                <a:pPr algn="ctr"/>
                <a:r>
                  <a:rPr lang="en-US" sz="1880" b="1" dirty="0">
                    <a:solidFill>
                      <a:srgbClr val="FFFFFF"/>
                    </a:solidFill>
                    <a:latin typeface="Consolas"/>
                    <a:ea typeface="Consolas"/>
                    <a:cs typeface="Consolas"/>
                  </a:rPr>
                  <a:t>1</a:t>
                </a:r>
              </a:p>
            </p:txBody>
          </p:sp>
        </p:grpSp>
        <p:grpSp>
          <p:nvGrpSpPr>
            <p:cNvPr id="19" name="Group 19"/>
            <p:cNvGrpSpPr/>
            <p:nvPr/>
          </p:nvGrpSpPr>
          <p:grpSpPr>
            <a:xfrm>
              <a:off x="7524750" y="3086100"/>
              <a:ext cx="1905000" cy="485775"/>
              <a:chOff x="7524750" y="3086100"/>
              <a:chExt cx="1905000" cy="485775"/>
            </a:xfrm>
          </p:grpSpPr>
          <p:sp>
            <p:nvSpPr>
              <p:cNvPr id="17" name="Rectangle 17"/>
              <p:cNvSpPr/>
              <p:nvPr/>
            </p:nvSpPr>
            <p:spPr>
              <a:xfrm>
                <a:off x="7524750" y="3086100"/>
                <a:ext cx="1905000" cy="485775"/>
              </a:xfrm>
              <a:prstGeom prst="rect">
                <a:avLst/>
              </a:prstGeom>
              <a:solidFill>
                <a:srgbClr val="244D87"/>
              </a:solidFill>
              <a:ln w="9525">
                <a:solidFill>
                  <a:srgbClr val="B8C8D9"/>
                </a:solidFill>
              </a:ln>
            </p:spPr>
          </p:sp>
          <p:sp>
            <p:nvSpPr>
              <p:cNvPr id="18" name="TextBox 18"/>
              <p:cNvSpPr/>
              <p:nvPr/>
            </p:nvSpPr>
            <p:spPr>
              <a:xfrm>
                <a:off x="7543800" y="3114675"/>
                <a:ext cx="1866900" cy="428625"/>
              </a:xfrm>
              <a:prstGeom prst="rect">
                <a:avLst/>
              </a:prstGeom>
              <a:noFill/>
              <a:ln>
                <a:noFill/>
              </a:ln>
            </p:spPr>
            <p:txBody>
              <a:bodyPr wrap="none" lIns="0" tIns="73425" rIns="0" bIns="0" anchor="t" anchorCtr="0">
                <a:noAutofit/>
              </a:bodyPr>
              <a:lstStyle/>
              <a:p>
                <a:pPr algn="ctr"/>
                <a:r>
                  <a:rPr lang="en-US" sz="1880" b="1" dirty="0">
                    <a:solidFill>
                      <a:srgbClr val="FFFFFF"/>
                    </a:solidFill>
                    <a:latin typeface="Consolas"/>
                    <a:ea typeface="Consolas"/>
                    <a:cs typeface="Consolas"/>
                  </a:rPr>
                  <a:t>2</a:t>
                </a:r>
              </a:p>
            </p:txBody>
          </p:sp>
        </p:grpSp>
        <p:grpSp>
          <p:nvGrpSpPr>
            <p:cNvPr id="22" name="Group 22"/>
            <p:cNvGrpSpPr/>
            <p:nvPr/>
          </p:nvGrpSpPr>
          <p:grpSpPr>
            <a:xfrm>
              <a:off x="9429750" y="3086100"/>
              <a:ext cx="1905000" cy="485775"/>
              <a:chOff x="9429750" y="3086100"/>
              <a:chExt cx="1905000" cy="485775"/>
            </a:xfrm>
          </p:grpSpPr>
          <p:sp>
            <p:nvSpPr>
              <p:cNvPr id="20" name="Rectangle 20"/>
              <p:cNvSpPr/>
              <p:nvPr/>
            </p:nvSpPr>
            <p:spPr>
              <a:xfrm>
                <a:off x="9429750" y="3086100"/>
                <a:ext cx="1905000" cy="485775"/>
              </a:xfrm>
              <a:prstGeom prst="rect">
                <a:avLst/>
              </a:prstGeom>
              <a:solidFill>
                <a:srgbClr val="244D87"/>
              </a:solidFill>
              <a:ln w="9525">
                <a:solidFill>
                  <a:srgbClr val="B8C8D9"/>
                </a:solidFill>
              </a:ln>
            </p:spPr>
          </p:sp>
          <p:sp>
            <p:nvSpPr>
              <p:cNvPr id="21" name="TextBox 21"/>
              <p:cNvSpPr/>
              <p:nvPr/>
            </p:nvSpPr>
            <p:spPr>
              <a:xfrm>
                <a:off x="9448800" y="3114675"/>
                <a:ext cx="1866900" cy="428625"/>
              </a:xfrm>
              <a:prstGeom prst="rect">
                <a:avLst/>
              </a:prstGeom>
              <a:noFill/>
              <a:ln>
                <a:noFill/>
              </a:ln>
            </p:spPr>
            <p:txBody>
              <a:bodyPr wrap="none" lIns="0" tIns="73425" rIns="0" bIns="0" anchor="t" anchorCtr="0">
                <a:noAutofit/>
              </a:bodyPr>
              <a:lstStyle/>
              <a:p>
                <a:pPr algn="ctr"/>
                <a:r>
                  <a:rPr lang="en-US" sz="1880" b="1" dirty="0">
                    <a:solidFill>
                      <a:srgbClr val="FFFFFF"/>
                    </a:solidFill>
                    <a:latin typeface="Consolas"/>
                    <a:ea typeface="Consolas"/>
                    <a:cs typeface="Consolas"/>
                  </a:rPr>
                  <a:t>3</a:t>
                </a:r>
              </a:p>
            </p:txBody>
          </p:sp>
        </p:grpSp>
        <p:grpSp>
          <p:nvGrpSpPr>
            <p:cNvPr id="25" name="Group 25"/>
            <p:cNvGrpSpPr/>
            <p:nvPr/>
          </p:nvGrpSpPr>
          <p:grpSpPr>
            <a:xfrm>
              <a:off x="1714500" y="3571875"/>
              <a:ext cx="2000250" cy="485775"/>
              <a:chOff x="1714500" y="3571875"/>
              <a:chExt cx="2000250" cy="485775"/>
            </a:xfrm>
          </p:grpSpPr>
          <p:sp>
            <p:nvSpPr>
              <p:cNvPr id="23" name="Rectangle 23"/>
              <p:cNvSpPr/>
              <p:nvPr/>
            </p:nvSpPr>
            <p:spPr>
              <a:xfrm>
                <a:off x="1714500" y="3571875"/>
                <a:ext cx="2000250" cy="485775"/>
              </a:xfrm>
              <a:prstGeom prst="rect">
                <a:avLst/>
              </a:prstGeom>
              <a:solidFill>
                <a:srgbClr val="F4F7FB"/>
              </a:solidFill>
              <a:ln w="9525">
                <a:solidFill>
                  <a:srgbClr val="B8C8D9"/>
                </a:solidFill>
              </a:ln>
            </p:spPr>
          </p:sp>
          <p:sp>
            <p:nvSpPr>
              <p:cNvPr id="24" name="TextBox 24"/>
              <p:cNvSpPr/>
              <p:nvPr/>
            </p:nvSpPr>
            <p:spPr>
              <a:xfrm>
                <a:off x="1733550" y="3600450"/>
                <a:ext cx="1962150" cy="428625"/>
              </a:xfrm>
              <a:prstGeom prst="rect">
                <a:avLst/>
              </a:prstGeom>
              <a:noFill/>
              <a:ln>
                <a:noFill/>
              </a:ln>
            </p:spPr>
            <p:txBody>
              <a:bodyPr wrap="none" lIns="0" tIns="73425" rIns="0" bIns="0" anchor="t" anchorCtr="0">
                <a:noAutofit/>
              </a:bodyPr>
              <a:lstStyle/>
              <a:p>
                <a:pPr algn="ctr"/>
                <a:r>
                  <a:rPr lang="zh-CN" sz="1880" dirty="0">
                    <a:solidFill>
                      <a:srgbClr val="243447"/>
                    </a:solidFill>
                    <a:latin typeface="Consolas"/>
                    <a:ea typeface="Microsoft YaHei"/>
                    <a:cs typeface="Consolas"/>
                  </a:rPr>
                  <a:t>当前字符</a:t>
                </a:r>
              </a:p>
            </p:txBody>
          </p:sp>
        </p:grpSp>
        <p:grpSp>
          <p:nvGrpSpPr>
            <p:cNvPr id="28" name="Group 28"/>
            <p:cNvGrpSpPr/>
            <p:nvPr/>
          </p:nvGrpSpPr>
          <p:grpSpPr>
            <a:xfrm>
              <a:off x="3714750" y="3571875"/>
              <a:ext cx="1905000" cy="485775"/>
              <a:chOff x="3714750" y="3571875"/>
              <a:chExt cx="1905000" cy="485775"/>
            </a:xfrm>
          </p:grpSpPr>
          <p:sp>
            <p:nvSpPr>
              <p:cNvPr id="26" name="Rectangle 26"/>
              <p:cNvSpPr/>
              <p:nvPr/>
            </p:nvSpPr>
            <p:spPr>
              <a:xfrm>
                <a:off x="3714750" y="3571875"/>
                <a:ext cx="1905000" cy="485775"/>
              </a:xfrm>
              <a:prstGeom prst="rect">
                <a:avLst/>
              </a:prstGeom>
              <a:solidFill>
                <a:srgbClr val="F4F7FB"/>
              </a:solidFill>
              <a:ln w="9525">
                <a:solidFill>
                  <a:srgbClr val="B8C8D9"/>
                </a:solidFill>
              </a:ln>
            </p:spPr>
          </p:sp>
          <p:sp>
            <p:nvSpPr>
              <p:cNvPr id="27" name="TextBox 27"/>
              <p:cNvSpPr/>
              <p:nvPr/>
            </p:nvSpPr>
            <p:spPr>
              <a:xfrm>
                <a:off x="3733800" y="3600450"/>
                <a:ext cx="1866900" cy="428625"/>
              </a:xfrm>
              <a:prstGeom prst="rect">
                <a:avLst/>
              </a:prstGeom>
              <a:noFill/>
              <a:ln>
                <a:noFill/>
              </a:ln>
            </p:spPr>
            <p:txBody>
              <a:bodyPr wrap="none" lIns="0" tIns="73425" rIns="0" bIns="0" anchor="t" anchorCtr="0">
                <a:noAutofit/>
              </a:bodyPr>
              <a:lstStyle/>
              <a:p>
                <a:pPr algn="ctr"/>
                <a:r>
                  <a:rPr lang="en-US" sz="1880" dirty="0">
                    <a:solidFill>
                      <a:srgbClr val="243447"/>
                    </a:solidFill>
                    <a:latin typeface="Consolas"/>
                    <a:ea typeface="Consolas"/>
                    <a:cs typeface="Consolas"/>
                  </a:rPr>
                  <a:t>I</a:t>
                </a:r>
              </a:p>
            </p:txBody>
          </p:sp>
        </p:grpSp>
        <p:grpSp>
          <p:nvGrpSpPr>
            <p:cNvPr id="31" name="Group 31"/>
            <p:cNvGrpSpPr/>
            <p:nvPr/>
          </p:nvGrpSpPr>
          <p:grpSpPr>
            <a:xfrm>
              <a:off x="5619750" y="3571875"/>
              <a:ext cx="1905000" cy="485775"/>
              <a:chOff x="5619750" y="3571875"/>
              <a:chExt cx="1905000" cy="485775"/>
            </a:xfrm>
          </p:grpSpPr>
          <p:sp>
            <p:nvSpPr>
              <p:cNvPr id="29" name="Rectangle 29"/>
              <p:cNvSpPr/>
              <p:nvPr/>
            </p:nvSpPr>
            <p:spPr>
              <a:xfrm>
                <a:off x="5619750" y="3571875"/>
                <a:ext cx="1905000" cy="485775"/>
              </a:xfrm>
              <a:prstGeom prst="rect">
                <a:avLst/>
              </a:prstGeom>
              <a:solidFill>
                <a:srgbClr val="F4F7FB"/>
              </a:solidFill>
              <a:ln w="9525">
                <a:solidFill>
                  <a:srgbClr val="B8C8D9"/>
                </a:solidFill>
              </a:ln>
            </p:spPr>
          </p:sp>
          <p:sp>
            <p:nvSpPr>
              <p:cNvPr id="30" name="TextBox 30"/>
              <p:cNvSpPr/>
              <p:nvPr/>
            </p:nvSpPr>
            <p:spPr>
              <a:xfrm>
                <a:off x="5638800" y="3600450"/>
                <a:ext cx="1866900" cy="428625"/>
              </a:xfrm>
              <a:prstGeom prst="rect">
                <a:avLst/>
              </a:prstGeom>
              <a:noFill/>
              <a:ln>
                <a:noFill/>
              </a:ln>
            </p:spPr>
            <p:txBody>
              <a:bodyPr wrap="none" lIns="0" tIns="73425" rIns="0" bIns="0" anchor="t" anchorCtr="0">
                <a:noAutofit/>
              </a:bodyPr>
              <a:lstStyle/>
              <a:p>
                <a:pPr algn="ctr"/>
                <a:r>
                  <a:rPr lang="zh-CN" sz="1880" dirty="0">
                    <a:solidFill>
                      <a:srgbClr val="243447"/>
                    </a:solidFill>
                    <a:latin typeface="Consolas"/>
                    <a:ea typeface="Microsoft YaHei"/>
                    <a:cs typeface="Consolas"/>
                  </a:rPr>
                  <a:t>空格</a:t>
                </a:r>
              </a:p>
            </p:txBody>
          </p:sp>
        </p:grpSp>
        <p:grpSp>
          <p:nvGrpSpPr>
            <p:cNvPr id="34" name="Group 34"/>
            <p:cNvGrpSpPr/>
            <p:nvPr/>
          </p:nvGrpSpPr>
          <p:grpSpPr>
            <a:xfrm>
              <a:off x="7524750" y="3571875"/>
              <a:ext cx="1905000" cy="485775"/>
              <a:chOff x="7524750" y="3571875"/>
              <a:chExt cx="1905000" cy="485775"/>
            </a:xfrm>
          </p:grpSpPr>
          <p:sp>
            <p:nvSpPr>
              <p:cNvPr id="32" name="Rectangle 32"/>
              <p:cNvSpPr/>
              <p:nvPr/>
            </p:nvSpPr>
            <p:spPr>
              <a:xfrm>
                <a:off x="7524750" y="3571875"/>
                <a:ext cx="1905000" cy="485775"/>
              </a:xfrm>
              <a:prstGeom prst="rect">
                <a:avLst/>
              </a:prstGeom>
              <a:solidFill>
                <a:srgbClr val="F4F7FB"/>
              </a:solidFill>
              <a:ln w="9525">
                <a:solidFill>
                  <a:srgbClr val="B8C8D9"/>
                </a:solidFill>
              </a:ln>
            </p:spPr>
          </p:sp>
          <p:sp>
            <p:nvSpPr>
              <p:cNvPr id="33" name="TextBox 33"/>
              <p:cNvSpPr/>
              <p:nvPr/>
            </p:nvSpPr>
            <p:spPr>
              <a:xfrm>
                <a:off x="7543800" y="3600450"/>
                <a:ext cx="1866900" cy="428625"/>
              </a:xfrm>
              <a:prstGeom prst="rect">
                <a:avLst/>
              </a:prstGeom>
              <a:noFill/>
              <a:ln>
                <a:noFill/>
              </a:ln>
            </p:spPr>
            <p:txBody>
              <a:bodyPr wrap="none" lIns="0" tIns="73425" rIns="0" bIns="0" anchor="t" anchorCtr="0">
                <a:noAutofit/>
              </a:bodyPr>
              <a:lstStyle/>
              <a:p>
                <a:pPr algn="ctr"/>
                <a:r>
                  <a:rPr lang="zh-CN" sz="1880" dirty="0">
                    <a:solidFill>
                      <a:srgbClr val="243447"/>
                    </a:solidFill>
                    <a:latin typeface="Consolas"/>
                    <a:ea typeface="Microsoft YaHei"/>
                    <a:cs typeface="Consolas"/>
                  </a:rPr>
                  <a:t>空格</a:t>
                </a:r>
              </a:p>
            </p:txBody>
          </p:sp>
        </p:grpSp>
        <p:grpSp>
          <p:nvGrpSpPr>
            <p:cNvPr id="37" name="Group 37"/>
            <p:cNvGrpSpPr/>
            <p:nvPr/>
          </p:nvGrpSpPr>
          <p:grpSpPr>
            <a:xfrm>
              <a:off x="9429750" y="3571875"/>
              <a:ext cx="1905000" cy="485775"/>
              <a:chOff x="9429750" y="3571875"/>
              <a:chExt cx="1905000" cy="485775"/>
            </a:xfrm>
          </p:grpSpPr>
          <p:sp>
            <p:nvSpPr>
              <p:cNvPr id="35" name="Rectangle 35"/>
              <p:cNvSpPr/>
              <p:nvPr/>
            </p:nvSpPr>
            <p:spPr>
              <a:xfrm>
                <a:off x="9429750" y="3571875"/>
                <a:ext cx="1905000" cy="485775"/>
              </a:xfrm>
              <a:prstGeom prst="rect">
                <a:avLst/>
              </a:prstGeom>
              <a:solidFill>
                <a:srgbClr val="F4F7FB"/>
              </a:solidFill>
              <a:ln w="9525">
                <a:solidFill>
                  <a:srgbClr val="B8C8D9"/>
                </a:solidFill>
              </a:ln>
            </p:spPr>
          </p:sp>
          <p:sp>
            <p:nvSpPr>
              <p:cNvPr id="36" name="TextBox 36"/>
              <p:cNvSpPr/>
              <p:nvPr/>
            </p:nvSpPr>
            <p:spPr>
              <a:xfrm>
                <a:off x="9448800" y="3600450"/>
                <a:ext cx="1866900" cy="428625"/>
              </a:xfrm>
              <a:prstGeom prst="rect">
                <a:avLst/>
              </a:prstGeom>
              <a:noFill/>
              <a:ln>
                <a:noFill/>
              </a:ln>
            </p:spPr>
            <p:txBody>
              <a:bodyPr wrap="none" lIns="0" tIns="73425" rIns="0" bIns="0" anchor="t" anchorCtr="0">
                <a:noAutofit/>
              </a:bodyPr>
              <a:lstStyle/>
              <a:p>
                <a:pPr algn="ctr"/>
                <a:r>
                  <a:rPr lang="en-US" sz="1880" dirty="0">
                    <a:solidFill>
                      <a:srgbClr val="243447"/>
                    </a:solidFill>
                    <a:latin typeface="Consolas"/>
                    <a:ea typeface="Consolas"/>
                    <a:cs typeface="Consolas"/>
                  </a:rPr>
                  <a:t>l</a:t>
                </a:r>
              </a:p>
            </p:txBody>
          </p:sp>
        </p:grpSp>
        <p:grpSp>
          <p:nvGrpSpPr>
            <p:cNvPr id="40" name="Group 40"/>
            <p:cNvGrpSpPr/>
            <p:nvPr/>
          </p:nvGrpSpPr>
          <p:grpSpPr>
            <a:xfrm>
              <a:off x="1714500" y="4057650"/>
              <a:ext cx="2000250" cy="485775"/>
              <a:chOff x="1714500" y="4057650"/>
              <a:chExt cx="2000250" cy="485775"/>
            </a:xfrm>
          </p:grpSpPr>
          <p:sp>
            <p:nvSpPr>
              <p:cNvPr id="38" name="Rectangle 38"/>
              <p:cNvSpPr/>
              <p:nvPr/>
            </p:nvSpPr>
            <p:spPr>
              <a:xfrm>
                <a:off x="1714500" y="4057650"/>
                <a:ext cx="2000250" cy="485775"/>
              </a:xfrm>
              <a:prstGeom prst="rect">
                <a:avLst/>
              </a:prstGeom>
              <a:solidFill>
                <a:srgbClr val="FFFFFF"/>
              </a:solidFill>
              <a:ln w="9525">
                <a:solidFill>
                  <a:srgbClr val="B8C8D9"/>
                </a:solidFill>
              </a:ln>
            </p:spPr>
          </p:sp>
          <p:sp>
            <p:nvSpPr>
              <p:cNvPr id="39" name="TextBox 39"/>
              <p:cNvSpPr/>
              <p:nvPr/>
            </p:nvSpPr>
            <p:spPr>
              <a:xfrm>
                <a:off x="1733550" y="4086225"/>
                <a:ext cx="1962150" cy="428625"/>
              </a:xfrm>
              <a:prstGeom prst="rect">
                <a:avLst/>
              </a:prstGeom>
              <a:noFill/>
              <a:ln>
                <a:noFill/>
              </a:ln>
            </p:spPr>
            <p:txBody>
              <a:bodyPr wrap="none" lIns="0" tIns="73425" rIns="0" bIns="0" anchor="t" anchorCtr="0">
                <a:noAutofit/>
              </a:bodyPr>
              <a:lstStyle/>
              <a:p>
                <a:pPr algn="ctr"/>
                <a:r>
                  <a:rPr lang="zh-CN" sz="1880" dirty="0">
                    <a:solidFill>
                      <a:srgbClr val="243447"/>
                    </a:solidFill>
                    <a:latin typeface="Consolas"/>
                    <a:ea typeface="Microsoft YaHei"/>
                    <a:cs typeface="Consolas"/>
                  </a:rPr>
                  <a:t>前一个字符</a:t>
                </a:r>
              </a:p>
            </p:txBody>
          </p:sp>
        </p:grpSp>
        <p:grpSp>
          <p:nvGrpSpPr>
            <p:cNvPr id="43" name="Group 43"/>
            <p:cNvGrpSpPr/>
            <p:nvPr/>
          </p:nvGrpSpPr>
          <p:grpSpPr>
            <a:xfrm>
              <a:off x="3714750" y="4057650"/>
              <a:ext cx="1905000" cy="485775"/>
              <a:chOff x="3714750" y="4057650"/>
              <a:chExt cx="1905000" cy="485775"/>
            </a:xfrm>
          </p:grpSpPr>
          <p:sp>
            <p:nvSpPr>
              <p:cNvPr id="41" name="Rectangle 41"/>
              <p:cNvSpPr/>
              <p:nvPr/>
            </p:nvSpPr>
            <p:spPr>
              <a:xfrm>
                <a:off x="3714750" y="4057650"/>
                <a:ext cx="1905000" cy="485775"/>
              </a:xfrm>
              <a:prstGeom prst="rect">
                <a:avLst/>
              </a:prstGeom>
              <a:solidFill>
                <a:srgbClr val="FFFFFF"/>
              </a:solidFill>
              <a:ln w="9525">
                <a:solidFill>
                  <a:srgbClr val="B8C8D9"/>
                </a:solidFill>
              </a:ln>
            </p:spPr>
          </p:sp>
          <p:sp>
            <p:nvSpPr>
              <p:cNvPr id="42" name="TextBox 42"/>
              <p:cNvSpPr/>
              <p:nvPr/>
            </p:nvSpPr>
            <p:spPr>
              <a:xfrm>
                <a:off x="3733800" y="4086225"/>
                <a:ext cx="1866900" cy="428625"/>
              </a:xfrm>
              <a:prstGeom prst="rect">
                <a:avLst/>
              </a:prstGeom>
              <a:noFill/>
              <a:ln>
                <a:noFill/>
              </a:ln>
            </p:spPr>
            <p:txBody>
              <a:bodyPr wrap="none" lIns="0" tIns="73425" rIns="0" bIns="0" anchor="t" anchorCtr="0">
                <a:noAutofit/>
              </a:bodyPr>
              <a:lstStyle/>
              <a:p>
                <a:pPr algn="ctr"/>
                <a:r>
                  <a:rPr lang="zh-CN" sz="1880" dirty="0">
                    <a:solidFill>
                      <a:srgbClr val="243447"/>
                    </a:solidFill>
                    <a:latin typeface="Consolas"/>
                    <a:ea typeface="Microsoft YaHei"/>
                    <a:cs typeface="Consolas"/>
                  </a:rPr>
                  <a:t>没有</a:t>
                </a:r>
              </a:p>
            </p:txBody>
          </p:sp>
        </p:grpSp>
        <p:grpSp>
          <p:nvGrpSpPr>
            <p:cNvPr id="46" name="Group 46"/>
            <p:cNvGrpSpPr/>
            <p:nvPr/>
          </p:nvGrpSpPr>
          <p:grpSpPr>
            <a:xfrm>
              <a:off x="5619750" y="4057650"/>
              <a:ext cx="1905000" cy="485775"/>
              <a:chOff x="5619750" y="4057650"/>
              <a:chExt cx="1905000" cy="485775"/>
            </a:xfrm>
          </p:grpSpPr>
          <p:sp>
            <p:nvSpPr>
              <p:cNvPr id="44" name="Rectangle 44"/>
              <p:cNvSpPr/>
              <p:nvPr/>
            </p:nvSpPr>
            <p:spPr>
              <a:xfrm>
                <a:off x="5619750" y="4057650"/>
                <a:ext cx="1905000" cy="485775"/>
              </a:xfrm>
              <a:prstGeom prst="rect">
                <a:avLst/>
              </a:prstGeom>
              <a:solidFill>
                <a:srgbClr val="FFFFFF"/>
              </a:solidFill>
              <a:ln w="9525">
                <a:solidFill>
                  <a:srgbClr val="B8C8D9"/>
                </a:solidFill>
              </a:ln>
            </p:spPr>
          </p:sp>
          <p:sp>
            <p:nvSpPr>
              <p:cNvPr id="45" name="TextBox 45"/>
              <p:cNvSpPr/>
              <p:nvPr/>
            </p:nvSpPr>
            <p:spPr>
              <a:xfrm>
                <a:off x="5638800" y="4086225"/>
                <a:ext cx="1866900" cy="428625"/>
              </a:xfrm>
              <a:prstGeom prst="rect">
                <a:avLst/>
              </a:prstGeom>
              <a:noFill/>
              <a:ln>
                <a:noFill/>
              </a:ln>
            </p:spPr>
            <p:txBody>
              <a:bodyPr wrap="none" lIns="0" tIns="73425" rIns="0" bIns="0" anchor="t" anchorCtr="0">
                <a:noAutofit/>
              </a:bodyPr>
              <a:lstStyle/>
              <a:p>
                <a:pPr algn="ctr"/>
                <a:r>
                  <a:rPr lang="en-US" sz="1880" dirty="0">
                    <a:solidFill>
                      <a:srgbClr val="243447"/>
                    </a:solidFill>
                    <a:latin typeface="Consolas"/>
                    <a:ea typeface="Consolas"/>
                    <a:cs typeface="Consolas"/>
                  </a:rPr>
                  <a:t>I</a:t>
                </a:r>
              </a:p>
            </p:txBody>
          </p:sp>
        </p:grpSp>
        <p:grpSp>
          <p:nvGrpSpPr>
            <p:cNvPr id="49" name="Group 49"/>
            <p:cNvGrpSpPr/>
            <p:nvPr/>
          </p:nvGrpSpPr>
          <p:grpSpPr>
            <a:xfrm>
              <a:off x="7524750" y="4057650"/>
              <a:ext cx="1905000" cy="485775"/>
              <a:chOff x="7524750" y="4057650"/>
              <a:chExt cx="1905000" cy="485775"/>
            </a:xfrm>
          </p:grpSpPr>
          <p:sp>
            <p:nvSpPr>
              <p:cNvPr id="47" name="Rectangle 47"/>
              <p:cNvSpPr/>
              <p:nvPr/>
            </p:nvSpPr>
            <p:spPr>
              <a:xfrm>
                <a:off x="7524750" y="4057650"/>
                <a:ext cx="1905000" cy="485775"/>
              </a:xfrm>
              <a:prstGeom prst="rect">
                <a:avLst/>
              </a:prstGeom>
              <a:solidFill>
                <a:srgbClr val="FFFFFF"/>
              </a:solidFill>
              <a:ln w="9525">
                <a:solidFill>
                  <a:srgbClr val="B8C8D9"/>
                </a:solidFill>
              </a:ln>
            </p:spPr>
          </p:sp>
          <p:sp>
            <p:nvSpPr>
              <p:cNvPr id="48" name="TextBox 48"/>
              <p:cNvSpPr/>
              <p:nvPr/>
            </p:nvSpPr>
            <p:spPr>
              <a:xfrm>
                <a:off x="7543800" y="4086225"/>
                <a:ext cx="1866900" cy="428625"/>
              </a:xfrm>
              <a:prstGeom prst="rect">
                <a:avLst/>
              </a:prstGeom>
              <a:noFill/>
              <a:ln>
                <a:noFill/>
              </a:ln>
            </p:spPr>
            <p:txBody>
              <a:bodyPr wrap="none" lIns="0" tIns="73425" rIns="0" bIns="0" anchor="t" anchorCtr="0">
                <a:noAutofit/>
              </a:bodyPr>
              <a:lstStyle/>
              <a:p>
                <a:pPr algn="ctr"/>
                <a:r>
                  <a:rPr lang="zh-CN" sz="1880" dirty="0">
                    <a:solidFill>
                      <a:srgbClr val="243447"/>
                    </a:solidFill>
                    <a:latin typeface="Consolas"/>
                    <a:ea typeface="Microsoft YaHei"/>
                    <a:cs typeface="Consolas"/>
                  </a:rPr>
                  <a:t>空格</a:t>
                </a:r>
              </a:p>
            </p:txBody>
          </p:sp>
        </p:grpSp>
        <p:grpSp>
          <p:nvGrpSpPr>
            <p:cNvPr id="52" name="Group 52"/>
            <p:cNvGrpSpPr/>
            <p:nvPr/>
          </p:nvGrpSpPr>
          <p:grpSpPr>
            <a:xfrm>
              <a:off x="9429750" y="4057650"/>
              <a:ext cx="1905000" cy="485775"/>
              <a:chOff x="9429750" y="4057650"/>
              <a:chExt cx="1905000" cy="485775"/>
            </a:xfrm>
          </p:grpSpPr>
          <p:sp>
            <p:nvSpPr>
              <p:cNvPr id="50" name="Rectangle 50"/>
              <p:cNvSpPr/>
              <p:nvPr/>
            </p:nvSpPr>
            <p:spPr>
              <a:xfrm>
                <a:off x="9429750" y="4057650"/>
                <a:ext cx="1905000" cy="485775"/>
              </a:xfrm>
              <a:prstGeom prst="rect">
                <a:avLst/>
              </a:prstGeom>
              <a:solidFill>
                <a:srgbClr val="FFFFFF"/>
              </a:solidFill>
              <a:ln w="9525">
                <a:solidFill>
                  <a:srgbClr val="B8C8D9"/>
                </a:solidFill>
              </a:ln>
            </p:spPr>
          </p:sp>
          <p:sp>
            <p:nvSpPr>
              <p:cNvPr id="51" name="TextBox 51"/>
              <p:cNvSpPr/>
              <p:nvPr/>
            </p:nvSpPr>
            <p:spPr>
              <a:xfrm>
                <a:off x="9448800" y="4086225"/>
                <a:ext cx="1866900" cy="428625"/>
              </a:xfrm>
              <a:prstGeom prst="rect">
                <a:avLst/>
              </a:prstGeom>
              <a:noFill/>
              <a:ln>
                <a:noFill/>
              </a:ln>
            </p:spPr>
            <p:txBody>
              <a:bodyPr wrap="none" lIns="0" tIns="73425" rIns="0" bIns="0" anchor="t" anchorCtr="0">
                <a:noAutofit/>
              </a:bodyPr>
              <a:lstStyle/>
              <a:p>
                <a:pPr algn="ctr"/>
                <a:r>
                  <a:rPr lang="zh-CN" sz="1880" dirty="0">
                    <a:solidFill>
                      <a:srgbClr val="243447"/>
                    </a:solidFill>
                    <a:latin typeface="Consolas"/>
                    <a:ea typeface="Microsoft YaHei"/>
                    <a:cs typeface="Consolas"/>
                  </a:rPr>
                  <a:t>空格</a:t>
                </a:r>
              </a:p>
            </p:txBody>
          </p:sp>
        </p:grpSp>
        <p:grpSp>
          <p:nvGrpSpPr>
            <p:cNvPr id="55" name="Group 55"/>
            <p:cNvGrpSpPr/>
            <p:nvPr/>
          </p:nvGrpSpPr>
          <p:grpSpPr>
            <a:xfrm>
              <a:off x="1714500" y="4543425"/>
              <a:ext cx="2000250" cy="485775"/>
              <a:chOff x="1714500" y="4543425"/>
              <a:chExt cx="2000250" cy="485775"/>
            </a:xfrm>
          </p:grpSpPr>
          <p:sp>
            <p:nvSpPr>
              <p:cNvPr id="53" name="Rectangle 53"/>
              <p:cNvSpPr/>
              <p:nvPr/>
            </p:nvSpPr>
            <p:spPr>
              <a:xfrm>
                <a:off x="1714500" y="4543425"/>
                <a:ext cx="2000250" cy="485775"/>
              </a:xfrm>
              <a:prstGeom prst="rect">
                <a:avLst/>
              </a:prstGeom>
              <a:solidFill>
                <a:srgbClr val="F4F7FB"/>
              </a:solidFill>
              <a:ln w="9525">
                <a:solidFill>
                  <a:srgbClr val="B8C8D9"/>
                </a:solidFill>
              </a:ln>
            </p:spPr>
          </p:sp>
          <p:sp>
            <p:nvSpPr>
              <p:cNvPr id="54" name="TextBox 54"/>
              <p:cNvSpPr/>
              <p:nvPr/>
            </p:nvSpPr>
            <p:spPr>
              <a:xfrm>
                <a:off x="1733550" y="4572000"/>
                <a:ext cx="1962150" cy="428625"/>
              </a:xfrm>
              <a:prstGeom prst="rect">
                <a:avLst/>
              </a:prstGeom>
              <a:noFill/>
              <a:ln>
                <a:noFill/>
              </a:ln>
            </p:spPr>
            <p:txBody>
              <a:bodyPr wrap="none" lIns="0" tIns="73425" rIns="0" bIns="0" anchor="t" anchorCtr="0">
                <a:noAutofit/>
              </a:bodyPr>
              <a:lstStyle/>
              <a:p>
                <a:pPr algn="ctr"/>
                <a:r>
                  <a:rPr lang="zh-CN" sz="1880" dirty="0">
                    <a:solidFill>
                      <a:srgbClr val="243447"/>
                    </a:solidFill>
                    <a:latin typeface="Consolas"/>
                    <a:ea typeface="Microsoft YaHei"/>
                    <a:cs typeface="Consolas"/>
                  </a:rPr>
                  <a:t>动作</a:t>
                </a:r>
              </a:p>
            </p:txBody>
          </p:sp>
        </p:grpSp>
        <p:grpSp>
          <p:nvGrpSpPr>
            <p:cNvPr id="58" name="Group 58"/>
            <p:cNvGrpSpPr/>
            <p:nvPr/>
          </p:nvGrpSpPr>
          <p:grpSpPr>
            <a:xfrm>
              <a:off x="3714750" y="4543425"/>
              <a:ext cx="1905000" cy="485775"/>
              <a:chOff x="3714750" y="4543425"/>
              <a:chExt cx="1905000" cy="485775"/>
            </a:xfrm>
          </p:grpSpPr>
          <p:sp>
            <p:nvSpPr>
              <p:cNvPr id="56" name="Rectangle 56"/>
              <p:cNvSpPr/>
              <p:nvPr/>
            </p:nvSpPr>
            <p:spPr>
              <a:xfrm>
                <a:off x="3714750" y="4543425"/>
                <a:ext cx="1905000" cy="485775"/>
              </a:xfrm>
              <a:prstGeom prst="rect">
                <a:avLst/>
              </a:prstGeom>
              <a:solidFill>
                <a:srgbClr val="FFF2CC"/>
              </a:solidFill>
              <a:ln w="9525">
                <a:solidFill>
                  <a:srgbClr val="B8C8D9"/>
                </a:solidFill>
              </a:ln>
            </p:spPr>
          </p:sp>
          <p:sp>
            <p:nvSpPr>
              <p:cNvPr id="57" name="TextBox 57"/>
              <p:cNvSpPr/>
              <p:nvPr/>
            </p:nvSpPr>
            <p:spPr>
              <a:xfrm>
                <a:off x="3733800" y="4572000"/>
                <a:ext cx="1866900" cy="428625"/>
              </a:xfrm>
              <a:prstGeom prst="rect">
                <a:avLst/>
              </a:prstGeom>
              <a:noFill/>
              <a:ln>
                <a:noFill/>
              </a:ln>
            </p:spPr>
            <p:txBody>
              <a:bodyPr wrap="none" lIns="0" tIns="73425" rIns="0" bIns="0" anchor="t" anchorCtr="0">
                <a:noAutofit/>
              </a:bodyPr>
              <a:lstStyle/>
              <a:p>
                <a:pPr algn="ctr"/>
                <a:r>
                  <a:rPr lang="zh-CN" sz="1880" dirty="0">
                    <a:solidFill>
                      <a:srgbClr val="243447"/>
                    </a:solidFill>
                    <a:latin typeface="Consolas"/>
                    <a:ea typeface="Microsoft YaHei"/>
                    <a:cs typeface="Consolas"/>
                  </a:rPr>
                  <a:t>输出I</a:t>
                </a:r>
              </a:p>
            </p:txBody>
          </p:sp>
        </p:grpSp>
        <p:grpSp>
          <p:nvGrpSpPr>
            <p:cNvPr id="61" name="Group 61"/>
            <p:cNvGrpSpPr/>
            <p:nvPr/>
          </p:nvGrpSpPr>
          <p:grpSpPr>
            <a:xfrm>
              <a:off x="5619750" y="4543425"/>
              <a:ext cx="1905000" cy="485775"/>
              <a:chOff x="5619750" y="4543425"/>
              <a:chExt cx="1905000" cy="485775"/>
            </a:xfrm>
          </p:grpSpPr>
          <p:sp>
            <p:nvSpPr>
              <p:cNvPr id="59" name="Rectangle 59"/>
              <p:cNvSpPr/>
              <p:nvPr/>
            </p:nvSpPr>
            <p:spPr>
              <a:xfrm>
                <a:off x="5619750" y="4543425"/>
                <a:ext cx="1905000" cy="485775"/>
              </a:xfrm>
              <a:prstGeom prst="rect">
                <a:avLst/>
              </a:prstGeom>
              <a:solidFill>
                <a:srgbClr val="FFF2CC"/>
              </a:solidFill>
              <a:ln w="9525">
                <a:solidFill>
                  <a:srgbClr val="B8C8D9"/>
                </a:solidFill>
              </a:ln>
            </p:spPr>
          </p:sp>
          <p:sp>
            <p:nvSpPr>
              <p:cNvPr id="60" name="TextBox 60"/>
              <p:cNvSpPr/>
              <p:nvPr/>
            </p:nvSpPr>
            <p:spPr>
              <a:xfrm>
                <a:off x="5638800" y="4572000"/>
                <a:ext cx="1866900" cy="428625"/>
              </a:xfrm>
              <a:prstGeom prst="rect">
                <a:avLst/>
              </a:prstGeom>
              <a:noFill/>
              <a:ln>
                <a:noFill/>
              </a:ln>
            </p:spPr>
            <p:txBody>
              <a:bodyPr wrap="none" lIns="0" tIns="73425" rIns="0" bIns="0" anchor="t" anchorCtr="0">
                <a:noAutofit/>
              </a:bodyPr>
              <a:lstStyle/>
              <a:p>
                <a:pPr algn="ctr"/>
                <a:r>
                  <a:rPr lang="zh-CN" sz="1880" dirty="0">
                    <a:solidFill>
                      <a:srgbClr val="243447"/>
                    </a:solidFill>
                    <a:latin typeface="Consolas"/>
                    <a:ea typeface="Microsoft YaHei"/>
                    <a:cs typeface="Consolas"/>
                  </a:rPr>
                  <a:t>换行</a:t>
                </a:r>
              </a:p>
            </p:txBody>
          </p:sp>
        </p:grpSp>
        <p:grpSp>
          <p:nvGrpSpPr>
            <p:cNvPr id="64" name="Group 64"/>
            <p:cNvGrpSpPr/>
            <p:nvPr/>
          </p:nvGrpSpPr>
          <p:grpSpPr>
            <a:xfrm>
              <a:off x="7524750" y="4543425"/>
              <a:ext cx="1905000" cy="485775"/>
              <a:chOff x="7524750" y="4543425"/>
              <a:chExt cx="1905000" cy="485775"/>
            </a:xfrm>
          </p:grpSpPr>
          <p:sp>
            <p:nvSpPr>
              <p:cNvPr id="62" name="Rectangle 62"/>
              <p:cNvSpPr/>
              <p:nvPr/>
            </p:nvSpPr>
            <p:spPr>
              <a:xfrm>
                <a:off x="7524750" y="4543425"/>
                <a:ext cx="1905000" cy="485775"/>
              </a:xfrm>
              <a:prstGeom prst="rect">
                <a:avLst/>
              </a:prstGeom>
              <a:solidFill>
                <a:srgbClr val="F4F7FB"/>
              </a:solidFill>
              <a:ln w="9525">
                <a:solidFill>
                  <a:srgbClr val="B8C8D9"/>
                </a:solidFill>
              </a:ln>
            </p:spPr>
          </p:sp>
          <p:sp>
            <p:nvSpPr>
              <p:cNvPr id="63" name="TextBox 63"/>
              <p:cNvSpPr/>
              <p:nvPr/>
            </p:nvSpPr>
            <p:spPr>
              <a:xfrm>
                <a:off x="7543800" y="4572000"/>
                <a:ext cx="1866900" cy="428625"/>
              </a:xfrm>
              <a:prstGeom prst="rect">
                <a:avLst/>
              </a:prstGeom>
              <a:noFill/>
              <a:ln>
                <a:noFill/>
              </a:ln>
            </p:spPr>
            <p:txBody>
              <a:bodyPr wrap="none" lIns="0" tIns="73425" rIns="0" bIns="0" anchor="t" anchorCtr="0">
                <a:noAutofit/>
              </a:bodyPr>
              <a:lstStyle/>
              <a:p>
                <a:pPr algn="ctr"/>
                <a:r>
                  <a:rPr lang="zh-CN" sz="1880" dirty="0">
                    <a:solidFill>
                      <a:srgbClr val="243447"/>
                    </a:solidFill>
                    <a:latin typeface="Consolas"/>
                    <a:ea typeface="Microsoft YaHei"/>
                    <a:cs typeface="Consolas"/>
                  </a:rPr>
                  <a:t>跳过</a:t>
                </a:r>
              </a:p>
            </p:txBody>
          </p:sp>
        </p:grpSp>
        <p:grpSp>
          <p:nvGrpSpPr>
            <p:cNvPr id="67" name="Group 67"/>
            <p:cNvGrpSpPr/>
            <p:nvPr/>
          </p:nvGrpSpPr>
          <p:grpSpPr>
            <a:xfrm>
              <a:off x="9429750" y="4543425"/>
              <a:ext cx="1905000" cy="485775"/>
              <a:chOff x="9429750" y="4543425"/>
              <a:chExt cx="1905000" cy="485775"/>
            </a:xfrm>
          </p:grpSpPr>
          <p:sp>
            <p:nvSpPr>
              <p:cNvPr id="65" name="Rectangle 65"/>
              <p:cNvSpPr/>
              <p:nvPr/>
            </p:nvSpPr>
            <p:spPr>
              <a:xfrm>
                <a:off x="9429750" y="4543425"/>
                <a:ext cx="1905000" cy="485775"/>
              </a:xfrm>
              <a:prstGeom prst="rect">
                <a:avLst/>
              </a:prstGeom>
              <a:solidFill>
                <a:srgbClr val="F4F7FB"/>
              </a:solidFill>
              <a:ln w="9525">
                <a:solidFill>
                  <a:srgbClr val="B8C8D9"/>
                </a:solidFill>
              </a:ln>
            </p:spPr>
          </p:sp>
          <p:sp>
            <p:nvSpPr>
              <p:cNvPr id="66" name="TextBox 66"/>
              <p:cNvSpPr/>
              <p:nvPr/>
            </p:nvSpPr>
            <p:spPr>
              <a:xfrm>
                <a:off x="9448800" y="4572000"/>
                <a:ext cx="1866900" cy="428625"/>
              </a:xfrm>
              <a:prstGeom prst="rect">
                <a:avLst/>
              </a:prstGeom>
              <a:noFill/>
              <a:ln>
                <a:noFill/>
              </a:ln>
            </p:spPr>
            <p:txBody>
              <a:bodyPr wrap="none" lIns="0" tIns="73425" rIns="0" bIns="0" anchor="t" anchorCtr="0">
                <a:noAutofit/>
              </a:bodyPr>
              <a:lstStyle/>
              <a:p>
                <a:pPr algn="ctr"/>
                <a:r>
                  <a:rPr lang="zh-CN" sz="1880" dirty="0">
                    <a:solidFill>
                      <a:srgbClr val="243447"/>
                    </a:solidFill>
                    <a:latin typeface="Consolas"/>
                    <a:ea typeface="Microsoft YaHei"/>
                    <a:cs typeface="Consolas"/>
                  </a:rPr>
                  <a:t>输出l</a:t>
                </a:r>
              </a:p>
            </p:txBody>
          </p:sp>
        </p:grpSp>
      </p:grpSp>
      <p:grpSp>
        <p:nvGrpSpPr>
          <p:cNvPr id="71" name="Group 71"/>
          <p:cNvGrpSpPr/>
          <p:nvPr/>
        </p:nvGrpSpPr>
        <p:grpSpPr>
          <a:xfrm>
            <a:off x="990219" y="5409248"/>
            <a:ext cx="8299871" cy="743331"/>
            <a:chOff x="990219" y="5409248"/>
            <a:chExt cx="8299871" cy="743331"/>
          </a:xfrm>
        </p:grpSpPr>
        <p:sp>
          <p:nvSpPr>
            <p:cNvPr id="69" name="TextBox 69"/>
            <p:cNvSpPr/>
            <p:nvPr/>
          </p:nvSpPr>
          <p:spPr>
            <a:xfrm>
              <a:off x="990219" y="5409248"/>
              <a:ext cx="829987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当前是</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，且前一个不是空格，才输出换行。先确认i&gt;0再访问i-1。</a:t>
              </a:r>
            </a:p>
          </p:txBody>
        </p:sp>
        <p:sp>
          <p:nvSpPr>
            <p:cNvPr id="70" name="TextBox 70"/>
            <p:cNvSpPr/>
            <p:nvPr/>
          </p:nvSpPr>
          <p:spPr>
            <a:xfrm>
              <a:off x="990219" y="5771198"/>
              <a:ext cx="769629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非</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照常输出；句末没有空格，所以循环结束后再补一次换行。</a:t>
              </a:r>
            </a:p>
          </p:txBody>
        </p:sp>
      </p:grpSp>
      <p:sp>
        <p:nvSpPr>
          <p:cNvPr id="95" name="Line 9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96" name="Line 96"/>
          <p:cNvSpPr/>
          <p:nvPr/>
        </p:nvSpPr>
        <p:spPr>
          <a:xfrm>
            <a:off x="838200" y="2891980"/>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97" name="Line 97"/>
          <p:cNvSpPr/>
          <p:nvPr/>
        </p:nvSpPr>
        <p:spPr>
          <a:xfrm>
            <a:off x="838200" y="5217986"/>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350"/>
                                        <p:tgtEl>
                                          <p:spTgt spid="6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fade">
                                      <p:cBhvr>
                                        <p:cTn id="12" dur="35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p="http://schemas.openxmlformats.org/presentationml/2006/main" xmlns:p14="http://schemas.microsoft.com/office/powerpoint/2010/main">
  <p:cSld>
    <p:spTree>
      <p:nvGrpSpPr>
        <p:cNvPr id="1" name=""/>
        <p:cNvGrpSpPr/>
        <p:nvPr/>
      </p:nvGrpSpPr>
      <p:grpSpPr>
        <a:xfrm>
          <a:off x="0" y="0"/>
          <a:ext cx="0" cy="0"/>
          <a:chOff x="0" y="0"/>
          <a:chExt cx="0" cy="0"/>
        </a:xfrm>
      </p:grpSpPr>
      <p:grpSp>
        <p:nvGrpSpPr>
          <p:cNvPr id="4" name="Group 4"/>
          <p:cNvGrpSpPr/>
          <p:nvPr/>
        </p:nvGrpSpPr>
        <p:grpSpPr>
          <a:xfrm>
            <a:off x="826008" y="814388"/>
            <a:ext cx="5193792" cy="1062799"/>
            <a:chOff x="826008" y="814388"/>
            <a:chExt cx="5193792" cy="1062799"/>
          </a:xfrm>
        </p:grpSpPr>
        <p:sp>
          <p:nvSpPr>
            <p:cNvPr id="2" name="TextBox 2"/>
            <p:cNvSpPr txBox="1"/>
            <p:nvPr/>
          </p:nvSpPr>
          <p:spPr>
            <a:xfrm>
              <a:off x="1017270" y="814388"/>
              <a:ext cx="214312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拆分单词：程序</a:t>
              </a:r>
            </a:p>
          </p:txBody>
        </p:sp>
        <p:sp>
          <p:nvSpPr>
            <p:cNvPr id="3" name="TextBox 3"/>
            <p:cNvSpPr txBox="1"/>
            <p:nvPr/>
          </p:nvSpPr>
          <p:spPr>
            <a:xfrm>
              <a:off x="826008" y="1407795"/>
              <a:ext cx="5193792"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完整程序：输出字母，只在词尾换行</a:t>
              </a:r>
            </a:p>
          </p:txBody>
        </p:sp>
      </p:grpSp>
      <p:grpSp>
        <p:nvGrpSpPr>
          <p:cNvPr id="19" name="Group 19"/>
          <p:cNvGrpSpPr/>
          <p:nvPr/>
        </p:nvGrpSpPr>
        <p:grpSpPr>
          <a:xfrm>
            <a:off x="1037844" y="1961198"/>
            <a:ext cx="6516910" cy="3848481"/>
            <a:chOff x="1037844" y="1961198"/>
            <a:chExt cx="6516910" cy="3848481"/>
          </a:xfrm>
        </p:grpSpPr>
        <p:sp>
          <p:nvSpPr>
            <p:cNvPr id="5" name="TextBox 5"/>
            <p:cNvSpPr txBox="1"/>
            <p:nvPr/>
          </p:nvSpPr>
          <p:spPr>
            <a:xfrm>
              <a:off x="1037844" y="1961198"/>
              <a:ext cx="276303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#include &lt;iostream&gt;</a:t>
              </a:r>
            </a:p>
          </p:txBody>
        </p:sp>
        <p:sp>
          <p:nvSpPr>
            <p:cNvPr id="6" name="TextBox 6"/>
            <p:cNvSpPr txBox="1"/>
            <p:nvPr/>
          </p:nvSpPr>
          <p:spPr>
            <a:xfrm>
              <a:off x="1037844" y="2227898"/>
              <a:ext cx="247427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#include &lt;string&gt;</a:t>
              </a:r>
            </a:p>
          </p:txBody>
        </p:sp>
        <p:sp>
          <p:nvSpPr>
            <p:cNvPr id="7" name="TextBox 7"/>
            <p:cNvSpPr txBox="1"/>
            <p:nvPr/>
          </p:nvSpPr>
          <p:spPr>
            <a:xfrm>
              <a:off x="1037844" y="2494598"/>
              <a:ext cx="2907411" cy="381381"/>
            </a:xfrm>
            <a:prstGeom prst="rect">
              <a:avLst/>
            </a:prstGeom>
            <a:noFill/>
            <a:ln>
              <a:noFill/>
            </a:ln>
          </p:spPr>
          <p:txBody>
            <a:bodyPr wrap="square" lIns="0" tIns="0" rIns="0" bIns="0" anchor="t" anchorCtr="0">
              <a:spAutoFit/>
            </a:bodyPr>
            <a:lstStyle/>
            <a:p>
              <a:pPr algn="l"/>
              <a:r>
                <a:rPr lang="en-US" sz="1950" dirty="0">
                  <a:solidFill>
                    <a:srgbClr val="0000FF"/>
                  </a:solidFill>
                  <a:latin typeface="Consolas"/>
                  <a:ea typeface="Microsoft YaHei"/>
                  <a:cs typeface="Consolas"/>
                </a:rPr>
                <a:t>using</a:t>
              </a:r>
              <a:r>
                <a:rPr lang="en-US" sz="1950" dirty="0">
                  <a:solidFill>
                    <a:srgbClr val="000000"/>
                  </a:solidFill>
                  <a:latin typeface="Consolas"/>
                  <a:ea typeface="Microsoft YaHei"/>
                  <a:cs typeface="Consolas"/>
                </a:rPr>
                <a:t xml:space="preserve"> </a:t>
              </a:r>
              <a:r>
                <a:rPr lang="en-US" sz="1950" dirty="0">
                  <a:solidFill>
                    <a:srgbClr val="0000FF"/>
                  </a:solidFill>
                  <a:latin typeface="Consolas"/>
                  <a:ea typeface="Microsoft YaHei"/>
                  <a:cs typeface="Consolas"/>
                </a:rPr>
                <a:t>namespace</a:t>
              </a:r>
              <a:r>
                <a:rPr lang="en-US" sz="1950" dirty="0">
                  <a:solidFill>
                    <a:srgbClr val="000000"/>
                  </a:solidFill>
                  <a:latin typeface="Consolas"/>
                  <a:ea typeface="Microsoft YaHei"/>
                  <a:cs typeface="Consolas"/>
                </a:rPr>
                <a:t xml:space="preserve"> std;</a:t>
              </a:r>
            </a:p>
          </p:txBody>
        </p:sp>
        <p:sp>
          <p:nvSpPr>
            <p:cNvPr id="8" name="TextBox 8"/>
            <p:cNvSpPr txBox="1"/>
            <p:nvPr/>
          </p:nvSpPr>
          <p:spPr>
            <a:xfrm>
              <a:off x="1037844" y="2761298"/>
              <a:ext cx="1752371" cy="381381"/>
            </a:xfrm>
            <a:prstGeom prst="rect">
              <a:avLst/>
            </a:prstGeom>
            <a:noFill/>
            <a:ln>
              <a:noFill/>
            </a:ln>
          </p:spPr>
          <p:txBody>
            <a:bodyPr wrap="square" lIns="0" tIns="0" rIns="0" bIns="0" anchor="t" anchorCtr="0">
              <a:spAutoFit/>
            </a:bodyPr>
            <a:lstStyle/>
            <a:p>
              <a:pPr algn="l"/>
              <a:r>
                <a:rPr lang="en-US" sz="1950" dirty="0">
                  <a:solidFill>
                    <a:srgbClr val="0000FF"/>
                  </a:solidFill>
                  <a:latin typeface="Consolas"/>
                  <a:ea typeface="Microsoft YaHei"/>
                  <a:cs typeface="Consolas"/>
                </a:rPr>
                <a:t>int</a:t>
              </a:r>
              <a:r>
                <a:rPr lang="en-US" sz="1950" dirty="0">
                  <a:solidFill>
                    <a:srgbClr val="000000"/>
                  </a:solidFill>
                  <a:latin typeface="Consolas"/>
                  <a:ea typeface="Microsoft YaHei"/>
                  <a:cs typeface="Consolas"/>
                </a:rPr>
                <a:t xml:space="preserve"> main() {</a:t>
              </a:r>
            </a:p>
          </p:txBody>
        </p:sp>
        <p:sp>
          <p:nvSpPr>
            <p:cNvPr id="9" name="TextBox 9"/>
            <p:cNvSpPr txBox="1"/>
            <p:nvPr/>
          </p:nvSpPr>
          <p:spPr>
            <a:xfrm>
              <a:off x="1037844" y="3027998"/>
              <a:ext cx="189675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string s;</a:t>
              </a:r>
            </a:p>
          </p:txBody>
        </p:sp>
        <p:sp>
          <p:nvSpPr>
            <p:cNvPr id="10" name="TextBox 10"/>
            <p:cNvSpPr txBox="1"/>
            <p:nvPr/>
          </p:nvSpPr>
          <p:spPr>
            <a:xfrm>
              <a:off x="1037844" y="3294698"/>
              <a:ext cx="290741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getline(cin, s);</a:t>
              </a:r>
            </a:p>
          </p:txBody>
        </p:sp>
        <p:sp>
          <p:nvSpPr>
            <p:cNvPr id="11" name="TextBox 11"/>
            <p:cNvSpPr txBox="1"/>
            <p:nvPr/>
          </p:nvSpPr>
          <p:spPr>
            <a:xfrm>
              <a:off x="1037844" y="3561398"/>
              <a:ext cx="6516910"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a:t>
              </a:r>
              <a:r>
                <a:rPr lang="en-US" sz="1950" dirty="0">
                  <a:solidFill>
                    <a:srgbClr val="0000FF"/>
                  </a:solidFill>
                  <a:latin typeface="Consolas"/>
                  <a:ea typeface="Microsoft YaHei"/>
                  <a:cs typeface="Consolas"/>
                </a:rPr>
                <a:t>for</a:t>
              </a:r>
              <a:r>
                <a:rPr lang="en-US" sz="1950" dirty="0">
                  <a:solidFill>
                    <a:srgbClr val="000000"/>
                  </a:solidFill>
                  <a:latin typeface="Consolas"/>
                  <a:ea typeface="Microsoft YaHei"/>
                  <a:cs typeface="Consolas"/>
                </a:rPr>
                <a:t xml:space="preserve"> (</a:t>
              </a:r>
              <a:r>
                <a:rPr lang="en-US" sz="1950" dirty="0">
                  <a:solidFill>
                    <a:srgbClr val="0000FF"/>
                  </a:solidFill>
                  <a:latin typeface="Consolas"/>
                  <a:ea typeface="Microsoft YaHei"/>
                  <a:cs typeface="Consolas"/>
                </a:rPr>
                <a:t>int</a:t>
              </a:r>
              <a:r>
                <a:rPr lang="en-US" sz="1950" dirty="0">
                  <a:solidFill>
                    <a:srgbClr val="000000"/>
                  </a:solidFill>
                  <a:latin typeface="Consolas"/>
                  <a:ea typeface="Microsoft YaHei"/>
                  <a:cs typeface="Consolas"/>
                </a:rPr>
                <a:t xml:space="preserve"> i = 0; i &lt; (</a:t>
              </a:r>
              <a:r>
                <a:rPr lang="en-US" sz="1950" dirty="0">
                  <a:solidFill>
                    <a:srgbClr val="0000FF"/>
                  </a:solidFill>
                  <a:latin typeface="Consolas"/>
                  <a:ea typeface="Microsoft YaHei"/>
                  <a:cs typeface="Consolas"/>
                </a:rPr>
                <a:t>int</a:t>
              </a:r>
              <a:r>
                <a:rPr lang="en-US" sz="1950" dirty="0">
                  <a:solidFill>
                    <a:srgbClr val="000000"/>
                  </a:solidFill>
                  <a:latin typeface="Consolas"/>
                  <a:ea typeface="Microsoft YaHei"/>
                  <a:cs typeface="Consolas"/>
                </a:rPr>
                <a:t>)s.size(); i++) {</a:t>
              </a:r>
            </a:p>
          </p:txBody>
        </p:sp>
        <p:sp>
          <p:nvSpPr>
            <p:cNvPr id="12" name="TextBox 12"/>
            <p:cNvSpPr txBox="1"/>
            <p:nvPr/>
          </p:nvSpPr>
          <p:spPr>
            <a:xfrm>
              <a:off x="1037844" y="3828098"/>
              <a:ext cx="5506250"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a:t>
              </a:r>
              <a:r>
                <a:rPr lang="en-US" sz="1950" dirty="0">
                  <a:solidFill>
                    <a:srgbClr val="0000FF"/>
                  </a:solidFill>
                  <a:latin typeface="Consolas"/>
                  <a:ea typeface="Microsoft YaHei"/>
                  <a:cs typeface="Consolas"/>
                </a:rPr>
                <a:t>if</a:t>
              </a:r>
              <a:r>
                <a:rPr lang="en-US" sz="1950" dirty="0">
                  <a:solidFill>
                    <a:srgbClr val="000000"/>
                  </a:solidFill>
                  <a:latin typeface="Consolas"/>
                  <a:ea typeface="Microsoft YaHei"/>
                  <a:cs typeface="Consolas"/>
                </a:rPr>
                <a:t xml:space="preserve"> (s[i] != ' ') cout &lt;&lt; s[i];</a:t>
              </a:r>
            </a:p>
          </p:txBody>
        </p:sp>
        <p:sp>
          <p:nvSpPr>
            <p:cNvPr id="13" name="TextBox 13"/>
            <p:cNvSpPr txBox="1"/>
            <p:nvPr/>
          </p:nvSpPr>
          <p:spPr>
            <a:xfrm>
              <a:off x="1037844" y="4094798"/>
              <a:ext cx="5795010"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a:t>
              </a:r>
              <a:r>
                <a:rPr lang="en-US" sz="1950" dirty="0">
                  <a:solidFill>
                    <a:srgbClr val="0000FF"/>
                  </a:solidFill>
                  <a:latin typeface="Consolas"/>
                  <a:ea typeface="Microsoft YaHei"/>
                  <a:cs typeface="Consolas"/>
                </a:rPr>
                <a:t>else</a:t>
              </a:r>
              <a:r>
                <a:rPr lang="en-US" sz="1950" dirty="0">
                  <a:solidFill>
                    <a:srgbClr val="000000"/>
                  </a:solidFill>
                  <a:latin typeface="Consolas"/>
                  <a:ea typeface="Microsoft YaHei"/>
                  <a:cs typeface="Consolas"/>
                </a:rPr>
                <a:t xml:space="preserve"> </a:t>
              </a:r>
              <a:r>
                <a:rPr lang="en-US" sz="1950" dirty="0">
                  <a:solidFill>
                    <a:srgbClr val="0000FF"/>
                  </a:solidFill>
                  <a:latin typeface="Consolas"/>
                  <a:ea typeface="Microsoft YaHei"/>
                  <a:cs typeface="Consolas"/>
                </a:rPr>
                <a:t>if</a:t>
              </a:r>
              <a:r>
                <a:rPr lang="en-US" sz="1950" dirty="0">
                  <a:solidFill>
                    <a:srgbClr val="000000"/>
                  </a:solidFill>
                  <a:latin typeface="Consolas"/>
                  <a:ea typeface="Microsoft YaHei"/>
                  <a:cs typeface="Consolas"/>
                </a:rPr>
                <a:t xml:space="preserve"> (i &gt; 0 &amp;&amp; s[i-1] != ' ')</a:t>
              </a:r>
            </a:p>
          </p:txBody>
        </p:sp>
        <p:sp>
          <p:nvSpPr>
            <p:cNvPr id="14" name="TextBox 14"/>
            <p:cNvSpPr txBox="1"/>
            <p:nvPr/>
          </p:nvSpPr>
          <p:spPr>
            <a:xfrm>
              <a:off x="1037844" y="4361498"/>
              <a:ext cx="362931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cout &lt;&lt; '\n';</a:t>
              </a:r>
            </a:p>
          </p:txBody>
        </p:sp>
        <p:sp>
          <p:nvSpPr>
            <p:cNvPr id="15" name="TextBox 15"/>
            <p:cNvSpPr txBox="1"/>
            <p:nvPr/>
          </p:nvSpPr>
          <p:spPr>
            <a:xfrm>
              <a:off x="1037844" y="4628198"/>
              <a:ext cx="741712"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a:t>
              </a:r>
            </a:p>
          </p:txBody>
        </p:sp>
        <p:sp>
          <p:nvSpPr>
            <p:cNvPr id="16" name="TextBox 16"/>
            <p:cNvSpPr txBox="1"/>
            <p:nvPr/>
          </p:nvSpPr>
          <p:spPr>
            <a:xfrm>
              <a:off x="1037844" y="4894898"/>
              <a:ext cx="247427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cout &lt;&lt; '\n';</a:t>
              </a:r>
            </a:p>
          </p:txBody>
        </p:sp>
        <p:sp>
          <p:nvSpPr>
            <p:cNvPr id="17" name="TextBox 17"/>
            <p:cNvSpPr txBox="1"/>
            <p:nvPr/>
          </p:nvSpPr>
          <p:spPr>
            <a:xfrm>
              <a:off x="1037844" y="5161598"/>
              <a:ext cx="1896751"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 xml:space="preserve">    </a:t>
              </a:r>
              <a:r>
                <a:rPr lang="en-US" sz="1950" dirty="0">
                  <a:solidFill>
                    <a:srgbClr val="0000FF"/>
                  </a:solidFill>
                  <a:latin typeface="Consolas"/>
                  <a:ea typeface="Microsoft YaHei"/>
                  <a:cs typeface="Consolas"/>
                </a:rPr>
                <a:t>return</a:t>
              </a:r>
              <a:r>
                <a:rPr lang="en-US" sz="1950" dirty="0">
                  <a:solidFill>
                    <a:srgbClr val="000000"/>
                  </a:solidFill>
                  <a:latin typeface="Consolas"/>
                  <a:ea typeface="Microsoft YaHei"/>
                  <a:cs typeface="Consolas"/>
                </a:rPr>
                <a:t xml:space="preserve"> 0;</a:t>
              </a:r>
            </a:p>
          </p:txBody>
        </p:sp>
        <p:sp>
          <p:nvSpPr>
            <p:cNvPr id="18" name="TextBox 18"/>
            <p:cNvSpPr txBox="1"/>
            <p:nvPr/>
          </p:nvSpPr>
          <p:spPr>
            <a:xfrm>
              <a:off x="1037844" y="5428298"/>
              <a:ext cx="164192" cy="381381"/>
            </a:xfrm>
            <a:prstGeom prst="rect">
              <a:avLst/>
            </a:prstGeom>
            <a:noFill/>
            <a:ln>
              <a:noFill/>
            </a:ln>
          </p:spPr>
          <p:txBody>
            <a:bodyPr wrap="square" lIns="0" tIns="0" rIns="0" bIns="0" anchor="t" anchorCtr="0">
              <a:spAutoFit/>
            </a:bodyPr>
            <a:lstStyle/>
            <a:p>
              <a:pPr algn="l"/>
              <a:r>
                <a:rPr lang="en-US" sz="1950" dirty="0">
                  <a:solidFill>
                    <a:srgbClr val="000000"/>
                  </a:solidFill>
                  <a:latin typeface="Consolas"/>
                  <a:ea typeface="Microsoft YaHei"/>
                  <a:cs typeface="Consolas"/>
                </a:rPr>
                <a:t>}</a:t>
              </a:r>
            </a:p>
          </p:txBody>
        </p:sp>
      </p:grpSp>
      <p:grpSp>
        <p:nvGrpSpPr>
          <p:cNvPr id="25" name="Group 25"/>
          <p:cNvGrpSpPr/>
          <p:nvPr/>
        </p:nvGrpSpPr>
        <p:grpSpPr>
          <a:xfrm>
            <a:off x="7658100" y="2559844"/>
            <a:ext cx="3629025" cy="2256749"/>
            <a:chOff x="7658100" y="2559844"/>
            <a:chExt cx="3629025" cy="2256749"/>
          </a:xfrm>
        </p:grpSpPr>
        <p:sp>
          <p:nvSpPr>
            <p:cNvPr id="20" name="TextBox 20"/>
            <p:cNvSpPr/>
            <p:nvPr/>
          </p:nvSpPr>
          <p:spPr>
            <a:xfrm>
              <a:off x="7658100" y="2559844"/>
              <a:ext cx="1622965"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输入I love，</a:t>
              </a:r>
            </a:p>
          </p:txBody>
        </p:sp>
        <p:sp>
          <p:nvSpPr>
            <p:cNvPr id="21" name="TextBox 21"/>
            <p:cNvSpPr/>
            <p:nvPr/>
          </p:nvSpPr>
          <p:spPr>
            <a:xfrm>
              <a:off x="7658100" y="2959894"/>
              <a:ext cx="2241423"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输出I和love两行。</a:t>
              </a:r>
            </a:p>
          </p:txBody>
        </p:sp>
        <p:sp>
          <p:nvSpPr>
            <p:cNvPr id="22" name="TextBox 22"/>
            <p:cNvSpPr/>
            <p:nvPr/>
          </p:nvSpPr>
          <p:spPr>
            <a:xfrm>
              <a:off x="7658100" y="3359944"/>
              <a:ext cx="1790605"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只有一个词时，</a:t>
              </a:r>
            </a:p>
          </p:txBody>
        </p:sp>
        <p:sp>
          <p:nvSpPr>
            <p:cNvPr id="23" name="TextBox 23"/>
            <p:cNvSpPr/>
            <p:nvPr/>
          </p:nvSpPr>
          <p:spPr>
            <a:xfrm>
              <a:off x="7658100" y="3759994"/>
              <a:ext cx="2296858"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最后也会输出换行。</a:t>
              </a:r>
            </a:p>
          </p:txBody>
        </p:sp>
        <p:sp>
          <p:nvSpPr>
            <p:cNvPr id="24" name="TextBox 24"/>
            <p:cNvSpPr/>
            <p:nvPr/>
          </p:nvSpPr>
          <p:spPr>
            <a:xfrm>
              <a:off x="7658100" y="4157661"/>
              <a:ext cx="3629025" cy="658932"/>
            </a:xfrm>
            <a:prstGeom prst="rect">
              <a:avLst/>
            </a:prstGeom>
            <a:noFill/>
            <a:ln>
              <a:noFill/>
            </a:ln>
          </p:spPr>
          <p:txBody>
            <a:bodyPr wrap="none" lIns="0" tIns="2388" rIns="0" bIns="0" anchor="t" anchorCtr="0">
              <a:noAutofit/>
            </a:bodyPr>
            <a:lstStyle/>
            <a:p>
              <a:pPr algn="l">
                <a:lnSpc>
                  <a:spcPts val="2407"/>
                </a:lnSpc>
              </a:pPr>
              <a:r>
                <a:rPr lang="zh-CN" sz="1880" dirty="0">
                  <a:solidFill>
                    <a:srgbClr val="243447"/>
                  </a:solidFill>
                  <a:latin typeface="Microsoft YaHei"/>
                  <a:ea typeface="Microsoft YaHei"/>
                  <a:cs typeface="Microsoft YaHei"/>
                </a:rPr>
                <a:t>这些基本操作还可以组合起来，处</a:t>
              </a:r>
              <a:br/>
              <a:r>
                <a:rPr lang="zh-CN" sz="1880" dirty="0">
                  <a:solidFill>
                    <a:srgbClr val="243447"/>
                  </a:solidFill>
                  <a:latin typeface="Microsoft YaHei"/>
                  <a:ea typeface="Microsoft YaHei"/>
                  <a:cs typeface="Microsoft YaHei"/>
                </a:rPr>
                <a:t>理下面的手机输入任务。</a:t>
              </a:r>
            </a:p>
          </p:txBody>
        </p:sp>
      </p:grpSp>
      <p:sp>
        <p:nvSpPr>
          <p:cNvPr id="26" name="Line 10"/>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7" name="Line 11"/>
          <p:cNvSpPr/>
          <p:nvPr/>
        </p:nvSpPr>
        <p:spPr>
          <a:xfrm>
            <a:off x="914019" y="1970722"/>
            <a:ext cx="9525" cy="3745230"/>
          </a:xfrm>
          <a:custGeom>
            <a:avLst/>
            <a:gdLst/>
            <a:ahLst/>
            <a:cxnLst/>
            <a:rect l="l" t="t" r="r" b="b"/>
            <a:pathLst>
              <a:path w="9525" h="3745230">
                <a:moveTo>
                  <a:pt x="0" y="0"/>
                </a:moveTo>
                <a:lnTo>
                  <a:pt x="0" y="3745230"/>
                </a:lnTo>
              </a:path>
            </a:pathLst>
          </a:custGeom>
          <a:noFill/>
          <a:ln w="19050">
            <a:solidFill>
              <a:srgbClr val="244D87"/>
            </a:solidFill>
          </a:ln>
        </p:spPr>
      </p:sp>
    </p:spTree>
  </p:cSld>
  <p:clrMapOvr>
    <a:masterClrMapping/>
  </p:clrMapOvr>
  <p:transition p14:dur="3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3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62865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手机</a:t>
            </a:r>
          </a:p>
        </p:txBody>
      </p:sp>
      <p:sp>
        <p:nvSpPr>
          <p:cNvPr id="6" name="title-slot Placeholder Carrier"/>
          <p:cNvSpPr txBox="1">
            <a:spLocks noGrp="1"/>
          </p:cNvSpPr>
          <p:nvPr>
            <p:ph type="title"/>
          </p:nvPr>
        </p:nvSpPr>
        <p:spPr>
          <a:xfrm>
            <a:off x="826008" y="1407795"/>
            <a:ext cx="5516880"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老式手机：按出一个字母，需要几下？</a:t>
            </a:r>
          </a:p>
        </p:txBody>
      </p:sp>
      <p:grpSp>
        <p:nvGrpSpPr>
          <p:cNvPr id="10" name="Group 10"/>
          <p:cNvGrpSpPr/>
          <p:nvPr/>
        </p:nvGrpSpPr>
        <p:grpSpPr>
          <a:xfrm>
            <a:off x="990219" y="2218372"/>
            <a:ext cx="7696295" cy="1257681"/>
            <a:chOff x="990219" y="2218372"/>
            <a:chExt cx="7696295" cy="1257681"/>
          </a:xfrm>
        </p:grpSpPr>
        <p:sp>
          <p:nvSpPr>
            <p:cNvPr id="7" name="TextBox 7"/>
            <p:cNvSpPr/>
            <p:nvPr/>
          </p:nvSpPr>
          <p:spPr>
            <a:xfrm>
              <a:off x="990219" y="2218372"/>
              <a:ext cx="769629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一颗数字键上排着几个字母。按一次选第一个，按两次选第二个。</a:t>
              </a:r>
            </a:p>
          </p:txBody>
        </p:sp>
        <p:sp>
          <p:nvSpPr>
            <p:cNvPr id="8" name="TextBox 8"/>
            <p:cNvSpPr/>
            <p:nvPr/>
          </p:nvSpPr>
          <p:spPr>
            <a:xfrm>
              <a:off x="990219" y="2656522"/>
              <a:ext cx="597686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例如2键对应abc：输入a按1下，b按2下，c按3下。</a:t>
              </a:r>
            </a:p>
          </p:txBody>
        </p:sp>
        <p:sp>
          <p:nvSpPr>
            <p:cNvPr id="9" name="TextBox 9"/>
            <p:cNvSpPr/>
            <p:nvPr/>
          </p:nvSpPr>
          <p:spPr>
            <a:xfrm>
              <a:off x="990219" y="3094672"/>
              <a:ext cx="6666667" cy="381381"/>
            </a:xfrm>
            <a:prstGeom prst="rect">
              <a:avLst/>
            </a:prstGeom>
            <a:noFill/>
            <a:ln>
              <a:noFill/>
            </a:ln>
          </p:spPr>
          <p:txBody>
            <a:bodyPr wrap="none" lIns="0" tIns="0" rIns="0" bIns="0" anchor="t" anchorCtr="0">
              <a:noAutofit/>
            </a:bodyPr>
            <a:lstStyle/>
            <a:p>
              <a:pPr algn="l"/>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按0键1下。本题只累计</a:t>
              </a:r>
              <a:r>
                <a:rPr lang="zh-CN" sz="1950" b="1" dirty="0">
                  <a:solidFill>
                    <a:srgbClr val="C00000"/>
                  </a:solidFill>
                  <a:latin typeface="Consolas"/>
                  <a:ea typeface="Microsoft YaHei"/>
                  <a:cs typeface="Consolas"/>
                </a:rPr>
                <a:t>按键</a:t>
              </a:r>
              <a:r>
                <a:rPr lang="zh-CN" sz="1950" dirty="0">
                  <a:solidFill>
                    <a:srgbClr val="243447"/>
                  </a:solidFill>
                  <a:latin typeface="Consolas"/>
                  <a:ea typeface="Microsoft YaHei"/>
                  <a:cs typeface="Consolas"/>
                </a:rPr>
                <a:t>次数，不计算等待时间。</a:t>
              </a:r>
            </a:p>
          </p:txBody>
        </p:sp>
      </p:grpSp>
      <p:grpSp>
        <p:nvGrpSpPr>
          <p:cNvPr id="13" name="Group 13"/>
          <p:cNvGrpSpPr/>
          <p:nvPr/>
        </p:nvGrpSpPr>
        <p:grpSpPr>
          <a:xfrm>
            <a:off x="990219" y="3970972"/>
            <a:ext cx="6811220" cy="857631"/>
            <a:chOff x="990219" y="3970972"/>
            <a:chExt cx="6811220" cy="857631"/>
          </a:xfrm>
        </p:grpSpPr>
        <p:sp>
          <p:nvSpPr>
            <p:cNvPr id="11" name="TextBox 11"/>
            <p:cNvSpPr/>
            <p:nvPr/>
          </p:nvSpPr>
          <p:spPr>
            <a:xfrm>
              <a:off x="990219" y="3970972"/>
              <a:ext cx="681122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输入：一行文本，长度不超过200，只含小写字母和</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a:t>
              </a:r>
            </a:p>
          </p:txBody>
        </p:sp>
        <p:sp>
          <p:nvSpPr>
            <p:cNvPr id="12" name="TextBox 12"/>
            <p:cNvSpPr/>
            <p:nvPr/>
          </p:nvSpPr>
          <p:spPr>
            <a:xfrm>
              <a:off x="990219" y="4447222"/>
              <a:ext cx="479507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输出：输入整行文本需要</a:t>
              </a:r>
              <a:r>
                <a:rPr lang="zh-CN" sz="1950" b="1" dirty="0">
                  <a:solidFill>
                    <a:srgbClr val="C00000"/>
                  </a:solidFill>
                  <a:latin typeface="Consolas"/>
                  <a:ea typeface="Microsoft YaHei"/>
                  <a:cs typeface="Consolas"/>
                </a:rPr>
                <a:t>按键</a:t>
              </a:r>
              <a:r>
                <a:rPr lang="zh-CN" sz="1950" dirty="0">
                  <a:solidFill>
                    <a:srgbClr val="243447"/>
                  </a:solidFill>
                  <a:latin typeface="Consolas"/>
                  <a:ea typeface="Microsoft YaHei"/>
                  <a:cs typeface="Consolas"/>
                </a:rPr>
                <a:t>的总</a:t>
              </a:r>
              <a:r>
                <a:rPr lang="zh-CN" sz="1950" b="1" dirty="0">
                  <a:solidFill>
                    <a:srgbClr val="C00000"/>
                  </a:solidFill>
                  <a:latin typeface="Consolas"/>
                  <a:ea typeface="Microsoft YaHei"/>
                  <a:cs typeface="Consolas"/>
                </a:rPr>
                <a:t>次数</a:t>
              </a:r>
              <a:r>
                <a:rPr lang="zh-CN" sz="1950" dirty="0">
                  <a:solidFill>
                    <a:srgbClr val="243447"/>
                  </a:solidFill>
                  <a:latin typeface="Consolas"/>
                  <a:ea typeface="Microsoft YaHei"/>
                  <a:cs typeface="Consolas"/>
                </a:rPr>
                <a:t>。</a:t>
              </a:r>
            </a:p>
          </p:txBody>
        </p:sp>
      </p:grpSp>
      <p:grpSp>
        <p:nvGrpSpPr>
          <p:cNvPr id="16" name="Group 16"/>
          <p:cNvGrpSpPr/>
          <p:nvPr/>
        </p:nvGrpSpPr>
        <p:grpSpPr>
          <a:xfrm>
            <a:off x="990219" y="5456872"/>
            <a:ext cx="10277856" cy="718376"/>
            <a:chOff x="990219" y="5456872"/>
            <a:chExt cx="10277856" cy="718376"/>
          </a:xfrm>
        </p:grpSpPr>
        <p:sp>
          <p:nvSpPr>
            <p:cNvPr id="14" name="TextBox 14"/>
            <p:cNvSpPr/>
            <p:nvPr/>
          </p:nvSpPr>
          <p:spPr>
            <a:xfrm>
              <a:off x="990219" y="5456872"/>
              <a:ext cx="603275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洛谷P1765。</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也要</a:t>
              </a:r>
              <a:r>
                <a:rPr lang="zh-CN" sz="1950" b="1" dirty="0">
                  <a:solidFill>
                    <a:srgbClr val="C00000"/>
                  </a:solidFill>
                  <a:latin typeface="Consolas"/>
                  <a:ea typeface="Microsoft YaHei"/>
                  <a:cs typeface="Consolas"/>
                </a:rPr>
                <a:t>按键</a:t>
              </a:r>
              <a:r>
                <a:rPr lang="zh-CN" sz="1950" dirty="0">
                  <a:solidFill>
                    <a:srgbClr val="243447"/>
                  </a:solidFill>
                  <a:latin typeface="Consolas"/>
                  <a:ea typeface="Microsoft YaHei"/>
                  <a:cs typeface="Consolas"/>
                </a:rPr>
                <a:t>，读入时不能把它丢了。</a:t>
              </a:r>
            </a:p>
          </p:txBody>
        </p:sp>
        <p:sp>
          <p:nvSpPr>
            <p:cNvPr id="15" name="TextBox 15"/>
            <p:cNvSpPr/>
            <p:nvPr/>
          </p:nvSpPr>
          <p:spPr>
            <a:xfrm>
              <a:off x="990981" y="5823204"/>
              <a:ext cx="10277094" cy="352044"/>
            </a:xfrm>
            <a:prstGeom prst="rect">
              <a:avLst/>
            </a:prstGeom>
            <a:noFill/>
            <a:ln>
              <a:noFill/>
            </a:ln>
          </p:spPr>
          <p:txBody>
            <a:bodyPr wrap="none" lIns="0" tIns="2286" rIns="0" bIns="0" anchor="t" anchorCtr="0">
              <a:noAutofit/>
            </a:bodyPr>
            <a:lstStyle/>
            <a:p>
              <a:pPr algn="l">
                <a:lnSpc>
                  <a:spcPts val="2232"/>
                </a:lnSpc>
              </a:pPr>
              <a:r>
                <a:rPr lang="zh-CN" sz="1800" dirty="0">
                  <a:solidFill>
                    <a:srgbClr val="243447"/>
                  </a:solidFill>
                  <a:latin typeface="Microsoft YaHei"/>
                  <a:ea typeface="Microsoft YaHei"/>
                  <a:cs typeface="Microsoft YaHei"/>
                </a:rPr>
                <a:t>每个字母像一项不同的“</a:t>
              </a:r>
              <a:r>
                <a:rPr lang="zh-CN" sz="1800" b="1" dirty="0">
                  <a:solidFill>
                    <a:srgbClr val="C00000"/>
                  </a:solidFill>
                  <a:latin typeface="Microsoft YaHei"/>
                  <a:ea typeface="Microsoft YaHei"/>
                  <a:cs typeface="Microsoft YaHei"/>
                </a:rPr>
                <a:t>按键</a:t>
              </a:r>
              <a:r>
                <a:rPr lang="zh-CN" sz="1800" dirty="0">
                  <a:solidFill>
                    <a:srgbClr val="243447"/>
                  </a:solidFill>
                  <a:latin typeface="Microsoft YaHei"/>
                  <a:ea typeface="Microsoft YaHei"/>
                  <a:cs typeface="Microsoft YaHei"/>
                </a:rPr>
                <a:t>费用”。先查出它要按几次，再把整句话的</a:t>
              </a:r>
              <a:r>
                <a:rPr lang="zh-CN" sz="1800" b="1" dirty="0">
                  <a:solidFill>
                    <a:srgbClr val="C00000"/>
                  </a:solidFill>
                  <a:latin typeface="Microsoft YaHei"/>
                  <a:ea typeface="Microsoft YaHei"/>
                  <a:cs typeface="Microsoft YaHei"/>
                </a:rPr>
                <a:t>次数</a:t>
              </a:r>
              <a:r>
                <a:rPr lang="zh-CN" sz="1800" dirty="0">
                  <a:solidFill>
                    <a:srgbClr val="243447"/>
                  </a:solidFill>
                  <a:latin typeface="Microsoft YaHei"/>
                  <a:ea typeface="Microsoft YaHei"/>
                  <a:cs typeface="Microsoft YaHei"/>
                </a:rPr>
                <a:t>加起来。</a:t>
              </a: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838200" y="5085779"/>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5" name="Line 25"/>
          <p:cNvSpPr/>
          <p:nvPr/>
        </p:nvSpPr>
        <p:spPr>
          <a:xfrm>
            <a:off x="838200" y="3666554"/>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a14="http://schemas.microsoft.com/office/drawing/2010/main" xmlns:m="http://schemas.openxmlformats.org/officeDocument/2006/math"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62865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手机</a:t>
            </a:r>
          </a:p>
        </p:txBody>
      </p:sp>
      <p:sp>
        <p:nvSpPr>
          <p:cNvPr id="6" name="title-slot Placeholder Carrier"/>
          <p:cNvSpPr txBox="1">
            <a:spLocks noGrp="1"/>
          </p:cNvSpPr>
          <p:nvPr>
            <p:ph type="title"/>
          </p:nvPr>
        </p:nvSpPr>
        <p:spPr>
          <a:xfrm>
            <a:off x="826008" y="1407795"/>
            <a:ext cx="5193792"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次数来自键内位置，不是键上的数字</a:t>
            </a:r>
          </a:p>
        </p:txBody>
      </p:sp>
      <p:grpSp>
        <p:nvGrpSpPr>
          <p:cNvPr id="27" name="Group 27"/>
          <p:cNvGrpSpPr/>
          <p:nvPr/>
        </p:nvGrpSpPr>
        <p:grpSpPr>
          <a:xfrm>
            <a:off x="1238250" y="2238375"/>
            <a:ext cx="5143500" cy="3381375"/>
            <a:chOff x="1238250" y="2238375"/>
            <a:chExt cx="5143500" cy="3381375"/>
          </a:xfrm>
        </p:grpSpPr>
        <p:sp>
          <p:nvSpPr>
            <p:cNvPr id="7" name="Rectangle 7"/>
            <p:cNvSpPr/>
            <p:nvPr/>
          </p:nvSpPr>
          <p:spPr>
            <a:xfrm>
              <a:off x="1238250" y="2238375"/>
              <a:ext cx="1619250" cy="762000"/>
            </a:xfrm>
            <a:prstGeom prst="roundRect">
              <a:avLst>
                <a:gd name="adj" fmla="val 15000"/>
              </a:avLst>
            </a:prstGeom>
            <a:solidFill>
              <a:srgbClr val="E9F1FA"/>
            </a:solidFill>
            <a:ln>
              <a:noFill/>
            </a:ln>
          </p:spPr>
        </p:sp>
        <p:sp>
          <p:nvSpPr>
            <p:cNvPr id="8" name="Rectangle 8"/>
            <p:cNvSpPr/>
            <p:nvPr/>
          </p:nvSpPr>
          <p:spPr>
            <a:xfrm>
              <a:off x="3000375" y="2238375"/>
              <a:ext cx="1619250" cy="762000"/>
            </a:xfrm>
            <a:prstGeom prst="roundRect">
              <a:avLst>
                <a:gd name="adj" fmla="val 15000"/>
              </a:avLst>
            </a:prstGeom>
            <a:solidFill>
              <a:srgbClr val="E9F1FA"/>
            </a:solidFill>
            <a:ln>
              <a:noFill/>
            </a:ln>
          </p:spPr>
        </p:sp>
        <p:sp>
          <p:nvSpPr>
            <p:cNvPr id="9" name="Rectangle 9"/>
            <p:cNvSpPr/>
            <p:nvPr/>
          </p:nvSpPr>
          <p:spPr>
            <a:xfrm>
              <a:off x="4762500" y="2238375"/>
              <a:ext cx="1619250" cy="762000"/>
            </a:xfrm>
            <a:prstGeom prst="roundRect">
              <a:avLst>
                <a:gd name="adj" fmla="val 15000"/>
              </a:avLst>
            </a:prstGeom>
            <a:solidFill>
              <a:srgbClr val="E9F1FA"/>
            </a:solidFill>
            <a:ln>
              <a:noFill/>
            </a:ln>
          </p:spPr>
        </p:sp>
        <p:sp>
          <p:nvSpPr>
            <p:cNvPr id="10" name="Rectangle 10"/>
            <p:cNvSpPr/>
            <p:nvPr/>
          </p:nvSpPr>
          <p:spPr>
            <a:xfrm>
              <a:off x="1238250" y="3143250"/>
              <a:ext cx="1619250" cy="762000"/>
            </a:xfrm>
            <a:prstGeom prst="roundRect">
              <a:avLst>
                <a:gd name="adj" fmla="val 15000"/>
              </a:avLst>
            </a:prstGeom>
            <a:solidFill>
              <a:srgbClr val="E9F1FA"/>
            </a:solidFill>
            <a:ln>
              <a:noFill/>
            </a:ln>
          </p:spPr>
        </p:sp>
        <p:sp>
          <p:nvSpPr>
            <p:cNvPr id="11" name="Rectangle 11"/>
            <p:cNvSpPr/>
            <p:nvPr/>
          </p:nvSpPr>
          <p:spPr>
            <a:xfrm>
              <a:off x="3000375" y="3143250"/>
              <a:ext cx="1619250" cy="762000"/>
            </a:xfrm>
            <a:prstGeom prst="roundRect">
              <a:avLst>
                <a:gd name="adj" fmla="val 15000"/>
              </a:avLst>
            </a:prstGeom>
            <a:solidFill>
              <a:srgbClr val="E9F1FA"/>
            </a:solidFill>
            <a:ln>
              <a:noFill/>
            </a:ln>
          </p:spPr>
        </p:sp>
        <p:sp>
          <p:nvSpPr>
            <p:cNvPr id="12" name="Rectangle 12"/>
            <p:cNvSpPr/>
            <p:nvPr/>
          </p:nvSpPr>
          <p:spPr>
            <a:xfrm>
              <a:off x="4762500" y="3143250"/>
              <a:ext cx="1619250" cy="762000"/>
            </a:xfrm>
            <a:prstGeom prst="roundRect">
              <a:avLst>
                <a:gd name="adj" fmla="val 15000"/>
              </a:avLst>
            </a:prstGeom>
            <a:solidFill>
              <a:srgbClr val="E9F1FA"/>
            </a:solidFill>
            <a:ln>
              <a:noFill/>
            </a:ln>
          </p:spPr>
        </p:sp>
        <p:sp>
          <p:nvSpPr>
            <p:cNvPr id="13" name="Rectangle 13"/>
            <p:cNvSpPr/>
            <p:nvPr/>
          </p:nvSpPr>
          <p:spPr>
            <a:xfrm>
              <a:off x="1238250" y="4048125"/>
              <a:ext cx="1619250" cy="762000"/>
            </a:xfrm>
            <a:prstGeom prst="roundRect">
              <a:avLst>
                <a:gd name="adj" fmla="val 15000"/>
              </a:avLst>
            </a:prstGeom>
            <a:solidFill>
              <a:srgbClr val="E9F1FA"/>
            </a:solidFill>
            <a:ln>
              <a:noFill/>
            </a:ln>
          </p:spPr>
        </p:sp>
        <p:sp>
          <p:nvSpPr>
            <p:cNvPr id="14" name="Rectangle 14"/>
            <p:cNvSpPr/>
            <p:nvPr/>
          </p:nvSpPr>
          <p:spPr>
            <a:xfrm>
              <a:off x="3000375" y="4048125"/>
              <a:ext cx="1619250" cy="762000"/>
            </a:xfrm>
            <a:prstGeom prst="roundRect">
              <a:avLst>
                <a:gd name="adj" fmla="val 15000"/>
              </a:avLst>
            </a:prstGeom>
            <a:solidFill>
              <a:srgbClr val="E9F1FA"/>
            </a:solidFill>
            <a:ln>
              <a:noFill/>
            </a:ln>
          </p:spPr>
        </p:sp>
        <p:sp>
          <p:nvSpPr>
            <p:cNvPr id="15" name="Rectangle 15"/>
            <p:cNvSpPr/>
            <p:nvPr/>
          </p:nvSpPr>
          <p:spPr>
            <a:xfrm>
              <a:off x="4762500" y="4048125"/>
              <a:ext cx="1619250" cy="762000"/>
            </a:xfrm>
            <a:prstGeom prst="roundRect">
              <a:avLst>
                <a:gd name="adj" fmla="val 15000"/>
              </a:avLst>
            </a:prstGeom>
            <a:solidFill>
              <a:srgbClr val="E9F1FA"/>
            </a:solidFill>
            <a:ln>
              <a:noFill/>
            </a:ln>
          </p:spPr>
        </p:sp>
        <p:sp>
          <p:nvSpPr>
            <p:cNvPr id="16" name="Rectangle 16"/>
            <p:cNvSpPr/>
            <p:nvPr/>
          </p:nvSpPr>
          <p:spPr>
            <a:xfrm>
              <a:off x="3000375" y="4953000"/>
              <a:ext cx="1619250" cy="666750"/>
            </a:xfrm>
            <a:prstGeom prst="roundRect">
              <a:avLst>
                <a:gd name="adj" fmla="val 17143"/>
              </a:avLst>
            </a:prstGeom>
            <a:solidFill>
              <a:srgbClr val="FFF2CC"/>
            </a:solidFill>
            <a:ln>
              <a:noFill/>
            </a:ln>
          </p:spPr>
        </p:sp>
        <p:sp>
          <p:nvSpPr>
            <p:cNvPr id="17" name="TextBox 17"/>
            <p:cNvSpPr/>
            <p:nvPr/>
          </p:nvSpPr>
          <p:spPr>
            <a:xfrm>
              <a:off x="1609344" y="250412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1</a:t>
              </a:r>
            </a:p>
          </p:txBody>
        </p:sp>
        <p:sp>
          <p:nvSpPr>
            <p:cNvPr id="18" name="TextBox 18"/>
            <p:cNvSpPr/>
            <p:nvPr/>
          </p:nvSpPr>
          <p:spPr>
            <a:xfrm>
              <a:off x="3247644" y="2504122"/>
              <a:ext cx="741712"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2 abc</a:t>
              </a:r>
            </a:p>
          </p:txBody>
        </p:sp>
        <p:sp>
          <p:nvSpPr>
            <p:cNvPr id="19" name="TextBox 19"/>
            <p:cNvSpPr/>
            <p:nvPr/>
          </p:nvSpPr>
          <p:spPr>
            <a:xfrm>
              <a:off x="5009769" y="2504122"/>
              <a:ext cx="741712"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3 def</a:t>
              </a:r>
            </a:p>
          </p:txBody>
        </p:sp>
        <p:sp>
          <p:nvSpPr>
            <p:cNvPr id="20" name="TextBox 20"/>
            <p:cNvSpPr/>
            <p:nvPr/>
          </p:nvSpPr>
          <p:spPr>
            <a:xfrm>
              <a:off x="1485519" y="3408998"/>
              <a:ext cx="741712"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4 ghi</a:t>
              </a:r>
            </a:p>
          </p:txBody>
        </p:sp>
        <p:sp>
          <p:nvSpPr>
            <p:cNvPr id="21" name="TextBox 21"/>
            <p:cNvSpPr/>
            <p:nvPr/>
          </p:nvSpPr>
          <p:spPr>
            <a:xfrm>
              <a:off x="3247644" y="3408998"/>
              <a:ext cx="741712"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5 jkl</a:t>
              </a:r>
            </a:p>
          </p:txBody>
        </p:sp>
        <p:sp>
          <p:nvSpPr>
            <p:cNvPr id="22" name="TextBox 22"/>
            <p:cNvSpPr/>
            <p:nvPr/>
          </p:nvSpPr>
          <p:spPr>
            <a:xfrm>
              <a:off x="5009769" y="3408998"/>
              <a:ext cx="741712"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6 mno</a:t>
              </a:r>
            </a:p>
          </p:txBody>
        </p:sp>
        <p:sp>
          <p:nvSpPr>
            <p:cNvPr id="23" name="TextBox 23"/>
            <p:cNvSpPr/>
            <p:nvPr/>
          </p:nvSpPr>
          <p:spPr>
            <a:xfrm>
              <a:off x="1390269" y="4313872"/>
              <a:ext cx="8861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7 pqrs</a:t>
              </a:r>
            </a:p>
          </p:txBody>
        </p:sp>
        <p:sp>
          <p:nvSpPr>
            <p:cNvPr id="24" name="TextBox 24"/>
            <p:cNvSpPr/>
            <p:nvPr/>
          </p:nvSpPr>
          <p:spPr>
            <a:xfrm>
              <a:off x="3247644" y="4313872"/>
              <a:ext cx="741712"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8 tuv</a:t>
              </a:r>
            </a:p>
          </p:txBody>
        </p:sp>
        <p:sp>
          <p:nvSpPr>
            <p:cNvPr id="25" name="TextBox 25"/>
            <p:cNvSpPr/>
            <p:nvPr/>
          </p:nvSpPr>
          <p:spPr>
            <a:xfrm>
              <a:off x="4914519" y="4313872"/>
              <a:ext cx="8861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9 wxyz</a:t>
              </a:r>
            </a:p>
          </p:txBody>
        </p:sp>
        <p:sp>
          <p:nvSpPr>
            <p:cNvPr id="26" name="TextBox 26"/>
            <p:cNvSpPr/>
            <p:nvPr/>
          </p:nvSpPr>
          <p:spPr>
            <a:xfrm>
              <a:off x="3276219" y="5171122"/>
              <a:ext cx="83362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0 空格</a:t>
              </a:r>
            </a:p>
          </p:txBody>
        </p:sp>
      </p:grpSp>
      <p:grpSp>
        <p:nvGrpSpPr>
          <p:cNvPr id="32" name="Group 32"/>
          <p:cNvGrpSpPr/>
          <p:nvPr/>
        </p:nvGrpSpPr>
        <p:grpSpPr>
          <a:xfrm>
            <a:off x="7086219" y="2456498"/>
            <a:ext cx="3051810" cy="1991105"/>
            <a:chOff x="7086219" y="2456498"/>
            <a:chExt cx="3051810" cy="1991105"/>
          </a:xfrm>
        </p:grpSpPr>
        <p:sp>
          <p:nvSpPr>
            <p:cNvPr id="28" name="TextBox 28"/>
            <p:cNvSpPr/>
            <p:nvPr/>
          </p:nvSpPr>
          <p:spPr>
            <a:xfrm>
              <a:off x="7086219" y="2456498"/>
              <a:ext cx="138484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p、q、r、s</a:t>
              </a:r>
            </a:p>
          </p:txBody>
        </p:sp>
        <p:sp>
          <p:nvSpPr>
            <p:cNvPr id="29" name="TextBox 29"/>
            <p:cNvSpPr/>
            <p:nvPr/>
          </p:nvSpPr>
          <p:spPr>
            <a:xfrm>
              <a:off x="7086219" y="2894648"/>
              <a:ext cx="269738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分别按1、2、3、4下。</a:t>
              </a:r>
            </a:p>
          </p:txBody>
        </p:sp>
        <p:sp>
          <p:nvSpPr>
            <p:cNvPr id="30" name="TextBox 30"/>
            <p:cNvSpPr/>
            <p:nvPr/>
          </p:nvSpPr>
          <p:spPr>
            <a:xfrm>
              <a:off x="7086219" y="3485198"/>
              <a:ext cx="2027968" cy="381381"/>
            </a:xfrm>
            <a:prstGeom prst="rect">
              <a:avLst/>
            </a:prstGeom>
            <a:noFill/>
            <a:ln>
              <a:noFill/>
            </a:ln>
          </p:spPr>
          <p:txBody>
            <a:bodyPr wrap="none" lIns="0" tIns="0" rIns="0" bIns="0" anchor="t" anchorCtr="0">
              <a:noAutofit/>
            </a:bodyPr>
            <a:lstStyle/>
            <a:p>
              <a:pPr algn="l"/>
              <a:r>
                <a:rPr lang="zh-CN" sz="1950" b="1" dirty="0">
                  <a:solidFill>
                    <a:srgbClr val="C00000"/>
                  </a:solidFill>
                  <a:latin typeface="Consolas"/>
                  <a:ea typeface="Microsoft YaHei"/>
                  <a:cs typeface="Consolas"/>
                </a:rPr>
                <a:t>s和z都需要4下。</a:t>
              </a:r>
            </a:p>
          </p:txBody>
        </p:sp>
        <p:sp>
          <p:nvSpPr>
            <p:cNvPr id="31" name="TextBox 31"/>
            <p:cNvSpPr/>
            <p:nvPr/>
          </p:nvSpPr>
          <p:spPr>
            <a:xfrm>
              <a:off x="7086219" y="4066222"/>
              <a:ext cx="305181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别把字母全部按3个一组。</a:t>
              </a:r>
            </a:p>
          </p:txBody>
        </p:sp>
      </p:grpSp>
      <p:grpSp>
        <p:nvGrpSpPr>
          <p:cNvPr id="35" name="Group 35"/>
          <p:cNvGrpSpPr/>
          <p:nvPr/>
        </p:nvGrpSpPr>
        <p:grpSpPr>
          <a:xfrm>
            <a:off x="7083933" y="4904422"/>
            <a:ext cx="2334463" cy="925640"/>
            <a:chOff x="7083933" y="4904422"/>
            <a:chExt cx="2334463" cy="925640"/>
          </a:xfrm>
        </p:grpSpPr>
        <p:sp>
          <p:nvSpPr>
            <p:cNvPr id="33" name="TextBox 33"/>
            <p:cNvSpPr/>
            <p:nvPr/>
          </p:nvSpPr>
          <p:spPr>
            <a:xfrm>
              <a:off x="7086219" y="4904422"/>
              <a:ext cx="150295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教学例：a z</a:t>
              </a:r>
            </a:p>
          </p:txBody>
        </p:sp>
        <p:sp>
          <p:nvSpPr>
            <p:cNvPr id="34" name="TextBox 34"/>
            <p:cNvSpPr txBox="1"/>
            <p:nvPr/>
          </p:nvSpPr>
          <p:spPr>
            <a:xfrm>
              <a:off x="7083933" y="5360670"/>
              <a:ext cx="2334463" cy="469392"/>
            </a:xfrm>
            <a:prstGeom prst="rect">
              <a:avLst/>
            </a:prstGeom>
            <a:noFill/>
            <a:ln>
              <a:noFill/>
            </a:ln>
          </p:spPr>
          <p:txBody>
            <a:bodyPr wrap="none" lIns="0" tIns="0" rIns="0" bIns="0" anchor="t" anchorCtr="0">
              <a:spAutoFit/>
            </a:bodyPr>
            <a:lstStyle/>
            <a:p>
              <a:pPr algn="l"/>
              <a14:m>
                <m:oMathPara>
                  <m:oMathParaPr>
                    <m:jc m:val="centerGroup"/>
                  </m:oMathParaPr>
                  <m:oMath>
                    <m:r>
                      <a:rPr lang="zh-CN" sz="2400" dirty="0">
                        <a:solidFill>
                          <a:schemeClr val="accent1"/>
                        </a:solidFill>
                        <a:latin typeface="Cambria Math"/>
                        <a:ea typeface="Cambria Math"/>
                        <a:cs typeface="Cambria Math"/>
                      </a:rPr>
                      <m:t>1+1+4=6</m:t>
                    </m:r>
                  </m:oMath>
                </m:oMathPara>
              </a14:m>
              <a:endParaRPr/>
            </a:p>
          </p:txBody>
        </p:sp>
      </p:grpSp>
      <p:sp>
        <p:nvSpPr>
          <p:cNvPr id="61" name="Line 6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35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35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3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62865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手机</a:t>
            </a:r>
          </a:p>
        </p:txBody>
      </p:sp>
      <p:sp>
        <p:nvSpPr>
          <p:cNvPr id="6" name="title-slot Placeholder Carrier"/>
          <p:cNvSpPr txBox="1">
            <a:spLocks noGrp="1"/>
          </p:cNvSpPr>
          <p:nvPr>
            <p:ph type="title"/>
          </p:nvPr>
        </p:nvSpPr>
        <p:spPr>
          <a:xfrm>
            <a:off x="826008" y="1407795"/>
            <a:ext cx="3578352"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Consolas"/>
              </a:rPr>
              <a:t>完整程序：查表，再累加</a:t>
            </a:r>
          </a:p>
        </p:txBody>
      </p:sp>
      <p:grpSp>
        <p:nvGrpSpPr>
          <p:cNvPr id="8" name="Group 8"/>
          <p:cNvGrpSpPr/>
          <p:nvPr/>
        </p:nvGrpSpPr>
        <p:grpSpPr>
          <a:xfrm>
            <a:off x="990981" y="2091690"/>
            <a:ext cx="4796028" cy="3952494"/>
            <a:chOff x="990981" y="2091690"/>
            <a:chExt cx="4796028" cy="3952494"/>
          </a:xfrm>
        </p:grpSpPr>
        <p:sp>
          <p:nvSpPr>
            <p:cNvPr id="7" name="TextBox 7"/>
            <p:cNvSpPr txBox="1"/>
            <p:nvPr/>
          </p:nvSpPr>
          <p:spPr>
            <a:xfrm>
              <a:off x="990981" y="2091690"/>
              <a:ext cx="4796028" cy="3952494"/>
            </a:xfrm>
            <a:prstGeom prst="rect">
              <a:avLst/>
            </a:prstGeom>
            <a:noFill/>
            <a:ln>
              <a:noFill/>
            </a:ln>
          </p:spPr>
          <p:txBody>
            <a:bodyPr wrap="square" lIns="0" tIns="0" rIns="0" bIns="0" anchor="t" anchorCtr="0">
              <a:spAutoFit/>
            </a:bodyPr>
            <a:lstStyle/>
            <a:p>
              <a:pPr algn="l">
                <a:lnSpc>
                  <a:spcPts val="2025"/>
                </a:lnSpc>
              </a:pPr>
              <a:r>
                <a:rPr lang="zh-CN" sz="1800" dirty="0">
                  <a:solidFill>
                    <a:schemeClr val="dk1"/>
                  </a:solidFill>
                  <a:latin typeface="Consolas"/>
                  <a:ea typeface="Microsoft YaHei"/>
                  <a:cs typeface="Consolas"/>
                </a:rPr>
                <a:t>#include &lt;iostream&gt;</a:t>
              </a:r>
              <a:br/>
              <a:r>
                <a:rPr lang="zh-CN" sz="1800" dirty="0">
                  <a:solidFill>
                    <a:schemeClr val="dk1"/>
                  </a:solidFill>
                  <a:latin typeface="Consolas"/>
                  <a:ea typeface="Microsoft YaHei"/>
                  <a:cs typeface="Consolas"/>
                </a:rPr>
                <a:t>#include &lt;</a:t>
              </a:r>
              <a:r>
                <a:rPr lang="zh-CN" sz="1800" dirty="0">
                  <a:solidFill>
                    <a:srgbClr val="0000FF"/>
                  </a:solidFill>
                  <a:latin typeface="Consolas"/>
                  <a:ea typeface="Microsoft YaHei"/>
                  <a:cs typeface="Consolas"/>
                </a:rPr>
                <a:t>string</a:t>
              </a:r>
              <a:r>
                <a:rPr lang="zh-CN" sz="1800" dirty="0">
                  <a:solidFill>
                    <a:schemeClr val="dk1"/>
                  </a:solidFill>
                  <a:latin typeface="Consolas"/>
                  <a:ea typeface="Microsoft YaHei"/>
                  <a:cs typeface="Consolas"/>
                </a:rPr>
                <a:t>&gt;</a:t>
              </a:r>
              <a:br/>
              <a:r>
                <a:rPr lang="zh-CN" sz="1800" dirty="0">
                  <a:solidFill>
                    <a:srgbClr val="0000FF"/>
                  </a:solidFill>
                  <a:latin typeface="Consolas"/>
                  <a:ea typeface="Microsoft YaHei"/>
                  <a:cs typeface="Consolas"/>
                </a:rPr>
                <a:t>using</a:t>
              </a:r>
              <a:r>
                <a:rPr lang="zh-CN" sz="1800" dirty="0">
                  <a:solidFill>
                    <a:schemeClr val="dk1"/>
                  </a:solidFill>
                  <a:latin typeface="Consolas"/>
                  <a:ea typeface="Microsoft YaHei"/>
                  <a:cs typeface="Consolas"/>
                </a:rPr>
                <a:t> </a:t>
              </a:r>
              <a:r>
                <a:rPr lang="zh-CN" sz="1800" dirty="0">
                  <a:solidFill>
                    <a:srgbClr val="0000FF"/>
                  </a:solidFill>
                  <a:latin typeface="Consolas"/>
                  <a:ea typeface="Microsoft YaHei"/>
                  <a:cs typeface="Consolas"/>
                </a:rPr>
                <a:t>namespace</a:t>
              </a:r>
              <a:r>
                <a:rPr lang="zh-CN" sz="1800" dirty="0">
                  <a:solidFill>
                    <a:schemeClr val="dk1"/>
                  </a:solidFill>
                  <a:latin typeface="Consolas"/>
                  <a:ea typeface="Microsoft YaHei"/>
                  <a:cs typeface="Consolas"/>
                </a:rPr>
                <a:t> std;</a:t>
              </a:r>
              <a:br/>
              <a:r>
                <a:rPr lang="zh-CN" sz="1800" dirty="0">
                  <a:solidFill>
                    <a:srgbClr val="0000FF"/>
                  </a:solidFill>
                  <a:latin typeface="Consolas"/>
                  <a:ea typeface="Microsoft YaHei"/>
                  <a:cs typeface="Consolas"/>
                </a:rPr>
                <a:t>int</a:t>
              </a:r>
              <a:r>
                <a:rPr lang="zh-CN" sz="1800" dirty="0">
                  <a:solidFill>
                    <a:schemeClr val="dk1"/>
                  </a:solidFill>
                  <a:latin typeface="Consolas"/>
                  <a:ea typeface="Microsoft YaHei"/>
                  <a:cs typeface="Consolas"/>
                </a:rPr>
                <a:t> main() {</a:t>
              </a:r>
              <a:br/>
              <a:r>
                <a:rPr lang="zh-CN" sz="1800" dirty="0">
                  <a:solidFill>
                    <a:schemeClr val="dk1"/>
                  </a:solidFill>
                  <a:latin typeface="Consolas"/>
                  <a:ea typeface="Microsoft YaHei"/>
                  <a:cs typeface="Consolas"/>
                </a:rPr>
                <a:t>    </a:t>
              </a:r>
              <a:r>
                <a:rPr lang="zh-CN" sz="1800" dirty="0">
                  <a:solidFill>
                    <a:srgbClr val="0000FF"/>
                  </a:solidFill>
                  <a:latin typeface="Consolas"/>
                  <a:ea typeface="Microsoft YaHei"/>
                  <a:cs typeface="Consolas"/>
                </a:rPr>
                <a:t>const</a:t>
              </a:r>
              <a:r>
                <a:rPr lang="zh-CN" sz="1800" dirty="0">
                  <a:solidFill>
                    <a:schemeClr val="dk1"/>
                  </a:solidFill>
                  <a:latin typeface="Consolas"/>
                  <a:ea typeface="Microsoft YaHei"/>
                  <a:cs typeface="Consolas"/>
                </a:rPr>
                <a:t> </a:t>
              </a:r>
              <a:r>
                <a:rPr lang="zh-CN" sz="1800" dirty="0">
                  <a:solidFill>
                    <a:srgbClr val="0000FF"/>
                  </a:solidFill>
                  <a:latin typeface="Consolas"/>
                  <a:ea typeface="Microsoft YaHei"/>
                  <a:cs typeface="Consolas"/>
                </a:rPr>
                <a:t>int</a:t>
              </a:r>
              <a:r>
                <a:rPr lang="zh-CN" sz="1800" dirty="0">
                  <a:solidFill>
                    <a:schemeClr val="dk1"/>
                  </a:solidFill>
                  <a:latin typeface="Consolas"/>
                  <a:ea typeface="Microsoft YaHei"/>
                  <a:cs typeface="Consolas"/>
                </a:rPr>
                <a:t> press[26] = {</a:t>
              </a:r>
              <a:br/>
              <a:r>
                <a:rPr lang="zh-CN" sz="1800" dirty="0">
                  <a:solidFill>
                    <a:schemeClr val="dk1"/>
                  </a:solidFill>
                  <a:latin typeface="Consolas"/>
                  <a:ea typeface="Microsoft YaHei"/>
                  <a:cs typeface="Consolas"/>
                </a:rPr>
                <a:t>        1,2,3,1,2,3,1,2,3,1,2,3,1,2,3,</a:t>
              </a:r>
              <a:br/>
              <a:r>
                <a:rPr lang="zh-CN" sz="1800" dirty="0">
                  <a:solidFill>
                    <a:schemeClr val="dk1"/>
                  </a:solidFill>
                  <a:latin typeface="Consolas"/>
                  <a:ea typeface="Microsoft YaHei"/>
                  <a:cs typeface="Consolas"/>
                </a:rPr>
                <a:t>        1,2,3,4,1,2,3,1,2,3,4};</a:t>
              </a:r>
              <a:br/>
              <a:r>
                <a:rPr lang="zh-CN" sz="1800" dirty="0">
                  <a:solidFill>
                    <a:schemeClr val="dk1"/>
                  </a:solidFill>
                  <a:latin typeface="Consolas"/>
                  <a:ea typeface="Microsoft YaHei"/>
                  <a:cs typeface="Consolas"/>
                </a:rPr>
                <a:t>    </a:t>
              </a:r>
              <a:r>
                <a:rPr lang="zh-CN" sz="1800" dirty="0">
                  <a:solidFill>
                    <a:srgbClr val="0000FF"/>
                  </a:solidFill>
                  <a:latin typeface="Consolas"/>
                  <a:ea typeface="Microsoft YaHei"/>
                  <a:cs typeface="Consolas"/>
                </a:rPr>
                <a:t>string</a:t>
              </a:r>
              <a:r>
                <a:rPr lang="zh-CN" sz="1800" dirty="0">
                  <a:solidFill>
                    <a:schemeClr val="dk1"/>
                  </a:solidFill>
                  <a:latin typeface="Consolas"/>
                  <a:ea typeface="Microsoft YaHei"/>
                  <a:cs typeface="Consolas"/>
                </a:rPr>
                <a:t> s; getline(cin, s);</a:t>
              </a:r>
              <a:br/>
              <a:r>
                <a:rPr lang="zh-CN" sz="1800" dirty="0">
                  <a:solidFill>
                    <a:schemeClr val="dk1"/>
                  </a:solidFill>
                  <a:latin typeface="Consolas"/>
                  <a:ea typeface="Microsoft YaHei"/>
                  <a:cs typeface="Consolas"/>
                </a:rPr>
                <a:t>    </a:t>
              </a:r>
              <a:r>
                <a:rPr lang="zh-CN" sz="1800" dirty="0">
                  <a:solidFill>
                    <a:srgbClr val="0000FF"/>
                  </a:solidFill>
                  <a:latin typeface="Consolas"/>
                  <a:ea typeface="Microsoft YaHei"/>
                  <a:cs typeface="Consolas"/>
                </a:rPr>
                <a:t>int</a:t>
              </a:r>
              <a:r>
                <a:rPr lang="zh-CN" sz="1800" dirty="0">
                  <a:solidFill>
                    <a:schemeClr val="dk1"/>
                  </a:solidFill>
                  <a:latin typeface="Consolas"/>
                  <a:ea typeface="Microsoft YaHei"/>
                  <a:cs typeface="Consolas"/>
                </a:rPr>
                <a:t> ans = 0;</a:t>
              </a:r>
              <a:br/>
              <a:r>
                <a:rPr lang="zh-CN" sz="1800" dirty="0">
                  <a:solidFill>
                    <a:schemeClr val="dk1"/>
                  </a:solidFill>
                  <a:latin typeface="Consolas"/>
                  <a:ea typeface="Microsoft YaHei"/>
                  <a:cs typeface="Consolas"/>
                </a:rPr>
                <a:t>    </a:t>
              </a:r>
              <a:r>
                <a:rPr lang="zh-CN" sz="1800" dirty="0">
                  <a:solidFill>
                    <a:srgbClr val="0000FF"/>
                  </a:solidFill>
                  <a:latin typeface="Consolas"/>
                  <a:ea typeface="Microsoft YaHei"/>
                  <a:cs typeface="Consolas"/>
                </a:rPr>
                <a:t>for</a:t>
              </a:r>
              <a:r>
                <a:rPr lang="zh-CN" sz="1800" dirty="0">
                  <a:solidFill>
                    <a:schemeClr val="dk1"/>
                  </a:solidFill>
                  <a:latin typeface="Consolas"/>
                  <a:ea typeface="Microsoft YaHei"/>
                  <a:cs typeface="Consolas"/>
                </a:rPr>
                <a:t> (</a:t>
              </a:r>
              <a:r>
                <a:rPr lang="zh-CN" sz="1800" dirty="0">
                  <a:solidFill>
                    <a:srgbClr val="0000FF"/>
                  </a:solidFill>
                  <a:latin typeface="Consolas"/>
                  <a:ea typeface="Microsoft YaHei"/>
                  <a:cs typeface="Consolas"/>
                </a:rPr>
                <a:t>char</a:t>
              </a:r>
              <a:r>
                <a:rPr lang="zh-CN" sz="1800" dirty="0">
                  <a:solidFill>
                    <a:schemeClr val="dk1"/>
                  </a:solidFill>
                  <a:latin typeface="Consolas"/>
                  <a:ea typeface="Microsoft YaHei"/>
                  <a:cs typeface="Consolas"/>
                </a:rPr>
                <a:t> c : s)</a:t>
              </a:r>
              <a:br/>
              <a:r>
                <a:rPr lang="zh-CN" sz="1800" dirty="0">
                  <a:solidFill>
                    <a:schemeClr val="dk1"/>
                  </a:solidFill>
                  <a:latin typeface="Consolas"/>
                  <a:ea typeface="Microsoft YaHei"/>
                  <a:cs typeface="Consolas"/>
                </a:rPr>
                <a:t>        </a:t>
              </a:r>
              <a:r>
                <a:rPr lang="zh-CN" sz="1800" dirty="0">
                  <a:solidFill>
                    <a:srgbClr val="0000FF"/>
                  </a:solidFill>
                  <a:latin typeface="Consolas"/>
                  <a:ea typeface="Microsoft YaHei"/>
                  <a:cs typeface="Consolas"/>
                </a:rPr>
                <a:t>if</a:t>
              </a:r>
              <a:r>
                <a:rPr lang="zh-CN" sz="1800" dirty="0">
                  <a:solidFill>
                    <a:schemeClr val="dk1"/>
                  </a:solidFill>
                  <a:latin typeface="Consolas"/>
                  <a:ea typeface="Microsoft YaHei"/>
                  <a:cs typeface="Consolas"/>
                </a:rPr>
                <a:t> (c == ' ') ans++;</a:t>
              </a:r>
              <a:br/>
              <a:r>
                <a:rPr lang="zh-CN" sz="1800" dirty="0">
                  <a:solidFill>
                    <a:schemeClr val="dk1"/>
                  </a:solidFill>
                  <a:latin typeface="Consolas"/>
                  <a:ea typeface="Microsoft YaHei"/>
                  <a:cs typeface="Consolas"/>
                </a:rPr>
                <a:t>        </a:t>
              </a:r>
              <a:r>
                <a:rPr lang="zh-CN" sz="1800" dirty="0">
                  <a:solidFill>
                    <a:srgbClr val="0000FF"/>
                  </a:solidFill>
                  <a:latin typeface="Consolas"/>
                  <a:ea typeface="Microsoft YaHei"/>
                  <a:cs typeface="Consolas"/>
                </a:rPr>
                <a:t>else</a:t>
              </a:r>
              <a:r>
                <a:rPr lang="zh-CN" sz="1800" dirty="0">
                  <a:solidFill>
                    <a:schemeClr val="dk1"/>
                  </a:solidFill>
                  <a:latin typeface="Consolas"/>
                  <a:ea typeface="Microsoft YaHei"/>
                  <a:cs typeface="Consolas"/>
                </a:rPr>
                <a:t> ans += press[c - 'a'];</a:t>
              </a:r>
              <a:br/>
              <a:r>
                <a:rPr lang="zh-CN" sz="1800" dirty="0">
                  <a:solidFill>
                    <a:schemeClr val="dk1"/>
                  </a:solidFill>
                  <a:latin typeface="Consolas"/>
                  <a:ea typeface="Microsoft YaHei"/>
                  <a:cs typeface="Consolas"/>
                </a:rPr>
                <a:t>    cout &lt;&lt; ans &lt;&lt; '\n';</a:t>
              </a:r>
              <a:br/>
              <a:r>
                <a:rPr lang="zh-CN" sz="1800" dirty="0">
                  <a:solidFill>
                    <a:schemeClr val="dk1"/>
                  </a:solidFill>
                  <a:latin typeface="Consolas"/>
                  <a:ea typeface="Microsoft YaHei"/>
                  <a:cs typeface="Consolas"/>
                </a:rPr>
                <a:t>    </a:t>
              </a:r>
              <a:r>
                <a:rPr lang="zh-CN" sz="1800" dirty="0">
                  <a:solidFill>
                    <a:srgbClr val="0000FF"/>
                  </a:solidFill>
                  <a:latin typeface="Consolas"/>
                  <a:ea typeface="Microsoft YaHei"/>
                  <a:cs typeface="Consolas"/>
                </a:rPr>
                <a:t>return</a:t>
              </a:r>
              <a:r>
                <a:rPr lang="zh-CN" sz="1800" dirty="0">
                  <a:solidFill>
                    <a:schemeClr val="dk1"/>
                  </a:solidFill>
                  <a:latin typeface="Consolas"/>
                  <a:ea typeface="Microsoft YaHei"/>
                  <a:cs typeface="Consolas"/>
                </a:rPr>
                <a:t> 0;</a:t>
              </a:r>
              <a:br/>
              <a:r>
                <a:rPr lang="zh-CN" sz="1800" dirty="0">
                  <a:solidFill>
                    <a:schemeClr val="dk1"/>
                  </a:solidFill>
                  <a:latin typeface="Consolas"/>
                  <a:ea typeface="Microsoft YaHei"/>
                  <a:cs typeface="Consolas"/>
                </a:rPr>
                <a:t>}</a:t>
              </a:r>
            </a:p>
          </p:txBody>
        </p:sp>
      </p:grpSp>
      <p:grpSp>
        <p:nvGrpSpPr>
          <p:cNvPr id="11" name="Group 11"/>
          <p:cNvGrpSpPr/>
          <p:nvPr/>
        </p:nvGrpSpPr>
        <p:grpSpPr>
          <a:xfrm>
            <a:off x="8838438" y="2370772"/>
            <a:ext cx="2205076" cy="3381757"/>
            <a:chOff x="8838438" y="2370772"/>
            <a:chExt cx="2205076" cy="3381757"/>
          </a:xfrm>
        </p:grpSpPr>
        <p:sp>
          <p:nvSpPr>
            <p:cNvPr id="12" name="TextBox 7"/>
            <p:cNvSpPr/>
            <p:nvPr/>
          </p:nvSpPr>
          <p:spPr>
            <a:xfrm>
              <a:off x="8838438" y="2370772"/>
              <a:ext cx="152923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press的下标</a:t>
              </a:r>
            </a:p>
          </p:txBody>
        </p:sp>
        <p:grpSp>
          <p:nvGrpSpPr>
            <p:cNvPr id="20" name="Group 20"/>
            <p:cNvGrpSpPr/>
            <p:nvPr/>
          </p:nvGrpSpPr>
          <p:grpSpPr>
            <a:xfrm>
              <a:off x="8838438" y="2875598"/>
              <a:ext cx="2205076" cy="2876931"/>
              <a:chOff x="8838438" y="2875598"/>
              <a:chExt cx="2205076" cy="2876931"/>
            </a:xfrm>
          </p:grpSpPr>
          <p:sp>
            <p:nvSpPr>
              <p:cNvPr id="9" name="Freeform 9"/>
              <p:cNvSpPr/>
              <p:nvPr/>
            </p:nvSpPr>
            <p:spPr>
              <a:xfrm>
                <a:off x="8848344" y="2875598"/>
                <a:ext cx="2050542" cy="2876931"/>
              </a:xfrm>
              <a:custGeom>
                <a:avLst/>
                <a:gdLst/>
                <a:ahLst/>
                <a:cxnLst/>
                <a:rect l="l" t="t" r="r" b="b"/>
                <a:pathLst>
                  <a:path w="2050542" h="2876931">
                    <a:moveTo>
                      <a:pt x="0" y="0"/>
                    </a:moveTo>
                    <a:lnTo>
                      <a:pt x="2050542" y="0"/>
                    </a:lnTo>
                    <a:lnTo>
                      <a:pt x="2050542" y="2876931"/>
                    </a:lnTo>
                    <a:lnTo>
                      <a:pt x="0" y="2876931"/>
                    </a:lnTo>
                    <a:close/>
                  </a:path>
                </a:pathLst>
              </a:custGeom>
              <a:noFill/>
              <a:ln>
                <a:noFill/>
              </a:ln>
            </p:spPr>
          </p:sp>
          <p:sp>
            <p:nvSpPr>
              <p:cNvPr id="13" name="TextBox 13"/>
              <p:cNvSpPr txBox="1"/>
              <p:nvPr/>
            </p:nvSpPr>
            <p:spPr>
              <a:xfrm>
                <a:off x="8838438" y="2875598"/>
                <a:ext cx="741712" cy="381381"/>
              </a:xfrm>
              <a:prstGeom prst="rect">
                <a:avLst/>
              </a:prstGeom>
              <a:noFill/>
              <a:ln>
                <a:noFill/>
              </a:ln>
            </p:spPr>
            <p:txBody>
              <a:bodyPr wrap="none" lIns="0" tIns="0" rIns="0" bIns="0" anchor="t" anchorCtr="0">
                <a:spAutoFit/>
              </a:bodyPr>
              <a:lstStyle/>
              <a:p>
                <a:pPr algn="l"/>
                <a:r>
                  <a:rPr lang="en-US" sz="1950" dirty="0">
                    <a:solidFill>
                      <a:srgbClr val="243447"/>
                    </a:solidFill>
                    <a:latin typeface="Consolas"/>
                    <a:ea typeface="Consolas"/>
                    <a:cs typeface="Consolas"/>
                  </a:rPr>
                  <a:t>a → 0</a:t>
                </a:r>
              </a:p>
            </p:txBody>
          </p:sp>
          <p:sp>
            <p:nvSpPr>
              <p:cNvPr id="14" name="TextBox 14"/>
              <p:cNvSpPr txBox="1"/>
              <p:nvPr/>
            </p:nvSpPr>
            <p:spPr>
              <a:xfrm>
                <a:off x="8838438" y="3172777"/>
                <a:ext cx="741712" cy="381381"/>
              </a:xfrm>
              <a:prstGeom prst="rect">
                <a:avLst/>
              </a:prstGeom>
              <a:noFill/>
              <a:ln>
                <a:noFill/>
              </a:ln>
            </p:spPr>
            <p:txBody>
              <a:bodyPr wrap="none" lIns="0" tIns="0" rIns="0" bIns="0" anchor="t" anchorCtr="0">
                <a:spAutoFit/>
              </a:bodyPr>
              <a:lstStyle/>
              <a:p>
                <a:pPr algn="l"/>
                <a:r>
                  <a:rPr lang="en-US" sz="1950" dirty="0">
                    <a:solidFill>
                      <a:srgbClr val="243447"/>
                    </a:solidFill>
                    <a:latin typeface="Consolas"/>
                    <a:ea typeface="Consolas"/>
                    <a:cs typeface="Consolas"/>
                  </a:rPr>
                  <a:t>b → 1</a:t>
                </a:r>
              </a:p>
            </p:txBody>
          </p:sp>
          <p:sp>
            <p:nvSpPr>
              <p:cNvPr id="15" name="TextBox 15"/>
              <p:cNvSpPr txBox="1"/>
              <p:nvPr/>
            </p:nvSpPr>
            <p:spPr>
              <a:xfrm>
                <a:off x="8838438" y="3469957"/>
                <a:ext cx="164192" cy="381381"/>
              </a:xfrm>
              <a:prstGeom prst="rect">
                <a:avLst/>
              </a:prstGeom>
              <a:noFill/>
              <a:ln>
                <a:noFill/>
              </a:ln>
            </p:spPr>
            <p:txBody>
              <a:bodyPr wrap="none" lIns="0" tIns="0" rIns="0" bIns="0" anchor="t" anchorCtr="0">
                <a:spAutoFit/>
              </a:bodyPr>
              <a:lstStyle/>
              <a:p>
                <a:pPr algn="l"/>
                <a:r>
                  <a:rPr lang="en-US" sz="1950" dirty="0">
                    <a:solidFill>
                      <a:srgbClr val="243447"/>
                    </a:solidFill>
                    <a:latin typeface="Consolas"/>
                    <a:ea typeface="Consolas"/>
                    <a:cs typeface="Consolas"/>
                  </a:rPr>
                  <a:t>…</a:t>
                </a:r>
              </a:p>
            </p:txBody>
          </p:sp>
          <p:sp>
            <p:nvSpPr>
              <p:cNvPr id="16" name="TextBox 16"/>
              <p:cNvSpPr txBox="1"/>
              <p:nvPr/>
            </p:nvSpPr>
            <p:spPr>
              <a:xfrm>
                <a:off x="8838438" y="3767138"/>
                <a:ext cx="886092" cy="381381"/>
              </a:xfrm>
              <a:prstGeom prst="rect">
                <a:avLst/>
              </a:prstGeom>
              <a:noFill/>
              <a:ln>
                <a:noFill/>
              </a:ln>
            </p:spPr>
            <p:txBody>
              <a:bodyPr wrap="none" lIns="0" tIns="0" rIns="0" bIns="0" anchor="t" anchorCtr="0">
                <a:spAutoFit/>
              </a:bodyPr>
              <a:lstStyle/>
              <a:p>
                <a:pPr algn="l"/>
                <a:r>
                  <a:rPr lang="en-US" sz="1950" dirty="0">
                    <a:solidFill>
                      <a:srgbClr val="243447"/>
                    </a:solidFill>
                    <a:latin typeface="Consolas"/>
                    <a:ea typeface="Consolas"/>
                    <a:cs typeface="Consolas"/>
                  </a:rPr>
                  <a:t>z → 25</a:t>
                </a:r>
              </a:p>
            </p:txBody>
          </p:sp>
          <p:sp>
            <p:nvSpPr>
              <p:cNvPr id="17" name="TextBox 17"/>
              <p:cNvSpPr txBox="1"/>
              <p:nvPr/>
            </p:nvSpPr>
            <p:spPr>
              <a:xfrm>
                <a:off x="8838438" y="4245292"/>
                <a:ext cx="1857375" cy="381381"/>
              </a:xfrm>
              <a:prstGeom prst="rect">
                <a:avLst/>
              </a:prstGeom>
              <a:noFill/>
              <a:ln>
                <a:noFill/>
              </a:ln>
            </p:spPr>
            <p:txBody>
              <a:bodyPr wrap="none" lIns="0" tIns="0" rIns="0" bIns="0" anchor="t" anchorCtr="0">
                <a:spAutoFit/>
              </a:bodyPr>
              <a:lstStyle/>
              <a:p>
                <a:pPr algn="l"/>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单独处理，</a:t>
                </a:r>
              </a:p>
            </p:txBody>
          </p:sp>
          <p:sp>
            <p:nvSpPr>
              <p:cNvPr id="18" name="TextBox 18"/>
              <p:cNvSpPr txBox="1"/>
              <p:nvPr/>
            </p:nvSpPr>
            <p:spPr>
              <a:xfrm>
                <a:off x="8838438" y="4542472"/>
                <a:ext cx="1857375"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不拿去当</a:t>
                </a:r>
                <a:r>
                  <a:rPr lang="zh-CN" sz="1950" b="1" dirty="0">
                    <a:solidFill>
                      <a:srgbClr val="C00000"/>
                    </a:solidFill>
                    <a:latin typeface="Consolas"/>
                    <a:ea typeface="Microsoft YaHei"/>
                    <a:cs typeface="Consolas"/>
                  </a:rPr>
                  <a:t>下标</a:t>
                </a:r>
                <a:r>
                  <a:rPr lang="zh-CN" sz="1950" dirty="0">
                    <a:solidFill>
                      <a:srgbClr val="243447"/>
                    </a:solidFill>
                    <a:latin typeface="Consolas"/>
                    <a:ea typeface="Microsoft YaHei"/>
                    <a:cs typeface="Consolas"/>
                  </a:rPr>
                  <a:t>。</a:t>
                </a:r>
              </a:p>
            </p:txBody>
          </p:sp>
          <p:sp>
            <p:nvSpPr>
              <p:cNvPr id="19" name="TextBox 19"/>
              <p:cNvSpPr txBox="1"/>
              <p:nvPr/>
            </p:nvSpPr>
            <p:spPr>
              <a:xfrm>
                <a:off x="8838438" y="4925378"/>
                <a:ext cx="2205076"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时间复杂度O(L)。</a:t>
                </a:r>
              </a:p>
            </p:txBody>
          </p:sp>
        </p:grpSp>
      </p:grpSp>
      <p:sp>
        <p:nvSpPr>
          <p:cNvPr id="21" name="Line 2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2" name="Line 22"/>
          <p:cNvSpPr/>
          <p:nvPr/>
        </p:nvSpPr>
        <p:spPr>
          <a:xfrm>
            <a:off x="867156" y="2101215"/>
            <a:ext cx="9525" cy="3790950"/>
          </a:xfrm>
          <a:custGeom>
            <a:avLst/>
            <a:gdLst/>
            <a:ahLst/>
            <a:cxnLst/>
            <a:rect l="l" t="t" r="r" b="b"/>
            <a:pathLst>
              <a:path w="9525" h="3790950">
                <a:moveTo>
                  <a:pt x="0" y="0"/>
                </a:moveTo>
                <a:lnTo>
                  <a:pt x="0" y="3790950"/>
                </a:lnTo>
              </a:path>
            </a:pathLst>
          </a:custGeom>
          <a:noFill/>
          <a:ln w="19050">
            <a:solidFill>
              <a:srgbClr val="244D87"/>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手机练习</a:t>
            </a:r>
          </a:p>
        </p:txBody>
      </p:sp>
      <p:sp>
        <p:nvSpPr>
          <p:cNvPr id="6" name="title-slot Placeholder Carrier"/>
          <p:cNvSpPr txBox="1">
            <a:spLocks noGrp="1"/>
          </p:cNvSpPr>
          <p:nvPr>
            <p:ph type="title"/>
          </p:nvPr>
        </p:nvSpPr>
        <p:spPr>
          <a:xfrm>
            <a:off x="826008" y="1407795"/>
            <a:ext cx="3578352"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这几种字符，最容易漏掉</a:t>
            </a:r>
          </a:p>
        </p:txBody>
      </p:sp>
      <p:grpSp>
        <p:nvGrpSpPr>
          <p:cNvPr id="10" name="Group 10"/>
          <p:cNvGrpSpPr/>
          <p:nvPr/>
        </p:nvGrpSpPr>
        <p:grpSpPr>
          <a:xfrm>
            <a:off x="990219" y="2342198"/>
            <a:ext cx="5084183" cy="1600581"/>
            <a:chOff x="990219" y="2342198"/>
            <a:chExt cx="5084183" cy="1600581"/>
          </a:xfrm>
        </p:grpSpPr>
        <p:sp>
          <p:nvSpPr>
            <p:cNvPr id="7" name="TextBox 7"/>
            <p:cNvSpPr/>
            <p:nvPr/>
          </p:nvSpPr>
          <p:spPr>
            <a:xfrm>
              <a:off x="990219" y="2342198"/>
              <a:ext cx="470124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输入a z：中间一个</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，答案是多少？</a:t>
              </a:r>
            </a:p>
          </p:txBody>
        </p:sp>
        <p:sp>
          <p:nvSpPr>
            <p:cNvPr id="8" name="TextBox 8"/>
            <p:cNvSpPr/>
            <p:nvPr/>
          </p:nvSpPr>
          <p:spPr>
            <a:xfrm>
              <a:off x="990219" y="2951798"/>
              <a:ext cx="508418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输入sz：两个字母都在</a:t>
              </a:r>
              <a:r>
                <a:rPr lang="zh-CN" sz="1950" b="1" dirty="0">
                  <a:solidFill>
                    <a:srgbClr val="C00000"/>
                  </a:solidFill>
                  <a:latin typeface="Consolas"/>
                  <a:ea typeface="Microsoft YaHei"/>
                  <a:cs typeface="Consolas"/>
                </a:rPr>
                <a:t>按键</a:t>
              </a:r>
              <a:r>
                <a:rPr lang="zh-CN" sz="1950" dirty="0">
                  <a:solidFill>
                    <a:srgbClr val="243447"/>
                  </a:solidFill>
                  <a:latin typeface="Consolas"/>
                  <a:ea typeface="Microsoft YaHei"/>
                  <a:cs typeface="Consolas"/>
                </a:rPr>
                <a:t>的第几个位置？</a:t>
              </a:r>
            </a:p>
          </p:txBody>
        </p:sp>
        <p:sp>
          <p:nvSpPr>
            <p:cNvPr id="9" name="TextBox 9"/>
            <p:cNvSpPr/>
            <p:nvPr/>
          </p:nvSpPr>
          <p:spPr>
            <a:xfrm>
              <a:off x="990219" y="3561398"/>
              <a:ext cx="479507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输入三个</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后按回车：回车要计数吗？</a:t>
              </a:r>
            </a:p>
          </p:txBody>
        </p:sp>
      </p:grpSp>
      <p:grpSp>
        <p:nvGrpSpPr>
          <p:cNvPr id="14" name="Group 14"/>
          <p:cNvGrpSpPr/>
          <p:nvPr/>
        </p:nvGrpSpPr>
        <p:grpSpPr>
          <a:xfrm>
            <a:off x="990219" y="4742498"/>
            <a:ext cx="7985403" cy="1295781"/>
            <a:chOff x="990219" y="4742498"/>
            <a:chExt cx="7985403" cy="1295781"/>
          </a:xfrm>
        </p:grpSpPr>
        <p:sp>
          <p:nvSpPr>
            <p:cNvPr id="11" name="TextBox 11"/>
            <p:cNvSpPr/>
            <p:nvPr/>
          </p:nvSpPr>
          <p:spPr>
            <a:xfrm>
              <a:off x="990219" y="4742498"/>
              <a:ext cx="2552986" cy="381381"/>
            </a:xfrm>
            <a:prstGeom prst="rect">
              <a:avLst/>
            </a:prstGeom>
            <a:noFill/>
            <a:ln>
              <a:noFill/>
            </a:ln>
          </p:spPr>
          <p:txBody>
            <a:bodyPr wrap="none" lIns="0" tIns="0" rIns="0" bIns="0" anchor="t" anchorCtr="0">
              <a:noAutofit/>
            </a:bodyPr>
            <a:lstStyle/>
            <a:p>
              <a:pPr algn="l"/>
              <a:r>
                <a:rPr lang="zh-CN" sz="1950" b="1" dirty="0">
                  <a:solidFill>
                    <a:srgbClr val="C00000"/>
                  </a:solidFill>
                  <a:latin typeface="Consolas"/>
                  <a:ea typeface="Microsoft YaHei"/>
                  <a:cs typeface="Consolas"/>
                </a:rPr>
                <a:t>答案依次是6、8、3。</a:t>
              </a:r>
            </a:p>
          </p:txBody>
        </p:sp>
        <p:sp>
          <p:nvSpPr>
            <p:cNvPr id="12" name="TextBox 12"/>
            <p:cNvSpPr/>
            <p:nvPr/>
          </p:nvSpPr>
          <p:spPr>
            <a:xfrm>
              <a:off x="990219" y="5209222"/>
              <a:ext cx="621525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getline读入一整行，不把分隔这一行的换行存进s。</a:t>
              </a:r>
            </a:p>
          </p:txBody>
        </p:sp>
        <p:sp>
          <p:nvSpPr>
            <p:cNvPr id="13" name="TextBox 13"/>
            <p:cNvSpPr/>
            <p:nvPr/>
          </p:nvSpPr>
          <p:spPr>
            <a:xfrm>
              <a:off x="990219" y="5656898"/>
              <a:ext cx="798540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数组检查s、z的位置；读入检查</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。测试要针对可能写错的地方。</a:t>
              </a:r>
            </a:p>
          </p:txBody>
        </p:sp>
      </p:grpSp>
      <p:sp>
        <p:nvSpPr>
          <p:cNvPr id="20" name="Line 20"/>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1" name="Line 21"/>
          <p:cNvSpPr/>
          <p:nvPr/>
        </p:nvSpPr>
        <p:spPr>
          <a:xfrm>
            <a:off x="838200" y="428567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2" name="Line 22"/>
          <p:cNvSpPr/>
          <p:nvPr/>
        </p:nvSpPr>
        <p:spPr>
          <a:xfrm>
            <a:off x="838200" y="278072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3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374904"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VK</a:t>
            </a:r>
          </a:p>
        </p:txBody>
      </p:sp>
      <p:sp>
        <p:nvSpPr>
          <p:cNvPr id="6" name="title-slot Placeholder Carrier"/>
          <p:cNvSpPr txBox="1">
            <a:spLocks noGrp="1"/>
          </p:cNvSpPr>
          <p:nvPr>
            <p:ph type="title"/>
          </p:nvPr>
        </p:nvSpPr>
        <p:spPr>
          <a:xfrm>
            <a:off x="826008" y="1407795"/>
            <a:ext cx="4923130"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最多修改一个字符，让VK尽可能多</a:t>
            </a:r>
          </a:p>
        </p:txBody>
      </p:sp>
      <p:grpSp>
        <p:nvGrpSpPr>
          <p:cNvPr id="10" name="Group 10"/>
          <p:cNvGrpSpPr/>
          <p:nvPr/>
        </p:nvGrpSpPr>
        <p:grpSpPr>
          <a:xfrm>
            <a:off x="990219" y="2246948"/>
            <a:ext cx="7192708" cy="1295781"/>
            <a:chOff x="990219" y="2246948"/>
            <a:chExt cx="7192708" cy="1295781"/>
          </a:xfrm>
        </p:grpSpPr>
        <p:sp>
          <p:nvSpPr>
            <p:cNvPr id="7" name="TextBox 7"/>
            <p:cNvSpPr/>
            <p:nvPr/>
          </p:nvSpPr>
          <p:spPr>
            <a:xfrm>
              <a:off x="990219" y="2246948"/>
              <a:ext cx="719270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给出只含V和K的</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串。一次出现指相邻两个字符正好是VK。</a:t>
              </a:r>
            </a:p>
          </p:txBody>
        </p:sp>
        <p:sp>
          <p:nvSpPr>
            <p:cNvPr id="8" name="TextBox 8"/>
            <p:cNvSpPr/>
            <p:nvPr/>
          </p:nvSpPr>
          <p:spPr>
            <a:xfrm>
              <a:off x="990219" y="2704148"/>
              <a:ext cx="664130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可以把至多一个</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改成另一个字符，也可以完全不改。</a:t>
              </a:r>
            </a:p>
          </p:txBody>
        </p:sp>
        <p:sp>
          <p:nvSpPr>
            <p:cNvPr id="9" name="TextBox 9"/>
            <p:cNvSpPr/>
            <p:nvPr/>
          </p:nvSpPr>
          <p:spPr>
            <a:xfrm>
              <a:off x="990219" y="3161348"/>
              <a:ext cx="528780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求修改后VK出现</a:t>
              </a:r>
              <a:r>
                <a:rPr lang="zh-CN" sz="1950" b="1" dirty="0">
                  <a:solidFill>
                    <a:srgbClr val="C00000"/>
                  </a:solidFill>
                  <a:latin typeface="Consolas"/>
                  <a:ea typeface="Microsoft YaHei"/>
                  <a:cs typeface="Consolas"/>
                </a:rPr>
                <a:t>次数</a:t>
              </a:r>
              <a:r>
                <a:rPr lang="zh-CN" sz="1950" dirty="0">
                  <a:solidFill>
                    <a:srgbClr val="243447"/>
                  </a:solidFill>
                  <a:latin typeface="Consolas"/>
                  <a:ea typeface="Microsoft YaHei"/>
                  <a:cs typeface="Consolas"/>
                </a:rPr>
                <a:t>的最大值。洛谷P3741。</a:t>
              </a:r>
            </a:p>
          </p:txBody>
        </p:sp>
      </p:grpSp>
      <p:grpSp>
        <p:nvGrpSpPr>
          <p:cNvPr id="13" name="Group 13"/>
          <p:cNvGrpSpPr/>
          <p:nvPr/>
        </p:nvGrpSpPr>
        <p:grpSpPr>
          <a:xfrm>
            <a:off x="990219" y="4132898"/>
            <a:ext cx="4206716" cy="829055"/>
            <a:chOff x="990219" y="4132898"/>
            <a:chExt cx="4206716" cy="829055"/>
          </a:xfrm>
        </p:grpSpPr>
        <p:sp>
          <p:nvSpPr>
            <p:cNvPr id="11" name="TextBox 11"/>
            <p:cNvSpPr/>
            <p:nvPr/>
          </p:nvSpPr>
          <p:spPr>
            <a:xfrm>
              <a:off x="990219" y="4132898"/>
              <a:ext cx="420671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输入：长度n和</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串，1≤n≤100。</a:t>
              </a:r>
            </a:p>
          </p:txBody>
        </p:sp>
        <p:sp>
          <p:nvSpPr>
            <p:cNvPr id="12" name="TextBox 12"/>
            <p:cNvSpPr/>
            <p:nvPr/>
          </p:nvSpPr>
          <p:spPr>
            <a:xfrm>
              <a:off x="990219" y="4580572"/>
              <a:ext cx="395744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输出：能够得到的最多出现</a:t>
              </a:r>
              <a:r>
                <a:rPr lang="zh-CN" sz="1950" b="1" dirty="0">
                  <a:solidFill>
                    <a:srgbClr val="C00000"/>
                  </a:solidFill>
                  <a:latin typeface="Consolas"/>
                  <a:ea typeface="Microsoft YaHei"/>
                  <a:cs typeface="Consolas"/>
                </a:rPr>
                <a:t>次数</a:t>
              </a:r>
              <a:r>
                <a:rPr lang="zh-CN" sz="1950" dirty="0">
                  <a:solidFill>
                    <a:srgbClr val="243447"/>
                  </a:solidFill>
                  <a:latin typeface="Consolas"/>
                  <a:ea typeface="Microsoft YaHei"/>
                  <a:cs typeface="Consolas"/>
                </a:rPr>
                <a:t>。</a:t>
              </a:r>
            </a:p>
          </p:txBody>
        </p:sp>
      </p:grpSp>
      <p:grpSp>
        <p:nvGrpSpPr>
          <p:cNvPr id="16" name="Group 16"/>
          <p:cNvGrpSpPr/>
          <p:nvPr/>
        </p:nvGrpSpPr>
        <p:grpSpPr>
          <a:xfrm>
            <a:off x="990219" y="5361622"/>
            <a:ext cx="10296906" cy="769430"/>
            <a:chOff x="990219" y="5361622"/>
            <a:chExt cx="10296906" cy="769430"/>
          </a:xfrm>
        </p:grpSpPr>
        <p:sp>
          <p:nvSpPr>
            <p:cNvPr id="14" name="TextBox 14"/>
            <p:cNvSpPr/>
            <p:nvPr/>
          </p:nvSpPr>
          <p:spPr>
            <a:xfrm>
              <a:off x="990219" y="5361622"/>
              <a:ext cx="509179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教学例：VKKK → VKVK，可以出现2次VK。</a:t>
              </a:r>
            </a:p>
          </p:txBody>
        </p:sp>
        <p:sp>
          <p:nvSpPr>
            <p:cNvPr id="15" name="TextBox 15"/>
            <p:cNvSpPr/>
            <p:nvPr/>
          </p:nvSpPr>
          <p:spPr>
            <a:xfrm>
              <a:off x="990219" y="5749671"/>
              <a:ext cx="10296906" cy="381381"/>
            </a:xfrm>
            <a:prstGeom prst="rect">
              <a:avLst/>
            </a:prstGeom>
            <a:noFill/>
            <a:ln>
              <a:noFill/>
            </a:ln>
          </p:spPr>
          <p:txBody>
            <a:bodyPr wrap="none" lIns="0" tIns="2476" rIns="0" bIns="0" anchor="t" anchorCtr="0">
              <a:noAutofit/>
            </a:bodyPr>
            <a:lstStyle/>
            <a:p>
              <a:pPr algn="l">
                <a:lnSpc>
                  <a:spcPts val="2496"/>
                </a:lnSpc>
              </a:pPr>
              <a:r>
                <a:rPr lang="zh-CN" sz="1950" dirty="0">
                  <a:solidFill>
                    <a:srgbClr val="243447"/>
                  </a:solidFill>
                  <a:latin typeface="Microsoft YaHei"/>
                  <a:ea typeface="Microsoft YaHei"/>
                  <a:cs typeface="Microsoft YaHei"/>
                </a:rPr>
                <a:t>允许不修改，所以原串的</a:t>
              </a:r>
              <a:r>
                <a:rPr lang="zh-CN" sz="1950" b="1" dirty="0">
                  <a:solidFill>
                    <a:srgbClr val="C00000"/>
                  </a:solidFill>
                  <a:latin typeface="Microsoft YaHei"/>
                  <a:ea typeface="Microsoft YaHei"/>
                  <a:cs typeface="Microsoft YaHei"/>
                </a:rPr>
                <a:t>次数</a:t>
              </a:r>
              <a:r>
                <a:rPr lang="zh-CN" sz="1950" dirty="0">
                  <a:solidFill>
                    <a:srgbClr val="243447"/>
                  </a:solidFill>
                  <a:latin typeface="Microsoft YaHei"/>
                  <a:ea typeface="Microsoft YaHei"/>
                  <a:cs typeface="Microsoft YaHei"/>
                </a:rPr>
                <a:t>也要参与比较。</a:t>
              </a:r>
            </a:p>
          </p:txBody>
        </p:sp>
      </p:grpSp>
      <p:sp>
        <p:nvSpPr>
          <p:cNvPr id="23" name="Line 2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4" name="Line 24"/>
          <p:cNvSpPr/>
          <p:nvPr/>
        </p:nvSpPr>
        <p:spPr>
          <a:xfrm>
            <a:off x="838200" y="3780854"/>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5" name="Line 25"/>
          <p:cNvSpPr/>
          <p:nvPr/>
        </p:nvSpPr>
        <p:spPr>
          <a:xfrm>
            <a:off x="838200" y="5104829"/>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374904"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VK</a:t>
            </a:r>
          </a:p>
        </p:txBody>
      </p:sp>
      <p:sp>
        <p:nvSpPr>
          <p:cNvPr id="6" name="title-slot Placeholder Carrier"/>
          <p:cNvSpPr txBox="1">
            <a:spLocks noGrp="1"/>
          </p:cNvSpPr>
          <p:nvPr>
            <p:ph type="title"/>
          </p:nvPr>
        </p:nvSpPr>
        <p:spPr>
          <a:xfrm>
            <a:off x="826008" y="1407795"/>
            <a:ext cx="5193792"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Consolas"/>
              </a:rPr>
              <a:t>长度不大，把每个修改位置都试一遍</a:t>
            </a:r>
          </a:p>
        </p:txBody>
      </p:sp>
      <p:grpSp>
        <p:nvGrpSpPr>
          <p:cNvPr id="8" name="Group 8"/>
          <p:cNvGrpSpPr/>
          <p:nvPr/>
        </p:nvGrpSpPr>
        <p:grpSpPr>
          <a:xfrm>
            <a:off x="1275969" y="2304098"/>
            <a:ext cx="2497431" cy="381381"/>
            <a:chOff x="1275969" y="2304098"/>
            <a:chExt cx="2497431" cy="381381"/>
          </a:xfrm>
        </p:grpSpPr>
        <p:sp>
          <p:nvSpPr>
            <p:cNvPr id="7" name="TextBox 7"/>
            <p:cNvSpPr/>
            <p:nvPr/>
          </p:nvSpPr>
          <p:spPr>
            <a:xfrm>
              <a:off x="1275969" y="2304098"/>
              <a:ext cx="249743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不修改　VKKK　→ 1</a:t>
              </a:r>
            </a:p>
          </p:txBody>
        </p:sp>
      </p:grpSp>
      <p:grpSp>
        <p:nvGrpSpPr>
          <p:cNvPr id="10" name="Group 10"/>
          <p:cNvGrpSpPr/>
          <p:nvPr/>
        </p:nvGrpSpPr>
        <p:grpSpPr>
          <a:xfrm>
            <a:off x="1275969" y="2837498"/>
            <a:ext cx="2522792" cy="381381"/>
            <a:chOff x="1275969" y="2837498"/>
            <a:chExt cx="2522792" cy="381381"/>
          </a:xfrm>
        </p:grpSpPr>
        <p:sp>
          <p:nvSpPr>
            <p:cNvPr id="9" name="TextBox 9"/>
            <p:cNvSpPr/>
            <p:nvPr/>
          </p:nvSpPr>
          <p:spPr>
            <a:xfrm>
              <a:off x="1275969" y="2837498"/>
              <a:ext cx="252279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改</a:t>
              </a:r>
              <a:r>
                <a:rPr lang="zh-CN" sz="1950" b="1" dirty="0">
                  <a:solidFill>
                    <a:srgbClr val="C00000"/>
                  </a:solidFill>
                  <a:latin typeface="Consolas"/>
                  <a:ea typeface="Microsoft YaHei"/>
                  <a:cs typeface="Consolas"/>
                </a:rPr>
                <a:t>下标</a:t>
              </a:r>
              <a:r>
                <a:rPr lang="zh-CN" sz="1950" dirty="0">
                  <a:solidFill>
                    <a:srgbClr val="243447"/>
                  </a:solidFill>
                  <a:latin typeface="Consolas"/>
                  <a:ea typeface="Microsoft YaHei"/>
                  <a:cs typeface="Consolas"/>
                </a:rPr>
                <a:t>0 KKKK　→ 0</a:t>
              </a:r>
            </a:p>
          </p:txBody>
        </p:sp>
      </p:grpSp>
      <p:grpSp>
        <p:nvGrpSpPr>
          <p:cNvPr id="12" name="Group 12"/>
          <p:cNvGrpSpPr/>
          <p:nvPr/>
        </p:nvGrpSpPr>
        <p:grpSpPr>
          <a:xfrm>
            <a:off x="1275969" y="3370898"/>
            <a:ext cx="2522792" cy="381381"/>
            <a:chOff x="1275969" y="3370898"/>
            <a:chExt cx="2522792" cy="381381"/>
          </a:xfrm>
        </p:grpSpPr>
        <p:sp>
          <p:nvSpPr>
            <p:cNvPr id="11" name="TextBox 11"/>
            <p:cNvSpPr/>
            <p:nvPr/>
          </p:nvSpPr>
          <p:spPr>
            <a:xfrm>
              <a:off x="1275969" y="3370898"/>
              <a:ext cx="252279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改</a:t>
              </a:r>
              <a:r>
                <a:rPr lang="zh-CN" sz="1950" b="1" dirty="0">
                  <a:solidFill>
                    <a:srgbClr val="C00000"/>
                  </a:solidFill>
                  <a:latin typeface="Consolas"/>
                  <a:ea typeface="Microsoft YaHei"/>
                  <a:cs typeface="Consolas"/>
                </a:rPr>
                <a:t>下标</a:t>
              </a:r>
              <a:r>
                <a:rPr lang="zh-CN" sz="1950" dirty="0">
                  <a:solidFill>
                    <a:srgbClr val="243447"/>
                  </a:solidFill>
                  <a:latin typeface="Consolas"/>
                  <a:ea typeface="Microsoft YaHei"/>
                  <a:cs typeface="Consolas"/>
                </a:rPr>
                <a:t>1 VVKK　→ 1</a:t>
              </a:r>
            </a:p>
          </p:txBody>
        </p:sp>
      </p:grpSp>
      <p:grpSp>
        <p:nvGrpSpPr>
          <p:cNvPr id="14" name="Group 14"/>
          <p:cNvGrpSpPr/>
          <p:nvPr/>
        </p:nvGrpSpPr>
        <p:grpSpPr>
          <a:xfrm>
            <a:off x="1275969" y="3904298"/>
            <a:ext cx="2522792" cy="381381"/>
            <a:chOff x="1275969" y="3904298"/>
            <a:chExt cx="2522792" cy="381381"/>
          </a:xfrm>
        </p:grpSpPr>
        <p:sp>
          <p:nvSpPr>
            <p:cNvPr id="13" name="TextBox 13"/>
            <p:cNvSpPr/>
            <p:nvPr/>
          </p:nvSpPr>
          <p:spPr>
            <a:xfrm>
              <a:off x="1275969" y="3904298"/>
              <a:ext cx="252279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改</a:t>
              </a:r>
              <a:r>
                <a:rPr lang="zh-CN" sz="1950" b="1" dirty="0">
                  <a:solidFill>
                    <a:srgbClr val="C00000"/>
                  </a:solidFill>
                  <a:latin typeface="Consolas"/>
                  <a:ea typeface="Microsoft YaHei"/>
                  <a:cs typeface="Consolas"/>
                </a:rPr>
                <a:t>下标</a:t>
              </a:r>
              <a:r>
                <a:rPr lang="zh-CN" sz="1950" dirty="0">
                  <a:solidFill>
                    <a:srgbClr val="243447"/>
                  </a:solidFill>
                  <a:latin typeface="Consolas"/>
                  <a:ea typeface="Microsoft YaHei"/>
                  <a:cs typeface="Consolas"/>
                </a:rPr>
                <a:t>2 VKVK　→ 2</a:t>
              </a:r>
            </a:p>
          </p:txBody>
        </p:sp>
      </p:grpSp>
      <p:grpSp>
        <p:nvGrpSpPr>
          <p:cNvPr id="16" name="Group 16"/>
          <p:cNvGrpSpPr/>
          <p:nvPr/>
        </p:nvGrpSpPr>
        <p:grpSpPr>
          <a:xfrm>
            <a:off x="1275969" y="4437698"/>
            <a:ext cx="2522792" cy="381381"/>
            <a:chOff x="1275969" y="4437698"/>
            <a:chExt cx="2522792" cy="381381"/>
          </a:xfrm>
        </p:grpSpPr>
        <p:sp>
          <p:nvSpPr>
            <p:cNvPr id="15" name="TextBox 15"/>
            <p:cNvSpPr/>
            <p:nvPr/>
          </p:nvSpPr>
          <p:spPr>
            <a:xfrm>
              <a:off x="1275969" y="4437698"/>
              <a:ext cx="252279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改</a:t>
              </a:r>
              <a:r>
                <a:rPr lang="zh-CN" sz="1950" b="1" dirty="0">
                  <a:solidFill>
                    <a:srgbClr val="C00000"/>
                  </a:solidFill>
                  <a:latin typeface="Consolas"/>
                  <a:ea typeface="Microsoft YaHei"/>
                  <a:cs typeface="Consolas"/>
                </a:rPr>
                <a:t>下标</a:t>
              </a:r>
              <a:r>
                <a:rPr lang="zh-CN" sz="1950" dirty="0">
                  <a:solidFill>
                    <a:srgbClr val="243447"/>
                  </a:solidFill>
                  <a:latin typeface="Consolas"/>
                  <a:ea typeface="Microsoft YaHei"/>
                  <a:cs typeface="Consolas"/>
                </a:rPr>
                <a:t>3 VKKV　→ 1</a:t>
              </a:r>
            </a:p>
          </p:txBody>
        </p:sp>
      </p:grpSp>
      <p:grpSp>
        <p:nvGrpSpPr>
          <p:cNvPr id="19" name="Group 19"/>
          <p:cNvGrpSpPr/>
          <p:nvPr/>
        </p:nvGrpSpPr>
        <p:grpSpPr>
          <a:xfrm>
            <a:off x="7362063" y="2475548"/>
            <a:ext cx="2119884" cy="2353055"/>
            <a:chOff x="7362063" y="2475548"/>
            <a:chExt cx="2119884" cy="2353055"/>
          </a:xfrm>
        </p:grpSpPr>
        <p:grpSp>
          <p:nvGrpSpPr>
            <p:cNvPr id="20" name="Group 20"/>
            <p:cNvGrpSpPr/>
            <p:nvPr/>
          </p:nvGrpSpPr>
          <p:grpSpPr>
            <a:xfrm>
              <a:off x="7362063" y="2475548"/>
              <a:ext cx="2119884" cy="688467"/>
              <a:chOff x="7362063" y="2475548"/>
              <a:chExt cx="2119884" cy="688467"/>
            </a:xfrm>
          </p:grpSpPr>
          <p:sp>
            <p:nvSpPr>
              <p:cNvPr id="24" name="TextBox 15"/>
              <p:cNvSpPr/>
              <p:nvPr/>
            </p:nvSpPr>
            <p:spPr>
              <a:xfrm>
                <a:off x="7362063" y="2475548"/>
                <a:ext cx="211988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每次试验只改一个</a:t>
                </a:r>
              </a:p>
            </p:txBody>
          </p:sp>
          <p:sp>
            <p:nvSpPr>
              <p:cNvPr id="17" name="TextBox 17"/>
              <p:cNvSpPr/>
              <p:nvPr/>
            </p:nvSpPr>
            <p:spPr>
              <a:xfrm>
                <a:off x="7362063" y="2782634"/>
                <a:ext cx="54483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位置</a:t>
                </a:r>
              </a:p>
            </p:txBody>
          </p:sp>
        </p:grpSp>
        <p:sp>
          <p:nvSpPr>
            <p:cNvPr id="18" name="TextBox 18"/>
            <p:cNvSpPr/>
            <p:nvPr/>
          </p:nvSpPr>
          <p:spPr>
            <a:xfrm>
              <a:off x="7371969" y="3018472"/>
              <a:ext cx="1906536" cy="1810131"/>
            </a:xfrm>
            <a:prstGeom prst="rect">
              <a:avLst/>
            </a:prstGeom>
            <a:noFill/>
            <a:ln>
              <a:noFill/>
            </a:ln>
          </p:spPr>
          <p:txBody>
            <a:bodyPr wrap="none" lIns="0" tIns="0" rIns="0" bIns="0" anchor="t" anchorCtr="0">
              <a:noAutofit/>
            </a:bodyPr>
            <a:lstStyle/>
            <a:p>
              <a:pPr algn="l">
                <a:lnSpc>
                  <a:spcPts val="2340"/>
                </a:lnSpc>
              </a:pPr>
              <a:r>
                <a:rPr lang="zh-CN" sz="1950" dirty="0">
                  <a:solidFill>
                    <a:srgbClr val="243447"/>
                  </a:solidFill>
                  <a:latin typeface="Consolas"/>
                  <a:ea typeface="Microsoft YaHei"/>
                  <a:cs typeface="Consolas"/>
                </a:rPr>
                <a:t>修改一个位置</a:t>
              </a:r>
              <a:br/>
              <a:r>
                <a:rPr lang="zh-CN" sz="1950" dirty="0">
                  <a:solidFill>
                    <a:srgbClr val="243447"/>
                  </a:solidFill>
                  <a:latin typeface="Consolas"/>
                  <a:ea typeface="Microsoft YaHei"/>
                  <a:cs typeface="Consolas"/>
                </a:rPr>
                <a:t>↓ 数相邻VK</a:t>
              </a:r>
              <a:br/>
              <a:r>
                <a:rPr lang="zh-CN" sz="1950" dirty="0">
                  <a:solidFill>
                    <a:srgbClr val="243447"/>
                  </a:solidFill>
                  <a:latin typeface="Consolas"/>
                  <a:ea typeface="Microsoft YaHei"/>
                  <a:cs typeface="Consolas"/>
                </a:rPr>
                <a:t>↓ 更新最大值</a:t>
              </a:r>
              <a:br/>
              <a:r>
                <a:rPr lang="zh-CN" sz="1950" dirty="0">
                  <a:solidFill>
                    <a:srgbClr val="243447"/>
                  </a:solidFill>
                  <a:latin typeface="Consolas"/>
                  <a:ea typeface="Microsoft YaHei"/>
                  <a:cs typeface="Consolas"/>
                </a:rPr>
                <a:t>↓ 恢复这个位置</a:t>
              </a:r>
            </a:p>
          </p:txBody>
        </p:sp>
      </p:grpSp>
      <p:grpSp>
        <p:nvGrpSpPr>
          <p:cNvPr id="21" name="Group 21"/>
          <p:cNvGrpSpPr/>
          <p:nvPr/>
        </p:nvGrpSpPr>
        <p:grpSpPr>
          <a:xfrm>
            <a:off x="980313" y="5730621"/>
            <a:ext cx="10287762" cy="381381"/>
            <a:chOff x="980313" y="5730621"/>
            <a:chExt cx="10287762" cy="381381"/>
          </a:xfrm>
        </p:grpSpPr>
        <p:sp>
          <p:nvSpPr>
            <p:cNvPr id="23" name="TextBox 23"/>
            <p:cNvSpPr/>
            <p:nvPr/>
          </p:nvSpPr>
          <p:spPr>
            <a:xfrm>
              <a:off x="980313" y="5730621"/>
              <a:ext cx="10287762" cy="381381"/>
            </a:xfrm>
            <a:prstGeom prst="rect">
              <a:avLst/>
            </a:prstGeom>
            <a:noFill/>
            <a:ln>
              <a:noFill/>
            </a:ln>
          </p:spPr>
          <p:txBody>
            <a:bodyPr wrap="none" lIns="0" tIns="2476" rIns="0" bIns="0" anchor="t" anchorCtr="0">
              <a:noAutofit/>
            </a:bodyPr>
            <a:lstStyle/>
            <a:p>
              <a:pPr algn="l">
                <a:lnSpc>
                  <a:spcPts val="2418"/>
                </a:lnSpc>
              </a:pPr>
              <a:r>
                <a:rPr lang="zh-CN" sz="1950" dirty="0">
                  <a:solidFill>
                    <a:srgbClr val="243447"/>
                  </a:solidFill>
                  <a:latin typeface="Microsoft YaHei"/>
                  <a:ea typeface="Microsoft YaHei"/>
                  <a:cs typeface="Microsoft YaHei"/>
                </a:rPr>
                <a:t>像试改草稿，换一处，数完</a:t>
              </a:r>
              <a:r>
                <a:rPr lang="en-US" sz="1950" dirty="0">
                  <a:solidFill>
                    <a:srgbClr val="243447"/>
                  </a:solidFill>
                  <a:latin typeface="Consolas"/>
                  <a:ea typeface="Consolas"/>
                  <a:cs typeface="Consolas"/>
                </a:rPr>
                <a:t>VK</a:t>
              </a:r>
              <a:r>
                <a:rPr lang="zh-CN" sz="1950" dirty="0">
                  <a:solidFill>
                    <a:srgbClr val="243447"/>
                  </a:solidFill>
                  <a:latin typeface="Microsoft YaHei"/>
                  <a:ea typeface="Microsoft YaHei"/>
                  <a:cs typeface="Microsoft YaHei"/>
                </a:rPr>
                <a:t>就恢复，再试别处。约检查</a:t>
              </a:r>
              <a:r>
                <a:rPr lang="en-US" sz="1950" dirty="0">
                  <a:solidFill>
                    <a:srgbClr val="243447"/>
                  </a:solidFill>
                  <a:latin typeface="Consolas"/>
                  <a:ea typeface="Consolas"/>
                  <a:cs typeface="Consolas"/>
                </a:rPr>
                <a:t>n</a:t>
              </a:r>
              <a:r>
                <a:rPr lang="en-US" sz="1950" dirty="0">
                  <a:solidFill>
                    <a:srgbClr val="243447"/>
                  </a:solidFill>
                  <a:latin typeface="Microsoft YaHei"/>
                  <a:ea typeface="Microsoft YaHei"/>
                  <a:cs typeface="Microsoft YaHei"/>
                </a:rPr>
                <a:t>×</a:t>
              </a:r>
              <a:r>
                <a:rPr lang="en-US" sz="1950" dirty="0">
                  <a:solidFill>
                    <a:srgbClr val="243447"/>
                  </a:solidFill>
                  <a:latin typeface="Consolas"/>
                  <a:ea typeface="Consolas"/>
                  <a:cs typeface="Consolas"/>
                </a:rPr>
                <a:t>n</a:t>
              </a:r>
              <a:r>
                <a:rPr lang="zh-CN" sz="1950" dirty="0">
                  <a:solidFill>
                    <a:srgbClr val="243447"/>
                  </a:solidFill>
                  <a:latin typeface="Microsoft YaHei"/>
                  <a:ea typeface="Microsoft YaHei"/>
                  <a:cs typeface="Microsoft YaHei"/>
                </a:rPr>
                <a:t>次，</a:t>
              </a:r>
              <a:r>
                <a:rPr lang="en-US" sz="1950" dirty="0">
                  <a:solidFill>
                    <a:srgbClr val="243447"/>
                  </a:solidFill>
                  <a:latin typeface="Consolas"/>
                  <a:ea typeface="Consolas"/>
                  <a:cs typeface="Consolas"/>
                </a:rPr>
                <a:t>n</a:t>
              </a:r>
              <a:r>
                <a:rPr lang="en-US" sz="1950" dirty="0">
                  <a:solidFill>
                    <a:srgbClr val="243447"/>
                  </a:solidFill>
                  <a:latin typeface="Microsoft YaHei"/>
                  <a:ea typeface="Microsoft YaHei"/>
                  <a:cs typeface="Microsoft YaHei"/>
                </a:rPr>
                <a:t>≤</a:t>
              </a:r>
              <a:r>
                <a:rPr lang="en-US" sz="1950" dirty="0">
                  <a:solidFill>
                    <a:srgbClr val="243447"/>
                  </a:solidFill>
                  <a:latin typeface="Consolas"/>
                  <a:ea typeface="Consolas"/>
                  <a:cs typeface="Consolas"/>
                </a:rPr>
                <a:t>100</a:t>
              </a:r>
              <a:r>
                <a:rPr lang="zh-CN" sz="1950" dirty="0">
                  <a:solidFill>
                    <a:srgbClr val="243447"/>
                  </a:solidFill>
                  <a:latin typeface="Microsoft YaHei"/>
                  <a:ea typeface="Microsoft YaHei"/>
                  <a:cs typeface="Microsoft YaHei"/>
                </a:rPr>
                <a:t>。</a:t>
              </a:r>
            </a:p>
          </p:txBody>
        </p:sp>
      </p:grpSp>
      <p:sp>
        <p:nvSpPr>
          <p:cNvPr id="32" name="Line 32"/>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3" name="Line 33"/>
          <p:cNvSpPr/>
          <p:nvPr/>
        </p:nvSpPr>
        <p:spPr>
          <a:xfrm>
            <a:off x="838200" y="5219129"/>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34" name="Line 34"/>
          <p:cNvSpPr/>
          <p:nvPr/>
        </p:nvSpPr>
        <p:spPr>
          <a:xfrm>
            <a:off x="838200" y="4307586"/>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35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35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35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35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3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374904"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VK</a:t>
            </a:r>
          </a:p>
        </p:txBody>
      </p:sp>
      <p:sp>
        <p:nvSpPr>
          <p:cNvPr id="6" name="title-slot Placeholder Carrier"/>
          <p:cNvSpPr txBox="1">
            <a:spLocks noGrp="1"/>
          </p:cNvSpPr>
          <p:nvPr>
            <p:ph type="title"/>
          </p:nvPr>
        </p:nvSpPr>
        <p:spPr>
          <a:xfrm>
            <a:off x="826008" y="1407795"/>
            <a:ext cx="4224528"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完整程序：尝试、计数、恢复</a:t>
            </a:r>
          </a:p>
        </p:txBody>
      </p:sp>
      <p:grpSp>
        <p:nvGrpSpPr>
          <p:cNvPr id="8" name="Group 8"/>
          <p:cNvGrpSpPr/>
          <p:nvPr/>
        </p:nvGrpSpPr>
        <p:grpSpPr>
          <a:xfrm>
            <a:off x="990981" y="2139315"/>
            <a:ext cx="4544568" cy="3390519"/>
            <a:chOff x="990981" y="2139315"/>
            <a:chExt cx="4544568" cy="3390519"/>
          </a:xfrm>
        </p:grpSpPr>
        <p:sp>
          <p:nvSpPr>
            <p:cNvPr id="7" name="TextBox 7"/>
            <p:cNvSpPr txBox="1"/>
            <p:nvPr/>
          </p:nvSpPr>
          <p:spPr>
            <a:xfrm>
              <a:off x="990981" y="2139315"/>
              <a:ext cx="4544568" cy="3390519"/>
            </a:xfrm>
            <a:prstGeom prst="rect">
              <a:avLst/>
            </a:prstGeom>
            <a:noFill/>
            <a:ln>
              <a:noFill/>
            </a:ln>
          </p:spPr>
          <p:txBody>
            <a:bodyPr wrap="square" lIns="0" tIns="0" rIns="0" bIns="0" anchor="t" anchorCtr="0">
              <a:spAutoFit/>
            </a:bodyPr>
            <a:lstStyle/>
            <a:p>
              <a:pPr algn="l">
                <a:lnSpc>
                  <a:spcPts val="2175"/>
                </a:lnSpc>
              </a:pPr>
              <a:r>
                <a:rPr lang="zh-CN" sz="1800" dirty="0">
                  <a:solidFill>
                    <a:schemeClr val="dk1"/>
                  </a:solidFill>
                  <a:latin typeface="Consolas"/>
                  <a:ea typeface="Microsoft YaHei"/>
                  <a:cs typeface="+mn-cs"/>
                </a:rPr>
                <a:t>#include &lt;iostream&gt;</a:t>
              </a:r>
              <a:br/>
              <a:r>
                <a:rPr lang="zh-CN" sz="1800" dirty="0">
                  <a:solidFill>
                    <a:schemeClr val="dk1"/>
                  </a:solidFill>
                  <a:latin typeface="Consolas"/>
                  <a:ea typeface="Microsoft YaHei"/>
                  <a:cs typeface="+mn-cs"/>
                </a:rPr>
                <a:t>#include &lt;</a:t>
              </a:r>
              <a:r>
                <a:rPr lang="zh-CN" sz="1800" dirty="0">
                  <a:solidFill>
                    <a:srgbClr val="0000FF"/>
                  </a:solidFill>
                  <a:latin typeface="Consolas"/>
                  <a:ea typeface="Microsoft YaHei"/>
                  <a:cs typeface="+mn-cs"/>
                </a:rPr>
                <a:t>string</a:t>
              </a:r>
              <a:r>
                <a:rPr lang="zh-CN" sz="1800" dirty="0">
                  <a:solidFill>
                    <a:schemeClr val="dk1"/>
                  </a:solidFill>
                  <a:latin typeface="Consolas"/>
                  <a:ea typeface="Microsoft YaHei"/>
                  <a:cs typeface="+mn-cs"/>
                </a:rPr>
                <a:t>&gt;</a:t>
              </a:r>
              <a:br/>
              <a:r>
                <a:rPr lang="zh-CN" sz="1800" dirty="0">
                  <a:solidFill>
                    <a:srgbClr val="0000FF"/>
                  </a:solidFill>
                  <a:latin typeface="Consolas"/>
                  <a:ea typeface="Microsoft YaHei"/>
                  <a:cs typeface="+mn-cs"/>
                </a:rPr>
                <a:t>using</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namespace</a:t>
              </a:r>
              <a:r>
                <a:rPr lang="zh-CN" sz="1800" dirty="0">
                  <a:solidFill>
                    <a:schemeClr val="dk1"/>
                  </a:solidFill>
                  <a:latin typeface="Consolas"/>
                  <a:ea typeface="Microsoft YaHei"/>
                  <a:cs typeface="+mn-cs"/>
                </a:rPr>
                <a:t> std;</a:t>
              </a:r>
              <a:b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main() {</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n, ans = 0; </a:t>
              </a:r>
              <a:r>
                <a:rPr lang="zh-CN" sz="1800" dirty="0">
                  <a:solidFill>
                    <a:srgbClr val="0000FF"/>
                  </a:solidFill>
                  <a:latin typeface="Consolas"/>
                  <a:ea typeface="Microsoft YaHei"/>
                  <a:cs typeface="+mn-cs"/>
                </a:rPr>
                <a:t>string</a:t>
              </a:r>
              <a:r>
                <a:rPr lang="zh-CN" sz="1800" dirty="0">
                  <a:solidFill>
                    <a:schemeClr val="dk1"/>
                  </a:solidFill>
                  <a:latin typeface="Consolas"/>
                  <a:ea typeface="Microsoft YaHei"/>
                  <a:cs typeface="+mn-cs"/>
                </a:rPr>
                <a:t> s;</a:t>
              </a:r>
              <a:br/>
              <a:r>
                <a:rPr lang="zh-CN" sz="1800" dirty="0">
                  <a:solidFill>
                    <a:schemeClr val="dk1"/>
                  </a:solidFill>
                  <a:latin typeface="Consolas"/>
                  <a:ea typeface="Microsoft YaHei"/>
                  <a:cs typeface="+mn-cs"/>
                </a:rPr>
                <a:t>    cin &gt;&gt; n &gt;&gt; s;</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p = -1; p &lt; n; p++) {</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char</a:t>
              </a:r>
              <a:r>
                <a:rPr lang="zh-CN" sz="1800" dirty="0">
                  <a:solidFill>
                    <a:schemeClr val="dk1"/>
                  </a:solidFill>
                  <a:latin typeface="Consolas"/>
                  <a:ea typeface="Microsoft YaHei"/>
                  <a:cs typeface="+mn-cs"/>
                </a:rPr>
                <a:t> old = 0;</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(p &gt;= 0) {</a:t>
              </a:r>
              <a:br/>
              <a:r>
                <a:rPr lang="zh-CN" sz="1800" dirty="0">
                  <a:solidFill>
                    <a:schemeClr val="dk1"/>
                  </a:solidFill>
                  <a:latin typeface="Consolas"/>
                  <a:ea typeface="Microsoft YaHei"/>
                  <a:cs typeface="+mn-cs"/>
                </a:rPr>
                <a:t>            old = s[p];</a:t>
              </a:r>
              <a:br/>
              <a:r>
                <a:rPr lang="zh-CN" sz="1800" dirty="0">
                  <a:solidFill>
                    <a:schemeClr val="dk1"/>
                  </a:solidFill>
                  <a:latin typeface="Consolas"/>
                  <a:ea typeface="Microsoft YaHei"/>
                  <a:cs typeface="+mn-cs"/>
                </a:rPr>
                <a:t>            s[p] = old=='V'?'K':'V';</a:t>
              </a:r>
              <a:br/>
              <a:r>
                <a:rPr lang="zh-CN" sz="1800" dirty="0">
                  <a:solidFill>
                    <a:schemeClr val="dk1"/>
                  </a:solidFill>
                  <a:latin typeface="Consolas"/>
                  <a:ea typeface="Microsoft YaHei"/>
                  <a:cs typeface="+mn-cs"/>
                </a:rPr>
                <a:t>        }</a:t>
              </a:r>
            </a:p>
          </p:txBody>
        </p:sp>
      </p:grpSp>
      <p:grpSp>
        <p:nvGrpSpPr>
          <p:cNvPr id="19" name="Group 19"/>
          <p:cNvGrpSpPr/>
          <p:nvPr/>
        </p:nvGrpSpPr>
        <p:grpSpPr>
          <a:xfrm>
            <a:off x="6610731" y="2139315"/>
            <a:ext cx="4726877" cy="2838069"/>
            <a:chOff x="6610731" y="2139315"/>
            <a:chExt cx="4726877" cy="2838069"/>
          </a:xfrm>
        </p:grpSpPr>
        <p:sp>
          <p:nvSpPr>
            <p:cNvPr id="9" name="TextBox 9"/>
            <p:cNvSpPr txBox="1"/>
            <p:nvPr/>
          </p:nvSpPr>
          <p:spPr>
            <a:xfrm>
              <a:off x="6610731" y="2139315"/>
              <a:ext cx="2683764"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cnt = 0;</a:t>
              </a:r>
            </a:p>
          </p:txBody>
        </p:sp>
        <p:sp>
          <p:nvSpPr>
            <p:cNvPr id="10" name="TextBox 10"/>
            <p:cNvSpPr txBox="1"/>
            <p:nvPr/>
          </p:nvSpPr>
          <p:spPr>
            <a:xfrm>
              <a:off x="6610731" y="2415540"/>
              <a:ext cx="4416323"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i=0; i+1&lt;n; i++)</a:t>
              </a:r>
            </a:p>
          </p:txBody>
        </p:sp>
        <p:sp>
          <p:nvSpPr>
            <p:cNvPr id="11" name="TextBox 11"/>
            <p:cNvSpPr txBox="1"/>
            <p:nvPr/>
          </p:nvSpPr>
          <p:spPr>
            <a:xfrm>
              <a:off x="6610731" y="2691765"/>
              <a:ext cx="3785159"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(s[i]=='V' &amp;&amp;</a:t>
              </a:r>
            </a:p>
          </p:txBody>
        </p:sp>
        <p:sp>
          <p:nvSpPr>
            <p:cNvPr id="12" name="TextBox 12"/>
            <p:cNvSpPr txBox="1"/>
            <p:nvPr/>
          </p:nvSpPr>
          <p:spPr>
            <a:xfrm>
              <a:off x="6610731" y="2967990"/>
              <a:ext cx="472687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s[i+1]=='K') cnt++;</a:t>
              </a:r>
            </a:p>
          </p:txBody>
        </p:sp>
        <p:sp>
          <p:nvSpPr>
            <p:cNvPr id="13" name="TextBox 13"/>
            <p:cNvSpPr txBox="1"/>
            <p:nvPr/>
          </p:nvSpPr>
          <p:spPr>
            <a:xfrm>
              <a:off x="6610731" y="3244215"/>
              <a:ext cx="4416323"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(cnt &gt; ans) ans = cnt;</a:t>
              </a:r>
            </a:p>
          </p:txBody>
        </p:sp>
        <p:sp>
          <p:nvSpPr>
            <p:cNvPr id="14" name="TextBox 14"/>
            <p:cNvSpPr txBox="1"/>
            <p:nvPr/>
          </p:nvSpPr>
          <p:spPr>
            <a:xfrm>
              <a:off x="6610731" y="3520440"/>
              <a:ext cx="4149776"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(p &gt;= 0) s[p] = old;</a:t>
              </a:r>
            </a:p>
          </p:txBody>
        </p:sp>
        <p:sp>
          <p:nvSpPr>
            <p:cNvPr id="15" name="TextBox 15"/>
            <p:cNvSpPr txBox="1"/>
            <p:nvPr/>
          </p:nvSpPr>
          <p:spPr>
            <a:xfrm>
              <a:off x="6610731" y="3796665"/>
              <a:ext cx="68465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p>
          </p:txBody>
        </p:sp>
        <p:sp>
          <p:nvSpPr>
            <p:cNvPr id="16" name="TextBox 16"/>
            <p:cNvSpPr txBox="1"/>
            <p:nvPr/>
          </p:nvSpPr>
          <p:spPr>
            <a:xfrm>
              <a:off x="6610731" y="4072890"/>
              <a:ext cx="3216859"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cout &lt;&lt; ans &lt;&lt; '\n';</a:t>
              </a:r>
            </a:p>
          </p:txBody>
        </p:sp>
        <p:sp>
          <p:nvSpPr>
            <p:cNvPr id="17" name="TextBox 17"/>
            <p:cNvSpPr txBox="1"/>
            <p:nvPr/>
          </p:nvSpPr>
          <p:spPr>
            <a:xfrm>
              <a:off x="6610731" y="4349115"/>
              <a:ext cx="175084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return</a:t>
              </a:r>
              <a:r>
                <a:rPr lang="zh-CN" sz="1800" dirty="0">
                  <a:solidFill>
                    <a:schemeClr val="dk1"/>
                  </a:solidFill>
                  <a:latin typeface="Consolas"/>
                  <a:ea typeface="Microsoft YaHei"/>
                  <a:cs typeface="+mn-cs"/>
                </a:rPr>
                <a:t> 0;</a:t>
              </a:r>
            </a:p>
          </p:txBody>
        </p:sp>
        <p:sp>
          <p:nvSpPr>
            <p:cNvPr id="18" name="TextBox 18"/>
            <p:cNvSpPr txBox="1"/>
            <p:nvPr/>
          </p:nvSpPr>
          <p:spPr>
            <a:xfrm>
              <a:off x="6610731" y="4625340"/>
              <a:ext cx="15156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a:t>
              </a:r>
            </a:p>
          </p:txBody>
        </p:sp>
      </p:grpSp>
      <p:grpSp>
        <p:nvGrpSpPr>
          <p:cNvPr id="21" name="Group 21"/>
          <p:cNvGrpSpPr/>
          <p:nvPr/>
        </p:nvGrpSpPr>
        <p:grpSpPr>
          <a:xfrm>
            <a:off x="990981" y="5777865"/>
            <a:ext cx="8477393" cy="352044"/>
            <a:chOff x="990981" y="5777865"/>
            <a:chExt cx="8477393" cy="352044"/>
          </a:xfrm>
        </p:grpSpPr>
        <p:sp>
          <p:nvSpPr>
            <p:cNvPr id="20" name="TextBox 20"/>
            <p:cNvSpPr/>
            <p:nvPr/>
          </p:nvSpPr>
          <p:spPr>
            <a:xfrm>
              <a:off x="990981" y="5777865"/>
              <a:ext cx="8477393"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先读左栏再读右栏。p=-1表示不修改；条件?甲:乙按条件选择。时间O(n*n)。</a:t>
              </a:r>
            </a:p>
          </p:txBody>
        </p:sp>
      </p:grpSp>
      <p:sp>
        <p:nvSpPr>
          <p:cNvPr id="22" name="Line 10"/>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3" name="Line 11"/>
          <p:cNvSpPr/>
          <p:nvPr/>
        </p:nvSpPr>
        <p:spPr>
          <a:xfrm>
            <a:off x="867156" y="2148840"/>
            <a:ext cx="9525" cy="3322701"/>
          </a:xfrm>
          <a:custGeom>
            <a:avLst/>
            <a:gdLst/>
            <a:ahLst/>
            <a:cxnLst/>
            <a:rect l="l" t="t" r="r" b="b"/>
            <a:pathLst>
              <a:path w="9525" h="3322701">
                <a:moveTo>
                  <a:pt x="0" y="0"/>
                </a:moveTo>
                <a:lnTo>
                  <a:pt x="0" y="3322701"/>
                </a:lnTo>
              </a:path>
            </a:pathLst>
          </a:custGeom>
          <a:noFill/>
          <a:ln w="19050">
            <a:solidFill>
              <a:srgbClr val="244D87"/>
            </a:solidFill>
          </a:ln>
        </p:spPr>
      </p:sp>
      <p:sp>
        <p:nvSpPr>
          <p:cNvPr id="24" name="Line 12"/>
          <p:cNvSpPr/>
          <p:nvPr/>
        </p:nvSpPr>
        <p:spPr>
          <a:xfrm>
            <a:off x="6486906" y="2148840"/>
            <a:ext cx="9525" cy="2741295"/>
          </a:xfrm>
          <a:custGeom>
            <a:avLst/>
            <a:gdLst/>
            <a:ahLst/>
            <a:cxnLst/>
            <a:rect l="l" t="t" r="r" b="b"/>
            <a:pathLst>
              <a:path w="9525" h="2741295">
                <a:moveTo>
                  <a:pt x="0" y="0"/>
                </a:moveTo>
                <a:lnTo>
                  <a:pt x="0" y="2741295"/>
                </a:lnTo>
              </a:path>
            </a:pathLst>
          </a:custGeom>
          <a:noFill/>
          <a:ln w="19050">
            <a:solidFill>
              <a:srgbClr val="244D87"/>
            </a:solidFill>
          </a:ln>
        </p:spPr>
      </p:sp>
      <p:sp>
        <p:nvSpPr>
          <p:cNvPr id="25" name="Line 13"/>
          <p:cNvSpPr/>
          <p:nvPr/>
        </p:nvSpPr>
        <p:spPr>
          <a:xfrm>
            <a:off x="838200" y="5628322"/>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35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3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单词覆盖还原</a:t>
            </a:r>
          </a:p>
        </p:txBody>
      </p:sp>
      <p:sp>
        <p:nvSpPr>
          <p:cNvPr id="6" name="title-slot Placeholder Carrier"/>
          <p:cNvSpPr txBox="1">
            <a:spLocks noGrp="1"/>
          </p:cNvSpPr>
          <p:nvPr>
            <p:ph type="title"/>
          </p:nvPr>
        </p:nvSpPr>
        <p:spPr>
          <a:xfrm>
            <a:off x="826008" y="1407795"/>
            <a:ext cx="5839968"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有些字母被盖住了，原来放过几个单词？</a:t>
            </a:r>
          </a:p>
        </p:txBody>
      </p:sp>
      <p:grpSp>
        <p:nvGrpSpPr>
          <p:cNvPr id="11" name="Group 11"/>
          <p:cNvGrpSpPr/>
          <p:nvPr/>
        </p:nvGrpSpPr>
        <p:grpSpPr>
          <a:xfrm>
            <a:off x="990219" y="2227898"/>
            <a:ext cx="8061484" cy="1724405"/>
            <a:chOff x="990219" y="2227898"/>
            <a:chExt cx="8061484" cy="1724405"/>
          </a:xfrm>
        </p:grpSpPr>
        <p:sp>
          <p:nvSpPr>
            <p:cNvPr id="7" name="TextBox 7"/>
            <p:cNvSpPr/>
            <p:nvPr/>
          </p:nvSpPr>
          <p:spPr>
            <a:xfrm>
              <a:off x="990219" y="2227898"/>
              <a:ext cx="806148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一行最初全是“.”。把boy或girl放到连续位置上，允许互相覆盖。</a:t>
              </a:r>
            </a:p>
          </p:txBody>
        </p:sp>
        <p:sp>
          <p:nvSpPr>
            <p:cNvPr id="8" name="TextBox 8"/>
            <p:cNvSpPr/>
            <p:nvPr/>
          </p:nvSpPr>
          <p:spPr>
            <a:xfrm>
              <a:off x="990219" y="2675572"/>
              <a:ext cx="769629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后放的字母会盖住原位置，但每个放过的单词至少留下一个字母。</a:t>
              </a:r>
            </a:p>
          </p:txBody>
        </p:sp>
        <p:sp>
          <p:nvSpPr>
            <p:cNvPr id="9" name="TextBox 9"/>
            <p:cNvSpPr/>
            <p:nvPr/>
          </p:nvSpPr>
          <p:spPr>
            <a:xfrm>
              <a:off x="990219" y="3123248"/>
              <a:ext cx="580695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给出覆盖后的结果，求boy和girl各放了多少个。</a:t>
              </a:r>
            </a:p>
          </p:txBody>
        </p:sp>
        <p:sp>
          <p:nvSpPr>
            <p:cNvPr id="10" name="TextBox 10"/>
            <p:cNvSpPr/>
            <p:nvPr/>
          </p:nvSpPr>
          <p:spPr>
            <a:xfrm>
              <a:off x="990219" y="3570922"/>
              <a:ext cx="756847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洛谷P1321。注意：并不是只数最终还能完整看见的boy、girl。</a:t>
              </a:r>
            </a:p>
          </p:txBody>
        </p:sp>
      </p:grpSp>
      <p:grpSp>
        <p:nvGrpSpPr>
          <p:cNvPr id="15" name="Group 15"/>
          <p:cNvGrpSpPr/>
          <p:nvPr/>
        </p:nvGrpSpPr>
        <p:grpSpPr>
          <a:xfrm>
            <a:off x="990219" y="4571048"/>
            <a:ext cx="10296906" cy="1398079"/>
            <a:chOff x="990219" y="4571048"/>
            <a:chExt cx="10296906" cy="1398079"/>
          </a:xfrm>
        </p:grpSpPr>
        <p:sp>
          <p:nvSpPr>
            <p:cNvPr id="12" name="TextBox 12"/>
            <p:cNvSpPr/>
            <p:nvPr/>
          </p:nvSpPr>
          <p:spPr>
            <a:xfrm>
              <a:off x="990219" y="4571048"/>
              <a:ext cx="784845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输入：长度3到255的</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串，仅包含“.”及boy、girl中的字母。</a:t>
              </a:r>
            </a:p>
          </p:txBody>
        </p:sp>
        <p:sp>
          <p:nvSpPr>
            <p:cNvPr id="13" name="TextBox 13"/>
            <p:cNvSpPr/>
            <p:nvPr/>
          </p:nvSpPr>
          <p:spPr>
            <a:xfrm>
              <a:off x="990219" y="5056822"/>
              <a:ext cx="580695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输出：两行，依次输出boy的个数、girl的个数。</a:t>
              </a:r>
            </a:p>
          </p:txBody>
        </p:sp>
        <p:sp>
          <p:nvSpPr>
            <p:cNvPr id="14" name="TextBox 14"/>
            <p:cNvSpPr/>
            <p:nvPr/>
          </p:nvSpPr>
          <p:spPr>
            <a:xfrm>
              <a:off x="990219" y="5587746"/>
              <a:ext cx="10296906" cy="381381"/>
            </a:xfrm>
            <a:prstGeom prst="rect">
              <a:avLst/>
            </a:prstGeom>
            <a:noFill/>
            <a:ln>
              <a:noFill/>
            </a:ln>
          </p:spPr>
          <p:txBody>
            <a:bodyPr wrap="none" lIns="0" tIns="2476" rIns="0" bIns="0" anchor="t" anchorCtr="0">
              <a:noAutofit/>
            </a:bodyPr>
            <a:lstStyle/>
            <a:p>
              <a:pPr algn="l">
                <a:lnSpc>
                  <a:spcPts val="2496"/>
                </a:lnSpc>
              </a:pPr>
              <a:r>
                <a:rPr lang="zh-CN" sz="1950" dirty="0">
                  <a:solidFill>
                    <a:srgbClr val="243447"/>
                  </a:solidFill>
                  <a:latin typeface="Microsoft YaHei"/>
                  <a:ea typeface="Microsoft YaHei"/>
                  <a:cs typeface="Microsoft YaHei"/>
                </a:rPr>
                <a:t>贴纸被盖住一部分，也能从露出的字母判断原来放在哪儿。先看</a:t>
              </a:r>
              <a:r>
                <a:rPr lang="en-US" sz="1950" dirty="0">
                  <a:solidFill>
                    <a:srgbClr val="243447"/>
                  </a:solidFill>
                  <a:latin typeface="Consolas"/>
                  <a:ea typeface="Consolas"/>
                  <a:cs typeface="Consolas"/>
                </a:rPr>
                <a:t xml:space="preserve"> bgirl</a:t>
              </a:r>
              <a:r>
                <a:rPr lang="zh-CN" sz="1950" dirty="0">
                  <a:solidFill>
                    <a:srgbClr val="243447"/>
                  </a:solidFill>
                  <a:latin typeface="Microsoft YaHei"/>
                  <a:ea typeface="Microsoft YaHei"/>
                  <a:cs typeface="Microsoft YaHei"/>
                </a:rPr>
                <a:t>。</a:t>
              </a:r>
            </a:p>
          </p:txBody>
        </p:sp>
      </p:grpSp>
      <p:sp>
        <p:nvSpPr>
          <p:cNvPr id="22" name="Line 22"/>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3" name="Line 23"/>
          <p:cNvSpPr/>
          <p:nvPr/>
        </p:nvSpPr>
        <p:spPr>
          <a:xfrm>
            <a:off x="838200" y="4204716"/>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4" name="Line 24"/>
          <p:cNvSpPr/>
          <p:nvPr/>
        </p:nvSpPr>
        <p:spPr>
          <a:xfrm>
            <a:off x="838200" y="5457254"/>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单词覆盖还原</a:t>
            </a:r>
          </a:p>
        </p:txBody>
      </p:sp>
      <p:sp>
        <p:nvSpPr>
          <p:cNvPr id="6" name="title-slot Placeholder Carrier"/>
          <p:cNvSpPr txBox="1">
            <a:spLocks noGrp="1"/>
          </p:cNvSpPr>
          <p:nvPr>
            <p:ph type="title"/>
          </p:nvPr>
        </p:nvSpPr>
        <p:spPr>
          <a:xfrm>
            <a:off x="826008" y="1407795"/>
            <a:ext cx="4224528"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覆盖后，词的起点仍能推回去</a:t>
            </a:r>
          </a:p>
        </p:txBody>
      </p:sp>
      <p:grpSp>
        <p:nvGrpSpPr>
          <p:cNvPr id="13" name="Group 13"/>
          <p:cNvGrpSpPr/>
          <p:nvPr/>
        </p:nvGrpSpPr>
        <p:grpSpPr>
          <a:xfrm>
            <a:off x="1180719" y="2265998"/>
            <a:ext cx="4879086" cy="381381"/>
            <a:chOff x="1180719" y="2265998"/>
            <a:chExt cx="4879086" cy="381381"/>
          </a:xfrm>
        </p:grpSpPr>
        <p:sp>
          <p:nvSpPr>
            <p:cNvPr id="7" name="TextBox 7"/>
            <p:cNvSpPr/>
            <p:nvPr/>
          </p:nvSpPr>
          <p:spPr>
            <a:xfrm>
              <a:off x="1180719" y="2265998"/>
              <a:ext cx="54483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下标</a:t>
              </a:r>
            </a:p>
          </p:txBody>
        </p:sp>
        <p:sp>
          <p:nvSpPr>
            <p:cNvPr id="8" name="TextBox 8"/>
            <p:cNvSpPr/>
            <p:nvPr/>
          </p:nvSpPr>
          <p:spPr>
            <a:xfrm>
              <a:off x="2847594" y="226599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0</a:t>
              </a:r>
            </a:p>
          </p:txBody>
        </p:sp>
        <p:sp>
          <p:nvSpPr>
            <p:cNvPr id="9" name="TextBox 9"/>
            <p:cNvSpPr/>
            <p:nvPr/>
          </p:nvSpPr>
          <p:spPr>
            <a:xfrm>
              <a:off x="3609594" y="226599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1</a:t>
              </a:r>
            </a:p>
          </p:txBody>
        </p:sp>
        <p:sp>
          <p:nvSpPr>
            <p:cNvPr id="10" name="TextBox 10"/>
            <p:cNvSpPr/>
            <p:nvPr/>
          </p:nvSpPr>
          <p:spPr>
            <a:xfrm>
              <a:off x="4371594" y="226599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2</a:t>
              </a:r>
            </a:p>
          </p:txBody>
        </p:sp>
        <p:sp>
          <p:nvSpPr>
            <p:cNvPr id="11" name="TextBox 11"/>
            <p:cNvSpPr/>
            <p:nvPr/>
          </p:nvSpPr>
          <p:spPr>
            <a:xfrm>
              <a:off x="5133594" y="226599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3</a:t>
              </a:r>
            </a:p>
          </p:txBody>
        </p:sp>
        <p:sp>
          <p:nvSpPr>
            <p:cNvPr id="12" name="TextBox 12"/>
            <p:cNvSpPr/>
            <p:nvPr/>
          </p:nvSpPr>
          <p:spPr>
            <a:xfrm>
              <a:off x="5895594" y="226599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4</a:t>
              </a:r>
            </a:p>
          </p:txBody>
        </p:sp>
      </p:grpSp>
      <p:grpSp>
        <p:nvGrpSpPr>
          <p:cNvPr id="20" name="Group 20"/>
          <p:cNvGrpSpPr/>
          <p:nvPr/>
        </p:nvGrpSpPr>
        <p:grpSpPr>
          <a:xfrm>
            <a:off x="1180719" y="2932748"/>
            <a:ext cx="4879086" cy="381381"/>
            <a:chOff x="1180719" y="2932748"/>
            <a:chExt cx="4879086" cy="381381"/>
          </a:xfrm>
        </p:grpSpPr>
        <p:sp>
          <p:nvSpPr>
            <p:cNvPr id="14" name="TextBox 14"/>
            <p:cNvSpPr/>
            <p:nvPr/>
          </p:nvSpPr>
          <p:spPr>
            <a:xfrm>
              <a:off x="1180719" y="2932748"/>
              <a:ext cx="71542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放boy</a:t>
              </a:r>
            </a:p>
          </p:txBody>
        </p:sp>
        <p:sp>
          <p:nvSpPr>
            <p:cNvPr id="15" name="TextBox 15"/>
            <p:cNvSpPr/>
            <p:nvPr/>
          </p:nvSpPr>
          <p:spPr>
            <a:xfrm>
              <a:off x="2847594" y="29327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b</a:t>
              </a:r>
            </a:p>
          </p:txBody>
        </p:sp>
        <p:sp>
          <p:nvSpPr>
            <p:cNvPr id="16" name="TextBox 16"/>
            <p:cNvSpPr/>
            <p:nvPr/>
          </p:nvSpPr>
          <p:spPr>
            <a:xfrm>
              <a:off x="3609594" y="29327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o</a:t>
              </a:r>
            </a:p>
          </p:txBody>
        </p:sp>
        <p:sp>
          <p:nvSpPr>
            <p:cNvPr id="17" name="TextBox 17"/>
            <p:cNvSpPr/>
            <p:nvPr/>
          </p:nvSpPr>
          <p:spPr>
            <a:xfrm>
              <a:off x="4371594" y="29327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y</a:t>
              </a:r>
            </a:p>
          </p:txBody>
        </p:sp>
        <p:sp>
          <p:nvSpPr>
            <p:cNvPr id="18" name="TextBox 18"/>
            <p:cNvSpPr/>
            <p:nvPr/>
          </p:nvSpPr>
          <p:spPr>
            <a:xfrm>
              <a:off x="5133594" y="29327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a:t>
              </a:r>
            </a:p>
          </p:txBody>
        </p:sp>
        <p:sp>
          <p:nvSpPr>
            <p:cNvPr id="19" name="TextBox 19"/>
            <p:cNvSpPr/>
            <p:nvPr/>
          </p:nvSpPr>
          <p:spPr>
            <a:xfrm>
              <a:off x="5895594" y="29327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a:t>
              </a:r>
            </a:p>
          </p:txBody>
        </p:sp>
      </p:grpSp>
      <p:grpSp>
        <p:nvGrpSpPr>
          <p:cNvPr id="26" name="Group 26"/>
          <p:cNvGrpSpPr/>
          <p:nvPr/>
        </p:nvGrpSpPr>
        <p:grpSpPr>
          <a:xfrm>
            <a:off x="1180719" y="3599498"/>
            <a:ext cx="4879086" cy="381381"/>
            <a:chOff x="1180719" y="3599498"/>
            <a:chExt cx="4879086" cy="381381"/>
          </a:xfrm>
        </p:grpSpPr>
        <p:sp>
          <p:nvSpPr>
            <p:cNvPr id="21" name="TextBox 21"/>
            <p:cNvSpPr/>
            <p:nvPr/>
          </p:nvSpPr>
          <p:spPr>
            <a:xfrm>
              <a:off x="1180719" y="3599498"/>
              <a:ext cx="112233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再放girl</a:t>
              </a:r>
            </a:p>
          </p:txBody>
        </p:sp>
        <p:sp>
          <p:nvSpPr>
            <p:cNvPr id="22" name="TextBox 22"/>
            <p:cNvSpPr/>
            <p:nvPr/>
          </p:nvSpPr>
          <p:spPr>
            <a:xfrm>
              <a:off x="3609594" y="3599498"/>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g</a:t>
              </a:r>
            </a:p>
          </p:txBody>
        </p:sp>
        <p:sp>
          <p:nvSpPr>
            <p:cNvPr id="23" name="TextBox 23"/>
            <p:cNvSpPr/>
            <p:nvPr/>
          </p:nvSpPr>
          <p:spPr>
            <a:xfrm>
              <a:off x="4371594" y="3599498"/>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i</a:t>
              </a:r>
            </a:p>
          </p:txBody>
        </p:sp>
        <p:sp>
          <p:nvSpPr>
            <p:cNvPr id="24" name="TextBox 24"/>
            <p:cNvSpPr/>
            <p:nvPr/>
          </p:nvSpPr>
          <p:spPr>
            <a:xfrm>
              <a:off x="5133594" y="3599498"/>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r</a:t>
              </a:r>
            </a:p>
          </p:txBody>
        </p:sp>
        <p:sp>
          <p:nvSpPr>
            <p:cNvPr id="25" name="TextBox 25"/>
            <p:cNvSpPr/>
            <p:nvPr/>
          </p:nvSpPr>
          <p:spPr>
            <a:xfrm>
              <a:off x="5895594" y="3599498"/>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l</a:t>
              </a:r>
            </a:p>
          </p:txBody>
        </p:sp>
      </p:grpSp>
      <p:grpSp>
        <p:nvGrpSpPr>
          <p:cNvPr id="33" name="Group 33"/>
          <p:cNvGrpSpPr/>
          <p:nvPr/>
        </p:nvGrpSpPr>
        <p:grpSpPr>
          <a:xfrm>
            <a:off x="1180719" y="4266248"/>
            <a:ext cx="4879086" cy="381381"/>
            <a:chOff x="1180719" y="4266248"/>
            <a:chExt cx="4879086" cy="381381"/>
          </a:xfrm>
        </p:grpSpPr>
        <p:sp>
          <p:nvSpPr>
            <p:cNvPr id="27" name="TextBox 27"/>
            <p:cNvSpPr/>
            <p:nvPr/>
          </p:nvSpPr>
          <p:spPr>
            <a:xfrm>
              <a:off x="1180719" y="4266248"/>
              <a:ext cx="10698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最后留下</a:t>
              </a:r>
            </a:p>
          </p:txBody>
        </p:sp>
        <p:sp>
          <p:nvSpPr>
            <p:cNvPr id="28" name="TextBox 28"/>
            <p:cNvSpPr/>
            <p:nvPr/>
          </p:nvSpPr>
          <p:spPr>
            <a:xfrm>
              <a:off x="2847594" y="42662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b</a:t>
              </a:r>
            </a:p>
          </p:txBody>
        </p:sp>
        <p:sp>
          <p:nvSpPr>
            <p:cNvPr id="29" name="TextBox 29"/>
            <p:cNvSpPr/>
            <p:nvPr/>
          </p:nvSpPr>
          <p:spPr>
            <a:xfrm>
              <a:off x="3609594" y="4266248"/>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g</a:t>
              </a:r>
            </a:p>
          </p:txBody>
        </p:sp>
        <p:sp>
          <p:nvSpPr>
            <p:cNvPr id="30" name="TextBox 30"/>
            <p:cNvSpPr/>
            <p:nvPr/>
          </p:nvSpPr>
          <p:spPr>
            <a:xfrm>
              <a:off x="4371594" y="4266248"/>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i</a:t>
              </a:r>
            </a:p>
          </p:txBody>
        </p:sp>
        <p:sp>
          <p:nvSpPr>
            <p:cNvPr id="31" name="TextBox 31"/>
            <p:cNvSpPr/>
            <p:nvPr/>
          </p:nvSpPr>
          <p:spPr>
            <a:xfrm>
              <a:off x="5133594" y="4266248"/>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r</a:t>
              </a:r>
            </a:p>
          </p:txBody>
        </p:sp>
        <p:sp>
          <p:nvSpPr>
            <p:cNvPr id="32" name="TextBox 32"/>
            <p:cNvSpPr/>
            <p:nvPr/>
          </p:nvSpPr>
          <p:spPr>
            <a:xfrm>
              <a:off x="5895594" y="4266248"/>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l</a:t>
              </a:r>
            </a:p>
          </p:txBody>
        </p:sp>
      </p:grpSp>
      <p:grpSp>
        <p:nvGrpSpPr>
          <p:cNvPr id="35" name="Group 35"/>
          <p:cNvGrpSpPr/>
          <p:nvPr/>
        </p:nvGrpSpPr>
        <p:grpSpPr>
          <a:xfrm>
            <a:off x="7504938" y="2408872"/>
            <a:ext cx="2172386" cy="2600706"/>
            <a:chOff x="7504938" y="2408872"/>
            <a:chExt cx="2172386" cy="2600706"/>
          </a:xfrm>
        </p:grpSpPr>
        <p:grpSp>
          <p:nvGrpSpPr>
            <p:cNvPr id="67" name="Group 67"/>
            <p:cNvGrpSpPr/>
            <p:nvPr/>
          </p:nvGrpSpPr>
          <p:grpSpPr>
            <a:xfrm>
              <a:off x="7504938" y="2408872"/>
              <a:ext cx="2172386" cy="2600706"/>
              <a:chOff x="7504938" y="2408872"/>
              <a:chExt cx="2172386" cy="2600706"/>
            </a:xfrm>
          </p:grpSpPr>
          <p:sp>
            <p:nvSpPr>
              <p:cNvPr id="60" name="Freeform 60"/>
              <p:cNvSpPr/>
              <p:nvPr/>
            </p:nvSpPr>
            <p:spPr>
              <a:xfrm>
                <a:off x="7514844" y="2408872"/>
                <a:ext cx="2050542" cy="2600706"/>
              </a:xfrm>
              <a:custGeom>
                <a:avLst/>
                <a:gdLst/>
                <a:ahLst/>
                <a:cxnLst/>
                <a:rect l="l" t="t" r="r" b="b"/>
                <a:pathLst>
                  <a:path w="2050542" h="2600706">
                    <a:moveTo>
                      <a:pt x="0" y="0"/>
                    </a:moveTo>
                    <a:lnTo>
                      <a:pt x="2050542" y="0"/>
                    </a:lnTo>
                    <a:lnTo>
                      <a:pt x="2050542" y="2600706"/>
                    </a:lnTo>
                    <a:lnTo>
                      <a:pt x="0" y="2600706"/>
                    </a:lnTo>
                    <a:close/>
                  </a:path>
                </a:pathLst>
              </a:custGeom>
              <a:noFill/>
              <a:ln>
                <a:noFill/>
              </a:ln>
            </p:spPr>
          </p:sp>
          <p:sp>
            <p:nvSpPr>
              <p:cNvPr id="61" name="TextBox 61"/>
              <p:cNvSpPr txBox="1"/>
              <p:nvPr/>
            </p:nvSpPr>
            <p:spPr>
              <a:xfrm>
                <a:off x="7504938" y="2408872"/>
                <a:ext cx="1358608"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b在</a:t>
                </a:r>
                <a:r>
                  <a:rPr lang="zh-CN" sz="1950" b="1" dirty="0">
                    <a:solidFill>
                      <a:srgbClr val="C00000"/>
                    </a:solidFill>
                    <a:latin typeface="Consolas"/>
                    <a:ea typeface="Microsoft YaHei"/>
                    <a:cs typeface="Consolas"/>
                  </a:rPr>
                  <a:t>下标</a:t>
                </a:r>
                <a:r>
                  <a:rPr lang="zh-CN" sz="1950" dirty="0">
                    <a:solidFill>
                      <a:srgbClr val="243447"/>
                    </a:solidFill>
                    <a:latin typeface="Consolas"/>
                    <a:ea typeface="Microsoft YaHei"/>
                    <a:cs typeface="Consolas"/>
                  </a:rPr>
                  <a:t>0，</a:t>
                </a:r>
              </a:p>
            </p:txBody>
          </p:sp>
          <p:sp>
            <p:nvSpPr>
              <p:cNvPr id="62" name="TextBox 62"/>
              <p:cNvSpPr txBox="1"/>
              <p:nvPr/>
            </p:nvSpPr>
            <p:spPr>
              <a:xfrm>
                <a:off x="7504938" y="2706052"/>
                <a:ext cx="2172386"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对应boy从0开始。</a:t>
                </a:r>
              </a:p>
            </p:txBody>
          </p:sp>
          <p:sp>
            <p:nvSpPr>
              <p:cNvPr id="63" name="TextBox 63"/>
              <p:cNvSpPr txBox="1"/>
              <p:nvPr/>
            </p:nvSpPr>
            <p:spPr>
              <a:xfrm>
                <a:off x="7504938" y="3184207"/>
                <a:ext cx="2172386"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g、i、r、l都指向</a:t>
                </a:r>
              </a:p>
            </p:txBody>
          </p:sp>
          <p:sp>
            <p:nvSpPr>
              <p:cNvPr id="64" name="TextBox 64"/>
              <p:cNvSpPr txBox="1"/>
              <p:nvPr/>
            </p:nvSpPr>
            <p:spPr>
              <a:xfrm>
                <a:off x="7504938" y="3481388"/>
                <a:ext cx="1791748"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girl从1开始。</a:t>
                </a:r>
              </a:p>
            </p:txBody>
          </p:sp>
          <p:sp>
            <p:nvSpPr>
              <p:cNvPr id="65" name="TextBox 65"/>
              <p:cNvSpPr txBox="1"/>
              <p:nvPr/>
            </p:nvSpPr>
            <p:spPr>
              <a:xfrm>
                <a:off x="7504938" y="3959542"/>
                <a:ext cx="1857375"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四个残留字母，</a:t>
                </a:r>
              </a:p>
            </p:txBody>
          </p:sp>
          <p:sp>
            <p:nvSpPr>
              <p:cNvPr id="66" name="TextBox 66"/>
              <p:cNvSpPr txBox="1"/>
              <p:nvPr/>
            </p:nvSpPr>
            <p:spPr>
              <a:xfrm>
                <a:off x="7504938" y="4256722"/>
                <a:ext cx="2172386"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仍是同一个girl。</a:t>
                </a:r>
              </a:p>
            </p:txBody>
          </p:sp>
        </p:grpSp>
      </p:grpSp>
      <p:grpSp>
        <p:nvGrpSpPr>
          <p:cNvPr id="37" name="Group 37"/>
          <p:cNvGrpSpPr/>
          <p:nvPr/>
        </p:nvGrpSpPr>
        <p:grpSpPr>
          <a:xfrm>
            <a:off x="990219" y="5609272"/>
            <a:ext cx="8401312" cy="381381"/>
            <a:chOff x="990219" y="5609272"/>
            <a:chExt cx="8401312" cy="381381"/>
          </a:xfrm>
        </p:grpSpPr>
        <p:sp>
          <p:nvSpPr>
            <p:cNvPr id="36" name="TextBox 36"/>
            <p:cNvSpPr/>
            <p:nvPr/>
          </p:nvSpPr>
          <p:spPr>
            <a:xfrm>
              <a:off x="990219" y="5609272"/>
              <a:ext cx="840131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教学例bgirl：boy有1个，girl有1个。对每个可能的</a:t>
              </a:r>
              <a:r>
                <a:rPr lang="zh-CN" sz="1950" b="1" dirty="0">
                  <a:solidFill>
                    <a:srgbClr val="C00000"/>
                  </a:solidFill>
                  <a:latin typeface="Consolas"/>
                  <a:ea typeface="Microsoft YaHei"/>
                  <a:cs typeface="Consolas"/>
                </a:rPr>
                <a:t>起点</a:t>
              </a:r>
              <a:r>
                <a:rPr lang="zh-CN" sz="1950" dirty="0">
                  <a:solidFill>
                    <a:srgbClr val="243447"/>
                  </a:solidFill>
                  <a:latin typeface="Consolas"/>
                  <a:ea typeface="Microsoft YaHei"/>
                  <a:cs typeface="Consolas"/>
                </a:rPr>
                <a:t>只计数一次。</a:t>
              </a:r>
            </a:p>
          </p:txBody>
        </p:sp>
      </p:grpSp>
      <p:sp>
        <p:nvSpPr>
          <p:cNvPr id="69" name="Line 6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70" name="Line 70"/>
          <p:cNvSpPr/>
          <p:nvPr/>
        </p:nvSpPr>
        <p:spPr>
          <a:xfrm>
            <a:off x="838200" y="5071491"/>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35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35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35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35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35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3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单词覆盖还原</a:t>
            </a:r>
          </a:p>
        </p:txBody>
      </p:sp>
      <p:sp>
        <p:nvSpPr>
          <p:cNvPr id="6" name="title-slot Placeholder Carrier"/>
          <p:cNvSpPr txBox="1">
            <a:spLocks noGrp="1"/>
          </p:cNvSpPr>
          <p:nvPr>
            <p:ph type="title"/>
          </p:nvPr>
        </p:nvSpPr>
        <p:spPr>
          <a:xfrm>
            <a:off x="826008" y="1407795"/>
            <a:ext cx="3901440"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每个候选起点，只判断一次</a:t>
            </a:r>
          </a:p>
        </p:txBody>
      </p:sp>
      <p:grpSp>
        <p:nvGrpSpPr>
          <p:cNvPr id="9" name="Group 9"/>
          <p:cNvGrpSpPr/>
          <p:nvPr/>
        </p:nvGrpSpPr>
        <p:grpSpPr>
          <a:xfrm>
            <a:off x="990219" y="2237422"/>
            <a:ext cx="7219521" cy="960121"/>
            <a:chOff x="990219" y="2237422"/>
            <a:chExt cx="7219521" cy="960121"/>
          </a:xfrm>
        </p:grpSpPr>
        <p:sp>
          <p:nvSpPr>
            <p:cNvPr id="7" name="TextBox 7"/>
            <p:cNvSpPr/>
            <p:nvPr/>
          </p:nvSpPr>
          <p:spPr>
            <a:xfrm>
              <a:off x="990219" y="2237422"/>
              <a:ext cx="721952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假设boy从i开始，下面至少一项成立，就说明它留下了痕迹。</a:t>
              </a:r>
            </a:p>
          </p:txBody>
        </p:sp>
        <p:sp>
          <p:nvSpPr>
            <p:cNvPr id="8" name="TextBox 8"/>
            <p:cNvSpPr/>
            <p:nvPr/>
          </p:nvSpPr>
          <p:spPr>
            <a:xfrm>
              <a:off x="1179195" y="2757488"/>
              <a:ext cx="6575369" cy="440055"/>
            </a:xfrm>
            <a:prstGeom prst="rect">
              <a:avLst/>
            </a:prstGeom>
            <a:noFill/>
            <a:ln>
              <a:noFill/>
            </a:ln>
          </p:spPr>
          <p:txBody>
            <a:bodyPr wrap="none" lIns="0" tIns="0" rIns="0" bIns="0" anchor="t" anchorCtr="0">
              <a:noAutofit/>
            </a:bodyPr>
            <a:lstStyle/>
            <a:p>
              <a:pPr algn="l"/>
              <a:r>
                <a:rPr lang="en-US" sz="2250" dirty="0">
                  <a:solidFill>
                    <a:srgbClr val="243447"/>
                  </a:solidFill>
                  <a:latin typeface="Consolas"/>
                  <a:ea typeface="Consolas"/>
                  <a:cs typeface="Consolas"/>
                </a:rPr>
                <a:t>s[i]=='b' || s[i+1]=='o' || s[i+2]=='y'</a:t>
              </a:r>
            </a:p>
          </p:txBody>
        </p:sp>
      </p:grpSp>
      <p:grpSp>
        <p:nvGrpSpPr>
          <p:cNvPr id="12" name="Group 12"/>
          <p:cNvGrpSpPr/>
          <p:nvPr/>
        </p:nvGrpSpPr>
        <p:grpSpPr>
          <a:xfrm>
            <a:off x="990219" y="3789998"/>
            <a:ext cx="7985403" cy="867155"/>
            <a:chOff x="990219" y="3789998"/>
            <a:chExt cx="7985403" cy="867155"/>
          </a:xfrm>
        </p:grpSpPr>
        <p:sp>
          <p:nvSpPr>
            <p:cNvPr id="10" name="TextBox 10"/>
            <p:cNvSpPr/>
            <p:nvPr/>
          </p:nvSpPr>
          <p:spPr>
            <a:xfrm>
              <a:off x="990219" y="3789998"/>
              <a:ext cx="739704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girl同理：依次检查i、i+1、i+2、i+3位置上的g、i、r、l。</a:t>
              </a:r>
            </a:p>
          </p:txBody>
        </p:sp>
        <p:sp>
          <p:nvSpPr>
            <p:cNvPr id="11" name="TextBox 11"/>
            <p:cNvSpPr/>
            <p:nvPr/>
          </p:nvSpPr>
          <p:spPr>
            <a:xfrm>
              <a:off x="990219" y="4275772"/>
              <a:ext cx="798540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用“或”连接，条件整体为真时只加1。不能每见到一个字母就加1。</a:t>
              </a:r>
            </a:p>
          </p:txBody>
        </p:sp>
      </p:grpSp>
      <p:grpSp>
        <p:nvGrpSpPr>
          <p:cNvPr id="15" name="Group 15"/>
          <p:cNvGrpSpPr/>
          <p:nvPr/>
        </p:nvGrpSpPr>
        <p:grpSpPr>
          <a:xfrm>
            <a:off x="990219" y="5209222"/>
            <a:ext cx="7252490" cy="810007"/>
            <a:chOff x="990219" y="5209222"/>
            <a:chExt cx="7252490" cy="810007"/>
          </a:xfrm>
        </p:grpSpPr>
        <p:sp>
          <p:nvSpPr>
            <p:cNvPr id="13" name="TextBox 13"/>
            <p:cNvSpPr/>
            <p:nvPr/>
          </p:nvSpPr>
          <p:spPr>
            <a:xfrm>
              <a:off x="990219" y="5209222"/>
              <a:ext cx="716880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每种字母在这两个单词中的位置唯一，能反推出单词和</a:t>
              </a:r>
              <a:r>
                <a:rPr lang="zh-CN" sz="1950" b="1" dirty="0">
                  <a:solidFill>
                    <a:srgbClr val="C00000"/>
                  </a:solidFill>
                  <a:latin typeface="Consolas"/>
                  <a:ea typeface="Microsoft YaHei"/>
                  <a:cs typeface="Consolas"/>
                </a:rPr>
                <a:t>起点</a:t>
              </a:r>
              <a:r>
                <a:rPr lang="zh-CN" sz="1950" dirty="0">
                  <a:solidFill>
                    <a:srgbClr val="243447"/>
                  </a:solidFill>
                  <a:latin typeface="Consolas"/>
                  <a:ea typeface="Microsoft YaHei"/>
                  <a:cs typeface="Consolas"/>
                </a:rPr>
                <a:t>。</a:t>
              </a:r>
            </a:p>
          </p:txBody>
        </p:sp>
        <p:sp>
          <p:nvSpPr>
            <p:cNvPr id="14" name="TextBox 14"/>
            <p:cNvSpPr/>
            <p:nvPr/>
          </p:nvSpPr>
          <p:spPr>
            <a:xfrm>
              <a:off x="990219" y="5637848"/>
              <a:ext cx="725249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还要保证整个词能放进</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串：boy需i+2&lt;n，girl需i+3&lt;n。</a:t>
              </a:r>
            </a:p>
          </p:txBody>
        </p:sp>
      </p:grpSp>
      <p:sp>
        <p:nvSpPr>
          <p:cNvPr id="21" name="Line 2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2" name="Line 22"/>
          <p:cNvSpPr/>
          <p:nvPr/>
        </p:nvSpPr>
        <p:spPr>
          <a:xfrm>
            <a:off x="838200" y="342823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3" name="Line 23"/>
          <p:cNvSpPr/>
          <p:nvPr/>
        </p:nvSpPr>
        <p:spPr>
          <a:xfrm>
            <a:off x="838200" y="487622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单词覆盖还原</a:t>
            </a:r>
          </a:p>
        </p:txBody>
      </p:sp>
      <p:sp>
        <p:nvSpPr>
          <p:cNvPr id="6" name="title-slot Placeholder Carrier"/>
          <p:cNvSpPr txBox="1">
            <a:spLocks noGrp="1"/>
          </p:cNvSpPr>
          <p:nvPr>
            <p:ph type="title"/>
          </p:nvPr>
        </p:nvSpPr>
        <p:spPr>
          <a:xfrm>
            <a:off x="826008" y="1407795"/>
            <a:ext cx="4547616"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完整程序：枚举起点，检查残留</a:t>
            </a:r>
          </a:p>
        </p:txBody>
      </p:sp>
      <p:grpSp>
        <p:nvGrpSpPr>
          <p:cNvPr id="8" name="Group 8"/>
          <p:cNvGrpSpPr/>
          <p:nvPr/>
        </p:nvGrpSpPr>
        <p:grpSpPr>
          <a:xfrm>
            <a:off x="990981" y="2148840"/>
            <a:ext cx="5927598" cy="3952494"/>
            <a:chOff x="990981" y="2148840"/>
            <a:chExt cx="5927598" cy="3952494"/>
          </a:xfrm>
        </p:grpSpPr>
        <p:sp>
          <p:nvSpPr>
            <p:cNvPr id="7" name="TextBox 7"/>
            <p:cNvSpPr txBox="1"/>
            <p:nvPr/>
          </p:nvSpPr>
          <p:spPr>
            <a:xfrm>
              <a:off x="990981" y="2148840"/>
              <a:ext cx="5927598" cy="3952494"/>
            </a:xfrm>
            <a:prstGeom prst="rect">
              <a:avLst/>
            </a:prstGeom>
            <a:noFill/>
            <a:ln>
              <a:noFill/>
            </a:ln>
          </p:spPr>
          <p:txBody>
            <a:bodyPr wrap="square" lIns="0" tIns="0" rIns="0" bIns="0" anchor="t" anchorCtr="0">
              <a:spAutoFit/>
            </a:bodyPr>
            <a:lstStyle/>
            <a:p>
              <a:pPr algn="l">
                <a:lnSpc>
                  <a:spcPts val="2025"/>
                </a:lnSpc>
              </a:pPr>
              <a:r>
                <a:rPr lang="zh-CN" sz="1800" dirty="0">
                  <a:solidFill>
                    <a:schemeClr val="dk1"/>
                  </a:solidFill>
                  <a:latin typeface="Consolas"/>
                  <a:ea typeface="Microsoft YaHei"/>
                  <a:cs typeface="+mn-cs"/>
                </a:rPr>
                <a:t>#include &lt;iostream&gt;</a:t>
              </a:r>
              <a:br/>
              <a:r>
                <a:rPr lang="zh-CN" sz="1800" dirty="0">
                  <a:solidFill>
                    <a:schemeClr val="dk1"/>
                  </a:solidFill>
                  <a:latin typeface="Consolas"/>
                  <a:ea typeface="Microsoft YaHei"/>
                  <a:cs typeface="+mn-cs"/>
                </a:rPr>
                <a:t>#include &lt;</a:t>
              </a:r>
              <a:r>
                <a:rPr lang="zh-CN" sz="1800" dirty="0">
                  <a:solidFill>
                    <a:srgbClr val="0000FF"/>
                  </a:solidFill>
                  <a:latin typeface="Consolas"/>
                  <a:ea typeface="Microsoft YaHei"/>
                  <a:cs typeface="+mn-cs"/>
                </a:rPr>
                <a:t>string</a:t>
              </a:r>
              <a:r>
                <a:rPr lang="zh-CN" sz="1800" dirty="0">
                  <a:solidFill>
                    <a:schemeClr val="dk1"/>
                  </a:solidFill>
                  <a:latin typeface="Consolas"/>
                  <a:ea typeface="Microsoft YaHei"/>
                  <a:cs typeface="+mn-cs"/>
                </a:rPr>
                <a:t>&gt;</a:t>
              </a:r>
              <a:br/>
              <a:r>
                <a:rPr lang="zh-CN" sz="1800" dirty="0">
                  <a:solidFill>
                    <a:srgbClr val="0000FF"/>
                  </a:solidFill>
                  <a:latin typeface="Consolas"/>
                  <a:ea typeface="Microsoft YaHei"/>
                  <a:cs typeface="+mn-cs"/>
                </a:rPr>
                <a:t>using</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namespace</a:t>
              </a:r>
              <a:r>
                <a:rPr lang="zh-CN" sz="1800" dirty="0">
                  <a:solidFill>
                    <a:schemeClr val="dk1"/>
                  </a:solidFill>
                  <a:latin typeface="Consolas"/>
                  <a:ea typeface="Microsoft YaHei"/>
                  <a:cs typeface="+mn-cs"/>
                </a:rPr>
                <a:t> std;</a:t>
              </a:r>
              <a:b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main() {</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string</a:t>
              </a:r>
              <a:r>
                <a:rPr lang="zh-CN" sz="1800" dirty="0">
                  <a:solidFill>
                    <a:schemeClr val="dk1"/>
                  </a:solidFill>
                  <a:latin typeface="Consolas"/>
                  <a:ea typeface="Microsoft YaHei"/>
                  <a:cs typeface="+mn-cs"/>
                </a:rPr>
                <a:t> s; cin &gt;&gt; s;</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n = s.size(), boy = 0, girl = 0;</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i = 0; i + 2 &lt; n; i++)</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(s[i]=='b' || s[i+1]=='o' ||</a:t>
              </a:r>
              <a:br/>
              <a:r>
                <a:rPr lang="zh-CN" sz="1800" dirty="0">
                  <a:solidFill>
                    <a:schemeClr val="dk1"/>
                  </a:solidFill>
                  <a:latin typeface="Consolas"/>
                  <a:ea typeface="Microsoft YaHei"/>
                  <a:cs typeface="+mn-cs"/>
                </a:rPr>
                <a:t>            s[i+2]=='y') boy++;</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i = 0; i + 3 &lt; n; i++)</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(s[i]=='g' || s[i+1]=='i' ||</a:t>
              </a:r>
              <a:br/>
              <a:r>
                <a:rPr lang="zh-CN" sz="1800" dirty="0">
                  <a:solidFill>
                    <a:schemeClr val="dk1"/>
                  </a:solidFill>
                  <a:latin typeface="Consolas"/>
                  <a:ea typeface="Microsoft YaHei"/>
                  <a:cs typeface="+mn-cs"/>
                </a:rPr>
                <a:t>            s[i+2]=='r' || s[i+3]=='l') girl++;</a:t>
              </a:r>
              <a:br/>
              <a:r>
                <a:rPr lang="zh-CN" sz="1800" dirty="0">
                  <a:solidFill>
                    <a:schemeClr val="dk1"/>
                  </a:solidFill>
                  <a:latin typeface="Consolas"/>
                  <a:ea typeface="Microsoft YaHei"/>
                  <a:cs typeface="+mn-cs"/>
                </a:rPr>
                <a:t>    cout &lt;&lt; boy &lt;&lt; '\n' &lt;&lt; girl &lt;&lt; '\n';</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return</a:t>
              </a:r>
              <a:r>
                <a:rPr lang="zh-CN" sz="1800" dirty="0">
                  <a:solidFill>
                    <a:schemeClr val="dk1"/>
                  </a:solidFill>
                  <a:latin typeface="Consolas"/>
                  <a:ea typeface="Microsoft YaHei"/>
                  <a:cs typeface="+mn-cs"/>
                </a:rPr>
                <a:t> 0;</a:t>
              </a:r>
              <a:br/>
              <a:r>
                <a:rPr lang="zh-CN" sz="1800" dirty="0">
                  <a:solidFill>
                    <a:schemeClr val="dk1"/>
                  </a:solidFill>
                  <a:latin typeface="Consolas"/>
                  <a:ea typeface="Microsoft YaHei"/>
                  <a:cs typeface="+mn-cs"/>
                </a:rPr>
                <a:t>}</a:t>
              </a:r>
            </a:p>
          </p:txBody>
        </p:sp>
      </p:grpSp>
      <p:grpSp>
        <p:nvGrpSpPr>
          <p:cNvPr id="11" name="Group 11"/>
          <p:cNvGrpSpPr/>
          <p:nvPr/>
        </p:nvGrpSpPr>
        <p:grpSpPr>
          <a:xfrm>
            <a:off x="8838438" y="2456498"/>
            <a:ext cx="2188731" cy="2762631"/>
            <a:chOff x="8838438" y="2456498"/>
            <a:chExt cx="2188731" cy="2762631"/>
          </a:xfrm>
        </p:grpSpPr>
        <p:sp>
          <p:nvSpPr>
            <p:cNvPr id="9" name="TextBox 9"/>
            <p:cNvSpPr/>
            <p:nvPr/>
          </p:nvSpPr>
          <p:spPr>
            <a:xfrm>
              <a:off x="8848344" y="2456498"/>
              <a:ext cx="162115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||表示逻辑或</a:t>
              </a:r>
            </a:p>
          </p:txBody>
        </p:sp>
        <p:grpSp>
          <p:nvGrpSpPr>
            <p:cNvPr id="18" name="Group 18"/>
            <p:cNvGrpSpPr/>
            <p:nvPr/>
          </p:nvGrpSpPr>
          <p:grpSpPr>
            <a:xfrm>
              <a:off x="8838438" y="2989898"/>
              <a:ext cx="2188731" cy="2229231"/>
              <a:chOff x="8838438" y="2989898"/>
              <a:chExt cx="2188731" cy="2229231"/>
            </a:xfrm>
          </p:grpSpPr>
          <p:sp>
            <p:nvSpPr>
              <p:cNvPr id="12" name="Freeform 12"/>
              <p:cNvSpPr/>
              <p:nvPr/>
            </p:nvSpPr>
            <p:spPr>
              <a:xfrm>
                <a:off x="8848344" y="2989898"/>
                <a:ext cx="2050542" cy="2229231"/>
              </a:xfrm>
              <a:custGeom>
                <a:avLst/>
                <a:gdLst/>
                <a:ahLst/>
                <a:cxnLst/>
                <a:rect l="l" t="t" r="r" b="b"/>
                <a:pathLst>
                  <a:path w="2050542" h="2229231">
                    <a:moveTo>
                      <a:pt x="0" y="0"/>
                    </a:moveTo>
                    <a:lnTo>
                      <a:pt x="2050542" y="0"/>
                    </a:lnTo>
                    <a:lnTo>
                      <a:pt x="2050542" y="2229231"/>
                    </a:lnTo>
                    <a:lnTo>
                      <a:pt x="0" y="2229231"/>
                    </a:lnTo>
                    <a:close/>
                  </a:path>
                </a:pathLst>
              </a:custGeom>
              <a:noFill/>
              <a:ln>
                <a:noFill/>
              </a:ln>
            </p:spPr>
          </p:sp>
          <p:sp>
            <p:nvSpPr>
              <p:cNvPr id="13" name="TextBox 13"/>
              <p:cNvSpPr txBox="1"/>
              <p:nvPr/>
            </p:nvSpPr>
            <p:spPr>
              <a:xfrm>
                <a:off x="8838438" y="2989898"/>
                <a:ext cx="1857375"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不要求完整单词</a:t>
                </a:r>
              </a:p>
            </p:txBody>
          </p:sp>
          <p:sp>
            <p:nvSpPr>
              <p:cNvPr id="14" name="TextBox 14"/>
              <p:cNvSpPr txBox="1"/>
              <p:nvPr/>
            </p:nvSpPr>
            <p:spPr>
              <a:xfrm>
                <a:off x="8838438" y="3287077"/>
                <a:ext cx="1857375"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全部保留下来。</a:t>
                </a:r>
              </a:p>
            </p:txBody>
          </p:sp>
          <p:sp>
            <p:nvSpPr>
              <p:cNvPr id="15" name="TextBox 15"/>
              <p:cNvSpPr txBox="1"/>
              <p:nvPr/>
            </p:nvSpPr>
            <p:spPr>
              <a:xfrm>
                <a:off x="8838438" y="3765232"/>
                <a:ext cx="1332357"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每个</a:t>
                </a:r>
                <a:r>
                  <a:rPr lang="zh-CN" sz="1950" b="1" dirty="0">
                    <a:solidFill>
                      <a:srgbClr val="C00000"/>
                    </a:solidFill>
                    <a:latin typeface="Consolas"/>
                    <a:ea typeface="Microsoft YaHei"/>
                    <a:cs typeface="Consolas"/>
                  </a:rPr>
                  <a:t>起点</a:t>
                </a:r>
                <a:r>
                  <a:rPr lang="zh-CN" sz="1950" dirty="0">
                    <a:solidFill>
                      <a:srgbClr val="243447"/>
                    </a:solidFill>
                    <a:latin typeface="Consolas"/>
                    <a:ea typeface="Microsoft YaHei"/>
                    <a:cs typeface="Consolas"/>
                  </a:rPr>
                  <a:t>，</a:t>
                </a:r>
              </a:p>
            </p:txBody>
          </p:sp>
          <p:sp>
            <p:nvSpPr>
              <p:cNvPr id="16" name="TextBox 16"/>
              <p:cNvSpPr txBox="1"/>
              <p:nvPr/>
            </p:nvSpPr>
            <p:spPr>
              <a:xfrm>
                <a:off x="8838438" y="4062412"/>
                <a:ext cx="1594866"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至多加一次。</a:t>
                </a:r>
              </a:p>
            </p:txBody>
          </p:sp>
          <p:sp>
            <p:nvSpPr>
              <p:cNvPr id="17" name="TextBox 17"/>
              <p:cNvSpPr txBox="1"/>
              <p:nvPr/>
            </p:nvSpPr>
            <p:spPr>
              <a:xfrm>
                <a:off x="8838438" y="4540568"/>
                <a:ext cx="2188731"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时间复杂度O(n)。</a:t>
                </a:r>
              </a:p>
            </p:txBody>
          </p:sp>
        </p:grpSp>
      </p:grpSp>
      <p:sp>
        <p:nvSpPr>
          <p:cNvPr id="19" name="Line 1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0" name="Line 20"/>
          <p:cNvSpPr/>
          <p:nvPr/>
        </p:nvSpPr>
        <p:spPr>
          <a:xfrm>
            <a:off x="867156" y="2158365"/>
            <a:ext cx="9525" cy="3790950"/>
          </a:xfrm>
          <a:custGeom>
            <a:avLst/>
            <a:gdLst/>
            <a:ahLst/>
            <a:cxnLst/>
            <a:rect l="l" t="t" r="r" b="b"/>
            <a:pathLst>
              <a:path w="9525" h="3790950">
                <a:moveTo>
                  <a:pt x="0" y="0"/>
                </a:moveTo>
                <a:lnTo>
                  <a:pt x="0" y="3790950"/>
                </a:lnTo>
              </a:path>
            </a:pathLst>
          </a:custGeom>
          <a:noFill/>
          <a:ln w="19050">
            <a:solidFill>
              <a:srgbClr val="244D87"/>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数字反转</a:t>
            </a:r>
          </a:p>
        </p:txBody>
      </p:sp>
      <p:sp>
        <p:nvSpPr>
          <p:cNvPr id="6" name="title-slot Placeholder Carrier"/>
          <p:cNvSpPr txBox="1">
            <a:spLocks noGrp="1"/>
          </p:cNvSpPr>
          <p:nvPr>
            <p:ph type="title"/>
          </p:nvPr>
        </p:nvSpPr>
        <p:spPr>
          <a:xfrm>
            <a:off x="826008" y="1407795"/>
            <a:ext cx="4870704"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看到分隔符，就知道该反转哪几段</a:t>
            </a:r>
          </a:p>
        </p:txBody>
      </p:sp>
      <p:grpSp>
        <p:nvGrpSpPr>
          <p:cNvPr id="11" name="Group 11"/>
          <p:cNvGrpSpPr/>
          <p:nvPr/>
        </p:nvGrpSpPr>
        <p:grpSpPr>
          <a:xfrm>
            <a:off x="990219" y="2170748"/>
            <a:ext cx="7432548" cy="1810131"/>
            <a:chOff x="990219" y="2170748"/>
            <a:chExt cx="7432548" cy="1810131"/>
          </a:xfrm>
        </p:grpSpPr>
        <p:sp>
          <p:nvSpPr>
            <p:cNvPr id="7" name="TextBox 7"/>
            <p:cNvSpPr/>
            <p:nvPr/>
          </p:nvSpPr>
          <p:spPr>
            <a:xfrm>
              <a:off x="990219" y="2170748"/>
              <a:ext cx="716880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输入一个非负数的文本表示，输出按下列规则反转后的表示。</a:t>
              </a:r>
            </a:p>
          </p:txBody>
        </p:sp>
        <p:sp>
          <p:nvSpPr>
            <p:cNvPr id="8" name="TextBox 8"/>
            <p:cNvSpPr/>
            <p:nvPr/>
          </p:nvSpPr>
          <p:spPr>
            <a:xfrm>
              <a:off x="990219" y="2646998"/>
              <a:ext cx="74325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整数：反转全部数字。　小数：整数部分、小数部分各自反转。</a:t>
              </a:r>
            </a:p>
          </p:txBody>
        </p:sp>
        <p:sp>
          <p:nvSpPr>
            <p:cNvPr id="9" name="TextBox 9"/>
            <p:cNvSpPr/>
            <p:nvPr/>
          </p:nvSpPr>
          <p:spPr>
            <a:xfrm>
              <a:off x="990219" y="3123248"/>
              <a:ext cx="637755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分数：分子、分母各自反转，不交换位置，也不约分。</a:t>
              </a:r>
            </a:p>
          </p:txBody>
        </p:sp>
        <p:sp>
          <p:nvSpPr>
            <p:cNvPr id="10" name="TextBox 10"/>
            <p:cNvSpPr/>
            <p:nvPr/>
          </p:nvSpPr>
          <p:spPr>
            <a:xfrm>
              <a:off x="990219" y="3599498"/>
              <a:ext cx="708279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百分数：只反转数字部分，百分号仍放在末尾。洛谷P1553。</a:t>
              </a:r>
            </a:p>
          </p:txBody>
        </p:sp>
      </p:grpSp>
      <p:grpSp>
        <p:nvGrpSpPr>
          <p:cNvPr id="16" name="Group 16"/>
          <p:cNvGrpSpPr/>
          <p:nvPr/>
        </p:nvGrpSpPr>
        <p:grpSpPr>
          <a:xfrm>
            <a:off x="990219" y="4628198"/>
            <a:ext cx="10296906" cy="1566100"/>
            <a:chOff x="990219" y="4628198"/>
            <a:chExt cx="10296906" cy="1566100"/>
          </a:xfrm>
        </p:grpSpPr>
        <p:sp>
          <p:nvSpPr>
            <p:cNvPr id="12" name="TextBox 12"/>
            <p:cNvSpPr/>
            <p:nvPr/>
          </p:nvSpPr>
          <p:spPr>
            <a:xfrm>
              <a:off x="990219" y="4628198"/>
              <a:ext cx="642828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整数至多20位；小数两部分、分数两部分各至多10位。</a:t>
              </a:r>
            </a:p>
          </p:txBody>
        </p:sp>
        <p:sp>
          <p:nvSpPr>
            <p:cNvPr id="13" name="TextBox 13"/>
            <p:cNvSpPr/>
            <p:nvPr/>
          </p:nvSpPr>
          <p:spPr>
            <a:xfrm>
              <a:off x="990219" y="5047298"/>
              <a:ext cx="719416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百分数的数字部分至多19位；分母非零，输入符合原题格式。</a:t>
              </a:r>
            </a:p>
          </p:txBody>
        </p:sp>
        <p:sp>
          <p:nvSpPr>
            <p:cNvPr id="14" name="TextBox 14"/>
            <p:cNvSpPr/>
            <p:nvPr/>
          </p:nvSpPr>
          <p:spPr>
            <a:xfrm>
              <a:off x="990219" y="5504498"/>
              <a:ext cx="621525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用string保存。20位数字不必硬塞进普通整数类型。</a:t>
              </a:r>
            </a:p>
          </p:txBody>
        </p:sp>
        <p:sp>
          <p:nvSpPr>
            <p:cNvPr id="15" name="TextBox 15"/>
            <p:cNvSpPr/>
            <p:nvPr/>
          </p:nvSpPr>
          <p:spPr>
            <a:xfrm>
              <a:off x="990981" y="5842254"/>
              <a:ext cx="10296144" cy="352044"/>
            </a:xfrm>
            <a:prstGeom prst="rect">
              <a:avLst/>
            </a:prstGeom>
            <a:noFill/>
            <a:ln>
              <a:noFill/>
            </a:ln>
          </p:spPr>
          <p:txBody>
            <a:bodyPr wrap="none" lIns="0" tIns="2286" rIns="0" bIns="0" anchor="t" anchorCtr="0">
              <a:noAutofit/>
            </a:bodyPr>
            <a:lstStyle/>
            <a:p>
              <a:pPr algn="l">
                <a:lnSpc>
                  <a:spcPts val="2304"/>
                </a:lnSpc>
              </a:pPr>
              <a:r>
                <a:rPr lang="zh-CN" sz="1800" dirty="0">
                  <a:solidFill>
                    <a:srgbClr val="243447"/>
                  </a:solidFill>
                  <a:latin typeface="Microsoft YaHei"/>
                  <a:ea typeface="Microsoft YaHei"/>
                  <a:cs typeface="Microsoft YaHei"/>
                </a:rPr>
                <a:t>数字可以倒过来，分隔符的位置和多余的零却各有规则，要分别处理。</a:t>
              </a:r>
            </a:p>
          </p:txBody>
        </p:sp>
      </p:grpSp>
      <p:sp>
        <p:nvSpPr>
          <p:cNvPr id="24" name="Line 24"/>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5" name="Line 25"/>
          <p:cNvSpPr/>
          <p:nvPr/>
        </p:nvSpPr>
        <p:spPr>
          <a:xfrm>
            <a:off x="838200" y="424757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数字反转</a:t>
            </a:r>
          </a:p>
        </p:txBody>
      </p:sp>
      <p:sp>
        <p:nvSpPr>
          <p:cNvPr id="6" name="title-slot Placeholder Carrier"/>
          <p:cNvSpPr/>
          <p:nvPr/>
        </p:nvSpPr>
        <p:spPr>
          <a:xfrm>
            <a:off x="826008" y="1404747"/>
            <a:ext cx="10461117" cy="469392"/>
          </a:xfrm>
          <a:prstGeom prst="rect">
            <a:avLst/>
          </a:prstGeom>
          <a:noFill/>
          <a:ln>
            <a:noFill/>
          </a:ln>
        </p:spPr>
        <p:txBody>
          <a:bodyPr wrap="none" lIns="0" tIns="3048" rIns="0" bIns="0" anchor="t" anchorCtr="0">
            <a:noAutofit/>
          </a:bodyPr>
          <a:lstStyle/>
          <a:p>
            <a:pPr algn="l">
              <a:lnSpc>
                <a:spcPts val="3072"/>
              </a:lnSpc>
            </a:pPr>
            <a:r>
              <a:rPr lang="zh-CN" sz="2400" b="1" dirty="0">
                <a:solidFill>
                  <a:srgbClr val="244D87"/>
                </a:solidFill>
                <a:latin typeface="Microsoft YaHei"/>
                <a:ea typeface="Microsoft YaHei"/>
                <a:cs typeface="Microsoft YaHei"/>
              </a:rPr>
              <a:t>反转后留下的</a:t>
            </a:r>
            <a:r>
              <a:rPr lang="en-US" sz="2400" b="1" dirty="0">
                <a:solidFill>
                  <a:srgbClr val="244D87"/>
                </a:solidFill>
                <a:latin typeface="Consolas"/>
                <a:ea typeface="Consolas"/>
                <a:cs typeface="Consolas"/>
              </a:rPr>
              <a:t xml:space="preserve"> 0</a:t>
            </a:r>
            <a:r>
              <a:rPr lang="zh-CN" sz="2400" b="1" dirty="0">
                <a:solidFill>
                  <a:srgbClr val="244D87"/>
                </a:solidFill>
                <a:latin typeface="Microsoft YaHei"/>
                <a:ea typeface="Microsoft YaHei"/>
                <a:cs typeface="Microsoft YaHei"/>
              </a:rPr>
              <a:t>，哪些要删，哪些必须保留？</a:t>
            </a:r>
          </a:p>
        </p:txBody>
      </p:sp>
      <p:grpSp>
        <p:nvGrpSpPr>
          <p:cNvPr id="9" name="Group 9"/>
          <p:cNvGrpSpPr/>
          <p:nvPr/>
        </p:nvGrpSpPr>
        <p:grpSpPr>
          <a:xfrm>
            <a:off x="990219" y="2246948"/>
            <a:ext cx="7465516" cy="829055"/>
            <a:chOff x="990219" y="2246948"/>
            <a:chExt cx="7465516" cy="829055"/>
          </a:xfrm>
        </p:grpSpPr>
        <p:sp>
          <p:nvSpPr>
            <p:cNvPr id="7" name="TextBox 7"/>
            <p:cNvSpPr/>
            <p:nvPr/>
          </p:nvSpPr>
          <p:spPr>
            <a:xfrm>
              <a:off x="990219" y="2246948"/>
              <a:ext cx="611381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整数性质的部分：反转后去掉</a:t>
              </a:r>
              <a:r>
                <a:rPr lang="zh-CN" sz="1950" b="1" dirty="0">
                  <a:solidFill>
                    <a:srgbClr val="C00000"/>
                  </a:solidFill>
                  <a:latin typeface="Consolas"/>
                  <a:ea typeface="Microsoft YaHei"/>
                  <a:cs typeface="Consolas"/>
                </a:rPr>
                <a:t>前导零</a:t>
              </a:r>
              <a:r>
                <a:rPr lang="zh-CN" sz="1950" dirty="0">
                  <a:solidFill>
                    <a:srgbClr val="243447"/>
                  </a:solidFill>
                  <a:latin typeface="Consolas"/>
                  <a:ea typeface="Microsoft YaHei"/>
                  <a:cs typeface="Consolas"/>
                </a:rPr>
                <a:t>，至少留一位。</a:t>
              </a:r>
            </a:p>
          </p:txBody>
        </p:sp>
        <p:sp>
          <p:nvSpPr>
            <p:cNvPr id="8" name="TextBox 8"/>
            <p:cNvSpPr/>
            <p:nvPr/>
          </p:nvSpPr>
          <p:spPr>
            <a:xfrm>
              <a:off x="990219" y="2694622"/>
              <a:ext cx="746551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600 → 006 → 6；全是0时仍输出0。分子、分母也按此处理。</a:t>
              </a:r>
            </a:p>
          </p:txBody>
        </p:sp>
      </p:grpSp>
      <p:grpSp>
        <p:nvGrpSpPr>
          <p:cNvPr id="12" name="Group 12"/>
          <p:cNvGrpSpPr/>
          <p:nvPr/>
        </p:nvGrpSpPr>
        <p:grpSpPr>
          <a:xfrm>
            <a:off x="990219" y="3628072"/>
            <a:ext cx="6377559" cy="829057"/>
            <a:chOff x="990219" y="3628072"/>
            <a:chExt cx="6377559" cy="829057"/>
          </a:xfrm>
        </p:grpSpPr>
        <p:sp>
          <p:nvSpPr>
            <p:cNvPr id="10" name="TextBox 10"/>
            <p:cNvSpPr/>
            <p:nvPr/>
          </p:nvSpPr>
          <p:spPr>
            <a:xfrm>
              <a:off x="990219" y="3628072"/>
              <a:ext cx="637755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小数点右侧：反转后去掉末尾多余的零，至少留一位。</a:t>
              </a:r>
            </a:p>
          </p:txBody>
        </p:sp>
        <p:sp>
          <p:nvSpPr>
            <p:cNvPr id="11" name="TextBox 11"/>
            <p:cNvSpPr/>
            <p:nvPr/>
          </p:nvSpPr>
          <p:spPr>
            <a:xfrm>
              <a:off x="990219" y="4075748"/>
              <a:ext cx="600983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084 → 480 → 48，所以600.084最后变成6.48。</a:t>
              </a:r>
            </a:p>
          </p:txBody>
        </p:sp>
      </p:grpSp>
      <p:grpSp>
        <p:nvGrpSpPr>
          <p:cNvPr id="15" name="Group 15"/>
          <p:cNvGrpSpPr/>
          <p:nvPr/>
        </p:nvGrpSpPr>
        <p:grpSpPr>
          <a:xfrm>
            <a:off x="990219" y="5113972"/>
            <a:ext cx="10277856" cy="864680"/>
            <a:chOff x="990219" y="5113972"/>
            <a:chExt cx="10277856" cy="864680"/>
          </a:xfrm>
        </p:grpSpPr>
        <p:sp>
          <p:nvSpPr>
            <p:cNvPr id="13" name="TextBox 13"/>
            <p:cNvSpPr/>
            <p:nvPr/>
          </p:nvSpPr>
          <p:spPr>
            <a:xfrm>
              <a:off x="990219" y="5113972"/>
              <a:ext cx="716880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小数点、分数线都连接原来的左右部分；百分号只留在末尾。</a:t>
              </a:r>
            </a:p>
          </p:txBody>
        </p:sp>
        <p:sp>
          <p:nvSpPr>
            <p:cNvPr id="14" name="TextBox 14"/>
            <p:cNvSpPr/>
            <p:nvPr/>
          </p:nvSpPr>
          <p:spPr>
            <a:xfrm>
              <a:off x="990219" y="5597271"/>
              <a:ext cx="10277856" cy="381381"/>
            </a:xfrm>
            <a:prstGeom prst="rect">
              <a:avLst/>
            </a:prstGeom>
            <a:noFill/>
            <a:ln>
              <a:noFill/>
            </a:ln>
          </p:spPr>
          <p:txBody>
            <a:bodyPr wrap="none" lIns="0" tIns="2476" rIns="0" bIns="0" anchor="t" anchorCtr="0">
              <a:noAutofit/>
            </a:bodyPr>
            <a:lstStyle/>
            <a:p>
              <a:pPr algn="l">
                <a:lnSpc>
                  <a:spcPts val="2418"/>
                </a:lnSpc>
              </a:pPr>
              <a:r>
                <a:rPr lang="zh-CN" sz="1950" dirty="0">
                  <a:solidFill>
                    <a:srgbClr val="243447"/>
                  </a:solidFill>
                  <a:latin typeface="Microsoft YaHei"/>
                  <a:ea typeface="Microsoft YaHei"/>
                  <a:cs typeface="Microsoft YaHei"/>
                </a:rPr>
                <a:t>像先把整数、小数或分子、分母分开写，各段分别反转。分隔符留在原来的分隔位置。</a:t>
              </a:r>
            </a:p>
          </p:txBody>
        </p:sp>
      </p:grpSp>
      <p:sp>
        <p:nvSpPr>
          <p:cNvPr id="21" name="Line 2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2" name="Line 22"/>
          <p:cNvSpPr/>
          <p:nvPr/>
        </p:nvSpPr>
        <p:spPr>
          <a:xfrm>
            <a:off x="838200" y="4728591"/>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3" name="Line 23"/>
          <p:cNvSpPr/>
          <p:nvPr/>
        </p:nvSpPr>
        <p:spPr>
          <a:xfrm>
            <a:off x="838200" y="3295078"/>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数字反转</a:t>
            </a:r>
          </a:p>
        </p:txBody>
      </p:sp>
      <p:sp>
        <p:nvSpPr>
          <p:cNvPr id="6" name="title-slot Placeholder Carrier"/>
          <p:cNvSpPr txBox="1">
            <a:spLocks noGrp="1"/>
          </p:cNvSpPr>
          <p:nvPr>
            <p:ph type="title"/>
          </p:nvPr>
        </p:nvSpPr>
        <p:spPr>
          <a:xfrm>
            <a:off x="826008" y="1407795"/>
            <a:ext cx="2932176"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四种输入，逐段追踪</a:t>
            </a:r>
          </a:p>
        </p:txBody>
      </p:sp>
      <p:grpSp>
        <p:nvGrpSpPr>
          <p:cNvPr id="8" name="Group 8"/>
          <p:cNvGrpSpPr/>
          <p:nvPr/>
        </p:nvGrpSpPr>
        <p:grpSpPr>
          <a:xfrm>
            <a:off x="988695" y="2290762"/>
            <a:ext cx="3303889" cy="440055"/>
            <a:chOff x="988695" y="2290762"/>
            <a:chExt cx="3303889" cy="440055"/>
          </a:xfrm>
        </p:grpSpPr>
        <p:sp>
          <p:nvSpPr>
            <p:cNvPr id="7" name="TextBox 7"/>
            <p:cNvSpPr/>
            <p:nvPr/>
          </p:nvSpPr>
          <p:spPr>
            <a:xfrm>
              <a:off x="988695" y="2290762"/>
              <a:ext cx="3303889" cy="440055"/>
            </a:xfrm>
            <a:prstGeom prst="rect">
              <a:avLst/>
            </a:prstGeom>
            <a:noFill/>
            <a:ln>
              <a:noFill/>
            </a:ln>
          </p:spPr>
          <p:txBody>
            <a:bodyPr wrap="none" lIns="0" tIns="0" rIns="0" bIns="0" anchor="t" anchorCtr="0">
              <a:noAutofit/>
            </a:bodyPr>
            <a:lstStyle/>
            <a:p>
              <a:pPr algn="l"/>
              <a:r>
                <a:rPr lang="zh-CN" sz="2250" dirty="0">
                  <a:solidFill>
                    <a:srgbClr val="243447"/>
                  </a:solidFill>
                  <a:latin typeface="Consolas"/>
                  <a:ea typeface="Microsoft YaHei"/>
                  <a:cs typeface="Consolas"/>
                </a:rPr>
                <a:t>5087462　→　2647805</a:t>
              </a:r>
            </a:p>
          </p:txBody>
        </p:sp>
      </p:grpSp>
      <p:grpSp>
        <p:nvGrpSpPr>
          <p:cNvPr id="10" name="Group 10"/>
          <p:cNvGrpSpPr/>
          <p:nvPr/>
        </p:nvGrpSpPr>
        <p:grpSpPr>
          <a:xfrm>
            <a:off x="988695" y="3195638"/>
            <a:ext cx="5221129" cy="440055"/>
            <a:chOff x="988695" y="3195638"/>
            <a:chExt cx="5221129" cy="440055"/>
          </a:xfrm>
        </p:grpSpPr>
        <p:sp>
          <p:nvSpPr>
            <p:cNvPr id="9" name="TextBox 9"/>
            <p:cNvSpPr/>
            <p:nvPr/>
          </p:nvSpPr>
          <p:spPr>
            <a:xfrm>
              <a:off x="988695" y="3195638"/>
              <a:ext cx="5221129" cy="440055"/>
            </a:xfrm>
            <a:prstGeom prst="rect">
              <a:avLst/>
            </a:prstGeom>
            <a:noFill/>
            <a:ln>
              <a:noFill/>
            </a:ln>
          </p:spPr>
          <p:txBody>
            <a:bodyPr wrap="none" lIns="0" tIns="0" rIns="0" bIns="0" anchor="t" anchorCtr="0">
              <a:noAutofit/>
            </a:bodyPr>
            <a:lstStyle/>
            <a:p>
              <a:pPr algn="l"/>
              <a:r>
                <a:rPr lang="zh-CN" sz="2250" dirty="0">
                  <a:solidFill>
                    <a:srgbClr val="243447"/>
                  </a:solidFill>
                  <a:latin typeface="Consolas"/>
                  <a:ea typeface="Microsoft YaHei"/>
                  <a:cs typeface="Consolas"/>
                </a:rPr>
                <a:t>600.084　→　006 . 480　→　6.48</a:t>
              </a:r>
            </a:p>
          </p:txBody>
        </p:sp>
      </p:grpSp>
      <p:grpSp>
        <p:nvGrpSpPr>
          <p:cNvPr id="12" name="Group 12"/>
          <p:cNvGrpSpPr/>
          <p:nvPr/>
        </p:nvGrpSpPr>
        <p:grpSpPr>
          <a:xfrm>
            <a:off x="988695" y="4100512"/>
            <a:ext cx="5221129" cy="440055"/>
            <a:chOff x="988695" y="4100512"/>
            <a:chExt cx="5221129" cy="440055"/>
          </a:xfrm>
        </p:grpSpPr>
        <p:sp>
          <p:nvSpPr>
            <p:cNvPr id="11" name="TextBox 11"/>
            <p:cNvSpPr/>
            <p:nvPr/>
          </p:nvSpPr>
          <p:spPr>
            <a:xfrm>
              <a:off x="988695" y="4100512"/>
              <a:ext cx="5221129" cy="440055"/>
            </a:xfrm>
            <a:prstGeom prst="rect">
              <a:avLst/>
            </a:prstGeom>
            <a:noFill/>
            <a:ln>
              <a:noFill/>
            </a:ln>
          </p:spPr>
          <p:txBody>
            <a:bodyPr wrap="none" lIns="0" tIns="0" rIns="0" bIns="0" anchor="t" anchorCtr="0">
              <a:noAutofit/>
            </a:bodyPr>
            <a:lstStyle/>
            <a:p>
              <a:pPr algn="l"/>
              <a:r>
                <a:rPr lang="zh-CN" sz="2250" dirty="0">
                  <a:solidFill>
                    <a:srgbClr val="243447"/>
                  </a:solidFill>
                  <a:latin typeface="Consolas"/>
                  <a:ea typeface="Microsoft YaHei"/>
                  <a:cs typeface="Consolas"/>
                </a:rPr>
                <a:t>700/27　 →　007 / 72　 →　7/72</a:t>
              </a:r>
            </a:p>
          </p:txBody>
        </p:sp>
      </p:grpSp>
      <p:grpSp>
        <p:nvGrpSpPr>
          <p:cNvPr id="14" name="Group 14"/>
          <p:cNvGrpSpPr/>
          <p:nvPr/>
        </p:nvGrpSpPr>
        <p:grpSpPr>
          <a:xfrm>
            <a:off x="988695" y="5005388"/>
            <a:ext cx="4992886" cy="440055"/>
            <a:chOff x="988695" y="5005388"/>
            <a:chExt cx="4992886" cy="440055"/>
          </a:xfrm>
        </p:grpSpPr>
        <p:sp>
          <p:nvSpPr>
            <p:cNvPr id="13" name="TextBox 13"/>
            <p:cNvSpPr/>
            <p:nvPr/>
          </p:nvSpPr>
          <p:spPr>
            <a:xfrm>
              <a:off x="988695" y="5005388"/>
              <a:ext cx="4992886" cy="440055"/>
            </a:xfrm>
            <a:prstGeom prst="rect">
              <a:avLst/>
            </a:prstGeom>
            <a:noFill/>
            <a:ln>
              <a:noFill/>
            </a:ln>
          </p:spPr>
          <p:txBody>
            <a:bodyPr wrap="none" lIns="0" tIns="0" rIns="0" bIns="0" anchor="t" anchorCtr="0">
              <a:noAutofit/>
            </a:bodyPr>
            <a:lstStyle/>
            <a:p>
              <a:pPr algn="l"/>
              <a:r>
                <a:rPr lang="zh-CN" sz="2250" dirty="0">
                  <a:solidFill>
                    <a:srgbClr val="243447"/>
                  </a:solidFill>
                  <a:latin typeface="Consolas"/>
                  <a:ea typeface="Microsoft YaHei"/>
                  <a:cs typeface="Consolas"/>
                </a:rPr>
                <a:t>8670%　　→　0768 %　　→　768%</a:t>
              </a:r>
            </a:p>
          </p:txBody>
        </p:sp>
      </p:grpSp>
      <p:grpSp>
        <p:nvGrpSpPr>
          <p:cNvPr id="16" name="Group 16"/>
          <p:cNvGrpSpPr/>
          <p:nvPr/>
        </p:nvGrpSpPr>
        <p:grpSpPr>
          <a:xfrm>
            <a:off x="990981" y="5796915"/>
            <a:ext cx="7594854" cy="352044"/>
            <a:chOff x="990981" y="5796915"/>
            <a:chExt cx="7594854" cy="352044"/>
          </a:xfrm>
        </p:grpSpPr>
        <p:sp>
          <p:nvSpPr>
            <p:cNvPr id="15" name="TextBox 15"/>
            <p:cNvSpPr/>
            <p:nvPr/>
          </p:nvSpPr>
          <p:spPr>
            <a:xfrm>
              <a:off x="990981" y="5796915"/>
              <a:ext cx="7594854"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教材示例。中间的</a:t>
              </a:r>
              <a:r>
                <a:rPr lang="zh-CN" sz="1800" b="1" dirty="0">
                  <a:solidFill>
                    <a:srgbClr val="C00000"/>
                  </a:solidFill>
                  <a:latin typeface="Consolas"/>
                  <a:ea typeface="Microsoft YaHei"/>
                  <a:cs typeface="Consolas"/>
                </a:rPr>
                <a:t>空格</a:t>
              </a:r>
              <a:r>
                <a:rPr lang="zh-CN" sz="1800" dirty="0">
                  <a:solidFill>
                    <a:srgbClr val="243447"/>
                  </a:solidFill>
                  <a:latin typeface="Consolas"/>
                  <a:ea typeface="Microsoft YaHei"/>
                  <a:cs typeface="Consolas"/>
                </a:rPr>
                <a:t>仅用于展示分段，最终输出不能添加这些空格。</a:t>
              </a:r>
            </a:p>
          </p:txBody>
        </p:sp>
      </p:grpSp>
      <p:sp>
        <p:nvSpPr>
          <p:cNvPr id="21" name="Line 2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2" name="Line 22"/>
          <p:cNvSpPr/>
          <p:nvPr/>
        </p:nvSpPr>
        <p:spPr>
          <a:xfrm>
            <a:off x="838200" y="4707255"/>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3" name="Line 23"/>
          <p:cNvSpPr/>
          <p:nvPr/>
        </p:nvSpPr>
        <p:spPr>
          <a:xfrm>
            <a:off x="838200" y="2897505"/>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5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35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35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3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TextBox 2"/>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数字反转</a:t>
            </a:r>
          </a:p>
        </p:txBody>
      </p:sp>
      <p:grpSp>
        <p:nvGrpSpPr>
          <p:cNvPr id="13" name="Group 13"/>
          <p:cNvGrpSpPr/>
          <p:nvPr/>
        </p:nvGrpSpPr>
        <p:grpSpPr>
          <a:xfrm>
            <a:off x="1179957" y="2952750"/>
            <a:ext cx="8088987" cy="1355598"/>
            <a:chOff x="1179957" y="2952750"/>
            <a:chExt cx="8088987" cy="1355598"/>
          </a:xfrm>
        </p:grpSpPr>
        <p:sp>
          <p:nvSpPr>
            <p:cNvPr id="6" name="Line 6"/>
            <p:cNvSpPr/>
            <p:nvPr/>
          </p:nvSpPr>
          <p:spPr>
            <a:xfrm>
              <a:off x="5905500" y="2952750"/>
              <a:ext cx="9525" cy="1343025"/>
            </a:xfrm>
            <a:custGeom>
              <a:avLst/>
              <a:gdLst/>
              <a:ahLst/>
              <a:cxnLst/>
              <a:rect l="l" t="t" r="r" b="b"/>
              <a:pathLst>
                <a:path w="9525" h="1343025">
                  <a:moveTo>
                    <a:pt x="0" y="0"/>
                  </a:moveTo>
                  <a:lnTo>
                    <a:pt x="0" y="1343025"/>
                  </a:lnTo>
                </a:path>
              </a:pathLst>
            </a:custGeom>
            <a:noFill/>
            <a:ln w="19050">
              <a:solidFill>
                <a:srgbClr val="D5DEE8"/>
              </a:solidFill>
            </a:ln>
          </p:spPr>
        </p:sp>
        <p:sp>
          <p:nvSpPr>
            <p:cNvPr id="7" name="TextBox 7"/>
            <p:cNvSpPr/>
            <p:nvPr/>
          </p:nvSpPr>
          <p:spPr>
            <a:xfrm>
              <a:off x="1181100" y="2969419"/>
              <a:ext cx="1031367"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整串反转</a:t>
              </a:r>
            </a:p>
          </p:txBody>
        </p:sp>
        <p:sp>
          <p:nvSpPr>
            <p:cNvPr id="8" name="TextBox 8"/>
            <p:cNvSpPr/>
            <p:nvPr/>
          </p:nvSpPr>
          <p:spPr>
            <a:xfrm>
              <a:off x="1179957" y="3440430"/>
              <a:ext cx="1109758" cy="410718"/>
            </a:xfrm>
            <a:prstGeom prst="rect">
              <a:avLst/>
            </a:prstGeom>
            <a:noFill/>
            <a:ln>
              <a:noFill/>
            </a:ln>
          </p:spPr>
          <p:txBody>
            <a:bodyPr wrap="none" lIns="0" tIns="0" rIns="0" bIns="0" anchor="t" anchorCtr="0">
              <a:noAutofit/>
            </a:bodyPr>
            <a:lstStyle/>
            <a:p>
              <a:pPr algn="l"/>
              <a:r>
                <a:rPr lang="en-US" sz="2100" dirty="0">
                  <a:solidFill>
                    <a:srgbClr val="243447"/>
                  </a:solidFill>
                  <a:latin typeface="Consolas"/>
                  <a:ea typeface="Consolas"/>
                  <a:cs typeface="Consolas"/>
                </a:rPr>
                <a:t>600.084</a:t>
              </a:r>
            </a:p>
          </p:txBody>
        </p:sp>
        <p:sp>
          <p:nvSpPr>
            <p:cNvPr id="9" name="TextBox 9"/>
            <p:cNvSpPr/>
            <p:nvPr/>
          </p:nvSpPr>
          <p:spPr>
            <a:xfrm>
              <a:off x="1179957" y="3897630"/>
              <a:ext cx="1675162" cy="410718"/>
            </a:xfrm>
            <a:prstGeom prst="rect">
              <a:avLst/>
            </a:prstGeom>
            <a:noFill/>
            <a:ln>
              <a:noFill/>
            </a:ln>
          </p:spPr>
          <p:txBody>
            <a:bodyPr wrap="none" lIns="0" tIns="0" rIns="0" bIns="0" anchor="t" anchorCtr="0">
              <a:noAutofit/>
            </a:bodyPr>
            <a:lstStyle/>
            <a:p>
              <a:pPr algn="l"/>
              <a:r>
                <a:rPr lang="zh-CN" sz="2100" dirty="0">
                  <a:solidFill>
                    <a:srgbClr val="243447"/>
                  </a:solidFill>
                  <a:latin typeface="Consolas"/>
                  <a:ea typeface="Microsoft YaHei"/>
                  <a:cs typeface="Consolas"/>
                </a:rPr>
                <a:t>变成480.006</a:t>
              </a:r>
            </a:p>
          </p:txBody>
        </p:sp>
        <p:sp>
          <p:nvSpPr>
            <p:cNvPr id="10" name="TextBox 10"/>
            <p:cNvSpPr/>
            <p:nvPr/>
          </p:nvSpPr>
          <p:spPr>
            <a:xfrm>
              <a:off x="6610350" y="2969419"/>
              <a:ext cx="1790605"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分别反转数字段</a:t>
              </a:r>
            </a:p>
          </p:txBody>
        </p:sp>
        <p:sp>
          <p:nvSpPr>
            <p:cNvPr id="11" name="TextBox 11"/>
            <p:cNvSpPr/>
            <p:nvPr/>
          </p:nvSpPr>
          <p:spPr>
            <a:xfrm>
              <a:off x="6609207" y="3440430"/>
              <a:ext cx="2091666" cy="410718"/>
            </a:xfrm>
            <a:prstGeom prst="rect">
              <a:avLst/>
            </a:prstGeom>
            <a:noFill/>
            <a:ln>
              <a:noFill/>
            </a:ln>
          </p:spPr>
          <p:txBody>
            <a:bodyPr wrap="none" lIns="0" tIns="0" rIns="0" bIns="0" anchor="t" anchorCtr="0">
              <a:noAutofit/>
            </a:bodyPr>
            <a:lstStyle/>
            <a:p>
              <a:pPr algn="l"/>
              <a:r>
                <a:rPr lang="en-US" sz="2100" dirty="0">
                  <a:solidFill>
                    <a:srgbClr val="243447"/>
                  </a:solidFill>
                  <a:latin typeface="Consolas"/>
                  <a:ea typeface="Consolas"/>
                  <a:cs typeface="Consolas"/>
                </a:rPr>
                <a:t>600 | . | 084</a:t>
              </a:r>
            </a:p>
          </p:txBody>
        </p:sp>
        <p:sp>
          <p:nvSpPr>
            <p:cNvPr id="12" name="TextBox 12"/>
            <p:cNvSpPr/>
            <p:nvPr/>
          </p:nvSpPr>
          <p:spPr>
            <a:xfrm>
              <a:off x="6609207" y="3897630"/>
              <a:ext cx="2659737" cy="410718"/>
            </a:xfrm>
            <a:prstGeom prst="rect">
              <a:avLst/>
            </a:prstGeom>
            <a:noFill/>
            <a:ln>
              <a:noFill/>
            </a:ln>
          </p:spPr>
          <p:txBody>
            <a:bodyPr wrap="none" lIns="0" tIns="0" rIns="0" bIns="0" anchor="t" anchorCtr="0">
              <a:noAutofit/>
            </a:bodyPr>
            <a:lstStyle/>
            <a:p>
              <a:pPr algn="l"/>
              <a:r>
                <a:rPr lang="zh-CN" sz="2100" dirty="0">
                  <a:solidFill>
                    <a:srgbClr val="243447"/>
                  </a:solidFill>
                  <a:latin typeface="Consolas"/>
                  <a:ea typeface="Microsoft YaHei"/>
                  <a:cs typeface="Consolas"/>
                </a:rPr>
                <a:t>得到006 | . | 480</a:t>
              </a:r>
            </a:p>
          </p:txBody>
        </p:sp>
      </p:grpSp>
      <p:grpSp>
        <p:nvGrpSpPr>
          <p:cNvPr id="5" name="Group 5"/>
          <p:cNvGrpSpPr/>
          <p:nvPr/>
        </p:nvGrpSpPr>
        <p:grpSpPr>
          <a:xfrm>
            <a:off x="978408" y="1407795"/>
            <a:ext cx="5193792" cy="469392"/>
            <a:chOff x="978408" y="1407795"/>
            <a:chExt cx="5193792" cy="469392"/>
          </a:xfrm>
        </p:grpSpPr>
        <p:sp>
          <p:nvSpPr>
            <p:cNvPr id="4" name="TextBox 4"/>
            <p:cNvSpPr/>
            <p:nvPr/>
          </p:nvSpPr>
          <p:spPr>
            <a:xfrm>
              <a:off x="978408" y="1407795"/>
              <a:ext cx="5193792"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反转小数时，为什么要先拆成两段？</a:t>
              </a:r>
            </a:p>
          </p:txBody>
        </p:sp>
      </p:grpSp>
      <p:grpSp>
        <p:nvGrpSpPr>
          <p:cNvPr id="18" name="Group 18"/>
          <p:cNvGrpSpPr/>
          <p:nvPr/>
        </p:nvGrpSpPr>
        <p:grpSpPr>
          <a:xfrm>
            <a:off x="980694" y="1980248"/>
            <a:ext cx="8036123" cy="1029081"/>
            <a:chOff x="980694" y="1980248"/>
            <a:chExt cx="8036123" cy="1029081"/>
          </a:xfrm>
        </p:grpSpPr>
        <p:sp>
          <p:nvSpPr>
            <p:cNvPr id="19" name="TextBox 6"/>
            <p:cNvSpPr/>
            <p:nvPr/>
          </p:nvSpPr>
          <p:spPr>
            <a:xfrm>
              <a:off x="980694" y="1980248"/>
              <a:ext cx="617214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继续做“数字反转”。string s保存输入600.084。</a:t>
              </a:r>
            </a:p>
          </p:txBody>
        </p:sp>
        <p:sp>
          <p:nvSpPr>
            <p:cNvPr id="20" name="TextBox 7"/>
            <p:cNvSpPr/>
            <p:nvPr/>
          </p:nvSpPr>
          <p:spPr>
            <a:xfrm>
              <a:off x="980694" y="2304098"/>
              <a:ext cx="803612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题目要求分别反转整数部分600和小数部分084，小数点仍分隔两段。</a:t>
              </a:r>
            </a:p>
          </p:txBody>
        </p:sp>
        <p:sp>
          <p:nvSpPr>
            <p:cNvPr id="21" name="TextBox 8"/>
            <p:cNvSpPr/>
            <p:nvPr/>
          </p:nvSpPr>
          <p:spPr>
            <a:xfrm>
              <a:off x="980694" y="2627948"/>
              <a:ext cx="779773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如果直接把整个s倒过来，会得到480.006，左右部分也被交换了。</a:t>
              </a:r>
            </a:p>
          </p:txBody>
        </p:sp>
      </p:grpSp>
      <p:grpSp>
        <p:nvGrpSpPr>
          <p:cNvPr id="14" name="Group 14"/>
          <p:cNvGrpSpPr/>
          <p:nvPr/>
        </p:nvGrpSpPr>
        <p:grpSpPr>
          <a:xfrm>
            <a:off x="980694" y="4475798"/>
            <a:ext cx="7508629" cy="705231"/>
            <a:chOff x="980694" y="4475798"/>
            <a:chExt cx="7508629" cy="705231"/>
          </a:xfrm>
        </p:grpSpPr>
        <p:sp>
          <p:nvSpPr>
            <p:cNvPr id="22" name="TextBox 11"/>
            <p:cNvSpPr/>
            <p:nvPr/>
          </p:nvSpPr>
          <p:spPr>
            <a:xfrm>
              <a:off x="980694" y="4475798"/>
              <a:ext cx="640291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应先找小数点，把两段存入</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串a和b，再分别反转。</a:t>
              </a:r>
            </a:p>
          </p:txBody>
        </p:sp>
        <p:sp>
          <p:nvSpPr>
            <p:cNvPr id="23" name="TextBox 12"/>
            <p:cNvSpPr/>
            <p:nvPr/>
          </p:nvSpPr>
          <p:spPr>
            <a:xfrm>
              <a:off x="980694" y="4799648"/>
              <a:ext cx="750862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图中006和480是刚反转完的内容，还没有按题意去掉多余的零。</a:t>
              </a:r>
            </a:p>
          </p:txBody>
        </p:sp>
      </p:grpSp>
      <p:grpSp>
        <p:nvGrpSpPr>
          <p:cNvPr id="17" name="Group 17"/>
          <p:cNvGrpSpPr/>
          <p:nvPr/>
        </p:nvGrpSpPr>
        <p:grpSpPr>
          <a:xfrm>
            <a:off x="980694" y="5406771"/>
            <a:ext cx="10306431" cy="707708"/>
            <a:chOff x="980694" y="5406771"/>
            <a:chExt cx="10306431" cy="707708"/>
          </a:xfrm>
        </p:grpSpPr>
        <p:sp>
          <p:nvSpPr>
            <p:cNvPr id="15" name="TextBox 15"/>
            <p:cNvSpPr/>
            <p:nvPr/>
          </p:nvSpPr>
          <p:spPr>
            <a:xfrm>
              <a:off x="980694" y="5406771"/>
              <a:ext cx="10306431" cy="381381"/>
            </a:xfrm>
            <a:prstGeom prst="rect">
              <a:avLst/>
            </a:prstGeom>
            <a:noFill/>
            <a:ln>
              <a:noFill/>
            </a:ln>
          </p:spPr>
          <p:txBody>
            <a:bodyPr wrap="none" lIns="0" tIns="2476" rIns="0" bIns="0" anchor="t" anchorCtr="0">
              <a:noAutofit/>
            </a:bodyPr>
            <a:lstStyle/>
            <a:p>
              <a:pPr algn="l">
                <a:lnSpc>
                  <a:spcPts val="2496"/>
                </a:lnSpc>
              </a:pPr>
              <a:r>
                <a:rPr lang="zh-CN" sz="1950" dirty="0">
                  <a:solidFill>
                    <a:srgbClr val="243447"/>
                  </a:solidFill>
                  <a:latin typeface="Microsoft YaHei"/>
                  <a:ea typeface="Microsoft YaHei"/>
                  <a:cs typeface="Microsoft YaHei"/>
                </a:rPr>
                <a:t>各段已经分好了，用</a:t>
              </a:r>
              <a:r>
                <a:rPr lang="en-US" sz="1950" dirty="0">
                  <a:solidFill>
                    <a:srgbClr val="243447"/>
                  </a:solidFill>
                  <a:latin typeface="Consolas"/>
                  <a:ea typeface="Consolas"/>
                  <a:cs typeface="Consolas"/>
                </a:rPr>
                <a:t>reverse</a:t>
              </a:r>
              <a:r>
                <a:rPr lang="zh-CN" sz="1950" dirty="0">
                  <a:solidFill>
                    <a:srgbClr val="243447"/>
                  </a:solidFill>
                  <a:latin typeface="Microsoft YaHei"/>
                  <a:ea typeface="Microsoft YaHei"/>
                  <a:cs typeface="Microsoft YaHei"/>
                </a:rPr>
                <a:t>分别反转</a:t>
              </a:r>
              <a:r>
                <a:rPr lang="en-US" sz="1950" dirty="0">
                  <a:solidFill>
                    <a:srgbClr val="243447"/>
                  </a:solidFill>
                  <a:latin typeface="Consolas"/>
                  <a:ea typeface="Consolas"/>
                  <a:cs typeface="Consolas"/>
                </a:rPr>
                <a:t>a</a:t>
              </a:r>
              <a:r>
                <a:rPr lang="zh-CN" sz="1950" dirty="0">
                  <a:solidFill>
                    <a:srgbClr val="243447"/>
                  </a:solidFill>
                  <a:latin typeface="Microsoft YaHei"/>
                  <a:ea typeface="Microsoft YaHei"/>
                  <a:cs typeface="Microsoft YaHei"/>
                </a:rPr>
                <a:t>、</a:t>
              </a:r>
              <a:r>
                <a:rPr lang="en-US" sz="1950" dirty="0">
                  <a:solidFill>
                    <a:srgbClr val="243447"/>
                  </a:solidFill>
                  <a:latin typeface="Consolas"/>
                  <a:ea typeface="Consolas"/>
                  <a:cs typeface="Consolas"/>
                </a:rPr>
                <a:t>b</a:t>
              </a:r>
              <a:r>
                <a:rPr lang="zh-CN" sz="1950" dirty="0">
                  <a:solidFill>
                    <a:srgbClr val="243447"/>
                  </a:solidFill>
                  <a:latin typeface="Microsoft YaHei"/>
                  <a:ea typeface="Microsoft YaHei"/>
                  <a:cs typeface="Microsoft YaHei"/>
                </a:rPr>
                <a:t>。不要把分隔符也跟着翻过去。</a:t>
              </a:r>
            </a:p>
          </p:txBody>
        </p:sp>
        <p:sp>
          <p:nvSpPr>
            <p:cNvPr id="16" name="TextBox 16"/>
            <p:cNvSpPr/>
            <p:nvPr/>
          </p:nvSpPr>
          <p:spPr>
            <a:xfrm>
              <a:off x="980694" y="5733098"/>
              <a:ext cx="732096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begin()到end()表示这段</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串的整个范围，随后再处理零。</a:t>
              </a:r>
            </a:p>
          </p:txBody>
        </p:sp>
      </p:grpSp>
      <p:sp>
        <p:nvSpPr>
          <p:cNvPr id="39" name="Line 3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40" name="Line 40"/>
          <p:cNvSpPr/>
          <p:nvPr/>
        </p:nvSpPr>
        <p:spPr>
          <a:xfrm>
            <a:off x="838200" y="5238179"/>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35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35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数字反转</a:t>
            </a:r>
          </a:p>
        </p:txBody>
      </p:sp>
      <p:sp>
        <p:nvSpPr>
          <p:cNvPr id="6" name="title-slot Placeholder Carrier"/>
          <p:cNvSpPr txBox="1">
            <a:spLocks noGrp="1"/>
          </p:cNvSpPr>
          <p:nvPr>
            <p:ph type="title"/>
          </p:nvPr>
        </p:nvSpPr>
        <p:spPr>
          <a:xfrm>
            <a:off x="826008" y="1407795"/>
            <a:ext cx="5193792"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程序上半：识别分隔符，拆开数字段</a:t>
            </a:r>
          </a:p>
        </p:txBody>
      </p:sp>
      <p:grpSp>
        <p:nvGrpSpPr>
          <p:cNvPr id="8" name="Group 8"/>
          <p:cNvGrpSpPr/>
          <p:nvPr/>
        </p:nvGrpSpPr>
        <p:grpSpPr>
          <a:xfrm>
            <a:off x="990981" y="2129790"/>
            <a:ext cx="6053328" cy="3571494"/>
            <a:chOff x="990981" y="2129790"/>
            <a:chExt cx="6053328" cy="3571494"/>
          </a:xfrm>
        </p:grpSpPr>
        <p:sp>
          <p:nvSpPr>
            <p:cNvPr id="7" name="TextBox 7"/>
            <p:cNvSpPr txBox="1"/>
            <p:nvPr/>
          </p:nvSpPr>
          <p:spPr>
            <a:xfrm>
              <a:off x="990981" y="2129790"/>
              <a:ext cx="6053328" cy="3571494"/>
            </a:xfrm>
            <a:prstGeom prst="rect">
              <a:avLst/>
            </a:prstGeom>
            <a:noFill/>
            <a:ln>
              <a:noFill/>
            </a:ln>
          </p:spPr>
          <p:txBody>
            <a:bodyPr wrap="square" lIns="0" tIns="0" rIns="0" bIns="0" anchor="t" anchorCtr="0">
              <a:spAutoFit/>
            </a:bodyPr>
            <a:lstStyle/>
            <a:p>
              <a:pPr algn="l">
                <a:lnSpc>
                  <a:spcPts val="1950"/>
                </a:lnSpc>
              </a:pPr>
              <a:r>
                <a:rPr lang="zh-CN" sz="1800" dirty="0">
                  <a:solidFill>
                    <a:schemeClr val="dk1"/>
                  </a:solidFill>
                  <a:latin typeface="Consolas"/>
                  <a:ea typeface="Microsoft YaHei"/>
                  <a:cs typeface="+mn-cs"/>
                </a:rPr>
                <a:t>#include &lt;iostream&gt;</a:t>
              </a:r>
              <a:br/>
              <a:r>
                <a:rPr lang="zh-CN" sz="1800" dirty="0">
                  <a:solidFill>
                    <a:schemeClr val="dk1"/>
                  </a:solidFill>
                  <a:latin typeface="Consolas"/>
                  <a:ea typeface="Microsoft YaHei"/>
                  <a:cs typeface="+mn-cs"/>
                </a:rPr>
                <a:t>#include &lt;</a:t>
              </a:r>
              <a:r>
                <a:rPr lang="zh-CN" sz="1800" dirty="0">
                  <a:solidFill>
                    <a:srgbClr val="0000FF"/>
                  </a:solidFill>
                  <a:latin typeface="Consolas"/>
                  <a:ea typeface="Microsoft YaHei"/>
                  <a:cs typeface="+mn-cs"/>
                </a:rPr>
                <a:t>string</a:t>
              </a:r>
              <a:r>
                <a:rPr lang="zh-CN" sz="1800" dirty="0">
                  <a:solidFill>
                    <a:schemeClr val="dk1"/>
                  </a:solidFill>
                  <a:latin typeface="Consolas"/>
                  <a:ea typeface="Microsoft YaHei"/>
                  <a:cs typeface="+mn-cs"/>
                </a:rPr>
                <a:t>&gt;</a:t>
              </a:r>
              <a:br/>
              <a:r>
                <a:rPr lang="zh-CN" sz="1800" dirty="0">
                  <a:solidFill>
                    <a:schemeClr val="dk1"/>
                  </a:solidFill>
                  <a:latin typeface="Consolas"/>
                  <a:ea typeface="Microsoft YaHei"/>
                  <a:cs typeface="+mn-cs"/>
                </a:rPr>
                <a:t>#include &lt;algorithm&gt;</a:t>
              </a:r>
              <a:br/>
              <a:r>
                <a:rPr lang="zh-CN" sz="1800" dirty="0">
                  <a:solidFill>
                    <a:srgbClr val="0000FF"/>
                  </a:solidFill>
                  <a:latin typeface="Consolas"/>
                  <a:ea typeface="Microsoft YaHei"/>
                  <a:cs typeface="+mn-cs"/>
                </a:rPr>
                <a:t>using</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namespace</a:t>
              </a:r>
              <a:r>
                <a:rPr lang="zh-CN" sz="1800" dirty="0">
                  <a:solidFill>
                    <a:schemeClr val="dk1"/>
                  </a:solidFill>
                  <a:latin typeface="Consolas"/>
                  <a:ea typeface="Microsoft YaHei"/>
                  <a:cs typeface="+mn-cs"/>
                </a:rPr>
                <a:t> std;</a:t>
              </a:r>
              <a:b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main() {</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string</a:t>
              </a:r>
              <a:r>
                <a:rPr lang="zh-CN" sz="1800" dirty="0">
                  <a:solidFill>
                    <a:schemeClr val="dk1"/>
                  </a:solidFill>
                  <a:latin typeface="Consolas"/>
                  <a:ea typeface="Microsoft YaHei"/>
                  <a:cs typeface="+mn-cs"/>
                </a:rPr>
                <a:t> s, a, b; cin &gt;&gt; s;</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char</a:t>
              </a:r>
              <a:r>
                <a:rPr lang="zh-CN" sz="1800" dirty="0">
                  <a:solidFill>
                    <a:schemeClr val="dk1"/>
                  </a:solidFill>
                  <a:latin typeface="Consolas"/>
                  <a:ea typeface="Microsoft YaHei"/>
                  <a:cs typeface="+mn-cs"/>
                </a:rPr>
                <a:t> op = 0;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p = -1;</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i = 0; i &lt;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)s.size(); i++)</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(s[i]=='.' || s[i]=='/' || s[i]=='%')</a:t>
              </a:r>
              <a:br/>
              <a:r>
                <a:rPr lang="zh-CN" sz="1800" dirty="0">
                  <a:solidFill>
                    <a:schemeClr val="dk1"/>
                  </a:solidFill>
                  <a:latin typeface="Consolas"/>
                  <a:ea typeface="Microsoft YaHei"/>
                  <a:cs typeface="+mn-cs"/>
                </a:rPr>
                <a:t>            p = i, op = s[i];</a:t>
              </a:r>
              <a:br/>
              <a:r>
                <a:rPr lang="zh-CN" sz="1800" dirty="0">
                  <a:solidFill>
                    <a:schemeClr val="dk1"/>
                  </a:solidFill>
                  <a:latin typeface="Consolas"/>
                  <a:ea typeface="Microsoft YaHei"/>
                  <a:cs typeface="+mn-cs"/>
                </a:rPr>
                <a:t>    a = (p == -1 ? s : s.substr(0, p));</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(op=='.' || op=='/') b = s.substr(p+1);</a:t>
              </a:r>
              <a:br/>
              <a:r>
                <a:rPr lang="zh-CN" sz="1800" dirty="0">
                  <a:solidFill>
                    <a:schemeClr val="dk1"/>
                  </a:solidFill>
                  <a:latin typeface="Consolas"/>
                  <a:ea typeface="Microsoft YaHei"/>
                  <a:cs typeface="+mn-cs"/>
                </a:rPr>
                <a:t>    reverse(a.begin(), a.end());</a:t>
              </a:r>
              <a:br/>
              <a:r>
                <a:rPr lang="zh-CN" sz="1800" dirty="0">
                  <a:solidFill>
                    <a:schemeClr val="dk1"/>
                  </a:solidFill>
                  <a:latin typeface="Consolas"/>
                  <a:ea typeface="Microsoft YaHei"/>
                  <a:cs typeface="+mn-cs"/>
                </a:rPr>
                <a:t>    reverse(b.begin(), b.end());</a:t>
              </a:r>
            </a:p>
          </p:txBody>
        </p:sp>
      </p:grpSp>
      <p:grpSp>
        <p:nvGrpSpPr>
          <p:cNvPr id="11" name="Group 11"/>
          <p:cNvGrpSpPr/>
          <p:nvPr/>
        </p:nvGrpSpPr>
        <p:grpSpPr>
          <a:xfrm>
            <a:off x="8743188" y="2370772"/>
            <a:ext cx="2119884" cy="3486531"/>
            <a:chOff x="8743188" y="2370772"/>
            <a:chExt cx="2119884" cy="3486531"/>
          </a:xfrm>
        </p:grpSpPr>
        <p:sp>
          <p:nvSpPr>
            <p:cNvPr id="9" name="TextBox 9"/>
            <p:cNvSpPr/>
            <p:nvPr/>
          </p:nvSpPr>
          <p:spPr>
            <a:xfrm>
              <a:off x="8753094" y="2370772"/>
              <a:ext cx="133235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下页接着写</a:t>
              </a:r>
            </a:p>
          </p:txBody>
        </p:sp>
        <p:grpSp>
          <p:nvGrpSpPr>
            <p:cNvPr id="20" name="Group 20"/>
            <p:cNvGrpSpPr/>
            <p:nvPr/>
          </p:nvGrpSpPr>
          <p:grpSpPr>
            <a:xfrm>
              <a:off x="8743188" y="2866072"/>
              <a:ext cx="2119884" cy="2991231"/>
              <a:chOff x="8743188" y="2866072"/>
              <a:chExt cx="2119884" cy="2991231"/>
            </a:xfrm>
          </p:grpSpPr>
          <p:sp>
            <p:nvSpPr>
              <p:cNvPr id="12" name="Freeform 12"/>
              <p:cNvSpPr/>
              <p:nvPr/>
            </p:nvSpPr>
            <p:spPr>
              <a:xfrm>
                <a:off x="8753094" y="2866072"/>
                <a:ext cx="2001012" cy="2991231"/>
              </a:xfrm>
              <a:custGeom>
                <a:avLst/>
                <a:gdLst/>
                <a:ahLst/>
                <a:cxnLst/>
                <a:rect l="l" t="t" r="r" b="b"/>
                <a:pathLst>
                  <a:path w="2001012" h="2991231">
                    <a:moveTo>
                      <a:pt x="0" y="0"/>
                    </a:moveTo>
                    <a:lnTo>
                      <a:pt x="2001012" y="0"/>
                    </a:lnTo>
                    <a:lnTo>
                      <a:pt x="2001012" y="2991231"/>
                    </a:lnTo>
                    <a:lnTo>
                      <a:pt x="0" y="2991231"/>
                    </a:lnTo>
                    <a:close/>
                  </a:path>
                </a:pathLst>
              </a:custGeom>
              <a:noFill/>
              <a:ln>
                <a:noFill/>
              </a:ln>
            </p:spPr>
          </p:sp>
          <p:sp>
            <p:nvSpPr>
              <p:cNvPr id="13" name="TextBox 13"/>
              <p:cNvSpPr txBox="1"/>
              <p:nvPr/>
            </p:nvSpPr>
            <p:spPr>
              <a:xfrm>
                <a:off x="8743188" y="2866072"/>
                <a:ext cx="2001755"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p记录分隔位置，</a:t>
                </a:r>
              </a:p>
            </p:txBody>
          </p:sp>
          <p:sp>
            <p:nvSpPr>
              <p:cNvPr id="14" name="TextBox 14"/>
              <p:cNvSpPr txBox="1"/>
              <p:nvPr/>
            </p:nvSpPr>
            <p:spPr>
              <a:xfrm>
                <a:off x="8743188" y="3163252"/>
                <a:ext cx="1883626"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op记录分隔符。</a:t>
                </a:r>
              </a:p>
            </p:txBody>
          </p:sp>
          <p:sp>
            <p:nvSpPr>
              <p:cNvPr id="15" name="TextBox 15"/>
              <p:cNvSpPr txBox="1"/>
              <p:nvPr/>
            </p:nvSpPr>
            <p:spPr>
              <a:xfrm>
                <a:off x="8743188" y="3612832"/>
                <a:ext cx="1555490"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reverse来自</a:t>
                </a:r>
              </a:p>
            </p:txBody>
          </p:sp>
          <p:sp>
            <p:nvSpPr>
              <p:cNvPr id="16" name="TextBox 16"/>
              <p:cNvSpPr txBox="1"/>
              <p:nvPr/>
            </p:nvSpPr>
            <p:spPr>
              <a:xfrm>
                <a:off x="8743188" y="3910012"/>
                <a:ext cx="1870500"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&lt;algorithm&gt;。</a:t>
                </a:r>
              </a:p>
            </p:txBody>
          </p:sp>
          <p:sp>
            <p:nvSpPr>
              <p:cNvPr id="17" name="TextBox 17"/>
              <p:cNvSpPr txBox="1"/>
              <p:nvPr/>
            </p:nvSpPr>
            <p:spPr>
              <a:xfrm>
                <a:off x="8743188" y="4359592"/>
                <a:ext cx="1962379"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begin到end表示</a:t>
                </a:r>
              </a:p>
            </p:txBody>
          </p:sp>
          <p:sp>
            <p:nvSpPr>
              <p:cNvPr id="18" name="TextBox 18"/>
              <p:cNvSpPr txBox="1"/>
              <p:nvPr/>
            </p:nvSpPr>
            <p:spPr>
              <a:xfrm>
                <a:off x="8743188" y="4656772"/>
                <a:ext cx="2119884"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整个</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串范围。</a:t>
                </a:r>
              </a:p>
            </p:txBody>
          </p:sp>
          <p:sp>
            <p:nvSpPr>
              <p:cNvPr id="19" name="TextBox 19"/>
              <p:cNvSpPr txBox="1"/>
              <p:nvPr/>
            </p:nvSpPr>
            <p:spPr>
              <a:xfrm>
                <a:off x="8743188" y="5030152"/>
                <a:ext cx="2119884"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空串反转仍为空。</a:t>
                </a:r>
              </a:p>
            </p:txBody>
          </p:sp>
        </p:grpSp>
      </p:grpSp>
      <p:sp>
        <p:nvSpPr>
          <p:cNvPr id="21" name="Line 2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2" name="Line 22"/>
          <p:cNvSpPr/>
          <p:nvPr/>
        </p:nvSpPr>
        <p:spPr>
          <a:xfrm>
            <a:off x="867156" y="2139315"/>
            <a:ext cx="9525" cy="3536918"/>
          </a:xfrm>
          <a:custGeom>
            <a:avLst/>
            <a:gdLst/>
            <a:ahLst/>
            <a:cxnLst/>
            <a:rect l="l" t="t" r="r" b="b"/>
            <a:pathLst>
              <a:path w="9525" h="3536918">
                <a:moveTo>
                  <a:pt x="0" y="0"/>
                </a:moveTo>
                <a:lnTo>
                  <a:pt x="0" y="3536918"/>
                </a:lnTo>
              </a:path>
            </a:pathLst>
          </a:custGeom>
          <a:noFill/>
          <a:ln w="19050">
            <a:solidFill>
              <a:srgbClr val="244D87"/>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TextBox 2"/>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数字反转</a:t>
            </a:r>
          </a:p>
        </p:txBody>
      </p:sp>
      <p:grpSp>
        <p:nvGrpSpPr>
          <p:cNvPr id="13" name="Group 13"/>
          <p:cNvGrpSpPr/>
          <p:nvPr/>
        </p:nvGrpSpPr>
        <p:grpSpPr>
          <a:xfrm>
            <a:off x="1179957" y="2952750"/>
            <a:ext cx="7712202" cy="1355598"/>
            <a:chOff x="1179957" y="2952750"/>
            <a:chExt cx="7712202" cy="1355598"/>
          </a:xfrm>
        </p:grpSpPr>
        <p:sp>
          <p:nvSpPr>
            <p:cNvPr id="6" name="Line 6"/>
            <p:cNvSpPr/>
            <p:nvPr/>
          </p:nvSpPr>
          <p:spPr>
            <a:xfrm>
              <a:off x="5905500" y="2952750"/>
              <a:ext cx="9525" cy="1343025"/>
            </a:xfrm>
            <a:custGeom>
              <a:avLst/>
              <a:gdLst/>
              <a:ahLst/>
              <a:cxnLst/>
              <a:rect l="l" t="t" r="r" b="b"/>
              <a:pathLst>
                <a:path w="9525" h="1343025">
                  <a:moveTo>
                    <a:pt x="0" y="0"/>
                  </a:moveTo>
                  <a:lnTo>
                    <a:pt x="0" y="1343025"/>
                  </a:lnTo>
                </a:path>
              </a:pathLst>
            </a:custGeom>
            <a:noFill/>
            <a:ln w="19050">
              <a:solidFill>
                <a:srgbClr val="D5DEE8"/>
              </a:solidFill>
            </a:ln>
          </p:spPr>
        </p:sp>
        <p:sp>
          <p:nvSpPr>
            <p:cNvPr id="7" name="TextBox 7"/>
            <p:cNvSpPr/>
            <p:nvPr/>
          </p:nvSpPr>
          <p:spPr>
            <a:xfrm>
              <a:off x="1181100" y="2969419"/>
              <a:ext cx="778288"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删开头</a:t>
              </a:r>
            </a:p>
          </p:txBody>
        </p:sp>
        <p:sp>
          <p:nvSpPr>
            <p:cNvPr id="8" name="TextBox 8"/>
            <p:cNvSpPr/>
            <p:nvPr/>
          </p:nvSpPr>
          <p:spPr>
            <a:xfrm>
              <a:off x="1179957" y="3440430"/>
              <a:ext cx="2188035" cy="410718"/>
            </a:xfrm>
            <a:prstGeom prst="rect">
              <a:avLst/>
            </a:prstGeom>
            <a:noFill/>
            <a:ln>
              <a:noFill/>
            </a:ln>
          </p:spPr>
          <p:txBody>
            <a:bodyPr wrap="none" lIns="0" tIns="0" rIns="0" bIns="0" anchor="t" anchorCtr="0">
              <a:noAutofit/>
            </a:bodyPr>
            <a:lstStyle/>
            <a:p>
              <a:pPr algn="l"/>
              <a:r>
                <a:rPr lang="en-US" sz="2100" dirty="0">
                  <a:solidFill>
                    <a:srgbClr val="243447"/>
                  </a:solidFill>
                  <a:latin typeface="Consolas"/>
                  <a:ea typeface="Consolas"/>
                  <a:cs typeface="Consolas"/>
                </a:rPr>
                <a:t>006 → 06 → 6</a:t>
              </a:r>
            </a:p>
          </p:txBody>
        </p:sp>
        <p:sp>
          <p:nvSpPr>
            <p:cNvPr id="9" name="TextBox 9"/>
            <p:cNvSpPr/>
            <p:nvPr/>
          </p:nvSpPr>
          <p:spPr>
            <a:xfrm>
              <a:off x="1179957" y="3897630"/>
              <a:ext cx="2188035" cy="410718"/>
            </a:xfrm>
            <a:prstGeom prst="rect">
              <a:avLst/>
            </a:prstGeom>
            <a:noFill/>
            <a:ln>
              <a:noFill/>
            </a:ln>
          </p:spPr>
          <p:txBody>
            <a:bodyPr wrap="none" lIns="0" tIns="0" rIns="0" bIns="0" anchor="t" anchorCtr="0">
              <a:noAutofit/>
            </a:bodyPr>
            <a:lstStyle/>
            <a:p>
              <a:pPr algn="l"/>
              <a:r>
                <a:rPr lang="en-US" sz="2100" dirty="0">
                  <a:solidFill>
                    <a:srgbClr val="243447"/>
                  </a:solidFill>
                  <a:latin typeface="Consolas"/>
                  <a:ea typeface="Consolas"/>
                  <a:cs typeface="Consolas"/>
                </a:rPr>
                <a:t>000 → 00 → 0</a:t>
              </a:r>
            </a:p>
          </p:txBody>
        </p:sp>
        <p:sp>
          <p:nvSpPr>
            <p:cNvPr id="10" name="TextBox 10"/>
            <p:cNvSpPr/>
            <p:nvPr/>
          </p:nvSpPr>
          <p:spPr>
            <a:xfrm>
              <a:off x="6610350" y="2969419"/>
              <a:ext cx="778288"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删末尾</a:t>
              </a:r>
            </a:p>
          </p:txBody>
        </p:sp>
        <p:sp>
          <p:nvSpPr>
            <p:cNvPr id="11" name="TextBox 11"/>
            <p:cNvSpPr/>
            <p:nvPr/>
          </p:nvSpPr>
          <p:spPr>
            <a:xfrm>
              <a:off x="6609207" y="3440430"/>
              <a:ext cx="1432298" cy="410718"/>
            </a:xfrm>
            <a:prstGeom prst="rect">
              <a:avLst/>
            </a:prstGeom>
            <a:noFill/>
            <a:ln>
              <a:noFill/>
            </a:ln>
          </p:spPr>
          <p:txBody>
            <a:bodyPr wrap="none" lIns="0" tIns="0" rIns="0" bIns="0" anchor="t" anchorCtr="0">
              <a:noAutofit/>
            </a:bodyPr>
            <a:lstStyle/>
            <a:p>
              <a:pPr algn="l"/>
              <a:r>
                <a:rPr lang="en-US" sz="2100" dirty="0">
                  <a:solidFill>
                    <a:srgbClr val="243447"/>
                  </a:solidFill>
                  <a:latin typeface="Consolas"/>
                  <a:ea typeface="Consolas"/>
                  <a:cs typeface="Consolas"/>
                </a:rPr>
                <a:t>480 → 48</a:t>
              </a:r>
            </a:p>
          </p:txBody>
        </p:sp>
        <p:sp>
          <p:nvSpPr>
            <p:cNvPr id="12" name="TextBox 12"/>
            <p:cNvSpPr/>
            <p:nvPr/>
          </p:nvSpPr>
          <p:spPr>
            <a:xfrm>
              <a:off x="6609207" y="3897630"/>
              <a:ext cx="2282952" cy="410718"/>
            </a:xfrm>
            <a:prstGeom prst="rect">
              <a:avLst/>
            </a:prstGeom>
            <a:noFill/>
            <a:ln>
              <a:noFill/>
            </a:ln>
          </p:spPr>
          <p:txBody>
            <a:bodyPr wrap="none" lIns="0" tIns="0" rIns="0" bIns="0" anchor="t" anchorCtr="0">
              <a:noAutofit/>
            </a:bodyPr>
            <a:lstStyle/>
            <a:p>
              <a:pPr algn="l"/>
              <a:r>
                <a:rPr lang="zh-CN" sz="2100" dirty="0">
                  <a:solidFill>
                    <a:srgbClr val="243447"/>
                  </a:solidFill>
                  <a:latin typeface="Consolas"/>
                  <a:ea typeface="Microsoft YaHei"/>
                  <a:cs typeface="Consolas"/>
                </a:rPr>
                <a:t>至少保留一个数字</a:t>
              </a:r>
            </a:p>
          </p:txBody>
        </p:sp>
      </p:grpSp>
      <p:grpSp>
        <p:nvGrpSpPr>
          <p:cNvPr id="5" name="Group 5"/>
          <p:cNvGrpSpPr/>
          <p:nvPr/>
        </p:nvGrpSpPr>
        <p:grpSpPr>
          <a:xfrm>
            <a:off x="978408" y="1407795"/>
            <a:ext cx="5048440" cy="469392"/>
            <a:chOff x="978408" y="1407795"/>
            <a:chExt cx="5048440" cy="469392"/>
          </a:xfrm>
        </p:grpSpPr>
        <p:sp>
          <p:nvSpPr>
            <p:cNvPr id="4" name="TextBox 4"/>
            <p:cNvSpPr/>
            <p:nvPr/>
          </p:nvSpPr>
          <p:spPr>
            <a:xfrm>
              <a:off x="978408" y="1407795"/>
              <a:ext cx="5048440"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反转后怎样去零，还要保留数值0？</a:t>
              </a:r>
            </a:p>
          </p:txBody>
        </p:sp>
      </p:grpSp>
      <p:grpSp>
        <p:nvGrpSpPr>
          <p:cNvPr id="18" name="Group 18"/>
          <p:cNvGrpSpPr/>
          <p:nvPr/>
        </p:nvGrpSpPr>
        <p:grpSpPr>
          <a:xfrm>
            <a:off x="980694" y="1980248"/>
            <a:ext cx="6666667" cy="1029081"/>
            <a:chOff x="980694" y="1980248"/>
            <a:chExt cx="6666667" cy="1029081"/>
          </a:xfrm>
        </p:grpSpPr>
        <p:sp>
          <p:nvSpPr>
            <p:cNvPr id="19" name="TextBox 6"/>
            <p:cNvSpPr/>
            <p:nvPr/>
          </p:nvSpPr>
          <p:spPr>
            <a:xfrm>
              <a:off x="980694" y="1980248"/>
              <a:ext cx="548001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接着处理反转后的a和b：a="006"，b="480"。</a:t>
              </a:r>
            </a:p>
          </p:txBody>
        </p:sp>
        <p:sp>
          <p:nvSpPr>
            <p:cNvPr id="20" name="TextBox 7"/>
            <p:cNvSpPr/>
            <p:nvPr/>
          </p:nvSpPr>
          <p:spPr>
            <a:xfrm>
              <a:off x="980694" y="2304098"/>
              <a:ext cx="666666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按本题规则，整数段a去开头的零，小数段b去末尾的零。</a:t>
              </a:r>
            </a:p>
          </p:txBody>
        </p:sp>
        <p:sp>
          <p:nvSpPr>
            <p:cNvPr id="21" name="TextBox 8"/>
            <p:cNvSpPr/>
            <p:nvPr/>
          </p:nvSpPr>
          <p:spPr>
            <a:xfrm>
              <a:off x="980694" y="2627948"/>
              <a:ext cx="666666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若某段全是0，也要至少保留一个0，不能删成空</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串。</a:t>
              </a:r>
            </a:p>
          </p:txBody>
        </p:sp>
      </p:grpSp>
      <p:grpSp>
        <p:nvGrpSpPr>
          <p:cNvPr id="14" name="Group 14"/>
          <p:cNvGrpSpPr/>
          <p:nvPr/>
        </p:nvGrpSpPr>
        <p:grpSpPr>
          <a:xfrm>
            <a:off x="980694" y="4475798"/>
            <a:ext cx="7313355" cy="705231"/>
            <a:chOff x="980694" y="4475798"/>
            <a:chExt cx="7313355" cy="705231"/>
          </a:xfrm>
        </p:grpSpPr>
        <p:sp>
          <p:nvSpPr>
            <p:cNvPr id="22" name="TextBox 11"/>
            <p:cNvSpPr/>
            <p:nvPr/>
          </p:nvSpPr>
          <p:spPr>
            <a:xfrm>
              <a:off x="980694" y="4475798"/>
              <a:ext cx="664130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图中左侧每次删开头，右侧每次删末尾，删除位置不同。</a:t>
              </a:r>
            </a:p>
          </p:txBody>
        </p:sp>
        <p:sp>
          <p:nvSpPr>
            <p:cNvPr id="23" name="TextBox 12"/>
            <p:cNvSpPr/>
            <p:nvPr/>
          </p:nvSpPr>
          <p:spPr>
            <a:xfrm>
              <a:off x="980694" y="4799648"/>
              <a:ext cx="731335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每次操作前都检查长度是否大于1，确保最后一个</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留得住。</a:t>
              </a:r>
            </a:p>
          </p:txBody>
        </p:sp>
      </p:grpSp>
      <p:grpSp>
        <p:nvGrpSpPr>
          <p:cNvPr id="17" name="Group 17"/>
          <p:cNvGrpSpPr/>
          <p:nvPr/>
        </p:nvGrpSpPr>
        <p:grpSpPr>
          <a:xfrm>
            <a:off x="980694" y="5406771"/>
            <a:ext cx="10306431" cy="707708"/>
            <a:chOff x="980694" y="5406771"/>
            <a:chExt cx="10306431" cy="707708"/>
          </a:xfrm>
        </p:grpSpPr>
        <p:sp>
          <p:nvSpPr>
            <p:cNvPr id="15" name="TextBox 15"/>
            <p:cNvSpPr/>
            <p:nvPr/>
          </p:nvSpPr>
          <p:spPr>
            <a:xfrm>
              <a:off x="980694" y="5406771"/>
              <a:ext cx="10306431" cy="381381"/>
            </a:xfrm>
            <a:prstGeom prst="rect">
              <a:avLst/>
            </a:prstGeom>
            <a:noFill/>
            <a:ln>
              <a:noFill/>
            </a:ln>
          </p:spPr>
          <p:txBody>
            <a:bodyPr wrap="none" lIns="0" tIns="2476" rIns="0" bIns="0" anchor="t" anchorCtr="0">
              <a:noAutofit/>
            </a:bodyPr>
            <a:lstStyle/>
            <a:p>
              <a:pPr algn="l">
                <a:lnSpc>
                  <a:spcPts val="2496"/>
                </a:lnSpc>
              </a:pPr>
              <a:r>
                <a:rPr lang="zh-CN" sz="1950" dirty="0">
                  <a:solidFill>
                    <a:srgbClr val="243447"/>
                  </a:solidFill>
                  <a:latin typeface="Microsoft YaHei"/>
                  <a:ea typeface="Microsoft YaHei"/>
                  <a:cs typeface="Microsoft YaHei"/>
                </a:rPr>
                <a:t>删零要认准两端：</a:t>
              </a:r>
              <a:r>
                <a:rPr lang="en-US" sz="1950" dirty="0">
                  <a:solidFill>
                    <a:srgbClr val="243447"/>
                  </a:solidFill>
                  <a:latin typeface="Consolas"/>
                  <a:ea typeface="Consolas"/>
                  <a:cs typeface="Consolas"/>
                </a:rPr>
                <a:t>erase</a:t>
              </a:r>
              <a:r>
                <a:rPr lang="zh-CN" sz="1950" dirty="0">
                  <a:solidFill>
                    <a:srgbClr val="243447"/>
                  </a:solidFill>
                  <a:latin typeface="Microsoft YaHei"/>
                  <a:ea typeface="Microsoft YaHei"/>
                  <a:cs typeface="Microsoft YaHei"/>
                </a:rPr>
                <a:t>删开头，</a:t>
              </a:r>
              <a:r>
                <a:rPr lang="en-US" sz="1950" dirty="0">
                  <a:solidFill>
                    <a:srgbClr val="243447"/>
                  </a:solidFill>
                  <a:latin typeface="Consolas"/>
                  <a:ea typeface="Consolas"/>
                  <a:cs typeface="Consolas"/>
                </a:rPr>
                <a:t>back</a:t>
              </a:r>
              <a:r>
                <a:rPr lang="zh-CN" sz="1950" dirty="0">
                  <a:solidFill>
                    <a:srgbClr val="243447"/>
                  </a:solidFill>
                  <a:latin typeface="Microsoft YaHei"/>
                  <a:ea typeface="Microsoft YaHei"/>
                  <a:cs typeface="Microsoft YaHei"/>
                </a:rPr>
                <a:t>看末尾，</a:t>
              </a:r>
              <a:r>
                <a:rPr lang="en-US" sz="1950" dirty="0">
                  <a:solidFill>
                    <a:srgbClr val="243447"/>
                  </a:solidFill>
                  <a:latin typeface="Consolas"/>
                  <a:ea typeface="Consolas"/>
                  <a:cs typeface="Consolas"/>
                </a:rPr>
                <a:t>pop_back</a:t>
              </a:r>
              <a:r>
                <a:rPr lang="zh-CN" sz="1950" dirty="0">
                  <a:solidFill>
                    <a:srgbClr val="243447"/>
                  </a:solidFill>
                  <a:latin typeface="Microsoft YaHei"/>
                  <a:ea typeface="Microsoft YaHei"/>
                  <a:cs typeface="Microsoft YaHei"/>
                </a:rPr>
                <a:t>删末尾。</a:t>
              </a:r>
            </a:p>
          </p:txBody>
        </p:sp>
        <p:sp>
          <p:nvSpPr>
            <p:cNvPr id="16" name="TextBox 16"/>
            <p:cNvSpPr/>
            <p:nvPr/>
          </p:nvSpPr>
          <p:spPr>
            <a:xfrm>
              <a:off x="980694" y="5733098"/>
              <a:ext cx="690505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这些操作直接修改</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串，循环处理到不再需要删零为止。</a:t>
              </a:r>
            </a:p>
          </p:txBody>
        </p:sp>
      </p:grpSp>
      <p:sp>
        <p:nvSpPr>
          <p:cNvPr id="39" name="Line 3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40" name="Line 40"/>
          <p:cNvSpPr/>
          <p:nvPr/>
        </p:nvSpPr>
        <p:spPr>
          <a:xfrm>
            <a:off x="838200" y="5238179"/>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35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35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数字反转</a:t>
            </a:r>
          </a:p>
        </p:txBody>
      </p:sp>
      <p:sp>
        <p:nvSpPr>
          <p:cNvPr id="6" name="title-slot Placeholder Carrier"/>
          <p:cNvSpPr txBox="1">
            <a:spLocks noGrp="1"/>
          </p:cNvSpPr>
          <p:nvPr>
            <p:ph type="title"/>
          </p:nvPr>
        </p:nvSpPr>
        <p:spPr>
          <a:xfrm>
            <a:off x="826008" y="1407795"/>
            <a:ext cx="4870704"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程序下半：按规则去零，再接回去</a:t>
            </a:r>
          </a:p>
        </p:txBody>
      </p:sp>
      <p:grpSp>
        <p:nvGrpSpPr>
          <p:cNvPr id="20" name="Group 20"/>
          <p:cNvGrpSpPr/>
          <p:nvPr/>
        </p:nvGrpSpPr>
        <p:grpSpPr>
          <a:xfrm>
            <a:off x="990981" y="2158365"/>
            <a:ext cx="6282157" cy="3895344"/>
            <a:chOff x="990981" y="2158365"/>
            <a:chExt cx="6282157" cy="3895344"/>
          </a:xfrm>
        </p:grpSpPr>
        <p:sp>
          <p:nvSpPr>
            <p:cNvPr id="7" name="TextBox 7"/>
            <p:cNvSpPr txBox="1"/>
            <p:nvPr/>
          </p:nvSpPr>
          <p:spPr>
            <a:xfrm>
              <a:off x="990981" y="2158365"/>
              <a:ext cx="5215966"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while</a:t>
              </a:r>
              <a:r>
                <a:rPr lang="zh-CN" sz="1800" dirty="0">
                  <a:solidFill>
                    <a:schemeClr val="dk1"/>
                  </a:solidFill>
                  <a:latin typeface="Consolas"/>
                  <a:ea typeface="Microsoft YaHei"/>
                  <a:cs typeface="+mn-cs"/>
                </a:rPr>
                <a:t> (a.size() &gt; 1 &amp;&amp; a[0] == '0')</a:t>
              </a:r>
            </a:p>
          </p:txBody>
        </p:sp>
        <p:sp>
          <p:nvSpPr>
            <p:cNvPr id="8" name="TextBox 8"/>
            <p:cNvSpPr txBox="1"/>
            <p:nvPr/>
          </p:nvSpPr>
          <p:spPr>
            <a:xfrm>
              <a:off x="990981" y="2453640"/>
              <a:ext cx="295031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a.erase(0, 1);</a:t>
              </a:r>
            </a:p>
          </p:txBody>
        </p:sp>
        <p:sp>
          <p:nvSpPr>
            <p:cNvPr id="9" name="TextBox 9"/>
            <p:cNvSpPr txBox="1"/>
            <p:nvPr/>
          </p:nvSpPr>
          <p:spPr>
            <a:xfrm>
              <a:off x="990981" y="2748915"/>
              <a:ext cx="2683764"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(op == '.') {</a:t>
              </a:r>
            </a:p>
          </p:txBody>
        </p:sp>
        <p:sp>
          <p:nvSpPr>
            <p:cNvPr id="10" name="TextBox 10"/>
            <p:cNvSpPr txBox="1"/>
            <p:nvPr/>
          </p:nvSpPr>
          <p:spPr>
            <a:xfrm>
              <a:off x="990981" y="3044190"/>
              <a:ext cx="628215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while</a:t>
              </a:r>
              <a:r>
                <a:rPr lang="zh-CN" sz="1800" dirty="0">
                  <a:solidFill>
                    <a:schemeClr val="dk1"/>
                  </a:solidFill>
                  <a:latin typeface="Consolas"/>
                  <a:ea typeface="Microsoft YaHei"/>
                  <a:cs typeface="+mn-cs"/>
                </a:rPr>
                <a:t> (b.size() &gt; 1 &amp;&amp; b.back() == '0')</a:t>
              </a:r>
            </a:p>
          </p:txBody>
        </p:sp>
        <p:sp>
          <p:nvSpPr>
            <p:cNvPr id="11" name="TextBox 11"/>
            <p:cNvSpPr txBox="1"/>
            <p:nvPr/>
          </p:nvSpPr>
          <p:spPr>
            <a:xfrm>
              <a:off x="990981" y="3339465"/>
              <a:ext cx="3350133"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b.pop_back();</a:t>
              </a:r>
            </a:p>
          </p:txBody>
        </p:sp>
        <p:sp>
          <p:nvSpPr>
            <p:cNvPr id="12" name="TextBox 12"/>
            <p:cNvSpPr txBox="1"/>
            <p:nvPr/>
          </p:nvSpPr>
          <p:spPr>
            <a:xfrm>
              <a:off x="990981" y="3634740"/>
              <a:ext cx="3616681"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 </a:t>
              </a:r>
              <a:r>
                <a:rPr lang="zh-CN" sz="1800" dirty="0">
                  <a:solidFill>
                    <a:srgbClr val="0000FF"/>
                  </a:solidFill>
                  <a:latin typeface="Consolas"/>
                  <a:ea typeface="Microsoft YaHei"/>
                  <a:cs typeface="+mn-cs"/>
                </a:rPr>
                <a:t>else</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(op == '/') {</a:t>
              </a:r>
            </a:p>
          </p:txBody>
        </p:sp>
        <p:sp>
          <p:nvSpPr>
            <p:cNvPr id="13" name="TextBox 13"/>
            <p:cNvSpPr txBox="1"/>
            <p:nvPr/>
          </p:nvSpPr>
          <p:spPr>
            <a:xfrm>
              <a:off x="990981" y="3930015"/>
              <a:ext cx="5749061"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while</a:t>
              </a:r>
              <a:r>
                <a:rPr lang="zh-CN" sz="1800" dirty="0">
                  <a:solidFill>
                    <a:schemeClr val="dk1"/>
                  </a:solidFill>
                  <a:latin typeface="Consolas"/>
                  <a:ea typeface="Microsoft YaHei"/>
                  <a:cs typeface="+mn-cs"/>
                </a:rPr>
                <a:t> (b.size() &gt; 1 &amp;&amp; b[0] == '0')</a:t>
              </a:r>
            </a:p>
          </p:txBody>
        </p:sp>
        <p:sp>
          <p:nvSpPr>
            <p:cNvPr id="14" name="TextBox 14"/>
            <p:cNvSpPr txBox="1"/>
            <p:nvPr/>
          </p:nvSpPr>
          <p:spPr>
            <a:xfrm>
              <a:off x="990981" y="4225290"/>
              <a:ext cx="348340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b.erase(0, 1);</a:t>
              </a:r>
            </a:p>
          </p:txBody>
        </p:sp>
        <p:sp>
          <p:nvSpPr>
            <p:cNvPr id="15" name="TextBox 15"/>
            <p:cNvSpPr txBox="1"/>
            <p:nvPr/>
          </p:nvSpPr>
          <p:spPr>
            <a:xfrm>
              <a:off x="990981" y="4520565"/>
              <a:ext cx="68465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p>
          </p:txBody>
        </p:sp>
        <p:sp>
          <p:nvSpPr>
            <p:cNvPr id="16" name="TextBox 16"/>
            <p:cNvSpPr txBox="1"/>
            <p:nvPr/>
          </p:nvSpPr>
          <p:spPr>
            <a:xfrm>
              <a:off x="990981" y="4815840"/>
              <a:ext cx="1884121"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cout &lt;&lt; a;</a:t>
              </a:r>
            </a:p>
          </p:txBody>
        </p:sp>
        <p:sp>
          <p:nvSpPr>
            <p:cNvPr id="17" name="TextBox 17"/>
            <p:cNvSpPr txBox="1"/>
            <p:nvPr/>
          </p:nvSpPr>
          <p:spPr>
            <a:xfrm>
              <a:off x="990981" y="5111115"/>
              <a:ext cx="3749954"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(op) cout &lt;&lt; op &lt;&lt; b;</a:t>
              </a:r>
            </a:p>
          </p:txBody>
        </p:sp>
        <p:sp>
          <p:nvSpPr>
            <p:cNvPr id="18" name="TextBox 18"/>
            <p:cNvSpPr txBox="1"/>
            <p:nvPr/>
          </p:nvSpPr>
          <p:spPr>
            <a:xfrm>
              <a:off x="990981" y="5406390"/>
              <a:ext cx="3616681"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cout &lt;&lt; '\n'; </a:t>
              </a:r>
              <a:r>
                <a:rPr lang="zh-CN" sz="1800" dirty="0">
                  <a:solidFill>
                    <a:srgbClr val="0000FF"/>
                  </a:solidFill>
                  <a:latin typeface="Consolas"/>
                  <a:ea typeface="Microsoft YaHei"/>
                  <a:cs typeface="+mn-cs"/>
                </a:rPr>
                <a:t>return</a:t>
              </a:r>
              <a:r>
                <a:rPr lang="zh-CN" sz="1800" dirty="0">
                  <a:solidFill>
                    <a:schemeClr val="dk1"/>
                  </a:solidFill>
                  <a:latin typeface="Consolas"/>
                  <a:ea typeface="Microsoft YaHei"/>
                  <a:cs typeface="+mn-cs"/>
                </a:rPr>
                <a:t> 0;</a:t>
              </a:r>
            </a:p>
          </p:txBody>
        </p:sp>
        <p:sp>
          <p:nvSpPr>
            <p:cNvPr id="19" name="TextBox 19"/>
            <p:cNvSpPr txBox="1"/>
            <p:nvPr/>
          </p:nvSpPr>
          <p:spPr>
            <a:xfrm>
              <a:off x="990981" y="5701665"/>
              <a:ext cx="15156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a:t>
              </a:r>
            </a:p>
          </p:txBody>
        </p:sp>
      </p:grpSp>
      <p:grpSp>
        <p:nvGrpSpPr>
          <p:cNvPr id="23" name="Group 23"/>
          <p:cNvGrpSpPr/>
          <p:nvPr/>
        </p:nvGrpSpPr>
        <p:grpSpPr>
          <a:xfrm>
            <a:off x="8743188" y="2361248"/>
            <a:ext cx="2510180" cy="3715131"/>
            <a:chOff x="8743188" y="2361248"/>
            <a:chExt cx="2510180" cy="3715131"/>
          </a:xfrm>
        </p:grpSpPr>
        <p:sp>
          <p:nvSpPr>
            <p:cNvPr id="21" name="TextBox 21"/>
            <p:cNvSpPr/>
            <p:nvPr/>
          </p:nvSpPr>
          <p:spPr>
            <a:xfrm>
              <a:off x="8753094" y="2361248"/>
              <a:ext cx="10698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接上一页</a:t>
              </a:r>
            </a:p>
          </p:txBody>
        </p:sp>
        <p:grpSp>
          <p:nvGrpSpPr>
            <p:cNvPr id="24" name="Group 17"/>
            <p:cNvGrpSpPr/>
            <p:nvPr/>
          </p:nvGrpSpPr>
          <p:grpSpPr>
            <a:xfrm>
              <a:off x="8743188" y="2875598"/>
              <a:ext cx="2510180" cy="3200781"/>
              <a:chOff x="8743188" y="2875598"/>
              <a:chExt cx="2510180" cy="3200781"/>
            </a:xfrm>
          </p:grpSpPr>
          <p:sp>
            <p:nvSpPr>
              <p:cNvPr id="25" name="Freeform 8"/>
              <p:cNvSpPr/>
              <p:nvPr/>
            </p:nvSpPr>
            <p:spPr>
              <a:xfrm>
                <a:off x="8753094" y="2875598"/>
                <a:ext cx="2322957" cy="3200781"/>
              </a:xfrm>
              <a:custGeom>
                <a:avLst/>
                <a:gdLst/>
                <a:ahLst/>
                <a:cxnLst/>
                <a:rect l="l" t="t" r="r" b="b"/>
                <a:pathLst>
                  <a:path w="2322957" h="3200781">
                    <a:moveTo>
                      <a:pt x="0" y="0"/>
                    </a:moveTo>
                    <a:lnTo>
                      <a:pt x="2322957" y="0"/>
                    </a:lnTo>
                    <a:lnTo>
                      <a:pt x="2322957" y="3200781"/>
                    </a:lnTo>
                    <a:lnTo>
                      <a:pt x="0" y="3200781"/>
                    </a:lnTo>
                    <a:close/>
                  </a:path>
                </a:pathLst>
              </a:custGeom>
              <a:noFill/>
              <a:ln>
                <a:noFill/>
              </a:ln>
            </p:spPr>
          </p:sp>
          <p:sp>
            <p:nvSpPr>
              <p:cNvPr id="26" name="TextBox 9"/>
              <p:cNvSpPr txBox="1"/>
              <p:nvPr/>
            </p:nvSpPr>
            <p:spPr>
              <a:xfrm>
                <a:off x="8743188" y="2875598"/>
                <a:ext cx="1607991" cy="381381"/>
              </a:xfrm>
              <a:prstGeom prst="rect">
                <a:avLst/>
              </a:prstGeom>
              <a:noFill/>
              <a:ln>
                <a:noFill/>
              </a:ln>
            </p:spPr>
            <p:txBody>
              <a:bodyPr wrap="none" lIns="0" tIns="0" rIns="0" bIns="0" anchor="t" anchorCtr="0">
                <a:spAutoFit/>
              </a:bodyPr>
              <a:lstStyle/>
              <a:p>
                <a:pPr algn="l"/>
                <a:r>
                  <a:rPr lang="en-US" sz="1950" dirty="0">
                    <a:solidFill>
                      <a:srgbClr val="243447"/>
                    </a:solidFill>
                    <a:latin typeface="Consolas"/>
                    <a:ea typeface="Consolas"/>
                    <a:cs typeface="Consolas"/>
                  </a:rPr>
                  <a:t>erase(0, 1)</a:t>
                </a:r>
              </a:p>
            </p:txBody>
          </p:sp>
          <p:sp>
            <p:nvSpPr>
              <p:cNvPr id="27" name="TextBox 10"/>
              <p:cNvSpPr txBox="1"/>
              <p:nvPr/>
            </p:nvSpPr>
            <p:spPr>
              <a:xfrm>
                <a:off x="8743188" y="3172777"/>
                <a:ext cx="2264264"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删除开头1个</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a:t>
                </a:r>
              </a:p>
            </p:txBody>
          </p:sp>
          <p:sp>
            <p:nvSpPr>
              <p:cNvPr id="28" name="TextBox 11"/>
              <p:cNvSpPr txBox="1"/>
              <p:nvPr/>
            </p:nvSpPr>
            <p:spPr>
              <a:xfrm>
                <a:off x="8743188" y="3584257"/>
                <a:ext cx="2198637"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back()取末</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a:t>
                </a:r>
              </a:p>
            </p:txBody>
          </p:sp>
          <p:sp>
            <p:nvSpPr>
              <p:cNvPr id="29" name="TextBox 12"/>
              <p:cNvSpPr txBox="1"/>
              <p:nvPr/>
            </p:nvSpPr>
            <p:spPr>
              <a:xfrm>
                <a:off x="8743188" y="3995738"/>
                <a:ext cx="1463612" cy="381381"/>
              </a:xfrm>
              <a:prstGeom prst="rect">
                <a:avLst/>
              </a:prstGeom>
              <a:noFill/>
              <a:ln>
                <a:noFill/>
              </a:ln>
            </p:spPr>
            <p:txBody>
              <a:bodyPr wrap="none" lIns="0" tIns="0" rIns="0" bIns="0" anchor="t" anchorCtr="0">
                <a:spAutoFit/>
              </a:bodyPr>
              <a:lstStyle/>
              <a:p>
                <a:pPr algn="l"/>
                <a:r>
                  <a:rPr lang="en-US" sz="1950" dirty="0">
                    <a:solidFill>
                      <a:srgbClr val="243447"/>
                    </a:solidFill>
                    <a:latin typeface="Consolas"/>
                    <a:ea typeface="Consolas"/>
                    <a:cs typeface="Consolas"/>
                  </a:rPr>
                  <a:t>pop_back()</a:t>
                </a:r>
              </a:p>
            </p:txBody>
          </p:sp>
          <p:sp>
            <p:nvSpPr>
              <p:cNvPr id="30" name="TextBox 13"/>
              <p:cNvSpPr txBox="1"/>
              <p:nvPr/>
            </p:nvSpPr>
            <p:spPr>
              <a:xfrm>
                <a:off x="8743188" y="4292918"/>
                <a:ext cx="2264264"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删除最后1个</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a:t>
                </a:r>
              </a:p>
            </p:txBody>
          </p:sp>
          <p:sp>
            <p:nvSpPr>
              <p:cNvPr id="31" name="TextBox 14"/>
              <p:cNvSpPr txBox="1"/>
              <p:nvPr/>
            </p:nvSpPr>
            <p:spPr>
              <a:xfrm>
                <a:off x="8743188" y="4704398"/>
                <a:ext cx="2001755"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长度大于1才删，</a:t>
                </a:r>
              </a:p>
            </p:txBody>
          </p:sp>
          <p:sp>
            <p:nvSpPr>
              <p:cNvPr id="32" name="TextBox 15"/>
              <p:cNvSpPr txBox="1"/>
              <p:nvPr/>
            </p:nvSpPr>
            <p:spPr>
              <a:xfrm>
                <a:off x="8743188" y="5001578"/>
                <a:ext cx="2119884"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零不能删成空串。</a:t>
                </a:r>
              </a:p>
            </p:txBody>
          </p:sp>
          <p:sp>
            <p:nvSpPr>
              <p:cNvPr id="33" name="TextBox 16"/>
              <p:cNvSpPr txBox="1"/>
              <p:nvPr/>
            </p:nvSpPr>
            <p:spPr>
              <a:xfrm>
                <a:off x="8743188" y="5374958"/>
                <a:ext cx="2510180"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本写法最坏O(L*L)。</a:t>
                </a:r>
              </a:p>
            </p:txBody>
          </p:sp>
        </p:grpSp>
      </p:grpSp>
      <p:sp>
        <p:nvSpPr>
          <p:cNvPr id="34" name="Line 18"/>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5" name="Line 19"/>
          <p:cNvSpPr/>
          <p:nvPr/>
        </p:nvSpPr>
        <p:spPr>
          <a:xfrm>
            <a:off x="867156" y="2167890"/>
            <a:ext cx="9525" cy="3798570"/>
          </a:xfrm>
          <a:custGeom>
            <a:avLst/>
            <a:gdLst/>
            <a:ahLst/>
            <a:cxnLst/>
            <a:rect l="l" t="t" r="r" b="b"/>
            <a:pathLst>
              <a:path w="9525" h="3798570">
                <a:moveTo>
                  <a:pt x="0" y="0"/>
                </a:moveTo>
                <a:lnTo>
                  <a:pt x="0" y="3798570"/>
                </a:lnTo>
              </a:path>
            </a:pathLst>
          </a:custGeom>
          <a:noFill/>
          <a:ln w="19050">
            <a:solidFill>
              <a:srgbClr val="244D87"/>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35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3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斯诺登的密码</a:t>
            </a:r>
          </a:p>
        </p:txBody>
      </p:sp>
      <p:sp>
        <p:nvSpPr>
          <p:cNvPr id="6" name="title-slot Placeholder Carrier"/>
          <p:cNvSpPr/>
          <p:nvPr/>
        </p:nvSpPr>
        <p:spPr>
          <a:xfrm>
            <a:off x="826008" y="1404747"/>
            <a:ext cx="10461117" cy="469392"/>
          </a:xfrm>
          <a:prstGeom prst="rect">
            <a:avLst/>
          </a:prstGeom>
          <a:noFill/>
          <a:ln>
            <a:noFill/>
          </a:ln>
        </p:spPr>
        <p:txBody>
          <a:bodyPr wrap="none" lIns="0" tIns="3048" rIns="0" bIns="0" anchor="t" anchorCtr="0">
            <a:noAutofit/>
          </a:bodyPr>
          <a:lstStyle/>
          <a:p>
            <a:pPr algn="l">
              <a:lnSpc>
                <a:spcPts val="3072"/>
              </a:lnSpc>
            </a:pPr>
            <a:r>
              <a:rPr lang="zh-CN" sz="2400" b="1" dirty="0">
                <a:solidFill>
                  <a:srgbClr val="244D87"/>
                </a:solidFill>
                <a:latin typeface="Microsoft YaHei"/>
                <a:ea typeface="Microsoft YaHei"/>
                <a:cs typeface="Microsoft YaHei"/>
              </a:rPr>
              <a:t>一句英文里藏着数字，怎样按规则拼出密码？</a:t>
            </a:r>
          </a:p>
        </p:txBody>
      </p:sp>
      <p:grpSp>
        <p:nvGrpSpPr>
          <p:cNvPr id="10" name="Group 10"/>
          <p:cNvGrpSpPr/>
          <p:nvPr/>
        </p:nvGrpSpPr>
        <p:grpSpPr>
          <a:xfrm>
            <a:off x="990219" y="2199322"/>
            <a:ext cx="7483269" cy="1238631"/>
            <a:chOff x="990219" y="2199322"/>
            <a:chExt cx="7483269" cy="1238631"/>
          </a:xfrm>
        </p:grpSpPr>
        <p:sp>
          <p:nvSpPr>
            <p:cNvPr id="7" name="TextBox 7"/>
            <p:cNvSpPr/>
            <p:nvPr/>
          </p:nvSpPr>
          <p:spPr>
            <a:xfrm>
              <a:off x="990219" y="2199322"/>
              <a:ext cx="736407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输入：由6个单词组成的句子，以句号结束，长度不超过1000。</a:t>
              </a:r>
            </a:p>
          </p:txBody>
        </p:sp>
        <p:sp>
          <p:nvSpPr>
            <p:cNvPr id="8" name="TextBox 8"/>
            <p:cNvSpPr/>
            <p:nvPr/>
          </p:nvSpPr>
          <p:spPr>
            <a:xfrm>
              <a:off x="990219" y="2627948"/>
              <a:ext cx="744015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识别zero到twenty，以及题目指定的6个特殊词；其他词忽略。</a:t>
              </a:r>
            </a:p>
          </p:txBody>
        </p:sp>
        <p:sp>
          <p:nvSpPr>
            <p:cNvPr id="9" name="TextBox 9"/>
            <p:cNvSpPr/>
            <p:nvPr/>
          </p:nvSpPr>
          <p:spPr>
            <a:xfrm>
              <a:off x="990219" y="3056572"/>
              <a:ext cx="748326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每个数平方后对100取余，写成两位数字，不足两位在前面补0。</a:t>
              </a:r>
            </a:p>
          </p:txBody>
        </p:sp>
      </p:grpSp>
      <p:grpSp>
        <p:nvGrpSpPr>
          <p:cNvPr id="13" name="Group 13"/>
          <p:cNvGrpSpPr/>
          <p:nvPr/>
        </p:nvGrpSpPr>
        <p:grpSpPr>
          <a:xfrm>
            <a:off x="990219" y="4123372"/>
            <a:ext cx="8368344" cy="819531"/>
            <a:chOff x="990219" y="4123372"/>
            <a:chExt cx="8368344" cy="819531"/>
          </a:xfrm>
        </p:grpSpPr>
        <p:sp>
          <p:nvSpPr>
            <p:cNvPr id="11" name="TextBox 11"/>
            <p:cNvSpPr/>
            <p:nvPr/>
          </p:nvSpPr>
          <p:spPr>
            <a:xfrm>
              <a:off x="990219" y="4123372"/>
              <a:ext cx="611381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这些两位块可以任意排列，拼成的整数要尽可能小。</a:t>
              </a:r>
            </a:p>
          </p:txBody>
        </p:sp>
        <p:sp>
          <p:nvSpPr>
            <p:cNvPr id="12" name="TextBox 12"/>
            <p:cNvSpPr/>
            <p:nvPr/>
          </p:nvSpPr>
          <p:spPr>
            <a:xfrm>
              <a:off x="990219" y="4561522"/>
              <a:ext cx="836834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输出这个整数，去掉整体</a:t>
              </a:r>
              <a:r>
                <a:rPr lang="zh-CN" sz="1950" b="1" dirty="0">
                  <a:solidFill>
                    <a:srgbClr val="C00000"/>
                  </a:solidFill>
                  <a:latin typeface="Consolas"/>
                  <a:ea typeface="Microsoft YaHei"/>
                  <a:cs typeface="Consolas"/>
                </a:rPr>
                <a:t>前导零</a:t>
              </a:r>
              <a:r>
                <a:rPr lang="zh-CN" sz="1950" dirty="0">
                  <a:solidFill>
                    <a:srgbClr val="243447"/>
                  </a:solidFill>
                  <a:latin typeface="Consolas"/>
                  <a:ea typeface="Microsoft YaHei"/>
                  <a:cs typeface="Consolas"/>
                </a:rPr>
                <a:t>；没有数字词，或结果全零，就输出0。</a:t>
              </a:r>
            </a:p>
          </p:txBody>
        </p:sp>
      </p:grpSp>
      <p:grpSp>
        <p:nvGrpSpPr>
          <p:cNvPr id="15" name="Group 15"/>
          <p:cNvGrpSpPr/>
          <p:nvPr/>
        </p:nvGrpSpPr>
        <p:grpSpPr>
          <a:xfrm>
            <a:off x="990219" y="5599748"/>
            <a:ext cx="7607808" cy="381381"/>
            <a:chOff x="990219" y="5599748"/>
            <a:chExt cx="7607808" cy="381381"/>
          </a:xfrm>
        </p:grpSpPr>
        <p:sp>
          <p:nvSpPr>
            <p:cNvPr id="14" name="TextBox 14"/>
            <p:cNvSpPr/>
            <p:nvPr/>
          </p:nvSpPr>
          <p:spPr>
            <a:xfrm>
              <a:off x="990219" y="5599748"/>
              <a:ext cx="760780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洛谷P1603。</a:t>
              </a:r>
              <a:r>
                <a:rPr lang="zh-CN" sz="1950" b="1" dirty="0">
                  <a:solidFill>
                    <a:srgbClr val="C00000"/>
                  </a:solidFill>
                  <a:latin typeface="Consolas"/>
                  <a:ea typeface="Microsoft YaHei"/>
                  <a:cs typeface="Consolas"/>
                </a:rPr>
                <a:t>两位数字块</a:t>
              </a:r>
              <a:r>
                <a:rPr lang="zh-CN" sz="1950" dirty="0">
                  <a:solidFill>
                    <a:srgbClr val="243447"/>
                  </a:solidFill>
                  <a:latin typeface="Consolas"/>
                  <a:ea typeface="Microsoft YaHei"/>
                  <a:cs typeface="Consolas"/>
                </a:rPr>
                <a:t>不可拆开，也不能提前逐块删掉</a:t>
              </a:r>
              <a:r>
                <a:rPr lang="zh-CN" sz="1950" b="1" dirty="0">
                  <a:solidFill>
                    <a:srgbClr val="C00000"/>
                  </a:solidFill>
                  <a:latin typeface="Consolas"/>
                  <a:ea typeface="Microsoft YaHei"/>
                  <a:cs typeface="Consolas"/>
                </a:rPr>
                <a:t>前导零</a:t>
              </a:r>
              <a:r>
                <a:rPr lang="zh-CN" sz="1950" dirty="0">
                  <a:solidFill>
                    <a:srgbClr val="243447"/>
                  </a:solidFill>
                  <a:latin typeface="Consolas"/>
                  <a:ea typeface="Microsoft YaHei"/>
                  <a:cs typeface="Consolas"/>
                </a:rPr>
                <a:t>。</a:t>
              </a:r>
            </a:p>
          </p:txBody>
        </p:sp>
      </p:grpSp>
      <p:sp>
        <p:nvSpPr>
          <p:cNvPr id="21" name="Line 2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2" name="Line 22"/>
          <p:cNvSpPr/>
          <p:nvPr/>
        </p:nvSpPr>
        <p:spPr>
          <a:xfrm>
            <a:off x="838200" y="3723704"/>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3" name="Line 23"/>
          <p:cNvSpPr/>
          <p:nvPr/>
        </p:nvSpPr>
        <p:spPr>
          <a:xfrm>
            <a:off x="838200" y="5214366"/>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斯诺登的密码</a:t>
            </a:r>
          </a:p>
        </p:txBody>
      </p:sp>
      <p:sp>
        <p:nvSpPr>
          <p:cNvPr id="6" name="title-slot Placeholder Carrier"/>
          <p:cNvSpPr txBox="1">
            <a:spLocks noGrp="1"/>
          </p:cNvSpPr>
          <p:nvPr>
            <p:ph type="title"/>
          </p:nvPr>
        </p:nvSpPr>
        <p:spPr>
          <a:xfrm>
            <a:off x="826008" y="1407795"/>
            <a:ext cx="4547616"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把题目指定的词，一项一项列全</a:t>
            </a:r>
          </a:p>
        </p:txBody>
      </p:sp>
      <p:grpSp>
        <p:nvGrpSpPr>
          <p:cNvPr id="8" name="Group 8"/>
          <p:cNvGrpSpPr/>
          <p:nvPr/>
        </p:nvGrpSpPr>
        <p:grpSpPr>
          <a:xfrm>
            <a:off x="990981" y="2186940"/>
            <a:ext cx="5424011" cy="2523744"/>
            <a:chOff x="990981" y="2186940"/>
            <a:chExt cx="5424011" cy="2523744"/>
          </a:xfrm>
        </p:grpSpPr>
        <p:sp>
          <p:nvSpPr>
            <p:cNvPr id="7" name="TextBox 7"/>
            <p:cNvSpPr/>
            <p:nvPr/>
          </p:nvSpPr>
          <p:spPr>
            <a:xfrm>
              <a:off x="990981" y="2186940"/>
              <a:ext cx="5424011" cy="2523744"/>
            </a:xfrm>
            <a:prstGeom prst="rect">
              <a:avLst/>
            </a:prstGeom>
            <a:noFill/>
            <a:ln>
              <a:noFill/>
            </a:ln>
          </p:spPr>
          <p:txBody>
            <a:bodyPr wrap="none" lIns="0" tIns="0" rIns="0" bIns="0" anchor="t" anchorCtr="0">
              <a:noAutofit/>
            </a:bodyPr>
            <a:lstStyle/>
            <a:p>
              <a:pPr algn="l">
                <a:lnSpc>
                  <a:spcPts val="2160"/>
                </a:lnSpc>
              </a:pPr>
              <a:r>
                <a:rPr lang="en-US" sz="1800" dirty="0">
                  <a:solidFill>
                    <a:srgbClr val="243447"/>
                  </a:solidFill>
                  <a:latin typeface="Consolas"/>
                  <a:ea typeface="Consolas"/>
                  <a:cs typeface="Consolas"/>
                </a:rPr>
                <a:t xml:space="preserve">zero  0     seven     7     fourteen 14</a:t>
              </a:r>
              <a:br/>
              <a:r>
                <a:rPr lang="en-US" sz="1800" dirty="0">
                  <a:solidFill>
                    <a:srgbClr val="243447"/>
                  </a:solidFill>
                  <a:latin typeface="Consolas"/>
                  <a:ea typeface="Consolas"/>
                  <a:cs typeface="Consolas"/>
                </a:rPr>
                <a:t xml:space="preserve">one   1     eight     8     fifteen  15</a:t>
              </a:r>
              <a:br/>
              <a:r>
                <a:rPr lang="en-US" sz="1800" dirty="0">
                  <a:solidFill>
                    <a:srgbClr val="243447"/>
                  </a:solidFill>
                  <a:latin typeface="Consolas"/>
                  <a:ea typeface="Consolas"/>
                  <a:cs typeface="Consolas"/>
                </a:rPr>
                <a:t xml:space="preserve">two   2     nine      9     sixteen  16</a:t>
              </a:r>
              <a:br/>
              <a:r>
                <a:rPr lang="en-US" sz="1800" dirty="0">
                  <a:solidFill>
                    <a:srgbClr val="243447"/>
                  </a:solidFill>
                  <a:latin typeface="Consolas"/>
                  <a:ea typeface="Consolas"/>
                  <a:cs typeface="Consolas"/>
                </a:rPr>
                <a:t xml:space="preserve">three 3     ten      10     seventeen 17</a:t>
              </a:r>
              <a:br/>
              <a:r>
                <a:rPr lang="en-US" sz="1800" dirty="0">
                  <a:solidFill>
                    <a:srgbClr val="243447"/>
                  </a:solidFill>
                  <a:latin typeface="Consolas"/>
                  <a:ea typeface="Consolas"/>
                  <a:cs typeface="Consolas"/>
                </a:rPr>
                <a:t xml:space="preserve">four  4     eleven   11     eighteen 18</a:t>
              </a:r>
              <a:br/>
              <a:r>
                <a:rPr lang="en-US" sz="1800" dirty="0">
                  <a:solidFill>
                    <a:srgbClr val="243447"/>
                  </a:solidFill>
                  <a:latin typeface="Consolas"/>
                  <a:ea typeface="Consolas"/>
                  <a:cs typeface="Consolas"/>
                </a:rPr>
                <a:t xml:space="preserve">five  5     twelve   12     nineteen 19</a:t>
              </a:r>
              <a:br/>
              <a:r>
                <a:rPr lang="en-US" sz="1800" dirty="0">
                  <a:solidFill>
                    <a:srgbClr val="243447"/>
                  </a:solidFill>
                  <a:latin typeface="Consolas"/>
                  <a:ea typeface="Consolas"/>
                  <a:cs typeface="Consolas"/>
                </a:rPr>
                <a:t xml:space="preserve">six   6     thirteen 13     twenty   20</a:t>
              </a:r>
            </a:p>
          </p:txBody>
        </p:sp>
      </p:grpSp>
      <p:grpSp>
        <p:nvGrpSpPr>
          <p:cNvPr id="11" name="Group 11"/>
          <p:cNvGrpSpPr/>
          <p:nvPr/>
        </p:nvGrpSpPr>
        <p:grpSpPr>
          <a:xfrm>
            <a:off x="8790813" y="2323148"/>
            <a:ext cx="2303640" cy="2229230"/>
            <a:chOff x="8790813" y="2323148"/>
            <a:chExt cx="2303640" cy="2229230"/>
          </a:xfrm>
        </p:grpSpPr>
        <p:sp>
          <p:nvSpPr>
            <p:cNvPr id="9" name="TextBox 9"/>
            <p:cNvSpPr/>
            <p:nvPr/>
          </p:nvSpPr>
          <p:spPr>
            <a:xfrm>
              <a:off x="8800719" y="2323148"/>
              <a:ext cx="10698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特殊约定</a:t>
              </a:r>
            </a:p>
          </p:txBody>
        </p:sp>
        <p:grpSp>
          <p:nvGrpSpPr>
            <p:cNvPr id="21" name="Group 21"/>
            <p:cNvGrpSpPr/>
            <p:nvPr/>
          </p:nvGrpSpPr>
          <p:grpSpPr>
            <a:xfrm>
              <a:off x="8790813" y="2808922"/>
              <a:ext cx="2303640" cy="1743456"/>
              <a:chOff x="8790813" y="2808922"/>
              <a:chExt cx="2303640" cy="1743456"/>
            </a:xfrm>
          </p:grpSpPr>
          <p:sp>
            <p:nvSpPr>
              <p:cNvPr id="16" name="Freeform 16"/>
              <p:cNvSpPr/>
              <p:nvPr/>
            </p:nvSpPr>
            <p:spPr>
              <a:xfrm>
                <a:off x="8800719" y="2808922"/>
                <a:ext cx="2174367" cy="1743456"/>
              </a:xfrm>
              <a:custGeom>
                <a:avLst/>
                <a:gdLst/>
                <a:ahLst/>
                <a:cxnLst/>
                <a:rect l="l" t="t" r="r" b="b"/>
                <a:pathLst>
                  <a:path w="2174367" h="1743456">
                    <a:moveTo>
                      <a:pt x="0" y="0"/>
                    </a:moveTo>
                    <a:lnTo>
                      <a:pt x="2174367" y="0"/>
                    </a:lnTo>
                    <a:lnTo>
                      <a:pt x="2174367" y="1743456"/>
                    </a:lnTo>
                    <a:lnTo>
                      <a:pt x="0" y="1743456"/>
                    </a:lnTo>
                    <a:close/>
                  </a:path>
                </a:pathLst>
              </a:custGeom>
              <a:noFill/>
              <a:ln>
                <a:noFill/>
              </a:ln>
            </p:spPr>
          </p:sp>
          <p:sp>
            <p:nvSpPr>
              <p:cNvPr id="17" name="TextBox 17"/>
              <p:cNvSpPr txBox="1"/>
              <p:nvPr/>
            </p:nvSpPr>
            <p:spPr>
              <a:xfrm>
                <a:off x="8790813" y="2808922"/>
                <a:ext cx="1437361"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a、another</a:t>
                </a:r>
              </a:p>
            </p:txBody>
          </p:sp>
          <p:sp>
            <p:nvSpPr>
              <p:cNvPr id="18" name="TextBox 18"/>
              <p:cNvSpPr txBox="1"/>
              <p:nvPr/>
            </p:nvSpPr>
            <p:spPr>
              <a:xfrm>
                <a:off x="8790813" y="3106102"/>
                <a:ext cx="1319232" cy="381381"/>
              </a:xfrm>
              <a:prstGeom prst="rect">
                <a:avLst/>
              </a:prstGeom>
              <a:noFill/>
              <a:ln>
                <a:noFill/>
              </a:ln>
            </p:spPr>
            <p:txBody>
              <a:bodyPr wrap="none" lIns="0" tIns="0" rIns="0" bIns="0" anchor="t" anchorCtr="0">
                <a:spAutoFit/>
              </a:bodyPr>
              <a:lstStyle/>
              <a:p>
                <a:pPr algn="l"/>
                <a:r>
                  <a:rPr lang="en-US" sz="1950" dirty="0">
                    <a:solidFill>
                      <a:srgbClr val="243447"/>
                    </a:solidFill>
                    <a:latin typeface="Consolas"/>
                    <a:ea typeface="Consolas"/>
                    <a:cs typeface="Consolas"/>
                  </a:rPr>
                  <a:t>first → 1</a:t>
                </a:r>
              </a:p>
            </p:txBody>
          </p:sp>
          <p:sp>
            <p:nvSpPr>
              <p:cNvPr id="19" name="TextBox 19"/>
              <p:cNvSpPr txBox="1"/>
              <p:nvPr/>
            </p:nvSpPr>
            <p:spPr>
              <a:xfrm>
                <a:off x="8790813" y="3527107"/>
                <a:ext cx="2303640"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both、second → 2</a:t>
                </a:r>
              </a:p>
            </p:txBody>
          </p:sp>
          <p:sp>
            <p:nvSpPr>
              <p:cNvPr id="20" name="TextBox 20"/>
              <p:cNvSpPr txBox="1"/>
              <p:nvPr/>
            </p:nvSpPr>
            <p:spPr>
              <a:xfrm>
                <a:off x="8790813" y="3948112"/>
                <a:ext cx="1319232" cy="381381"/>
              </a:xfrm>
              <a:prstGeom prst="rect">
                <a:avLst/>
              </a:prstGeom>
              <a:noFill/>
              <a:ln>
                <a:noFill/>
              </a:ln>
            </p:spPr>
            <p:txBody>
              <a:bodyPr wrap="none" lIns="0" tIns="0" rIns="0" bIns="0" anchor="t" anchorCtr="0">
                <a:spAutoFit/>
              </a:bodyPr>
              <a:lstStyle/>
              <a:p>
                <a:pPr algn="l"/>
                <a:r>
                  <a:rPr lang="en-US" sz="1950" dirty="0">
                    <a:solidFill>
                      <a:srgbClr val="243447"/>
                    </a:solidFill>
                    <a:latin typeface="Consolas"/>
                    <a:ea typeface="Consolas"/>
                    <a:cs typeface="Consolas"/>
                  </a:rPr>
                  <a:t>third → 3</a:t>
                </a:r>
              </a:p>
            </p:txBody>
          </p:sp>
        </p:grpSp>
      </p:grpSp>
      <p:grpSp>
        <p:nvGrpSpPr>
          <p:cNvPr id="14" name="Group 14"/>
          <p:cNvGrpSpPr/>
          <p:nvPr/>
        </p:nvGrpSpPr>
        <p:grpSpPr>
          <a:xfrm>
            <a:off x="990219" y="5371148"/>
            <a:ext cx="10296906" cy="778954"/>
            <a:chOff x="990219" y="5371148"/>
            <a:chExt cx="10296906" cy="778954"/>
          </a:xfrm>
        </p:grpSpPr>
        <p:sp>
          <p:nvSpPr>
            <p:cNvPr id="12" name="TextBox 12"/>
            <p:cNvSpPr/>
            <p:nvPr/>
          </p:nvSpPr>
          <p:spPr>
            <a:xfrm>
              <a:off x="990219" y="5371148"/>
              <a:ext cx="758471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按当前原题补入zero；another按1处理。这是本题的编码约定。</a:t>
              </a:r>
            </a:p>
          </p:txBody>
        </p:sp>
        <p:sp>
          <p:nvSpPr>
            <p:cNvPr id="13" name="TextBox 13"/>
            <p:cNvSpPr/>
            <p:nvPr/>
          </p:nvSpPr>
          <p:spPr>
            <a:xfrm>
              <a:off x="990219" y="5768721"/>
              <a:ext cx="10296906" cy="381381"/>
            </a:xfrm>
            <a:prstGeom prst="rect">
              <a:avLst/>
            </a:prstGeom>
            <a:noFill/>
            <a:ln>
              <a:noFill/>
            </a:ln>
          </p:spPr>
          <p:txBody>
            <a:bodyPr wrap="none" lIns="0" tIns="2476" rIns="0" bIns="0" anchor="t" anchorCtr="0">
              <a:noAutofit/>
            </a:bodyPr>
            <a:lstStyle/>
            <a:p>
              <a:pPr algn="l">
                <a:lnSpc>
                  <a:spcPts val="2496"/>
                </a:lnSpc>
              </a:pPr>
              <a:r>
                <a:rPr lang="zh-CN" sz="1950" dirty="0">
                  <a:solidFill>
                    <a:srgbClr val="243447"/>
                  </a:solidFill>
                  <a:latin typeface="Microsoft YaHei"/>
                  <a:ea typeface="Microsoft YaHei"/>
                  <a:cs typeface="Microsoft YaHei"/>
                </a:rPr>
                <a:t>先把题目给的“单词对应哪个数”抄成对照表。程序按表核对，不能自己猜词义。</a:t>
              </a:r>
            </a:p>
          </p:txBody>
        </p:sp>
      </p:grpSp>
      <p:sp>
        <p:nvSpPr>
          <p:cNvPr id="24" name="Line 24"/>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5" name="Line 25"/>
          <p:cNvSpPr/>
          <p:nvPr/>
        </p:nvSpPr>
        <p:spPr>
          <a:xfrm>
            <a:off x="838200" y="4793361"/>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3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斯诺登的密码</a:t>
            </a:r>
          </a:p>
        </p:txBody>
      </p:sp>
      <p:grpSp>
        <p:nvGrpSpPr>
          <p:cNvPr id="16" name="Group 16"/>
          <p:cNvGrpSpPr/>
          <p:nvPr/>
        </p:nvGrpSpPr>
        <p:grpSpPr>
          <a:xfrm>
            <a:off x="1476375" y="2323148"/>
            <a:ext cx="9048750" cy="1459420"/>
            <a:chOff x="1476375" y="2323148"/>
            <a:chExt cx="9048750" cy="1459420"/>
          </a:xfrm>
        </p:grpSpPr>
        <p:sp>
          <p:nvSpPr>
            <p:cNvPr id="7" name="TextBox 7"/>
            <p:cNvSpPr/>
            <p:nvPr/>
          </p:nvSpPr>
          <p:spPr>
            <a:xfrm>
              <a:off x="1942719" y="2323148"/>
              <a:ext cx="452914"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one</a:t>
              </a:r>
            </a:p>
          </p:txBody>
        </p:sp>
        <p:sp>
          <p:nvSpPr>
            <p:cNvPr id="8" name="TextBox 8"/>
            <p:cNvSpPr/>
            <p:nvPr/>
          </p:nvSpPr>
          <p:spPr>
            <a:xfrm>
              <a:off x="5466969" y="2323148"/>
              <a:ext cx="452914"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two</a:t>
              </a:r>
            </a:p>
          </p:txBody>
        </p:sp>
        <p:sp>
          <p:nvSpPr>
            <p:cNvPr id="9" name="TextBox 9"/>
            <p:cNvSpPr/>
            <p:nvPr/>
          </p:nvSpPr>
          <p:spPr>
            <a:xfrm>
              <a:off x="8943594" y="2323148"/>
              <a:ext cx="597313"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five</a:t>
              </a:r>
            </a:p>
          </p:txBody>
        </p:sp>
        <p:sp>
          <p:nvSpPr>
            <p:cNvPr id="10" name="Rectangle 10"/>
            <p:cNvSpPr/>
            <p:nvPr/>
          </p:nvSpPr>
          <p:spPr>
            <a:xfrm>
              <a:off x="1476375" y="2857500"/>
              <a:ext cx="2000250" cy="904875"/>
            </a:xfrm>
            <a:prstGeom prst="rect">
              <a:avLst/>
            </a:prstGeom>
            <a:solidFill>
              <a:srgbClr val="E9F1FA"/>
            </a:solidFill>
            <a:ln>
              <a:noFill/>
            </a:ln>
          </p:spPr>
        </p:sp>
        <p:sp>
          <p:nvSpPr>
            <p:cNvPr id="11" name="Rectangle 11"/>
            <p:cNvSpPr/>
            <p:nvPr/>
          </p:nvSpPr>
          <p:spPr>
            <a:xfrm>
              <a:off x="5000625" y="2857500"/>
              <a:ext cx="2000250" cy="904875"/>
            </a:xfrm>
            <a:prstGeom prst="rect">
              <a:avLst/>
            </a:prstGeom>
            <a:solidFill>
              <a:srgbClr val="E9F1FA"/>
            </a:solidFill>
            <a:ln>
              <a:noFill/>
            </a:ln>
          </p:spPr>
        </p:sp>
        <p:sp>
          <p:nvSpPr>
            <p:cNvPr id="12" name="Rectangle 12"/>
            <p:cNvSpPr/>
            <p:nvPr/>
          </p:nvSpPr>
          <p:spPr>
            <a:xfrm>
              <a:off x="8524875" y="2857500"/>
              <a:ext cx="2000250" cy="904875"/>
            </a:xfrm>
            <a:prstGeom prst="rect">
              <a:avLst/>
            </a:prstGeom>
            <a:solidFill>
              <a:srgbClr val="E9F1FA"/>
            </a:solidFill>
            <a:ln>
              <a:noFill/>
            </a:ln>
          </p:spPr>
        </p:sp>
        <p:sp>
          <p:nvSpPr>
            <p:cNvPr id="13" name="TextBox 13"/>
            <p:cNvSpPr/>
            <p:nvPr/>
          </p:nvSpPr>
          <p:spPr>
            <a:xfrm>
              <a:off x="2077212" y="3078480"/>
              <a:ext cx="569690" cy="704088"/>
            </a:xfrm>
            <a:prstGeom prst="rect">
              <a:avLst/>
            </a:prstGeom>
            <a:noFill/>
            <a:ln>
              <a:noFill/>
            </a:ln>
          </p:spPr>
          <p:txBody>
            <a:bodyPr wrap="none" lIns="0" tIns="0" rIns="0" bIns="0" anchor="t" anchorCtr="0">
              <a:noAutofit/>
            </a:bodyPr>
            <a:lstStyle/>
            <a:p>
              <a:pPr algn="l"/>
              <a:r>
                <a:rPr lang="en-US" sz="3600" dirty="0">
                  <a:solidFill>
                    <a:srgbClr val="243447"/>
                  </a:solidFill>
                  <a:latin typeface="Consolas"/>
                  <a:ea typeface="Consolas"/>
                  <a:cs typeface="Consolas"/>
                </a:rPr>
                <a:t>01</a:t>
              </a:r>
            </a:p>
          </p:txBody>
        </p:sp>
        <p:sp>
          <p:nvSpPr>
            <p:cNvPr id="14" name="TextBox 14"/>
            <p:cNvSpPr/>
            <p:nvPr/>
          </p:nvSpPr>
          <p:spPr>
            <a:xfrm>
              <a:off x="5601462" y="3078480"/>
              <a:ext cx="569690" cy="704088"/>
            </a:xfrm>
            <a:prstGeom prst="rect">
              <a:avLst/>
            </a:prstGeom>
            <a:noFill/>
            <a:ln>
              <a:noFill/>
            </a:ln>
          </p:spPr>
          <p:txBody>
            <a:bodyPr wrap="none" lIns="0" tIns="0" rIns="0" bIns="0" anchor="t" anchorCtr="0">
              <a:noAutofit/>
            </a:bodyPr>
            <a:lstStyle/>
            <a:p>
              <a:pPr algn="l"/>
              <a:r>
                <a:rPr lang="en-US" sz="3600" dirty="0">
                  <a:solidFill>
                    <a:srgbClr val="243447"/>
                  </a:solidFill>
                  <a:latin typeface="Consolas"/>
                  <a:ea typeface="Consolas"/>
                  <a:cs typeface="Consolas"/>
                </a:rPr>
                <a:t>04</a:t>
              </a:r>
            </a:p>
          </p:txBody>
        </p:sp>
        <p:sp>
          <p:nvSpPr>
            <p:cNvPr id="15" name="TextBox 15"/>
            <p:cNvSpPr/>
            <p:nvPr/>
          </p:nvSpPr>
          <p:spPr>
            <a:xfrm>
              <a:off x="9125712" y="3078480"/>
              <a:ext cx="569690" cy="704088"/>
            </a:xfrm>
            <a:prstGeom prst="rect">
              <a:avLst/>
            </a:prstGeom>
            <a:noFill/>
            <a:ln>
              <a:noFill/>
            </a:ln>
          </p:spPr>
          <p:txBody>
            <a:bodyPr wrap="none" lIns="0" tIns="0" rIns="0" bIns="0" anchor="t" anchorCtr="0">
              <a:noAutofit/>
            </a:bodyPr>
            <a:lstStyle/>
            <a:p>
              <a:pPr algn="l"/>
              <a:r>
                <a:rPr lang="en-US" sz="3600" dirty="0">
                  <a:solidFill>
                    <a:srgbClr val="243447"/>
                  </a:solidFill>
                  <a:latin typeface="Consolas"/>
                  <a:ea typeface="Consolas"/>
                  <a:cs typeface="Consolas"/>
                </a:rPr>
                <a:t>25</a:t>
              </a:r>
            </a:p>
          </p:txBody>
        </p:sp>
      </p:grpSp>
      <p:grpSp>
        <p:nvGrpSpPr>
          <p:cNvPr id="18" name="Group 18"/>
          <p:cNvGrpSpPr/>
          <p:nvPr/>
        </p:nvGrpSpPr>
        <p:grpSpPr>
          <a:xfrm>
            <a:off x="987933" y="4446270"/>
            <a:ext cx="7113008" cy="469392"/>
            <a:chOff x="987933" y="4446270"/>
            <a:chExt cx="7113008" cy="469392"/>
          </a:xfrm>
        </p:grpSpPr>
        <p:sp>
          <p:nvSpPr>
            <p:cNvPr id="17" name="TextBox 17"/>
            <p:cNvSpPr/>
            <p:nvPr/>
          </p:nvSpPr>
          <p:spPr>
            <a:xfrm>
              <a:off x="987933" y="4446270"/>
              <a:ext cx="7113008" cy="469392"/>
            </a:xfrm>
            <a:prstGeom prst="rect">
              <a:avLst/>
            </a:prstGeom>
            <a:noFill/>
            <a:ln>
              <a:noFill/>
            </a:ln>
          </p:spPr>
          <p:txBody>
            <a:bodyPr wrap="none" lIns="0" tIns="0" rIns="0" bIns="0" anchor="t" anchorCtr="0">
              <a:noAutofit/>
            </a:bodyPr>
            <a:lstStyle/>
            <a:p>
              <a:pPr algn="l"/>
              <a:r>
                <a:rPr lang="zh-CN" sz="2400" dirty="0">
                  <a:solidFill>
                    <a:srgbClr val="243447"/>
                  </a:solidFill>
                  <a:latin typeface="Consolas"/>
                  <a:ea typeface="Microsoft YaHei"/>
                  <a:cs typeface="Consolas"/>
                </a:rPr>
                <a:t>按块拼接：01 | 04 | 25 → 010425 → 10425</a:t>
              </a:r>
            </a:p>
          </p:txBody>
        </p:sp>
      </p:grpSp>
      <p:grpSp>
        <p:nvGrpSpPr>
          <p:cNvPr id="21" name="Group 21"/>
          <p:cNvGrpSpPr/>
          <p:nvPr/>
        </p:nvGrpSpPr>
        <p:grpSpPr>
          <a:xfrm>
            <a:off x="981837" y="5454396"/>
            <a:ext cx="10286238" cy="723138"/>
            <a:chOff x="981837" y="5454396"/>
            <a:chExt cx="10286238" cy="723138"/>
          </a:xfrm>
        </p:grpSpPr>
        <p:sp>
          <p:nvSpPr>
            <p:cNvPr id="19" name="TextBox 19"/>
            <p:cNvSpPr/>
            <p:nvPr/>
          </p:nvSpPr>
          <p:spPr>
            <a:xfrm>
              <a:off x="990219" y="5454396"/>
              <a:ext cx="10277856" cy="381381"/>
            </a:xfrm>
            <a:prstGeom prst="rect">
              <a:avLst/>
            </a:prstGeom>
            <a:noFill/>
            <a:ln>
              <a:noFill/>
            </a:ln>
          </p:spPr>
          <p:txBody>
            <a:bodyPr wrap="none" lIns="0" tIns="2476" rIns="0" bIns="0" anchor="t" anchorCtr="0">
              <a:noAutofit/>
            </a:bodyPr>
            <a:lstStyle/>
            <a:p>
              <a:pPr algn="l">
                <a:lnSpc>
                  <a:spcPts val="2418"/>
                </a:lnSpc>
              </a:pPr>
              <a:r>
                <a:rPr lang="zh-CN" sz="1950" b="1" dirty="0">
                  <a:solidFill>
                    <a:srgbClr val="C00000"/>
                  </a:solidFill>
                  <a:latin typeface="Microsoft YaHei"/>
                  <a:ea typeface="Microsoft YaHei"/>
                  <a:cs typeface="Microsoft YaHei"/>
                </a:rPr>
                <a:t>两位数字块</a:t>
              </a:r>
              <a:r>
                <a:rPr lang="zh-CN" sz="1950" dirty="0">
                  <a:solidFill>
                    <a:srgbClr val="243447"/>
                  </a:solidFill>
                  <a:latin typeface="Microsoft YaHei"/>
                  <a:ea typeface="Microsoft YaHei"/>
                  <a:cs typeface="Microsoft YaHei"/>
                </a:rPr>
                <a:t>要先拼好，再去掉</a:t>
              </a:r>
              <a:r>
                <a:rPr lang="zh-CN" sz="1950" b="1" dirty="0">
                  <a:solidFill>
                    <a:srgbClr val="C00000"/>
                  </a:solidFill>
                  <a:latin typeface="Microsoft YaHei"/>
                  <a:ea typeface="Microsoft YaHei"/>
                  <a:cs typeface="Microsoft YaHei"/>
                </a:rPr>
                <a:t>整串</a:t>
              </a:r>
              <a:r>
                <a:rPr lang="zh-CN" sz="1950" dirty="0">
                  <a:solidFill>
                    <a:srgbClr val="243447"/>
                  </a:solidFill>
                  <a:latin typeface="Microsoft YaHei"/>
                  <a:ea typeface="Microsoft YaHei"/>
                  <a:cs typeface="Microsoft YaHei"/>
                </a:rPr>
                <a:t>最前面的</a:t>
              </a:r>
              <a:r>
                <a:rPr lang="en-US" sz="1950" dirty="0">
                  <a:solidFill>
                    <a:srgbClr val="243447"/>
                  </a:solidFill>
                  <a:latin typeface="Consolas"/>
                  <a:ea typeface="Consolas"/>
                  <a:cs typeface="Consolas"/>
                </a:rPr>
                <a:t>0</a:t>
              </a:r>
              <a:r>
                <a:rPr lang="zh-CN" sz="1950" dirty="0">
                  <a:solidFill>
                    <a:srgbClr val="243447"/>
                  </a:solidFill>
                  <a:latin typeface="Microsoft YaHei"/>
                  <a:ea typeface="Microsoft YaHei"/>
                  <a:cs typeface="Microsoft YaHei"/>
                </a:rPr>
                <a:t>。若每块都提前删</a:t>
              </a:r>
              <a:r>
                <a:rPr lang="en-US" sz="1950" dirty="0">
                  <a:solidFill>
                    <a:srgbClr val="243447"/>
                  </a:solidFill>
                  <a:latin typeface="Consolas"/>
                  <a:ea typeface="Consolas"/>
                  <a:cs typeface="Consolas"/>
                </a:rPr>
                <a:t>0</a:t>
              </a:r>
              <a:r>
                <a:rPr lang="zh-CN" sz="1950" dirty="0">
                  <a:solidFill>
                    <a:srgbClr val="243447"/>
                  </a:solidFill>
                  <a:latin typeface="Microsoft YaHei"/>
                  <a:ea typeface="Microsoft YaHei"/>
                  <a:cs typeface="Microsoft YaHei"/>
                </a:rPr>
                <a:t>，就错拼成</a:t>
              </a:r>
              <a:r>
                <a:rPr lang="en-US" sz="1950" dirty="0">
                  <a:solidFill>
                    <a:srgbClr val="243447"/>
                  </a:solidFill>
                  <a:latin typeface="Consolas"/>
                  <a:ea typeface="Consolas"/>
                  <a:cs typeface="Consolas"/>
                </a:rPr>
                <a:t>1425</a:t>
              </a:r>
              <a:r>
                <a:rPr lang="zh-CN" sz="1950" dirty="0">
                  <a:solidFill>
                    <a:srgbClr val="243447"/>
                  </a:solidFill>
                  <a:latin typeface="Microsoft YaHei"/>
                  <a:ea typeface="Microsoft YaHei"/>
                  <a:cs typeface="Microsoft YaHei"/>
                </a:rPr>
                <a:t>了。</a:t>
              </a:r>
            </a:p>
          </p:txBody>
        </p:sp>
        <p:sp>
          <p:nvSpPr>
            <p:cNvPr id="22" name="TextBox 9"/>
            <p:cNvSpPr/>
            <p:nvPr/>
          </p:nvSpPr>
          <p:spPr>
            <a:xfrm>
              <a:off x="981837" y="5825490"/>
              <a:ext cx="6991279"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图中只演示识别出的one、two、five；实际输入仍有六个单词。</a:t>
              </a:r>
            </a:p>
          </p:txBody>
        </p:sp>
      </p:grpSp>
      <p:grpSp>
        <p:nvGrpSpPr>
          <p:cNvPr id="4" name="Group 4"/>
          <p:cNvGrpSpPr/>
          <p:nvPr/>
        </p:nvGrpSpPr>
        <p:grpSpPr>
          <a:xfrm>
            <a:off x="813816" y="1407795"/>
            <a:ext cx="5839968" cy="469392"/>
            <a:chOff x="813816" y="1407795"/>
            <a:chExt cx="5839968" cy="469392"/>
          </a:xfrm>
        </p:grpSpPr>
        <p:sp>
          <p:nvSpPr>
            <p:cNvPr id="3" name="TextBox 3"/>
            <p:cNvSpPr txBox="1"/>
            <p:nvPr/>
          </p:nvSpPr>
          <p:spPr>
            <a:xfrm>
              <a:off x="813816" y="1407795"/>
              <a:ext cx="5839968"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每个识别出的词，都生成一个两位数字块</a:t>
              </a:r>
            </a:p>
          </p:txBody>
        </p:sp>
      </p:grpSp>
      <p:sp>
        <p:nvSpPr>
          <p:cNvPr id="33" name="Line 33"/>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4" name="Line 34"/>
          <p:cNvSpPr/>
          <p:nvPr/>
        </p:nvSpPr>
        <p:spPr>
          <a:xfrm>
            <a:off x="838200" y="410279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35" name="Line 35"/>
          <p:cNvSpPr/>
          <p:nvPr/>
        </p:nvSpPr>
        <p:spPr>
          <a:xfrm>
            <a:off x="838200" y="5116449"/>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35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35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3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斯诺登的密码</a:t>
            </a:r>
          </a:p>
        </p:txBody>
      </p:sp>
      <p:grpSp>
        <p:nvGrpSpPr>
          <p:cNvPr id="12" name="Group 12"/>
          <p:cNvGrpSpPr/>
          <p:nvPr/>
        </p:nvGrpSpPr>
        <p:grpSpPr>
          <a:xfrm>
            <a:off x="1362837" y="2351722"/>
            <a:ext cx="7055929" cy="1230821"/>
            <a:chOff x="1362837" y="2351722"/>
            <a:chExt cx="7055929" cy="1230821"/>
          </a:xfrm>
        </p:grpSpPr>
        <p:sp>
          <p:nvSpPr>
            <p:cNvPr id="7" name="TextBox 7"/>
            <p:cNvSpPr/>
            <p:nvPr/>
          </p:nvSpPr>
          <p:spPr>
            <a:xfrm>
              <a:off x="1371219" y="2351722"/>
              <a:ext cx="83362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04在前</a:t>
              </a:r>
            </a:p>
          </p:txBody>
        </p:sp>
        <p:sp>
          <p:nvSpPr>
            <p:cNvPr id="8" name="TextBox 8"/>
            <p:cNvSpPr/>
            <p:nvPr/>
          </p:nvSpPr>
          <p:spPr>
            <a:xfrm>
              <a:off x="7324344" y="2351722"/>
              <a:ext cx="83362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25在前</a:t>
              </a:r>
            </a:p>
          </p:txBody>
        </p:sp>
        <p:sp>
          <p:nvSpPr>
            <p:cNvPr id="9" name="TextBox 9"/>
            <p:cNvSpPr/>
            <p:nvPr/>
          </p:nvSpPr>
          <p:spPr>
            <a:xfrm>
              <a:off x="1362837" y="2878455"/>
              <a:ext cx="1102804" cy="704088"/>
            </a:xfrm>
            <a:prstGeom prst="rect">
              <a:avLst/>
            </a:prstGeom>
            <a:noFill/>
            <a:ln>
              <a:noFill/>
            </a:ln>
          </p:spPr>
          <p:txBody>
            <a:bodyPr wrap="none" lIns="0" tIns="0" rIns="0" bIns="0" anchor="t" anchorCtr="0">
              <a:noAutofit/>
            </a:bodyPr>
            <a:lstStyle/>
            <a:p>
              <a:pPr algn="l"/>
              <a:r>
                <a:rPr lang="en-US" sz="3600" dirty="0">
                  <a:solidFill>
                    <a:srgbClr val="243447"/>
                  </a:solidFill>
                  <a:latin typeface="Consolas"/>
                  <a:ea typeface="Consolas"/>
                  <a:cs typeface="Consolas"/>
                </a:rPr>
                <a:t>0425</a:t>
              </a:r>
            </a:p>
          </p:txBody>
        </p:sp>
        <p:sp>
          <p:nvSpPr>
            <p:cNvPr id="10" name="TextBox 10"/>
            <p:cNvSpPr/>
            <p:nvPr/>
          </p:nvSpPr>
          <p:spPr>
            <a:xfrm>
              <a:off x="5367909" y="2956560"/>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&lt;</a:t>
              </a:r>
            </a:p>
          </p:txBody>
        </p:sp>
        <p:sp>
          <p:nvSpPr>
            <p:cNvPr id="11" name="TextBox 11"/>
            <p:cNvSpPr/>
            <p:nvPr/>
          </p:nvSpPr>
          <p:spPr>
            <a:xfrm>
              <a:off x="7315962" y="2878455"/>
              <a:ext cx="1102804" cy="704088"/>
            </a:xfrm>
            <a:prstGeom prst="rect">
              <a:avLst/>
            </a:prstGeom>
            <a:noFill/>
            <a:ln>
              <a:noFill/>
            </a:ln>
          </p:spPr>
          <p:txBody>
            <a:bodyPr wrap="none" lIns="0" tIns="0" rIns="0" bIns="0" anchor="t" anchorCtr="0">
              <a:noAutofit/>
            </a:bodyPr>
            <a:lstStyle/>
            <a:p>
              <a:pPr algn="l"/>
              <a:r>
                <a:rPr lang="en-US" sz="3600" dirty="0">
                  <a:solidFill>
                    <a:srgbClr val="243447"/>
                  </a:solidFill>
                  <a:latin typeface="Consolas"/>
                  <a:ea typeface="Consolas"/>
                  <a:cs typeface="Consolas"/>
                </a:rPr>
                <a:t>2504</a:t>
              </a:r>
            </a:p>
          </p:txBody>
        </p:sp>
      </p:grpSp>
      <p:grpSp>
        <p:nvGrpSpPr>
          <p:cNvPr id="15" name="Group 15"/>
          <p:cNvGrpSpPr/>
          <p:nvPr/>
        </p:nvGrpSpPr>
        <p:grpSpPr>
          <a:xfrm>
            <a:off x="990219" y="4075748"/>
            <a:ext cx="7432548" cy="829055"/>
            <a:chOff x="990219" y="4075748"/>
            <a:chExt cx="7432548" cy="829055"/>
          </a:xfrm>
        </p:grpSpPr>
        <p:sp>
          <p:nvSpPr>
            <p:cNvPr id="13" name="TextBox 13"/>
            <p:cNvSpPr/>
            <p:nvPr/>
          </p:nvSpPr>
          <p:spPr>
            <a:xfrm>
              <a:off x="990219" y="4075748"/>
              <a:ext cx="664130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每块长度都相同。前一个不同的数字已经决定谁大谁小。</a:t>
              </a:r>
            </a:p>
          </p:txBody>
        </p:sp>
        <p:sp>
          <p:nvSpPr>
            <p:cNvPr id="14" name="TextBox 14"/>
            <p:cNvSpPr/>
            <p:nvPr/>
          </p:nvSpPr>
          <p:spPr>
            <a:xfrm>
              <a:off x="990219" y="4523422"/>
              <a:ext cx="74325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若相邻两块前大后小，交换后整体更小；一直调整到从小到大。</a:t>
              </a:r>
            </a:p>
          </p:txBody>
        </p:sp>
      </p:grpSp>
      <p:grpSp>
        <p:nvGrpSpPr>
          <p:cNvPr id="18" name="Group 18"/>
          <p:cNvGrpSpPr/>
          <p:nvPr/>
        </p:nvGrpSpPr>
        <p:grpSpPr>
          <a:xfrm>
            <a:off x="990219" y="5361622"/>
            <a:ext cx="10296906" cy="769430"/>
            <a:chOff x="990219" y="5361622"/>
            <a:chExt cx="10296906" cy="769430"/>
          </a:xfrm>
        </p:grpSpPr>
        <p:sp>
          <p:nvSpPr>
            <p:cNvPr id="16" name="TextBox 16"/>
            <p:cNvSpPr/>
            <p:nvPr/>
          </p:nvSpPr>
          <p:spPr>
            <a:xfrm>
              <a:off x="990219" y="5361622"/>
              <a:ext cx="745790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00可以排在最前。拼完再去整体</a:t>
              </a:r>
              <a:r>
                <a:rPr lang="zh-CN" sz="1950" b="1" dirty="0">
                  <a:solidFill>
                    <a:srgbClr val="C00000"/>
                  </a:solidFill>
                  <a:latin typeface="Consolas"/>
                  <a:ea typeface="Microsoft YaHei"/>
                  <a:cs typeface="Consolas"/>
                </a:rPr>
                <a:t>前导零</a:t>
              </a:r>
              <a:r>
                <a:rPr lang="zh-CN" sz="1950" dirty="0">
                  <a:solidFill>
                    <a:srgbClr val="243447"/>
                  </a:solidFill>
                  <a:latin typeface="Consolas"/>
                  <a:ea typeface="Microsoft YaHei"/>
                  <a:cs typeface="Consolas"/>
                </a:rPr>
                <a:t>，其余数字的位置不变。</a:t>
              </a:r>
            </a:p>
          </p:txBody>
        </p:sp>
        <p:sp>
          <p:nvSpPr>
            <p:cNvPr id="17" name="TextBox 17"/>
            <p:cNvSpPr/>
            <p:nvPr/>
          </p:nvSpPr>
          <p:spPr>
            <a:xfrm>
              <a:off x="990219" y="5749671"/>
              <a:ext cx="10296906" cy="381381"/>
            </a:xfrm>
            <a:prstGeom prst="rect">
              <a:avLst/>
            </a:prstGeom>
            <a:noFill/>
            <a:ln>
              <a:noFill/>
            </a:ln>
          </p:spPr>
          <p:txBody>
            <a:bodyPr wrap="none" lIns="0" tIns="2476" rIns="0" bIns="0" anchor="t" anchorCtr="0">
              <a:noAutofit/>
            </a:bodyPr>
            <a:lstStyle/>
            <a:p>
              <a:pPr algn="l">
                <a:lnSpc>
                  <a:spcPts val="2496"/>
                </a:lnSpc>
              </a:pPr>
              <a:r>
                <a:rPr lang="zh-CN" sz="1950" dirty="0">
                  <a:solidFill>
                    <a:srgbClr val="243447"/>
                  </a:solidFill>
                  <a:latin typeface="Microsoft YaHei"/>
                  <a:ea typeface="Microsoft YaHei"/>
                  <a:cs typeface="Microsoft YaHei"/>
                </a:rPr>
                <a:t>这里每块恰好都是两位，比较才可以这样做；不同长度的数字串要另外分析。</a:t>
              </a:r>
            </a:p>
          </p:txBody>
        </p:sp>
      </p:grpSp>
      <p:grpSp>
        <p:nvGrpSpPr>
          <p:cNvPr id="4" name="Group 4"/>
          <p:cNvGrpSpPr/>
          <p:nvPr/>
        </p:nvGrpSpPr>
        <p:grpSpPr>
          <a:xfrm>
            <a:off x="813816" y="1407795"/>
            <a:ext cx="6163056" cy="469392"/>
            <a:chOff x="813816" y="1407795"/>
            <a:chExt cx="6163056" cy="469392"/>
          </a:xfrm>
        </p:grpSpPr>
        <p:sp>
          <p:nvSpPr>
            <p:cNvPr id="3" name="TextBox 3"/>
            <p:cNvSpPr txBox="1"/>
            <p:nvPr/>
          </p:nvSpPr>
          <p:spPr>
            <a:xfrm>
              <a:off x="813816" y="1407795"/>
              <a:ext cx="6163056"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把两位数字块怎样排序，拼出的整数最小？</a:t>
              </a:r>
            </a:p>
          </p:txBody>
        </p:sp>
      </p:grpSp>
      <p:sp>
        <p:nvSpPr>
          <p:cNvPr id="27" name="Line 27"/>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8" name="Line 28"/>
          <p:cNvSpPr/>
          <p:nvPr/>
        </p:nvSpPr>
        <p:spPr>
          <a:xfrm>
            <a:off x="838200" y="3725037"/>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9" name="Line 29"/>
          <p:cNvSpPr/>
          <p:nvPr/>
        </p:nvSpPr>
        <p:spPr>
          <a:xfrm>
            <a:off x="838200" y="5076254"/>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35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35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3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斯诺登的密码</a:t>
            </a:r>
          </a:p>
        </p:txBody>
      </p:sp>
      <p:sp>
        <p:nvSpPr>
          <p:cNvPr id="6" name="title-slot Placeholder Carrier"/>
          <p:cNvSpPr txBox="1">
            <a:spLocks noGrp="1"/>
          </p:cNvSpPr>
          <p:nvPr>
            <p:ph type="title"/>
          </p:nvPr>
        </p:nvSpPr>
        <p:spPr>
          <a:xfrm>
            <a:off x="826008" y="1407795"/>
            <a:ext cx="4224528"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程序上半：把词映射成数字块</a:t>
            </a:r>
          </a:p>
        </p:txBody>
      </p:sp>
      <p:grpSp>
        <p:nvGrpSpPr>
          <p:cNvPr id="8" name="Group 8"/>
          <p:cNvGrpSpPr/>
          <p:nvPr/>
        </p:nvGrpSpPr>
        <p:grpSpPr>
          <a:xfrm>
            <a:off x="990981" y="2091690"/>
            <a:ext cx="4544568" cy="3447669"/>
            <a:chOff x="990981" y="2091690"/>
            <a:chExt cx="4544568" cy="3447669"/>
          </a:xfrm>
        </p:grpSpPr>
        <p:sp>
          <p:nvSpPr>
            <p:cNvPr id="7" name="TextBox 7"/>
            <p:cNvSpPr txBox="1"/>
            <p:nvPr/>
          </p:nvSpPr>
          <p:spPr>
            <a:xfrm>
              <a:off x="990981" y="2091690"/>
              <a:ext cx="4544568" cy="3447669"/>
            </a:xfrm>
            <a:prstGeom prst="rect">
              <a:avLst/>
            </a:prstGeom>
            <a:noFill/>
            <a:ln>
              <a:noFill/>
            </a:ln>
          </p:spPr>
          <p:txBody>
            <a:bodyPr wrap="square" lIns="0" tIns="0" rIns="0" bIns="0" anchor="t" anchorCtr="0">
              <a:spAutoFit/>
            </a:bodyPr>
            <a:lstStyle/>
            <a:p>
              <a:pPr algn="l">
                <a:lnSpc>
                  <a:spcPts val="1875"/>
                </a:lnSpc>
              </a:pPr>
              <a:r>
                <a:rPr lang="zh-CN" sz="1800" dirty="0">
                  <a:solidFill>
                    <a:schemeClr val="dk1"/>
                  </a:solidFill>
                  <a:latin typeface="Consolas"/>
                  <a:ea typeface="Microsoft YaHei"/>
                  <a:cs typeface="+mn-cs"/>
                </a:rPr>
                <a:t>#include &lt;iostream&gt;</a:t>
              </a:r>
              <a:br/>
              <a:r>
                <a:rPr lang="zh-CN" sz="1800" dirty="0">
                  <a:solidFill>
                    <a:schemeClr val="dk1"/>
                  </a:solidFill>
                  <a:latin typeface="Consolas"/>
                  <a:ea typeface="Microsoft YaHei"/>
                  <a:cs typeface="+mn-cs"/>
                </a:rPr>
                <a:t>#include &lt;</a:t>
              </a:r>
              <a:r>
                <a:rPr lang="zh-CN" sz="1800" dirty="0">
                  <a:solidFill>
                    <a:srgbClr val="0000FF"/>
                  </a:solidFill>
                  <a:latin typeface="Consolas"/>
                  <a:ea typeface="Microsoft YaHei"/>
                  <a:cs typeface="+mn-cs"/>
                </a:rPr>
                <a:t>string</a:t>
              </a:r>
              <a:r>
                <a:rPr lang="zh-CN" sz="1800" dirty="0">
                  <a:solidFill>
                    <a:schemeClr val="dk1"/>
                  </a:solidFill>
                  <a:latin typeface="Consolas"/>
                  <a:ea typeface="Microsoft YaHei"/>
                  <a:cs typeface="+mn-cs"/>
                </a:rPr>
                <a:t>&gt;</a:t>
              </a:r>
              <a:br/>
              <a:r>
                <a:rPr lang="zh-CN" sz="1800" dirty="0">
                  <a:solidFill>
                    <a:srgbClr val="0000FF"/>
                  </a:solidFill>
                  <a:latin typeface="Consolas"/>
                  <a:ea typeface="Microsoft YaHei"/>
                  <a:cs typeface="+mn-cs"/>
                </a:rPr>
                <a:t>using</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namespace</a:t>
              </a:r>
              <a:r>
                <a:rPr lang="zh-CN" sz="1800" dirty="0">
                  <a:solidFill>
                    <a:schemeClr val="dk1"/>
                  </a:solidFill>
                  <a:latin typeface="Consolas"/>
                  <a:ea typeface="Microsoft YaHei"/>
                  <a:cs typeface="+mn-cs"/>
                </a:rPr>
                <a:t> std;</a:t>
              </a:r>
              <a:b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main() {</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string</a:t>
              </a:r>
              <a:r>
                <a:rPr lang="zh-CN" sz="1800" dirty="0">
                  <a:solidFill>
                    <a:schemeClr val="dk1"/>
                  </a:solidFill>
                  <a:latin typeface="Consolas"/>
                  <a:ea typeface="Microsoft YaHei"/>
                  <a:cs typeface="+mn-cs"/>
                </a:rPr>
                <a:t> names[21] = {</a:t>
              </a:r>
              <a:br/>
              <a:r>
                <a:rPr lang="zh-CN" sz="1800" dirty="0">
                  <a:solidFill>
                    <a:schemeClr val="dk1"/>
                  </a:solidFill>
                  <a:latin typeface="Consolas"/>
                  <a:ea typeface="Microsoft YaHei"/>
                  <a:cs typeface="+mn-cs"/>
                </a:rPr>
                <a:t>    "zero","one","two","three",</a:t>
              </a:r>
              <a:br/>
              <a:r>
                <a:rPr lang="zh-CN" sz="1800" dirty="0">
                  <a:solidFill>
                    <a:schemeClr val="dk1"/>
                  </a:solidFill>
                  <a:latin typeface="Consolas"/>
                  <a:ea typeface="Microsoft YaHei"/>
                  <a:cs typeface="+mn-cs"/>
                </a:rPr>
                <a:t>    "four","five","six","seven",</a:t>
              </a:r>
              <a:br/>
              <a:r>
                <a:rPr lang="zh-CN" sz="1800" dirty="0">
                  <a:solidFill>
                    <a:schemeClr val="dk1"/>
                  </a:solidFill>
                  <a:latin typeface="Consolas"/>
                  <a:ea typeface="Microsoft YaHei"/>
                  <a:cs typeface="+mn-cs"/>
                </a:rPr>
                <a:t>    "eight","nine","ten","eleven",</a:t>
              </a:r>
              <a:br/>
              <a:r>
                <a:rPr lang="zh-CN" sz="1800" dirty="0">
                  <a:solidFill>
                    <a:schemeClr val="dk1"/>
                  </a:solidFill>
                  <a:latin typeface="Consolas"/>
                  <a:ea typeface="Microsoft YaHei"/>
                  <a:cs typeface="+mn-cs"/>
                </a:rPr>
                <a:t>    "twelve","thirteen","fourteen",</a:t>
              </a:r>
              <a:br/>
              <a:r>
                <a:rPr lang="zh-CN" sz="1800" dirty="0">
                  <a:solidFill>
                    <a:schemeClr val="dk1"/>
                  </a:solidFill>
                  <a:latin typeface="Consolas"/>
                  <a:ea typeface="Microsoft YaHei"/>
                  <a:cs typeface="+mn-cs"/>
                </a:rPr>
                <a:t>    "fifteen","sixteen","seventeen",</a:t>
              </a:r>
              <a:br/>
              <a:r>
                <a:rPr lang="zh-CN" sz="1800" dirty="0">
                  <a:solidFill>
                    <a:schemeClr val="dk1"/>
                  </a:solidFill>
                  <a:latin typeface="Consolas"/>
                  <a:ea typeface="Microsoft YaHei"/>
                  <a:cs typeface="+mn-cs"/>
                </a:rPr>
                <a:t>    "eighteen","nineteen","twenty"};</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a[6], n = 0;</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k = 0; k &lt; 6; k++) {</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string</a:t>
              </a:r>
              <a:r>
                <a:rPr lang="zh-CN" sz="1800" dirty="0">
                  <a:solidFill>
                    <a:schemeClr val="dk1"/>
                  </a:solidFill>
                  <a:latin typeface="Consolas"/>
                  <a:ea typeface="Microsoft YaHei"/>
                  <a:cs typeface="+mn-cs"/>
                </a:rPr>
                <a:t> w; cin &gt;&gt; w;</a:t>
              </a:r>
            </a:p>
          </p:txBody>
        </p:sp>
      </p:grpSp>
      <p:grpSp>
        <p:nvGrpSpPr>
          <p:cNvPr id="22" name="Group 22"/>
          <p:cNvGrpSpPr/>
          <p:nvPr/>
        </p:nvGrpSpPr>
        <p:grpSpPr>
          <a:xfrm>
            <a:off x="6229731" y="2091690"/>
            <a:ext cx="4816145" cy="3209544"/>
            <a:chOff x="6229731" y="2091690"/>
            <a:chExt cx="4816145" cy="3209544"/>
          </a:xfrm>
        </p:grpSpPr>
        <p:sp>
          <p:nvSpPr>
            <p:cNvPr id="9" name="TextBox 9"/>
            <p:cNvSpPr txBox="1"/>
            <p:nvPr/>
          </p:nvSpPr>
          <p:spPr>
            <a:xfrm>
              <a:off x="6229731" y="2091690"/>
              <a:ext cx="4816145"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(!w.empty() &amp;&amp; w.back()=='.')</a:t>
              </a:r>
            </a:p>
          </p:txBody>
        </p:sp>
        <p:sp>
          <p:nvSpPr>
            <p:cNvPr id="10" name="TextBox 10"/>
            <p:cNvSpPr txBox="1"/>
            <p:nvPr/>
          </p:nvSpPr>
          <p:spPr>
            <a:xfrm>
              <a:off x="6229731" y="2329815"/>
              <a:ext cx="2550490"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w.pop_back();</a:t>
              </a:r>
            </a:p>
          </p:txBody>
        </p:sp>
        <p:sp>
          <p:nvSpPr>
            <p:cNvPr id="11" name="TextBox 11"/>
            <p:cNvSpPr txBox="1"/>
            <p:nvPr/>
          </p:nvSpPr>
          <p:spPr>
            <a:xfrm>
              <a:off x="6229731" y="2567940"/>
              <a:ext cx="2017395"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v = -1;</a:t>
              </a:r>
            </a:p>
          </p:txBody>
        </p:sp>
        <p:sp>
          <p:nvSpPr>
            <p:cNvPr id="12" name="TextBox 12"/>
            <p:cNvSpPr txBox="1"/>
            <p:nvPr/>
          </p:nvSpPr>
          <p:spPr>
            <a:xfrm>
              <a:off x="6229731" y="2806065"/>
              <a:ext cx="4416323"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j = 0; j &lt;= 20; j++)</a:t>
              </a:r>
            </a:p>
          </p:txBody>
        </p:sp>
        <p:sp>
          <p:nvSpPr>
            <p:cNvPr id="13" name="TextBox 13"/>
            <p:cNvSpPr txBox="1"/>
            <p:nvPr/>
          </p:nvSpPr>
          <p:spPr>
            <a:xfrm>
              <a:off x="6229731" y="3044190"/>
              <a:ext cx="4149776"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(w == names[j]) v = j;</a:t>
              </a:r>
            </a:p>
          </p:txBody>
        </p:sp>
        <p:sp>
          <p:nvSpPr>
            <p:cNvPr id="14" name="TextBox 14"/>
            <p:cNvSpPr txBox="1"/>
            <p:nvPr/>
          </p:nvSpPr>
          <p:spPr>
            <a:xfrm>
              <a:off x="6229731" y="3282315"/>
              <a:ext cx="4416323"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(w=="a" || w=="another" ||</a:t>
              </a:r>
            </a:p>
          </p:txBody>
        </p:sp>
        <p:sp>
          <p:nvSpPr>
            <p:cNvPr id="15" name="TextBox 15"/>
            <p:cNvSpPr txBox="1"/>
            <p:nvPr/>
          </p:nvSpPr>
          <p:spPr>
            <a:xfrm>
              <a:off x="6229731" y="3520440"/>
              <a:ext cx="348340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w=="first") v = 1;</a:t>
              </a:r>
            </a:p>
          </p:txBody>
        </p:sp>
        <p:sp>
          <p:nvSpPr>
            <p:cNvPr id="16" name="TextBox 16"/>
            <p:cNvSpPr txBox="1"/>
            <p:nvPr/>
          </p:nvSpPr>
          <p:spPr>
            <a:xfrm>
              <a:off x="6229731" y="3758565"/>
              <a:ext cx="4416323"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(w=="both" || w=="second")</a:t>
              </a:r>
            </a:p>
          </p:txBody>
        </p:sp>
        <p:sp>
          <p:nvSpPr>
            <p:cNvPr id="17" name="TextBox 17"/>
            <p:cNvSpPr txBox="1"/>
            <p:nvPr/>
          </p:nvSpPr>
          <p:spPr>
            <a:xfrm>
              <a:off x="6229731" y="3996690"/>
              <a:ext cx="1617574"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v = 2;</a:t>
              </a:r>
            </a:p>
          </p:txBody>
        </p:sp>
        <p:sp>
          <p:nvSpPr>
            <p:cNvPr id="18" name="TextBox 18"/>
            <p:cNvSpPr txBox="1"/>
            <p:nvPr/>
          </p:nvSpPr>
          <p:spPr>
            <a:xfrm>
              <a:off x="6229731" y="4234815"/>
              <a:ext cx="348340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(w=="third") v = 3;</a:t>
              </a:r>
            </a:p>
          </p:txBody>
        </p:sp>
        <p:sp>
          <p:nvSpPr>
            <p:cNvPr id="19" name="TextBox 19"/>
            <p:cNvSpPr txBox="1"/>
            <p:nvPr/>
          </p:nvSpPr>
          <p:spPr>
            <a:xfrm>
              <a:off x="6229731" y="4472940"/>
              <a:ext cx="2150669"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(v != -1)</a:t>
              </a:r>
            </a:p>
          </p:txBody>
        </p:sp>
        <p:sp>
          <p:nvSpPr>
            <p:cNvPr id="20" name="TextBox 20"/>
            <p:cNvSpPr txBox="1"/>
            <p:nvPr/>
          </p:nvSpPr>
          <p:spPr>
            <a:xfrm>
              <a:off x="6229731" y="4711065"/>
              <a:ext cx="3616681"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a[n++] = v * v % 100;</a:t>
              </a:r>
            </a:p>
          </p:txBody>
        </p:sp>
        <p:sp>
          <p:nvSpPr>
            <p:cNvPr id="21" name="TextBox 21"/>
            <p:cNvSpPr txBox="1"/>
            <p:nvPr/>
          </p:nvSpPr>
          <p:spPr>
            <a:xfrm>
              <a:off x="6229731" y="4949190"/>
              <a:ext cx="418109"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p>
          </p:txBody>
        </p:sp>
      </p:grpSp>
      <p:grpSp>
        <p:nvGrpSpPr>
          <p:cNvPr id="24" name="Group 24"/>
          <p:cNvGrpSpPr/>
          <p:nvPr/>
        </p:nvGrpSpPr>
        <p:grpSpPr>
          <a:xfrm>
            <a:off x="990981" y="5825490"/>
            <a:ext cx="9106329" cy="352044"/>
            <a:chOff x="990981" y="5825490"/>
            <a:chExt cx="9106329" cy="352044"/>
          </a:xfrm>
        </p:grpSpPr>
        <p:sp>
          <p:nvSpPr>
            <p:cNvPr id="23" name="TextBox 23"/>
            <p:cNvSpPr/>
            <p:nvPr/>
          </p:nvSpPr>
          <p:spPr>
            <a:xfrm>
              <a:off x="990981" y="5825490"/>
              <a:ext cx="9106329"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先左后右，下页接续。v=-1表示未匹配；末尾句号不参与匹配。数组保存块的数值。</a:t>
              </a:r>
            </a:p>
          </p:txBody>
        </p:sp>
      </p:grpSp>
      <p:sp>
        <p:nvSpPr>
          <p:cNvPr id="25" name="Line 10"/>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6" name="Line 11"/>
          <p:cNvSpPr/>
          <p:nvPr/>
        </p:nvSpPr>
        <p:spPr>
          <a:xfrm>
            <a:off x="867156" y="2101215"/>
            <a:ext cx="9525" cy="3359182"/>
          </a:xfrm>
          <a:custGeom>
            <a:avLst/>
            <a:gdLst/>
            <a:ahLst/>
            <a:cxnLst/>
            <a:rect l="l" t="t" r="r" b="b"/>
            <a:pathLst>
              <a:path w="9525" h="3359182">
                <a:moveTo>
                  <a:pt x="0" y="0"/>
                </a:moveTo>
                <a:lnTo>
                  <a:pt x="0" y="3359182"/>
                </a:lnTo>
              </a:path>
            </a:pathLst>
          </a:custGeom>
          <a:noFill/>
          <a:ln w="19050">
            <a:solidFill>
              <a:srgbClr val="244D87"/>
            </a:solidFill>
          </a:ln>
        </p:spPr>
      </p:sp>
      <p:sp>
        <p:nvSpPr>
          <p:cNvPr id="27" name="Line 12"/>
          <p:cNvSpPr/>
          <p:nvPr/>
        </p:nvSpPr>
        <p:spPr>
          <a:xfrm>
            <a:off x="6105906" y="2101215"/>
            <a:ext cx="9525" cy="3112770"/>
          </a:xfrm>
          <a:custGeom>
            <a:avLst/>
            <a:gdLst/>
            <a:ahLst/>
            <a:cxnLst/>
            <a:rect l="l" t="t" r="r" b="b"/>
            <a:pathLst>
              <a:path w="9525" h="3112770">
                <a:moveTo>
                  <a:pt x="0" y="0"/>
                </a:moveTo>
                <a:lnTo>
                  <a:pt x="0" y="3112770"/>
                </a:lnTo>
              </a:path>
            </a:pathLst>
          </a:custGeom>
          <a:noFill/>
          <a:ln w="19050">
            <a:solidFill>
              <a:srgbClr val="244D87"/>
            </a:solidFill>
          </a:ln>
        </p:spPr>
      </p:sp>
      <p:sp>
        <p:nvSpPr>
          <p:cNvPr id="28" name="Line 13"/>
          <p:cNvSpPr/>
          <p:nvPr/>
        </p:nvSpPr>
        <p:spPr>
          <a:xfrm>
            <a:off x="838200" y="5646515"/>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35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3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84023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斯诺登的密码</a:t>
            </a:r>
          </a:p>
        </p:txBody>
      </p:sp>
      <p:sp>
        <p:nvSpPr>
          <p:cNvPr id="6" name="title-slot Placeholder Carrier"/>
          <p:cNvSpPr txBox="1">
            <a:spLocks noGrp="1"/>
          </p:cNvSpPr>
          <p:nvPr>
            <p:ph type="title"/>
          </p:nvPr>
        </p:nvSpPr>
        <p:spPr>
          <a:xfrm>
            <a:off x="826008" y="1407795"/>
            <a:ext cx="5193792"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程序下半：排好顺序，每次接上两位</a:t>
            </a:r>
          </a:p>
        </p:txBody>
      </p:sp>
      <p:grpSp>
        <p:nvGrpSpPr>
          <p:cNvPr id="19" name="Group 19"/>
          <p:cNvGrpSpPr/>
          <p:nvPr/>
        </p:nvGrpSpPr>
        <p:grpSpPr>
          <a:xfrm>
            <a:off x="990981" y="2186940"/>
            <a:ext cx="4682871" cy="3600069"/>
            <a:chOff x="990981" y="2186940"/>
            <a:chExt cx="4682871" cy="3600069"/>
          </a:xfrm>
        </p:grpSpPr>
        <p:sp>
          <p:nvSpPr>
            <p:cNvPr id="7" name="TextBox 7"/>
            <p:cNvSpPr txBox="1"/>
            <p:nvPr/>
          </p:nvSpPr>
          <p:spPr>
            <a:xfrm>
              <a:off x="990981" y="2186940"/>
              <a:ext cx="388322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i = 0; i &lt; n; i++)</a:t>
              </a:r>
            </a:p>
          </p:txBody>
        </p:sp>
        <p:sp>
          <p:nvSpPr>
            <p:cNvPr id="8" name="TextBox 8"/>
            <p:cNvSpPr txBox="1"/>
            <p:nvPr/>
          </p:nvSpPr>
          <p:spPr>
            <a:xfrm>
              <a:off x="990981" y="2482215"/>
              <a:ext cx="4682871"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j = i + 1; j &lt; n; j++)</a:t>
              </a:r>
            </a:p>
          </p:txBody>
        </p:sp>
        <p:sp>
          <p:nvSpPr>
            <p:cNvPr id="9" name="TextBox 9"/>
            <p:cNvSpPr txBox="1"/>
            <p:nvPr/>
          </p:nvSpPr>
          <p:spPr>
            <a:xfrm>
              <a:off x="990981" y="2777490"/>
              <a:ext cx="3216859"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(a[j] &lt; a[i]) {</a:t>
              </a:r>
            </a:p>
          </p:txBody>
        </p:sp>
        <p:sp>
          <p:nvSpPr>
            <p:cNvPr id="10" name="TextBox 10"/>
            <p:cNvSpPr txBox="1"/>
            <p:nvPr/>
          </p:nvSpPr>
          <p:spPr>
            <a:xfrm>
              <a:off x="990981" y="3072765"/>
              <a:ext cx="281703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t = a[i];</a:t>
              </a:r>
            </a:p>
          </p:txBody>
        </p:sp>
        <p:sp>
          <p:nvSpPr>
            <p:cNvPr id="11" name="TextBox 11"/>
            <p:cNvSpPr txBox="1"/>
            <p:nvPr/>
          </p:nvSpPr>
          <p:spPr>
            <a:xfrm>
              <a:off x="990981" y="3368040"/>
              <a:ext cx="401650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a[i] = a[j]; a[j] = t;</a:t>
              </a:r>
            </a:p>
          </p:txBody>
        </p:sp>
        <p:sp>
          <p:nvSpPr>
            <p:cNvPr id="12" name="TextBox 12"/>
            <p:cNvSpPr txBox="1"/>
            <p:nvPr/>
          </p:nvSpPr>
          <p:spPr>
            <a:xfrm>
              <a:off x="990981" y="3663315"/>
              <a:ext cx="951205"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p>
          </p:txBody>
        </p:sp>
        <p:sp>
          <p:nvSpPr>
            <p:cNvPr id="13" name="TextBox 13"/>
            <p:cNvSpPr txBox="1"/>
            <p:nvPr/>
          </p:nvSpPr>
          <p:spPr>
            <a:xfrm>
              <a:off x="990981" y="3958590"/>
              <a:ext cx="2683764"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long</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long</a:t>
              </a:r>
              <a:r>
                <a:rPr lang="zh-CN" sz="1800" dirty="0">
                  <a:solidFill>
                    <a:schemeClr val="dk1"/>
                  </a:solidFill>
                  <a:latin typeface="Consolas"/>
                  <a:ea typeface="Microsoft YaHei"/>
                  <a:cs typeface="+mn-cs"/>
                </a:rPr>
                <a:t> ans = 0;</a:t>
              </a:r>
            </a:p>
          </p:txBody>
        </p:sp>
        <p:sp>
          <p:nvSpPr>
            <p:cNvPr id="14" name="TextBox 14"/>
            <p:cNvSpPr txBox="1"/>
            <p:nvPr/>
          </p:nvSpPr>
          <p:spPr>
            <a:xfrm>
              <a:off x="990981" y="4253865"/>
              <a:ext cx="388322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i = 0; i &lt; n; i++)</a:t>
              </a:r>
            </a:p>
          </p:txBody>
        </p:sp>
        <p:sp>
          <p:nvSpPr>
            <p:cNvPr id="15" name="TextBox 15"/>
            <p:cNvSpPr txBox="1"/>
            <p:nvPr/>
          </p:nvSpPr>
          <p:spPr>
            <a:xfrm>
              <a:off x="990981" y="4549140"/>
              <a:ext cx="3616681"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ans = ans * 100 + a[i];</a:t>
              </a:r>
            </a:p>
          </p:txBody>
        </p:sp>
        <p:sp>
          <p:nvSpPr>
            <p:cNvPr id="16" name="TextBox 16"/>
            <p:cNvSpPr txBox="1"/>
            <p:nvPr/>
          </p:nvSpPr>
          <p:spPr>
            <a:xfrm>
              <a:off x="990981" y="4844415"/>
              <a:ext cx="295031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cout &lt;&lt; ans &lt;&lt; '\n';</a:t>
              </a:r>
            </a:p>
          </p:txBody>
        </p:sp>
        <p:sp>
          <p:nvSpPr>
            <p:cNvPr id="17" name="TextBox 17"/>
            <p:cNvSpPr txBox="1"/>
            <p:nvPr/>
          </p:nvSpPr>
          <p:spPr>
            <a:xfrm>
              <a:off x="990981" y="5139690"/>
              <a:ext cx="1484300"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return</a:t>
              </a:r>
              <a:r>
                <a:rPr lang="zh-CN" sz="1800" dirty="0">
                  <a:solidFill>
                    <a:schemeClr val="dk1"/>
                  </a:solidFill>
                  <a:latin typeface="Consolas"/>
                  <a:ea typeface="Microsoft YaHei"/>
                  <a:cs typeface="+mn-cs"/>
                </a:rPr>
                <a:t> 0;</a:t>
              </a:r>
            </a:p>
          </p:txBody>
        </p:sp>
        <p:sp>
          <p:nvSpPr>
            <p:cNvPr id="18" name="TextBox 18"/>
            <p:cNvSpPr txBox="1"/>
            <p:nvPr/>
          </p:nvSpPr>
          <p:spPr>
            <a:xfrm>
              <a:off x="990981" y="5434965"/>
              <a:ext cx="15156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a:t>
              </a:r>
            </a:p>
          </p:txBody>
        </p:sp>
      </p:grpSp>
      <p:grpSp>
        <p:nvGrpSpPr>
          <p:cNvPr id="22" name="Group 22"/>
          <p:cNvGrpSpPr/>
          <p:nvPr/>
        </p:nvGrpSpPr>
        <p:grpSpPr>
          <a:xfrm>
            <a:off x="8505063" y="2332672"/>
            <a:ext cx="2789282" cy="3648457"/>
            <a:chOff x="8505063" y="2332672"/>
            <a:chExt cx="2789282" cy="3648457"/>
          </a:xfrm>
        </p:grpSpPr>
        <p:sp>
          <p:nvSpPr>
            <p:cNvPr id="20" name="TextBox 20"/>
            <p:cNvSpPr/>
            <p:nvPr/>
          </p:nvSpPr>
          <p:spPr>
            <a:xfrm>
              <a:off x="8514969" y="2332672"/>
              <a:ext cx="10698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接上一页</a:t>
              </a:r>
            </a:p>
          </p:txBody>
        </p:sp>
        <p:grpSp>
          <p:nvGrpSpPr>
            <p:cNvPr id="24" name="Group 17"/>
            <p:cNvGrpSpPr/>
            <p:nvPr/>
          </p:nvGrpSpPr>
          <p:grpSpPr>
            <a:xfrm>
              <a:off x="8505063" y="2799398"/>
              <a:ext cx="2789282" cy="3181731"/>
              <a:chOff x="8505063" y="2799398"/>
              <a:chExt cx="2789282" cy="3181731"/>
            </a:xfrm>
          </p:grpSpPr>
          <p:sp>
            <p:nvSpPr>
              <p:cNvPr id="25" name="Freeform 8"/>
              <p:cNvSpPr/>
              <p:nvPr/>
            </p:nvSpPr>
            <p:spPr>
              <a:xfrm>
                <a:off x="8514969" y="2799398"/>
                <a:ext cx="2632519" cy="3181731"/>
              </a:xfrm>
              <a:custGeom>
                <a:avLst/>
                <a:gdLst/>
                <a:ahLst/>
                <a:cxnLst/>
                <a:rect l="l" t="t" r="r" b="b"/>
                <a:pathLst>
                  <a:path w="2632519" h="3181731">
                    <a:moveTo>
                      <a:pt x="0" y="0"/>
                    </a:moveTo>
                    <a:lnTo>
                      <a:pt x="2632519" y="0"/>
                    </a:lnTo>
                    <a:lnTo>
                      <a:pt x="2632519" y="3181731"/>
                    </a:lnTo>
                    <a:lnTo>
                      <a:pt x="0" y="3181731"/>
                    </a:lnTo>
                    <a:close/>
                  </a:path>
                </a:pathLst>
              </a:custGeom>
              <a:noFill/>
              <a:ln>
                <a:noFill/>
              </a:ln>
            </p:spPr>
          </p:sp>
          <p:sp>
            <p:nvSpPr>
              <p:cNvPr id="26" name="TextBox 9"/>
              <p:cNvSpPr txBox="1"/>
              <p:nvPr/>
            </p:nvSpPr>
            <p:spPr>
              <a:xfrm>
                <a:off x="8505063" y="2799398"/>
                <a:ext cx="2644902"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遇到更小的块就交换，</a:t>
                </a:r>
              </a:p>
            </p:txBody>
          </p:sp>
          <p:sp>
            <p:nvSpPr>
              <p:cNvPr id="27" name="TextBox 10"/>
              <p:cNvSpPr txBox="1"/>
              <p:nvPr/>
            </p:nvSpPr>
            <p:spPr>
              <a:xfrm>
                <a:off x="8505063" y="3096577"/>
                <a:ext cx="2644902"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留下该位置的最小值。</a:t>
                </a:r>
              </a:p>
            </p:txBody>
          </p:sp>
          <p:sp>
            <p:nvSpPr>
              <p:cNvPr id="28" name="TextBox 11"/>
              <p:cNvSpPr txBox="1"/>
              <p:nvPr/>
            </p:nvSpPr>
            <p:spPr>
              <a:xfrm>
                <a:off x="8505063" y="3527107"/>
                <a:ext cx="2290515"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乘100，空出两位。</a:t>
                </a:r>
              </a:p>
            </p:txBody>
          </p:sp>
          <p:sp>
            <p:nvSpPr>
              <p:cNvPr id="29" name="TextBox 12"/>
              <p:cNvSpPr txBox="1"/>
              <p:nvPr/>
            </p:nvSpPr>
            <p:spPr>
              <a:xfrm>
                <a:off x="8505063" y="3824288"/>
                <a:ext cx="2119884"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再加当前数字块。</a:t>
                </a:r>
              </a:p>
            </p:txBody>
          </p:sp>
          <p:sp>
            <p:nvSpPr>
              <p:cNvPr id="30" name="TextBox 13"/>
              <p:cNvSpPr txBox="1"/>
              <p:nvPr/>
            </p:nvSpPr>
            <p:spPr>
              <a:xfrm>
                <a:off x="8505063" y="4254818"/>
                <a:ext cx="2290515"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最多6块，共12位，</a:t>
                </a:r>
              </a:p>
            </p:txBody>
          </p:sp>
          <p:sp>
            <p:nvSpPr>
              <p:cNvPr id="31" name="TextBox 14"/>
              <p:cNvSpPr txBox="1"/>
              <p:nvPr/>
            </p:nvSpPr>
            <p:spPr>
              <a:xfrm>
                <a:off x="8505063" y="4551998"/>
                <a:ext cx="2631777"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long long足够保存。</a:t>
                </a:r>
              </a:p>
            </p:txBody>
          </p:sp>
          <p:sp>
            <p:nvSpPr>
              <p:cNvPr id="32" name="TextBox 15"/>
              <p:cNvSpPr txBox="1"/>
              <p:nvPr/>
            </p:nvSpPr>
            <p:spPr>
              <a:xfrm>
                <a:off x="8505063" y="4982528"/>
                <a:ext cx="2119884"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整数输出自动省略</a:t>
                </a:r>
              </a:p>
            </p:txBody>
          </p:sp>
          <p:sp>
            <p:nvSpPr>
              <p:cNvPr id="33" name="TextBox 16"/>
              <p:cNvSpPr txBox="1"/>
              <p:nvPr/>
            </p:nvSpPr>
            <p:spPr>
              <a:xfrm>
                <a:off x="8505063" y="5279708"/>
                <a:ext cx="2789282"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整体</a:t>
                </a:r>
                <a:r>
                  <a:rPr lang="zh-CN" sz="1950" b="1" dirty="0">
                    <a:solidFill>
                      <a:srgbClr val="C00000"/>
                    </a:solidFill>
                    <a:latin typeface="Consolas"/>
                    <a:ea typeface="Microsoft YaHei"/>
                    <a:cs typeface="Consolas"/>
                  </a:rPr>
                  <a:t>前导零</a:t>
                </a:r>
                <a:r>
                  <a:rPr lang="zh-CN" sz="1950" dirty="0">
                    <a:solidFill>
                      <a:srgbClr val="243447"/>
                    </a:solidFill>
                    <a:latin typeface="Consolas"/>
                    <a:ea typeface="Microsoft YaHei"/>
                    <a:cs typeface="Consolas"/>
                  </a:rPr>
                  <a:t>；空集得0。</a:t>
                </a:r>
              </a:p>
            </p:txBody>
          </p:sp>
        </p:grpSp>
      </p:grpSp>
      <p:sp>
        <p:nvSpPr>
          <p:cNvPr id="34" name="Line 18"/>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3" name="Line 23"/>
          <p:cNvSpPr/>
          <p:nvPr/>
        </p:nvSpPr>
        <p:spPr>
          <a:xfrm>
            <a:off x="867156" y="2196465"/>
            <a:ext cx="9525" cy="3503295"/>
          </a:xfrm>
          <a:custGeom>
            <a:avLst/>
            <a:gdLst/>
            <a:ahLst/>
            <a:cxnLst/>
            <a:rect l="l" t="t" r="r" b="b"/>
            <a:pathLst>
              <a:path w="9525" h="3503295">
                <a:moveTo>
                  <a:pt x="0" y="0"/>
                </a:moveTo>
                <a:lnTo>
                  <a:pt x="0" y="3503295"/>
                </a:lnTo>
              </a:path>
            </a:pathLst>
          </a:custGeom>
          <a:noFill/>
          <a:ln w="19050">
            <a:solidFill>
              <a:srgbClr val="244D87"/>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35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3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214312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你的飞碟在这儿</a:t>
            </a:r>
          </a:p>
        </p:txBody>
      </p:sp>
      <p:sp>
        <p:nvSpPr>
          <p:cNvPr id="6" name="title-slot Placeholder Carrier"/>
          <p:cNvSpPr/>
          <p:nvPr/>
        </p:nvSpPr>
        <p:spPr>
          <a:xfrm>
            <a:off x="826008" y="1404747"/>
            <a:ext cx="10461117" cy="469392"/>
          </a:xfrm>
          <a:prstGeom prst="rect">
            <a:avLst/>
          </a:prstGeom>
          <a:noFill/>
          <a:ln>
            <a:noFill/>
          </a:ln>
        </p:spPr>
        <p:txBody>
          <a:bodyPr wrap="none" lIns="0" tIns="3048" rIns="0" bIns="0" anchor="t" anchorCtr="0">
            <a:noAutofit/>
          </a:bodyPr>
          <a:lstStyle/>
          <a:p>
            <a:pPr algn="l">
              <a:lnSpc>
                <a:spcPts val="3072"/>
              </a:lnSpc>
            </a:pPr>
            <a:r>
              <a:rPr lang="zh-CN" sz="2400" b="1" dirty="0">
                <a:solidFill>
                  <a:srgbClr val="244D87"/>
                </a:solidFill>
                <a:latin typeface="Microsoft YaHei"/>
                <a:ea typeface="Microsoft YaHei"/>
                <a:cs typeface="Microsoft YaHei"/>
              </a:rPr>
              <a:t>两个名字能否配对？把字母转换成数来判断</a:t>
            </a:r>
          </a:p>
        </p:txBody>
      </p:sp>
      <p:grpSp>
        <p:nvGrpSpPr>
          <p:cNvPr id="10" name="Group 10"/>
          <p:cNvGrpSpPr/>
          <p:nvPr/>
        </p:nvGrpSpPr>
        <p:grpSpPr>
          <a:xfrm>
            <a:off x="990219" y="2227898"/>
            <a:ext cx="6930414" cy="1276731"/>
            <a:chOff x="990219" y="2227898"/>
            <a:chExt cx="6930414" cy="1276731"/>
          </a:xfrm>
        </p:grpSpPr>
        <p:sp>
          <p:nvSpPr>
            <p:cNvPr id="7" name="TextBox 7"/>
            <p:cNvSpPr/>
            <p:nvPr/>
          </p:nvSpPr>
          <p:spPr>
            <a:xfrm>
              <a:off x="990219" y="2227898"/>
              <a:ext cx="693041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彗星名字与小组名字都由大写字母组成，每个名字长1到6。</a:t>
              </a:r>
            </a:p>
          </p:txBody>
        </p:sp>
        <p:sp>
          <p:nvSpPr>
            <p:cNvPr id="8" name="TextBox 8"/>
            <p:cNvSpPr/>
            <p:nvPr/>
          </p:nvSpPr>
          <p:spPr>
            <a:xfrm>
              <a:off x="990219" y="2675572"/>
              <a:ext cx="653329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把A到Z对应为1到26，将名字中所有字母对应的数相乘。</a:t>
              </a:r>
            </a:p>
          </p:txBody>
        </p:sp>
        <p:sp>
          <p:nvSpPr>
            <p:cNvPr id="9" name="TextBox 9"/>
            <p:cNvSpPr/>
            <p:nvPr/>
          </p:nvSpPr>
          <p:spPr>
            <a:xfrm>
              <a:off x="990219" y="3123248"/>
              <a:ext cx="647404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两个乘积对47取余：余数相同输出GO，否则输出STAY。</a:t>
              </a:r>
            </a:p>
          </p:txBody>
        </p:sp>
      </p:grpSp>
      <p:grpSp>
        <p:nvGrpSpPr>
          <p:cNvPr id="13" name="Group 13"/>
          <p:cNvGrpSpPr/>
          <p:nvPr/>
        </p:nvGrpSpPr>
        <p:grpSpPr>
          <a:xfrm>
            <a:off x="990219" y="4266248"/>
            <a:ext cx="5058823" cy="810005"/>
            <a:chOff x="990219" y="4266248"/>
            <a:chExt cx="5058823" cy="810005"/>
          </a:xfrm>
        </p:grpSpPr>
        <p:sp>
          <p:nvSpPr>
            <p:cNvPr id="11" name="TextBox 11"/>
            <p:cNvSpPr/>
            <p:nvPr/>
          </p:nvSpPr>
          <p:spPr>
            <a:xfrm>
              <a:off x="990219" y="4266248"/>
              <a:ext cx="505882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输入：两行，依次为彗星名字、小组名字。</a:t>
              </a:r>
            </a:p>
          </p:txBody>
        </p:sp>
        <p:sp>
          <p:nvSpPr>
            <p:cNvPr id="12" name="TextBox 12"/>
            <p:cNvSpPr/>
            <p:nvPr/>
          </p:nvSpPr>
          <p:spPr>
            <a:xfrm>
              <a:off x="990219" y="4694872"/>
              <a:ext cx="432301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输出：一行GO或STAY。洛谷P1200。</a:t>
              </a:r>
            </a:p>
          </p:txBody>
        </p:sp>
      </p:grpSp>
      <p:grpSp>
        <p:nvGrpSpPr>
          <p:cNvPr id="15" name="Group 15"/>
          <p:cNvGrpSpPr/>
          <p:nvPr/>
        </p:nvGrpSpPr>
        <p:grpSpPr>
          <a:xfrm>
            <a:off x="990219" y="5663946"/>
            <a:ext cx="10277856" cy="381381"/>
            <a:chOff x="990219" y="5663946"/>
            <a:chExt cx="10277856" cy="381381"/>
          </a:xfrm>
        </p:grpSpPr>
        <p:sp>
          <p:nvSpPr>
            <p:cNvPr id="14" name="TextBox 14"/>
            <p:cNvSpPr/>
            <p:nvPr/>
          </p:nvSpPr>
          <p:spPr>
            <a:xfrm>
              <a:off x="990219" y="5663946"/>
              <a:ext cx="10277856" cy="381381"/>
            </a:xfrm>
            <a:prstGeom prst="rect">
              <a:avLst/>
            </a:prstGeom>
            <a:noFill/>
            <a:ln>
              <a:noFill/>
            </a:ln>
          </p:spPr>
          <p:txBody>
            <a:bodyPr wrap="none" lIns="0" tIns="2476" rIns="0" bIns="0" anchor="t" anchorCtr="0">
              <a:noAutofit/>
            </a:bodyPr>
            <a:lstStyle/>
            <a:p>
              <a:pPr algn="l">
                <a:lnSpc>
                  <a:spcPts val="2418"/>
                </a:lnSpc>
              </a:pPr>
              <a:r>
                <a:rPr lang="zh-CN" sz="1950" dirty="0">
                  <a:solidFill>
                    <a:srgbClr val="243447"/>
                  </a:solidFill>
                  <a:latin typeface="Microsoft YaHei"/>
                  <a:ea typeface="Microsoft YaHei"/>
                  <a:cs typeface="Microsoft YaHei"/>
                </a:rPr>
                <a:t>每个字母先查出对应数字，再把这些数相乘。开始还没乘任何数，累计乘积该设成几？</a:t>
              </a:r>
            </a:p>
          </p:txBody>
        </p:sp>
      </p:grpSp>
      <p:sp>
        <p:nvSpPr>
          <p:cNvPr id="21" name="Line 2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2" name="Line 22"/>
          <p:cNvSpPr/>
          <p:nvPr/>
        </p:nvSpPr>
        <p:spPr>
          <a:xfrm>
            <a:off x="838200" y="382847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3" name="Line 23"/>
          <p:cNvSpPr/>
          <p:nvPr/>
        </p:nvSpPr>
        <p:spPr>
          <a:xfrm>
            <a:off x="838200" y="5314379"/>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214312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你的飞碟在这儿</a:t>
            </a:r>
          </a:p>
        </p:txBody>
      </p:sp>
      <p:grpSp>
        <p:nvGrpSpPr>
          <p:cNvPr id="9" name="Group 9"/>
          <p:cNvGrpSpPr/>
          <p:nvPr/>
        </p:nvGrpSpPr>
        <p:grpSpPr>
          <a:xfrm>
            <a:off x="988695" y="2233612"/>
            <a:ext cx="7184017" cy="851917"/>
            <a:chOff x="988695" y="2233612"/>
            <a:chExt cx="7184017" cy="851917"/>
          </a:xfrm>
        </p:grpSpPr>
        <p:sp>
          <p:nvSpPr>
            <p:cNvPr id="7" name="TextBox 7"/>
            <p:cNvSpPr/>
            <p:nvPr/>
          </p:nvSpPr>
          <p:spPr>
            <a:xfrm>
              <a:off x="988695" y="2233612"/>
              <a:ext cx="7184017" cy="440055"/>
            </a:xfrm>
            <a:prstGeom prst="rect">
              <a:avLst/>
            </a:prstGeom>
            <a:noFill/>
            <a:ln>
              <a:noFill/>
            </a:ln>
          </p:spPr>
          <p:txBody>
            <a:bodyPr wrap="none" lIns="0" tIns="0" rIns="0" bIns="0" anchor="t" anchorCtr="0">
              <a:noAutofit/>
            </a:bodyPr>
            <a:lstStyle/>
            <a:p>
              <a:pPr algn="l"/>
              <a:r>
                <a:rPr lang="zh-CN" sz="2250" b="1" dirty="0">
                  <a:solidFill>
                    <a:srgbClr val="C00000"/>
                  </a:solidFill>
                  <a:latin typeface="Consolas"/>
                  <a:ea typeface="Microsoft YaHei"/>
                  <a:cs typeface="Consolas"/>
                </a:rPr>
                <a:t>字符</a:t>
              </a:r>
              <a:r>
                <a:rPr lang="zh-CN" sz="2250" dirty="0">
                  <a:solidFill>
                    <a:srgbClr val="243447"/>
                  </a:solidFill>
                  <a:latin typeface="Consolas"/>
                  <a:ea typeface="Microsoft YaHei"/>
                  <a:cs typeface="Consolas"/>
                </a:rPr>
                <a:t>'A' → 1　　字符'B' → 2　　字符'Z' → 26</a:t>
              </a:r>
            </a:p>
          </p:txBody>
        </p:sp>
        <p:sp>
          <p:nvSpPr>
            <p:cNvPr id="8" name="TextBox 8"/>
            <p:cNvSpPr/>
            <p:nvPr/>
          </p:nvSpPr>
          <p:spPr>
            <a:xfrm>
              <a:off x="990219" y="2704148"/>
              <a:ext cx="296551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对应代码：c - 'A' + 1</a:t>
              </a:r>
            </a:p>
          </p:txBody>
        </p:sp>
      </p:grpSp>
      <p:grpSp>
        <p:nvGrpSpPr>
          <p:cNvPr id="12" name="Group 12"/>
          <p:cNvGrpSpPr/>
          <p:nvPr/>
        </p:nvGrpSpPr>
        <p:grpSpPr>
          <a:xfrm>
            <a:off x="990219" y="3599498"/>
            <a:ext cx="6067139" cy="857631"/>
            <a:chOff x="990219" y="3599498"/>
            <a:chExt cx="6067139" cy="857631"/>
          </a:xfrm>
        </p:grpSpPr>
        <p:sp>
          <p:nvSpPr>
            <p:cNvPr id="10" name="TextBox 10"/>
            <p:cNvSpPr/>
            <p:nvPr/>
          </p:nvSpPr>
          <p:spPr>
            <a:xfrm>
              <a:off x="990219" y="3599498"/>
              <a:ext cx="606713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教学例：AB与BA的乘积都是2，余数相同，输出GO。</a:t>
              </a:r>
            </a:p>
          </p:txBody>
        </p:sp>
        <p:sp>
          <p:nvSpPr>
            <p:cNvPr id="11" name="TextBox 11"/>
            <p:cNvSpPr/>
            <p:nvPr/>
          </p:nvSpPr>
          <p:spPr>
            <a:xfrm>
              <a:off x="990219" y="4075748"/>
              <a:ext cx="467906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AB与AC的余数分别为2和3，输出STAY。</a:t>
              </a:r>
            </a:p>
          </p:txBody>
        </p:sp>
      </p:grpSp>
      <p:grpSp>
        <p:nvGrpSpPr>
          <p:cNvPr id="15" name="Group 15"/>
          <p:cNvGrpSpPr/>
          <p:nvPr/>
        </p:nvGrpSpPr>
        <p:grpSpPr>
          <a:xfrm>
            <a:off x="990219" y="5180648"/>
            <a:ext cx="7985403" cy="800481"/>
            <a:chOff x="990219" y="5180648"/>
            <a:chExt cx="7985403" cy="800481"/>
          </a:xfrm>
        </p:grpSpPr>
        <p:sp>
          <p:nvSpPr>
            <p:cNvPr id="13" name="TextBox 13"/>
            <p:cNvSpPr/>
            <p:nvPr/>
          </p:nvSpPr>
          <p:spPr>
            <a:xfrm>
              <a:off x="990219" y="5180648"/>
              <a:ext cx="575623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累乘初值设为1；若设成0，后面乘什么都还是0。</a:t>
              </a:r>
            </a:p>
          </p:txBody>
        </p:sp>
        <p:sp>
          <p:nvSpPr>
            <p:cNvPr id="14" name="TextBox 14"/>
            <p:cNvSpPr/>
            <p:nvPr/>
          </p:nvSpPr>
          <p:spPr>
            <a:xfrm>
              <a:off x="990219" y="5599748"/>
              <a:ext cx="798540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乘法中逐步对47取余，与最后取余等价，还能限制中间数值的大小。</a:t>
              </a:r>
            </a:p>
          </p:txBody>
        </p:sp>
      </p:grpSp>
      <p:grpSp>
        <p:nvGrpSpPr>
          <p:cNvPr id="4" name="Group 4"/>
          <p:cNvGrpSpPr/>
          <p:nvPr/>
        </p:nvGrpSpPr>
        <p:grpSpPr>
          <a:xfrm>
            <a:off x="813816" y="1407795"/>
            <a:ext cx="5226101" cy="469392"/>
            <a:chOff x="813816" y="1407795"/>
            <a:chExt cx="5226101" cy="469392"/>
          </a:xfrm>
        </p:grpSpPr>
        <p:sp>
          <p:nvSpPr>
            <p:cNvPr id="3" name="TextBox 3"/>
            <p:cNvSpPr txBox="1"/>
            <p:nvPr/>
          </p:nvSpPr>
          <p:spPr>
            <a:xfrm>
              <a:off x="813816" y="1407795"/>
              <a:ext cx="5226101" cy="469392"/>
            </a:xfrm>
            <a:prstGeom prst="rect">
              <a:avLst/>
            </a:prstGeom>
            <a:noFill/>
            <a:ln>
              <a:noFill/>
            </a:ln>
          </p:spPr>
          <p:txBody>
            <a:bodyPr wrap="square" lIns="0" tIns="0" rIns="0" bIns="0" anchor="t" anchorCtr="0">
              <a:spAutoFit/>
            </a:bodyPr>
            <a:lstStyle/>
            <a:p>
              <a:pPr algn="l"/>
              <a:r>
                <a:rPr lang="zh-CN" sz="2400" b="1" dirty="0">
                  <a:solidFill>
                    <a:srgbClr val="244D87"/>
                  </a:solidFill>
                  <a:latin typeface="Consolas"/>
                  <a:ea typeface="Microsoft YaHei"/>
                  <a:cs typeface="Consolas"/>
                </a:rPr>
                <a:t>比较两串字母对应乘积除以47的余数</a:t>
              </a:r>
            </a:p>
          </p:txBody>
        </p:sp>
      </p:grpSp>
      <p:sp>
        <p:nvSpPr>
          <p:cNvPr id="21" name="Line 2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2" name="Line 22"/>
          <p:cNvSpPr/>
          <p:nvPr/>
        </p:nvSpPr>
        <p:spPr>
          <a:xfrm>
            <a:off x="838200" y="4761928"/>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3" name="Line 23"/>
          <p:cNvSpPr/>
          <p:nvPr/>
        </p:nvSpPr>
        <p:spPr>
          <a:xfrm>
            <a:off x="838200" y="3285554"/>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214312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你的飞碟在这儿</a:t>
            </a:r>
          </a:p>
        </p:txBody>
      </p:sp>
      <p:sp>
        <p:nvSpPr>
          <p:cNvPr id="6" name="title-slot Placeholder Carrier"/>
          <p:cNvSpPr txBox="1">
            <a:spLocks noGrp="1"/>
          </p:cNvSpPr>
          <p:nvPr>
            <p:ph type="title"/>
          </p:nvPr>
        </p:nvSpPr>
        <p:spPr>
          <a:xfrm>
            <a:off x="826008" y="1407795"/>
            <a:ext cx="4870704"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完整程序：各算一个余数，再比较</a:t>
            </a:r>
          </a:p>
        </p:txBody>
      </p:sp>
      <p:grpSp>
        <p:nvGrpSpPr>
          <p:cNvPr id="8" name="Group 8"/>
          <p:cNvGrpSpPr/>
          <p:nvPr/>
        </p:nvGrpSpPr>
        <p:grpSpPr>
          <a:xfrm>
            <a:off x="990981" y="2167890"/>
            <a:ext cx="4418838" cy="3942969"/>
            <a:chOff x="990981" y="2167890"/>
            <a:chExt cx="4418838" cy="3942969"/>
          </a:xfrm>
        </p:grpSpPr>
        <p:sp>
          <p:nvSpPr>
            <p:cNvPr id="7" name="TextBox 7"/>
            <p:cNvSpPr txBox="1"/>
            <p:nvPr/>
          </p:nvSpPr>
          <p:spPr>
            <a:xfrm>
              <a:off x="990981" y="2167890"/>
              <a:ext cx="4418838" cy="3942969"/>
            </a:xfrm>
            <a:prstGeom prst="rect">
              <a:avLst/>
            </a:prstGeom>
            <a:noFill/>
            <a:ln>
              <a:noFill/>
            </a:ln>
          </p:spPr>
          <p:txBody>
            <a:bodyPr wrap="square" lIns="0" tIns="0" rIns="0" bIns="0" anchor="t" anchorCtr="0">
              <a:spAutoFit/>
            </a:bodyPr>
            <a:lstStyle/>
            <a:p>
              <a:pPr algn="l">
                <a:lnSpc>
                  <a:spcPts val="2175"/>
                </a:lnSpc>
              </a:pPr>
              <a:r>
                <a:rPr lang="zh-CN" sz="1800" dirty="0">
                  <a:solidFill>
                    <a:schemeClr val="dk1"/>
                  </a:solidFill>
                  <a:latin typeface="Consolas"/>
                  <a:ea typeface="Microsoft YaHei"/>
                  <a:cs typeface="+mn-cs"/>
                </a:rPr>
                <a:t>#include &lt;iostream&gt;</a:t>
              </a:r>
              <a:br/>
              <a:r>
                <a:rPr lang="zh-CN" sz="1800" dirty="0">
                  <a:solidFill>
                    <a:schemeClr val="dk1"/>
                  </a:solidFill>
                  <a:latin typeface="Consolas"/>
                  <a:ea typeface="Microsoft YaHei"/>
                  <a:cs typeface="+mn-cs"/>
                </a:rPr>
                <a:t>#include &lt;</a:t>
              </a:r>
              <a:r>
                <a:rPr lang="zh-CN" sz="1800" dirty="0">
                  <a:solidFill>
                    <a:srgbClr val="0000FF"/>
                  </a:solidFill>
                  <a:latin typeface="Consolas"/>
                  <a:ea typeface="Microsoft YaHei"/>
                  <a:cs typeface="+mn-cs"/>
                </a:rPr>
                <a:t>string</a:t>
              </a:r>
              <a:r>
                <a:rPr lang="zh-CN" sz="1800" dirty="0">
                  <a:solidFill>
                    <a:schemeClr val="dk1"/>
                  </a:solidFill>
                  <a:latin typeface="Consolas"/>
                  <a:ea typeface="Microsoft YaHei"/>
                  <a:cs typeface="+mn-cs"/>
                </a:rPr>
                <a:t>&gt;</a:t>
              </a:r>
              <a:br/>
              <a:r>
                <a:rPr lang="zh-CN" sz="1800" dirty="0">
                  <a:solidFill>
                    <a:srgbClr val="0000FF"/>
                  </a:solidFill>
                  <a:latin typeface="Consolas"/>
                  <a:ea typeface="Microsoft YaHei"/>
                  <a:cs typeface="+mn-cs"/>
                </a:rPr>
                <a:t>using</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namespace</a:t>
              </a:r>
              <a:r>
                <a:rPr lang="zh-CN" sz="1800" dirty="0">
                  <a:solidFill>
                    <a:schemeClr val="dk1"/>
                  </a:solidFill>
                  <a:latin typeface="Consolas"/>
                  <a:ea typeface="Microsoft YaHei"/>
                  <a:cs typeface="+mn-cs"/>
                </a:rPr>
                <a:t> std;</a:t>
              </a:r>
              <a:b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main() {</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string</a:t>
              </a:r>
              <a:r>
                <a:rPr lang="zh-CN" sz="1800" dirty="0">
                  <a:solidFill>
                    <a:schemeClr val="dk1"/>
                  </a:solidFill>
                  <a:latin typeface="Consolas"/>
                  <a:ea typeface="Microsoft YaHei"/>
                  <a:cs typeface="+mn-cs"/>
                </a:rPr>
                <a:t> s, t; cin &gt;&gt; s &gt;&gt; t;</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a = 1, b = 1;</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char</a:t>
              </a:r>
              <a:r>
                <a:rPr lang="zh-CN" sz="1800" dirty="0">
                  <a:solidFill>
                    <a:schemeClr val="dk1"/>
                  </a:solidFill>
                  <a:latin typeface="Consolas"/>
                  <a:ea typeface="Microsoft YaHei"/>
                  <a:cs typeface="+mn-cs"/>
                </a:rPr>
                <a:t> c : s)</a:t>
              </a:r>
              <a:br/>
              <a:r>
                <a:rPr lang="zh-CN" sz="1800" dirty="0">
                  <a:solidFill>
                    <a:schemeClr val="dk1"/>
                  </a:solidFill>
                  <a:latin typeface="Consolas"/>
                  <a:ea typeface="Microsoft YaHei"/>
                  <a:cs typeface="+mn-cs"/>
                </a:rPr>
                <a:t>        a = a * (c - 'A' + 1) % 47;</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char</a:t>
              </a:r>
              <a:r>
                <a:rPr lang="zh-CN" sz="1800" dirty="0">
                  <a:solidFill>
                    <a:schemeClr val="dk1"/>
                  </a:solidFill>
                  <a:latin typeface="Consolas"/>
                  <a:ea typeface="Microsoft YaHei"/>
                  <a:cs typeface="+mn-cs"/>
                </a:rPr>
                <a:t> c : t)</a:t>
              </a:r>
              <a:br/>
              <a:r>
                <a:rPr lang="zh-CN" sz="1800" dirty="0">
                  <a:solidFill>
                    <a:schemeClr val="dk1"/>
                  </a:solidFill>
                  <a:latin typeface="Consolas"/>
                  <a:ea typeface="Microsoft YaHei"/>
                  <a:cs typeface="+mn-cs"/>
                </a:rPr>
                <a:t>        b = b * (c - 'A' + 1) % 47;</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(a == b) cout &lt;&lt; "GO\n";</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else</a:t>
              </a:r>
              <a:r>
                <a:rPr lang="zh-CN" sz="1800" dirty="0">
                  <a:solidFill>
                    <a:schemeClr val="dk1"/>
                  </a:solidFill>
                  <a:latin typeface="Consolas"/>
                  <a:ea typeface="Microsoft YaHei"/>
                  <a:cs typeface="+mn-cs"/>
                </a:rPr>
                <a:t> cout &lt;&lt; "STAY\n";</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return</a:t>
              </a:r>
              <a:r>
                <a:rPr lang="zh-CN" sz="1800" dirty="0">
                  <a:solidFill>
                    <a:schemeClr val="dk1"/>
                  </a:solidFill>
                  <a:latin typeface="Consolas"/>
                  <a:ea typeface="Microsoft YaHei"/>
                  <a:cs typeface="+mn-cs"/>
                </a:rPr>
                <a:t> 0;</a:t>
              </a:r>
              <a:br/>
              <a:r>
                <a:rPr lang="zh-CN" sz="1800" dirty="0">
                  <a:solidFill>
                    <a:schemeClr val="dk1"/>
                  </a:solidFill>
                  <a:latin typeface="Consolas"/>
                  <a:ea typeface="Microsoft YaHei"/>
                  <a:cs typeface="+mn-cs"/>
                </a:rPr>
                <a:t>}</a:t>
              </a:r>
            </a:p>
          </p:txBody>
        </p:sp>
      </p:grpSp>
      <p:grpSp>
        <p:nvGrpSpPr>
          <p:cNvPr id="11" name="Group 11"/>
          <p:cNvGrpSpPr/>
          <p:nvPr/>
        </p:nvGrpSpPr>
        <p:grpSpPr>
          <a:xfrm>
            <a:off x="8838438" y="2446972"/>
            <a:ext cx="1883626" cy="3124581"/>
            <a:chOff x="8838438" y="2446972"/>
            <a:chExt cx="1883626" cy="3124581"/>
          </a:xfrm>
        </p:grpSpPr>
        <p:sp>
          <p:nvSpPr>
            <p:cNvPr id="9" name="TextBox 9"/>
            <p:cNvSpPr/>
            <p:nvPr/>
          </p:nvSpPr>
          <p:spPr>
            <a:xfrm>
              <a:off x="8848344" y="2446972"/>
              <a:ext cx="159486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处理流程相同</a:t>
              </a:r>
            </a:p>
          </p:txBody>
        </p:sp>
        <p:grpSp>
          <p:nvGrpSpPr>
            <p:cNvPr id="19" name="Group 19"/>
            <p:cNvGrpSpPr/>
            <p:nvPr/>
          </p:nvGrpSpPr>
          <p:grpSpPr>
            <a:xfrm>
              <a:off x="8838438" y="2980372"/>
              <a:ext cx="1883626" cy="2591181"/>
              <a:chOff x="8838438" y="2980372"/>
              <a:chExt cx="1883626" cy="2591181"/>
            </a:xfrm>
          </p:grpSpPr>
          <p:sp>
            <p:nvSpPr>
              <p:cNvPr id="12" name="Freeform 12"/>
              <p:cNvSpPr/>
              <p:nvPr/>
            </p:nvSpPr>
            <p:spPr>
              <a:xfrm>
                <a:off x="8848344" y="2980372"/>
                <a:ext cx="1778127" cy="2591181"/>
              </a:xfrm>
              <a:custGeom>
                <a:avLst/>
                <a:gdLst/>
                <a:ahLst/>
                <a:cxnLst/>
                <a:rect l="l" t="t" r="r" b="b"/>
                <a:pathLst>
                  <a:path w="1778127" h="2591181">
                    <a:moveTo>
                      <a:pt x="0" y="0"/>
                    </a:moveTo>
                    <a:lnTo>
                      <a:pt x="1778127" y="0"/>
                    </a:lnTo>
                    <a:lnTo>
                      <a:pt x="1778127" y="2591181"/>
                    </a:lnTo>
                    <a:lnTo>
                      <a:pt x="0" y="2591181"/>
                    </a:lnTo>
                    <a:close/>
                  </a:path>
                </a:pathLst>
              </a:custGeom>
              <a:noFill/>
              <a:ln>
                <a:noFill/>
              </a:ln>
            </p:spPr>
          </p:sp>
          <p:sp>
            <p:nvSpPr>
              <p:cNvPr id="13" name="TextBox 13"/>
              <p:cNvSpPr txBox="1"/>
              <p:nvPr/>
            </p:nvSpPr>
            <p:spPr>
              <a:xfrm>
                <a:off x="8838438" y="2980372"/>
                <a:ext cx="1332357"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读一个</a:t>
                </a:r>
                <a:r>
                  <a:rPr lang="zh-CN" sz="1950" b="1" dirty="0">
                    <a:solidFill>
                      <a:srgbClr val="C00000"/>
                    </a:solidFill>
                    <a:latin typeface="Consolas"/>
                    <a:ea typeface="Microsoft YaHei"/>
                    <a:cs typeface="Consolas"/>
                  </a:rPr>
                  <a:t>字符</a:t>
                </a:r>
              </a:p>
            </p:txBody>
          </p:sp>
          <p:sp>
            <p:nvSpPr>
              <p:cNvPr id="14" name="TextBox 14"/>
              <p:cNvSpPr txBox="1"/>
              <p:nvPr/>
            </p:nvSpPr>
            <p:spPr>
              <a:xfrm>
                <a:off x="8838438" y="3325177"/>
                <a:ext cx="1358608"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 转成编号</a:t>
                </a:r>
              </a:p>
            </p:txBody>
          </p:sp>
          <p:sp>
            <p:nvSpPr>
              <p:cNvPr id="15" name="TextBox 15"/>
              <p:cNvSpPr txBox="1"/>
              <p:nvPr/>
            </p:nvSpPr>
            <p:spPr>
              <a:xfrm>
                <a:off x="8838438" y="3669982"/>
                <a:ext cx="1883626"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 乘到累计结果</a:t>
                </a:r>
              </a:p>
            </p:txBody>
          </p:sp>
          <p:sp>
            <p:nvSpPr>
              <p:cNvPr id="16" name="TextBox 16"/>
              <p:cNvSpPr txBox="1"/>
              <p:nvPr/>
            </p:nvSpPr>
            <p:spPr>
              <a:xfrm>
                <a:off x="8838438" y="4014788"/>
                <a:ext cx="1384859"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 对47取余</a:t>
                </a:r>
              </a:p>
            </p:txBody>
          </p:sp>
          <p:sp>
            <p:nvSpPr>
              <p:cNvPr id="17" name="TextBox 17"/>
              <p:cNvSpPr txBox="1"/>
              <p:nvPr/>
            </p:nvSpPr>
            <p:spPr>
              <a:xfrm>
                <a:off x="8838438" y="4521518"/>
                <a:ext cx="1857375"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时间与总</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数</a:t>
                </a:r>
              </a:p>
            </p:txBody>
          </p:sp>
          <p:sp>
            <p:nvSpPr>
              <p:cNvPr id="18" name="TextBox 18"/>
              <p:cNvSpPr txBox="1"/>
              <p:nvPr/>
            </p:nvSpPr>
            <p:spPr>
              <a:xfrm>
                <a:off x="8838438" y="4818698"/>
                <a:ext cx="1069848"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成正比。</a:t>
                </a:r>
              </a:p>
            </p:txBody>
          </p:sp>
        </p:grpSp>
      </p:grpSp>
      <p:sp>
        <p:nvSpPr>
          <p:cNvPr id="20" name="Line 20"/>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1" name="Line 21"/>
          <p:cNvSpPr/>
          <p:nvPr/>
        </p:nvSpPr>
        <p:spPr>
          <a:xfrm>
            <a:off x="867156" y="2177415"/>
            <a:ext cx="9525" cy="3881533"/>
          </a:xfrm>
          <a:custGeom>
            <a:avLst/>
            <a:gdLst/>
            <a:ahLst/>
            <a:cxnLst/>
            <a:rect l="l" t="t" r="r" b="b"/>
            <a:pathLst>
              <a:path w="9525" h="3881533">
                <a:moveTo>
                  <a:pt x="0" y="0"/>
                </a:moveTo>
                <a:lnTo>
                  <a:pt x="0" y="3881533"/>
                </a:lnTo>
              </a:path>
            </a:pathLst>
          </a:custGeom>
          <a:noFill/>
          <a:ln w="19050">
            <a:solidFill>
              <a:srgbClr val="244D87"/>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语句解析</a:t>
            </a:r>
          </a:p>
        </p:txBody>
      </p:sp>
      <p:sp>
        <p:nvSpPr>
          <p:cNvPr id="6" name="title-slot Placeholder Carrier"/>
          <p:cNvSpPr/>
          <p:nvPr/>
        </p:nvSpPr>
        <p:spPr>
          <a:xfrm>
            <a:off x="826008" y="1404747"/>
            <a:ext cx="10461117" cy="469392"/>
          </a:xfrm>
          <a:prstGeom prst="rect">
            <a:avLst/>
          </a:prstGeom>
          <a:noFill/>
          <a:ln>
            <a:noFill/>
          </a:ln>
        </p:spPr>
        <p:txBody>
          <a:bodyPr wrap="none" lIns="0" tIns="3048" rIns="0" bIns="0" anchor="t" anchorCtr="0">
            <a:noAutofit/>
          </a:bodyPr>
          <a:lstStyle/>
          <a:p>
            <a:pPr algn="l">
              <a:lnSpc>
                <a:spcPts val="3072"/>
              </a:lnSpc>
            </a:pPr>
            <a:r>
              <a:rPr lang="zh-CN" sz="2400" b="1" dirty="0">
                <a:solidFill>
                  <a:srgbClr val="244D87"/>
                </a:solidFill>
                <a:latin typeface="Microsoft YaHei"/>
                <a:ea typeface="Microsoft YaHei"/>
                <a:cs typeface="Microsoft YaHei"/>
              </a:rPr>
              <a:t>读到</a:t>
            </a:r>
            <a:r>
              <a:rPr lang="en-US" sz="2400" b="1" dirty="0">
                <a:solidFill>
                  <a:srgbClr val="244D87"/>
                </a:solidFill>
                <a:latin typeface="Consolas"/>
                <a:ea typeface="Consolas"/>
                <a:cs typeface="Consolas"/>
              </a:rPr>
              <a:t xml:space="preserve"> a:=3;</a:t>
            </a:r>
            <a:r>
              <a:rPr lang="zh-CN" sz="2400" b="1" dirty="0">
                <a:solidFill>
                  <a:srgbClr val="244D87"/>
                </a:solidFill>
                <a:latin typeface="Microsoft YaHei"/>
                <a:ea typeface="Microsoft YaHei"/>
                <a:cs typeface="Microsoft YaHei"/>
              </a:rPr>
              <a:t>，怎样模拟它对变量的修改？</a:t>
            </a:r>
          </a:p>
        </p:txBody>
      </p:sp>
      <p:grpSp>
        <p:nvGrpSpPr>
          <p:cNvPr id="11" name="Group 11"/>
          <p:cNvGrpSpPr/>
          <p:nvPr/>
        </p:nvGrpSpPr>
        <p:grpSpPr>
          <a:xfrm>
            <a:off x="990219" y="2227898"/>
            <a:ext cx="7515892" cy="1724405"/>
            <a:chOff x="990219" y="2227898"/>
            <a:chExt cx="7515892" cy="1724405"/>
          </a:xfrm>
        </p:grpSpPr>
        <p:sp>
          <p:nvSpPr>
            <p:cNvPr id="7" name="TextBox 7"/>
            <p:cNvSpPr/>
            <p:nvPr/>
          </p:nvSpPr>
          <p:spPr>
            <a:xfrm>
              <a:off x="990219" y="2227898"/>
              <a:ext cx="748326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有三个变量a、b、c，初值都为0。按从左到右的顺序执行赋值。</a:t>
              </a:r>
            </a:p>
          </p:txBody>
        </p:sp>
        <p:sp>
          <p:nvSpPr>
            <p:cNvPr id="8" name="TextBox 8"/>
            <p:cNvSpPr/>
            <p:nvPr/>
          </p:nvSpPr>
          <p:spPr>
            <a:xfrm>
              <a:off x="990219" y="2675572"/>
              <a:ext cx="703185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每条语句形如a:=3;或b:=a;，右侧是一位数字或一个变量。</a:t>
              </a:r>
            </a:p>
          </p:txBody>
        </p:sp>
        <p:sp>
          <p:nvSpPr>
            <p:cNvPr id="9" name="TextBox 9"/>
            <p:cNvSpPr/>
            <p:nvPr/>
          </p:nvSpPr>
          <p:spPr>
            <a:xfrm>
              <a:off x="990219" y="3123248"/>
              <a:ext cx="751589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输入保证合法、不含</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，整行不超过255个</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。洛谷P1597。</a:t>
              </a:r>
            </a:p>
          </p:txBody>
        </p:sp>
        <p:sp>
          <p:nvSpPr>
            <p:cNvPr id="10" name="TextBox 10"/>
            <p:cNvSpPr/>
            <p:nvPr/>
          </p:nvSpPr>
          <p:spPr>
            <a:xfrm>
              <a:off x="990219" y="3570922"/>
              <a:ext cx="522873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输出执行完之后a、b、c的值，用</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分隔。</a:t>
              </a:r>
            </a:p>
          </p:txBody>
        </p:sp>
      </p:grpSp>
      <p:grpSp>
        <p:nvGrpSpPr>
          <p:cNvPr id="15" name="Group 15"/>
          <p:cNvGrpSpPr/>
          <p:nvPr/>
        </p:nvGrpSpPr>
        <p:grpSpPr>
          <a:xfrm>
            <a:off x="980313" y="4560570"/>
            <a:ext cx="7006495" cy="1411033"/>
            <a:chOff x="980313" y="4560570"/>
            <a:chExt cx="7006495" cy="1411033"/>
          </a:xfrm>
        </p:grpSpPr>
        <p:sp>
          <p:nvSpPr>
            <p:cNvPr id="12" name="TextBox 12"/>
            <p:cNvSpPr txBox="1"/>
            <p:nvPr/>
          </p:nvSpPr>
          <p:spPr>
            <a:xfrm>
              <a:off x="987933" y="4560570"/>
              <a:ext cx="3578352" cy="469392"/>
            </a:xfrm>
            <a:prstGeom prst="rect">
              <a:avLst/>
            </a:prstGeom>
            <a:noFill/>
            <a:ln>
              <a:noFill/>
            </a:ln>
          </p:spPr>
          <p:txBody>
            <a:bodyPr wrap="square" lIns="0" tIns="0" rIns="0" bIns="0" anchor="t" anchorCtr="0">
              <a:spAutoFit/>
            </a:bodyPr>
            <a:lstStyle/>
            <a:p>
              <a:pPr algn="l"/>
              <a:r>
                <a:rPr lang="zh-CN" sz="2400" dirty="0">
                  <a:solidFill>
                    <a:schemeClr val="accent1"/>
                  </a:solidFill>
                  <a:latin typeface="Consolas"/>
                  <a:ea typeface="Microsoft YaHei"/>
                  <a:cs typeface="Consolas"/>
                </a:rPr>
                <a:t>a:=3;b:=a;a:=5;c:=b;</a:t>
              </a:r>
            </a:p>
          </p:txBody>
        </p:sp>
        <p:sp>
          <p:nvSpPr>
            <p:cNvPr id="16" name="TextBox 8"/>
            <p:cNvSpPr/>
            <p:nvPr/>
          </p:nvSpPr>
          <p:spPr>
            <a:xfrm>
              <a:off x="980313" y="5085398"/>
              <a:ext cx="700649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s保存这些指令文字，v[3]分别保存题中a、b、c的当前值。</a:t>
              </a:r>
            </a:p>
          </p:txBody>
        </p:sp>
        <p:sp>
          <p:nvSpPr>
            <p:cNvPr id="14" name="TextBox 14"/>
            <p:cNvSpPr/>
            <p:nvPr/>
          </p:nvSpPr>
          <p:spPr>
            <a:xfrm>
              <a:off x="990219" y="5590222"/>
              <a:ext cx="616077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:=属于本题输入的语法；写C++赋值代码仍然使用=。</a:t>
              </a:r>
            </a:p>
          </p:txBody>
        </p:sp>
      </p:grpSp>
      <p:sp>
        <p:nvSpPr>
          <p:cNvPr id="22" name="Line 22"/>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3" name="Line 23"/>
          <p:cNvSpPr/>
          <p:nvPr/>
        </p:nvSpPr>
        <p:spPr>
          <a:xfrm>
            <a:off x="864108" y="4570095"/>
            <a:ext cx="9525" cy="346710"/>
          </a:xfrm>
          <a:custGeom>
            <a:avLst/>
            <a:gdLst/>
            <a:ahLst/>
            <a:cxnLst/>
            <a:rect l="l" t="t" r="r" b="b"/>
            <a:pathLst>
              <a:path w="9525" h="346710">
                <a:moveTo>
                  <a:pt x="0" y="0"/>
                </a:moveTo>
                <a:lnTo>
                  <a:pt x="0" y="346710"/>
                </a:lnTo>
              </a:path>
            </a:pathLst>
          </a:custGeom>
          <a:noFill/>
          <a:ln w="19050">
            <a:solidFill>
              <a:srgbClr val="244D87"/>
            </a:solidFill>
          </a:ln>
        </p:spPr>
      </p:sp>
      <p:sp>
        <p:nvSpPr>
          <p:cNvPr id="24" name="Line 24"/>
          <p:cNvSpPr/>
          <p:nvPr/>
        </p:nvSpPr>
        <p:spPr>
          <a:xfrm>
            <a:off x="838200" y="4200716"/>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语句解析</a:t>
            </a:r>
          </a:p>
        </p:txBody>
      </p:sp>
      <p:sp>
        <p:nvSpPr>
          <p:cNvPr id="6" name="title-slot Placeholder Carrier"/>
          <p:cNvSpPr txBox="1">
            <a:spLocks noGrp="1"/>
          </p:cNvSpPr>
          <p:nvPr>
            <p:ph type="title"/>
          </p:nvPr>
        </p:nvSpPr>
        <p:spPr>
          <a:xfrm>
            <a:off x="826008" y="1407795"/>
            <a:ext cx="3432962"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Consolas"/>
              </a:rPr>
              <a:t>每条语句固定占5个字符</a:t>
            </a:r>
          </a:p>
        </p:txBody>
      </p:sp>
      <p:grpSp>
        <p:nvGrpSpPr>
          <p:cNvPr id="23" name="Group 23"/>
          <p:cNvGrpSpPr/>
          <p:nvPr/>
        </p:nvGrpSpPr>
        <p:grpSpPr>
          <a:xfrm>
            <a:off x="1905000" y="2142172"/>
            <a:ext cx="8572500" cy="1810131"/>
            <a:chOff x="1905000" y="2142172"/>
            <a:chExt cx="8572500" cy="1810131"/>
          </a:xfrm>
        </p:grpSpPr>
        <p:sp>
          <p:nvSpPr>
            <p:cNvPr id="7" name="Rectangle 7"/>
            <p:cNvSpPr/>
            <p:nvPr/>
          </p:nvSpPr>
          <p:spPr>
            <a:xfrm>
              <a:off x="1905000" y="2571750"/>
              <a:ext cx="1714500" cy="714375"/>
            </a:xfrm>
            <a:prstGeom prst="rect">
              <a:avLst/>
            </a:prstGeom>
            <a:solidFill>
              <a:srgbClr val="FFF2CC"/>
            </a:solidFill>
            <a:ln>
              <a:noFill/>
            </a:ln>
          </p:spPr>
        </p:sp>
        <p:sp>
          <p:nvSpPr>
            <p:cNvPr id="8" name="Rectangle 8"/>
            <p:cNvSpPr/>
            <p:nvPr/>
          </p:nvSpPr>
          <p:spPr>
            <a:xfrm>
              <a:off x="3619500" y="2571750"/>
              <a:ext cx="3429000" cy="714375"/>
            </a:xfrm>
            <a:prstGeom prst="rect">
              <a:avLst/>
            </a:prstGeom>
            <a:noFill/>
            <a:ln>
              <a:noFill/>
            </a:ln>
          </p:spPr>
        </p:sp>
        <p:sp>
          <p:nvSpPr>
            <p:cNvPr id="9" name="Rectangle 9"/>
            <p:cNvSpPr/>
            <p:nvPr/>
          </p:nvSpPr>
          <p:spPr>
            <a:xfrm>
              <a:off x="7048500" y="2571750"/>
              <a:ext cx="1714500" cy="714375"/>
            </a:xfrm>
            <a:prstGeom prst="rect">
              <a:avLst/>
            </a:prstGeom>
            <a:solidFill>
              <a:srgbClr val="E9F1FA"/>
            </a:solidFill>
            <a:ln>
              <a:noFill/>
            </a:ln>
          </p:spPr>
        </p:sp>
        <p:sp>
          <p:nvSpPr>
            <p:cNvPr id="10" name="Rectangle 10"/>
            <p:cNvSpPr/>
            <p:nvPr/>
          </p:nvSpPr>
          <p:spPr>
            <a:xfrm>
              <a:off x="8763000" y="2571750"/>
              <a:ext cx="1714500" cy="714375"/>
            </a:xfrm>
            <a:prstGeom prst="rect">
              <a:avLst/>
            </a:prstGeom>
            <a:solidFill>
              <a:srgbClr val="F2F4F7"/>
            </a:solidFill>
            <a:ln>
              <a:noFill/>
            </a:ln>
          </p:spPr>
        </p:sp>
        <p:sp>
          <p:nvSpPr>
            <p:cNvPr id="11" name="TextBox 11"/>
            <p:cNvSpPr/>
            <p:nvPr/>
          </p:nvSpPr>
          <p:spPr>
            <a:xfrm>
              <a:off x="2657094" y="21421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i</a:t>
              </a:r>
            </a:p>
          </p:txBody>
        </p:sp>
        <p:sp>
          <p:nvSpPr>
            <p:cNvPr id="12" name="TextBox 12"/>
            <p:cNvSpPr/>
            <p:nvPr/>
          </p:nvSpPr>
          <p:spPr>
            <a:xfrm>
              <a:off x="4276344" y="2142172"/>
              <a:ext cx="452914"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i+1</a:t>
              </a:r>
            </a:p>
          </p:txBody>
        </p:sp>
        <p:sp>
          <p:nvSpPr>
            <p:cNvPr id="13" name="TextBox 13"/>
            <p:cNvSpPr/>
            <p:nvPr/>
          </p:nvSpPr>
          <p:spPr>
            <a:xfrm>
              <a:off x="5990844" y="2142172"/>
              <a:ext cx="452914"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i+2</a:t>
              </a:r>
            </a:p>
          </p:txBody>
        </p:sp>
        <p:sp>
          <p:nvSpPr>
            <p:cNvPr id="14" name="TextBox 14"/>
            <p:cNvSpPr/>
            <p:nvPr/>
          </p:nvSpPr>
          <p:spPr>
            <a:xfrm>
              <a:off x="7705344" y="2142172"/>
              <a:ext cx="452914"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i+3</a:t>
              </a:r>
            </a:p>
          </p:txBody>
        </p:sp>
        <p:sp>
          <p:nvSpPr>
            <p:cNvPr id="15" name="TextBox 15"/>
            <p:cNvSpPr/>
            <p:nvPr/>
          </p:nvSpPr>
          <p:spPr>
            <a:xfrm>
              <a:off x="9419844" y="2142172"/>
              <a:ext cx="452914"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i+4</a:t>
              </a:r>
            </a:p>
          </p:txBody>
        </p:sp>
        <p:sp>
          <p:nvSpPr>
            <p:cNvPr id="16" name="TextBox 16"/>
            <p:cNvSpPr/>
            <p:nvPr/>
          </p:nvSpPr>
          <p:spPr>
            <a:xfrm>
              <a:off x="2653284" y="2766060"/>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a:t>
              </a:r>
            </a:p>
          </p:txBody>
        </p:sp>
        <p:sp>
          <p:nvSpPr>
            <p:cNvPr id="17" name="TextBox 17"/>
            <p:cNvSpPr/>
            <p:nvPr/>
          </p:nvSpPr>
          <p:spPr>
            <a:xfrm>
              <a:off x="4367784" y="2766060"/>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sp>
          <p:nvSpPr>
            <p:cNvPr id="18" name="TextBox 18"/>
            <p:cNvSpPr/>
            <p:nvPr/>
          </p:nvSpPr>
          <p:spPr>
            <a:xfrm>
              <a:off x="6082284" y="2766060"/>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sp>
          <p:nvSpPr>
            <p:cNvPr id="19" name="TextBox 19"/>
            <p:cNvSpPr/>
            <p:nvPr/>
          </p:nvSpPr>
          <p:spPr>
            <a:xfrm>
              <a:off x="7796784" y="2766060"/>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3</a:t>
              </a:r>
            </a:p>
          </p:txBody>
        </p:sp>
        <p:sp>
          <p:nvSpPr>
            <p:cNvPr id="20" name="TextBox 20"/>
            <p:cNvSpPr txBox="1"/>
            <p:nvPr/>
          </p:nvSpPr>
          <p:spPr>
            <a:xfrm>
              <a:off x="9511284" y="2766060"/>
              <a:ext cx="227343" cy="528066"/>
            </a:xfrm>
            <a:prstGeom prst="rect">
              <a:avLst/>
            </a:prstGeom>
            <a:noFill/>
            <a:ln>
              <a:noFill/>
            </a:ln>
          </p:spPr>
          <p:txBody>
            <a:bodyPr wrap="square" lIns="0" tIns="0" rIns="0" bIns="0" anchor="t" anchorCtr="0">
              <a:spAutoFit/>
            </a:bodyPr>
            <a:lstStyle/>
            <a:p>
              <a:pPr algn="l"/>
              <a:r>
                <a:rPr lang="zh-CN" sz="2700" dirty="0">
                  <a:solidFill>
                    <a:schemeClr val="dk1"/>
                  </a:solidFill>
                  <a:latin typeface="Consolas"/>
                  <a:ea typeface="Microsoft YaHei"/>
                  <a:cs typeface="Consolas"/>
                </a:rPr>
                <a:t>;</a:t>
              </a:r>
            </a:p>
          </p:txBody>
        </p:sp>
        <p:sp>
          <p:nvSpPr>
            <p:cNvPr id="21" name="TextBox 21"/>
            <p:cNvSpPr/>
            <p:nvPr/>
          </p:nvSpPr>
          <p:spPr>
            <a:xfrm>
              <a:off x="2371344" y="3570922"/>
              <a:ext cx="80733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写给谁</a:t>
              </a:r>
            </a:p>
          </p:txBody>
        </p:sp>
        <p:sp>
          <p:nvSpPr>
            <p:cNvPr id="22" name="TextBox 22"/>
            <p:cNvSpPr/>
            <p:nvPr/>
          </p:nvSpPr>
          <p:spPr>
            <a:xfrm>
              <a:off x="7419594" y="3570922"/>
              <a:ext cx="133235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从哪里取值</a:t>
              </a:r>
            </a:p>
          </p:txBody>
        </p:sp>
      </p:grpSp>
      <p:grpSp>
        <p:nvGrpSpPr>
          <p:cNvPr id="27" name="Group 27"/>
          <p:cNvGrpSpPr/>
          <p:nvPr/>
        </p:nvGrpSpPr>
        <p:grpSpPr>
          <a:xfrm>
            <a:off x="980313" y="4637722"/>
            <a:ext cx="10306812" cy="1321880"/>
            <a:chOff x="980313" y="4637722"/>
            <a:chExt cx="10306812" cy="1321880"/>
          </a:xfrm>
        </p:grpSpPr>
        <p:sp>
          <p:nvSpPr>
            <p:cNvPr id="28" name="TextBox 7"/>
            <p:cNvSpPr/>
            <p:nvPr/>
          </p:nvSpPr>
          <p:spPr>
            <a:xfrm>
              <a:off x="980313" y="4637722"/>
              <a:ext cx="837595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s[i]是左侧变量名</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；s[i+3]是右侧数字或变量名字符。每次i加5。</a:t>
              </a:r>
            </a:p>
          </p:txBody>
        </p:sp>
        <p:sp>
          <p:nvSpPr>
            <p:cNvPr id="25" name="TextBox 25"/>
            <p:cNvSpPr/>
            <p:nvPr/>
          </p:nvSpPr>
          <p:spPr>
            <a:xfrm>
              <a:off x="990219" y="5104448"/>
              <a:ext cx="746551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变量名减'a'：a对应0，b对应1，c对应2，用v[3]保存当前值。</a:t>
              </a:r>
            </a:p>
          </p:txBody>
        </p:sp>
        <p:sp>
          <p:nvSpPr>
            <p:cNvPr id="26" name="TextBox 26"/>
            <p:cNvSpPr/>
            <p:nvPr/>
          </p:nvSpPr>
          <p:spPr>
            <a:xfrm>
              <a:off x="990219" y="5578221"/>
              <a:ext cx="10296906" cy="381381"/>
            </a:xfrm>
            <a:prstGeom prst="rect">
              <a:avLst/>
            </a:prstGeom>
            <a:noFill/>
            <a:ln>
              <a:noFill/>
            </a:ln>
          </p:spPr>
          <p:txBody>
            <a:bodyPr wrap="none" lIns="0" tIns="2476" rIns="0" bIns="0" anchor="t" anchorCtr="0">
              <a:noAutofit/>
            </a:bodyPr>
            <a:lstStyle/>
            <a:p>
              <a:pPr algn="l">
                <a:lnSpc>
                  <a:spcPts val="2496"/>
                </a:lnSpc>
              </a:pPr>
              <a:r>
                <a:rPr lang="zh-CN" sz="1950" dirty="0">
                  <a:solidFill>
                    <a:srgbClr val="243447"/>
                  </a:solidFill>
                  <a:latin typeface="Microsoft YaHei"/>
                  <a:ea typeface="Microsoft YaHei"/>
                  <a:cs typeface="Microsoft YaHei"/>
                </a:rPr>
                <a:t>本题保证每条都是</a:t>
              </a:r>
              <a:r>
                <a:rPr lang="en-US" sz="1950" dirty="0">
                  <a:solidFill>
                    <a:srgbClr val="243447"/>
                  </a:solidFill>
                  <a:latin typeface="Consolas"/>
                  <a:ea typeface="Consolas"/>
                  <a:cs typeface="Consolas"/>
                </a:rPr>
                <a:t xml:space="preserve"> 5 </a:t>
              </a:r>
              <a:r>
                <a:rPr lang="zh-CN" sz="1950" dirty="0">
                  <a:solidFill>
                    <a:srgbClr val="243447"/>
                  </a:solidFill>
                  <a:latin typeface="Microsoft YaHei"/>
                  <a:ea typeface="Microsoft YaHei"/>
                  <a:cs typeface="Microsoft YaHei"/>
                </a:rPr>
                <a:t>个</a:t>
              </a:r>
              <a:r>
                <a:rPr lang="zh-CN" sz="1950" b="1" dirty="0">
                  <a:solidFill>
                    <a:srgbClr val="C00000"/>
                  </a:solidFill>
                  <a:latin typeface="Microsoft YaHei"/>
                  <a:ea typeface="Microsoft YaHei"/>
                  <a:cs typeface="Microsoft YaHei"/>
                </a:rPr>
                <a:t>字符</a:t>
              </a:r>
              <a:r>
                <a:rPr lang="zh-CN" sz="1950" dirty="0">
                  <a:solidFill>
                    <a:srgbClr val="243447"/>
                  </a:solidFill>
                  <a:latin typeface="Microsoft YaHei"/>
                  <a:ea typeface="Microsoft YaHei"/>
                  <a:cs typeface="Microsoft YaHei"/>
                </a:rPr>
                <a:t>，所以每次前进</a:t>
              </a:r>
              <a:r>
                <a:rPr lang="en-US" sz="1950" dirty="0">
                  <a:solidFill>
                    <a:srgbClr val="243447"/>
                  </a:solidFill>
                  <a:latin typeface="Consolas"/>
                  <a:ea typeface="Consolas"/>
                  <a:cs typeface="Consolas"/>
                </a:rPr>
                <a:t xml:space="preserve"> 5</a:t>
              </a:r>
              <a:r>
                <a:rPr lang="zh-CN" sz="1950" dirty="0">
                  <a:solidFill>
                    <a:srgbClr val="243447"/>
                  </a:solidFill>
                  <a:latin typeface="Microsoft YaHei"/>
                  <a:ea typeface="Microsoft YaHei"/>
                  <a:cs typeface="Microsoft YaHei"/>
                </a:rPr>
                <a:t>。输入格式变化时，步长也要重想。</a:t>
              </a:r>
            </a:p>
          </p:txBody>
        </p:sp>
      </p:grpSp>
      <p:sp>
        <p:nvSpPr>
          <p:cNvPr id="45" name="Line 4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46" name="Line 46"/>
          <p:cNvSpPr/>
          <p:nvPr/>
        </p:nvSpPr>
        <p:spPr>
          <a:xfrm>
            <a:off x="9387459" y="2775585"/>
            <a:ext cx="9525" cy="392430"/>
          </a:xfrm>
          <a:custGeom>
            <a:avLst/>
            <a:gdLst/>
            <a:ahLst/>
            <a:cxnLst/>
            <a:rect l="l" t="t" r="r" b="b"/>
            <a:pathLst>
              <a:path w="9525" h="392430">
                <a:moveTo>
                  <a:pt x="0" y="0"/>
                </a:moveTo>
                <a:lnTo>
                  <a:pt x="0" y="392430"/>
                </a:lnTo>
              </a:path>
            </a:pathLst>
          </a:custGeom>
          <a:noFill/>
          <a:ln w="19050">
            <a:solidFill>
              <a:srgbClr val="244D87"/>
            </a:solidFill>
          </a:ln>
        </p:spPr>
      </p:sp>
      <p:sp>
        <p:nvSpPr>
          <p:cNvPr id="47" name="Line 47"/>
          <p:cNvSpPr/>
          <p:nvPr/>
        </p:nvSpPr>
        <p:spPr>
          <a:xfrm>
            <a:off x="838200" y="4238054"/>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48" name="Line 48"/>
          <p:cNvSpPr/>
          <p:nvPr/>
        </p:nvSpPr>
        <p:spPr>
          <a:xfrm>
            <a:off x="838200" y="3427286"/>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35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3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语句解析</a:t>
            </a:r>
          </a:p>
        </p:txBody>
      </p:sp>
      <p:sp>
        <p:nvSpPr>
          <p:cNvPr id="6" name="title-slot Placeholder Carrier"/>
          <p:cNvSpPr txBox="1">
            <a:spLocks noGrp="1"/>
          </p:cNvSpPr>
          <p:nvPr>
            <p:ph type="title"/>
          </p:nvPr>
        </p:nvSpPr>
        <p:spPr>
          <a:xfrm>
            <a:off x="826008" y="1407795"/>
            <a:ext cx="3933749"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赋值复制的是“那一刻的值”</a:t>
            </a:r>
          </a:p>
        </p:txBody>
      </p:sp>
      <p:grpSp>
        <p:nvGrpSpPr>
          <p:cNvPr id="11" name="Group 11"/>
          <p:cNvGrpSpPr/>
          <p:nvPr/>
        </p:nvGrpSpPr>
        <p:grpSpPr>
          <a:xfrm>
            <a:off x="1228344" y="2208848"/>
            <a:ext cx="4783836" cy="381381"/>
            <a:chOff x="1228344" y="2208848"/>
            <a:chExt cx="4783836" cy="381381"/>
          </a:xfrm>
        </p:grpSpPr>
        <p:sp>
          <p:nvSpPr>
            <p:cNvPr id="7" name="TextBox 7"/>
            <p:cNvSpPr/>
            <p:nvPr/>
          </p:nvSpPr>
          <p:spPr>
            <a:xfrm>
              <a:off x="1228344" y="2208848"/>
              <a:ext cx="80733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执行完</a:t>
              </a:r>
            </a:p>
          </p:txBody>
        </p:sp>
        <p:sp>
          <p:nvSpPr>
            <p:cNvPr id="8" name="TextBox 8"/>
            <p:cNvSpPr/>
            <p:nvPr/>
          </p:nvSpPr>
          <p:spPr>
            <a:xfrm>
              <a:off x="3942969" y="22088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a</a:t>
              </a:r>
            </a:p>
          </p:txBody>
        </p:sp>
        <p:sp>
          <p:nvSpPr>
            <p:cNvPr id="9" name="TextBox 9"/>
            <p:cNvSpPr/>
            <p:nvPr/>
          </p:nvSpPr>
          <p:spPr>
            <a:xfrm>
              <a:off x="4895469" y="22088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b</a:t>
              </a:r>
            </a:p>
          </p:txBody>
        </p:sp>
        <p:sp>
          <p:nvSpPr>
            <p:cNvPr id="10" name="TextBox 10"/>
            <p:cNvSpPr/>
            <p:nvPr/>
          </p:nvSpPr>
          <p:spPr>
            <a:xfrm>
              <a:off x="5847969" y="22088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c</a:t>
              </a:r>
            </a:p>
          </p:txBody>
        </p:sp>
      </p:grpSp>
      <p:grpSp>
        <p:nvGrpSpPr>
          <p:cNvPr id="16" name="Group 16"/>
          <p:cNvGrpSpPr/>
          <p:nvPr/>
        </p:nvGrpSpPr>
        <p:grpSpPr>
          <a:xfrm>
            <a:off x="1228344" y="2742248"/>
            <a:ext cx="4783836" cy="381381"/>
            <a:chOff x="1228344" y="2742248"/>
            <a:chExt cx="4783836" cy="381381"/>
          </a:xfrm>
        </p:grpSpPr>
        <p:sp>
          <p:nvSpPr>
            <p:cNvPr id="12" name="TextBox 12"/>
            <p:cNvSpPr/>
            <p:nvPr/>
          </p:nvSpPr>
          <p:spPr>
            <a:xfrm>
              <a:off x="1228344" y="2742248"/>
              <a:ext cx="54483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初始</a:t>
              </a:r>
            </a:p>
          </p:txBody>
        </p:sp>
        <p:sp>
          <p:nvSpPr>
            <p:cNvPr id="13" name="TextBox 13"/>
            <p:cNvSpPr/>
            <p:nvPr/>
          </p:nvSpPr>
          <p:spPr>
            <a:xfrm>
              <a:off x="3942969" y="27422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0</a:t>
              </a:r>
            </a:p>
          </p:txBody>
        </p:sp>
        <p:sp>
          <p:nvSpPr>
            <p:cNvPr id="14" name="TextBox 14"/>
            <p:cNvSpPr/>
            <p:nvPr/>
          </p:nvSpPr>
          <p:spPr>
            <a:xfrm>
              <a:off x="4895469" y="27422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0</a:t>
              </a:r>
            </a:p>
          </p:txBody>
        </p:sp>
        <p:sp>
          <p:nvSpPr>
            <p:cNvPr id="15" name="TextBox 15"/>
            <p:cNvSpPr/>
            <p:nvPr/>
          </p:nvSpPr>
          <p:spPr>
            <a:xfrm>
              <a:off x="5847969" y="27422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0</a:t>
              </a:r>
            </a:p>
          </p:txBody>
        </p:sp>
      </p:grpSp>
      <p:grpSp>
        <p:nvGrpSpPr>
          <p:cNvPr id="21" name="Group 21"/>
          <p:cNvGrpSpPr/>
          <p:nvPr/>
        </p:nvGrpSpPr>
        <p:grpSpPr>
          <a:xfrm>
            <a:off x="1228344" y="3275648"/>
            <a:ext cx="4783836" cy="381381"/>
            <a:chOff x="1228344" y="3275648"/>
            <a:chExt cx="4783836" cy="381381"/>
          </a:xfrm>
        </p:grpSpPr>
        <p:sp>
          <p:nvSpPr>
            <p:cNvPr id="17" name="TextBox 17"/>
            <p:cNvSpPr txBox="1"/>
            <p:nvPr/>
          </p:nvSpPr>
          <p:spPr>
            <a:xfrm>
              <a:off x="1228344" y="3275648"/>
              <a:ext cx="741712" cy="381381"/>
            </a:xfrm>
            <a:prstGeom prst="rect">
              <a:avLst/>
            </a:prstGeom>
            <a:noFill/>
            <a:ln>
              <a:noFill/>
            </a:ln>
          </p:spPr>
          <p:txBody>
            <a:bodyPr wrap="square" lIns="0" tIns="0" rIns="0" bIns="0" anchor="t" anchorCtr="0">
              <a:spAutoFit/>
            </a:bodyPr>
            <a:lstStyle/>
            <a:p>
              <a:pPr algn="l"/>
              <a:r>
                <a:rPr lang="zh-CN" sz="1950" dirty="0">
                  <a:solidFill>
                    <a:schemeClr val="dk1"/>
                  </a:solidFill>
                  <a:latin typeface="Consolas"/>
                  <a:ea typeface="Microsoft YaHei"/>
                  <a:cs typeface="+mn-cs"/>
                </a:rPr>
                <a:t>a:=3;</a:t>
              </a:r>
            </a:p>
          </p:txBody>
        </p:sp>
        <p:sp>
          <p:nvSpPr>
            <p:cNvPr id="18" name="TextBox 18"/>
            <p:cNvSpPr/>
            <p:nvPr/>
          </p:nvSpPr>
          <p:spPr>
            <a:xfrm>
              <a:off x="3942969" y="3275648"/>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3</a:t>
              </a:r>
            </a:p>
          </p:txBody>
        </p:sp>
        <p:sp>
          <p:nvSpPr>
            <p:cNvPr id="19" name="TextBox 19"/>
            <p:cNvSpPr/>
            <p:nvPr/>
          </p:nvSpPr>
          <p:spPr>
            <a:xfrm>
              <a:off x="4895469" y="32756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0</a:t>
              </a:r>
            </a:p>
          </p:txBody>
        </p:sp>
        <p:sp>
          <p:nvSpPr>
            <p:cNvPr id="20" name="TextBox 20"/>
            <p:cNvSpPr/>
            <p:nvPr/>
          </p:nvSpPr>
          <p:spPr>
            <a:xfrm>
              <a:off x="5847969" y="32756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0</a:t>
              </a:r>
            </a:p>
          </p:txBody>
        </p:sp>
      </p:grpSp>
      <p:grpSp>
        <p:nvGrpSpPr>
          <p:cNvPr id="26" name="Group 26"/>
          <p:cNvGrpSpPr/>
          <p:nvPr/>
        </p:nvGrpSpPr>
        <p:grpSpPr>
          <a:xfrm>
            <a:off x="1228344" y="3809048"/>
            <a:ext cx="4783836" cy="381381"/>
            <a:chOff x="1228344" y="3809048"/>
            <a:chExt cx="4783836" cy="381381"/>
          </a:xfrm>
        </p:grpSpPr>
        <p:sp>
          <p:nvSpPr>
            <p:cNvPr id="22" name="TextBox 22"/>
            <p:cNvSpPr txBox="1"/>
            <p:nvPr/>
          </p:nvSpPr>
          <p:spPr>
            <a:xfrm>
              <a:off x="1228344" y="3809048"/>
              <a:ext cx="741712" cy="381381"/>
            </a:xfrm>
            <a:prstGeom prst="rect">
              <a:avLst/>
            </a:prstGeom>
            <a:noFill/>
            <a:ln>
              <a:noFill/>
            </a:ln>
          </p:spPr>
          <p:txBody>
            <a:bodyPr wrap="square" lIns="0" tIns="0" rIns="0" bIns="0" anchor="t" anchorCtr="0">
              <a:spAutoFit/>
            </a:bodyPr>
            <a:lstStyle/>
            <a:p>
              <a:pPr algn="l"/>
              <a:r>
                <a:rPr lang="zh-CN" sz="1950" dirty="0">
                  <a:solidFill>
                    <a:schemeClr val="dk1"/>
                  </a:solidFill>
                  <a:latin typeface="Consolas"/>
                  <a:ea typeface="Microsoft YaHei"/>
                  <a:cs typeface="+mn-cs"/>
                </a:rPr>
                <a:t>b:=a;</a:t>
              </a:r>
            </a:p>
          </p:txBody>
        </p:sp>
        <p:sp>
          <p:nvSpPr>
            <p:cNvPr id="23" name="TextBox 23"/>
            <p:cNvSpPr/>
            <p:nvPr/>
          </p:nvSpPr>
          <p:spPr>
            <a:xfrm>
              <a:off x="3942969" y="38090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3</a:t>
              </a:r>
            </a:p>
          </p:txBody>
        </p:sp>
        <p:sp>
          <p:nvSpPr>
            <p:cNvPr id="24" name="TextBox 24"/>
            <p:cNvSpPr/>
            <p:nvPr/>
          </p:nvSpPr>
          <p:spPr>
            <a:xfrm>
              <a:off x="4895469" y="3809048"/>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3</a:t>
              </a:r>
            </a:p>
          </p:txBody>
        </p:sp>
        <p:sp>
          <p:nvSpPr>
            <p:cNvPr id="25" name="TextBox 25"/>
            <p:cNvSpPr/>
            <p:nvPr/>
          </p:nvSpPr>
          <p:spPr>
            <a:xfrm>
              <a:off x="5847969" y="38090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0</a:t>
              </a:r>
            </a:p>
          </p:txBody>
        </p:sp>
      </p:grpSp>
      <p:grpSp>
        <p:nvGrpSpPr>
          <p:cNvPr id="31" name="Group 31"/>
          <p:cNvGrpSpPr/>
          <p:nvPr/>
        </p:nvGrpSpPr>
        <p:grpSpPr>
          <a:xfrm>
            <a:off x="1228344" y="4342448"/>
            <a:ext cx="4783836" cy="381381"/>
            <a:chOff x="1228344" y="4342448"/>
            <a:chExt cx="4783836" cy="381381"/>
          </a:xfrm>
        </p:grpSpPr>
        <p:sp>
          <p:nvSpPr>
            <p:cNvPr id="27" name="TextBox 27"/>
            <p:cNvSpPr txBox="1"/>
            <p:nvPr/>
          </p:nvSpPr>
          <p:spPr>
            <a:xfrm>
              <a:off x="1228344" y="4342448"/>
              <a:ext cx="741712" cy="381381"/>
            </a:xfrm>
            <a:prstGeom prst="rect">
              <a:avLst/>
            </a:prstGeom>
            <a:noFill/>
            <a:ln>
              <a:noFill/>
            </a:ln>
          </p:spPr>
          <p:txBody>
            <a:bodyPr wrap="square" lIns="0" tIns="0" rIns="0" bIns="0" anchor="t" anchorCtr="0">
              <a:spAutoFit/>
            </a:bodyPr>
            <a:lstStyle/>
            <a:p>
              <a:pPr algn="l"/>
              <a:r>
                <a:rPr lang="zh-CN" sz="1950" dirty="0">
                  <a:solidFill>
                    <a:schemeClr val="dk1"/>
                  </a:solidFill>
                  <a:latin typeface="Consolas"/>
                  <a:ea typeface="Microsoft YaHei"/>
                  <a:cs typeface="+mn-cs"/>
                </a:rPr>
                <a:t>a:=5;</a:t>
              </a:r>
            </a:p>
          </p:txBody>
        </p:sp>
        <p:sp>
          <p:nvSpPr>
            <p:cNvPr id="28" name="TextBox 28"/>
            <p:cNvSpPr/>
            <p:nvPr/>
          </p:nvSpPr>
          <p:spPr>
            <a:xfrm>
              <a:off x="3942969" y="4342448"/>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5</a:t>
              </a:r>
            </a:p>
          </p:txBody>
        </p:sp>
        <p:sp>
          <p:nvSpPr>
            <p:cNvPr id="29" name="TextBox 29"/>
            <p:cNvSpPr/>
            <p:nvPr/>
          </p:nvSpPr>
          <p:spPr>
            <a:xfrm>
              <a:off x="4895469" y="43424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3</a:t>
              </a:r>
            </a:p>
          </p:txBody>
        </p:sp>
        <p:sp>
          <p:nvSpPr>
            <p:cNvPr id="30" name="TextBox 30"/>
            <p:cNvSpPr/>
            <p:nvPr/>
          </p:nvSpPr>
          <p:spPr>
            <a:xfrm>
              <a:off x="5847969" y="43424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0</a:t>
              </a:r>
            </a:p>
          </p:txBody>
        </p:sp>
      </p:grpSp>
      <p:grpSp>
        <p:nvGrpSpPr>
          <p:cNvPr id="36" name="Group 36"/>
          <p:cNvGrpSpPr/>
          <p:nvPr/>
        </p:nvGrpSpPr>
        <p:grpSpPr>
          <a:xfrm>
            <a:off x="1228344" y="4875848"/>
            <a:ext cx="4783836" cy="381381"/>
            <a:chOff x="1228344" y="4875848"/>
            <a:chExt cx="4783836" cy="381381"/>
          </a:xfrm>
        </p:grpSpPr>
        <p:sp>
          <p:nvSpPr>
            <p:cNvPr id="32" name="TextBox 32"/>
            <p:cNvSpPr txBox="1"/>
            <p:nvPr/>
          </p:nvSpPr>
          <p:spPr>
            <a:xfrm>
              <a:off x="1228344" y="4875848"/>
              <a:ext cx="741712" cy="381381"/>
            </a:xfrm>
            <a:prstGeom prst="rect">
              <a:avLst/>
            </a:prstGeom>
            <a:noFill/>
            <a:ln>
              <a:noFill/>
            </a:ln>
          </p:spPr>
          <p:txBody>
            <a:bodyPr wrap="square" lIns="0" tIns="0" rIns="0" bIns="0" anchor="t" anchorCtr="0">
              <a:spAutoFit/>
            </a:bodyPr>
            <a:lstStyle/>
            <a:p>
              <a:pPr algn="l"/>
              <a:r>
                <a:rPr lang="zh-CN" sz="1950" dirty="0">
                  <a:solidFill>
                    <a:schemeClr val="dk1"/>
                  </a:solidFill>
                  <a:latin typeface="Consolas"/>
                  <a:ea typeface="Microsoft YaHei"/>
                  <a:cs typeface="+mn-cs"/>
                </a:rPr>
                <a:t>c:=b;</a:t>
              </a:r>
            </a:p>
          </p:txBody>
        </p:sp>
        <p:sp>
          <p:nvSpPr>
            <p:cNvPr id="33" name="TextBox 33"/>
            <p:cNvSpPr/>
            <p:nvPr/>
          </p:nvSpPr>
          <p:spPr>
            <a:xfrm>
              <a:off x="3942969" y="48758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5</a:t>
              </a:r>
            </a:p>
          </p:txBody>
        </p:sp>
        <p:sp>
          <p:nvSpPr>
            <p:cNvPr id="34" name="TextBox 34"/>
            <p:cNvSpPr/>
            <p:nvPr/>
          </p:nvSpPr>
          <p:spPr>
            <a:xfrm>
              <a:off x="4895469" y="48758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3</a:t>
              </a:r>
            </a:p>
          </p:txBody>
        </p:sp>
        <p:sp>
          <p:nvSpPr>
            <p:cNvPr id="35" name="TextBox 35"/>
            <p:cNvSpPr/>
            <p:nvPr/>
          </p:nvSpPr>
          <p:spPr>
            <a:xfrm>
              <a:off x="5847969" y="4875848"/>
              <a:ext cx="164211" cy="381381"/>
            </a:xfrm>
            <a:prstGeom prst="rect">
              <a:avLst/>
            </a:prstGeom>
            <a:noFill/>
            <a:ln>
              <a:noFill/>
            </a:ln>
          </p:spPr>
          <p:txBody>
            <a:bodyPr wrap="none" lIns="0" tIns="0" rIns="0" bIns="0" anchor="t" anchorCtr="0">
              <a:noAutofit/>
            </a:bodyPr>
            <a:lstStyle/>
            <a:p>
              <a:pPr algn="l"/>
              <a:r>
                <a:rPr lang="en-US" sz="1950" b="1" dirty="0">
                  <a:solidFill>
                    <a:srgbClr val="C00000"/>
                  </a:solidFill>
                  <a:latin typeface="Consolas"/>
                  <a:ea typeface="Consolas"/>
                  <a:cs typeface="Consolas"/>
                </a:rPr>
                <a:t>3</a:t>
              </a:r>
            </a:p>
          </p:txBody>
        </p:sp>
      </p:grpSp>
      <p:grpSp>
        <p:nvGrpSpPr>
          <p:cNvPr id="38" name="Group 38"/>
          <p:cNvGrpSpPr/>
          <p:nvPr/>
        </p:nvGrpSpPr>
        <p:grpSpPr>
          <a:xfrm>
            <a:off x="7695438" y="2504122"/>
            <a:ext cx="2119884" cy="2172081"/>
            <a:chOff x="7695438" y="2504122"/>
            <a:chExt cx="2119884" cy="2172081"/>
          </a:xfrm>
        </p:grpSpPr>
        <p:grpSp>
          <p:nvGrpSpPr>
            <p:cNvPr id="70" name="Group 70"/>
            <p:cNvGrpSpPr/>
            <p:nvPr/>
          </p:nvGrpSpPr>
          <p:grpSpPr>
            <a:xfrm>
              <a:off x="7695438" y="2504122"/>
              <a:ext cx="2119884" cy="2172081"/>
              <a:chOff x="7695438" y="2504122"/>
              <a:chExt cx="2119884" cy="2172081"/>
            </a:xfrm>
          </p:grpSpPr>
          <p:sp>
            <p:nvSpPr>
              <p:cNvPr id="64" name="Freeform 64"/>
              <p:cNvSpPr/>
              <p:nvPr/>
            </p:nvSpPr>
            <p:spPr>
              <a:xfrm>
                <a:off x="7705344" y="2504122"/>
                <a:ext cx="2001012" cy="2172081"/>
              </a:xfrm>
              <a:custGeom>
                <a:avLst/>
                <a:gdLst/>
                <a:ahLst/>
                <a:cxnLst/>
                <a:rect l="l" t="t" r="r" b="b"/>
                <a:pathLst>
                  <a:path w="2001012" h="2172081">
                    <a:moveTo>
                      <a:pt x="0" y="0"/>
                    </a:moveTo>
                    <a:lnTo>
                      <a:pt x="2001012" y="0"/>
                    </a:lnTo>
                    <a:lnTo>
                      <a:pt x="2001012" y="2172081"/>
                    </a:lnTo>
                    <a:lnTo>
                      <a:pt x="0" y="2172081"/>
                    </a:lnTo>
                    <a:close/>
                  </a:path>
                </a:pathLst>
              </a:custGeom>
              <a:noFill/>
              <a:ln>
                <a:noFill/>
              </a:ln>
            </p:spPr>
          </p:sp>
          <p:sp>
            <p:nvSpPr>
              <p:cNvPr id="65" name="TextBox 65"/>
              <p:cNvSpPr txBox="1"/>
              <p:nvPr/>
            </p:nvSpPr>
            <p:spPr>
              <a:xfrm>
                <a:off x="7695438" y="2504122"/>
                <a:ext cx="2028006"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b取得a当时的3。</a:t>
                </a:r>
              </a:p>
            </p:txBody>
          </p:sp>
          <p:sp>
            <p:nvSpPr>
              <p:cNvPr id="66" name="TextBox 66"/>
              <p:cNvSpPr txBox="1"/>
              <p:nvPr/>
            </p:nvSpPr>
            <p:spPr>
              <a:xfrm>
                <a:off x="7695438" y="2925127"/>
                <a:ext cx="1621117"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后来a变成5，</a:t>
                </a:r>
              </a:p>
            </p:txBody>
          </p:sp>
          <p:sp>
            <p:nvSpPr>
              <p:cNvPr id="67" name="TextBox 67"/>
              <p:cNvSpPr txBox="1"/>
              <p:nvPr/>
            </p:nvSpPr>
            <p:spPr>
              <a:xfrm>
                <a:off x="7695438" y="3222307"/>
                <a:ext cx="1739246"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b不会跟着变。</a:t>
                </a:r>
              </a:p>
            </p:txBody>
          </p:sp>
          <p:sp>
            <p:nvSpPr>
              <p:cNvPr id="68" name="TextBox 68"/>
              <p:cNvSpPr txBox="1"/>
              <p:nvPr/>
            </p:nvSpPr>
            <p:spPr>
              <a:xfrm>
                <a:off x="7695438" y="3700462"/>
                <a:ext cx="2119884"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赋值是一次动作，</a:t>
                </a:r>
              </a:p>
            </p:txBody>
          </p:sp>
          <p:sp>
            <p:nvSpPr>
              <p:cNvPr id="69" name="TextBox 69"/>
              <p:cNvSpPr txBox="1"/>
              <p:nvPr/>
            </p:nvSpPr>
            <p:spPr>
              <a:xfrm>
                <a:off x="7695438" y="3997642"/>
                <a:ext cx="1857375"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不是永久绑定。</a:t>
                </a:r>
              </a:p>
            </p:txBody>
          </p:sp>
        </p:grpSp>
      </p:grpSp>
      <p:grpSp>
        <p:nvGrpSpPr>
          <p:cNvPr id="40" name="Group 40"/>
          <p:cNvGrpSpPr/>
          <p:nvPr/>
        </p:nvGrpSpPr>
        <p:grpSpPr>
          <a:xfrm>
            <a:off x="990219" y="5752148"/>
            <a:ext cx="6836581" cy="381381"/>
            <a:chOff x="990219" y="5752148"/>
            <a:chExt cx="6836581" cy="381381"/>
          </a:xfrm>
        </p:grpSpPr>
        <p:sp>
          <p:nvSpPr>
            <p:cNvPr id="39" name="TextBox 39"/>
            <p:cNvSpPr/>
            <p:nvPr/>
          </p:nvSpPr>
          <p:spPr>
            <a:xfrm>
              <a:off x="990219" y="5752148"/>
              <a:ext cx="683658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教学例最终输出：5 3 3。中间两个</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也属于输出格式。</a:t>
              </a:r>
            </a:p>
          </p:txBody>
        </p:sp>
      </p:grpSp>
      <p:sp>
        <p:nvSpPr>
          <p:cNvPr id="72" name="Line 72"/>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73" name="Line 73"/>
          <p:cNvSpPr/>
          <p:nvPr/>
        </p:nvSpPr>
        <p:spPr>
          <a:xfrm>
            <a:off x="1104519" y="3285172"/>
            <a:ext cx="9525" cy="1878330"/>
          </a:xfrm>
          <a:custGeom>
            <a:avLst/>
            <a:gdLst/>
            <a:ahLst/>
            <a:cxnLst/>
            <a:rect l="l" t="t" r="r" b="b"/>
            <a:pathLst>
              <a:path w="9525" h="1878330">
                <a:moveTo>
                  <a:pt x="0" y="0"/>
                </a:moveTo>
                <a:lnTo>
                  <a:pt x="0" y="1878330"/>
                </a:lnTo>
              </a:path>
            </a:pathLst>
          </a:custGeom>
          <a:noFill/>
          <a:ln w="19050">
            <a:solidFill>
              <a:srgbClr val="244D87"/>
            </a:solidFill>
          </a:ln>
        </p:spPr>
      </p:sp>
      <p:sp>
        <p:nvSpPr>
          <p:cNvPr id="74" name="Line 74"/>
          <p:cNvSpPr/>
          <p:nvPr/>
        </p:nvSpPr>
        <p:spPr>
          <a:xfrm>
            <a:off x="838200" y="5461349"/>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35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35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35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35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350"/>
                                        <p:tgtEl>
                                          <p:spTgt spid="3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350"/>
                                        <p:tgtEl>
                                          <p:spTgt spid="3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3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语句解析</a:t>
            </a:r>
          </a:p>
        </p:txBody>
      </p:sp>
      <p:sp>
        <p:nvSpPr>
          <p:cNvPr id="6" name="title-slot Placeholder Carrier"/>
          <p:cNvSpPr txBox="1">
            <a:spLocks noGrp="1"/>
          </p:cNvSpPr>
          <p:nvPr>
            <p:ph type="title"/>
          </p:nvPr>
        </p:nvSpPr>
        <p:spPr>
          <a:xfrm>
            <a:off x="826008" y="1407795"/>
            <a:ext cx="5193792"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完整程序：读出右值，更新左侧变量</a:t>
            </a:r>
          </a:p>
        </p:txBody>
      </p:sp>
      <p:grpSp>
        <p:nvGrpSpPr>
          <p:cNvPr id="8" name="Group 8"/>
          <p:cNvGrpSpPr/>
          <p:nvPr/>
        </p:nvGrpSpPr>
        <p:grpSpPr>
          <a:xfrm>
            <a:off x="990981" y="2091690"/>
            <a:ext cx="6053328" cy="3952494"/>
            <a:chOff x="990981" y="2091690"/>
            <a:chExt cx="6053328" cy="3952494"/>
          </a:xfrm>
        </p:grpSpPr>
        <p:sp>
          <p:nvSpPr>
            <p:cNvPr id="7" name="TextBox 7"/>
            <p:cNvSpPr txBox="1"/>
            <p:nvPr/>
          </p:nvSpPr>
          <p:spPr>
            <a:xfrm>
              <a:off x="990981" y="2091690"/>
              <a:ext cx="6053328" cy="3952494"/>
            </a:xfrm>
            <a:prstGeom prst="rect">
              <a:avLst/>
            </a:prstGeom>
            <a:noFill/>
            <a:ln>
              <a:noFill/>
            </a:ln>
          </p:spPr>
          <p:txBody>
            <a:bodyPr wrap="square" lIns="0" tIns="0" rIns="0" bIns="0" anchor="t" anchorCtr="0">
              <a:spAutoFit/>
            </a:bodyPr>
            <a:lstStyle/>
            <a:p>
              <a:pPr algn="l">
                <a:lnSpc>
                  <a:spcPts val="2025"/>
                </a:lnSpc>
              </a:pPr>
              <a:r>
                <a:rPr lang="zh-CN" sz="1800" dirty="0">
                  <a:solidFill>
                    <a:schemeClr val="dk1"/>
                  </a:solidFill>
                  <a:latin typeface="Consolas"/>
                  <a:ea typeface="Microsoft YaHei"/>
                  <a:cs typeface="+mn-cs"/>
                </a:rPr>
                <a:t>#include &lt;iostream&gt;</a:t>
              </a:r>
              <a:br/>
              <a:r>
                <a:rPr lang="zh-CN" sz="1800" dirty="0">
                  <a:solidFill>
                    <a:schemeClr val="dk1"/>
                  </a:solidFill>
                  <a:latin typeface="Consolas"/>
                  <a:ea typeface="Microsoft YaHei"/>
                  <a:cs typeface="+mn-cs"/>
                </a:rPr>
                <a:t>#include &lt;</a:t>
              </a:r>
              <a:r>
                <a:rPr lang="zh-CN" sz="1800" dirty="0">
                  <a:solidFill>
                    <a:srgbClr val="0000FF"/>
                  </a:solidFill>
                  <a:latin typeface="Consolas"/>
                  <a:ea typeface="Microsoft YaHei"/>
                  <a:cs typeface="+mn-cs"/>
                </a:rPr>
                <a:t>string</a:t>
              </a:r>
              <a:r>
                <a:rPr lang="zh-CN" sz="1800" dirty="0">
                  <a:solidFill>
                    <a:schemeClr val="dk1"/>
                  </a:solidFill>
                  <a:latin typeface="Consolas"/>
                  <a:ea typeface="Microsoft YaHei"/>
                  <a:cs typeface="+mn-cs"/>
                </a:rPr>
                <a:t>&gt;</a:t>
              </a:r>
              <a:br/>
              <a:r>
                <a:rPr lang="zh-CN" sz="1800" dirty="0">
                  <a:solidFill>
                    <a:srgbClr val="0000FF"/>
                  </a:solidFill>
                  <a:latin typeface="Consolas"/>
                  <a:ea typeface="Microsoft YaHei"/>
                  <a:cs typeface="+mn-cs"/>
                </a:rPr>
                <a:t>using</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namespace</a:t>
              </a:r>
              <a:r>
                <a:rPr lang="zh-CN" sz="1800" dirty="0">
                  <a:solidFill>
                    <a:schemeClr val="dk1"/>
                  </a:solidFill>
                  <a:latin typeface="Consolas"/>
                  <a:ea typeface="Microsoft YaHei"/>
                  <a:cs typeface="+mn-cs"/>
                </a:rPr>
                <a:t> std;</a:t>
              </a:r>
              <a:b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main() {</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string</a:t>
              </a:r>
              <a:r>
                <a:rPr lang="zh-CN" sz="1800" dirty="0">
                  <a:solidFill>
                    <a:schemeClr val="dk1"/>
                  </a:solidFill>
                  <a:latin typeface="Consolas"/>
                  <a:ea typeface="Microsoft YaHei"/>
                  <a:cs typeface="+mn-cs"/>
                </a:rPr>
                <a:t> s; cin &gt;&gt; s;</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v[3] = {};</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i = 0; i &lt;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)s.size(); i += 5) {</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to = s[i] - 'a'; </a:t>
              </a:r>
              <a:r>
                <a:rPr lang="zh-CN" sz="1800" dirty="0">
                  <a:solidFill>
                    <a:srgbClr val="0000FF"/>
                  </a:solidFill>
                  <a:latin typeface="Consolas"/>
                  <a:ea typeface="Microsoft YaHei"/>
                  <a:cs typeface="+mn-cs"/>
                </a:rPr>
                <a:t>char</a:t>
              </a:r>
              <a:r>
                <a:rPr lang="zh-CN" sz="1800" dirty="0">
                  <a:solidFill>
                    <a:schemeClr val="dk1"/>
                  </a:solidFill>
                  <a:latin typeface="Consolas"/>
                  <a:ea typeface="Microsoft YaHei"/>
                  <a:cs typeface="+mn-cs"/>
                </a:rPr>
                <a:t> c = s[i+3];</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('0' &lt;= c &amp;&amp; c &lt;= '9') v[to] = c-'0';</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else</a:t>
              </a:r>
              <a:r>
                <a:rPr lang="zh-CN" sz="1800" dirty="0">
                  <a:solidFill>
                    <a:schemeClr val="dk1"/>
                  </a:solidFill>
                  <a:latin typeface="Consolas"/>
                  <a:ea typeface="Microsoft YaHei"/>
                  <a:cs typeface="+mn-cs"/>
                </a:rPr>
                <a:t> v[to] = v[c-'a'];</a:t>
              </a:r>
              <a:br/>
              <a:r>
                <a:rPr lang="zh-CN" sz="1800" dirty="0">
                  <a:solidFill>
                    <a:schemeClr val="dk1"/>
                  </a:solidFill>
                  <a:latin typeface="Consolas"/>
                  <a:ea typeface="Microsoft YaHei"/>
                  <a:cs typeface="+mn-cs"/>
                </a:rPr>
                <a:t>    }</a:t>
              </a:r>
              <a:br/>
              <a:r>
                <a:rPr lang="zh-CN" sz="1800" dirty="0">
                  <a:solidFill>
                    <a:schemeClr val="dk1"/>
                  </a:solidFill>
                  <a:latin typeface="Consolas"/>
                  <a:ea typeface="Microsoft YaHei"/>
                  <a:cs typeface="+mn-cs"/>
                </a:rPr>
                <a:t>    cout &lt;&lt; v[0] &lt;&lt; ' ' &lt;&lt; v[1] &lt;&lt; ' '</a:t>
              </a:r>
              <a:br/>
              <a:r>
                <a:rPr lang="zh-CN" sz="1800" dirty="0">
                  <a:solidFill>
                    <a:schemeClr val="dk1"/>
                  </a:solidFill>
                  <a:latin typeface="Consolas"/>
                  <a:ea typeface="Microsoft YaHei"/>
                  <a:cs typeface="+mn-cs"/>
                </a:rPr>
                <a:t>         &lt;&lt; v[2] &lt;&lt; '\n';</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return</a:t>
              </a:r>
              <a:r>
                <a:rPr lang="zh-CN" sz="1800" dirty="0">
                  <a:solidFill>
                    <a:schemeClr val="dk1"/>
                  </a:solidFill>
                  <a:latin typeface="Consolas"/>
                  <a:ea typeface="Microsoft YaHei"/>
                  <a:cs typeface="+mn-cs"/>
                </a:rPr>
                <a:t> 0;</a:t>
              </a:r>
              <a:br/>
              <a:r>
                <a:rPr lang="zh-CN" sz="1800" dirty="0">
                  <a:solidFill>
                    <a:schemeClr val="dk1"/>
                  </a:solidFill>
                  <a:latin typeface="Consolas"/>
                  <a:ea typeface="Microsoft YaHei"/>
                  <a:cs typeface="+mn-cs"/>
                </a:rPr>
                <a:t>}</a:t>
              </a:r>
            </a:p>
          </p:txBody>
        </p:sp>
      </p:grpSp>
      <p:grpSp>
        <p:nvGrpSpPr>
          <p:cNvPr id="11" name="Group 11"/>
          <p:cNvGrpSpPr/>
          <p:nvPr/>
        </p:nvGrpSpPr>
        <p:grpSpPr>
          <a:xfrm>
            <a:off x="9028938" y="2446972"/>
            <a:ext cx="2205076" cy="3134106"/>
            <a:chOff x="9028938" y="2446972"/>
            <a:chExt cx="2205076" cy="3134106"/>
          </a:xfrm>
        </p:grpSpPr>
        <p:sp>
          <p:nvSpPr>
            <p:cNvPr id="9" name="TextBox 9"/>
            <p:cNvSpPr/>
            <p:nvPr/>
          </p:nvSpPr>
          <p:spPr>
            <a:xfrm>
              <a:off x="9038844" y="2446972"/>
              <a:ext cx="10698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两种右侧</a:t>
              </a:r>
            </a:p>
          </p:txBody>
        </p:sp>
        <p:grpSp>
          <p:nvGrpSpPr>
            <p:cNvPr id="19" name="Group 19"/>
            <p:cNvGrpSpPr/>
            <p:nvPr/>
          </p:nvGrpSpPr>
          <p:grpSpPr>
            <a:xfrm>
              <a:off x="9028938" y="2980372"/>
              <a:ext cx="2205076" cy="2600706"/>
              <a:chOff x="9028938" y="2980372"/>
              <a:chExt cx="2205076" cy="2600706"/>
            </a:xfrm>
          </p:grpSpPr>
          <p:sp>
            <p:nvSpPr>
              <p:cNvPr id="12" name="Freeform 12"/>
              <p:cNvSpPr/>
              <p:nvPr/>
            </p:nvSpPr>
            <p:spPr>
              <a:xfrm>
                <a:off x="9038844" y="2980372"/>
                <a:ext cx="2050542" cy="2600706"/>
              </a:xfrm>
              <a:custGeom>
                <a:avLst/>
                <a:gdLst/>
                <a:ahLst/>
                <a:cxnLst/>
                <a:rect l="l" t="t" r="r" b="b"/>
                <a:pathLst>
                  <a:path w="2050542" h="2600706">
                    <a:moveTo>
                      <a:pt x="0" y="0"/>
                    </a:moveTo>
                    <a:lnTo>
                      <a:pt x="2050542" y="0"/>
                    </a:lnTo>
                    <a:lnTo>
                      <a:pt x="2050542" y="2600706"/>
                    </a:lnTo>
                    <a:lnTo>
                      <a:pt x="0" y="2600706"/>
                    </a:lnTo>
                    <a:close/>
                  </a:path>
                </a:pathLst>
              </a:custGeom>
              <a:noFill/>
              <a:ln>
                <a:noFill/>
              </a:ln>
            </p:spPr>
          </p:sp>
          <p:sp>
            <p:nvSpPr>
              <p:cNvPr id="13" name="TextBox 13"/>
              <p:cNvSpPr txBox="1"/>
              <p:nvPr/>
            </p:nvSpPr>
            <p:spPr>
              <a:xfrm>
                <a:off x="9028938" y="2980372"/>
                <a:ext cx="1332357"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数字</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a:t>
                </a:r>
              </a:p>
            </p:txBody>
          </p:sp>
          <p:sp>
            <p:nvSpPr>
              <p:cNvPr id="14" name="TextBox 14"/>
              <p:cNvSpPr txBox="1"/>
              <p:nvPr/>
            </p:nvSpPr>
            <p:spPr>
              <a:xfrm>
                <a:off x="9028938" y="3277552"/>
                <a:ext cx="2028006"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减'0'得到数值。</a:t>
                </a:r>
              </a:p>
            </p:txBody>
          </p:sp>
          <p:sp>
            <p:nvSpPr>
              <p:cNvPr id="15" name="TextBox 15"/>
              <p:cNvSpPr txBox="1"/>
              <p:nvPr/>
            </p:nvSpPr>
            <p:spPr>
              <a:xfrm>
                <a:off x="9028938" y="3755707"/>
                <a:ext cx="1332357"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变量</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a:t>
                </a:r>
              </a:p>
            </p:txBody>
          </p:sp>
          <p:sp>
            <p:nvSpPr>
              <p:cNvPr id="16" name="TextBox 16"/>
              <p:cNvSpPr txBox="1"/>
              <p:nvPr/>
            </p:nvSpPr>
            <p:spPr>
              <a:xfrm>
                <a:off x="9028938" y="4052888"/>
                <a:ext cx="2028006"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减'a'得到</a:t>
                </a:r>
                <a:r>
                  <a:rPr lang="zh-CN" sz="1950" b="1" dirty="0">
                    <a:solidFill>
                      <a:srgbClr val="C00000"/>
                    </a:solidFill>
                    <a:latin typeface="Consolas"/>
                    <a:ea typeface="Microsoft YaHei"/>
                    <a:cs typeface="Consolas"/>
                  </a:rPr>
                  <a:t>下标</a:t>
                </a:r>
                <a:r>
                  <a:rPr lang="zh-CN" sz="1950" dirty="0">
                    <a:solidFill>
                      <a:srgbClr val="243447"/>
                    </a:solidFill>
                    <a:latin typeface="Consolas"/>
                    <a:ea typeface="Microsoft YaHei"/>
                    <a:cs typeface="Consolas"/>
                  </a:rPr>
                  <a:t>，</a:t>
                </a:r>
              </a:p>
            </p:txBody>
          </p:sp>
          <p:sp>
            <p:nvSpPr>
              <p:cNvPr id="17" name="TextBox 17"/>
              <p:cNvSpPr txBox="1"/>
              <p:nvPr/>
            </p:nvSpPr>
            <p:spPr>
              <a:xfrm>
                <a:off x="9028938" y="4350068"/>
                <a:ext cx="1594866"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读取当前值。</a:t>
                </a:r>
              </a:p>
            </p:txBody>
          </p:sp>
          <p:sp>
            <p:nvSpPr>
              <p:cNvPr id="18" name="TextBox 18"/>
              <p:cNvSpPr txBox="1"/>
              <p:nvPr/>
            </p:nvSpPr>
            <p:spPr>
              <a:xfrm>
                <a:off x="9028938" y="4828222"/>
                <a:ext cx="2205076" cy="381381"/>
              </a:xfrm>
              <a:prstGeom prst="rect">
                <a:avLst/>
              </a:prstGeom>
              <a:noFill/>
              <a:ln>
                <a:noFill/>
              </a:ln>
            </p:spPr>
            <p:txBody>
              <a:bodyPr wrap="none" lIns="0" tIns="0" rIns="0" bIns="0" anchor="t" anchorCtr="0">
                <a:spAutoFit/>
              </a:bodyPr>
              <a:lstStyle/>
              <a:p>
                <a:pPr algn="l"/>
                <a:r>
                  <a:rPr lang="zh-CN" sz="1950" dirty="0">
                    <a:solidFill>
                      <a:srgbClr val="243447"/>
                    </a:solidFill>
                    <a:latin typeface="Consolas"/>
                    <a:ea typeface="Microsoft YaHei"/>
                    <a:cs typeface="Consolas"/>
                  </a:rPr>
                  <a:t>时间复杂度O(L)。</a:t>
                </a:r>
              </a:p>
            </p:txBody>
          </p:sp>
        </p:grpSp>
      </p:grpSp>
      <p:sp>
        <p:nvSpPr>
          <p:cNvPr id="20" name="Line 20"/>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1" name="Line 21"/>
          <p:cNvSpPr/>
          <p:nvPr/>
        </p:nvSpPr>
        <p:spPr>
          <a:xfrm>
            <a:off x="867156" y="2101215"/>
            <a:ext cx="9525" cy="3790950"/>
          </a:xfrm>
          <a:custGeom>
            <a:avLst/>
            <a:gdLst/>
            <a:ahLst/>
            <a:cxnLst/>
            <a:rect l="l" t="t" r="r" b="b"/>
            <a:pathLst>
              <a:path w="9525" h="3790950">
                <a:moveTo>
                  <a:pt x="0" y="0"/>
                </a:moveTo>
                <a:lnTo>
                  <a:pt x="0" y="3790950"/>
                </a:lnTo>
              </a:path>
            </a:pathLst>
          </a:custGeom>
          <a:noFill/>
          <a:ln w="19050">
            <a:solidFill>
              <a:srgbClr val="244D87"/>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53733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垂直柱状图</a:t>
            </a:r>
          </a:p>
        </p:txBody>
      </p:sp>
      <p:sp>
        <p:nvSpPr>
          <p:cNvPr id="6" name="title-slot Placeholder Carrier"/>
          <p:cNvSpPr/>
          <p:nvPr/>
        </p:nvSpPr>
        <p:spPr>
          <a:xfrm>
            <a:off x="826008" y="1404747"/>
            <a:ext cx="10461117" cy="469392"/>
          </a:xfrm>
          <a:prstGeom prst="rect">
            <a:avLst/>
          </a:prstGeom>
          <a:noFill/>
          <a:ln>
            <a:noFill/>
          </a:ln>
        </p:spPr>
        <p:txBody>
          <a:bodyPr wrap="none" lIns="0" tIns="3048" rIns="0" bIns="0" anchor="t" anchorCtr="0">
            <a:noAutofit/>
          </a:bodyPr>
          <a:lstStyle/>
          <a:p>
            <a:pPr algn="l">
              <a:lnSpc>
                <a:spcPts val="3072"/>
              </a:lnSpc>
            </a:pPr>
            <a:r>
              <a:rPr lang="zh-CN" sz="2400" b="1" dirty="0">
                <a:solidFill>
                  <a:srgbClr val="244D87"/>
                </a:solidFill>
                <a:latin typeface="Microsoft YaHei"/>
                <a:ea typeface="Microsoft YaHei"/>
                <a:cs typeface="Microsoft YaHei"/>
              </a:rPr>
              <a:t>把字母统计结果画成竖直柱状图</a:t>
            </a:r>
          </a:p>
        </p:txBody>
      </p:sp>
      <p:grpSp>
        <p:nvGrpSpPr>
          <p:cNvPr id="11" name="Group 11"/>
          <p:cNvGrpSpPr/>
          <p:nvPr/>
        </p:nvGrpSpPr>
        <p:grpSpPr>
          <a:xfrm>
            <a:off x="990219" y="2227898"/>
            <a:ext cx="7696295" cy="1724405"/>
            <a:chOff x="990219" y="2227898"/>
            <a:chExt cx="7696295" cy="1724405"/>
          </a:xfrm>
        </p:grpSpPr>
        <p:sp>
          <p:nvSpPr>
            <p:cNvPr id="7" name="TextBox 7"/>
            <p:cNvSpPr/>
            <p:nvPr/>
          </p:nvSpPr>
          <p:spPr>
            <a:xfrm>
              <a:off x="990219" y="2227898"/>
              <a:ext cx="720261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读入4行文本，每行不超过100个</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。统计A到Z的出现</a:t>
              </a:r>
              <a:r>
                <a:rPr lang="zh-CN" sz="1950" b="1" dirty="0">
                  <a:solidFill>
                    <a:srgbClr val="C00000"/>
                  </a:solidFill>
                  <a:latin typeface="Consolas"/>
                  <a:ea typeface="Microsoft YaHei"/>
                  <a:cs typeface="Consolas"/>
                </a:rPr>
                <a:t>次数</a:t>
              </a:r>
              <a:r>
                <a:rPr lang="zh-CN" sz="1950" dirty="0">
                  <a:solidFill>
                    <a:srgbClr val="243447"/>
                  </a:solidFill>
                  <a:latin typeface="Consolas"/>
                  <a:ea typeface="Microsoft YaHei"/>
                  <a:cs typeface="Consolas"/>
                </a:rPr>
                <a:t>。</a:t>
              </a:r>
            </a:p>
          </p:txBody>
        </p:sp>
        <p:sp>
          <p:nvSpPr>
            <p:cNvPr id="8" name="TextBox 8"/>
            <p:cNvSpPr/>
            <p:nvPr/>
          </p:nvSpPr>
          <p:spPr>
            <a:xfrm>
              <a:off x="990219" y="2675572"/>
              <a:ext cx="769629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忽略其他</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；每个字母对应一列，用竖直排列的星号表示</a:t>
              </a:r>
              <a:r>
                <a:rPr lang="zh-CN" sz="1950" b="1" dirty="0">
                  <a:solidFill>
                    <a:srgbClr val="C00000"/>
                  </a:solidFill>
                  <a:latin typeface="Consolas"/>
                  <a:ea typeface="Microsoft YaHei"/>
                  <a:cs typeface="Consolas"/>
                </a:rPr>
                <a:t>次数</a:t>
              </a:r>
              <a:r>
                <a:rPr lang="zh-CN" sz="1950" dirty="0">
                  <a:solidFill>
                    <a:srgbClr val="243447"/>
                  </a:solidFill>
                  <a:latin typeface="Consolas"/>
                  <a:ea typeface="Microsoft YaHei"/>
                  <a:cs typeface="Consolas"/>
                </a:rPr>
                <a:t>。</a:t>
              </a:r>
            </a:p>
          </p:txBody>
        </p:sp>
        <p:sp>
          <p:nvSpPr>
            <p:cNvPr id="9" name="TextBox 9"/>
            <p:cNvSpPr/>
            <p:nvPr/>
          </p:nvSpPr>
          <p:spPr>
            <a:xfrm>
              <a:off x="990219" y="3123248"/>
              <a:ext cx="715013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字母列从A排到Z，相邻列之间留一个</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，底部输出字母行。</a:t>
              </a:r>
            </a:p>
          </p:txBody>
        </p:sp>
        <p:sp>
          <p:nvSpPr>
            <p:cNvPr id="10" name="TextBox 10"/>
            <p:cNvSpPr/>
            <p:nvPr/>
          </p:nvSpPr>
          <p:spPr>
            <a:xfrm>
              <a:off x="990219" y="3570922"/>
              <a:ext cx="550773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不输出多余的行尾</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或空白行。洛谷P1598。</a:t>
              </a:r>
            </a:p>
          </p:txBody>
        </p:sp>
      </p:grpSp>
      <p:grpSp>
        <p:nvGrpSpPr>
          <p:cNvPr id="15" name="Group 15"/>
          <p:cNvGrpSpPr/>
          <p:nvPr/>
        </p:nvGrpSpPr>
        <p:grpSpPr>
          <a:xfrm>
            <a:off x="990219" y="4571048"/>
            <a:ext cx="10296906" cy="1359979"/>
            <a:chOff x="990219" y="4571048"/>
            <a:chExt cx="10296906" cy="1359979"/>
          </a:xfrm>
        </p:grpSpPr>
        <p:sp>
          <p:nvSpPr>
            <p:cNvPr id="12" name="TextBox 12"/>
            <p:cNvSpPr/>
            <p:nvPr/>
          </p:nvSpPr>
          <p:spPr>
            <a:xfrm>
              <a:off x="990219" y="4571048"/>
              <a:ext cx="677571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教材实验文件：从diagram.in读取，写入diagram.out。</a:t>
              </a:r>
            </a:p>
          </p:txBody>
        </p:sp>
        <p:sp>
          <p:nvSpPr>
            <p:cNvPr id="13" name="TextBox 13"/>
            <p:cNvSpPr/>
            <p:nvPr/>
          </p:nvSpPr>
          <p:spPr>
            <a:xfrm>
              <a:off x="990219" y="5037772"/>
              <a:ext cx="558631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平台若要求标准</a:t>
              </a:r>
              <a:r>
                <a:rPr lang="zh-CN" sz="1950" b="1" dirty="0">
                  <a:solidFill>
                    <a:srgbClr val="C00000"/>
                  </a:solidFill>
                  <a:latin typeface="Consolas"/>
                  <a:ea typeface="Microsoft YaHei"/>
                  <a:cs typeface="Consolas"/>
                </a:rPr>
                <a:t>输入输出</a:t>
              </a:r>
              <a:r>
                <a:rPr lang="zh-CN" sz="1950" dirty="0">
                  <a:solidFill>
                    <a:srgbClr val="243447"/>
                  </a:solidFill>
                  <a:latin typeface="Consolas"/>
                  <a:ea typeface="Microsoft YaHei"/>
                  <a:cs typeface="Consolas"/>
                </a:rPr>
                <a:t>，按要求去掉重定向。</a:t>
              </a:r>
            </a:p>
          </p:txBody>
        </p:sp>
        <p:sp>
          <p:nvSpPr>
            <p:cNvPr id="14" name="TextBox 14"/>
            <p:cNvSpPr/>
            <p:nvPr/>
          </p:nvSpPr>
          <p:spPr>
            <a:xfrm>
              <a:off x="990219" y="5549646"/>
              <a:ext cx="10296906" cy="381381"/>
            </a:xfrm>
            <a:prstGeom prst="rect">
              <a:avLst/>
            </a:prstGeom>
            <a:noFill/>
            <a:ln>
              <a:noFill/>
            </a:ln>
          </p:spPr>
          <p:txBody>
            <a:bodyPr wrap="none" lIns="0" tIns="2476" rIns="0" bIns="0" anchor="t" anchorCtr="0">
              <a:noAutofit/>
            </a:bodyPr>
            <a:lstStyle/>
            <a:p>
              <a:pPr algn="l">
                <a:lnSpc>
                  <a:spcPts val="2496"/>
                </a:lnSpc>
              </a:pPr>
              <a:r>
                <a:rPr lang="zh-CN" sz="1950" dirty="0">
                  <a:solidFill>
                    <a:srgbClr val="243447"/>
                  </a:solidFill>
                  <a:latin typeface="Microsoft YaHei"/>
                  <a:ea typeface="Microsoft YaHei"/>
                  <a:cs typeface="Microsoft YaHei"/>
                </a:rPr>
                <a:t>像在方格纸上画柱子，</a:t>
              </a:r>
              <a:r>
                <a:rPr lang="zh-CN" sz="1950" b="1" dirty="0">
                  <a:solidFill>
                    <a:srgbClr val="C00000"/>
                  </a:solidFill>
                  <a:latin typeface="Microsoft YaHei"/>
                  <a:ea typeface="Microsoft YaHei"/>
                  <a:cs typeface="Microsoft YaHei"/>
                </a:rPr>
                <a:t>高度</a:t>
              </a:r>
              <a:r>
                <a:rPr lang="zh-CN" sz="1950" dirty="0">
                  <a:solidFill>
                    <a:srgbClr val="243447"/>
                  </a:solidFill>
                  <a:latin typeface="Microsoft YaHei"/>
                  <a:ea typeface="Microsoft YaHei"/>
                  <a:cs typeface="Microsoft YaHei"/>
                </a:rPr>
                <a:t>已经知道了；屏幕却按横行输出。每一层该在哪些列画星号？</a:t>
              </a:r>
            </a:p>
          </p:txBody>
        </p:sp>
      </p:grpSp>
      <p:sp>
        <p:nvSpPr>
          <p:cNvPr id="22" name="Line 22"/>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3" name="Line 23"/>
          <p:cNvSpPr/>
          <p:nvPr/>
        </p:nvSpPr>
        <p:spPr>
          <a:xfrm>
            <a:off x="838200" y="4204716"/>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4" name="Line 24"/>
          <p:cNvSpPr/>
          <p:nvPr/>
        </p:nvSpPr>
        <p:spPr>
          <a:xfrm>
            <a:off x="838200" y="5428679"/>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53733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垂直柱状图</a:t>
            </a:r>
          </a:p>
        </p:txBody>
      </p:sp>
      <p:sp>
        <p:nvSpPr>
          <p:cNvPr id="6" name="title-slot Placeholder Carrier"/>
          <p:cNvSpPr txBox="1">
            <a:spLocks noGrp="1"/>
          </p:cNvSpPr>
          <p:nvPr>
            <p:ph type="title"/>
          </p:nvPr>
        </p:nvSpPr>
        <p:spPr>
          <a:xfrm>
            <a:off x="826008" y="1407795"/>
            <a:ext cx="3578352"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Consolas"/>
              </a:rPr>
              <a:t>先数次数，再考虑怎么画</a:t>
            </a:r>
          </a:p>
        </p:txBody>
      </p:sp>
      <p:grpSp>
        <p:nvGrpSpPr>
          <p:cNvPr id="9" name="Group 9"/>
          <p:cNvGrpSpPr/>
          <p:nvPr/>
        </p:nvGrpSpPr>
        <p:grpSpPr>
          <a:xfrm>
            <a:off x="1275969" y="2332672"/>
            <a:ext cx="1857375" cy="2382965"/>
            <a:chOff x="1275969" y="2332672"/>
            <a:chExt cx="1857375" cy="2382965"/>
          </a:xfrm>
        </p:grpSpPr>
        <p:sp>
          <p:nvSpPr>
            <p:cNvPr id="7" name="TextBox 7"/>
            <p:cNvSpPr/>
            <p:nvPr/>
          </p:nvSpPr>
          <p:spPr>
            <a:xfrm>
              <a:off x="1275969" y="2332672"/>
              <a:ext cx="185737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教学输入：四行</a:t>
              </a:r>
            </a:p>
          </p:txBody>
        </p:sp>
        <p:sp>
          <p:nvSpPr>
            <p:cNvPr id="8" name="TextBox 8"/>
            <p:cNvSpPr/>
            <p:nvPr/>
          </p:nvSpPr>
          <p:spPr>
            <a:xfrm>
              <a:off x="1607058" y="2846070"/>
              <a:ext cx="757714" cy="1869567"/>
            </a:xfrm>
            <a:prstGeom prst="rect">
              <a:avLst/>
            </a:prstGeom>
            <a:noFill/>
            <a:ln>
              <a:noFill/>
            </a:ln>
          </p:spPr>
          <p:txBody>
            <a:bodyPr wrap="none" lIns="0" tIns="0" rIns="0" bIns="0" anchor="t" anchorCtr="0">
              <a:noAutofit/>
            </a:bodyPr>
            <a:lstStyle/>
            <a:p>
              <a:pPr algn="l">
                <a:lnSpc>
                  <a:spcPts val="2880"/>
                </a:lnSpc>
              </a:pPr>
              <a:r>
                <a:rPr lang="en-US" sz="2400" dirty="0">
                  <a:solidFill>
                    <a:srgbClr val="243447"/>
                  </a:solidFill>
                  <a:latin typeface="Consolas"/>
                  <a:ea typeface="Consolas"/>
                  <a:cs typeface="Consolas"/>
                </a:rPr>
                <a:t>ABBA</a:t>
              </a:r>
              <a:br/>
              <a:r>
                <a:rPr lang="en-US" sz="2400" dirty="0">
                  <a:solidFill>
                    <a:srgbClr val="243447"/>
                  </a:solidFill>
                  <a:latin typeface="Consolas"/>
                  <a:ea typeface="Consolas"/>
                  <a:cs typeface="Consolas"/>
                </a:rPr>
                <a:t>CAB</a:t>
              </a:r>
              <a:br/>
              <a:r>
                <a:rPr lang="en-US" sz="2400" dirty="0">
                  <a:solidFill>
                    <a:srgbClr val="243447"/>
                  </a:solidFill>
                  <a:latin typeface="Consolas"/>
                  <a:ea typeface="Consolas"/>
                  <a:cs typeface="Consolas"/>
                </a:rPr>
                <a:t>A</a:t>
              </a:r>
              <a:br/>
              <a:r>
                <a:rPr lang="en-US" sz="2400" dirty="0">
                  <a:solidFill>
                    <a:srgbClr val="243447"/>
                  </a:solidFill>
                  <a:latin typeface="Consolas"/>
                  <a:ea typeface="Consolas"/>
                  <a:cs typeface="Consolas"/>
                </a:rPr>
                <a:t>B</a:t>
              </a:r>
            </a:p>
          </p:txBody>
        </p:sp>
      </p:grpSp>
      <p:grpSp>
        <p:nvGrpSpPr>
          <p:cNvPr id="24" name="Group 24"/>
          <p:cNvGrpSpPr/>
          <p:nvPr/>
        </p:nvGrpSpPr>
        <p:grpSpPr>
          <a:xfrm>
            <a:off x="4572000" y="2332672"/>
            <a:ext cx="6286500" cy="2553081"/>
            <a:chOff x="4572000" y="2332672"/>
            <a:chExt cx="6286500" cy="2553081"/>
          </a:xfrm>
        </p:grpSpPr>
        <p:sp>
          <p:nvSpPr>
            <p:cNvPr id="28" name="TextBox 7"/>
            <p:cNvSpPr/>
            <p:nvPr/>
          </p:nvSpPr>
          <p:spPr>
            <a:xfrm>
              <a:off x="4695063" y="2332672"/>
              <a:ext cx="255298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cnt：各字母出现次数</a:t>
              </a:r>
            </a:p>
          </p:txBody>
        </p:sp>
        <p:sp>
          <p:nvSpPr>
            <p:cNvPr id="11" name="TextBox 11"/>
            <p:cNvSpPr/>
            <p:nvPr/>
          </p:nvSpPr>
          <p:spPr>
            <a:xfrm>
              <a:off x="4847844" y="3008948"/>
              <a:ext cx="172402"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A</a:t>
              </a:r>
            </a:p>
          </p:txBody>
        </p:sp>
        <p:sp>
          <p:nvSpPr>
            <p:cNvPr id="12" name="TextBox 12"/>
            <p:cNvSpPr/>
            <p:nvPr/>
          </p:nvSpPr>
          <p:spPr>
            <a:xfrm>
              <a:off x="6181344" y="3008948"/>
              <a:ext cx="172402"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B</a:t>
              </a:r>
            </a:p>
          </p:txBody>
        </p:sp>
        <p:sp>
          <p:nvSpPr>
            <p:cNvPr id="13" name="TextBox 13"/>
            <p:cNvSpPr/>
            <p:nvPr/>
          </p:nvSpPr>
          <p:spPr>
            <a:xfrm>
              <a:off x="7514844" y="3008948"/>
              <a:ext cx="172402"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C</a:t>
              </a:r>
            </a:p>
          </p:txBody>
        </p:sp>
        <p:sp>
          <p:nvSpPr>
            <p:cNvPr id="14" name="TextBox 14"/>
            <p:cNvSpPr/>
            <p:nvPr/>
          </p:nvSpPr>
          <p:spPr>
            <a:xfrm>
              <a:off x="9515094" y="3008948"/>
              <a:ext cx="10698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其余字母</a:t>
              </a:r>
            </a:p>
          </p:txBody>
        </p:sp>
        <p:sp>
          <p:nvSpPr>
            <p:cNvPr id="15" name="Rectangle 15"/>
            <p:cNvSpPr/>
            <p:nvPr/>
          </p:nvSpPr>
          <p:spPr>
            <a:xfrm>
              <a:off x="4572000" y="3476625"/>
              <a:ext cx="1047750" cy="762000"/>
            </a:xfrm>
            <a:prstGeom prst="rect">
              <a:avLst/>
            </a:prstGeom>
            <a:solidFill>
              <a:srgbClr val="E9F1FA"/>
            </a:solidFill>
            <a:ln>
              <a:noFill/>
            </a:ln>
          </p:spPr>
        </p:sp>
        <p:sp>
          <p:nvSpPr>
            <p:cNvPr id="16" name="Rectangle 16"/>
            <p:cNvSpPr/>
            <p:nvPr/>
          </p:nvSpPr>
          <p:spPr>
            <a:xfrm>
              <a:off x="5905500" y="3476625"/>
              <a:ext cx="1047750" cy="762000"/>
            </a:xfrm>
            <a:prstGeom prst="rect">
              <a:avLst/>
            </a:prstGeom>
            <a:solidFill>
              <a:srgbClr val="E9F1FA"/>
            </a:solidFill>
            <a:ln>
              <a:noFill/>
            </a:ln>
          </p:spPr>
        </p:sp>
        <p:sp>
          <p:nvSpPr>
            <p:cNvPr id="17" name="Rectangle 17"/>
            <p:cNvSpPr/>
            <p:nvPr/>
          </p:nvSpPr>
          <p:spPr>
            <a:xfrm>
              <a:off x="7239000" y="3476625"/>
              <a:ext cx="1047750" cy="762000"/>
            </a:xfrm>
            <a:prstGeom prst="rect">
              <a:avLst/>
            </a:prstGeom>
            <a:solidFill>
              <a:srgbClr val="E9F1FA"/>
            </a:solidFill>
            <a:ln>
              <a:noFill/>
            </a:ln>
          </p:spPr>
        </p:sp>
        <p:sp>
          <p:nvSpPr>
            <p:cNvPr id="18" name="Rectangle 18"/>
            <p:cNvSpPr/>
            <p:nvPr/>
          </p:nvSpPr>
          <p:spPr>
            <a:xfrm>
              <a:off x="9239250" y="3476625"/>
              <a:ext cx="1619250" cy="762000"/>
            </a:xfrm>
            <a:prstGeom prst="rect">
              <a:avLst/>
            </a:prstGeom>
            <a:solidFill>
              <a:srgbClr val="F2F4F7"/>
            </a:solidFill>
            <a:ln>
              <a:noFill/>
            </a:ln>
          </p:spPr>
        </p:sp>
        <p:sp>
          <p:nvSpPr>
            <p:cNvPr id="19" name="TextBox 19"/>
            <p:cNvSpPr/>
            <p:nvPr/>
          </p:nvSpPr>
          <p:spPr>
            <a:xfrm>
              <a:off x="4920234" y="3709035"/>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4</a:t>
              </a:r>
            </a:p>
          </p:txBody>
        </p:sp>
        <p:sp>
          <p:nvSpPr>
            <p:cNvPr id="20" name="TextBox 20"/>
            <p:cNvSpPr/>
            <p:nvPr/>
          </p:nvSpPr>
          <p:spPr>
            <a:xfrm>
              <a:off x="6253734" y="3709035"/>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4</a:t>
              </a:r>
            </a:p>
          </p:txBody>
        </p:sp>
        <p:sp>
          <p:nvSpPr>
            <p:cNvPr id="21" name="TextBox 21"/>
            <p:cNvSpPr/>
            <p:nvPr/>
          </p:nvSpPr>
          <p:spPr>
            <a:xfrm>
              <a:off x="7587234" y="3709035"/>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1</a:t>
              </a:r>
            </a:p>
          </p:txBody>
        </p:sp>
        <p:sp>
          <p:nvSpPr>
            <p:cNvPr id="22" name="TextBox 22"/>
            <p:cNvSpPr/>
            <p:nvPr/>
          </p:nvSpPr>
          <p:spPr>
            <a:xfrm>
              <a:off x="9844659" y="3709035"/>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0</a:t>
              </a:r>
            </a:p>
          </p:txBody>
        </p:sp>
        <p:sp>
          <p:nvSpPr>
            <p:cNvPr id="23" name="TextBox 23"/>
            <p:cNvSpPr/>
            <p:nvPr/>
          </p:nvSpPr>
          <p:spPr>
            <a:xfrm>
              <a:off x="4657344" y="4504372"/>
              <a:ext cx="409005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cnt[0]　 cnt[1]　 cnt[2]　 …</a:t>
              </a:r>
            </a:p>
          </p:txBody>
        </p:sp>
      </p:grpSp>
      <p:grpSp>
        <p:nvGrpSpPr>
          <p:cNvPr id="27" name="Group 27"/>
          <p:cNvGrpSpPr/>
          <p:nvPr/>
        </p:nvGrpSpPr>
        <p:grpSpPr>
          <a:xfrm>
            <a:off x="990219" y="5418772"/>
            <a:ext cx="10277856" cy="769430"/>
            <a:chOff x="990219" y="5418772"/>
            <a:chExt cx="10277856" cy="769430"/>
          </a:xfrm>
        </p:grpSpPr>
        <p:sp>
          <p:nvSpPr>
            <p:cNvPr id="25" name="TextBox 25"/>
            <p:cNvSpPr/>
            <p:nvPr/>
          </p:nvSpPr>
          <p:spPr>
            <a:xfrm>
              <a:off x="990219" y="5418772"/>
              <a:ext cx="480393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遇到大写字母c，就执行cnt[c-'A']++。</a:t>
              </a:r>
            </a:p>
          </p:txBody>
        </p:sp>
        <p:sp>
          <p:nvSpPr>
            <p:cNvPr id="26" name="TextBox 26"/>
            <p:cNvSpPr/>
            <p:nvPr/>
          </p:nvSpPr>
          <p:spPr>
            <a:xfrm>
              <a:off x="990219" y="5806821"/>
              <a:ext cx="10277856" cy="381381"/>
            </a:xfrm>
            <a:prstGeom prst="rect">
              <a:avLst/>
            </a:prstGeom>
            <a:noFill/>
            <a:ln>
              <a:noFill/>
            </a:ln>
          </p:spPr>
          <p:txBody>
            <a:bodyPr wrap="none" lIns="0" tIns="2476" rIns="0" bIns="0" anchor="t" anchorCtr="0">
              <a:noAutofit/>
            </a:bodyPr>
            <a:lstStyle/>
            <a:p>
              <a:pPr algn="l">
                <a:lnSpc>
                  <a:spcPts val="2418"/>
                </a:lnSpc>
              </a:pPr>
              <a:r>
                <a:rPr lang="zh-CN" sz="1950" dirty="0">
                  <a:solidFill>
                    <a:srgbClr val="243447"/>
                  </a:solidFill>
                  <a:latin typeface="Microsoft YaHei"/>
                  <a:ea typeface="Microsoft YaHei"/>
                  <a:cs typeface="Microsoft YaHei"/>
                </a:rPr>
                <a:t>编号用来找字母，元素值记录</a:t>
              </a:r>
              <a:r>
                <a:rPr lang="zh-CN" sz="1950" b="1" dirty="0">
                  <a:solidFill>
                    <a:srgbClr val="C00000"/>
                  </a:solidFill>
                  <a:latin typeface="Microsoft YaHei"/>
                  <a:ea typeface="Microsoft YaHei"/>
                  <a:cs typeface="Microsoft YaHei"/>
                </a:rPr>
                <a:t>次数</a:t>
              </a:r>
              <a:r>
                <a:rPr lang="zh-CN" sz="1950" dirty="0">
                  <a:solidFill>
                    <a:srgbClr val="243447"/>
                  </a:solidFill>
                  <a:latin typeface="Microsoft YaHei"/>
                  <a:ea typeface="Microsoft YaHei"/>
                  <a:cs typeface="Microsoft YaHei"/>
                </a:rPr>
                <a:t>。</a:t>
              </a:r>
              <a:r>
                <a:rPr lang="en-US" sz="1950" dirty="0">
                  <a:solidFill>
                    <a:srgbClr val="243447"/>
                  </a:solidFill>
                  <a:latin typeface="Consolas"/>
                  <a:ea typeface="Consolas"/>
                  <a:cs typeface="Consolas"/>
                </a:rPr>
                <a:t>A</a:t>
              </a:r>
              <a:r>
                <a:rPr lang="zh-CN" sz="1950" dirty="0">
                  <a:solidFill>
                    <a:srgbClr val="243447"/>
                  </a:solidFill>
                  <a:latin typeface="Microsoft YaHei"/>
                  <a:ea typeface="Microsoft YaHei"/>
                  <a:cs typeface="Microsoft YaHei"/>
                </a:rPr>
                <a:t>的编号是</a:t>
              </a:r>
              <a:r>
                <a:rPr lang="en-US" sz="1950" dirty="0">
                  <a:solidFill>
                    <a:srgbClr val="243447"/>
                  </a:solidFill>
                  <a:latin typeface="Consolas"/>
                  <a:ea typeface="Consolas"/>
                  <a:cs typeface="Consolas"/>
                </a:rPr>
                <a:t>0</a:t>
              </a:r>
              <a:r>
                <a:rPr lang="zh-CN" sz="1950" dirty="0">
                  <a:solidFill>
                    <a:srgbClr val="243447"/>
                  </a:solidFill>
                  <a:latin typeface="Microsoft YaHei"/>
                  <a:ea typeface="Microsoft YaHei"/>
                  <a:cs typeface="Microsoft YaHei"/>
                </a:rPr>
                <a:t>，不代表它出现了</a:t>
              </a:r>
              <a:r>
                <a:rPr lang="en-US" sz="1950" dirty="0">
                  <a:solidFill>
                    <a:srgbClr val="243447"/>
                  </a:solidFill>
                  <a:latin typeface="Consolas"/>
                  <a:ea typeface="Consolas"/>
                  <a:cs typeface="Consolas"/>
                </a:rPr>
                <a:t>0</a:t>
              </a:r>
              <a:r>
                <a:rPr lang="zh-CN" sz="1950" dirty="0">
                  <a:solidFill>
                    <a:srgbClr val="243447"/>
                  </a:solidFill>
                  <a:latin typeface="Microsoft YaHei"/>
                  <a:ea typeface="Microsoft YaHei"/>
                  <a:cs typeface="Microsoft YaHei"/>
                </a:rPr>
                <a:t>次。</a:t>
              </a:r>
            </a:p>
          </p:txBody>
        </p:sp>
      </p:grpSp>
      <p:sp>
        <p:nvSpPr>
          <p:cNvPr id="45" name="Line 45"/>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46" name="Line 46"/>
          <p:cNvSpPr/>
          <p:nvPr/>
        </p:nvSpPr>
        <p:spPr>
          <a:xfrm>
            <a:off x="838200" y="5095304"/>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47" name="Line 47"/>
          <p:cNvSpPr/>
          <p:nvPr/>
        </p:nvSpPr>
        <p:spPr>
          <a:xfrm>
            <a:off x="838200" y="2722816"/>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35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3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2" name="TextBox 2"/>
          <p:cNvSpPr txBox="1"/>
          <p:nvPr/>
        </p:nvSpPr>
        <p:spPr>
          <a:xfrm>
            <a:off x="1017270" y="814388"/>
            <a:ext cx="153733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垂直柱状图</a:t>
            </a:r>
          </a:p>
        </p:txBody>
      </p:sp>
      <p:grpSp>
        <p:nvGrpSpPr>
          <p:cNvPr id="13" name="Group 13"/>
          <p:cNvGrpSpPr/>
          <p:nvPr/>
        </p:nvGrpSpPr>
        <p:grpSpPr>
          <a:xfrm>
            <a:off x="1179957" y="2952750"/>
            <a:ext cx="7639622" cy="1355598"/>
            <a:chOff x="1179957" y="2952750"/>
            <a:chExt cx="7639622" cy="1355598"/>
          </a:xfrm>
        </p:grpSpPr>
        <p:sp>
          <p:nvSpPr>
            <p:cNvPr id="6" name="Line 6"/>
            <p:cNvSpPr/>
            <p:nvPr/>
          </p:nvSpPr>
          <p:spPr>
            <a:xfrm>
              <a:off x="5905500" y="2952750"/>
              <a:ext cx="9525" cy="1343025"/>
            </a:xfrm>
            <a:custGeom>
              <a:avLst/>
              <a:gdLst/>
              <a:ahLst/>
              <a:cxnLst/>
              <a:rect l="l" t="t" r="r" b="b"/>
              <a:pathLst>
                <a:path w="9525" h="1343025">
                  <a:moveTo>
                    <a:pt x="0" y="0"/>
                  </a:moveTo>
                  <a:lnTo>
                    <a:pt x="0" y="1343025"/>
                  </a:lnTo>
                </a:path>
              </a:pathLst>
            </a:custGeom>
            <a:noFill/>
            <a:ln w="19050">
              <a:solidFill>
                <a:srgbClr val="D5DEE8"/>
              </a:solidFill>
            </a:ln>
          </p:spPr>
        </p:sp>
        <p:sp>
          <p:nvSpPr>
            <p:cNvPr id="7" name="TextBox 7"/>
            <p:cNvSpPr/>
            <p:nvPr/>
          </p:nvSpPr>
          <p:spPr>
            <a:xfrm>
              <a:off x="1181100" y="2969419"/>
              <a:ext cx="1790605"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按字母连续输出</a:t>
              </a:r>
            </a:p>
          </p:txBody>
        </p:sp>
        <p:sp>
          <p:nvSpPr>
            <p:cNvPr id="8" name="TextBox 8"/>
            <p:cNvSpPr/>
            <p:nvPr/>
          </p:nvSpPr>
          <p:spPr>
            <a:xfrm>
              <a:off x="1179957" y="3440430"/>
              <a:ext cx="1731645" cy="410718"/>
            </a:xfrm>
            <a:prstGeom prst="rect">
              <a:avLst/>
            </a:prstGeom>
            <a:noFill/>
            <a:ln>
              <a:noFill/>
            </a:ln>
          </p:spPr>
          <p:txBody>
            <a:bodyPr wrap="none" lIns="0" tIns="0" rIns="0" bIns="0" anchor="t" anchorCtr="0">
              <a:noAutofit/>
            </a:bodyPr>
            <a:lstStyle/>
            <a:p>
              <a:pPr algn="l"/>
              <a:r>
                <a:rPr lang="en-US" sz="2100" dirty="0">
                  <a:solidFill>
                    <a:srgbClr val="243447"/>
                  </a:solidFill>
                  <a:latin typeface="Consolas"/>
                  <a:ea typeface="Consolas"/>
                  <a:cs typeface="Consolas"/>
                </a:rPr>
                <a:t>**** **** *</a:t>
              </a:r>
            </a:p>
          </p:txBody>
        </p:sp>
        <p:sp>
          <p:nvSpPr>
            <p:cNvPr id="9" name="TextBox 9"/>
            <p:cNvSpPr/>
            <p:nvPr/>
          </p:nvSpPr>
          <p:spPr>
            <a:xfrm>
              <a:off x="1179957" y="3897630"/>
              <a:ext cx="1152144" cy="410718"/>
            </a:xfrm>
            <a:prstGeom prst="rect">
              <a:avLst/>
            </a:prstGeom>
            <a:noFill/>
            <a:ln>
              <a:noFill/>
            </a:ln>
          </p:spPr>
          <p:txBody>
            <a:bodyPr wrap="none" lIns="0" tIns="0" rIns="0" bIns="0" anchor="t" anchorCtr="0">
              <a:noAutofit/>
            </a:bodyPr>
            <a:lstStyle/>
            <a:p>
              <a:pPr algn="l"/>
              <a:r>
                <a:rPr lang="zh-CN" sz="2100" dirty="0">
                  <a:solidFill>
                    <a:srgbClr val="243447"/>
                  </a:solidFill>
                  <a:latin typeface="Consolas"/>
                  <a:ea typeface="Microsoft YaHei"/>
                  <a:cs typeface="Consolas"/>
                </a:rPr>
                <a:t>得到横排</a:t>
              </a:r>
            </a:p>
          </p:txBody>
        </p:sp>
        <p:sp>
          <p:nvSpPr>
            <p:cNvPr id="10" name="TextBox 10"/>
            <p:cNvSpPr/>
            <p:nvPr/>
          </p:nvSpPr>
          <p:spPr>
            <a:xfrm>
              <a:off x="6610350" y="2969419"/>
              <a:ext cx="1537525" cy="366712"/>
            </a:xfrm>
            <a:prstGeom prst="rect">
              <a:avLst/>
            </a:prstGeom>
            <a:noFill/>
            <a:ln>
              <a:noFill/>
            </a:ln>
          </p:spPr>
          <p:txBody>
            <a:bodyPr wrap="none" lIns="0" tIns="5" rIns="0" bIns="0" anchor="t" anchorCtr="0">
              <a:noAutofit/>
            </a:bodyPr>
            <a:lstStyle/>
            <a:p>
              <a:pPr algn="l"/>
              <a:r>
                <a:rPr lang="zh-CN" sz="1880" dirty="0">
                  <a:solidFill>
                    <a:srgbClr val="243447"/>
                  </a:solidFill>
                  <a:latin typeface="Consolas"/>
                  <a:ea typeface="Microsoft YaHei"/>
                  <a:cs typeface="Consolas"/>
                </a:rPr>
                <a:t>按最高层输出</a:t>
              </a:r>
            </a:p>
          </p:txBody>
        </p:sp>
        <p:sp>
          <p:nvSpPr>
            <p:cNvPr id="11" name="TextBox 11"/>
            <p:cNvSpPr/>
            <p:nvPr/>
          </p:nvSpPr>
          <p:spPr>
            <a:xfrm>
              <a:off x="6609207" y="3440430"/>
              <a:ext cx="487775" cy="410718"/>
            </a:xfrm>
            <a:prstGeom prst="rect">
              <a:avLst/>
            </a:prstGeom>
            <a:noFill/>
            <a:ln>
              <a:noFill/>
            </a:ln>
          </p:spPr>
          <p:txBody>
            <a:bodyPr wrap="none" lIns="0" tIns="0" rIns="0" bIns="0" anchor="t" anchorCtr="0">
              <a:noAutofit/>
            </a:bodyPr>
            <a:lstStyle/>
            <a:p>
              <a:pPr algn="l"/>
              <a:r>
                <a:rPr lang="en-US" sz="2100" dirty="0">
                  <a:solidFill>
                    <a:srgbClr val="243447"/>
                  </a:solidFill>
                  <a:latin typeface="Consolas"/>
                  <a:ea typeface="Consolas"/>
                  <a:cs typeface="Consolas"/>
                </a:rPr>
                <a:t>* *</a:t>
              </a:r>
            </a:p>
          </p:txBody>
        </p:sp>
        <p:sp>
          <p:nvSpPr>
            <p:cNvPr id="12" name="TextBox 12"/>
            <p:cNvSpPr/>
            <p:nvPr/>
          </p:nvSpPr>
          <p:spPr>
            <a:xfrm>
              <a:off x="6609207" y="3897630"/>
              <a:ext cx="2210372" cy="410718"/>
            </a:xfrm>
            <a:prstGeom prst="rect">
              <a:avLst/>
            </a:prstGeom>
            <a:noFill/>
            <a:ln>
              <a:noFill/>
            </a:ln>
          </p:spPr>
          <p:txBody>
            <a:bodyPr wrap="none" lIns="0" tIns="0" rIns="0" bIns="0" anchor="t" anchorCtr="0">
              <a:noAutofit/>
            </a:bodyPr>
            <a:lstStyle/>
            <a:p>
              <a:pPr algn="l"/>
              <a:r>
                <a:rPr lang="zh-CN" sz="2100" dirty="0">
                  <a:solidFill>
                    <a:srgbClr val="243447"/>
                  </a:solidFill>
                  <a:latin typeface="Consolas"/>
                  <a:ea typeface="Microsoft YaHei"/>
                  <a:cs typeface="Consolas"/>
                </a:rPr>
                <a:t>A、B够高，C不够</a:t>
              </a:r>
            </a:p>
          </p:txBody>
        </p:sp>
      </p:grpSp>
      <p:grpSp>
        <p:nvGrpSpPr>
          <p:cNvPr id="5" name="Group 5"/>
          <p:cNvGrpSpPr/>
          <p:nvPr/>
        </p:nvGrpSpPr>
        <p:grpSpPr>
          <a:xfrm>
            <a:off x="978408" y="1407795"/>
            <a:ext cx="6163056" cy="469392"/>
            <a:chOff x="978408" y="1407795"/>
            <a:chExt cx="6163056" cy="469392"/>
          </a:xfrm>
        </p:grpSpPr>
        <p:sp>
          <p:nvSpPr>
            <p:cNvPr id="4" name="TextBox 4"/>
            <p:cNvSpPr/>
            <p:nvPr/>
          </p:nvSpPr>
          <p:spPr>
            <a:xfrm>
              <a:off x="978408" y="1407795"/>
              <a:ext cx="6163056" cy="469392"/>
            </a:xfrm>
            <a:prstGeom prst="rect">
              <a:avLst/>
            </a:prstGeom>
            <a:noFill/>
            <a:ln>
              <a:noFill/>
            </a:ln>
          </p:spPr>
          <p:txBody>
            <a:bodyPr wrap="none" lIns="0" tIns="0" rIns="0" bIns="0" anchor="t" anchorCtr="0">
              <a:noAutofit/>
            </a:bodyPr>
            <a:lstStyle/>
            <a:p>
              <a:pPr algn="l"/>
              <a:r>
                <a:rPr lang="zh-CN" sz="2400" b="1" dirty="0">
                  <a:solidFill>
                    <a:srgbClr val="244D87"/>
                  </a:solidFill>
                  <a:latin typeface="Consolas"/>
                  <a:ea typeface="Microsoft YaHei"/>
                  <a:cs typeface="Consolas"/>
                </a:rPr>
                <a:t>字母次数已经数好，怎样输出竖直星号柱？</a:t>
              </a:r>
            </a:p>
          </p:txBody>
        </p:sp>
      </p:grpSp>
      <p:grpSp>
        <p:nvGrpSpPr>
          <p:cNvPr id="18" name="Group 18"/>
          <p:cNvGrpSpPr/>
          <p:nvPr/>
        </p:nvGrpSpPr>
        <p:grpSpPr>
          <a:xfrm>
            <a:off x="980694" y="1980248"/>
            <a:ext cx="7735824" cy="1029081"/>
            <a:chOff x="980694" y="1980248"/>
            <a:chExt cx="7735824" cy="1029081"/>
          </a:xfrm>
        </p:grpSpPr>
        <p:sp>
          <p:nvSpPr>
            <p:cNvPr id="19" name="TextBox 6"/>
            <p:cNvSpPr/>
            <p:nvPr/>
          </p:nvSpPr>
          <p:spPr>
            <a:xfrm>
              <a:off x="980694" y="1980248"/>
              <a:ext cx="663502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继续画字母统计图：cnt[0]=4、cnt[1]=4、cnt[2]=1。</a:t>
              </a:r>
            </a:p>
          </p:txBody>
        </p:sp>
        <p:sp>
          <p:nvSpPr>
            <p:cNvPr id="20" name="TextBox 7"/>
            <p:cNvSpPr/>
            <p:nvPr/>
          </p:nvSpPr>
          <p:spPr>
            <a:xfrm>
              <a:off x="980694" y="2304098"/>
              <a:ext cx="773582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它们表示A出现4次、B出现4次、C出现1次，星号柱</a:t>
              </a:r>
              <a:r>
                <a:rPr lang="zh-CN" sz="1950" b="1" dirty="0">
                  <a:solidFill>
                    <a:srgbClr val="C00000"/>
                  </a:solidFill>
                  <a:latin typeface="Consolas"/>
                  <a:ea typeface="Microsoft YaHei"/>
                  <a:cs typeface="Consolas"/>
                </a:rPr>
                <a:t>高度</a:t>
              </a:r>
              <a:r>
                <a:rPr lang="zh-CN" sz="1950" dirty="0">
                  <a:solidFill>
                    <a:srgbClr val="243447"/>
                  </a:solidFill>
                  <a:latin typeface="Consolas"/>
                  <a:ea typeface="Microsoft YaHei"/>
                  <a:cs typeface="Consolas"/>
                </a:rPr>
                <a:t>就是</a:t>
              </a:r>
              <a:r>
                <a:rPr lang="zh-CN" sz="1950" b="1" dirty="0">
                  <a:solidFill>
                    <a:srgbClr val="C00000"/>
                  </a:solidFill>
                  <a:latin typeface="Consolas"/>
                  <a:ea typeface="Microsoft YaHei"/>
                  <a:cs typeface="Consolas"/>
                </a:rPr>
                <a:t>次数</a:t>
              </a:r>
              <a:r>
                <a:rPr lang="zh-CN" sz="1950" dirty="0">
                  <a:solidFill>
                    <a:srgbClr val="243447"/>
                  </a:solidFill>
                  <a:latin typeface="Consolas"/>
                  <a:ea typeface="Microsoft YaHei"/>
                  <a:cs typeface="Consolas"/>
                </a:rPr>
                <a:t>。</a:t>
              </a:r>
            </a:p>
          </p:txBody>
        </p:sp>
        <p:sp>
          <p:nvSpPr>
            <p:cNvPr id="21" name="TextBox 8"/>
            <p:cNvSpPr/>
            <p:nvPr/>
          </p:nvSpPr>
          <p:spPr>
            <a:xfrm>
              <a:off x="980694" y="2627948"/>
              <a:ext cx="733871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若按字母把4颗、4颗、1颗星依次输出，只会得到左图的横排。</a:t>
              </a:r>
            </a:p>
          </p:txBody>
        </p:sp>
      </p:grpSp>
      <p:grpSp>
        <p:nvGrpSpPr>
          <p:cNvPr id="14" name="Group 14"/>
          <p:cNvGrpSpPr/>
          <p:nvPr/>
        </p:nvGrpSpPr>
        <p:grpSpPr>
          <a:xfrm>
            <a:off x="980694" y="4475798"/>
            <a:ext cx="7696295" cy="705231"/>
            <a:chOff x="980694" y="4475798"/>
            <a:chExt cx="7696295" cy="705231"/>
          </a:xfrm>
        </p:grpSpPr>
        <p:sp>
          <p:nvSpPr>
            <p:cNvPr id="22" name="TextBox 11"/>
            <p:cNvSpPr/>
            <p:nvPr/>
          </p:nvSpPr>
          <p:spPr>
            <a:xfrm>
              <a:off x="980694" y="4475798"/>
              <a:ext cx="532257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文本输出从左往右，一行结束才换到下一行。</a:t>
              </a:r>
            </a:p>
          </p:txBody>
        </p:sp>
        <p:sp>
          <p:nvSpPr>
            <p:cNvPr id="23" name="TextBox 12"/>
            <p:cNvSpPr/>
            <p:nvPr/>
          </p:nvSpPr>
          <p:spPr>
            <a:xfrm>
              <a:off x="980694" y="4799648"/>
              <a:ext cx="7696295"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所以要从最高层往下画：每一层依次检查各字母的柱子是否够高。</a:t>
              </a:r>
            </a:p>
          </p:txBody>
        </p:sp>
      </p:grpSp>
      <p:grpSp>
        <p:nvGrpSpPr>
          <p:cNvPr id="17" name="Group 17"/>
          <p:cNvGrpSpPr/>
          <p:nvPr/>
        </p:nvGrpSpPr>
        <p:grpSpPr>
          <a:xfrm>
            <a:off x="980694" y="5409248"/>
            <a:ext cx="10306431" cy="702754"/>
            <a:chOff x="980694" y="5409248"/>
            <a:chExt cx="10306431" cy="702754"/>
          </a:xfrm>
        </p:grpSpPr>
        <p:sp>
          <p:nvSpPr>
            <p:cNvPr id="15" name="TextBox 15"/>
            <p:cNvSpPr/>
            <p:nvPr/>
          </p:nvSpPr>
          <p:spPr>
            <a:xfrm>
              <a:off x="980694" y="5409248"/>
              <a:ext cx="652972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层号h表示当前</a:t>
              </a:r>
              <a:r>
                <a:rPr lang="zh-CN" sz="1950" b="1" dirty="0">
                  <a:solidFill>
                    <a:srgbClr val="C00000"/>
                  </a:solidFill>
                  <a:latin typeface="Consolas"/>
                  <a:ea typeface="Microsoft YaHei"/>
                  <a:cs typeface="Consolas"/>
                </a:rPr>
                <a:t>高度</a:t>
              </a:r>
              <a:r>
                <a:rPr lang="zh-CN" sz="1950" dirty="0">
                  <a:solidFill>
                    <a:srgbClr val="243447"/>
                  </a:solidFill>
                  <a:latin typeface="Consolas"/>
                  <a:ea typeface="Microsoft YaHei"/>
                  <a:cs typeface="Consolas"/>
                </a:rPr>
                <a:t>，cnt[c] &gt;= h的字母列才画星号。</a:t>
              </a:r>
            </a:p>
          </p:txBody>
        </p:sp>
        <p:sp>
          <p:nvSpPr>
            <p:cNvPr id="16" name="TextBox 16"/>
            <p:cNvSpPr/>
            <p:nvPr/>
          </p:nvSpPr>
          <p:spPr>
            <a:xfrm>
              <a:off x="980694" y="5730621"/>
              <a:ext cx="10306431" cy="381381"/>
            </a:xfrm>
            <a:prstGeom prst="rect">
              <a:avLst/>
            </a:prstGeom>
            <a:noFill/>
            <a:ln>
              <a:noFill/>
            </a:ln>
          </p:spPr>
          <p:txBody>
            <a:bodyPr wrap="none" lIns="0" tIns="2476" rIns="0" bIns="0" anchor="t" anchorCtr="0">
              <a:noAutofit/>
            </a:bodyPr>
            <a:lstStyle/>
            <a:p>
              <a:pPr algn="l">
                <a:lnSpc>
                  <a:spcPts val="2496"/>
                </a:lnSpc>
              </a:pPr>
              <a:r>
                <a:rPr lang="zh-CN" sz="1950" dirty="0">
                  <a:solidFill>
                    <a:srgbClr val="243447"/>
                  </a:solidFill>
                  <a:latin typeface="Microsoft YaHei"/>
                  <a:ea typeface="Microsoft YaHei"/>
                  <a:cs typeface="Microsoft YaHei"/>
                </a:rPr>
                <a:t>用</a:t>
              </a:r>
              <a:r>
                <a:rPr lang="zh-CN" sz="1950" b="1" dirty="0">
                  <a:solidFill>
                    <a:srgbClr val="C00000"/>
                  </a:solidFill>
                  <a:latin typeface="Microsoft YaHei"/>
                  <a:ea typeface="Microsoft YaHei"/>
                  <a:cs typeface="Microsoft YaHei"/>
                </a:rPr>
                <a:t>高度</a:t>
              </a:r>
              <a:r>
                <a:rPr lang="en-US" sz="1950" dirty="0">
                  <a:solidFill>
                    <a:srgbClr val="243447"/>
                  </a:solidFill>
                  <a:latin typeface="Consolas"/>
                  <a:ea typeface="Consolas"/>
                  <a:cs typeface="Consolas"/>
                </a:rPr>
                <a:t xml:space="preserve"> 4</a:t>
              </a:r>
              <a:r>
                <a:rPr lang="zh-CN" sz="1950" dirty="0">
                  <a:solidFill>
                    <a:srgbClr val="243447"/>
                  </a:solidFill>
                  <a:latin typeface="Microsoft YaHei"/>
                  <a:ea typeface="Microsoft YaHei"/>
                  <a:cs typeface="Microsoft YaHei"/>
                </a:rPr>
                <a:t>、</a:t>
              </a:r>
              <a:r>
                <a:rPr lang="en-US" sz="1950" dirty="0">
                  <a:solidFill>
                    <a:srgbClr val="243447"/>
                  </a:solidFill>
                  <a:latin typeface="Consolas"/>
                  <a:ea typeface="Consolas"/>
                  <a:cs typeface="Consolas"/>
                </a:rPr>
                <a:t>4</a:t>
              </a:r>
              <a:r>
                <a:rPr lang="zh-CN" sz="1950" dirty="0">
                  <a:solidFill>
                    <a:srgbClr val="243447"/>
                  </a:solidFill>
                  <a:latin typeface="Microsoft YaHei"/>
                  <a:ea typeface="Microsoft YaHei"/>
                  <a:cs typeface="Microsoft YaHei"/>
                </a:rPr>
                <a:t>、</a:t>
              </a:r>
              <a:r>
                <a:rPr lang="en-US" sz="1950" dirty="0">
                  <a:solidFill>
                    <a:srgbClr val="243447"/>
                  </a:solidFill>
                  <a:latin typeface="Consolas"/>
                  <a:ea typeface="Consolas"/>
                  <a:cs typeface="Consolas"/>
                </a:rPr>
                <a:t xml:space="preserve">1 </a:t>
              </a:r>
              <a:r>
                <a:rPr lang="zh-CN" sz="1950" dirty="0">
                  <a:solidFill>
                    <a:srgbClr val="243447"/>
                  </a:solidFill>
                  <a:latin typeface="Microsoft YaHei"/>
                  <a:ea typeface="Microsoft YaHei"/>
                  <a:cs typeface="Microsoft YaHei"/>
                </a:rPr>
                <a:t>逐层检查。程序中</a:t>
              </a:r>
              <a:r>
                <a:rPr lang="en-US" sz="1950" dirty="0">
                  <a:solidFill>
                    <a:srgbClr val="243447"/>
                  </a:solidFill>
                  <a:latin typeface="Consolas"/>
                  <a:ea typeface="Consolas"/>
                  <a:cs typeface="Consolas"/>
                </a:rPr>
                <a:t xml:space="preserve"> c </a:t>
              </a:r>
              <a:r>
                <a:rPr lang="zh-CN" sz="1950" dirty="0">
                  <a:solidFill>
                    <a:srgbClr val="243447"/>
                  </a:solidFill>
                  <a:latin typeface="Microsoft YaHei"/>
                  <a:ea typeface="Microsoft YaHei"/>
                  <a:cs typeface="Microsoft YaHei"/>
                </a:rPr>
                <a:t>从</a:t>
              </a:r>
              <a:r>
                <a:rPr lang="en-US" sz="1950" dirty="0">
                  <a:solidFill>
                    <a:srgbClr val="243447"/>
                  </a:solidFill>
                  <a:latin typeface="Consolas"/>
                  <a:ea typeface="Consolas"/>
                  <a:cs typeface="Consolas"/>
                </a:rPr>
                <a:t xml:space="preserve"> 0 </a:t>
              </a:r>
              <a:r>
                <a:rPr lang="zh-CN" sz="1950" dirty="0">
                  <a:solidFill>
                    <a:srgbClr val="243447"/>
                  </a:solidFill>
                  <a:latin typeface="Microsoft YaHei"/>
                  <a:ea typeface="Microsoft YaHei"/>
                  <a:cs typeface="Microsoft YaHei"/>
                </a:rPr>
                <a:t>到</a:t>
              </a:r>
              <a:r>
                <a:rPr lang="en-US" sz="1950" dirty="0">
                  <a:solidFill>
                    <a:srgbClr val="243447"/>
                  </a:solidFill>
                  <a:latin typeface="Consolas"/>
                  <a:ea typeface="Consolas"/>
                  <a:cs typeface="Consolas"/>
                </a:rPr>
                <a:t xml:space="preserve"> 25</a:t>
              </a:r>
              <a:r>
                <a:rPr lang="zh-CN" sz="1950" dirty="0">
                  <a:solidFill>
                    <a:srgbClr val="243447"/>
                  </a:solidFill>
                  <a:latin typeface="Microsoft YaHei"/>
                  <a:ea typeface="Microsoft YaHei"/>
                  <a:cs typeface="Microsoft YaHei"/>
                </a:rPr>
                <a:t>，分别对应</a:t>
              </a:r>
              <a:r>
                <a:rPr lang="en-US" sz="1950" dirty="0">
                  <a:solidFill>
                    <a:srgbClr val="243447"/>
                  </a:solidFill>
                  <a:latin typeface="Consolas"/>
                  <a:ea typeface="Consolas"/>
                  <a:cs typeface="Consolas"/>
                </a:rPr>
                <a:t xml:space="preserve"> A </a:t>
              </a:r>
              <a:r>
                <a:rPr lang="zh-CN" sz="1950" dirty="0">
                  <a:solidFill>
                    <a:srgbClr val="243447"/>
                  </a:solidFill>
                  <a:latin typeface="Microsoft YaHei"/>
                  <a:ea typeface="Microsoft YaHei"/>
                  <a:cs typeface="Microsoft YaHei"/>
                </a:rPr>
                <a:t>到</a:t>
              </a:r>
              <a:r>
                <a:rPr lang="en-US" sz="1950" dirty="0">
                  <a:solidFill>
                    <a:srgbClr val="243447"/>
                  </a:solidFill>
                  <a:latin typeface="Consolas"/>
                  <a:ea typeface="Consolas"/>
                  <a:cs typeface="Consolas"/>
                </a:rPr>
                <a:t xml:space="preserve"> Z</a:t>
              </a:r>
              <a:r>
                <a:rPr lang="zh-CN" sz="1950" dirty="0">
                  <a:solidFill>
                    <a:srgbClr val="243447"/>
                  </a:solidFill>
                  <a:latin typeface="Microsoft YaHei"/>
                  <a:ea typeface="Microsoft YaHei"/>
                  <a:cs typeface="Microsoft YaHei"/>
                </a:rPr>
                <a:t>。</a:t>
              </a:r>
            </a:p>
          </p:txBody>
        </p:sp>
      </p:grpSp>
      <p:sp>
        <p:nvSpPr>
          <p:cNvPr id="39" name="Line 39"/>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40" name="Line 40"/>
          <p:cNvSpPr/>
          <p:nvPr/>
        </p:nvSpPr>
        <p:spPr>
          <a:xfrm>
            <a:off x="838200" y="5238179"/>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35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35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53733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垂直柱状图</a:t>
            </a:r>
          </a:p>
        </p:txBody>
      </p:sp>
      <p:sp>
        <p:nvSpPr>
          <p:cNvPr id="6" name="title-slot Placeholder Carrier"/>
          <p:cNvSpPr txBox="1">
            <a:spLocks noGrp="1"/>
          </p:cNvSpPr>
          <p:nvPr>
            <p:ph type="title"/>
          </p:nvPr>
        </p:nvSpPr>
        <p:spPr>
          <a:xfrm>
            <a:off x="826008" y="1407795"/>
            <a:ext cx="5193792"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Consolas"/>
              </a:rPr>
              <a:t>输出顺序：从最高层，一行一行向下</a:t>
            </a:r>
          </a:p>
        </p:txBody>
      </p:sp>
      <p:grpSp>
        <p:nvGrpSpPr>
          <p:cNvPr id="11" name="Group 11"/>
          <p:cNvGrpSpPr/>
          <p:nvPr/>
        </p:nvGrpSpPr>
        <p:grpSpPr>
          <a:xfrm>
            <a:off x="1275969" y="2323148"/>
            <a:ext cx="4077652" cy="381381"/>
            <a:chOff x="1275969" y="2323148"/>
            <a:chExt cx="4077652" cy="381381"/>
          </a:xfrm>
        </p:grpSpPr>
        <p:sp>
          <p:nvSpPr>
            <p:cNvPr id="7" name="TextBox 7"/>
            <p:cNvSpPr/>
            <p:nvPr/>
          </p:nvSpPr>
          <p:spPr>
            <a:xfrm>
              <a:off x="1275969" y="2323148"/>
              <a:ext cx="68922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层号h</a:t>
              </a:r>
            </a:p>
          </p:txBody>
        </p:sp>
        <p:sp>
          <p:nvSpPr>
            <p:cNvPr id="8" name="TextBox 8"/>
            <p:cNvSpPr/>
            <p:nvPr/>
          </p:nvSpPr>
          <p:spPr>
            <a:xfrm>
              <a:off x="3276219" y="2323148"/>
              <a:ext cx="172402"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A</a:t>
              </a:r>
            </a:p>
          </p:txBody>
        </p:sp>
        <p:sp>
          <p:nvSpPr>
            <p:cNvPr id="9" name="TextBox 9"/>
            <p:cNvSpPr/>
            <p:nvPr/>
          </p:nvSpPr>
          <p:spPr>
            <a:xfrm>
              <a:off x="4228719" y="2323148"/>
              <a:ext cx="172402"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B</a:t>
              </a:r>
            </a:p>
          </p:txBody>
        </p:sp>
        <p:sp>
          <p:nvSpPr>
            <p:cNvPr id="10" name="TextBox 10"/>
            <p:cNvSpPr/>
            <p:nvPr/>
          </p:nvSpPr>
          <p:spPr>
            <a:xfrm>
              <a:off x="5181219" y="2323148"/>
              <a:ext cx="172402"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C</a:t>
              </a:r>
            </a:p>
          </p:txBody>
        </p:sp>
      </p:grpSp>
      <p:grpSp>
        <p:nvGrpSpPr>
          <p:cNvPr id="15" name="Group 15"/>
          <p:cNvGrpSpPr/>
          <p:nvPr/>
        </p:nvGrpSpPr>
        <p:grpSpPr>
          <a:xfrm>
            <a:off x="1514094" y="2804160"/>
            <a:ext cx="2938177" cy="528066"/>
            <a:chOff x="1514094" y="2804160"/>
            <a:chExt cx="2938177" cy="528066"/>
          </a:xfrm>
        </p:grpSpPr>
        <p:sp>
          <p:nvSpPr>
            <p:cNvPr id="12" name="TextBox 12"/>
            <p:cNvSpPr/>
            <p:nvPr/>
          </p:nvSpPr>
          <p:spPr>
            <a:xfrm>
              <a:off x="1514094" y="288512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4</a:t>
              </a:r>
            </a:p>
          </p:txBody>
        </p:sp>
        <p:sp>
          <p:nvSpPr>
            <p:cNvPr id="13" name="TextBox 13"/>
            <p:cNvSpPr/>
            <p:nvPr/>
          </p:nvSpPr>
          <p:spPr>
            <a:xfrm>
              <a:off x="3272409" y="2804160"/>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sp>
          <p:nvSpPr>
            <p:cNvPr id="14" name="TextBox 14"/>
            <p:cNvSpPr/>
            <p:nvPr/>
          </p:nvSpPr>
          <p:spPr>
            <a:xfrm>
              <a:off x="4224909" y="2804160"/>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grpSp>
      <p:grpSp>
        <p:nvGrpSpPr>
          <p:cNvPr id="19" name="Group 19"/>
          <p:cNvGrpSpPr/>
          <p:nvPr/>
        </p:nvGrpSpPr>
        <p:grpSpPr>
          <a:xfrm>
            <a:off x="1514094" y="3366135"/>
            <a:ext cx="2938177" cy="528066"/>
            <a:chOff x="1514094" y="3366135"/>
            <a:chExt cx="2938177" cy="528066"/>
          </a:xfrm>
        </p:grpSpPr>
        <p:sp>
          <p:nvSpPr>
            <p:cNvPr id="16" name="TextBox 16"/>
            <p:cNvSpPr/>
            <p:nvPr/>
          </p:nvSpPr>
          <p:spPr>
            <a:xfrm>
              <a:off x="1514094" y="344709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3</a:t>
              </a:r>
            </a:p>
          </p:txBody>
        </p:sp>
        <p:sp>
          <p:nvSpPr>
            <p:cNvPr id="17" name="TextBox 17"/>
            <p:cNvSpPr/>
            <p:nvPr/>
          </p:nvSpPr>
          <p:spPr>
            <a:xfrm>
              <a:off x="3272409" y="3366135"/>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sp>
          <p:nvSpPr>
            <p:cNvPr id="18" name="TextBox 18"/>
            <p:cNvSpPr/>
            <p:nvPr/>
          </p:nvSpPr>
          <p:spPr>
            <a:xfrm>
              <a:off x="4224909" y="3366135"/>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grpSp>
      <p:grpSp>
        <p:nvGrpSpPr>
          <p:cNvPr id="23" name="Group 23"/>
          <p:cNvGrpSpPr/>
          <p:nvPr/>
        </p:nvGrpSpPr>
        <p:grpSpPr>
          <a:xfrm>
            <a:off x="1514094" y="3928110"/>
            <a:ext cx="2938177" cy="528066"/>
            <a:chOff x="1514094" y="3928110"/>
            <a:chExt cx="2938177" cy="528066"/>
          </a:xfrm>
        </p:grpSpPr>
        <p:sp>
          <p:nvSpPr>
            <p:cNvPr id="20" name="TextBox 20"/>
            <p:cNvSpPr/>
            <p:nvPr/>
          </p:nvSpPr>
          <p:spPr>
            <a:xfrm>
              <a:off x="1514094" y="4009072"/>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2</a:t>
              </a:r>
            </a:p>
          </p:txBody>
        </p:sp>
        <p:sp>
          <p:nvSpPr>
            <p:cNvPr id="21" name="TextBox 21"/>
            <p:cNvSpPr/>
            <p:nvPr/>
          </p:nvSpPr>
          <p:spPr>
            <a:xfrm>
              <a:off x="3272409" y="3928110"/>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sp>
          <p:nvSpPr>
            <p:cNvPr id="22" name="TextBox 22"/>
            <p:cNvSpPr/>
            <p:nvPr/>
          </p:nvSpPr>
          <p:spPr>
            <a:xfrm>
              <a:off x="4224909" y="3928110"/>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grpSp>
      <p:grpSp>
        <p:nvGrpSpPr>
          <p:cNvPr id="28" name="Group 28"/>
          <p:cNvGrpSpPr/>
          <p:nvPr/>
        </p:nvGrpSpPr>
        <p:grpSpPr>
          <a:xfrm>
            <a:off x="1514094" y="4490085"/>
            <a:ext cx="3890677" cy="528066"/>
            <a:chOff x="1514094" y="4490085"/>
            <a:chExt cx="3890677" cy="528066"/>
          </a:xfrm>
        </p:grpSpPr>
        <p:sp>
          <p:nvSpPr>
            <p:cNvPr id="24" name="TextBox 24"/>
            <p:cNvSpPr/>
            <p:nvPr/>
          </p:nvSpPr>
          <p:spPr>
            <a:xfrm>
              <a:off x="1514094" y="4571048"/>
              <a:ext cx="164211" cy="381381"/>
            </a:xfrm>
            <a:prstGeom prst="rect">
              <a:avLst/>
            </a:prstGeom>
            <a:noFill/>
            <a:ln>
              <a:noFill/>
            </a:ln>
          </p:spPr>
          <p:txBody>
            <a:bodyPr wrap="none" lIns="0" tIns="0" rIns="0" bIns="0" anchor="t" anchorCtr="0">
              <a:noAutofit/>
            </a:bodyPr>
            <a:lstStyle/>
            <a:p>
              <a:pPr algn="l"/>
              <a:r>
                <a:rPr lang="en-US" sz="1950" dirty="0">
                  <a:solidFill>
                    <a:srgbClr val="243447"/>
                  </a:solidFill>
                  <a:latin typeface="Consolas"/>
                  <a:ea typeface="Consolas"/>
                  <a:cs typeface="Consolas"/>
                </a:rPr>
                <a:t>1</a:t>
              </a:r>
            </a:p>
          </p:txBody>
        </p:sp>
        <p:sp>
          <p:nvSpPr>
            <p:cNvPr id="25" name="TextBox 25"/>
            <p:cNvSpPr/>
            <p:nvPr/>
          </p:nvSpPr>
          <p:spPr>
            <a:xfrm>
              <a:off x="3272409" y="4490085"/>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sp>
          <p:nvSpPr>
            <p:cNvPr id="26" name="TextBox 26"/>
            <p:cNvSpPr/>
            <p:nvPr/>
          </p:nvSpPr>
          <p:spPr>
            <a:xfrm>
              <a:off x="4224909" y="4490085"/>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sp>
          <p:nvSpPr>
            <p:cNvPr id="27" name="TextBox 27"/>
            <p:cNvSpPr/>
            <p:nvPr/>
          </p:nvSpPr>
          <p:spPr>
            <a:xfrm>
              <a:off x="5177409" y="4490085"/>
              <a:ext cx="227362" cy="528066"/>
            </a:xfrm>
            <a:prstGeom prst="rect">
              <a:avLst/>
            </a:prstGeom>
            <a:noFill/>
            <a:ln>
              <a:noFill/>
            </a:ln>
          </p:spPr>
          <p:txBody>
            <a:bodyPr wrap="none" lIns="0" tIns="0" rIns="0" bIns="0" anchor="t" anchorCtr="0">
              <a:noAutofit/>
            </a:bodyPr>
            <a:lstStyle/>
            <a:p>
              <a:pPr algn="l"/>
              <a:r>
                <a:rPr lang="en-US" sz="2700" dirty="0">
                  <a:solidFill>
                    <a:srgbClr val="243447"/>
                  </a:solidFill>
                  <a:latin typeface="Consolas"/>
                  <a:ea typeface="Consolas"/>
                  <a:cs typeface="Consolas"/>
                </a:rPr>
                <a:t>*</a:t>
              </a:r>
            </a:p>
          </p:txBody>
        </p:sp>
      </p:grpSp>
      <p:grpSp>
        <p:nvGrpSpPr>
          <p:cNvPr id="34" name="Group 34"/>
          <p:cNvGrpSpPr/>
          <p:nvPr/>
        </p:nvGrpSpPr>
        <p:grpSpPr>
          <a:xfrm>
            <a:off x="7086219" y="2456498"/>
            <a:ext cx="3051810" cy="2410205"/>
            <a:chOff x="7086219" y="2456498"/>
            <a:chExt cx="3051810" cy="2410205"/>
          </a:xfrm>
        </p:grpSpPr>
        <p:sp>
          <p:nvSpPr>
            <p:cNvPr id="29" name="TextBox 29"/>
            <p:cNvSpPr/>
            <p:nvPr/>
          </p:nvSpPr>
          <p:spPr>
            <a:xfrm>
              <a:off x="7086219" y="2456498"/>
              <a:ext cx="2907411"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当前层是否被柱子覆盖？</a:t>
              </a:r>
            </a:p>
          </p:txBody>
        </p:sp>
        <p:sp>
          <p:nvSpPr>
            <p:cNvPr id="30" name="TextBox 30"/>
            <p:cNvSpPr/>
            <p:nvPr/>
          </p:nvSpPr>
          <p:spPr>
            <a:xfrm>
              <a:off x="7086219" y="2999422"/>
              <a:ext cx="286262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cnt[c] &gt;= h → 输出*</a:t>
              </a:r>
            </a:p>
          </p:txBody>
        </p:sp>
        <p:sp>
          <p:nvSpPr>
            <p:cNvPr id="31" name="TextBox 31"/>
            <p:cNvSpPr/>
            <p:nvPr/>
          </p:nvSpPr>
          <p:spPr>
            <a:xfrm>
              <a:off x="7086219" y="3504248"/>
              <a:ext cx="218296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否则 → 输出空格</a:t>
              </a:r>
            </a:p>
          </p:txBody>
        </p:sp>
        <p:sp>
          <p:nvSpPr>
            <p:cNvPr id="32" name="TextBox 32"/>
            <p:cNvSpPr/>
            <p:nvPr/>
          </p:nvSpPr>
          <p:spPr>
            <a:xfrm>
              <a:off x="7086219" y="4075748"/>
              <a:ext cx="136674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C只有1次，</a:t>
              </a:r>
            </a:p>
          </p:txBody>
        </p:sp>
        <p:sp>
          <p:nvSpPr>
            <p:cNvPr id="33" name="TextBox 33"/>
            <p:cNvSpPr/>
            <p:nvPr/>
          </p:nvSpPr>
          <p:spPr>
            <a:xfrm>
              <a:off x="7086219" y="4485322"/>
              <a:ext cx="305181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所以只在第1层出现星号。</a:t>
              </a:r>
            </a:p>
          </p:txBody>
        </p:sp>
      </p:grpSp>
      <p:grpSp>
        <p:nvGrpSpPr>
          <p:cNvPr id="37" name="Group 37"/>
          <p:cNvGrpSpPr/>
          <p:nvPr/>
        </p:nvGrpSpPr>
        <p:grpSpPr>
          <a:xfrm>
            <a:off x="980313" y="5504498"/>
            <a:ext cx="7176409" cy="701611"/>
            <a:chOff x="980313" y="5504498"/>
            <a:chExt cx="7176409" cy="701611"/>
          </a:xfrm>
        </p:grpSpPr>
        <p:sp>
          <p:nvSpPr>
            <p:cNvPr id="38" name="TextBox 13"/>
            <p:cNvSpPr/>
            <p:nvPr/>
          </p:nvSpPr>
          <p:spPr>
            <a:xfrm>
              <a:off x="980313" y="5504498"/>
              <a:ext cx="717640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外层控制层号h；内层c从0到25，cnt[c]表示该字母的柱高。</a:t>
              </a:r>
            </a:p>
          </p:txBody>
        </p:sp>
        <p:sp>
          <p:nvSpPr>
            <p:cNvPr id="36" name="TextBox 36"/>
            <p:cNvSpPr/>
            <p:nvPr/>
          </p:nvSpPr>
          <p:spPr>
            <a:xfrm>
              <a:off x="990981" y="5854065"/>
              <a:ext cx="6780276"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图中只放大展示A、B、C；实际输出的底部字母行仍包含A到Z。</a:t>
              </a:r>
            </a:p>
          </p:txBody>
        </p:sp>
      </p:grpSp>
      <p:sp>
        <p:nvSpPr>
          <p:cNvPr id="61" name="Line 6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62" name="Line 62"/>
          <p:cNvSpPr/>
          <p:nvPr/>
        </p:nvSpPr>
        <p:spPr>
          <a:xfrm>
            <a:off x="838200" y="5182934"/>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35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35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35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35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350"/>
                                        <p:tgtEl>
                                          <p:spTgt spid="3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3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53733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Consolas"/>
              </a:rPr>
              <a:t>垂直柱状图</a:t>
            </a:r>
          </a:p>
        </p:txBody>
      </p:sp>
      <p:sp>
        <p:nvSpPr>
          <p:cNvPr id="6" name="title-slot Placeholder Carrier"/>
          <p:cNvSpPr txBox="1">
            <a:spLocks noGrp="1"/>
          </p:cNvSpPr>
          <p:nvPr>
            <p:ph type="title"/>
          </p:nvPr>
        </p:nvSpPr>
        <p:spPr>
          <a:xfrm>
            <a:off x="826008" y="1407795"/>
            <a:ext cx="2932176"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Consolas"/>
              </a:rPr>
              <a:t>空格也属于输出格式</a:t>
            </a:r>
          </a:p>
        </p:txBody>
      </p:sp>
      <p:grpSp>
        <p:nvGrpSpPr>
          <p:cNvPr id="9" name="Group 9"/>
          <p:cNvGrpSpPr/>
          <p:nvPr/>
        </p:nvGrpSpPr>
        <p:grpSpPr>
          <a:xfrm>
            <a:off x="990219" y="2256472"/>
            <a:ext cx="6195405" cy="1104329"/>
            <a:chOff x="990219" y="2256472"/>
            <a:chExt cx="6195405" cy="1104329"/>
          </a:xfrm>
        </p:grpSpPr>
        <p:sp>
          <p:nvSpPr>
            <p:cNvPr id="7" name="TextBox 7"/>
            <p:cNvSpPr/>
            <p:nvPr/>
          </p:nvSpPr>
          <p:spPr>
            <a:xfrm>
              <a:off x="990219" y="2256472"/>
              <a:ext cx="523127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教学放大图：□代表一个</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，仅用于讲解。</a:t>
              </a:r>
            </a:p>
          </p:txBody>
        </p:sp>
        <p:sp>
          <p:nvSpPr>
            <p:cNvPr id="8" name="TextBox 8"/>
            <p:cNvSpPr/>
            <p:nvPr/>
          </p:nvSpPr>
          <p:spPr>
            <a:xfrm>
              <a:off x="1272159" y="2832735"/>
              <a:ext cx="5913465" cy="528066"/>
            </a:xfrm>
            <a:prstGeom prst="rect">
              <a:avLst/>
            </a:prstGeom>
            <a:noFill/>
            <a:ln>
              <a:noFill/>
            </a:ln>
          </p:spPr>
          <p:txBody>
            <a:bodyPr wrap="none" lIns="0" tIns="0" rIns="0" bIns="0" anchor="t" anchorCtr="0">
              <a:noAutofit/>
            </a:bodyPr>
            <a:lstStyle/>
            <a:p>
              <a:pPr algn="l"/>
              <a:r>
                <a:rPr lang="zh-CN" sz="2700" dirty="0">
                  <a:solidFill>
                    <a:srgbClr val="243447"/>
                  </a:solidFill>
                  <a:latin typeface="Consolas"/>
                  <a:ea typeface="Microsoft YaHei"/>
                  <a:cs typeface="Consolas"/>
                </a:rPr>
                <a:t>* □ * □ □ □ □ … □　→　* □ *</a:t>
              </a:r>
            </a:p>
          </p:txBody>
        </p:sp>
      </p:grpSp>
      <p:grpSp>
        <p:nvGrpSpPr>
          <p:cNvPr id="12" name="Group 12"/>
          <p:cNvGrpSpPr/>
          <p:nvPr/>
        </p:nvGrpSpPr>
        <p:grpSpPr>
          <a:xfrm>
            <a:off x="980313" y="4028122"/>
            <a:ext cx="8639699" cy="838581"/>
            <a:chOff x="980313" y="4028122"/>
            <a:chExt cx="8639699" cy="838581"/>
          </a:xfrm>
        </p:grpSpPr>
        <p:sp>
          <p:nvSpPr>
            <p:cNvPr id="10" name="TextBox 10"/>
            <p:cNvSpPr/>
            <p:nvPr/>
          </p:nvSpPr>
          <p:spPr>
            <a:xfrm>
              <a:off x="990219" y="4028122"/>
              <a:ext cx="664130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列之间的</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保留；最右一个星号后面的空格全部删除。</a:t>
              </a:r>
            </a:p>
          </p:txBody>
        </p:sp>
        <p:sp>
          <p:nvSpPr>
            <p:cNvPr id="16" name="TextBox 8"/>
            <p:cNvSpPr/>
            <p:nvPr/>
          </p:nvSpPr>
          <p:spPr>
            <a:xfrm>
              <a:off x="980313" y="4485322"/>
              <a:ext cx="8639699"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用string变量row拼出当前层的一行；删掉行尾</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，再输出row和换行。</a:t>
              </a:r>
            </a:p>
          </p:txBody>
        </p:sp>
      </p:grpSp>
      <p:grpSp>
        <p:nvGrpSpPr>
          <p:cNvPr id="15" name="Group 15"/>
          <p:cNvGrpSpPr/>
          <p:nvPr/>
        </p:nvGrpSpPr>
        <p:grpSpPr>
          <a:xfrm>
            <a:off x="990219" y="5352098"/>
            <a:ext cx="7960042" cy="800481"/>
            <a:chOff x="990219" y="5352098"/>
            <a:chExt cx="7960042" cy="800481"/>
          </a:xfrm>
        </p:grpSpPr>
        <p:sp>
          <p:nvSpPr>
            <p:cNvPr id="13" name="TextBox 13"/>
            <p:cNvSpPr/>
            <p:nvPr/>
          </p:nvSpPr>
          <p:spPr>
            <a:xfrm>
              <a:off x="990219" y="5352098"/>
              <a:ext cx="704021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底部固定输出A到Z，相邻字母之间一个</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，Z后直接换行。</a:t>
              </a:r>
            </a:p>
          </p:txBody>
        </p:sp>
        <p:sp>
          <p:nvSpPr>
            <p:cNvPr id="14" name="TextBox 14"/>
            <p:cNvSpPr/>
            <p:nvPr/>
          </p:nvSpPr>
          <p:spPr>
            <a:xfrm>
              <a:off x="990219" y="5771198"/>
              <a:ext cx="7960042"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不能删除行首和中间用于对齐的</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，否则柱子会挪到别的字母上。</a:t>
              </a:r>
            </a:p>
          </p:txBody>
        </p:sp>
      </p:grpSp>
      <p:sp>
        <p:nvSpPr>
          <p:cNvPr id="21" name="Line 21"/>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22" name="Line 22"/>
          <p:cNvSpPr/>
          <p:nvPr/>
        </p:nvSpPr>
        <p:spPr>
          <a:xfrm>
            <a:off x="838200" y="3616071"/>
            <a:ext cx="10439400" cy="9525"/>
          </a:xfrm>
          <a:custGeom>
            <a:avLst/>
            <a:gdLst/>
            <a:ahLst/>
            <a:cxnLst/>
            <a:rect l="l" t="t" r="r" b="b"/>
            <a:pathLst>
              <a:path w="10439400" h="9525">
                <a:moveTo>
                  <a:pt x="0" y="0"/>
                </a:moveTo>
                <a:lnTo>
                  <a:pt x="10439400" y="0"/>
                </a:lnTo>
              </a:path>
            </a:pathLst>
          </a:custGeom>
          <a:noFill/>
          <a:ln w="7620">
            <a:solidFill>
              <a:srgbClr val="CED8E4"/>
            </a:solidFill>
          </a:ln>
        </p:spPr>
      </p:sp>
      <p:sp>
        <p:nvSpPr>
          <p:cNvPr id="23" name="Line 23"/>
          <p:cNvSpPr/>
          <p:nvPr/>
        </p:nvSpPr>
        <p:spPr>
          <a:xfrm>
            <a:off x="838200" y="5052441"/>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5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3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3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537335"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垂直柱状图</a:t>
            </a:r>
          </a:p>
        </p:txBody>
      </p:sp>
      <p:sp>
        <p:nvSpPr>
          <p:cNvPr id="6" name="title-slot Placeholder Carrier"/>
          <p:cNvSpPr txBox="1">
            <a:spLocks noGrp="1"/>
          </p:cNvSpPr>
          <p:nvPr>
            <p:ph type="title"/>
          </p:nvPr>
        </p:nvSpPr>
        <p:spPr>
          <a:xfrm>
            <a:off x="826008" y="1407795"/>
            <a:ext cx="5516880"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完整程序：计数、逐层绘制、处理行尾</a:t>
            </a:r>
          </a:p>
        </p:txBody>
      </p:sp>
      <p:grpSp>
        <p:nvGrpSpPr>
          <p:cNvPr id="8" name="Group 8"/>
          <p:cNvGrpSpPr/>
          <p:nvPr/>
        </p:nvGrpSpPr>
        <p:grpSpPr>
          <a:xfrm>
            <a:off x="943356" y="1996440"/>
            <a:ext cx="4670298" cy="4009644"/>
            <a:chOff x="943356" y="1996440"/>
            <a:chExt cx="4670298" cy="4009644"/>
          </a:xfrm>
        </p:grpSpPr>
        <p:sp>
          <p:nvSpPr>
            <p:cNvPr id="7" name="TextBox 7"/>
            <p:cNvSpPr txBox="1"/>
            <p:nvPr/>
          </p:nvSpPr>
          <p:spPr>
            <a:xfrm>
              <a:off x="943356" y="1996440"/>
              <a:ext cx="4670298" cy="4009644"/>
            </a:xfrm>
            <a:prstGeom prst="rect">
              <a:avLst/>
            </a:prstGeom>
            <a:noFill/>
            <a:ln>
              <a:noFill/>
            </a:ln>
          </p:spPr>
          <p:txBody>
            <a:bodyPr wrap="square" lIns="0" tIns="0" rIns="0" bIns="0" anchor="t" anchorCtr="0">
              <a:spAutoFit/>
            </a:bodyPr>
            <a:lstStyle/>
            <a:p>
              <a:pPr algn="l">
                <a:lnSpc>
                  <a:spcPts val="1800"/>
                </a:lnSpc>
              </a:pPr>
              <a:r>
                <a:rPr lang="zh-CN" sz="1800" dirty="0">
                  <a:solidFill>
                    <a:schemeClr val="dk1"/>
                  </a:solidFill>
                  <a:latin typeface="Consolas"/>
                  <a:ea typeface="Microsoft YaHei"/>
                  <a:cs typeface="+mn-cs"/>
                </a:rPr>
                <a:t>#include &lt;cstdio&gt;</a:t>
              </a:r>
              <a:br/>
              <a:r>
                <a:rPr lang="zh-CN" sz="1800" dirty="0">
                  <a:solidFill>
                    <a:schemeClr val="dk1"/>
                  </a:solidFill>
                  <a:latin typeface="Consolas"/>
                  <a:ea typeface="Microsoft YaHei"/>
                  <a:cs typeface="+mn-cs"/>
                </a:rPr>
                <a:t>#include &lt;iostream&gt;</a:t>
              </a:r>
              <a:br/>
              <a:r>
                <a:rPr lang="zh-CN" sz="1800" dirty="0">
                  <a:solidFill>
                    <a:schemeClr val="dk1"/>
                  </a:solidFill>
                  <a:latin typeface="Consolas"/>
                  <a:ea typeface="Microsoft YaHei"/>
                  <a:cs typeface="+mn-cs"/>
                </a:rPr>
                <a:t>#include &lt;</a:t>
              </a:r>
              <a:r>
                <a:rPr lang="zh-CN" sz="1800" dirty="0">
                  <a:solidFill>
                    <a:srgbClr val="0000FF"/>
                  </a:solidFill>
                  <a:latin typeface="Consolas"/>
                  <a:ea typeface="Microsoft YaHei"/>
                  <a:cs typeface="+mn-cs"/>
                </a:rPr>
                <a:t>string</a:t>
              </a:r>
              <a:r>
                <a:rPr lang="zh-CN" sz="1800" dirty="0">
                  <a:solidFill>
                    <a:schemeClr val="dk1"/>
                  </a:solidFill>
                  <a:latin typeface="Consolas"/>
                  <a:ea typeface="Microsoft YaHei"/>
                  <a:cs typeface="+mn-cs"/>
                </a:rPr>
                <a:t>&gt;</a:t>
              </a:r>
              <a:br/>
              <a:r>
                <a:rPr lang="zh-CN" sz="1800" dirty="0">
                  <a:solidFill>
                    <a:srgbClr val="0000FF"/>
                  </a:solidFill>
                  <a:latin typeface="Consolas"/>
                  <a:ea typeface="Microsoft YaHei"/>
                  <a:cs typeface="+mn-cs"/>
                </a:rPr>
                <a:t>using</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namespace</a:t>
              </a:r>
              <a:r>
                <a:rPr lang="zh-CN" sz="1800" dirty="0">
                  <a:solidFill>
                    <a:schemeClr val="dk1"/>
                  </a:solidFill>
                  <a:latin typeface="Consolas"/>
                  <a:ea typeface="Microsoft YaHei"/>
                  <a:cs typeface="+mn-cs"/>
                </a:rPr>
                <a:t> std;</a:t>
              </a:r>
              <a:b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main() {</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(!freopen("diagram.in",</a:t>
              </a:r>
              <a:br/>
              <a:r>
                <a:rPr lang="zh-CN" sz="1800" dirty="0">
                  <a:solidFill>
                    <a:schemeClr val="dk1"/>
                  </a:solidFill>
                  <a:latin typeface="Consolas"/>
                  <a:ea typeface="Microsoft YaHei"/>
                  <a:cs typeface="+mn-cs"/>
                </a:rPr>
                <a:t>               "r",stdin)) </a:t>
              </a:r>
              <a:r>
                <a:rPr lang="zh-CN" sz="1800" dirty="0">
                  <a:solidFill>
                    <a:srgbClr val="0000FF"/>
                  </a:solidFill>
                  <a:latin typeface="Consolas"/>
                  <a:ea typeface="Microsoft YaHei"/>
                  <a:cs typeface="+mn-cs"/>
                </a:rPr>
                <a:t>return</a:t>
              </a:r>
              <a:r>
                <a:rPr lang="zh-CN" sz="1800" dirty="0">
                  <a:solidFill>
                    <a:schemeClr val="dk1"/>
                  </a:solidFill>
                  <a:latin typeface="Consolas"/>
                  <a:ea typeface="Microsoft YaHei"/>
                  <a:cs typeface="+mn-cs"/>
                </a:rPr>
                <a:t> 1;</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(!freopen("diagram.out",</a:t>
              </a:r>
              <a:br/>
              <a:r>
                <a:rPr lang="zh-CN" sz="1800" dirty="0">
                  <a:solidFill>
                    <a:schemeClr val="dk1"/>
                  </a:solidFill>
                  <a:latin typeface="Consolas"/>
                  <a:ea typeface="Microsoft YaHei"/>
                  <a:cs typeface="+mn-cs"/>
                </a:rPr>
                <a:t>               "w",stdout)) </a:t>
              </a:r>
              <a:r>
                <a:rPr lang="zh-CN" sz="1800" dirty="0">
                  <a:solidFill>
                    <a:srgbClr val="0000FF"/>
                  </a:solidFill>
                  <a:latin typeface="Consolas"/>
                  <a:ea typeface="Microsoft YaHei"/>
                  <a:cs typeface="+mn-cs"/>
                </a:rPr>
                <a:t>return</a:t>
              </a:r>
              <a:r>
                <a:rPr lang="zh-CN" sz="1800" dirty="0">
                  <a:solidFill>
                    <a:schemeClr val="dk1"/>
                  </a:solidFill>
                  <a:latin typeface="Consolas"/>
                  <a:ea typeface="Microsoft YaHei"/>
                  <a:cs typeface="+mn-cs"/>
                </a:rPr>
                <a:t> 1;</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cnt[26] = {}, mx = 0;</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string</a:t>
              </a:r>
              <a:r>
                <a:rPr lang="zh-CN" sz="1800" dirty="0">
                  <a:solidFill>
                    <a:schemeClr val="dk1"/>
                  </a:solidFill>
                  <a:latin typeface="Consolas"/>
                  <a:ea typeface="Microsoft YaHei"/>
                  <a:cs typeface="+mn-cs"/>
                </a:rPr>
                <a:t> s;</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k=0; k&lt;4; k++) {</a:t>
              </a:r>
              <a:br/>
              <a:r>
                <a:rPr lang="zh-CN" sz="1800" dirty="0">
                  <a:solidFill>
                    <a:schemeClr val="dk1"/>
                  </a:solidFill>
                  <a:latin typeface="Consolas"/>
                  <a:ea typeface="Microsoft YaHei"/>
                  <a:cs typeface="+mn-cs"/>
                </a:rPr>
                <a:t>    getline(cin, s);</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char</a:t>
              </a:r>
              <a:r>
                <a:rPr lang="zh-CN" sz="1800" dirty="0">
                  <a:solidFill>
                    <a:schemeClr val="dk1"/>
                  </a:solidFill>
                  <a:latin typeface="Consolas"/>
                  <a:ea typeface="Microsoft YaHei"/>
                  <a:cs typeface="+mn-cs"/>
                </a:rPr>
                <a:t> c : s)</a:t>
              </a:r>
              <a:b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('A'&lt;=c &amp;&amp; c&lt;='Z')</a:t>
              </a:r>
              <a:br/>
              <a:r>
                <a:rPr lang="zh-CN" sz="1800" dirty="0">
                  <a:solidFill>
                    <a:schemeClr val="dk1"/>
                  </a:solidFill>
                  <a:latin typeface="Consolas"/>
                  <a:ea typeface="Microsoft YaHei"/>
                  <a:cs typeface="+mn-cs"/>
                </a:rPr>
                <a:t>        cnt[c-'A']++;</a:t>
              </a:r>
              <a:br/>
              <a:r>
                <a:rPr lang="zh-CN" sz="1800" dirty="0">
                  <a:solidFill>
                    <a:schemeClr val="dk1"/>
                  </a:solidFill>
                  <a:latin typeface="Consolas"/>
                  <a:ea typeface="Microsoft YaHei"/>
                  <a:cs typeface="+mn-cs"/>
                </a:rPr>
                <a:t>  }</a:t>
              </a:r>
            </a:p>
          </p:txBody>
        </p:sp>
      </p:grpSp>
      <p:grpSp>
        <p:nvGrpSpPr>
          <p:cNvPr id="26" name="Group 26"/>
          <p:cNvGrpSpPr/>
          <p:nvPr/>
        </p:nvGrpSpPr>
        <p:grpSpPr>
          <a:xfrm>
            <a:off x="6305931" y="1996440"/>
            <a:ext cx="4682871" cy="4009644"/>
            <a:chOff x="6305931" y="1996440"/>
            <a:chExt cx="4682871" cy="4009644"/>
          </a:xfrm>
        </p:grpSpPr>
        <p:sp>
          <p:nvSpPr>
            <p:cNvPr id="9" name="TextBox 9"/>
            <p:cNvSpPr txBox="1"/>
            <p:nvPr/>
          </p:nvSpPr>
          <p:spPr>
            <a:xfrm>
              <a:off x="6305931" y="1996440"/>
              <a:ext cx="348340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c=0; c&lt;26; c++)</a:t>
              </a:r>
            </a:p>
          </p:txBody>
        </p:sp>
        <p:sp>
          <p:nvSpPr>
            <p:cNvPr id="10" name="TextBox 10"/>
            <p:cNvSpPr txBox="1"/>
            <p:nvPr/>
          </p:nvSpPr>
          <p:spPr>
            <a:xfrm>
              <a:off x="6305931" y="2225040"/>
              <a:ext cx="388322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(cnt[c]&gt;mx) mx=cnt[c];</a:t>
              </a:r>
            </a:p>
          </p:txBody>
        </p:sp>
        <p:sp>
          <p:nvSpPr>
            <p:cNvPr id="11" name="TextBox 11"/>
            <p:cNvSpPr txBox="1"/>
            <p:nvPr/>
          </p:nvSpPr>
          <p:spPr>
            <a:xfrm>
              <a:off x="6305931" y="2453640"/>
              <a:ext cx="388322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h=mx; h&gt;=1; h--) {</a:t>
              </a:r>
            </a:p>
          </p:txBody>
        </p:sp>
        <p:sp>
          <p:nvSpPr>
            <p:cNvPr id="12" name="TextBox 12"/>
            <p:cNvSpPr txBox="1"/>
            <p:nvPr/>
          </p:nvSpPr>
          <p:spPr>
            <a:xfrm>
              <a:off x="6305931" y="2682240"/>
              <a:ext cx="2017395"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string</a:t>
              </a:r>
              <a:r>
                <a:rPr lang="zh-CN" sz="1800" dirty="0">
                  <a:solidFill>
                    <a:schemeClr val="dk1"/>
                  </a:solidFill>
                  <a:latin typeface="Consolas"/>
                  <a:ea typeface="Microsoft YaHei"/>
                  <a:cs typeface="+mn-cs"/>
                </a:rPr>
                <a:t> row;</a:t>
              </a:r>
            </a:p>
          </p:txBody>
        </p:sp>
        <p:sp>
          <p:nvSpPr>
            <p:cNvPr id="13" name="TextBox 13"/>
            <p:cNvSpPr txBox="1"/>
            <p:nvPr/>
          </p:nvSpPr>
          <p:spPr>
            <a:xfrm>
              <a:off x="6305931" y="2910840"/>
              <a:ext cx="401650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c=0; c&lt;26; c++) {</a:t>
              </a:r>
            </a:p>
          </p:txBody>
        </p:sp>
        <p:sp>
          <p:nvSpPr>
            <p:cNvPr id="14" name="TextBox 14"/>
            <p:cNvSpPr txBox="1"/>
            <p:nvPr/>
          </p:nvSpPr>
          <p:spPr>
            <a:xfrm>
              <a:off x="6305931" y="3139440"/>
              <a:ext cx="4682871"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row += cnt[c]&gt;=h ? '*' : ' ';</a:t>
              </a:r>
            </a:p>
          </p:txBody>
        </p:sp>
        <p:sp>
          <p:nvSpPr>
            <p:cNvPr id="15" name="TextBox 15"/>
            <p:cNvSpPr txBox="1"/>
            <p:nvPr/>
          </p:nvSpPr>
          <p:spPr>
            <a:xfrm>
              <a:off x="6305931" y="3368040"/>
              <a:ext cx="3749954"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if</a:t>
              </a:r>
              <a:r>
                <a:rPr lang="zh-CN" sz="1800" dirty="0">
                  <a:solidFill>
                    <a:schemeClr val="dk1"/>
                  </a:solidFill>
                  <a:latin typeface="Consolas"/>
                  <a:ea typeface="Microsoft YaHei"/>
                  <a:cs typeface="+mn-cs"/>
                </a:rPr>
                <a:t> (c!=25) row += ' ';</a:t>
              </a:r>
            </a:p>
          </p:txBody>
        </p:sp>
        <p:sp>
          <p:nvSpPr>
            <p:cNvPr id="16" name="TextBox 16"/>
            <p:cNvSpPr txBox="1"/>
            <p:nvPr/>
          </p:nvSpPr>
          <p:spPr>
            <a:xfrm>
              <a:off x="6305931" y="3596640"/>
              <a:ext cx="68465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p>
          </p:txBody>
        </p:sp>
        <p:sp>
          <p:nvSpPr>
            <p:cNvPr id="17" name="TextBox 17"/>
            <p:cNvSpPr txBox="1"/>
            <p:nvPr/>
          </p:nvSpPr>
          <p:spPr>
            <a:xfrm>
              <a:off x="6305931" y="3825240"/>
              <a:ext cx="3616681"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while</a:t>
              </a:r>
              <a:r>
                <a:rPr lang="zh-CN" sz="1800" dirty="0">
                  <a:solidFill>
                    <a:schemeClr val="dk1"/>
                  </a:solidFill>
                  <a:latin typeface="Consolas"/>
                  <a:ea typeface="Microsoft YaHei"/>
                  <a:cs typeface="+mn-cs"/>
                </a:rPr>
                <a:t> (row.back()==' ')</a:t>
              </a:r>
            </a:p>
          </p:txBody>
        </p:sp>
        <p:sp>
          <p:nvSpPr>
            <p:cNvPr id="18" name="TextBox 18"/>
            <p:cNvSpPr txBox="1"/>
            <p:nvPr/>
          </p:nvSpPr>
          <p:spPr>
            <a:xfrm>
              <a:off x="6305931" y="4053840"/>
              <a:ext cx="281703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row.pop_back();</a:t>
              </a:r>
            </a:p>
          </p:txBody>
        </p:sp>
        <p:sp>
          <p:nvSpPr>
            <p:cNvPr id="19" name="TextBox 19"/>
            <p:cNvSpPr txBox="1"/>
            <p:nvPr/>
          </p:nvSpPr>
          <p:spPr>
            <a:xfrm>
              <a:off x="6305931" y="4282440"/>
              <a:ext cx="3216859"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cout &lt;&lt; row &lt;&lt; '\n';</a:t>
              </a:r>
            </a:p>
          </p:txBody>
        </p:sp>
        <p:sp>
          <p:nvSpPr>
            <p:cNvPr id="20" name="TextBox 20"/>
            <p:cNvSpPr txBox="1"/>
            <p:nvPr/>
          </p:nvSpPr>
          <p:spPr>
            <a:xfrm>
              <a:off x="6305931" y="4511040"/>
              <a:ext cx="418109"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p>
          </p:txBody>
        </p:sp>
        <p:sp>
          <p:nvSpPr>
            <p:cNvPr id="21" name="TextBox 21"/>
            <p:cNvSpPr txBox="1"/>
            <p:nvPr/>
          </p:nvSpPr>
          <p:spPr>
            <a:xfrm>
              <a:off x="6305931" y="4739640"/>
              <a:ext cx="3483407"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for</a:t>
              </a:r>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int</a:t>
              </a:r>
              <a:r>
                <a:rPr lang="zh-CN" sz="1800" dirty="0">
                  <a:solidFill>
                    <a:schemeClr val="dk1"/>
                  </a:solidFill>
                  <a:latin typeface="Consolas"/>
                  <a:ea typeface="Microsoft YaHei"/>
                  <a:cs typeface="+mn-cs"/>
                </a:rPr>
                <a:t> c=0; c&lt;26; c++)</a:t>
              </a:r>
            </a:p>
          </p:txBody>
        </p:sp>
        <p:sp>
          <p:nvSpPr>
            <p:cNvPr id="22" name="TextBox 22"/>
            <p:cNvSpPr txBox="1"/>
            <p:nvPr/>
          </p:nvSpPr>
          <p:spPr>
            <a:xfrm>
              <a:off x="6305931" y="4968240"/>
              <a:ext cx="3109989"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cout &lt;&lt; </a:t>
              </a:r>
              <a:r>
                <a:rPr lang="zh-CN" sz="1800" dirty="0">
                  <a:solidFill>
                    <a:srgbClr val="0000FF"/>
                  </a:solidFill>
                  <a:latin typeface="Consolas"/>
                  <a:ea typeface="Microsoft YaHei"/>
                  <a:cs typeface="+mn-cs"/>
                </a:rPr>
                <a:t>char</a:t>
              </a:r>
              <a:r>
                <a:rPr lang="zh-CN" sz="1800" dirty="0">
                  <a:solidFill>
                    <a:schemeClr val="dk1"/>
                  </a:solidFill>
                  <a:latin typeface="Consolas"/>
                  <a:ea typeface="Microsoft YaHei"/>
                  <a:cs typeface="+mn-cs"/>
                </a:rPr>
                <a:t>('A'+c)</a:t>
              </a:r>
            </a:p>
          </p:txBody>
        </p:sp>
        <p:sp>
          <p:nvSpPr>
            <p:cNvPr id="23" name="TextBox 23"/>
            <p:cNvSpPr txBox="1"/>
            <p:nvPr/>
          </p:nvSpPr>
          <p:spPr>
            <a:xfrm>
              <a:off x="6305931" y="5196840"/>
              <a:ext cx="3883228"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&lt;&lt; (c==25?'\n':' ');</a:t>
              </a:r>
            </a:p>
          </p:txBody>
        </p:sp>
        <p:sp>
          <p:nvSpPr>
            <p:cNvPr id="24" name="TextBox 24"/>
            <p:cNvSpPr txBox="1"/>
            <p:nvPr/>
          </p:nvSpPr>
          <p:spPr>
            <a:xfrm>
              <a:off x="6305931" y="5425440"/>
              <a:ext cx="1484300"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  </a:t>
              </a:r>
              <a:r>
                <a:rPr lang="zh-CN" sz="1800" dirty="0">
                  <a:solidFill>
                    <a:srgbClr val="0000FF"/>
                  </a:solidFill>
                  <a:latin typeface="Consolas"/>
                  <a:ea typeface="Microsoft YaHei"/>
                  <a:cs typeface="+mn-cs"/>
                </a:rPr>
                <a:t>return</a:t>
              </a:r>
              <a:r>
                <a:rPr lang="zh-CN" sz="1800" dirty="0">
                  <a:solidFill>
                    <a:schemeClr val="dk1"/>
                  </a:solidFill>
                  <a:latin typeface="Consolas"/>
                  <a:ea typeface="Microsoft YaHei"/>
                  <a:cs typeface="+mn-cs"/>
                </a:rPr>
                <a:t> 0;</a:t>
              </a:r>
            </a:p>
          </p:txBody>
        </p:sp>
        <p:sp>
          <p:nvSpPr>
            <p:cNvPr id="25" name="TextBox 25"/>
            <p:cNvSpPr txBox="1"/>
            <p:nvPr/>
          </p:nvSpPr>
          <p:spPr>
            <a:xfrm>
              <a:off x="6305931" y="5654040"/>
              <a:ext cx="151562" cy="352044"/>
            </a:xfrm>
            <a:prstGeom prst="rect">
              <a:avLst/>
            </a:prstGeom>
            <a:noFill/>
            <a:ln>
              <a:noFill/>
            </a:ln>
          </p:spPr>
          <p:txBody>
            <a:bodyPr wrap="square" lIns="0" tIns="0" rIns="0" bIns="0" anchor="t" anchorCtr="0">
              <a:spAutoFit/>
            </a:bodyPr>
            <a:lstStyle/>
            <a:p>
              <a:pPr algn="l"/>
              <a:r>
                <a:rPr lang="zh-CN" sz="1800" dirty="0">
                  <a:solidFill>
                    <a:schemeClr val="dk1"/>
                  </a:solidFill>
                  <a:latin typeface="Consolas"/>
                  <a:ea typeface="Microsoft YaHei"/>
                  <a:cs typeface="+mn-cs"/>
                </a:rPr>
                <a:t>}</a:t>
              </a:r>
            </a:p>
          </p:txBody>
        </p:sp>
      </p:grpSp>
      <p:grpSp>
        <p:nvGrpSpPr>
          <p:cNvPr id="28" name="Group 28"/>
          <p:cNvGrpSpPr/>
          <p:nvPr/>
        </p:nvGrpSpPr>
        <p:grpSpPr>
          <a:xfrm>
            <a:off x="990981" y="6015990"/>
            <a:ext cx="9022640" cy="352044"/>
            <a:chOff x="990981" y="6015990"/>
            <a:chExt cx="9022640" cy="352044"/>
          </a:xfrm>
        </p:grpSpPr>
        <p:sp>
          <p:nvSpPr>
            <p:cNvPr id="27" name="TextBox 27"/>
            <p:cNvSpPr/>
            <p:nvPr/>
          </p:nvSpPr>
          <p:spPr>
            <a:xfrm>
              <a:off x="990981" y="6015990"/>
              <a:ext cx="9022640"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先左后右。每层至少有一个星号，删行尾时不会把row删空。mx=0时只输出字母行。</a:t>
              </a:r>
            </a:p>
          </p:txBody>
        </p:sp>
      </p:grpSp>
      <p:sp>
        <p:nvSpPr>
          <p:cNvPr id="29" name="Line 10"/>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0" name="Line 11"/>
          <p:cNvSpPr/>
          <p:nvPr/>
        </p:nvSpPr>
        <p:spPr>
          <a:xfrm>
            <a:off x="819531" y="2005965"/>
            <a:ext cx="9525" cy="3868769"/>
          </a:xfrm>
          <a:custGeom>
            <a:avLst/>
            <a:gdLst/>
            <a:ahLst/>
            <a:cxnLst/>
            <a:rect l="l" t="t" r="r" b="b"/>
            <a:pathLst>
              <a:path w="9525" h="3868769">
                <a:moveTo>
                  <a:pt x="0" y="0"/>
                </a:moveTo>
                <a:lnTo>
                  <a:pt x="0" y="3868769"/>
                </a:lnTo>
              </a:path>
            </a:pathLst>
          </a:custGeom>
          <a:noFill/>
          <a:ln w="19050">
            <a:solidFill>
              <a:srgbClr val="244D87"/>
            </a:solidFill>
          </a:ln>
        </p:spPr>
      </p:sp>
      <p:sp>
        <p:nvSpPr>
          <p:cNvPr id="31" name="Line 12"/>
          <p:cNvSpPr/>
          <p:nvPr/>
        </p:nvSpPr>
        <p:spPr>
          <a:xfrm>
            <a:off x="6182106" y="2005965"/>
            <a:ext cx="9525" cy="3912870"/>
          </a:xfrm>
          <a:custGeom>
            <a:avLst/>
            <a:gdLst/>
            <a:ahLst/>
            <a:cxnLst/>
            <a:rect l="l" t="t" r="r" b="b"/>
            <a:pathLst>
              <a:path w="9525" h="3912870">
                <a:moveTo>
                  <a:pt x="0" y="0"/>
                </a:moveTo>
                <a:lnTo>
                  <a:pt x="0" y="3912870"/>
                </a:lnTo>
              </a:path>
            </a:pathLst>
          </a:custGeom>
          <a:noFill/>
          <a:ln w="19050">
            <a:solidFill>
              <a:srgbClr val="244D87"/>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35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3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mc="http://schemas.openxmlformats.org/markup-compatibility/2006" xmlns:p="http://schemas.openxmlformats.org/presentationml/2006/main" xmlns:p14="http://schemas.microsoft.com/office/powerpoint/2010/main">
  <p:cSld>
    <p:spTree>
      <p:nvGrpSpPr>
        <p:cNvPr id="1" name=""/>
        <p:cNvGrpSpPr/>
        <p:nvPr/>
      </p:nvGrpSpPr>
      <p:grpSpPr>
        <a:xfrm>
          <a:off x="0" y="0"/>
          <a:ext cx="0" cy="0"/>
          <a:chOff x="0" y="0"/>
          <a:chExt cx="0" cy="0"/>
        </a:xfrm>
      </p:grpSpPr>
      <p:sp>
        <p:nvSpPr>
          <p:cNvPr id="5" name="TextBox 5"/>
          <p:cNvSpPr txBox="1"/>
          <p:nvPr/>
        </p:nvSpPr>
        <p:spPr>
          <a:xfrm>
            <a:off x="1017270" y="814388"/>
            <a:ext cx="1234440" cy="440055"/>
          </a:xfrm>
          <a:prstGeom prst="rect">
            <a:avLst/>
          </a:prstGeom>
          <a:noFill/>
          <a:ln>
            <a:noFill/>
          </a:ln>
        </p:spPr>
        <p:txBody>
          <a:bodyPr wrap="square" lIns="0" tIns="0" rIns="0" bIns="0" anchor="t" anchorCtr="0">
            <a:spAutoFit/>
          </a:bodyPr>
          <a:lstStyle/>
          <a:p>
            <a:pPr algn="l"/>
            <a:r>
              <a:rPr lang="zh-CN" sz="2250" b="1" dirty="0">
                <a:solidFill>
                  <a:srgbClr val="FFFFFF"/>
                </a:solidFill>
                <a:latin typeface="Consolas"/>
                <a:ea typeface="Microsoft YaHei"/>
                <a:cs typeface="+mn-cs"/>
              </a:rPr>
              <a:t>本章回顾</a:t>
            </a:r>
          </a:p>
        </p:txBody>
      </p:sp>
      <p:sp>
        <p:nvSpPr>
          <p:cNvPr id="6" name="title-slot Placeholder Carrier"/>
          <p:cNvSpPr txBox="1">
            <a:spLocks noGrp="1"/>
          </p:cNvSpPr>
          <p:nvPr>
            <p:ph type="title"/>
          </p:nvPr>
        </p:nvSpPr>
        <p:spPr>
          <a:xfrm>
            <a:off x="826008" y="1407795"/>
            <a:ext cx="5516880" cy="469392"/>
          </a:xfrm>
          <a:prstGeom prst="rect">
            <a:avLst/>
          </a:prstGeom>
          <a:noFill/>
          <a:ln>
            <a:noFill/>
          </a:ln>
        </p:spPr>
        <p:txBody>
          <a:bodyPr wrap="square" lIns="0" tIns="0" rIns="0" bIns="0" anchor="t" anchorCtr="0">
            <a:spAutoFit/>
          </a:bodyPr>
          <a:lstStyle/>
          <a:p>
            <a:pPr algn="l"/>
            <a:r>
              <a:rPr lang="zh-CN" sz="2400" b="1" dirty="0">
                <a:solidFill>
                  <a:schemeClr val="accent1"/>
                </a:solidFill>
                <a:latin typeface="Consolas"/>
                <a:ea typeface="Microsoft YaHei"/>
                <a:cs typeface="+mj-cs"/>
              </a:rPr>
              <a:t>会写代码，也要说清楚每个位置的含义</a:t>
            </a:r>
          </a:p>
        </p:txBody>
      </p:sp>
      <p:grpSp>
        <p:nvGrpSpPr>
          <p:cNvPr id="17" name="Group 17"/>
          <p:cNvGrpSpPr/>
          <p:nvPr/>
        </p:nvGrpSpPr>
        <p:grpSpPr>
          <a:xfrm>
            <a:off x="990219" y="2237422"/>
            <a:ext cx="8215241" cy="2133981"/>
            <a:chOff x="990219" y="2237422"/>
            <a:chExt cx="8215241" cy="2133981"/>
          </a:xfrm>
        </p:grpSpPr>
        <p:sp>
          <p:nvSpPr>
            <p:cNvPr id="7" name="TextBox 7"/>
            <p:cNvSpPr/>
            <p:nvPr/>
          </p:nvSpPr>
          <p:spPr>
            <a:xfrm>
              <a:off x="990219" y="2237422"/>
              <a:ext cx="10698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保存方式</a:t>
              </a:r>
            </a:p>
          </p:txBody>
        </p:sp>
        <p:sp>
          <p:nvSpPr>
            <p:cNvPr id="8" name="TextBox 8"/>
            <p:cNvSpPr/>
            <p:nvPr/>
          </p:nvSpPr>
          <p:spPr>
            <a:xfrm>
              <a:off x="3228594" y="2237422"/>
              <a:ext cx="5976866"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一个</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用char，一串字符用字符数组或string。</a:t>
              </a:r>
            </a:p>
          </p:txBody>
        </p:sp>
        <p:sp>
          <p:nvSpPr>
            <p:cNvPr id="9" name="TextBox 9"/>
            <p:cNvSpPr/>
            <p:nvPr/>
          </p:nvSpPr>
          <p:spPr>
            <a:xfrm>
              <a:off x="990219" y="2675572"/>
              <a:ext cx="1332357"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位置与边界</a:t>
              </a:r>
            </a:p>
          </p:txBody>
        </p:sp>
        <p:sp>
          <p:nvSpPr>
            <p:cNvPr id="10" name="TextBox 10"/>
            <p:cNvSpPr/>
            <p:nvPr/>
          </p:nvSpPr>
          <p:spPr>
            <a:xfrm>
              <a:off x="3228594" y="2675572"/>
              <a:ext cx="5203377" cy="381381"/>
            </a:xfrm>
            <a:prstGeom prst="rect">
              <a:avLst/>
            </a:prstGeom>
            <a:noFill/>
            <a:ln>
              <a:noFill/>
            </a:ln>
          </p:spPr>
          <p:txBody>
            <a:bodyPr wrap="none" lIns="0" tIns="0" rIns="0" bIns="0" anchor="t" anchorCtr="0">
              <a:noAutofit/>
            </a:bodyPr>
            <a:lstStyle/>
            <a:p>
              <a:pPr algn="l"/>
              <a:r>
                <a:rPr lang="zh-CN" sz="1950" b="1" dirty="0">
                  <a:solidFill>
                    <a:srgbClr val="C00000"/>
                  </a:solidFill>
                  <a:latin typeface="Consolas"/>
                  <a:ea typeface="Microsoft YaHei"/>
                  <a:cs typeface="Consolas"/>
                </a:rPr>
                <a:t>下标</a:t>
              </a:r>
              <a:r>
                <a:rPr lang="zh-CN" sz="1950" dirty="0">
                  <a:solidFill>
                    <a:srgbClr val="243447"/>
                  </a:solidFill>
                  <a:latin typeface="Consolas"/>
                  <a:ea typeface="Microsoft YaHei"/>
                  <a:cs typeface="Consolas"/>
                </a:rPr>
                <a:t>从0开始，分清长度、容量和</a:t>
              </a:r>
              <a:r>
                <a:rPr lang="zh-CN" sz="1950" b="1" dirty="0">
                  <a:solidFill>
                    <a:srgbClr val="C00000"/>
                  </a:solidFill>
                  <a:latin typeface="Consolas"/>
                  <a:ea typeface="Microsoft YaHei"/>
                  <a:cs typeface="Consolas"/>
                </a:rPr>
                <a:t>结束标记</a:t>
              </a:r>
              <a:r>
                <a:rPr lang="zh-CN" sz="1950" dirty="0">
                  <a:solidFill>
                    <a:srgbClr val="243447"/>
                  </a:solidFill>
                  <a:latin typeface="Consolas"/>
                  <a:ea typeface="Microsoft YaHei"/>
                  <a:cs typeface="Consolas"/>
                </a:rPr>
                <a:t>。</a:t>
              </a:r>
            </a:p>
          </p:txBody>
        </p:sp>
        <p:sp>
          <p:nvSpPr>
            <p:cNvPr id="11" name="TextBox 11"/>
            <p:cNvSpPr/>
            <p:nvPr/>
          </p:nvSpPr>
          <p:spPr>
            <a:xfrm>
              <a:off x="990219" y="3113722"/>
              <a:ext cx="10698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处理规则</a:t>
              </a:r>
            </a:p>
          </p:txBody>
        </p:sp>
        <p:sp>
          <p:nvSpPr>
            <p:cNvPr id="12" name="TextBox 12"/>
            <p:cNvSpPr/>
            <p:nvPr/>
          </p:nvSpPr>
          <p:spPr>
            <a:xfrm>
              <a:off x="3228594" y="3113722"/>
              <a:ext cx="5058823"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逐</a:t>
              </a:r>
              <a:r>
                <a:rPr lang="zh-CN" sz="1950" b="1" dirty="0">
                  <a:solidFill>
                    <a:srgbClr val="C00000"/>
                  </a:solidFill>
                  <a:latin typeface="Consolas"/>
                  <a:ea typeface="Microsoft YaHei"/>
                  <a:cs typeface="Consolas"/>
                </a:rPr>
                <a:t>字符</a:t>
              </a:r>
              <a:r>
                <a:rPr lang="zh-CN" sz="1950" dirty="0">
                  <a:solidFill>
                    <a:srgbClr val="243447"/>
                  </a:solidFill>
                  <a:latin typeface="Consolas"/>
                  <a:ea typeface="Microsoft YaHei"/>
                  <a:cs typeface="Consolas"/>
                </a:rPr>
                <a:t>映射、查找、拆分，维护当前状态。</a:t>
              </a:r>
            </a:p>
          </p:txBody>
        </p:sp>
        <p:sp>
          <p:nvSpPr>
            <p:cNvPr id="13" name="TextBox 13"/>
            <p:cNvSpPr/>
            <p:nvPr/>
          </p:nvSpPr>
          <p:spPr>
            <a:xfrm>
              <a:off x="990219" y="3551872"/>
              <a:ext cx="10698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数据通路</a:t>
              </a:r>
            </a:p>
          </p:txBody>
        </p:sp>
        <p:sp>
          <p:nvSpPr>
            <p:cNvPr id="14" name="TextBox 14"/>
            <p:cNvSpPr/>
            <p:nvPr/>
          </p:nvSpPr>
          <p:spPr>
            <a:xfrm>
              <a:off x="3228594" y="3551872"/>
              <a:ext cx="532257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输入从哪里来，输出到哪里去，按约定连接。</a:t>
              </a:r>
            </a:p>
          </p:txBody>
        </p:sp>
        <p:sp>
          <p:nvSpPr>
            <p:cNvPr id="15" name="TextBox 15"/>
            <p:cNvSpPr/>
            <p:nvPr/>
          </p:nvSpPr>
          <p:spPr>
            <a:xfrm>
              <a:off x="990219" y="3990022"/>
              <a:ext cx="1069848"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检验方法</a:t>
              </a:r>
            </a:p>
          </p:txBody>
        </p:sp>
        <p:sp>
          <p:nvSpPr>
            <p:cNvPr id="16" name="TextBox 16"/>
            <p:cNvSpPr/>
            <p:nvPr/>
          </p:nvSpPr>
          <p:spPr>
            <a:xfrm>
              <a:off x="3228594" y="3990022"/>
              <a:ext cx="5850064"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正常数据之外，再查</a:t>
              </a:r>
              <a:r>
                <a:rPr lang="zh-CN" sz="1950" b="1" dirty="0">
                  <a:solidFill>
                    <a:srgbClr val="C00000"/>
                  </a:solidFill>
                  <a:latin typeface="Consolas"/>
                  <a:ea typeface="Microsoft YaHei"/>
                  <a:cs typeface="Consolas"/>
                </a:rPr>
                <a:t>空格</a:t>
              </a:r>
              <a:r>
                <a:rPr lang="zh-CN" sz="1950" dirty="0">
                  <a:solidFill>
                    <a:srgbClr val="243447"/>
                  </a:solidFill>
                  <a:latin typeface="Consolas"/>
                  <a:ea typeface="Microsoft YaHei"/>
                  <a:cs typeface="Consolas"/>
                </a:rPr>
                <a:t>、零、首尾和特殊情况。</a:t>
              </a:r>
            </a:p>
          </p:txBody>
        </p:sp>
      </p:grpSp>
      <p:grpSp>
        <p:nvGrpSpPr>
          <p:cNvPr id="21" name="Group 21"/>
          <p:cNvGrpSpPr/>
          <p:nvPr/>
        </p:nvGrpSpPr>
        <p:grpSpPr>
          <a:xfrm>
            <a:off x="990219" y="5018722"/>
            <a:ext cx="10296906" cy="1187387"/>
            <a:chOff x="990219" y="5018722"/>
            <a:chExt cx="10296906" cy="1187387"/>
          </a:xfrm>
        </p:grpSpPr>
        <p:sp>
          <p:nvSpPr>
            <p:cNvPr id="18" name="TextBox 18"/>
            <p:cNvSpPr/>
            <p:nvPr/>
          </p:nvSpPr>
          <p:spPr>
            <a:xfrm>
              <a:off x="990219" y="5018722"/>
              <a:ext cx="8223790" cy="381381"/>
            </a:xfrm>
            <a:prstGeom prst="rect">
              <a:avLst/>
            </a:prstGeom>
            <a:noFill/>
            <a:ln>
              <a:noFill/>
            </a:ln>
          </p:spPr>
          <p:txBody>
            <a:bodyPr wrap="none" lIns="0" tIns="0" rIns="0" bIns="0" anchor="t" anchorCtr="0">
              <a:noAutofit/>
            </a:bodyPr>
            <a:lstStyle/>
            <a:p>
              <a:pPr algn="l"/>
              <a:r>
                <a:rPr lang="zh-CN" sz="1950" dirty="0">
                  <a:solidFill>
                    <a:srgbClr val="243447"/>
                  </a:solidFill>
                  <a:latin typeface="Consolas"/>
                  <a:ea typeface="Microsoft YaHei"/>
                  <a:cs typeface="Consolas"/>
                </a:rPr>
                <a:t>独立练习：选一道题，先画一组数据的处理过程，再关掉答案写程序。</a:t>
              </a:r>
            </a:p>
          </p:txBody>
        </p:sp>
        <p:sp>
          <p:nvSpPr>
            <p:cNvPr id="19" name="TextBox 19"/>
            <p:cNvSpPr/>
            <p:nvPr/>
          </p:nvSpPr>
          <p:spPr>
            <a:xfrm>
              <a:off x="990219" y="5463921"/>
              <a:ext cx="10296906" cy="381381"/>
            </a:xfrm>
            <a:prstGeom prst="rect">
              <a:avLst/>
            </a:prstGeom>
            <a:noFill/>
            <a:ln>
              <a:noFill/>
            </a:ln>
          </p:spPr>
          <p:txBody>
            <a:bodyPr wrap="none" lIns="0" tIns="2476" rIns="0" bIns="0" anchor="t" anchorCtr="0">
              <a:noAutofit/>
            </a:bodyPr>
            <a:lstStyle/>
            <a:p>
              <a:pPr algn="l">
                <a:lnSpc>
                  <a:spcPts val="2496"/>
                </a:lnSpc>
              </a:pPr>
              <a:r>
                <a:rPr lang="zh-CN" sz="1950" dirty="0">
                  <a:solidFill>
                    <a:srgbClr val="243447"/>
                  </a:solidFill>
                  <a:latin typeface="Microsoft YaHei"/>
                  <a:ea typeface="Microsoft YaHei"/>
                  <a:cs typeface="Microsoft YaHei"/>
                </a:rPr>
                <a:t>写完后挑一处关键判断，用自己的话说明依据，再拿数据检查。</a:t>
              </a:r>
            </a:p>
          </p:txBody>
        </p:sp>
        <p:sp>
          <p:nvSpPr>
            <p:cNvPr id="20" name="TextBox 20"/>
            <p:cNvSpPr/>
            <p:nvPr/>
          </p:nvSpPr>
          <p:spPr>
            <a:xfrm>
              <a:off x="990981" y="5854065"/>
              <a:ext cx="6864477" cy="352044"/>
            </a:xfrm>
            <a:prstGeom prst="rect">
              <a:avLst/>
            </a:prstGeom>
            <a:noFill/>
            <a:ln>
              <a:noFill/>
            </a:ln>
          </p:spPr>
          <p:txBody>
            <a:bodyPr wrap="none" lIns="0" tIns="0" rIns="0" bIns="0" anchor="t" anchorCtr="0">
              <a:noAutofit/>
            </a:bodyPr>
            <a:lstStyle/>
            <a:p>
              <a:pPr algn="l"/>
              <a:r>
                <a:rPr lang="zh-CN" sz="1800" dirty="0">
                  <a:solidFill>
                    <a:srgbClr val="243447"/>
                  </a:solidFill>
                  <a:latin typeface="Consolas"/>
                  <a:ea typeface="Microsoft YaHei"/>
                  <a:cs typeface="Consolas"/>
                </a:rPr>
                <a:t>后面的函数学习，会帮助我们把重复的处理过程单独整理出来。</a:t>
              </a:r>
            </a:p>
          </p:txBody>
        </p:sp>
      </p:grpSp>
      <p:sp>
        <p:nvSpPr>
          <p:cNvPr id="34" name="Line 34"/>
          <p:cNvSpPr/>
          <p:nvPr/>
        </p:nvSpPr>
        <p:spPr>
          <a:xfrm>
            <a:off x="819150" y="1828800"/>
            <a:ext cx="10477500" cy="9525"/>
          </a:xfrm>
          <a:custGeom>
            <a:avLst/>
            <a:gdLst/>
            <a:ahLst/>
            <a:cxnLst/>
            <a:rect l="l" t="t" r="r" b="b"/>
            <a:pathLst>
              <a:path w="10477500" h="9525">
                <a:moveTo>
                  <a:pt x="0" y="0"/>
                </a:moveTo>
                <a:lnTo>
                  <a:pt x="10477500" y="0"/>
                </a:lnTo>
              </a:path>
            </a:pathLst>
          </a:custGeom>
          <a:noFill/>
          <a:ln w="9525">
            <a:solidFill>
              <a:srgbClr val="D6DEE8"/>
            </a:solidFill>
          </a:ln>
        </p:spPr>
      </p:sp>
      <p:sp>
        <p:nvSpPr>
          <p:cNvPr id="35" name="Line 35"/>
          <p:cNvSpPr/>
          <p:nvPr/>
        </p:nvSpPr>
        <p:spPr>
          <a:xfrm>
            <a:off x="838200" y="4638104"/>
            <a:ext cx="10439400" cy="9525"/>
          </a:xfrm>
          <a:custGeom>
            <a:avLst/>
            <a:gdLst/>
            <a:ahLst/>
            <a:cxnLst/>
            <a:rect l="l" t="t" r="r" b="b"/>
            <a:pathLst>
              <a:path w="10439400" h="9525">
                <a:moveTo>
                  <a:pt x="0" y="0"/>
                </a:moveTo>
                <a:lnTo>
                  <a:pt x="10439400" y="0"/>
                </a:lnTo>
              </a:path>
            </a:pathLst>
          </a:custGeom>
          <a:noFill/>
          <a:ln w="7620">
            <a:solidFill>
              <a:srgbClr val="CED8E4"/>
            </a:solidFill>
          </a:ln>
        </p:spPr>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35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3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PPT Master">
      <a:dk1>
        <a:srgbClr val="000000"/>
      </a:dk1>
      <a:lt1>
        <a:srgbClr val="192B4B"/>
      </a:lt1>
      <a:dk2>
        <a:srgbClr val="1F497D"/>
      </a:dk2>
      <a:lt2>
        <a:srgbClr val="FFFFFF"/>
      </a:lt2>
      <a:accent1>
        <a:srgbClr val="244D87"/>
      </a:accent1>
      <a:accent2>
        <a:srgbClr val="C00000"/>
      </a:accent2>
      <a:accent3>
        <a:srgbClr val="6FAC46"/>
      </a:accent3>
      <a:accent4>
        <a:srgbClr val="244D87"/>
      </a:accent4>
      <a:accent5>
        <a:srgbClr val="536176"/>
      </a:accent5>
      <a:accent6>
        <a:srgbClr val="D5DEE8"/>
      </a:accent6>
      <a:hlink>
        <a:srgbClr val="C00000"/>
      </a:hlink>
      <a:folHlink>
        <a:srgbClr val="6FAC46"/>
      </a:folHlink>
    </a:clrScheme>
    <a:fontScheme name="PPT Master">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lstStyle/>
      <a:style>
        <a:lnRef idx="1">
          <a:schemeClr val="accent1"/>
        </a:lnRef>
        <a:fillRef idx="3">
          <a:schemeClr val="accent1"/>
        </a:fillRef>
        <a:effectRef idx="2">
          <a:schemeClr val="accent1"/>
        </a:effectRef>
        <a:fontRef idx="minor">
          <a:schemeClr val="lt1"/>
        </a:fontRef>
      </a:style>
    </a:spDef>
    <a:lnDef>
      <a:spPr/>
      <a:bodyPr wrap="square"/>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PPT Master">
      <a:dk1>
        <a:srgbClr val="000000"/>
      </a:dk1>
      <a:lt1>
        <a:srgbClr val="192B4B"/>
      </a:lt1>
      <a:dk2>
        <a:srgbClr val="1F497D"/>
      </a:dk2>
      <a:lt2>
        <a:srgbClr val="FFFFFF"/>
      </a:lt2>
      <a:accent1>
        <a:srgbClr val="244D87"/>
      </a:accent1>
      <a:accent2>
        <a:srgbClr val="C00000"/>
      </a:accent2>
      <a:accent3>
        <a:srgbClr val="6FAC46"/>
      </a:accent3>
      <a:accent4>
        <a:srgbClr val="244D87"/>
      </a:accent4>
      <a:accent5>
        <a:srgbClr val="536176"/>
      </a:accent5>
      <a:accent6>
        <a:srgbClr val="D5DEE8"/>
      </a:accent6>
      <a:hlink>
        <a:srgbClr val="C00000"/>
      </a:hlink>
      <a:folHlink>
        <a:srgbClr val="6FAC46"/>
      </a:folHlink>
    </a:clrScheme>
    <a:fontScheme name="PPT Master">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lstStyle/>
      <a:style>
        <a:lnRef idx="1">
          <a:schemeClr val="accent1"/>
        </a:lnRef>
        <a:fillRef idx="3">
          <a:schemeClr val="accent1"/>
        </a:fillRef>
        <a:effectRef idx="2">
          <a:schemeClr val="accent1"/>
        </a:effectRef>
        <a:fontRef idx="minor">
          <a:schemeClr val="lt1"/>
        </a:fontRef>
      </a:style>
    </a:spDef>
    <a:lnDef>
      <a:spPr/>
      <a:bodyPr wrap="square"/>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ns0:Properties xmlns:ns0="http://schemas.openxmlformats.org/officeDocument/2006/extended-properties" xmlns:ns1="http://schemas.openxmlformats.org/officeDocument/2006/docPropsVTypes">
  <ns0:TotalTime>1</ns0:TotalTime>
  <ns0:Words>9293</ns0:Words>
  <ns0:Application>Microsoft Office PowerPoint</ns0:Application>
  <ns0:PresentationFormat>宽屏</ns0:PresentationFormat>
  <ns0:Paragraphs>537</ns0:Paragraphs>
  <ns0:Slides>55</ns0:Slides>
  <ns0:Notes>39</ns0:Notes>
  <ns0:HiddenSlides>0</ns0:HiddenSlides>
  <ns0:MMClips>0</ns0:MMClips>
  <ns0:ScaleCrop>false</ns0:ScaleCrop>
  <ns0:HeadingPairs>
    <ns1:vector size="6" baseType="variant">
      <ns1:variant>
        <ns1:lpstr>已用的字体</ns1:lpstr>
      </ns1:variant>
      <ns1:variant>
        <ns1:i4>3</ns1:i4>
      </ns1:variant>
      <ns1:variant>
        <ns1:lpstr>主题</ns1:lpstr>
      </ns1:variant>
      <ns1:variant>
        <ns1:i4>1</ns1:i4>
      </ns1:variant>
      <ns1:variant>
        <ns1:lpstr>幻灯片标题</ns1:lpstr>
      </ns1:variant>
      <ns1:variant>
        <ns1:i4>39</ns1:i4>
      </ns1:variant>
    </ns1:vector>
  </ns0:HeadingPairs>
  <ns0:TitlesOfParts>
    <ns1:vector size="43" baseType="lpstr">
      <ns1:lpstr>Arial</ns1:lpstr>
      <ns1:lpstr>Cambria Math</ns1:lpstr>
      <ns1:lpstr>Consolas</ns1:lpstr>
      <ns1:lpstr>Office Theme</ns1:lpstr>
      <ns1:lpstr>工具会用了，还得读懂每道题的规则</ns1:lpstr>
      <ns1:lpstr>老式手机：按出一个字母，需要几下？</ns1:lpstr>
      <ns1:lpstr>次数来自键内位置，不是键上的数字</ns1:lpstr>
      <ns1:lpstr>完整程序：查表，再累加</ns1:lpstr>
      <ns1:lpstr>这几种字符，最容易漏掉</ns1:lpstr>
      <ns1:lpstr>最多修改一个字符，让VK尽可能多</ns1:lpstr>
      <ns1:lpstr>长度不大，把每个修改位置都试一遍</ns1:lpstr>
      <ns1:lpstr>完整程序：尝试、计数、恢复</ns1:lpstr>
      <ns1:lpstr>有些字母被盖住了，原来放过几个单词？</ns1:lpstr>
      <ns1:lpstr>覆盖后，词的起点仍能推回去</ns1:lpstr>
      <ns1:lpstr>每个候选起点，只判断一次</ns1:lpstr>
      <ns1:lpstr>完整程序：枚举起点，检查残留</ns1:lpstr>
      <ns1:lpstr>看到分隔符，就知道该反转哪几段</ns1:lpstr>
      <ns1:lpstr>零不能一股脑删掉，先看它在哪一部分</ns1:lpstr>
      <ns1:lpstr>四种输入，逐段追踪</ns1:lpstr>
      <ns1:lpstr>PowerPoint 演示文稿</ns1:lpstr>
      <ns1:lpstr>程序上半：识别分隔符，拆开数字段</ns1:lpstr>
      <ns1:lpstr>PowerPoint 演示文稿</ns1:lpstr>
      <ns1:lpstr>程序下半：按规则去零，再接回去</ns1:lpstr>
      <ns1:lpstr>先认出数字词，再拼出最小的数</ns1:lpstr>
      <ns1:lpstr>把题目指定的词，一项一项列全</ns1:lpstr>
      <ns1:lpstr>PowerPoint 演示文稿</ns1:lpstr>
      <ns1:lpstr>PowerPoint 演示文稿</ns1:lpstr>
      <ns1:lpstr>程序上半：把词映射成数字块</ns1:lpstr>
      <ns1:lpstr>程序下半：排好顺序，每次接上两位</ns1:lpstr>
      <ns1:lpstr>两个名字，对应的余数相同吗？</ns1:lpstr>
      <ns1:lpstr>PowerPoint 演示文稿</ns1:lpstr>
      <ns1:lpstr>完整程序：各算一个余数，再比较</ns1:lpstr>
      <ns1:lpstr>让程序读懂一个简化的赋值语句</ns1:lpstr>
      <ns1:lpstr>每条语句固定占5个字符</ns1:lpstr>
      <ns1:lpstr>赋值复制的是“那一刻的值”</ns1:lpstr>
      <ns1:lpstr>完整程序：读出右值，更新左侧变量</ns1:lpstr>
      <ns1:lpstr>选做实验：把字母次数画成星号柱</ns1:lpstr>
      <ns1:lpstr>先数次数，再考虑怎么画</ns1:lpstr>
      <ns1:lpstr>PowerPoint 演示文稿</ns1:lpstr>
      <ns1:lpstr>输出顺序：从最高层，一行一行向下</ns1:lpstr>
      <ns1:lpstr>空格也属于输出格式</ns1:lpstr>
      <ns1:lpstr>完整程序：计数、逐层绘制、处理行尾</ns1:lpstr>
      <ns1:lpstr>会写代码，也要说清楚每个位置的含义</ns1:lpstr>
    </ns1:vector>
  </ns0:TitlesOfParts>
  <ns0:Manager/>
  <ns0:Company/>
  <ns0:LinksUpToDate>false</ns0:LinksUpToDate>
  <ns0:SharedDoc>false</ns0:SharedDoc>
  <ns0:HyperlinkBase/>
  <ns0:HyperlinksChanged>false</ns0:HyperlinksChanged>
  <ns0:AppVersion>16.0000</ns0:AppVersion>
</ns0: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泉 小林</cp:lastModifiedBy>
  <cp:revision>2</cp:revision>
  <dcterms:created xsi:type="dcterms:W3CDTF">2026-10-02T14:53:39Z</dcterms:created>
  <dcterms:modified xsi:type="dcterms:W3CDTF">2026-10-02T19:06:09Z</dcterms:modified>
  <cp:category/>
  <cp:contentStatus/>
  <dc:language>zh-CN</dc:language>
</cp:coreProperties>
</file>